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9"/>
  </p:notesMasterIdLst>
  <p:handoutMasterIdLst>
    <p:handoutMasterId r:id="rId30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  <p:sldId id="1344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BFF"/>
    <a:srgbClr val="F4A8FF"/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28" autoAdjust="0"/>
  </p:normalViewPr>
  <p:slideViewPr>
    <p:cSldViewPr>
      <p:cViewPr varScale="1">
        <p:scale>
          <a:sx n="85" d="100"/>
          <a:sy n="85" d="100"/>
        </p:scale>
        <p:origin x="-2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24/01/2014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ERTS 2010: </a:t>
            </a:r>
            <a:r>
              <a:rPr lang="fr-FR" dirty="0" err="1" smtClean="0"/>
              <a:t>introducing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Hi-Lite.</a:t>
            </a:r>
            <a:r>
              <a:rPr lang="fr-FR" baseline="0" dirty="0" smtClean="0"/>
              <a:t> </a:t>
            </a:r>
            <a:r>
              <a:rPr lang="fr-FR" dirty="0" smtClean="0"/>
              <a:t>case </a:t>
            </a:r>
            <a:r>
              <a:rPr lang="fr-FR" dirty="0" err="1" smtClean="0"/>
              <a:t>study</a:t>
            </a:r>
            <a:r>
              <a:rPr lang="fr-FR" dirty="0" smtClean="0"/>
              <a:t> on </a:t>
            </a:r>
            <a:r>
              <a:rPr lang="fr-FR" dirty="0" err="1" smtClean="0"/>
              <a:t>analysis</a:t>
            </a:r>
            <a:r>
              <a:rPr lang="fr-FR" dirty="0" smtClean="0"/>
              <a:t> of </a:t>
            </a:r>
            <a:r>
              <a:rPr lang="fr-FR" dirty="0" err="1" smtClean="0"/>
              <a:t>Tokeneer</a:t>
            </a:r>
            <a:r>
              <a:rPr lang="fr-FR" dirty="0" smtClean="0"/>
              <a:t> code </a:t>
            </a:r>
            <a:r>
              <a:rPr lang="fr-FR" dirty="0" err="1" smtClean="0"/>
              <a:t>with</a:t>
            </a:r>
            <a:r>
              <a:rPr lang="fr-FR" dirty="0" smtClean="0"/>
              <a:t> multiple </a:t>
            </a:r>
            <a:r>
              <a:rPr lang="fr-FR" dirty="0" err="1" smtClean="0"/>
              <a:t>approaches</a:t>
            </a:r>
            <a:endParaRPr lang="fr-FR" dirty="0" smtClean="0"/>
          </a:p>
          <a:p>
            <a:r>
              <a:rPr lang="fr-FR" dirty="0" smtClean="0"/>
              <a:t>ERTS 2012: show </a:t>
            </a:r>
            <a:r>
              <a:rPr lang="fr-FR" dirty="0" err="1" smtClean="0"/>
              <a:t>integration</a:t>
            </a:r>
            <a:r>
              <a:rPr lang="fr-FR" dirty="0" smtClean="0"/>
              <a:t> of test &amp;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Hi-Lite,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toy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smtClean="0"/>
              <a:t>ERTS 2014: report on 3 </a:t>
            </a:r>
            <a:r>
              <a:rPr lang="fr-FR" baseline="0" dirty="0" err="1" smtClean="0"/>
              <a:t>industrial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new version of SPARK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Large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over 3 </a:t>
            </a:r>
            <a:r>
              <a:rPr lang="fr-FR" baseline="0" dirty="0" err="1" smtClean="0"/>
              <a:t>years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space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Ada and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err="1" smtClean="0"/>
              <a:t>Detailed</a:t>
            </a:r>
            <a:r>
              <a:rPr lang="fr-FR" baseline="0" dirty="0" smtClean="0"/>
              <a:t> report </a:t>
            </a:r>
            <a:r>
              <a:rPr lang="fr-FR" baseline="0" dirty="0" err="1" smtClean="0"/>
              <a:t>published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DASIA </a:t>
            </a:r>
            <a:r>
              <a:rPr lang="fr-FR" baseline="0" dirty="0" err="1" smtClean="0"/>
              <a:t>conference</a:t>
            </a:r>
            <a:r>
              <a:rPr lang="fr-FR" baseline="0" dirty="0" smtClean="0"/>
              <a:t> in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largest</a:t>
            </a:r>
            <a:r>
              <a:rPr lang="fr-FR" dirty="0" smtClean="0"/>
              <a:t> part of the case </a:t>
            </a:r>
            <a:r>
              <a:rPr lang="fr-FR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targeted</a:t>
            </a:r>
            <a:r>
              <a:rPr lang="fr-FR" baseline="0" dirty="0" smtClean="0"/>
              <a:t> the</a:t>
            </a:r>
            <a:r>
              <a:rPr lang="fr-FR" dirty="0" smtClean="0"/>
              <a:t> On </a:t>
            </a:r>
            <a:r>
              <a:rPr lang="fr-FR" dirty="0" err="1" smtClean="0"/>
              <a:t>Board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Procedure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standardized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spacecrafts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commands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Specifically</a:t>
            </a:r>
            <a:r>
              <a:rPr lang="fr-FR" baseline="0" dirty="0" smtClean="0"/>
              <a:t>, the OBCP </a:t>
            </a:r>
            <a:r>
              <a:rPr lang="fr-FR" baseline="0" dirty="0" err="1" smtClean="0"/>
              <a:t>engine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in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for 1505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contract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Reset_Event_Status</a:t>
            </a:r>
            <a:r>
              <a:rPr lang="fr-FR" baseline="0" dirty="0" smtClean="0"/>
              <a:t> shows how a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expressed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quantified</a:t>
            </a:r>
            <a:r>
              <a:rPr lang="fr-FR" baseline="0" dirty="0" smtClean="0"/>
              <a:t> expressions and </a:t>
            </a:r>
            <a:r>
              <a:rPr lang="fr-FR" baseline="0" dirty="0" err="1" smtClean="0"/>
              <a:t>conditional</a:t>
            </a:r>
            <a:r>
              <a:rPr lang="fr-FR" baseline="0" dirty="0" smtClean="0"/>
              <a:t> expressions.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for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of the 2 parts of the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.</a:t>
            </a:r>
          </a:p>
          <a:p>
            <a:r>
              <a:rPr lang="fr-FR" dirty="0" err="1" smtClean="0"/>
              <a:t>Average</a:t>
            </a:r>
            <a:r>
              <a:rPr lang="fr-FR" baseline="0" dirty="0" smtClean="0"/>
              <a:t> % of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95%,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 98% for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, and 100%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Helping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guiding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writing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r>
              <a:rPr lang="fr-FR" baseline="0" dirty="0" smtClean="0"/>
              <a:t> assertions for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(in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invariants).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a large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commissioned</a:t>
            </a:r>
            <a:r>
              <a:rPr lang="fr-FR" baseline="0" dirty="0" smtClean="0"/>
              <a:t> by the NSA to </a:t>
            </a:r>
            <a:r>
              <a:rPr lang="fr-FR" baseline="0" dirty="0" err="1" smtClean="0"/>
              <a:t>assess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usability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smtClean="0"/>
              <a:t>Security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member</a:t>
            </a:r>
            <a:r>
              <a:rPr lang="fr-FR" baseline="0" dirty="0" smtClean="0"/>
              <a:t> of SPARK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team,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SPARK </a:t>
            </a:r>
          </a:p>
          <a:p>
            <a:r>
              <a:rPr lang="fr-FR" baseline="0" dirty="0" smtClean="0"/>
              <a:t>Original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(code, reports,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and </a:t>
            </a:r>
            <a:r>
              <a:rPr lang="fr-FR" dirty="0" err="1" smtClean="0"/>
              <a:t>verification</a:t>
            </a:r>
            <a:r>
              <a:rPr lang="fr-FR" baseline="0" dirty="0" smtClean="0"/>
              <a:t> plan of the original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err="1" smtClean="0"/>
              <a:t>Aim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to translate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SPARK 2005 code and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to SPARK 2014, and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dependency</a:t>
            </a:r>
            <a:r>
              <a:rPr lang="fr-FR" dirty="0" smtClean="0"/>
              <a:t>, </a:t>
            </a:r>
            <a:r>
              <a:rPr lang="fr-FR" dirty="0" err="1" smtClean="0"/>
              <a:t>refinement</a:t>
            </a:r>
            <a:r>
              <a:rPr lang="fr-FR" baseline="0" dirty="0" smtClean="0"/>
              <a:t> and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a unit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Translation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success</a:t>
            </a:r>
            <a:r>
              <a:rPr lang="fr-FR" dirty="0" smtClean="0"/>
              <a:t>. New </a:t>
            </a:r>
            <a:r>
              <a:rPr lang="fr-FR" dirty="0" err="1" smtClean="0"/>
              <a:t>toolset</a:t>
            </a:r>
            <a:r>
              <a:rPr lang="fr-FR" dirty="0" smtClean="0"/>
              <a:t> </a:t>
            </a:r>
            <a:r>
              <a:rPr lang="fr-FR" dirty="0" err="1" smtClean="0"/>
              <a:t>largely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outperformed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3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experiences</a:t>
            </a:r>
            <a:r>
              <a:rPr lang="fr-FR" dirty="0" smtClean="0"/>
              <a:t>,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baseline="0" dirty="0" smtClean="0"/>
              <a:t>conclusions </a:t>
            </a:r>
            <a:r>
              <a:rPr lang="fr-FR" baseline="0" dirty="0" err="1" smtClean="0"/>
              <a:t>drawn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2014 </a:t>
            </a:r>
            <a:r>
              <a:rPr lang="fr-FR" dirty="0" err="1" smtClean="0"/>
              <a:t>addresses</a:t>
            </a:r>
            <a:r>
              <a:rPr lang="fr-FR" dirty="0" smtClean="0"/>
              <a:t> multiple </a:t>
            </a:r>
            <a:r>
              <a:rPr lang="fr-FR" dirty="0" err="1" smtClean="0"/>
              <a:t>verification</a:t>
            </a:r>
            <a:r>
              <a:rPr lang="fr-FR" dirty="0" smtClean="0"/>
              <a:t> objectives on</a:t>
            </a:r>
            <a:r>
              <a:rPr lang="fr-FR" baseline="0" dirty="0" smtClean="0"/>
              <a:t> the V cycle: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Robustness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no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occur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Unit </a:t>
            </a:r>
            <a:r>
              <a:rPr lang="fr-FR" baseline="0" dirty="0" err="1" smtClean="0"/>
              <a:t>verificaton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Software architecture </a:t>
            </a:r>
            <a:r>
              <a:rPr lang="fr-FR" dirty="0" err="1" smtClean="0"/>
              <a:t>verification</a:t>
            </a:r>
            <a:r>
              <a:rPr lang="fr-FR" dirty="0" smtClean="0"/>
              <a:t>, </a:t>
            </a:r>
            <a:r>
              <a:rPr lang="fr-FR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and packages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3rd</a:t>
            </a:r>
            <a:r>
              <a:rPr lang="fr-FR" baseline="0" dirty="0" smtClean="0"/>
              <a:t> place: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automation of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proof of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in addition to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endParaRPr lang="fr-FR" baseline="0" dirty="0" smtClean="0"/>
          </a:p>
          <a:p>
            <a:r>
              <a:rPr lang="fr-FR" baseline="0" dirty="0" smtClean="0"/>
              <a:t>2nd place: </a:t>
            </a:r>
            <a:r>
              <a:rPr lang="fr-FR" baseline="0" dirty="0" err="1" smtClean="0"/>
              <a:t>possibility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essential to </a:t>
            </a:r>
            <a:r>
              <a:rPr lang="fr-FR" baseline="0" dirty="0" err="1" smtClean="0"/>
              <a:t>develop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catch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early</a:t>
            </a:r>
            <a:r>
              <a:rPr lang="fr-FR" baseline="0" dirty="0" smtClean="0"/>
              <a:t>, and in the future combine test &amp; proof</a:t>
            </a:r>
          </a:p>
          <a:p>
            <a:r>
              <a:rPr lang="fr-FR" baseline="0" dirty="0" smtClean="0"/>
              <a:t>1st place: new version of 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subset</a:t>
            </a:r>
            <a:r>
              <a:rPr lang="fr-FR" baseline="0" dirty="0" smtClean="0"/>
              <a:t> of Ada,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more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: expert </a:t>
            </a:r>
            <a:r>
              <a:rPr lang="fr-FR" baseline="0" dirty="0" err="1" smtClean="0"/>
              <a:t>advice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for more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endParaRPr lang="fr-FR" baseline="0" dirty="0" smtClean="0"/>
          </a:p>
          <a:p>
            <a:r>
              <a:rPr lang="fr-FR" baseline="0" dirty="0" err="1" smtClean="0"/>
              <a:t>Related</a:t>
            </a:r>
            <a:r>
              <a:rPr lang="fr-FR" baseline="0" dirty="0" smtClean="0"/>
              <a:t> issue: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support for </a:t>
            </a:r>
            <a:r>
              <a:rPr lang="fr-FR" baseline="0" dirty="0" err="1" smtClean="0"/>
              <a:t>statically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debugging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incomplete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r>
              <a:rPr lang="fr-FR" baseline="0" dirty="0" err="1" smtClean="0"/>
              <a:t>Unsurprisingly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although</a:t>
            </a:r>
            <a:r>
              <a:rPr lang="fr-FR" baseline="0" dirty="0" smtClean="0"/>
              <a:t> code and </a:t>
            </a:r>
            <a:r>
              <a:rPr lang="fr-FR" baseline="0" dirty="0" err="1" smtClean="0"/>
              <a:t>specifications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tested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adaptations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source </a:t>
            </a:r>
            <a:r>
              <a:rPr lang="fr-FR" dirty="0" err="1" smtClean="0"/>
              <a:t>level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Compliance&amp;Robustness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by an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Preservation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Source Code and the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Object Code. This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relies on the qualification </a:t>
            </a:r>
            <a:r>
              <a:rPr lang="fr-FR" baseline="0" dirty="0" err="1" smtClean="0"/>
              <a:t>material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for the compiler.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allows</a:t>
            </a:r>
            <a:r>
              <a:rPr lang="fr-FR" dirty="0" smtClean="0"/>
              <a:t> fine-grain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case </a:t>
            </a:r>
            <a:r>
              <a:rPr lang="fr-FR" dirty="0" err="1" smtClean="0"/>
              <a:t>studies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sizes,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expertise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, rail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knowledgable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(B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verificaiton</a:t>
            </a:r>
            <a:r>
              <a:rPr lang="fr-FR" baseline="0" dirty="0" smtClean="0"/>
              <a:t> of C code) but new to Ada/SPARK</a:t>
            </a:r>
          </a:p>
          <a:p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code and report),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URL in </a:t>
            </a:r>
            <a:r>
              <a:rPr lang="fr-FR" baseline="0" dirty="0" err="1" smtClean="0"/>
              <a:t>paper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openETCS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European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developing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integrated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toolchain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specification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European</a:t>
            </a:r>
            <a:r>
              <a:rPr lang="fr-FR" baseline="0" dirty="0" smtClean="0"/>
              <a:t> Train Control System software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maximum speed </a:t>
            </a:r>
            <a:r>
              <a:rPr lang="fr-FR" baseline="0" dirty="0" err="1" smtClean="0"/>
              <a:t>allowed</a:t>
            </a:r>
            <a:r>
              <a:rPr lang="fr-FR" baseline="0" dirty="0" smtClean="0"/>
              <a:t> on rail segments</a:t>
            </a:r>
          </a:p>
          <a:p>
            <a:r>
              <a:rPr lang="fr-FR" baseline="0" dirty="0" err="1" smtClean="0"/>
              <a:t>Various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operate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r>
              <a:rPr lang="fr-FR" baseline="0" dirty="0" smtClean="0"/>
              <a:t>Full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for all of </a:t>
            </a:r>
            <a:r>
              <a:rPr lang="fr-FR" baseline="0" dirty="0" err="1" smtClean="0"/>
              <a:t>these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describes</a:t>
            </a:r>
            <a:r>
              <a:rPr lang="fr-FR" dirty="0" smtClean="0"/>
              <a:t> one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necessary</a:t>
            </a:r>
            <a:r>
              <a:rPr lang="fr-FR" baseline="0" dirty="0" smtClean="0"/>
              <a:t> to rewrite one line of code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proof.</a:t>
            </a:r>
          </a:p>
          <a:p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describes</a:t>
            </a:r>
            <a:r>
              <a:rPr lang="fr-FR" baseline="0" dirty="0" smtClean="0"/>
              <a:t> one case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natural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have been </a:t>
            </a:r>
            <a:r>
              <a:rPr lang="fr-FR" baseline="0" dirty="0" err="1" smtClean="0"/>
              <a:t>provable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, and one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automated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err="1" smtClean="0"/>
              <a:t>Better</a:t>
            </a:r>
            <a:r>
              <a:rPr lang="fr-FR" dirty="0" smtClean="0"/>
              <a:t> diagnostic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Existing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workflow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versions of SPARK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updated</a:t>
            </a:r>
            <a:r>
              <a:rPr lang="fr-FR" baseline="0" dirty="0" smtClean="0"/>
              <a:t>, as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powerful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</a:t>
            </a:r>
            <a:r>
              <a:rPr lang="en-US" dirty="0" smtClean="0"/>
              <a:t>2014 </a:t>
            </a:r>
            <a:endParaRPr lang="en-US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  <p:pic>
        <p:nvPicPr>
          <p:cNvPr id="7" name="Image 6" descr="Altran_Logo_RG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2448272" cy="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5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Capturing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objects in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specifications (= contracts)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97" y="-31895"/>
            <a:ext cx="2705803" cy="9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Subprograms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3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3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consistency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generic code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floating-points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tagged types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(in 2014 roadmap)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Helping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  <p:pic>
        <p:nvPicPr>
          <p:cNvPr id="8" name="Image 7" descr="Altran_Logo_Whit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4" y="0"/>
            <a:ext cx="2382416" cy="8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specification-only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less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complete functional behavior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functions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corner cases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Summary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484784"/>
            <a:ext cx="259005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l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arge, expressive, analyzable language</a:t>
            </a:r>
          </a:p>
          <a:p>
            <a:pPr marL="0" indent="0" algn="ctr">
              <a:buFontTx/>
              <a:buNone/>
            </a:pPr>
            <a:endParaRPr lang="en-US" sz="2800" i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New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LabCom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ProofInUse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between AdaCore and INRIA 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(hiring 2 R&amp;D software engineer postdocs)</a:t>
            </a: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Information session on the working group on “Theorem Proving in Certification”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tomorrow Thursday, 8:00 – 8:50, room Dora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Session 6D – New Trends in Certification </a:t>
            </a:r>
            <a:r>
              <a:rPr lang="en-US" sz="2800" dirty="0" smtClean="0">
                <a:solidFill>
                  <a:schemeClr val="tx1"/>
                </a:solidFill>
              </a:rPr>
              <a:t>II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cs typeface="Courier New"/>
              </a:rPr>
              <a:t>t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omorrow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Thursay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, 16:40 – 18:40, room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Ariane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 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445224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65654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077072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5494</TotalTime>
  <Words>1785</Words>
  <Application>Microsoft Macintosh PowerPoint</Application>
  <PresentationFormat>Présentation à l'écran (4:3)</PresentationFormat>
  <Paragraphs>328</Paragraphs>
  <Slides>26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Subprograms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437</cp:revision>
  <dcterms:created xsi:type="dcterms:W3CDTF">2011-10-07T11:41:06Z</dcterms:created>
  <dcterms:modified xsi:type="dcterms:W3CDTF">2014-01-24T13:23:27Z</dcterms:modified>
</cp:coreProperties>
</file>