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24"/>
  </p:notesMasterIdLst>
  <p:handoutMasterIdLst>
    <p:handoutMasterId r:id="rId25"/>
  </p:handoutMasterIdLst>
  <p:sldIdLst>
    <p:sldId id="1106" r:id="rId2"/>
    <p:sldId id="1277" r:id="rId3"/>
    <p:sldId id="1260" r:id="rId4"/>
    <p:sldId id="1216" r:id="rId5"/>
    <p:sldId id="1281" r:id="rId6"/>
    <p:sldId id="1274" r:id="rId7"/>
    <p:sldId id="1275" r:id="rId8"/>
    <p:sldId id="1263" r:id="rId9"/>
    <p:sldId id="1278" r:id="rId10"/>
    <p:sldId id="1265" r:id="rId11"/>
    <p:sldId id="1264" r:id="rId12"/>
    <p:sldId id="1266" r:id="rId13"/>
    <p:sldId id="1267" r:id="rId14"/>
    <p:sldId id="1279" r:id="rId15"/>
    <p:sldId id="1268" r:id="rId16"/>
    <p:sldId id="1270" r:id="rId17"/>
    <p:sldId id="1269" r:id="rId18"/>
    <p:sldId id="1271" r:id="rId19"/>
    <p:sldId id="1272" r:id="rId20"/>
    <p:sldId id="1280" r:id="rId21"/>
    <p:sldId id="1273" r:id="rId22"/>
    <p:sldId id="1276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24"/>
  </p:normalViewPr>
  <p:slideViewPr>
    <p:cSldViewPr>
      <p:cViewPr>
        <p:scale>
          <a:sx n="101" d="100"/>
          <a:sy n="101" d="100"/>
        </p:scale>
        <p:origin x="85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6/29/16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dirty="0" smtClean="0"/>
              <a:t>Claire Dross and </a:t>
            </a:r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RSSRail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Software Specifications </a:t>
            </a:r>
          </a:p>
          <a:p>
            <a:pPr algn="ctr"/>
            <a:r>
              <a:rPr lang="en-US" dirty="0" smtClean="0"/>
              <a:t>and Automatic Proof of Refinement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of </a:t>
            </a:r>
            <a:r>
              <a:rPr lang="fr-FR" sz="2400" i="1" dirty="0" err="1" smtClean="0"/>
              <a:t>imperative</a:t>
            </a:r>
            <a:r>
              <a:rPr lang="fr-FR" sz="2400" i="1" dirty="0" smtClean="0"/>
              <a:t> containers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dynamic</a:t>
            </a:r>
            <a:r>
              <a:rPr lang="fr-FR" sz="2400" b="0" i="1" dirty="0" smtClean="0"/>
              <a:t> allocation, </a:t>
            </a:r>
            <a:r>
              <a:rPr lang="fr-FR" sz="2400" b="0" i="1" dirty="0" err="1" smtClean="0"/>
              <a:t>arrays</a:t>
            </a:r>
            <a:r>
              <a:rPr lang="fr-FR" sz="2400" b="0" i="1" dirty="0" smtClean="0"/>
              <a:t>, etc.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Abstract </a:t>
            </a:r>
            <a:r>
              <a:rPr lang="fr-FR" dirty="0" err="1" smtClean="0"/>
              <a:t>Specification</a:t>
            </a:r>
            <a:r>
              <a:rPr lang="fr-FR" dirty="0" smtClean="0"/>
              <a:t> of the </a:t>
            </a:r>
            <a:r>
              <a:rPr lang="fr-FR" dirty="0" err="1" smtClean="0"/>
              <a:t>Imperative</a:t>
            </a:r>
            <a:r>
              <a:rPr lang="fr-FR" dirty="0" smtClean="0"/>
              <a:t> Container Library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in full Ada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</p:spTree>
    <p:extLst>
      <p:ext uri="{BB962C8B-B14F-4D97-AF65-F5344CB8AC3E}">
        <p14:creationId xmlns:p14="http://schemas.microsoft.com/office/powerpoint/2010/main" val="20312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</a:t>
            </a:r>
            <a:r>
              <a:rPr lang="fr-FR" sz="2400" i="1" dirty="0" smtClean="0"/>
              <a:t>and </a:t>
            </a:r>
            <a:r>
              <a:rPr lang="fr-FR" sz="2400" i="1" dirty="0" err="1" smtClean="0"/>
              <a:t>verification</a:t>
            </a:r>
            <a:r>
              <a:rPr lang="fr-FR" sz="240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i="1" dirty="0" err="1" smtClean="0"/>
              <a:t>imperative</a:t>
            </a:r>
            <a:r>
              <a:rPr lang="fr-FR" sz="2400" i="1" dirty="0" smtClean="0"/>
              <a:t> containers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Imperative</a:t>
            </a:r>
            <a:r>
              <a:rPr lang="fr-FR" dirty="0" smtClean="0"/>
              <a:t> Containers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imperative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containers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i="1" dirty="0" err="1" smtClean="0"/>
              <a:t>arrays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</p:spTree>
    <p:extLst>
      <p:ext uri="{BB962C8B-B14F-4D97-AF65-F5344CB8AC3E}">
        <p14:creationId xmlns:p14="http://schemas.microsoft.com/office/powerpoint/2010/main" val="172335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i="1" dirty="0" err="1" smtClean="0"/>
              <a:t>with</a:t>
            </a:r>
            <a:r>
              <a:rPr lang="fr-FR" sz="2400" i="1" dirty="0" smtClean="0"/>
              <a:t> B Method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with</a:t>
            </a:r>
            <a:r>
              <a:rPr lang="fr-FR" dirty="0" smtClean="0"/>
              <a:t> B Method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Abstract B Machine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</a:t>
            </a:r>
            <a:r>
              <a:rPr lang="fr-FR" sz="1800" i="0" dirty="0" err="1" smtClean="0"/>
              <a:t>Subst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Subst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Concrete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 Machine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Set</a:t>
            </a:r>
            <a:r>
              <a:rPr kumimoji="0" lang="fr-FR" sz="1800" b="1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Theory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75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err="1" smtClean="0">
                <a:solidFill>
                  <a:schemeClr val="bg1"/>
                </a:solidFill>
              </a:rPr>
              <a:t>Three</a:t>
            </a:r>
            <a:r>
              <a:rPr lang="fr-FR" sz="4000" i="0" kern="0" dirty="0" smtClean="0">
                <a:solidFill>
                  <a:schemeClr val="bg1"/>
                </a:solidFill>
              </a:rPr>
              <a:t> </a:t>
            </a:r>
            <a:r>
              <a:rPr lang="fr-FR" sz="4000" i="0" kern="0" dirty="0" err="1" smtClean="0">
                <a:solidFill>
                  <a:schemeClr val="bg1"/>
                </a:solidFill>
              </a:rPr>
              <a:t>Examples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</a:t>
            </a:r>
            <a:r>
              <a:rPr lang="fr-FR" sz="2400" i="1" dirty="0" smtClean="0"/>
              <a:t>simple </a:t>
            </a:r>
            <a:r>
              <a:rPr lang="fr-FR" sz="2400" i="1" dirty="0" err="1" smtClean="0"/>
              <a:t>allocator</a:t>
            </a:r>
            <a:r>
              <a:rPr lang="fr-FR" sz="2400" i="1" dirty="0" smtClean="0"/>
              <a:t>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arrays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Simple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Simple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Alloc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Free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Simple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Alloc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Free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Model of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Available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Resources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Allocated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Resources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6785248" y="1459929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31063" y="1921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IS-A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6785248" y="2312193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expressed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Is_Valid</a:t>
            </a:r>
            <a:endParaRPr lang="fr-FR" sz="2400" b="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</a:t>
            </a:r>
            <a:r>
              <a:rPr lang="fr-FR" sz="2400" b="0" dirty="0" smtClean="0"/>
              <a:t> the Post of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Model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Two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invariants in </a:t>
            </a:r>
            <a:r>
              <a:rPr lang="fr-FR" sz="2400" b="0" dirty="0" smtClean="0"/>
              <a:t>Alloc </a:t>
            </a:r>
            <a:r>
              <a:rPr lang="fr-FR" sz="2400" b="0" dirty="0" smtClean="0"/>
              <a:t>and Model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2 (</a:t>
            </a:r>
            <a:r>
              <a:rPr lang="fr-FR" sz="2400" b="0" dirty="0"/>
              <a:t>3</a:t>
            </a:r>
            <a:r>
              <a:rPr lang="fr-FR" sz="2400" b="0" dirty="0" smtClean="0"/>
              <a:t>s)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</a:t>
            </a:r>
            <a:r>
              <a:rPr lang="fr-FR" dirty="0"/>
              <a:t>Simple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212866" y="3765909"/>
            <a:ext cx="2123472" cy="2600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004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</a:t>
            </a:r>
            <a:r>
              <a:rPr lang="fr-FR" sz="2400" i="1" dirty="0" smtClean="0"/>
              <a:t>free </a:t>
            </a:r>
            <a:r>
              <a:rPr lang="fr-FR" sz="2400" i="1" dirty="0" err="1" smtClean="0"/>
              <a:t>list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allocator</a:t>
            </a:r>
            <a:r>
              <a:rPr lang="fr-FR" sz="2400" i="1" dirty="0" smtClean="0"/>
              <a:t>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arrays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Free List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Alloc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Free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Fre</a:t>
            </a:r>
            <a:r>
              <a:rPr lang="fr-FR" sz="1800" b="1" dirty="0" smtClean="0"/>
              <a:t>e List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Alloc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r>
              <a:rPr lang="fr-FR" sz="1800" i="0" dirty="0" smtClean="0"/>
              <a:t>		</a:t>
            </a:r>
            <a:r>
              <a:rPr lang="fr-FR" sz="1800" i="0" dirty="0" err="1" smtClean="0"/>
              <a:t>list</a:t>
            </a:r>
            <a:r>
              <a:rPr lang="fr-FR" sz="1800" i="0" dirty="0" smtClean="0"/>
              <a:t> over 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Free	</a:t>
            </a:r>
            <a:r>
              <a:rPr lang="fr-FR" sz="1800" i="0" dirty="0"/>
              <a:t>	</a:t>
            </a:r>
            <a:r>
              <a:rPr lang="fr-FR" sz="1800" i="0" dirty="0" err="1" smtClean="0"/>
              <a:t>arrays</a:t>
            </a:r>
            <a:endParaRPr lang="fr-FR" sz="1800" i="0" dirty="0"/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Model of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Available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Resources</a:t>
            </a:r>
            <a:endParaRPr kumimoji="0" lang="fr-FR" sz="180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Allocated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Resources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31063" y="1921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IS-A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6785248" y="2312193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6444208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fr-FR" sz="2400" b="0" dirty="0" err="1"/>
              <a:t>Refinement</a:t>
            </a:r>
            <a:r>
              <a:rPr lang="fr-FR" sz="2400" b="0" dirty="0"/>
              <a:t> </a:t>
            </a:r>
            <a:r>
              <a:rPr lang="fr-FR" sz="2400" b="0" dirty="0" err="1"/>
              <a:t>expressed</a:t>
            </a:r>
            <a:r>
              <a:rPr lang="fr-FR" sz="2400" b="0" dirty="0"/>
              <a:t> in </a:t>
            </a:r>
            <a:r>
              <a:rPr lang="fr-FR" sz="2400" b="0" dirty="0" err="1"/>
              <a:t>ghost</a:t>
            </a:r>
            <a:r>
              <a:rPr lang="fr-FR" sz="2400" b="0" dirty="0"/>
              <a:t> variable Model and </a:t>
            </a:r>
            <a:r>
              <a:rPr lang="fr-FR" sz="2400" b="0" dirty="0" err="1"/>
              <a:t>ghost</a:t>
            </a:r>
            <a:r>
              <a:rPr lang="fr-FR" sz="2400" b="0" dirty="0"/>
              <a:t> </a:t>
            </a:r>
            <a:r>
              <a:rPr lang="fr-FR" sz="2400" b="0" dirty="0" err="1"/>
              <a:t>function</a:t>
            </a:r>
            <a:r>
              <a:rPr lang="fr-FR" sz="2400" b="0" dirty="0"/>
              <a:t> </a:t>
            </a:r>
            <a:r>
              <a:rPr lang="fr-FR" sz="2400" b="0" dirty="0" err="1"/>
              <a:t>Is_Valid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</a:t>
            </a:r>
            <a:r>
              <a:rPr lang="fr-FR" sz="2400" b="0" dirty="0" smtClean="0"/>
              <a:t> in the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 and Post of Alloc and Free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Two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invariants in </a:t>
            </a:r>
            <a:r>
              <a:rPr lang="fr-FR" sz="2400" b="0" dirty="0" err="1" smtClean="0"/>
              <a:t>elaboration</a:t>
            </a:r>
            <a:r>
              <a:rPr lang="fr-FR" sz="2400" b="0" dirty="0" smtClean="0"/>
              <a:t> code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4 (30s)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423677" y="3555099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699792" y="5733256"/>
            <a:ext cx="0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Freeform 23"/>
          <p:cNvSpPr/>
          <p:nvPr/>
        </p:nvSpPr>
        <p:spPr>
          <a:xfrm rot="3657642" flipH="1">
            <a:off x="1503119" y="5094754"/>
            <a:ext cx="736732" cy="131921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Freeform 23"/>
          <p:cNvSpPr/>
          <p:nvPr/>
        </p:nvSpPr>
        <p:spPr>
          <a:xfrm rot="14484308" flipH="1">
            <a:off x="1758279" y="4133881"/>
            <a:ext cx="1181092" cy="214378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err="1" smtClean="0">
                <a:solidFill>
                  <a:schemeClr val="accent1"/>
                </a:solidFill>
              </a:rPr>
              <a:t>Is_Valid</a:t>
            </a:r>
            <a:endParaRPr lang="fr-FR" sz="20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655647" y="994870"/>
            <a:ext cx="1480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VARIABLE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25" name="Flèche vers la droite 24"/>
          <p:cNvSpPr/>
          <p:nvPr/>
        </p:nvSpPr>
        <p:spPr>
          <a:xfrm rot="5400000">
            <a:off x="1423676" y="3705651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expressed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based</a:t>
            </a:r>
            <a:r>
              <a:rPr lang="fr-FR" sz="2400" b="0" dirty="0" smtClean="0"/>
              <a:t> on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/Post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Model </a:t>
            </a:r>
            <a:r>
              <a:rPr lang="fr-FR" sz="2400" b="0" dirty="0" err="1" smtClean="0"/>
              <a:t>with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/Post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smtClean="0"/>
              <a:t>Five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invariants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4 (40s)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r>
              <a:rPr lang="fr-FR" dirty="0" smtClean="0"/>
              <a:t> (</a:t>
            </a:r>
            <a:r>
              <a:rPr lang="fr-FR" dirty="0" err="1" smtClean="0"/>
              <a:t>Modified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423677" y="3555099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699792" y="5733256"/>
            <a:ext cx="0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Freeform 23"/>
          <p:cNvSpPr/>
          <p:nvPr/>
        </p:nvSpPr>
        <p:spPr>
          <a:xfrm rot="3657642" flipH="1">
            <a:off x="1503119" y="5094754"/>
            <a:ext cx="736732" cy="131921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Freeform 23"/>
          <p:cNvSpPr/>
          <p:nvPr/>
        </p:nvSpPr>
        <p:spPr>
          <a:xfrm rot="14484308" flipH="1">
            <a:off x="1758279" y="4133881"/>
            <a:ext cx="1181092" cy="214378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68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4000" i="0" kern="0" dirty="0" smtClean="0">
                <a:solidFill>
                  <a:schemeClr val="bg1"/>
                </a:solidFill>
              </a:rPr>
              <a:t>S</a:t>
            </a:r>
            <a:r>
              <a:rPr lang="fr-FR" sz="4000" i="0" kern="0" dirty="0" smtClean="0">
                <a:solidFill>
                  <a:schemeClr val="bg1"/>
                </a:solidFill>
              </a:rPr>
              <a:t>PARK 2014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Conclusion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the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1123328"/>
              </p:ext>
            </p:extLst>
          </p:nvPr>
        </p:nvGraphicFramePr>
        <p:xfrm>
          <a:off x="395536" y="908720"/>
          <a:ext cx="8352928" cy="57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Allocator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Simple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Free List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Free</a:t>
                      </a:r>
                      <a:r>
                        <a:rPr lang="fr-FR" baseline="0" dirty="0" smtClean="0"/>
                        <a:t> List (</a:t>
                      </a:r>
                      <a:r>
                        <a:rPr lang="fr-FR" baseline="0" dirty="0" err="1" smtClean="0"/>
                        <a:t>Mod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Model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Ghost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Ghost</a:t>
                      </a:r>
                      <a:r>
                        <a:rPr lang="fr-FR" b="1" dirty="0" smtClean="0"/>
                        <a:t> variables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Ghost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Invariant in </a:t>
                      </a:r>
                      <a:r>
                        <a:rPr lang="fr-FR" b="1" dirty="0" err="1" smtClean="0"/>
                        <a:t>Pre</a:t>
                      </a:r>
                      <a:r>
                        <a:rPr lang="fr-FR" b="1" dirty="0" smtClean="0"/>
                        <a:t>/Post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no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Loop Invariants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– 6 conditions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– 9 conditions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– 23 conditions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Ghost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Functions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+ 2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Auto-active </a:t>
                      </a:r>
                      <a:r>
                        <a:rPr lang="fr-FR" b="1" dirty="0" err="1" smtClean="0"/>
                        <a:t>Verification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yes</a:t>
                      </a:r>
                      <a:endParaRPr lang="fr-FR" b="1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(code)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</a:t>
                      </a:r>
                      <a:r>
                        <a:rPr lang="fr-FR" b="1" dirty="0" err="1" smtClean="0"/>
                        <a:t>contracts</a:t>
                      </a:r>
                      <a:r>
                        <a:rPr lang="fr-FR" b="1" dirty="0" smtClean="0"/>
                        <a:t>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138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(total)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Code source of </a:t>
            </a:r>
            <a:r>
              <a:rPr lang="fr-FR" sz="2000" b="0" dirty="0" err="1" smtClean="0"/>
              <a:t>examples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(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0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functions</a:t>
            </a:r>
            <a:endParaRPr lang="en-US" sz="2000" b="0" i="0" kern="0" dirty="0">
              <a:solidFill>
                <a:schemeClr val="tx1"/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functions</a:t>
            </a:r>
            <a:endParaRPr lang="en-US" sz="2000" b="0" i="0" kern="0" dirty="0">
              <a:solidFill>
                <a:schemeClr val="tx1"/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t</a:t>
            </a:r>
            <a:r>
              <a:rPr lang="en-US" i="0" dirty="0" smtClean="0">
                <a:latin typeface="+mn-lt"/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f</a:t>
            </a:r>
            <a:r>
              <a:rPr lang="en-US" i="0" dirty="0" smtClean="0">
                <a:latin typeface="+mn-lt"/>
              </a:rPr>
              <a:t>unctions,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p</a:t>
            </a:r>
            <a:r>
              <a:rPr lang="en-US" i="0" dirty="0" smtClean="0">
                <a:latin typeface="+mn-lt"/>
              </a:rPr>
              <a:t>rocedures,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packages</a:t>
            </a:r>
            <a:endParaRPr lang="en-US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8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+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bg1">
                    <a:lumMod val="85000"/>
                  </a:schemeClr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  <a:endParaRPr lang="en-US" sz="2000" b="0" i="0" kern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w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ith assertions</a:t>
            </a:r>
            <a:endParaRPr lang="en-US" i="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033963" y="4584526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>
                <a:solidFill>
                  <a:srgbClr val="2D72AD"/>
                </a:solidFill>
                <a:latin typeface="+mn-lt"/>
              </a:rPr>
              <a:t>r</a:t>
            </a:r>
            <a:r>
              <a:rPr lang="en-US" sz="4400" b="1" smtClean="0">
                <a:solidFill>
                  <a:srgbClr val="2D72AD"/>
                </a:solidFill>
                <a:latin typeface="+mn-lt"/>
              </a:rPr>
              <a:t>emoved in final build</a:t>
            </a:r>
            <a:endParaRPr lang="en-US" sz="4400" dirty="0">
              <a:latin typeface="+mn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t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unctions,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p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rocedures,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packages</a:t>
            </a:r>
            <a:endParaRPr lang="en-US" i="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>
                    <a:lumMod val="85000"/>
                  </a:schemeClr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>
                  <a:lumMod val="85000"/>
                </a:schemeClr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74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Container Library in SPARK 2014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1124744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539552" y="2996952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Standard </a:t>
            </a: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Imperative</a:t>
            </a: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539552" y="4869160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Code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334353" y="172719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4173243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6660232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1236449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List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3046884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Vector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4857319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6320807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er 35"/>
          <p:cNvGrpSpPr/>
          <p:nvPr/>
        </p:nvGrpSpPr>
        <p:grpSpPr>
          <a:xfrm>
            <a:off x="1920525" y="2143278"/>
            <a:ext cx="6284857" cy="4328061"/>
            <a:chOff x="1920525" y="2143278"/>
            <a:chExt cx="6284857" cy="4328061"/>
          </a:xfrm>
        </p:grpSpPr>
        <p:sp>
          <p:nvSpPr>
            <p:cNvPr id="30" name="Freeform 23"/>
            <p:cNvSpPr/>
            <p:nvPr/>
          </p:nvSpPr>
          <p:spPr>
            <a:xfrm rot="12720752">
              <a:off x="2426980" y="2464528"/>
              <a:ext cx="1661546" cy="332404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1" name="Freeform 23"/>
            <p:cNvSpPr/>
            <p:nvPr/>
          </p:nvSpPr>
          <p:spPr>
            <a:xfrm rot="9896027">
              <a:off x="3641597" y="2143278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920525" y="5915622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445859" y="3074027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</a:p>
          </p:txBody>
        </p:sp>
        <p:sp>
          <p:nvSpPr>
            <p:cNvPr id="34" name="Freeform 23"/>
            <p:cNvSpPr/>
            <p:nvPr/>
          </p:nvSpPr>
          <p:spPr>
            <a:xfrm rot="9896027">
              <a:off x="6535137" y="4118706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566519" y="5517232"/>
              <a:ext cx="26388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DATA </a:t>
              </a:r>
            </a:p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STRUCTURES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9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Abstraction and Proof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7831</TotalTime>
  <Words>642</Words>
  <Application>Microsoft Macintosh PowerPoint</Application>
  <PresentationFormat>Présentation à l'écran (4:3)</PresentationFormat>
  <Paragraphs>353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Franklin Gothic Book</vt:lpstr>
      <vt:lpstr>Helvetica</vt:lpstr>
      <vt:lpstr>ＭＳ Ｐゴシック</vt:lpstr>
      <vt:lpstr>Times</vt:lpstr>
      <vt:lpstr>Verdana</vt:lpstr>
      <vt:lpstr>ヒラギノ角ゴ ProN W3</vt:lpstr>
      <vt:lpstr>Arial</vt:lpstr>
      <vt:lpstr>2011-09-12- AdaCore presentation - template</vt:lpstr>
      <vt:lpstr>Présentation PowerPoint</vt:lpstr>
      <vt:lpstr>Présentation PowerPoint</vt:lpstr>
      <vt:lpstr>SPARK 2014</vt:lpstr>
      <vt:lpstr>Contracts in SPARK 2014</vt:lpstr>
      <vt:lpstr>Ghost Code in SPARK 2014</vt:lpstr>
      <vt:lpstr>Ghost Code in SPARK 2014</vt:lpstr>
      <vt:lpstr>Ghost Code in SPARK 2014</vt:lpstr>
      <vt:lpstr>Container Library in SPARK 2014</vt:lpstr>
      <vt:lpstr>Présentation PowerPoint</vt:lpstr>
      <vt:lpstr>Abstract Specification of the Imperative Container Library</vt:lpstr>
      <vt:lpstr>Abstract Specification + Verification of Software Based on Imperative Containers</vt:lpstr>
      <vt:lpstr>Abstract Specification + Verification of Software Based on Arrays</vt:lpstr>
      <vt:lpstr>Abstract Specification + Verification of Software with B Method</vt:lpstr>
      <vt:lpstr>Présentation PowerPoint</vt:lpstr>
      <vt:lpstr>Abstract Specification + Verification of Simple Allocator</vt:lpstr>
      <vt:lpstr>Data Refinement of Simple Allocator</vt:lpstr>
      <vt:lpstr>Abstract Specification + Verification of Free List Allocator Based on Arrays</vt:lpstr>
      <vt:lpstr>Data Refinement of Free List Allocator</vt:lpstr>
      <vt:lpstr>Data Refinement of Free List Allocator (Modified)</vt:lpstr>
      <vt:lpstr>Présentation PowerPoint</vt:lpstr>
      <vt:lpstr>Comparison of the Three Modeling Approaches</vt:lpstr>
      <vt:lpstr>SPARK Resources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217</cp:revision>
  <dcterms:created xsi:type="dcterms:W3CDTF">2011-10-07T11:41:06Z</dcterms:created>
  <dcterms:modified xsi:type="dcterms:W3CDTF">2016-06-30T14:47:15Z</dcterms:modified>
</cp:coreProperties>
</file>