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26" r:id="rId11"/>
    <p:sldId id="1327" r:id="rId12"/>
    <p:sldId id="1328" r:id="rId13"/>
    <p:sldId id="1298" r:id="rId14"/>
    <p:sldId id="1329" r:id="rId15"/>
    <p:sldId id="1332" r:id="rId16"/>
    <p:sldId id="1313" r:id="rId17"/>
    <p:sldId id="1331" r:id="rId18"/>
    <p:sldId id="1299" r:id="rId19"/>
    <p:sldId id="1330" r:id="rId20"/>
    <p:sldId id="133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106" d="100"/>
          <a:sy n="10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20/01/2014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</a:t>
            </a:r>
            <a:r>
              <a:rPr lang="en-US" dirty="0" smtClean="0"/>
              <a:t>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STRIUM_3D_Blue_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 descr="Mitsubishi_Electric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052736"/>
            <a:ext cx="2051719" cy="6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  <a:endParaRPr lang="en-US" sz="2800" i="0" dirty="0" smtClean="0"/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/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  <a:endParaRPr lang="en-US" sz="2400" i="0" dirty="0" smtClean="0"/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/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/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  <a:endParaRPr lang="en-US" sz="2400" i="0" dirty="0" smtClean="0"/>
          </a:p>
        </p:txBody>
      </p:sp>
    </p:spTree>
    <p:extLst>
      <p:ext uri="{BB962C8B-B14F-4D97-AF65-F5344CB8AC3E}">
        <p14:creationId xmlns:p14="http://schemas.microsoft.com/office/powerpoint/2010/main" val="135666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objects of the requirements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simple functional contracts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Dynamic verification 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without any modifications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interactively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diagnostic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Training for developers to use proof tools (available in SPARK Pro subscription)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Workflow to make efficient use of developers’ time (in progress)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5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12" descr="ASTRIUM_3D_Blue_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364583"/>
            <a:ext cx="8893175" cy="9366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</a:t>
            </a:r>
            <a:r>
              <a:rPr lang="en-US" dirty="0" smtClean="0"/>
              <a:t>1505 </a:t>
            </a:r>
            <a:r>
              <a:rPr lang="en-US" dirty="0" smtClean="0"/>
              <a:t>Functions</a:t>
            </a:r>
            <a:endParaRPr lang="en-US" dirty="0"/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391767" y="5509220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Detected</a:t>
              </a:r>
            </a:p>
          </p:txBody>
        </p:sp>
      </p:grp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2014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roadmap)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pic>
        <p:nvPicPr>
          <p:cNvPr id="5" name="Image 4" descr="Capture d’écran 2014-01-20 à 18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0" y="1196752"/>
            <a:ext cx="6190088" cy="3319730"/>
          </a:xfrm>
          <a:prstGeom prst="rect">
            <a:avLst/>
          </a:prstGeom>
        </p:spPr>
      </p:pic>
      <p:sp>
        <p:nvSpPr>
          <p:cNvPr id="6" name="Freeform 23"/>
          <p:cNvSpPr/>
          <p:nvPr/>
        </p:nvSpPr>
        <p:spPr>
          <a:xfrm rot="4314670" flipV="1">
            <a:off x="6080526" y="1411649"/>
            <a:ext cx="511342" cy="969256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04248" y="1700808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  <a:endParaRPr lang="en-US" sz="2800" i="0" dirty="0" smtClean="0"/>
          </a:p>
        </p:txBody>
      </p:sp>
      <p:sp>
        <p:nvSpPr>
          <p:cNvPr id="8" name="Freeform 23"/>
          <p:cNvSpPr/>
          <p:nvPr/>
        </p:nvSpPr>
        <p:spPr>
          <a:xfrm rot="4314670" flipV="1">
            <a:off x="5838231" y="2611149"/>
            <a:ext cx="1355971" cy="92062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3429000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  <a:endParaRPr lang="en-US" sz="2800" i="0" dirty="0" smtClean="0"/>
          </a:p>
        </p:txBody>
      </p:sp>
      <p:sp>
        <p:nvSpPr>
          <p:cNvPr id="10" name="Freeform 23"/>
          <p:cNvSpPr/>
          <p:nvPr/>
        </p:nvSpPr>
        <p:spPr>
          <a:xfrm rot="4314670" flipV="1">
            <a:off x="6018103" y="1857747"/>
            <a:ext cx="852211" cy="108517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874575" y="3992941"/>
            <a:ext cx="1227291" cy="226116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42088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  <a:endParaRPr lang="en-US" sz="2800" i="0" dirty="0" smtClean="0"/>
          </a:p>
        </p:txBody>
      </p:sp>
      <p:sp>
        <p:nvSpPr>
          <p:cNvPr id="13" name="Freeform 23"/>
          <p:cNvSpPr/>
          <p:nvPr/>
        </p:nvSpPr>
        <p:spPr>
          <a:xfrm rot="4314670" flipV="1">
            <a:off x="5054494" y="3808887"/>
            <a:ext cx="1843326" cy="53418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483538" y="3377462"/>
            <a:ext cx="542090" cy="18208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</a:t>
            </a:r>
            <a:endParaRPr lang="en-US" sz="2800" i="0" dirty="0" smtClean="0"/>
          </a:p>
        </p:txBody>
      </p:sp>
      <p:sp>
        <p:nvSpPr>
          <p:cNvPr id="16" name="Freeform 23"/>
          <p:cNvSpPr/>
          <p:nvPr/>
        </p:nvSpPr>
        <p:spPr>
          <a:xfrm rot="16951298">
            <a:off x="6387583" y="2318196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483129" y="4239175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  <a:endParaRPr lang="en-US" sz="2800" i="0" dirty="0" smtClean="0"/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  <a:endParaRPr lang="en-US" sz="2800" i="0" dirty="0" smtClean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specification-only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fewer user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complete functional behavior 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corner cases related to run-time checks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Summary of proof results (done)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err="1" smtClean="0">
                <a:solidFill>
                  <a:schemeClr val="tx1"/>
                </a:solidFill>
                <a:cs typeface="Courier New"/>
              </a:rPr>
              <a:t>debuggable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3419872" y="1772816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available as 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  <a:endParaRPr lang="en-US" sz="2800" b="1" dirty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</a:t>
            </a:r>
            <a:r>
              <a:rPr lang="en-US" sz="2800" dirty="0" smtClean="0"/>
              <a:t>language for long-lived embedded critical </a:t>
            </a:r>
            <a:r>
              <a:rPr lang="en-US" sz="2800" dirty="0" smtClean="0"/>
              <a:t>software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  <a:endParaRPr lang="en-US" sz="2800" i="0" dirty="0" smtClean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  <a:endParaRPr lang="en-US" sz="2800" i="0" dirty="0" smtClean="0"/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  <a:endParaRPr lang="en-US" sz="2800" i="0" dirty="0" smtClean="0"/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49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err="1" smtClean="0">
                <a:solidFill>
                  <a:schemeClr val="accent1"/>
                </a:solidFill>
              </a:rPr>
              <a:t>Sofware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err="1" smtClean="0">
                <a:solidFill>
                  <a:schemeClr val="accent1"/>
                </a:solidFill>
              </a:rPr>
              <a:t>Sofware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4" name="Freeform 12"/>
          <p:cNvSpPr/>
          <p:nvPr/>
        </p:nvSpPr>
        <p:spPr bwMode="auto">
          <a:xfrm>
            <a:off x="5976257" y="4108918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762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59929" y="5317232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</a:t>
            </a:r>
            <a:r>
              <a:rPr lang="en-US" sz="1800" b="1" i="0" dirty="0" smtClean="0">
                <a:solidFill>
                  <a:schemeClr val="accent1"/>
                </a:solidFill>
              </a:rPr>
              <a:t> </a:t>
            </a:r>
            <a:r>
              <a:rPr lang="en-US" sz="1800" b="1" i="0" dirty="0" smtClean="0">
                <a:solidFill>
                  <a:schemeClr val="accent1"/>
                </a:solidFill>
              </a:rPr>
              <a:t>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</a:t>
            </a:r>
            <a:r>
              <a:rPr lang="en-US" sz="2800" dirty="0" smtClean="0"/>
              <a:t> </a:t>
            </a:r>
            <a:r>
              <a:rPr lang="en-US" sz="2800" dirty="0" smtClean="0"/>
              <a:t>agreement </a:t>
            </a:r>
            <a:r>
              <a:rPr lang="en-US" sz="2800" dirty="0" smtClean="0"/>
              <a:t>between </a:t>
            </a:r>
            <a:r>
              <a:rPr lang="en-US" sz="2800" dirty="0" smtClean="0"/>
              <a:t>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  <a:endParaRPr lang="en-US" sz="2800" i="0" dirty="0" smtClean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  <a:endParaRPr lang="en-US" sz="4000" i="0" dirty="0" smtClean="0"/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  <a:endParaRPr lang="en-US" sz="4000" i="0" dirty="0" smtClean="0"/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pic>
        <p:nvPicPr>
          <p:cNvPr id="3" name="Image 2" descr="Mitsubishi_Electric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88640"/>
            <a:ext cx="2051719" cy="6253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OpenETCS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5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5156</TotalTime>
  <Words>819</Words>
  <Application>Microsoft Macintosh PowerPoint</Application>
  <PresentationFormat>Présentation à l'écran (4:3)</PresentationFormat>
  <Paragraphs>221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345</cp:revision>
  <dcterms:created xsi:type="dcterms:W3CDTF">2011-10-07T11:41:06Z</dcterms:created>
  <dcterms:modified xsi:type="dcterms:W3CDTF">2014-01-20T22:13:36Z</dcterms:modified>
</cp:coreProperties>
</file>