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xlsx" ContentType="application/vnd.openxmlformats-officedocument.spreadsheetml.sheet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76" r:id="rId1"/>
    <p:sldMasterId id="2147484553" r:id="rId2"/>
  </p:sldMasterIdLst>
  <p:notesMasterIdLst>
    <p:notesMasterId r:id="rId51"/>
  </p:notesMasterIdLst>
  <p:handoutMasterIdLst>
    <p:handoutMasterId r:id="rId52"/>
  </p:handoutMasterIdLst>
  <p:sldIdLst>
    <p:sldId id="1106" r:id="rId3"/>
    <p:sldId id="1332" r:id="rId4"/>
    <p:sldId id="1271" r:id="rId5"/>
    <p:sldId id="1333" r:id="rId6"/>
    <p:sldId id="1334" r:id="rId7"/>
    <p:sldId id="1335" r:id="rId8"/>
    <p:sldId id="1336" r:id="rId9"/>
    <p:sldId id="1337" r:id="rId10"/>
    <p:sldId id="1263" r:id="rId11"/>
    <p:sldId id="1279" r:id="rId12"/>
    <p:sldId id="1302" r:id="rId13"/>
    <p:sldId id="1310" r:id="rId14"/>
    <p:sldId id="1318" r:id="rId15"/>
    <p:sldId id="1319" r:id="rId16"/>
    <p:sldId id="1320" r:id="rId17"/>
    <p:sldId id="1312" r:id="rId18"/>
    <p:sldId id="1321" r:id="rId19"/>
    <p:sldId id="1322" r:id="rId20"/>
    <p:sldId id="1324" r:id="rId21"/>
    <p:sldId id="1347" r:id="rId22"/>
    <p:sldId id="1338" r:id="rId23"/>
    <p:sldId id="1345" r:id="rId24"/>
    <p:sldId id="1344" r:id="rId25"/>
    <p:sldId id="1343" r:id="rId26"/>
    <p:sldId id="1329" r:id="rId27"/>
    <p:sldId id="1342" r:id="rId28"/>
    <p:sldId id="1340" r:id="rId29"/>
    <p:sldId id="1341" r:id="rId30"/>
    <p:sldId id="1314" r:id="rId31"/>
    <p:sldId id="1272" r:id="rId32"/>
    <p:sldId id="1281" r:id="rId33"/>
    <p:sldId id="1303" r:id="rId34"/>
    <p:sldId id="1282" r:id="rId35"/>
    <p:sldId id="1284" r:id="rId36"/>
    <p:sldId id="1285" r:id="rId37"/>
    <p:sldId id="1348" r:id="rId38"/>
    <p:sldId id="1304" r:id="rId39"/>
    <p:sldId id="1305" r:id="rId40"/>
    <p:sldId id="1287" r:id="rId41"/>
    <p:sldId id="1306" r:id="rId42"/>
    <p:sldId id="1307" r:id="rId43"/>
    <p:sldId id="1308" r:id="rId44"/>
    <p:sldId id="1289" r:id="rId45"/>
    <p:sldId id="1290" r:id="rId46"/>
    <p:sldId id="1317" r:id="rId47"/>
    <p:sldId id="1330" r:id="rId48"/>
    <p:sldId id="1291" r:id="rId49"/>
    <p:sldId id="1292" r:id="rId50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i="1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i="1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i="1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i="1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212C"/>
    <a:srgbClr val="040B11"/>
    <a:srgbClr val="04080B"/>
    <a:srgbClr val="91B9DA"/>
    <a:srgbClr val="404040"/>
    <a:srgbClr val="3377A9"/>
    <a:srgbClr val="245376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739" autoAdjust="0"/>
  </p:normalViewPr>
  <p:slideViewPr>
    <p:cSldViewPr>
      <p:cViewPr varScale="1">
        <p:scale>
          <a:sx n="97" d="100"/>
          <a:sy n="97" d="100"/>
        </p:scale>
        <p:origin x="-109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1560"/>
    </p:cViewPr>
  </p:sorterViewPr>
  <p:notesViewPr>
    <p:cSldViewPr>
      <p:cViewPr varScale="1">
        <p:scale>
          <a:sx n="50" d="100"/>
          <a:sy n="50" d="100"/>
        </p:scale>
        <p:origin x="-2982" y="-96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50" Type="http://schemas.openxmlformats.org/officeDocument/2006/relationships/slide" Target="slides/slide48.xml"/><Relationship Id="rId51" Type="http://schemas.openxmlformats.org/officeDocument/2006/relationships/notesMaster" Target="notesMasters/notesMaster1.xml"/><Relationship Id="rId52" Type="http://schemas.openxmlformats.org/officeDocument/2006/relationships/handoutMaster" Target="handoutMasters/handoutMaster1.xml"/><Relationship Id="rId53" Type="http://schemas.openxmlformats.org/officeDocument/2006/relationships/printerSettings" Target="printerSettings/printerSettings1.bin"/><Relationship Id="rId54" Type="http://schemas.openxmlformats.org/officeDocument/2006/relationships/presProps" Target="presProps.xml"/><Relationship Id="rId55" Type="http://schemas.openxmlformats.org/officeDocument/2006/relationships/viewProps" Target="viewProps.xml"/><Relationship Id="rId56" Type="http://schemas.openxmlformats.org/officeDocument/2006/relationships/theme" Target="theme/theme1.xml"/><Relationship Id="rId57" Type="http://schemas.openxmlformats.org/officeDocument/2006/relationships/tableStyles" Target="tableStyles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Cost of a Fix</c:v>
                </c:pt>
              </c:strCache>
            </c:strRef>
          </c:tx>
          <c:spPr>
            <a:ln>
              <a:solidFill>
                <a:schemeClr val="accent6"/>
              </a:solidFill>
            </a:ln>
          </c:spPr>
          <c:marker>
            <c:symbol val="none"/>
          </c:marker>
          <c:cat>
            <c:strRef>
              <c:f>Sheet1!$A$2:$A$9</c:f>
              <c:strCache>
                <c:ptCount val="7"/>
                <c:pt idx="0">
                  <c:v>Development</c:v>
                </c:pt>
                <c:pt idx="2">
                  <c:v>Test</c:v>
                </c:pt>
                <c:pt idx="4">
                  <c:v>Integration</c:v>
                </c:pt>
                <c:pt idx="6">
                  <c:v>Deployment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  <c:pt idx="7">
                  <c:v>128.0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78597224"/>
        <c:axId val="-2078785528"/>
      </c:lineChart>
      <c:catAx>
        <c:axId val="-20785972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-2078785528"/>
        <c:crosses val="autoZero"/>
        <c:auto val="1"/>
        <c:lblAlgn val="ctr"/>
        <c:lblOffset val="100"/>
        <c:noMultiLvlLbl val="0"/>
      </c:catAx>
      <c:valAx>
        <c:axId val="-207878552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2078597224"/>
        <c:crosses val="autoZero"/>
        <c:crossBetween val="between"/>
      </c:valAx>
      <c:spPr>
        <a:noFill/>
        <a:ln w="25385">
          <a:noFill/>
        </a:ln>
      </c:spPr>
    </c:plotArea>
    <c:legend>
      <c:legendPos val="b"/>
      <c:layout/>
      <c:overlay val="0"/>
    </c:legend>
    <c:plotVisOnly val="1"/>
    <c:dispBlanksAs val="gap"/>
    <c:showDLblsOverMax val="0"/>
  </c:chart>
  <c:txPr>
    <a:bodyPr/>
    <a:lstStyle/>
    <a:p>
      <a:pPr>
        <a:defRPr sz="1799"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0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28C7CF07-8AE4-48B4-9716-7DADFEA16C26}" type="datetime1">
              <a:rPr lang="en-US"/>
              <a:pPr/>
              <a:t>29/01/14</a:t>
            </a:fld>
            <a:endParaRPr lang="en-US"/>
          </a:p>
        </p:txBody>
      </p:sp>
      <p:sp>
        <p:nvSpPr>
          <p:cNvPr id="490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0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12223766-3AD6-4652-A677-8632E0E6B42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0617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66" tIns="48132" rIns="96266" bIns="48132" numCol="1" anchor="t" anchorCtr="0" compatLnSpc="1">
            <a:prstTxWarp prst="textNoShape">
              <a:avLst/>
            </a:prstTxWarp>
          </a:bodyPr>
          <a:lstStyle>
            <a:lvl1pPr defTabSz="962492">
              <a:defRPr sz="1200" i="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66" tIns="48132" rIns="96266" bIns="48132" numCol="1" anchor="t" anchorCtr="0" compatLnSpc="1">
            <a:prstTxWarp prst="textNoShape">
              <a:avLst/>
            </a:prstTxWarp>
          </a:bodyPr>
          <a:lstStyle>
            <a:lvl1pPr algn="r" defTabSz="962492">
              <a:defRPr sz="1200" i="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66" tIns="48132" rIns="96266" bIns="4813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66" tIns="48132" rIns="96266" bIns="48132" numCol="1" anchor="b" anchorCtr="0" compatLnSpc="1">
            <a:prstTxWarp prst="textNoShape">
              <a:avLst/>
            </a:prstTxWarp>
          </a:bodyPr>
          <a:lstStyle>
            <a:lvl1pPr defTabSz="962492">
              <a:defRPr sz="1200" i="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66" tIns="48132" rIns="96266" bIns="48132" numCol="1" anchor="b" anchorCtr="0" compatLnSpc="1">
            <a:prstTxWarp prst="textNoShape">
              <a:avLst/>
            </a:prstTxWarp>
          </a:bodyPr>
          <a:lstStyle>
            <a:lvl1pPr algn="r" defTabSz="962025">
              <a:defRPr sz="1200" i="0"/>
            </a:lvl1pPr>
          </a:lstStyle>
          <a:p>
            <a:fld id="{C749CB6B-4676-448B-8A99-68B3A3B809E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1941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SPARK 2014 </a:t>
            </a:r>
            <a:r>
              <a:rPr lang="fr-FR" dirty="0" err="1" smtClean="0"/>
              <a:t>addresses</a:t>
            </a:r>
            <a:r>
              <a:rPr lang="fr-FR" dirty="0" smtClean="0"/>
              <a:t> multiple </a:t>
            </a:r>
            <a:r>
              <a:rPr lang="fr-FR" dirty="0" err="1" smtClean="0"/>
              <a:t>verification</a:t>
            </a:r>
            <a:r>
              <a:rPr lang="fr-FR" dirty="0" smtClean="0"/>
              <a:t> objectives on</a:t>
            </a:r>
            <a:r>
              <a:rPr lang="fr-FR" baseline="0" dirty="0" smtClean="0"/>
              <a:t> the V cycle:</a:t>
            </a:r>
          </a:p>
          <a:p>
            <a:pPr marL="171450" indent="-171450">
              <a:buFontTx/>
              <a:buChar char="-"/>
            </a:pPr>
            <a:r>
              <a:rPr lang="fr-FR" baseline="0" dirty="0" err="1" smtClean="0"/>
              <a:t>Robustness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verification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usually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performed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with</a:t>
            </a:r>
            <a:r>
              <a:rPr lang="fr-FR" baseline="0" dirty="0" smtClean="0"/>
              <a:t> unit </a:t>
            </a:r>
            <a:r>
              <a:rPr lang="fr-FR" baseline="0" dirty="0" err="1" smtClean="0"/>
              <a:t>testing</a:t>
            </a:r>
            <a:r>
              <a:rPr lang="fr-FR" baseline="0" dirty="0" smtClean="0"/>
              <a:t>. Proof </a:t>
            </a:r>
            <a:r>
              <a:rPr lang="fr-FR" baseline="0" dirty="0" err="1" smtClean="0"/>
              <a:t>guarantees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that</a:t>
            </a:r>
            <a:r>
              <a:rPr lang="fr-FR" baseline="0" dirty="0" smtClean="0"/>
              <a:t> no </a:t>
            </a:r>
            <a:r>
              <a:rPr lang="fr-FR" baseline="0" dirty="0" err="1" smtClean="0"/>
              <a:t>run</a:t>
            </a:r>
            <a:r>
              <a:rPr lang="fr-FR" baseline="0" dirty="0" smtClean="0"/>
              <a:t> time </a:t>
            </a:r>
            <a:r>
              <a:rPr lang="fr-FR" baseline="0" dirty="0" err="1" smtClean="0"/>
              <a:t>error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can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occur</a:t>
            </a:r>
            <a:r>
              <a:rPr lang="fr-FR" baseline="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Unit </a:t>
            </a:r>
            <a:r>
              <a:rPr lang="fr-FR" baseline="0" dirty="0" err="1" smtClean="0"/>
              <a:t>verificaton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also</a:t>
            </a:r>
            <a:r>
              <a:rPr lang="fr-FR" baseline="0" dirty="0" smtClean="0"/>
              <a:t> </a:t>
            </a:r>
            <a:r>
              <a:rPr lang="fr-FR" baseline="0" dirty="0" err="1" smtClean="0"/>
              <a:t>usually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performed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with</a:t>
            </a:r>
            <a:r>
              <a:rPr lang="fr-FR" baseline="0" dirty="0" smtClean="0"/>
              <a:t> unit </a:t>
            </a:r>
            <a:r>
              <a:rPr lang="fr-FR" baseline="0" dirty="0" err="1" smtClean="0"/>
              <a:t>testing</a:t>
            </a:r>
            <a:r>
              <a:rPr lang="fr-FR" baseline="0" dirty="0" smtClean="0"/>
              <a:t>. Proof </a:t>
            </a:r>
            <a:r>
              <a:rPr lang="fr-FR" baseline="0" dirty="0" err="1" smtClean="0"/>
              <a:t>guarantees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that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functional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contracts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specified</a:t>
            </a:r>
            <a:r>
              <a:rPr lang="fr-FR" baseline="0" dirty="0" smtClean="0"/>
              <a:t> on </a:t>
            </a:r>
            <a:r>
              <a:rPr lang="fr-FR" baseline="0" dirty="0" err="1" smtClean="0"/>
              <a:t>subprograms</a:t>
            </a:r>
            <a:r>
              <a:rPr lang="fr-FR" baseline="0" dirty="0" smtClean="0"/>
              <a:t> are </a:t>
            </a:r>
            <a:r>
              <a:rPr lang="fr-FR" baseline="0" dirty="0" err="1" smtClean="0"/>
              <a:t>fulfilled</a:t>
            </a:r>
            <a:r>
              <a:rPr lang="fr-FR" baseline="0" dirty="0" smtClean="0"/>
              <a:t> by the </a:t>
            </a:r>
            <a:r>
              <a:rPr lang="fr-FR" baseline="0" dirty="0" err="1" smtClean="0"/>
              <a:t>implementation</a:t>
            </a:r>
            <a:r>
              <a:rPr lang="fr-FR" baseline="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fr-FR" dirty="0" smtClean="0"/>
              <a:t>Software architecture </a:t>
            </a:r>
            <a:r>
              <a:rPr lang="fr-FR" dirty="0" err="1" smtClean="0"/>
              <a:t>verification</a:t>
            </a:r>
            <a:r>
              <a:rPr lang="fr-FR" dirty="0" smtClean="0"/>
              <a:t>, </a:t>
            </a:r>
            <a:r>
              <a:rPr lang="fr-FR" dirty="0" err="1" smtClean="0"/>
              <a:t>usually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performed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with</a:t>
            </a:r>
            <a:r>
              <a:rPr lang="fr-FR" baseline="0" dirty="0" smtClean="0"/>
              <a:t> </a:t>
            </a:r>
            <a:r>
              <a:rPr lang="fr-FR" baseline="0" dirty="0" err="1" smtClean="0"/>
              <a:t>manual</a:t>
            </a:r>
            <a:r>
              <a:rPr lang="fr-FR" baseline="0" dirty="0" smtClean="0"/>
              <a:t> </a:t>
            </a:r>
            <a:r>
              <a:rPr lang="fr-FR" baseline="0" dirty="0" err="1" smtClean="0"/>
              <a:t>reviews</a:t>
            </a:r>
            <a:r>
              <a:rPr lang="fr-FR" baseline="0" dirty="0" smtClean="0"/>
              <a:t>. </a:t>
            </a:r>
            <a:r>
              <a:rPr lang="fr-FR" baseline="0" dirty="0" err="1" smtClean="0"/>
              <a:t>Static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analysis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guarantees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that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dependence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contracts</a:t>
            </a:r>
            <a:r>
              <a:rPr lang="fr-FR" baseline="0" dirty="0" smtClean="0"/>
              <a:t> on </a:t>
            </a:r>
            <a:r>
              <a:rPr lang="fr-FR" baseline="0" dirty="0" err="1" smtClean="0"/>
              <a:t>subprograms</a:t>
            </a:r>
            <a:r>
              <a:rPr lang="fr-FR" baseline="0" dirty="0" smtClean="0"/>
              <a:t> and packages are </a:t>
            </a:r>
            <a:r>
              <a:rPr lang="fr-FR" baseline="0" dirty="0" err="1" smtClean="0"/>
              <a:t>fulfilled</a:t>
            </a:r>
            <a:r>
              <a:rPr lang="fr-FR" baseline="0" dirty="0" smtClean="0"/>
              <a:t> by the </a:t>
            </a:r>
            <a:r>
              <a:rPr lang="fr-FR" baseline="0" dirty="0" err="1" smtClean="0"/>
              <a:t>implementation</a:t>
            </a:r>
            <a:r>
              <a:rPr lang="fr-FR" baseline="0" dirty="0" smtClean="0"/>
              <a:t>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9CB6B-4676-448B-8A99-68B3A3B809E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0432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9CB6B-4676-448B-8A99-68B3A3B809E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7946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9CB6B-4676-448B-8A99-68B3A3B809E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7946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9CB6B-4676-448B-8A99-68B3A3B809E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7946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SPARK </a:t>
            </a:r>
            <a:r>
              <a:rPr lang="fr-FR" dirty="0" err="1" smtClean="0"/>
              <a:t>tools</a:t>
            </a:r>
            <a:r>
              <a:rPr lang="fr-FR" dirty="0" smtClean="0"/>
              <a:t> </a:t>
            </a:r>
            <a:r>
              <a:rPr lang="fr-FR" dirty="0" err="1" smtClean="0"/>
              <a:t>operate</a:t>
            </a:r>
            <a:r>
              <a:rPr lang="fr-FR" dirty="0" smtClean="0"/>
              <a:t> </a:t>
            </a:r>
            <a:r>
              <a:rPr lang="fr-FR" dirty="0" err="1" smtClean="0"/>
              <a:t>at</a:t>
            </a:r>
            <a:r>
              <a:rPr lang="fr-FR" dirty="0" smtClean="0"/>
              <a:t> source </a:t>
            </a:r>
            <a:r>
              <a:rPr lang="fr-FR" dirty="0" err="1" smtClean="0"/>
              <a:t>level</a:t>
            </a:r>
            <a:r>
              <a:rPr lang="fr-FR" dirty="0" smtClean="0"/>
              <a:t>, </a:t>
            </a:r>
            <a:r>
              <a:rPr lang="fr-FR" dirty="0" err="1" smtClean="0"/>
              <a:t>so</a:t>
            </a:r>
            <a:r>
              <a:rPr lang="fr-FR" dirty="0" smtClean="0"/>
              <a:t> the </a:t>
            </a:r>
            <a:r>
              <a:rPr lang="fr-FR" dirty="0" err="1" smtClean="0"/>
              <a:t>Compliance&amp;Robustness</a:t>
            </a:r>
            <a:r>
              <a:rPr lang="fr-FR" dirty="0" smtClean="0"/>
              <a:t> </a:t>
            </a:r>
            <a:r>
              <a:rPr lang="fr-FR" dirty="0" err="1" smtClean="0"/>
              <a:t>activity</a:t>
            </a:r>
            <a:r>
              <a:rPr lang="fr-FR" dirty="0" smtClean="0"/>
              <a:t> </a:t>
            </a:r>
            <a:r>
              <a:rPr lang="fr-FR" dirty="0" err="1" smtClean="0"/>
              <a:t>performed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SPARK must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completed</a:t>
            </a:r>
            <a:r>
              <a:rPr lang="fr-FR" dirty="0" smtClean="0"/>
              <a:t> by an </a:t>
            </a:r>
            <a:r>
              <a:rPr lang="fr-FR" dirty="0" err="1" smtClean="0"/>
              <a:t>activity</a:t>
            </a:r>
            <a:r>
              <a:rPr lang="fr-FR" dirty="0" smtClean="0"/>
              <a:t> </a:t>
            </a:r>
            <a:r>
              <a:rPr lang="fr-FR" dirty="0" err="1" smtClean="0"/>
              <a:t>showing</a:t>
            </a:r>
            <a:r>
              <a:rPr lang="fr-FR" baseline="0" dirty="0" smtClean="0"/>
              <a:t> </a:t>
            </a:r>
            <a:r>
              <a:rPr lang="fr-FR" baseline="0" dirty="0" err="1" smtClean="0"/>
              <a:t>Property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Preservation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between</a:t>
            </a:r>
            <a:r>
              <a:rPr lang="fr-FR" baseline="0" dirty="0" smtClean="0"/>
              <a:t> the Source Code and the </a:t>
            </a:r>
            <a:r>
              <a:rPr lang="fr-FR" baseline="0" dirty="0" err="1" smtClean="0"/>
              <a:t>Executable</a:t>
            </a:r>
            <a:r>
              <a:rPr lang="fr-FR" baseline="0" dirty="0" smtClean="0"/>
              <a:t> Object Code. This </a:t>
            </a:r>
            <a:r>
              <a:rPr lang="fr-FR" baseline="0" dirty="0" err="1" smtClean="0"/>
              <a:t>activity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typically</a:t>
            </a:r>
            <a:r>
              <a:rPr lang="fr-FR" baseline="0" dirty="0" smtClean="0"/>
              <a:t> relies on the qualification </a:t>
            </a:r>
            <a:r>
              <a:rPr lang="fr-FR" baseline="0" dirty="0" err="1" smtClean="0"/>
              <a:t>material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developer</a:t>
            </a:r>
            <a:r>
              <a:rPr lang="fr-FR" baseline="0" dirty="0" smtClean="0"/>
              <a:t> for the compiler.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9CB6B-4676-448B-8A99-68B3A3B809E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7946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SPARK </a:t>
            </a:r>
            <a:r>
              <a:rPr lang="fr-FR" dirty="0" err="1" smtClean="0"/>
              <a:t>allows</a:t>
            </a:r>
            <a:r>
              <a:rPr lang="fr-FR" dirty="0" smtClean="0"/>
              <a:t> fine-grain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combination</a:t>
            </a:r>
            <a:r>
              <a:rPr lang="fr-FR" baseline="0" dirty="0" smtClean="0"/>
              <a:t> of </a:t>
            </a:r>
            <a:r>
              <a:rPr lang="fr-FR" baseline="0" dirty="0" err="1" smtClean="0"/>
              <a:t>dynamic</a:t>
            </a:r>
            <a:r>
              <a:rPr lang="fr-FR" baseline="0" dirty="0" smtClean="0"/>
              <a:t> </a:t>
            </a:r>
            <a:r>
              <a:rPr lang="fr-FR" baseline="0" dirty="0" err="1" smtClean="0"/>
              <a:t>verification</a:t>
            </a:r>
            <a:r>
              <a:rPr lang="fr-FR" baseline="0" dirty="0" smtClean="0"/>
              <a:t> and </a:t>
            </a:r>
            <a:r>
              <a:rPr lang="fr-FR" baseline="0" dirty="0" err="1" smtClean="0"/>
              <a:t>formal</a:t>
            </a:r>
            <a:r>
              <a:rPr lang="fr-FR" baseline="0" dirty="0" smtClean="0"/>
              <a:t> </a:t>
            </a:r>
            <a:r>
              <a:rPr lang="fr-FR" baseline="0" dirty="0" err="1" smtClean="0"/>
              <a:t>verification</a:t>
            </a:r>
            <a:r>
              <a:rPr lang="fr-FR" baseline="0" dirty="0" smtClean="0"/>
              <a:t> of </a:t>
            </a:r>
            <a:r>
              <a:rPr lang="fr-FR" baseline="0" dirty="0" err="1" smtClean="0"/>
              <a:t>contracts</a:t>
            </a:r>
            <a:r>
              <a:rPr lang="fr-FR" baseline="0" dirty="0" smtClean="0"/>
              <a:t>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9CB6B-4676-448B-8A99-68B3A3B809E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664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Slide - First Page">
    <p:bg>
      <p:bgPr>
        <a:gradFill rotWithShape="1">
          <a:gsLst>
            <a:gs pos="0">
              <a:srgbClr val="04080B"/>
            </a:gs>
            <a:gs pos="100000">
              <a:schemeClr val="tx2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7"/>
          <p:cNvCxnSpPr>
            <a:cxnSpLocks noChangeShapeType="1"/>
          </p:cNvCxnSpPr>
          <p:nvPr userDrawn="1"/>
        </p:nvCxnSpPr>
        <p:spPr bwMode="auto">
          <a:xfrm>
            <a:off x="698500" y="3535363"/>
            <a:ext cx="77597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Rectangle 15"/>
          <p:cNvSpPr/>
          <p:nvPr/>
        </p:nvSpPr>
        <p:spPr bwMode="auto">
          <a:xfrm>
            <a:off x="0" y="0"/>
            <a:ext cx="9144000" cy="22098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800" dirty="0">
              <a:ea typeface="+mn-ea"/>
              <a:cs typeface="Arial" charset="0"/>
            </a:endParaRPr>
          </a:p>
        </p:txBody>
      </p:sp>
      <p:pic>
        <p:nvPicPr>
          <p:cNvPr id="20" name="Picture 2" descr="logo_textured_large.ps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85863"/>
            <a:ext cx="1905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3333382" y="3657600"/>
            <a:ext cx="2534018" cy="297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3333382" y="3904800"/>
            <a:ext cx="2534018" cy="3546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00" b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609600" y="3657600"/>
            <a:ext cx="2590800" cy="297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609600" y="5715000"/>
            <a:ext cx="4104000" cy="533400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400" baseline="0">
                <a:solidFill>
                  <a:srgbClr val="91B9DA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609600" y="3904800"/>
            <a:ext cx="2590800" cy="3546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00" b="0" baseline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5943600" y="3657600"/>
            <a:ext cx="2590800" cy="297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5943600" y="3904800"/>
            <a:ext cx="2590800" cy="3546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00" b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685800" y="2514600"/>
            <a:ext cx="7696200" cy="982800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5684520" y="1371600"/>
            <a:ext cx="2849880" cy="297000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accent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657347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927100"/>
            <a:ext cx="7772400" cy="381000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1pPr>
              <a:defRPr sz="1800"/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927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927100"/>
            <a:ext cx="7772400" cy="381000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877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-7471" y="0"/>
            <a:ext cx="9151471" cy="685800"/>
          </a:xfrm>
          <a:prstGeom prst="rect">
            <a:avLst/>
          </a:prstGeom>
          <a:gradFill flip="none" rotWithShape="1">
            <a:gsLst>
              <a:gs pos="0">
                <a:srgbClr val="040B11"/>
              </a:gs>
              <a:gs pos="100000">
                <a:schemeClr val="tx2"/>
              </a:gs>
            </a:gsLst>
            <a:lin ang="5400000" scaled="0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800" smtClean="0">
              <a:solidFill>
                <a:srgbClr val="000000"/>
              </a:solidFill>
              <a:ea typeface="+mn-ea"/>
              <a:cs typeface="Arial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001000" cy="533400"/>
          </a:xfrm>
          <a:prstGeom prst="rect">
            <a:avLst/>
          </a:prstGeom>
        </p:spPr>
        <p:txBody>
          <a:bodyPr anchor="ctr" anchorCtr="0"/>
          <a:lstStyle>
            <a:lvl1pPr>
              <a:defRPr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8215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">
    <p:bg>
      <p:bgPr>
        <a:gradFill flip="none" rotWithShape="1">
          <a:gsLst>
            <a:gs pos="0">
              <a:srgbClr val="04080B"/>
            </a:gs>
            <a:gs pos="100000">
              <a:schemeClr val="tx2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2667000"/>
            <a:ext cx="8382000" cy="978729"/>
          </a:xfrm>
        </p:spPr>
        <p:txBody>
          <a:bodyPr>
            <a:spAutoFit/>
          </a:bodyPr>
          <a:lstStyle>
            <a:lvl1pPr marL="0" indent="0" algn="ctr" rtl="0" fontAlgn="base">
              <a:spcBef>
                <a:spcPct val="0"/>
              </a:spcBef>
              <a:spcAft>
                <a:spcPct val="0"/>
              </a:spcAft>
              <a:buNone/>
              <a:defRPr lang="en-US" sz="4800" b="1" i="0" kern="1200" dirty="0" smtClean="0">
                <a:solidFill>
                  <a:schemeClr val="bg1"/>
                </a:solidFill>
                <a:latin typeface="+mn-lt"/>
                <a:ea typeface="ＭＳ Ｐゴシック" charset="-128"/>
                <a:cs typeface="Helvetica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Section Title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819588" y="268941"/>
            <a:ext cx="184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endParaRPr lang="en-US" sz="1400" b="1" i="0" kern="1200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28064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-7938" y="0"/>
            <a:ext cx="9151938" cy="685800"/>
          </a:xfrm>
          <a:prstGeom prst="rect">
            <a:avLst/>
          </a:prstGeom>
          <a:gradFill rotWithShape="1">
            <a:gsLst>
              <a:gs pos="0">
                <a:srgbClr val="040B11"/>
              </a:gs>
              <a:gs pos="100000">
                <a:schemeClr val="tx2"/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fr-FR" altLang="fr-FR" sz="180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001000" cy="533400"/>
          </a:xfrm>
          <a:prstGeom prst="rect">
            <a:avLst/>
          </a:prstGeom>
        </p:spPr>
        <p:txBody>
          <a:bodyPr anchor="ctr" anchorCtr="0"/>
          <a:lstStyle>
            <a:lvl1pPr>
              <a:defRPr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685800" y="1143000"/>
            <a:ext cx="7848600" cy="53340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7916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Slide - First Page">
    <p:bg>
      <p:bgPr>
        <a:gradFill flip="none" rotWithShape="1">
          <a:gsLst>
            <a:gs pos="0">
              <a:srgbClr val="04080B"/>
            </a:gs>
            <a:gs pos="100000">
              <a:schemeClr val="tx2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7"/>
          <p:cNvCxnSpPr>
            <a:cxnSpLocks noChangeShapeType="1"/>
          </p:cNvCxnSpPr>
          <p:nvPr userDrawn="1"/>
        </p:nvCxnSpPr>
        <p:spPr bwMode="auto">
          <a:xfrm>
            <a:off x="698500" y="3535500"/>
            <a:ext cx="7759700" cy="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</p:spPr>
      </p:cxnSp>
      <p:sp>
        <p:nvSpPr>
          <p:cNvPr id="13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3333382" y="3657600"/>
            <a:ext cx="2534018" cy="297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Presenter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3333382" y="3904800"/>
            <a:ext cx="2534018" cy="3546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00" b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Presenter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" y="3657600"/>
            <a:ext cx="2590800" cy="297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Presenter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5715000"/>
            <a:ext cx="4104000" cy="533400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400" baseline="0">
                <a:solidFill>
                  <a:srgbClr val="91B9DA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Location/Venue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0" y="3904800"/>
            <a:ext cx="2590800" cy="3546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00" b="0" baseline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Presenter Title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5943600" y="3657600"/>
            <a:ext cx="2590800" cy="297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Presenter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5943600" y="3904800"/>
            <a:ext cx="2590800" cy="3546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00" b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Presenter Title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685800" y="2514600"/>
            <a:ext cx="7696200" cy="982800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0" y="0"/>
            <a:ext cx="9144000" cy="22098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 sz="1800" dirty="0">
              <a:solidFill>
                <a:srgbClr val="000000"/>
              </a:solidFill>
              <a:ea typeface="+mn-ea"/>
              <a:cs typeface="Arial" charset="0"/>
            </a:endParaRPr>
          </a:p>
        </p:txBody>
      </p:sp>
      <p:pic>
        <p:nvPicPr>
          <p:cNvPr id="3" name="Picture 2" descr="logo_textured_large.psd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185672"/>
            <a:ext cx="1905000" cy="533400"/>
          </a:xfrm>
          <a:prstGeom prst="rect">
            <a:avLst/>
          </a:prstGeom>
        </p:spPr>
      </p:pic>
      <p:sp>
        <p:nvSpPr>
          <p:cNvPr id="21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5684520" y="1371600"/>
            <a:ext cx="2849880" cy="297000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accent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17 July 2011</a:t>
            </a:r>
          </a:p>
        </p:txBody>
      </p:sp>
    </p:spTree>
    <p:extLst>
      <p:ext uri="{BB962C8B-B14F-4D97-AF65-F5344CB8AC3E}">
        <p14:creationId xmlns:p14="http://schemas.microsoft.com/office/powerpoint/2010/main" val="40654313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gradFill flip="none" rotWithShape="1">
          <a:gsLst>
            <a:gs pos="0">
              <a:srgbClr val="04080B"/>
            </a:gs>
            <a:gs pos="100000">
              <a:schemeClr val="tx2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5819588" y="268941"/>
            <a:ext cx="184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endParaRPr lang="en-US" sz="1400" b="1" i="0" dirty="0" smtClean="0">
              <a:solidFill>
                <a:srgbClr val="17598F"/>
              </a:solidFill>
              <a:ea typeface="+mn-ea"/>
              <a:cs typeface="Arial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001000" cy="533400"/>
          </a:xfrm>
          <a:prstGeom prst="rect">
            <a:avLst/>
          </a:prstGeom>
        </p:spPr>
        <p:txBody>
          <a:bodyPr anchor="ctr" anchorCtr="0"/>
          <a:lstStyle>
            <a:lvl1pPr>
              <a:defRPr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616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gradFill flip="none" rotWithShape="1">
          <a:gsLst>
            <a:gs pos="0">
              <a:srgbClr val="04080B"/>
            </a:gs>
            <a:gs pos="100000">
              <a:schemeClr val="tx2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5819588" y="268941"/>
            <a:ext cx="184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endParaRPr lang="en-US" sz="1400" b="1" i="0" dirty="0" smtClean="0">
              <a:solidFill>
                <a:srgbClr val="17598F"/>
              </a:solidFill>
              <a:ea typeface="+mn-ea"/>
              <a:cs typeface="Arial" charset="0"/>
            </a:endParaRPr>
          </a:p>
        </p:txBody>
      </p:sp>
      <p:pic>
        <p:nvPicPr>
          <p:cNvPr id="2" name="Picture 1" descr="gnatpro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2743200"/>
            <a:ext cx="5321300" cy="980474"/>
          </a:xfrm>
          <a:prstGeom prst="rect">
            <a:avLst/>
          </a:prstGeom>
        </p:spPr>
      </p:pic>
      <p:pic>
        <p:nvPicPr>
          <p:cNvPr id="4" name="Picture 3" descr="gnatpro-slogan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3884666"/>
            <a:ext cx="5257800" cy="458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9164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bg>
      <p:bgPr>
        <a:gradFill flip="none" rotWithShape="1">
          <a:gsLst>
            <a:gs pos="0">
              <a:srgbClr val="04080B"/>
            </a:gs>
            <a:gs pos="100000">
              <a:srgbClr val="16212C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5819588" y="268941"/>
            <a:ext cx="184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endParaRPr lang="en-US" sz="1400" b="1" i="0" dirty="0" smtClean="0">
              <a:solidFill>
                <a:srgbClr val="17598F"/>
              </a:solidFill>
              <a:ea typeface="+mn-ea"/>
              <a:cs typeface="Arial" charset="0"/>
            </a:endParaRPr>
          </a:p>
        </p:txBody>
      </p:sp>
      <p:pic>
        <p:nvPicPr>
          <p:cNvPr id="4" name="Picture 3" descr="codepeer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2743200"/>
            <a:ext cx="5676523" cy="1033025"/>
          </a:xfrm>
          <a:prstGeom prst="rect">
            <a:avLst/>
          </a:prstGeom>
        </p:spPr>
      </p:pic>
      <p:pic>
        <p:nvPicPr>
          <p:cNvPr id="5" name="Picture 4" descr="codepeer-slogan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864482"/>
            <a:ext cx="6477000" cy="42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9597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Pr>
        <a:gradFill flip="none" rotWithShape="1">
          <a:gsLst>
            <a:gs pos="0">
              <a:srgbClr val="04080B"/>
            </a:gs>
            <a:gs pos="100000">
              <a:srgbClr val="16212C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5819588" y="268941"/>
            <a:ext cx="184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endParaRPr lang="en-US" sz="1400" b="1" i="0" dirty="0" smtClean="0">
              <a:solidFill>
                <a:srgbClr val="17598F"/>
              </a:solidFill>
              <a:ea typeface="+mn-ea"/>
              <a:cs typeface="Arial" charset="0"/>
            </a:endParaRPr>
          </a:p>
        </p:txBody>
      </p:sp>
      <p:pic>
        <p:nvPicPr>
          <p:cNvPr id="2" name="Picture 1" descr="sparkpro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2762164"/>
            <a:ext cx="6172200" cy="971636"/>
          </a:xfrm>
          <a:prstGeom prst="rect">
            <a:avLst/>
          </a:prstGeom>
        </p:spPr>
      </p:pic>
      <p:pic>
        <p:nvPicPr>
          <p:cNvPr id="5" name="Picture 4" descr="sparkpro-slogan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3810000"/>
            <a:ext cx="6858000" cy="445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209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gradFill rotWithShape="1">
          <a:gsLst>
            <a:gs pos="0">
              <a:srgbClr val="04080B"/>
            </a:gs>
            <a:gs pos="100000">
              <a:schemeClr val="tx2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5819775" y="268288"/>
            <a:ext cx="18415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endParaRPr lang="en-US" sz="1400" b="1" i="0" dirty="0">
              <a:solidFill>
                <a:schemeClr val="accent1"/>
              </a:solidFill>
              <a:ea typeface="+mn-ea"/>
              <a:cs typeface="Arial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001000" cy="533400"/>
          </a:xfrm>
          <a:prstGeom prst="rect">
            <a:avLst/>
          </a:prstGeom>
        </p:spPr>
        <p:txBody>
          <a:bodyPr anchor="ctr" anchorCtr="0"/>
          <a:lstStyle>
            <a:lvl1pPr>
              <a:defRPr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9381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bg>
      <p:bgPr>
        <a:gradFill flip="none" rotWithShape="1">
          <a:gsLst>
            <a:gs pos="0">
              <a:srgbClr val="04080B"/>
            </a:gs>
            <a:gs pos="100000">
              <a:srgbClr val="16212C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5819588" y="268941"/>
            <a:ext cx="184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endParaRPr lang="en-US" sz="1400" b="1" i="0" dirty="0" smtClean="0">
              <a:solidFill>
                <a:srgbClr val="17598F"/>
              </a:solidFill>
              <a:ea typeface="+mn-ea"/>
              <a:cs typeface="Arial" charset="0"/>
            </a:endParaRPr>
          </a:p>
        </p:txBody>
      </p:sp>
      <p:pic>
        <p:nvPicPr>
          <p:cNvPr id="4" name="Picture 3" descr="sparkprobb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2819400"/>
            <a:ext cx="8046720" cy="756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6477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bg>
      <p:bgPr>
        <a:gradFill flip="none" rotWithShape="1">
          <a:gsLst>
            <a:gs pos="0">
              <a:srgbClr val="04080B"/>
            </a:gs>
            <a:gs pos="100000">
              <a:srgbClr val="16212C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5819588" y="268941"/>
            <a:ext cx="184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endParaRPr lang="en-US" sz="1400" b="1" i="0" dirty="0" smtClean="0">
              <a:solidFill>
                <a:srgbClr val="17598F"/>
              </a:solidFill>
              <a:ea typeface="+mn-ea"/>
              <a:cs typeface="Arial" charset="0"/>
            </a:endParaRPr>
          </a:p>
        </p:txBody>
      </p:sp>
      <p:pic>
        <p:nvPicPr>
          <p:cNvPr id="5" name="Picture 4" descr="gnatpro-safety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084" y="2743200"/>
            <a:ext cx="5334915" cy="1526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1288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bg>
      <p:bgPr>
        <a:gradFill flip="none" rotWithShape="1">
          <a:gsLst>
            <a:gs pos="0">
              <a:srgbClr val="04080B"/>
            </a:gs>
            <a:gs pos="100000">
              <a:srgbClr val="16212C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5819588" y="268941"/>
            <a:ext cx="184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endParaRPr lang="en-US" sz="1400" b="1" i="0" dirty="0" smtClean="0">
              <a:solidFill>
                <a:srgbClr val="17598F"/>
              </a:solidFill>
              <a:ea typeface="+mn-ea"/>
              <a:cs typeface="Arial" charset="0"/>
            </a:endParaRPr>
          </a:p>
        </p:txBody>
      </p:sp>
      <p:pic>
        <p:nvPicPr>
          <p:cNvPr id="2" name="Picture 1" descr="gnatpro-security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2743200"/>
            <a:ext cx="5334000" cy="1530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52892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143000"/>
            <a:ext cx="3810000" cy="53340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143000"/>
            <a:ext cx="3810000" cy="53340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-7471" y="0"/>
            <a:ext cx="9151471" cy="685800"/>
          </a:xfrm>
          <a:prstGeom prst="rect">
            <a:avLst/>
          </a:prstGeom>
          <a:gradFill flip="none" rotWithShape="1">
            <a:gsLst>
              <a:gs pos="0">
                <a:srgbClr val="040B11"/>
              </a:gs>
              <a:gs pos="100000">
                <a:schemeClr val="tx2"/>
              </a:gs>
            </a:gsLst>
            <a:lin ang="5400000" scaled="0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800" smtClean="0">
              <a:solidFill>
                <a:srgbClr val="000000"/>
              </a:solidFill>
              <a:ea typeface="+mn-ea"/>
              <a:cs typeface="Arial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001000" cy="533400"/>
          </a:xfrm>
          <a:prstGeom prst="rect">
            <a:avLst/>
          </a:prstGeom>
        </p:spPr>
        <p:txBody>
          <a:bodyPr anchor="ctr" anchorCtr="0"/>
          <a:lstStyle>
            <a:lvl1pPr>
              <a:defRPr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60599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0700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-7471" y="0"/>
            <a:ext cx="9151471" cy="685800"/>
          </a:xfrm>
          <a:prstGeom prst="rect">
            <a:avLst/>
          </a:prstGeom>
          <a:gradFill flip="none" rotWithShape="1">
            <a:gsLst>
              <a:gs pos="0">
                <a:srgbClr val="040B11"/>
              </a:gs>
              <a:gs pos="100000">
                <a:schemeClr val="tx2"/>
              </a:gs>
            </a:gsLst>
            <a:lin ang="5400000" scaled="0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800" smtClean="0">
              <a:solidFill>
                <a:srgbClr val="000000"/>
              </a:solidFill>
              <a:ea typeface="+mn-ea"/>
              <a:cs typeface="Arial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001000" cy="533400"/>
          </a:xfrm>
          <a:prstGeom prst="rect">
            <a:avLst/>
          </a:prstGeom>
        </p:spPr>
        <p:txBody>
          <a:bodyPr anchor="ctr" anchorCtr="0"/>
          <a:lstStyle>
            <a:lvl1pPr>
              <a:defRPr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685800" y="1143000"/>
            <a:ext cx="7848600" cy="53340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3654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1906" y="1151930"/>
            <a:ext cx="5540188" cy="2321719"/>
          </a:xfrm>
          <a:prstGeom prst="rect">
            <a:avLst/>
          </a:prstGeom>
        </p:spPr>
        <p:txBody>
          <a:bodyPr lIns="54142" tIns="27071" rIns="54142" bIns="2707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967257"/>
      </p:ext>
    </p:extLst>
  </p:cSld>
  <p:clrMapOvr>
    <a:masterClrMapping/>
  </p:clrMapOvr>
  <p:transition xmlns:p14="http://schemas.microsoft.com/office/powerpoint/2010/main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927100"/>
            <a:ext cx="7772400" cy="381000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1pPr>
              <a:defRPr sz="1800"/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011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gradFill rotWithShape="1">
          <a:gsLst>
            <a:gs pos="0">
              <a:srgbClr val="04080B"/>
            </a:gs>
            <a:gs pos="100000">
              <a:schemeClr val="tx2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 userDrawn="1"/>
        </p:nvSpPr>
        <p:spPr>
          <a:xfrm>
            <a:off x="5819775" y="268288"/>
            <a:ext cx="18415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endParaRPr lang="en-US" sz="1400" b="1" i="0" dirty="0">
              <a:solidFill>
                <a:schemeClr val="accent1"/>
              </a:solidFill>
              <a:ea typeface="+mn-ea"/>
              <a:cs typeface="Arial" charset="0"/>
            </a:endParaRPr>
          </a:p>
        </p:txBody>
      </p:sp>
      <p:pic>
        <p:nvPicPr>
          <p:cNvPr id="3" name="Picture 1" descr="gnatpr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743200"/>
            <a:ext cx="532130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 descr="gnatpro-slogan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884613"/>
            <a:ext cx="5257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2761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bg>
      <p:bgPr>
        <a:gradFill rotWithShape="1">
          <a:gsLst>
            <a:gs pos="0">
              <a:srgbClr val="04080B"/>
            </a:gs>
            <a:gs pos="100000">
              <a:srgbClr val="16212C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 userDrawn="1"/>
        </p:nvSpPr>
        <p:spPr>
          <a:xfrm>
            <a:off x="5819775" y="268288"/>
            <a:ext cx="18415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endParaRPr lang="en-US" sz="1400" b="1" i="0" dirty="0">
              <a:solidFill>
                <a:schemeClr val="accent1"/>
              </a:solidFill>
              <a:ea typeface="+mn-ea"/>
              <a:cs typeface="Arial" charset="0"/>
            </a:endParaRPr>
          </a:p>
        </p:txBody>
      </p:sp>
      <p:pic>
        <p:nvPicPr>
          <p:cNvPr id="3" name="Picture 3" descr="codepee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743200"/>
            <a:ext cx="5676900" cy="103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" descr="codepeer-slogan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863975"/>
            <a:ext cx="64770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8732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Pr>
        <a:gradFill rotWithShape="1">
          <a:gsLst>
            <a:gs pos="0">
              <a:srgbClr val="04080B"/>
            </a:gs>
            <a:gs pos="100000">
              <a:srgbClr val="16212C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 userDrawn="1"/>
        </p:nvSpPr>
        <p:spPr>
          <a:xfrm>
            <a:off x="5819775" y="268288"/>
            <a:ext cx="18415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endParaRPr lang="en-US" sz="1400" b="1" i="0" dirty="0">
              <a:solidFill>
                <a:schemeClr val="accent1"/>
              </a:solidFill>
              <a:ea typeface="+mn-ea"/>
              <a:cs typeface="Arial" charset="0"/>
            </a:endParaRPr>
          </a:p>
        </p:txBody>
      </p:sp>
      <p:pic>
        <p:nvPicPr>
          <p:cNvPr id="3" name="Picture 1" descr="sparkpr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762250"/>
            <a:ext cx="6172200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" descr="sparkpro-slogan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810000"/>
            <a:ext cx="6858000" cy="44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1980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bg>
      <p:bgPr>
        <a:gradFill rotWithShape="1">
          <a:gsLst>
            <a:gs pos="0">
              <a:srgbClr val="04080B"/>
            </a:gs>
            <a:gs pos="100000">
              <a:srgbClr val="16212C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 userDrawn="1"/>
        </p:nvSpPr>
        <p:spPr>
          <a:xfrm>
            <a:off x="5819775" y="268288"/>
            <a:ext cx="18415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endParaRPr lang="en-US" sz="1400" b="1" i="0" dirty="0">
              <a:solidFill>
                <a:schemeClr val="accent1"/>
              </a:solidFill>
              <a:ea typeface="+mn-ea"/>
              <a:cs typeface="Arial" charset="0"/>
            </a:endParaRPr>
          </a:p>
        </p:txBody>
      </p:sp>
      <p:pic>
        <p:nvPicPr>
          <p:cNvPr id="3" name="Picture 3" descr="sparkprob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75" y="2819400"/>
            <a:ext cx="8045450" cy="75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7288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bg>
      <p:bgPr>
        <a:gradFill rotWithShape="1">
          <a:gsLst>
            <a:gs pos="0">
              <a:srgbClr val="04080B"/>
            </a:gs>
            <a:gs pos="100000">
              <a:srgbClr val="16212C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 userDrawn="1"/>
        </p:nvSpPr>
        <p:spPr>
          <a:xfrm>
            <a:off x="5819775" y="268288"/>
            <a:ext cx="18415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endParaRPr lang="en-US" sz="1400" b="1" i="0" dirty="0">
              <a:solidFill>
                <a:schemeClr val="accent1"/>
              </a:solidFill>
              <a:ea typeface="+mn-ea"/>
              <a:cs typeface="Arial" charset="0"/>
            </a:endParaRPr>
          </a:p>
        </p:txBody>
      </p:sp>
      <p:pic>
        <p:nvPicPr>
          <p:cNvPr id="3" name="Picture 4" descr="gnatpro-safety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413" y="2743200"/>
            <a:ext cx="5335587" cy="152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8926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bg>
      <p:bgPr>
        <a:gradFill rotWithShape="1">
          <a:gsLst>
            <a:gs pos="0">
              <a:srgbClr val="04080B"/>
            </a:gs>
            <a:gs pos="100000">
              <a:srgbClr val="16212C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 userDrawn="1"/>
        </p:nvSpPr>
        <p:spPr>
          <a:xfrm>
            <a:off x="5819775" y="268288"/>
            <a:ext cx="18415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endParaRPr lang="en-US" sz="1400" b="1" i="0" dirty="0">
              <a:solidFill>
                <a:schemeClr val="accent1"/>
              </a:solidFill>
              <a:ea typeface="+mn-ea"/>
              <a:cs typeface="Arial" charset="0"/>
            </a:endParaRPr>
          </a:p>
        </p:txBody>
      </p:sp>
      <p:pic>
        <p:nvPicPr>
          <p:cNvPr id="3" name="Picture 1" descr="gnatpro-security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743200"/>
            <a:ext cx="5334000" cy="153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692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-7938" y="0"/>
            <a:ext cx="9151938" cy="685800"/>
          </a:xfrm>
          <a:prstGeom prst="rect">
            <a:avLst/>
          </a:prstGeom>
          <a:gradFill flip="none" rotWithShape="1">
            <a:gsLst>
              <a:gs pos="0">
                <a:srgbClr val="040B11"/>
              </a:gs>
              <a:gs pos="100000">
                <a:schemeClr val="tx2"/>
              </a:gs>
            </a:gsLst>
            <a:lin ang="5400000" scaled="0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800">
              <a:ea typeface="+mn-ea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143000"/>
            <a:ext cx="3810000" cy="53340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143000"/>
            <a:ext cx="3810000" cy="53340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001000" cy="533400"/>
          </a:xfrm>
          <a:prstGeom prst="rect">
            <a:avLst/>
          </a:prstGeom>
        </p:spPr>
        <p:txBody>
          <a:bodyPr anchor="ctr" anchorCtr="0"/>
          <a:lstStyle>
            <a:lvl1pPr>
              <a:defRPr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386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27.xml"/><Relationship Id="rId14" Type="http://schemas.openxmlformats.org/officeDocument/2006/relationships/theme" Target="../theme/theme2.xml"/><Relationship Id="rId1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143000"/>
            <a:ext cx="78486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First level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7848600" y="6613525"/>
            <a:ext cx="18415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endParaRPr lang="fr-FR" sz="1000" i="0">
              <a:latin typeface="Verdana" pitchFamily="34" charset="0"/>
              <a:ea typeface="+mn-ea"/>
            </a:endParaRPr>
          </a:p>
        </p:txBody>
      </p:sp>
      <p:sp>
        <p:nvSpPr>
          <p:cNvPr id="4102" name="Text Box 6"/>
          <p:cNvSpPr txBox="1">
            <a:spLocks noChangeArrowheads="1"/>
          </p:cNvSpPr>
          <p:nvPr/>
        </p:nvSpPr>
        <p:spPr bwMode="auto">
          <a:xfrm>
            <a:off x="8305800" y="6642100"/>
            <a:ext cx="830263" cy="2159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sz="800" i="0">
                <a:solidFill>
                  <a:srgbClr val="A6A6A6"/>
                </a:solidFill>
              </a:rPr>
              <a:t>Slide: </a:t>
            </a:r>
            <a:fld id="{55164920-4DCD-44B8-B044-1D6BC493A243}" type="slidenum">
              <a:rPr lang="en-US" sz="800" i="0">
                <a:solidFill>
                  <a:srgbClr val="A6A6A6"/>
                </a:solidFill>
              </a:rPr>
              <a:pPr/>
              <a:t>‹#›</a:t>
            </a:fld>
            <a:endParaRPr lang="fr-FR" sz="800" i="0">
              <a:solidFill>
                <a:srgbClr val="A6A6A6"/>
              </a:solidFill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-15875" y="6634163"/>
            <a:ext cx="1454244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sz="800" i="0" dirty="0">
                <a:solidFill>
                  <a:srgbClr val="A6A6A6"/>
                </a:solidFill>
              </a:rPr>
              <a:t>Copyright © </a:t>
            </a:r>
            <a:r>
              <a:rPr lang="en-US" sz="800" i="0" dirty="0" smtClean="0">
                <a:solidFill>
                  <a:srgbClr val="A6A6A6"/>
                </a:solidFill>
              </a:rPr>
              <a:t>2014 </a:t>
            </a:r>
            <a:r>
              <a:rPr lang="en-US" sz="800" i="0" dirty="0" err="1">
                <a:solidFill>
                  <a:srgbClr val="A6A6A6"/>
                </a:solidFill>
              </a:rPr>
              <a:t>AdaCore</a:t>
            </a:r>
            <a:r>
              <a:rPr lang="en-US" sz="800" i="0" dirty="0">
                <a:solidFill>
                  <a:srgbClr val="A6A6A6"/>
                </a:solidFill>
              </a:rPr>
              <a:t> </a:t>
            </a:r>
            <a:endParaRPr lang="fr-FR" sz="800" i="0" dirty="0">
              <a:solidFill>
                <a:srgbClr val="A6A6A6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40" r:id="rId1"/>
    <p:sldLayoutId id="2147484541" r:id="rId2"/>
    <p:sldLayoutId id="2147484542" r:id="rId3"/>
    <p:sldLayoutId id="2147484543" r:id="rId4"/>
    <p:sldLayoutId id="2147484544" r:id="rId5"/>
    <p:sldLayoutId id="2147484545" r:id="rId6"/>
    <p:sldLayoutId id="2147484546" r:id="rId7"/>
    <p:sldLayoutId id="2147484547" r:id="rId8"/>
    <p:sldLayoutId id="2147484549" r:id="rId9"/>
    <p:sldLayoutId id="2147484551" r:id="rId10"/>
    <p:sldLayoutId id="2147484552" r:id="rId11"/>
    <p:sldLayoutId id="2147484571" r:id="rId12"/>
    <p:sldLayoutId id="2147484574" r:id="rId13"/>
    <p:sldLayoutId id="2147484575" r:id="rId14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Franklin Gothic Book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Franklin Gothic Book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Franklin Gothic Book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Franklin Gothic Book" charset="0"/>
          <a:ea typeface="ＭＳ Ｐゴシック" charset="-128"/>
          <a:cs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377A9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377A9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377A9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377A9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404040"/>
        </a:buClr>
        <a:buChar char="•"/>
        <a:defRPr sz="1600" b="1">
          <a:solidFill>
            <a:srgbClr val="404040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  <a:ea typeface="ヒラギノ角ゴ ProN W3"/>
          <a:cs typeface="ヒラギノ角ゴ ProN W3"/>
        </a:defRPr>
      </a:lvl2pPr>
      <a:lvl3pPr marL="11430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  <a:ea typeface="ヒラギノ角ゴ ProN W3"/>
          <a:cs typeface="ヒラギノ角ゴ ProN W3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Times" charset="0"/>
        <a:buChar char="•"/>
        <a:defRPr sz="1200">
          <a:solidFill>
            <a:schemeClr val="tx1"/>
          </a:solidFill>
          <a:latin typeface="+mn-lt"/>
          <a:ea typeface="ヒラギノ角ゴ ProN W3"/>
          <a:cs typeface="ヒラギノ角ゴ ProN W3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Times" charset="0"/>
        <a:buChar char="•"/>
        <a:defRPr sz="1200">
          <a:solidFill>
            <a:schemeClr val="tx1"/>
          </a:solidFill>
          <a:latin typeface="+mn-lt"/>
          <a:ea typeface="ヒラギノ角ゴ ProN W3"/>
          <a:cs typeface="ヒラギノ角ゴ ProN W3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143000"/>
            <a:ext cx="7848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7848600" y="6613525"/>
            <a:ext cx="18415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endParaRPr lang="fr-FR" sz="1000" i="0">
              <a:solidFill>
                <a:srgbClr val="000000"/>
              </a:solidFill>
              <a:latin typeface="Verdana" pitchFamily="34" charset="0"/>
              <a:ea typeface="+mn-ea"/>
              <a:cs typeface="Arial" charset="0"/>
            </a:endParaRPr>
          </a:p>
        </p:txBody>
      </p:sp>
      <p:sp>
        <p:nvSpPr>
          <p:cNvPr id="4102" name="Text Box 6"/>
          <p:cNvSpPr txBox="1">
            <a:spLocks noChangeArrowheads="1"/>
          </p:cNvSpPr>
          <p:nvPr/>
        </p:nvSpPr>
        <p:spPr bwMode="auto">
          <a:xfrm>
            <a:off x="8305801" y="6642556"/>
            <a:ext cx="829966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en-US" sz="800" i="0" dirty="0">
                <a:solidFill>
                  <a:srgbClr val="FFFFFF">
                    <a:lumMod val="65000"/>
                  </a:srgbClr>
                </a:solidFill>
                <a:latin typeface="Arial"/>
                <a:ea typeface="+mn-ea"/>
                <a:cs typeface="Arial" charset="0"/>
              </a:rPr>
              <a:t>Slide: </a:t>
            </a:r>
            <a:fld id="{43F39511-02AB-4F14-A557-8CD33A774D94}" type="slidenum">
              <a:rPr lang="en-US" sz="800" i="0" smtClean="0">
                <a:solidFill>
                  <a:srgbClr val="FFFFFF">
                    <a:lumMod val="65000"/>
                  </a:srgbClr>
                </a:solidFill>
                <a:latin typeface="Arial"/>
                <a:ea typeface="+mn-ea"/>
                <a:cs typeface="Arial" charset="0"/>
              </a:rPr>
              <a:pPr eaLnBrk="0" hangingPunct="0">
                <a:defRPr/>
              </a:pPr>
              <a:t>‹#›</a:t>
            </a:fld>
            <a:endParaRPr lang="fr-FR" sz="800" i="0" dirty="0">
              <a:solidFill>
                <a:srgbClr val="FFFFFF">
                  <a:lumMod val="65000"/>
                </a:srgbClr>
              </a:solidFill>
              <a:latin typeface="Arial"/>
              <a:ea typeface="+mn-ea"/>
              <a:cs typeface="Arial" charset="0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-15875" y="6634163"/>
            <a:ext cx="1454244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800" i="0" dirty="0">
                <a:solidFill>
                  <a:srgbClr val="FFFFFF">
                    <a:lumMod val="65000"/>
                  </a:srgbClr>
                </a:solidFill>
                <a:latin typeface="Arial"/>
                <a:ea typeface="+mn-ea"/>
                <a:cs typeface="Arial" charset="0"/>
              </a:rPr>
              <a:t>Copyright </a:t>
            </a:r>
            <a:r>
              <a:rPr lang="en-US" sz="800" i="0" dirty="0">
                <a:solidFill>
                  <a:srgbClr val="FFFFFF">
                    <a:lumMod val="65000"/>
                  </a:srgbClr>
                </a:solidFill>
                <a:latin typeface="Arial"/>
                <a:ea typeface="Verdana"/>
                <a:cs typeface="Verdana"/>
              </a:rPr>
              <a:t>©</a:t>
            </a:r>
            <a:r>
              <a:rPr lang="en-US" sz="800" i="0" dirty="0">
                <a:solidFill>
                  <a:srgbClr val="FFFFFF">
                    <a:lumMod val="65000"/>
                  </a:srgbClr>
                </a:solidFill>
                <a:latin typeface="Arial"/>
                <a:ea typeface="+mn-ea"/>
                <a:cs typeface="Arial" charset="0"/>
              </a:rPr>
              <a:t> </a:t>
            </a:r>
            <a:r>
              <a:rPr lang="en-US" sz="800" i="0" dirty="0" smtClean="0">
                <a:solidFill>
                  <a:srgbClr val="FFFFFF">
                    <a:lumMod val="65000"/>
                  </a:srgbClr>
                </a:solidFill>
                <a:latin typeface="Arial"/>
                <a:ea typeface="+mn-ea"/>
                <a:cs typeface="Arial" charset="0"/>
              </a:rPr>
              <a:t>2014 </a:t>
            </a:r>
            <a:r>
              <a:rPr lang="en-US" sz="800" i="0" dirty="0">
                <a:solidFill>
                  <a:srgbClr val="FFFFFF">
                    <a:lumMod val="65000"/>
                  </a:srgbClr>
                </a:solidFill>
                <a:latin typeface="Arial"/>
                <a:ea typeface="+mn-ea"/>
                <a:cs typeface="Arial" charset="0"/>
              </a:rPr>
              <a:t>AdaCore </a:t>
            </a:r>
            <a:endParaRPr lang="fr-FR" sz="800" i="0" dirty="0">
              <a:solidFill>
                <a:srgbClr val="FFFFFF">
                  <a:lumMod val="65000"/>
                </a:srgbClr>
              </a:solidFill>
              <a:latin typeface="Arial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8546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54" r:id="rId1"/>
    <p:sldLayoutId id="2147484555" r:id="rId2"/>
    <p:sldLayoutId id="2147484556" r:id="rId3"/>
    <p:sldLayoutId id="2147484557" r:id="rId4"/>
    <p:sldLayoutId id="2147484558" r:id="rId5"/>
    <p:sldLayoutId id="2147484559" r:id="rId6"/>
    <p:sldLayoutId id="2147484560" r:id="rId7"/>
    <p:sldLayoutId id="2147484561" r:id="rId8"/>
    <p:sldLayoutId id="2147484563" r:id="rId9"/>
    <p:sldLayoutId id="2147484565" r:id="rId10"/>
    <p:sldLayoutId id="2147484567" r:id="rId11"/>
    <p:sldLayoutId id="2147484568" r:id="rId12"/>
    <p:sldLayoutId id="2147484570" r:id="rId13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3377A9"/>
          </a:solidFill>
          <a:latin typeface="Verdana" pitchFamily="34" charset="0"/>
          <a:ea typeface="ヒラギノ角ゴ ProN W3"/>
          <a:cs typeface="ヒラギノ角ゴ ProN W3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3377A9"/>
          </a:solidFill>
          <a:latin typeface="Verdana" pitchFamily="34" charset="0"/>
          <a:ea typeface="ヒラギノ角ゴ ProN W3"/>
          <a:cs typeface="ヒラギノ角ゴ ProN W3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3377A9"/>
          </a:solidFill>
          <a:latin typeface="Verdana" pitchFamily="34" charset="0"/>
          <a:ea typeface="ヒラギノ角ゴ ProN W3"/>
          <a:cs typeface="ヒラギノ角ゴ ProN W3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3377A9"/>
          </a:solidFill>
          <a:latin typeface="Verdana" pitchFamily="34" charset="0"/>
          <a:ea typeface="ヒラギノ角ゴ ProN W3"/>
          <a:cs typeface="ヒラギノ角ゴ ProN W3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3377A9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3377A9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3377A9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3377A9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404040"/>
        </a:buClr>
        <a:buChar char="•"/>
        <a:defRPr sz="1600" b="1">
          <a:solidFill>
            <a:srgbClr val="40404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  <a:ea typeface="ヒラギノ角ゴ ProN W3"/>
          <a:cs typeface="ヒラギノ角ゴ ProN W3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  <a:ea typeface="ヒラギノ角ゴ ProN W3"/>
          <a:cs typeface="ヒラギノ角ゴ ProN W3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Times" charset="0"/>
        <a:buChar char="•"/>
        <a:defRPr sz="1200">
          <a:solidFill>
            <a:schemeClr val="tx1"/>
          </a:solidFill>
          <a:latin typeface="+mn-lt"/>
          <a:ea typeface="ヒラギノ角ゴ ProN W3"/>
          <a:cs typeface="ヒラギノ角ゴ ProN W3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Times" charset="0"/>
        <a:buChar char="•"/>
        <a:defRPr sz="1200">
          <a:solidFill>
            <a:schemeClr val="tx1"/>
          </a:solidFill>
          <a:latin typeface="+mn-lt"/>
          <a:ea typeface="ヒラギノ角ゴ ProN W3"/>
          <a:cs typeface="ヒラギノ角ゴ ProN W3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chart" Target="../charts/char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7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4" Type="http://schemas.openxmlformats.org/officeDocument/2006/relationships/image" Target="../media/image20.jpeg"/><Relationship Id="rId5" Type="http://schemas.openxmlformats.org/officeDocument/2006/relationships/image" Target="../media/image18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1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hyperlink" Target="http://www.open-do.org/wp-content/uploads/2013/04/IEEE_Software_Formal_Or_Testing.pdf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hyperlink" Target="http://www.open-do.org/wp-content/uploads/2013/04/IEEE_Software_Formal_Or_Testing.pdf" TargetMode="Externa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2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hyperlink" Target="http://www.open-do.org/wp-content/uploads/2013/05/DASIA_2013.pdf" TargetMode="Externa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hyperlink" Target="http://www.adacore.com/sparkpro" TargetMode="External"/><Relationship Id="rId3" Type="http://schemas.openxmlformats.org/officeDocument/2006/relationships/hyperlink" Target="http://www.spark2014.org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Jos</a:t>
            </a:r>
            <a:r>
              <a:rPr lang="en-US" dirty="0" smtClean="0"/>
              <a:t>é F. Ruiz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609600" y="5715000"/>
            <a:ext cx="6770712" cy="533400"/>
          </a:xfrm>
        </p:spPr>
        <p:txBody>
          <a:bodyPr/>
          <a:lstStyle/>
          <a:p>
            <a:r>
              <a:rPr lang="fr-FR" dirty="0" smtClean="0"/>
              <a:t>FOSDEM 2014 – </a:t>
            </a:r>
            <a:r>
              <a:rPr lang="en-US" dirty="0" smtClean="0"/>
              <a:t>February</a:t>
            </a:r>
            <a:r>
              <a:rPr lang="en-US" dirty="0" smtClean="0"/>
              <a:t> 1st, 2014 </a:t>
            </a:r>
            <a:endParaRPr lang="en-US" dirty="0"/>
          </a:p>
          <a:p>
            <a:endParaRPr lang="fr-FR" dirty="0"/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Senior Software Engineer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3"/>
          </p:nvPr>
        </p:nvSpPr>
        <p:spPr>
          <a:xfrm>
            <a:off x="251520" y="2514600"/>
            <a:ext cx="8784976" cy="842392"/>
          </a:xfrm>
        </p:spPr>
        <p:txBody>
          <a:bodyPr/>
          <a:lstStyle/>
          <a:p>
            <a:r>
              <a:rPr lang="fr-FR" dirty="0"/>
              <a:t>SPARK 2014: </a:t>
            </a:r>
            <a:r>
              <a:rPr lang="fr-FR" dirty="0" err="1"/>
              <a:t>Hybrid</a:t>
            </a:r>
            <a:r>
              <a:rPr lang="fr-FR" dirty="0"/>
              <a:t> </a:t>
            </a:r>
            <a:r>
              <a:rPr lang="fr-FR" dirty="0" err="1"/>
              <a:t>Verification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Proofs</a:t>
            </a:r>
            <a:r>
              <a:rPr lang="fr-FR" dirty="0"/>
              <a:t> and Tests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273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4C96D7"/>
                </a:solidFill>
              </a:rPr>
              <a:t>Contract</a:t>
            </a:r>
            <a:r>
              <a:rPr lang="en-US" dirty="0" smtClean="0"/>
              <a:t>: agreement between the client and the supplier of a service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4C96D7"/>
                </a:solidFill>
              </a:rPr>
              <a:t>Program contract</a:t>
            </a:r>
            <a:r>
              <a:rPr lang="en-US" dirty="0" smtClean="0"/>
              <a:t>: agreement between the caller and the </a:t>
            </a:r>
            <a:r>
              <a:rPr lang="en-US" dirty="0" err="1" smtClean="0"/>
              <a:t>callee</a:t>
            </a:r>
            <a:r>
              <a:rPr lang="en-US" dirty="0" smtClean="0"/>
              <a:t> subprograms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 and SPARK Contracts </a:t>
            </a:r>
            <a:endParaRPr lang="en-US" dirty="0"/>
          </a:p>
        </p:txBody>
      </p:sp>
      <p:pic>
        <p:nvPicPr>
          <p:cNvPr id="5" name="Image 4" descr="contrac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88" y="2339543"/>
            <a:ext cx="7524328" cy="3609737"/>
          </a:xfrm>
          <a:prstGeom prst="rect">
            <a:avLst/>
          </a:prstGeom>
        </p:spPr>
      </p:pic>
      <p:sp>
        <p:nvSpPr>
          <p:cNvPr id="7" name="Processus 6"/>
          <p:cNvSpPr/>
          <p:nvPr/>
        </p:nvSpPr>
        <p:spPr bwMode="auto">
          <a:xfrm>
            <a:off x="1043608" y="3645024"/>
            <a:ext cx="864096" cy="720080"/>
          </a:xfrm>
          <a:prstGeom prst="flowChartProcess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1" u="none" strike="noStrike" cap="none" normalizeH="0" baseline="0" smtClean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Processus 7"/>
          <p:cNvSpPr/>
          <p:nvPr/>
        </p:nvSpPr>
        <p:spPr bwMode="auto">
          <a:xfrm>
            <a:off x="1043608" y="4716760"/>
            <a:ext cx="864096" cy="296416"/>
          </a:xfrm>
          <a:prstGeom prst="flowChartProcess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1" u="none" strike="noStrike" cap="none" normalizeH="0" baseline="0" smtClean="0"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33882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4C96D7"/>
                </a:solidFill>
              </a:rPr>
              <a:t>Type predicate</a:t>
            </a:r>
            <a:r>
              <a:rPr lang="en-US" dirty="0" smtClean="0"/>
              <a:t>: permanent property of objects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4C96D7"/>
                </a:solidFill>
              </a:rPr>
              <a:t>Type invariant</a:t>
            </a:r>
            <a:r>
              <a:rPr lang="en-US" dirty="0" smtClean="0"/>
              <a:t>: property of objects at public boundary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 Type Invariants and Predicates</a:t>
            </a:r>
            <a:endParaRPr lang="en-US" dirty="0"/>
          </a:p>
        </p:txBody>
      </p:sp>
      <p:pic>
        <p:nvPicPr>
          <p:cNvPr id="4" name="Image 3" descr="static_predicat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628800"/>
            <a:ext cx="7668344" cy="378542"/>
          </a:xfrm>
          <a:prstGeom prst="rect">
            <a:avLst/>
          </a:prstGeom>
        </p:spPr>
      </p:pic>
      <p:pic>
        <p:nvPicPr>
          <p:cNvPr id="6" name="Image 5" descr="dynamic_predicat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132856"/>
            <a:ext cx="5697888" cy="1368152"/>
          </a:xfrm>
          <a:prstGeom prst="rect">
            <a:avLst/>
          </a:prstGeom>
        </p:spPr>
      </p:pic>
      <p:pic>
        <p:nvPicPr>
          <p:cNvPr id="8" name="Image 7" descr="type_invarian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4293096"/>
            <a:ext cx="8136904" cy="1776933"/>
          </a:xfrm>
          <a:prstGeom prst="rect">
            <a:avLst/>
          </a:prstGeom>
        </p:spPr>
      </p:pic>
      <p:sp>
        <p:nvSpPr>
          <p:cNvPr id="9" name="Processus 8"/>
          <p:cNvSpPr/>
          <p:nvPr/>
        </p:nvSpPr>
        <p:spPr bwMode="auto">
          <a:xfrm>
            <a:off x="3491880" y="1628800"/>
            <a:ext cx="1800200" cy="360040"/>
          </a:xfrm>
          <a:prstGeom prst="flowChartProcess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1" u="none" strike="noStrike" cap="none" normalizeH="0" baseline="0" smtClean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Processus 9"/>
          <p:cNvSpPr/>
          <p:nvPr/>
        </p:nvSpPr>
        <p:spPr bwMode="auto">
          <a:xfrm>
            <a:off x="1043608" y="3140968"/>
            <a:ext cx="1800200" cy="360040"/>
          </a:xfrm>
          <a:prstGeom prst="flowChartProcess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1" u="none" strike="noStrike" cap="none" normalizeH="0" baseline="0" smtClean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Processus 10"/>
          <p:cNvSpPr/>
          <p:nvPr/>
        </p:nvSpPr>
        <p:spPr bwMode="auto">
          <a:xfrm>
            <a:off x="971600" y="5085184"/>
            <a:ext cx="1656184" cy="360040"/>
          </a:xfrm>
          <a:prstGeom prst="flowChartProcess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1" u="none" strike="noStrike" cap="none" normalizeH="0" baseline="0" smtClean="0"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65240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81000" y="2667000"/>
            <a:ext cx="8382000" cy="954107"/>
          </a:xfrm>
        </p:spPr>
        <p:txBody>
          <a:bodyPr/>
          <a:lstStyle/>
          <a:p>
            <a:r>
              <a:rPr lang="en-US" dirty="0" smtClean="0"/>
              <a:t>SPARK 2014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5211648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SPARK (Vintage) is a </a:t>
            </a:r>
            <a:r>
              <a:rPr lang="en-US" u="sng" dirty="0" smtClean="0"/>
              <a:t>Ada-based language and toolset </a:t>
            </a:r>
            <a:r>
              <a:rPr lang="en-US" dirty="0" smtClean="0"/>
              <a:t>allowing to perform formal analysis</a:t>
            </a:r>
          </a:p>
          <a:p>
            <a:pPr lvl="1"/>
            <a:r>
              <a:rPr lang="en-US" dirty="0" smtClean="0"/>
              <a:t>Absence of </a:t>
            </a:r>
            <a:r>
              <a:rPr lang="en-US" dirty="0"/>
              <a:t>r</a:t>
            </a:r>
            <a:r>
              <a:rPr lang="en-US" dirty="0" smtClean="0"/>
              <a:t>un-time errors</a:t>
            </a:r>
          </a:p>
          <a:p>
            <a:pPr lvl="1"/>
            <a:r>
              <a:rPr lang="en-US" dirty="0" smtClean="0"/>
              <a:t>Data Flow and Information Flow analysis</a:t>
            </a:r>
          </a:p>
          <a:p>
            <a:pPr lvl="1"/>
            <a:r>
              <a:rPr lang="en-US" dirty="0" smtClean="0"/>
              <a:t>Correctness with regards to contracts</a:t>
            </a:r>
          </a:p>
          <a:p>
            <a:pPr lvl="1"/>
            <a:endParaRPr lang="en-US" dirty="0"/>
          </a:p>
          <a:p>
            <a:r>
              <a:rPr lang="en-US" dirty="0" smtClean="0"/>
              <a:t>SPARK </a:t>
            </a:r>
            <a:r>
              <a:rPr lang="en-US" dirty="0"/>
              <a:t>(Vintage) is </a:t>
            </a:r>
            <a:r>
              <a:rPr lang="en-US" dirty="0" smtClean="0"/>
              <a:t>based on a provable Ada 2005 subset and additional annotations</a:t>
            </a:r>
          </a:p>
          <a:p>
            <a:pPr lvl="1"/>
            <a:endParaRPr lang="en-US" dirty="0"/>
          </a:p>
          <a:p>
            <a:r>
              <a:rPr lang="en-US" dirty="0" smtClean="0"/>
              <a:t>The </a:t>
            </a:r>
            <a:r>
              <a:rPr lang="en-US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Ada 2012 </a:t>
            </a:r>
            <a:r>
              <a:rPr lang="en-US" dirty="0" smtClean="0"/>
              <a:t>language extends the Ada 95 / 2005 definition, including requirements from SPARK language</a:t>
            </a:r>
          </a:p>
          <a:p>
            <a:endParaRPr lang="en-US" dirty="0"/>
          </a:p>
          <a:p>
            <a:r>
              <a:rPr lang="en-US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SPARK 2014 </a:t>
            </a:r>
            <a:r>
              <a:rPr lang="en-US" dirty="0" smtClean="0"/>
              <a:t>is a new language and toolset based on </a:t>
            </a:r>
            <a:r>
              <a:rPr lang="en-US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Ada 2012</a:t>
            </a:r>
            <a:r>
              <a:rPr lang="en-US" dirty="0" smtClean="0"/>
              <a:t> including</a:t>
            </a:r>
          </a:p>
          <a:p>
            <a:pPr lvl="1"/>
            <a:r>
              <a:rPr lang="en-US" dirty="0" smtClean="0"/>
              <a:t>A much wider support for the Ada constructions</a:t>
            </a:r>
          </a:p>
          <a:p>
            <a:pPr lvl="1"/>
            <a:r>
              <a:rPr lang="en-US" dirty="0" smtClean="0"/>
              <a:t>A format for contract associated with </a:t>
            </a:r>
            <a:r>
              <a:rPr lang="en-US" u="sng" dirty="0" smtClean="0"/>
              <a:t>formal and executable</a:t>
            </a:r>
            <a:r>
              <a:rPr lang="en-US" dirty="0" smtClean="0"/>
              <a:t> semantics</a:t>
            </a:r>
          </a:p>
          <a:p>
            <a:pPr lvl="1"/>
            <a:r>
              <a:rPr lang="en-US" dirty="0" smtClean="0"/>
              <a:t>An environment ready for </a:t>
            </a:r>
            <a:r>
              <a:rPr lang="en-US" u="sng" dirty="0" smtClean="0"/>
              <a:t>local type substitutability</a:t>
            </a:r>
            <a:r>
              <a:rPr lang="en-US" dirty="0" smtClean="0"/>
              <a:t> proof</a:t>
            </a:r>
          </a:p>
          <a:p>
            <a:pPr lvl="1"/>
            <a:r>
              <a:rPr lang="en-US" dirty="0" smtClean="0"/>
              <a:t>An environment ready for </a:t>
            </a:r>
            <a:r>
              <a:rPr lang="en-US" u="sng" dirty="0" smtClean="0"/>
              <a:t>low-level requirement compliance and robustness </a:t>
            </a:r>
            <a:r>
              <a:rPr lang="en-US" dirty="0" smtClean="0"/>
              <a:t>verification</a:t>
            </a:r>
          </a:p>
          <a:p>
            <a:pPr lvl="1"/>
            <a:r>
              <a:rPr lang="en-US" dirty="0" smtClean="0"/>
              <a:t>An integration environment between unit </a:t>
            </a:r>
            <a:r>
              <a:rPr lang="en-US" u="sng" dirty="0" smtClean="0"/>
              <a:t>testing and unit proof</a:t>
            </a:r>
            <a:endParaRPr lang="en-US" u="sn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SPARK 2014?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3772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Why SPARK 2014: … </a:t>
            </a:r>
            <a:r>
              <a:rPr lang="en-US" dirty="0"/>
              <a:t>the usual story of finding problems earlier …</a:t>
            </a:r>
            <a:endParaRPr lang="en-US" dirty="0"/>
          </a:p>
        </p:txBody>
      </p:sp>
      <p:graphicFrame>
        <p:nvGraphicFramePr>
          <p:cNvPr id="3" name="Chart 5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7578495"/>
              </p:ext>
            </p:extLst>
          </p:nvPr>
        </p:nvGraphicFramePr>
        <p:xfrm>
          <a:off x="381000" y="990600"/>
          <a:ext cx="8534400" cy="5257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475591" y="2795348"/>
            <a:ext cx="3982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0" kern="1200" dirty="0" smtClean="0">
                <a:solidFill>
                  <a:schemeClr val="accent1"/>
                </a:solidFill>
              </a:rPr>
              <a:t>SPARK </a:t>
            </a:r>
            <a:r>
              <a:rPr lang="en-US" sz="1400" b="1" i="0" kern="1200" dirty="0" smtClean="0">
                <a:solidFill>
                  <a:schemeClr val="accent1"/>
                </a:solidFill>
              </a:rPr>
              <a:t>will help finding more problems here</a:t>
            </a:r>
            <a:br>
              <a:rPr lang="en-US" sz="1400" b="1" i="0" kern="1200" dirty="0" smtClean="0">
                <a:solidFill>
                  <a:schemeClr val="accent1"/>
                </a:solidFill>
              </a:rPr>
            </a:br>
            <a:endParaRPr lang="fr-FR" sz="1400" b="1" i="0" kern="1200" dirty="0" smtClean="0">
              <a:solidFill>
                <a:schemeClr val="accent1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 bwMode="auto">
          <a:xfrm flipH="1">
            <a:off x="1691680" y="3103125"/>
            <a:ext cx="1910519" cy="212607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4035784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Why</a:t>
            </a:r>
            <a:r>
              <a:rPr lang="fr-FR" dirty="0" smtClean="0"/>
              <a:t> SPARK 2014: … </a:t>
            </a:r>
            <a:r>
              <a:rPr lang="fr-FR" dirty="0" smtClean="0"/>
              <a:t>but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do </a:t>
            </a:r>
            <a:r>
              <a:rPr lang="fr-FR" dirty="0" err="1" smtClean="0"/>
              <a:t>better</a:t>
            </a:r>
            <a:r>
              <a:rPr lang="fr-FR" dirty="0" smtClean="0"/>
              <a:t> …</a:t>
            </a:r>
            <a:endParaRPr lang="fr-FR" dirty="0"/>
          </a:p>
        </p:txBody>
      </p:sp>
      <p:pic>
        <p:nvPicPr>
          <p:cNvPr id="3076" name="Picture 4" descr="http://mor.phe.us/writings/Yin-Ya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1631031"/>
            <a:ext cx="3800475" cy="3886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000185" y="4777407"/>
            <a:ext cx="12036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1400" b="1" i="0" kern="1200" dirty="0" smtClean="0">
                <a:solidFill>
                  <a:schemeClr val="accent1"/>
                </a:solidFill>
              </a:rPr>
              <a:t>Unit </a:t>
            </a:r>
            <a:r>
              <a:rPr lang="fr-FR" sz="1400" b="1" i="0" kern="1200" dirty="0" err="1" smtClean="0">
                <a:solidFill>
                  <a:schemeClr val="accent1"/>
                </a:solidFill>
              </a:rPr>
              <a:t>Testing</a:t>
            </a:r>
            <a:endParaRPr lang="fr-FR" sz="1400" b="1" i="0" kern="1200" dirty="0" smtClean="0">
              <a:solidFill>
                <a:schemeClr val="accent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72200" y="2276872"/>
            <a:ext cx="1050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1400" b="1" i="0" kern="1200" dirty="0" smtClean="0">
                <a:solidFill>
                  <a:schemeClr val="accent1"/>
                </a:solidFill>
              </a:rPr>
              <a:t>Unit Proof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782013" y="5930116"/>
            <a:ext cx="2069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b="1" i="0" kern="1200" dirty="0" smtClean="0">
                <a:solidFill>
                  <a:schemeClr val="accent1"/>
                </a:solidFill>
              </a:rPr>
              <a:t>Unit </a:t>
            </a:r>
            <a:r>
              <a:rPr lang="fr-FR" sz="1400" b="1" i="0" kern="1200" dirty="0" err="1" smtClean="0">
                <a:solidFill>
                  <a:schemeClr val="accent1"/>
                </a:solidFill>
              </a:rPr>
              <a:t>Verification</a:t>
            </a:r>
            <a:r>
              <a:rPr lang="fr-FR" sz="1400" b="1" i="0" kern="1200" dirty="0" smtClean="0">
                <a:solidFill>
                  <a:schemeClr val="accent1"/>
                </a:solidFill>
              </a:rPr>
              <a:t/>
            </a:r>
            <a:br>
              <a:rPr lang="fr-FR" sz="1400" b="1" i="0" kern="1200" dirty="0" smtClean="0">
                <a:solidFill>
                  <a:schemeClr val="accent1"/>
                </a:solidFill>
              </a:rPr>
            </a:br>
            <a:r>
              <a:rPr lang="fr-FR" sz="1400" b="1" i="0" kern="1200" dirty="0" smtClean="0">
                <a:solidFill>
                  <a:schemeClr val="accent1"/>
                </a:solidFill>
              </a:rPr>
              <a:t>(</a:t>
            </a:r>
            <a:r>
              <a:rPr lang="fr-FR" sz="1400" b="1" i="0" kern="1200" dirty="0" err="1" smtClean="0">
                <a:solidFill>
                  <a:schemeClr val="accent1"/>
                </a:solidFill>
              </a:rPr>
              <a:t>Modular</a:t>
            </a:r>
            <a:r>
              <a:rPr lang="fr-FR" sz="1400" b="1" i="0" kern="1200" dirty="0" smtClean="0">
                <a:solidFill>
                  <a:schemeClr val="accent1"/>
                </a:solidFill>
              </a:rPr>
              <a:t> </a:t>
            </a:r>
            <a:r>
              <a:rPr lang="fr-FR" sz="1400" b="1" i="0" kern="1200" dirty="0" err="1" smtClean="0">
                <a:solidFill>
                  <a:schemeClr val="accent1"/>
                </a:solidFill>
              </a:rPr>
              <a:t>Verification</a:t>
            </a:r>
            <a:r>
              <a:rPr lang="fr-FR" sz="1400" b="1" i="0" kern="1200" dirty="0" smtClean="0">
                <a:solidFill>
                  <a:schemeClr val="accent1"/>
                </a:solidFill>
              </a:rPr>
              <a:t>)</a:t>
            </a:r>
            <a:endParaRPr lang="fr-FR" sz="1400" b="1" i="0" kern="1200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03428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 bwMode="auto">
          <a:xfrm>
            <a:off x="323528" y="2276872"/>
            <a:ext cx="8496397" cy="4104456"/>
          </a:xfrm>
          <a:prstGeom prst="rect">
            <a:avLst/>
          </a:prstGeom>
          <a:solidFill>
            <a:srgbClr val="DEC8EE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1" u="none" strike="noStrike" cap="none" normalizeH="0" baseline="0" dirty="0" smtClean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Why SPARK 2014: Value </a:t>
            </a:r>
            <a:r>
              <a:rPr lang="en-US" dirty="0" smtClean="0"/>
              <a:t>Proposition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2699792" y="1484784"/>
            <a:ext cx="1800200" cy="4464496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/>
          <p:cNvCxnSpPr/>
          <p:nvPr/>
        </p:nvCxnSpPr>
        <p:spPr bwMode="auto">
          <a:xfrm flipH="1">
            <a:off x="4499992" y="1412776"/>
            <a:ext cx="1728192" cy="4536504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chemeClr val="accent6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-36512" y="1628800"/>
            <a:ext cx="2826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i="0" kern="1200" dirty="0" smtClean="0">
                <a:solidFill>
                  <a:schemeClr val="accent1"/>
                </a:solidFill>
              </a:rPr>
              <a:t>Functional Requirement</a:t>
            </a:r>
            <a:endParaRPr lang="fr-FR" sz="1800" b="1" i="0" kern="1200" dirty="0" smtClean="0">
              <a:solidFill>
                <a:schemeClr val="accent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228184" y="1628800"/>
            <a:ext cx="2660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i="0" kern="1200" dirty="0" smtClean="0">
                <a:solidFill>
                  <a:schemeClr val="accent1"/>
                </a:solidFill>
              </a:rPr>
              <a:t>Functional Verification</a:t>
            </a:r>
            <a:endParaRPr lang="fr-FR" sz="1800" b="1" i="0" kern="1200" dirty="0" smtClean="0">
              <a:solidFill>
                <a:schemeClr val="accent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27584" y="3049215"/>
            <a:ext cx="2574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i="0" kern="1200" dirty="0" smtClean="0">
                <a:solidFill>
                  <a:schemeClr val="accent1"/>
                </a:solidFill>
              </a:rPr>
              <a:t>Software Architecture</a:t>
            </a:r>
            <a:endParaRPr lang="fr-FR" sz="1800" b="1" i="0" kern="1200" dirty="0" smtClean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652121" y="3049215"/>
            <a:ext cx="3312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i="0" kern="1200" dirty="0" smtClean="0">
                <a:solidFill>
                  <a:schemeClr val="accent1"/>
                </a:solidFill>
              </a:rPr>
              <a:t>Software Architecture Verification</a:t>
            </a:r>
            <a:endParaRPr lang="fr-FR" sz="1800" b="1" i="0" kern="1200" dirty="0" smtClean="0">
              <a:solidFill>
                <a:schemeClr val="accent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47664" y="4077072"/>
            <a:ext cx="2236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i="0" kern="1200" dirty="0" smtClean="0">
                <a:solidFill>
                  <a:schemeClr val="accent1"/>
                </a:solidFill>
              </a:rPr>
              <a:t>Unit Requirements</a:t>
            </a:r>
            <a:endParaRPr lang="fr-FR" sz="1800" b="1" i="0" kern="1200" dirty="0" smtClean="0">
              <a:solidFill>
                <a:schemeClr val="accent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220072" y="4077072"/>
            <a:ext cx="1941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i="0" kern="1200" dirty="0" smtClean="0">
                <a:solidFill>
                  <a:schemeClr val="accent1"/>
                </a:solidFill>
              </a:rPr>
              <a:t>Unit Verification</a:t>
            </a:r>
            <a:endParaRPr lang="fr-FR" sz="1800" b="1" i="0" kern="1200" dirty="0" smtClean="0">
              <a:solidFill>
                <a:schemeClr val="accent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19872" y="5065439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i="0" dirty="0" smtClean="0">
                <a:solidFill>
                  <a:schemeClr val="accent1"/>
                </a:solidFill>
              </a:rPr>
              <a:t>Code</a:t>
            </a:r>
            <a:endParaRPr lang="fr-FR" sz="1800" b="1" i="0" kern="1200" dirty="0" smtClean="0">
              <a:solidFill>
                <a:schemeClr val="accent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860032" y="5065439"/>
            <a:ext cx="2814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i="0" dirty="0" smtClean="0">
                <a:solidFill>
                  <a:schemeClr val="accent1"/>
                </a:solidFill>
              </a:rPr>
              <a:t>Robustness Verification</a:t>
            </a:r>
            <a:endParaRPr lang="fr-FR" sz="1800" b="1" i="0" kern="1200" dirty="0" smtClean="0">
              <a:solidFill>
                <a:schemeClr val="accent1"/>
              </a:solidFill>
            </a:endParaRPr>
          </a:p>
        </p:txBody>
      </p:sp>
      <p:pic>
        <p:nvPicPr>
          <p:cNvPr id="22" name="Image 21" descr="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2276872"/>
            <a:ext cx="3751116" cy="50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1811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Testing is expensive and inaccurate</a:t>
            </a:r>
          </a:p>
          <a:p>
            <a:endParaRPr lang="en-US" dirty="0" smtClean="0"/>
          </a:p>
          <a:p>
            <a:r>
              <a:rPr lang="en-US" dirty="0" smtClean="0"/>
              <a:t>Proving is more accurate, but proving 100% is even more expensive…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… especially the last 20%</a:t>
            </a:r>
          </a:p>
          <a:p>
            <a:endParaRPr lang="en-US" dirty="0" smtClean="0"/>
          </a:p>
          <a:p>
            <a:r>
              <a:rPr lang="en-US" dirty="0" smtClean="0"/>
              <a:t>How about proving what’s easy to prove and test the rest?</a:t>
            </a:r>
          </a:p>
        </p:txBody>
      </p:sp>
      <p:sp>
        <p:nvSpPr>
          <p:cNvPr id="11" name="Secteurs 10"/>
          <p:cNvSpPr/>
          <p:nvPr/>
        </p:nvSpPr>
        <p:spPr bwMode="auto">
          <a:xfrm>
            <a:off x="3276600" y="2362200"/>
            <a:ext cx="2895600" cy="2819400"/>
          </a:xfrm>
          <a:prstGeom prst="pie">
            <a:avLst>
              <a:gd name="adj1" fmla="val 17159169"/>
              <a:gd name="adj2" fmla="val 21592942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1" u="none" strike="noStrike" cap="none" normalizeH="0" baseline="0" smtClean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Mixing Proof and Test</a:t>
            </a:r>
            <a:endParaRPr lang="fr-FR" dirty="0"/>
          </a:p>
        </p:txBody>
      </p:sp>
      <p:sp>
        <p:nvSpPr>
          <p:cNvPr id="6" name="Secteurs 5"/>
          <p:cNvSpPr/>
          <p:nvPr/>
        </p:nvSpPr>
        <p:spPr bwMode="auto">
          <a:xfrm>
            <a:off x="3276600" y="2362200"/>
            <a:ext cx="2895600" cy="2819400"/>
          </a:xfrm>
          <a:prstGeom prst="pie">
            <a:avLst>
              <a:gd name="adj1" fmla="val 0"/>
              <a:gd name="adj2" fmla="val 17151680"/>
            </a:avLst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1" u="none" strike="noStrike" cap="none" normalizeH="0" baseline="0" smtClean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Secteurs 7"/>
          <p:cNvSpPr/>
          <p:nvPr/>
        </p:nvSpPr>
        <p:spPr bwMode="auto">
          <a:xfrm>
            <a:off x="3276600" y="2362200"/>
            <a:ext cx="2895600" cy="2819400"/>
          </a:xfrm>
          <a:prstGeom prst="pie">
            <a:avLst>
              <a:gd name="adj1" fmla="val 17159169"/>
              <a:gd name="adj2" fmla="val 21592942"/>
            </a:avLst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1" u="none" strike="noStrike" cap="none" normalizeH="0" baseline="0" smtClean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Ellipse 9"/>
          <p:cNvSpPr/>
          <p:nvPr/>
        </p:nvSpPr>
        <p:spPr bwMode="auto">
          <a:xfrm>
            <a:off x="3276600" y="2362200"/>
            <a:ext cx="2895600" cy="28194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1" u="none" strike="noStrike" cap="none" normalizeH="0" baseline="0" smtClean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Ellipse 8"/>
          <p:cNvSpPr/>
          <p:nvPr/>
        </p:nvSpPr>
        <p:spPr bwMode="auto">
          <a:xfrm>
            <a:off x="3276600" y="2362200"/>
            <a:ext cx="2895600" cy="281940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1" u="none" strike="noStrike" cap="none" normalizeH="0" baseline="0" smtClean="0"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2830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8" grpId="0" animBg="1"/>
      <p:bldP spid="10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Contracts on subprograms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Contracts on types</a:t>
            </a: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New expressions</a:t>
            </a:r>
            <a:r>
              <a:rPr lang="en-US" dirty="0"/>
              <a:t> </a:t>
            </a:r>
            <a:r>
              <a:rPr lang="en-US" dirty="0" smtClean="0"/>
              <a:t>such as quantifiers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All of these construction are provided with dynamic semantics by </a:t>
            </a:r>
            <a:r>
              <a:rPr lang="en-US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Ada 2012</a:t>
            </a:r>
          </a:p>
          <a:p>
            <a:endParaRPr lang="en-US" dirty="0"/>
          </a:p>
          <a:p>
            <a:r>
              <a:rPr lang="en-US" dirty="0" smtClean="0"/>
              <a:t>All of these construction are provided with proof semantics by </a:t>
            </a:r>
            <a:r>
              <a:rPr lang="en-US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SPARK 2014</a:t>
            </a:r>
            <a:endParaRPr lang="en-US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 2012 </a:t>
            </a:r>
            <a:r>
              <a:rPr lang="en-US" dirty="0"/>
              <a:t>A</a:t>
            </a:r>
            <a:r>
              <a:rPr lang="en-US" dirty="0" smtClean="0"/>
              <a:t>dditions for Contract Specification</a:t>
            </a:r>
            <a:endParaRPr lang="en-US" dirty="0"/>
          </a:p>
        </p:txBody>
      </p:sp>
      <p:graphicFrame>
        <p:nvGraphicFramePr>
          <p:cNvPr id="4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0894515"/>
              </p:ext>
            </p:extLst>
          </p:nvPr>
        </p:nvGraphicFramePr>
        <p:xfrm>
          <a:off x="1644352" y="1484784"/>
          <a:ext cx="6096000" cy="10052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10048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G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: Integer;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procedure 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 (X,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Y : Integer)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US" sz="12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with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Pre =&gt; X + Y &gt; 0,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  Post =&gt; G = </a:t>
                      </a:r>
                      <a:r>
                        <a:rPr lang="en-US" sz="12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G’Old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+ 1;</a:t>
                      </a:r>
                      <a:endParaRPr lang="fr-FR" sz="1200" b="1" dirty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T="45412" marB="45412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1263680"/>
              </p:ext>
            </p:extLst>
          </p:nvPr>
        </p:nvGraphicFramePr>
        <p:xfrm>
          <a:off x="1691680" y="2924944"/>
          <a:ext cx="6096000" cy="5011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50116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type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Even </a:t>
                      </a: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is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US" sz="12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new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Integer </a:t>
                      </a:r>
                      <a:r>
                        <a:rPr lang="en-US" sz="12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with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US" sz="12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Dynamic_Predicate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=&gt; Even </a:t>
                      </a:r>
                      <a:r>
                        <a:rPr lang="en-US" sz="12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mod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2 = 0;</a:t>
                      </a:r>
                    </a:p>
                  </a:txBody>
                  <a:tcPr marT="45412" marB="45412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7218858"/>
              </p:ext>
            </p:extLst>
          </p:nvPr>
        </p:nvGraphicFramePr>
        <p:xfrm>
          <a:off x="323528" y="4077072"/>
          <a:ext cx="8640960" cy="10052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60"/>
              </a:tblGrid>
              <a:tr h="50116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type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US" sz="12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Sorted_Array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US" sz="12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is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US" sz="12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array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(Integer </a:t>
                      </a:r>
                      <a:r>
                        <a:rPr lang="en-US" sz="12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range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&lt;&gt;) </a:t>
                      </a:r>
                      <a:r>
                        <a:rPr lang="en-US" sz="12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of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Integer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US" sz="12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with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US" sz="12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Dynamic_Predicate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=&gt;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</a:t>
                      </a:r>
                      <a:r>
                        <a:rPr lang="en-US" sz="12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Sorted_Array’Size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&lt;= 1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</a:t>
                      </a:r>
                      <a:r>
                        <a:rPr lang="en-US" sz="12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or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US" sz="12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else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(</a:t>
                      </a:r>
                      <a:r>
                        <a:rPr lang="en-US" sz="12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for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US" sz="12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all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 </a:t>
                      </a:r>
                      <a:r>
                        <a:rPr lang="en-US" sz="12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US" sz="12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Sorted_Array’First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.. </a:t>
                      </a:r>
                      <a:r>
                        <a:rPr lang="en-US" sz="12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Sorted_Array’Last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– 1 =&gt;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         </a:t>
                      </a:r>
                      <a:r>
                        <a:rPr lang="en-US" sz="12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Sorted_Array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(I) &lt;= </a:t>
                      </a:r>
                      <a:r>
                        <a:rPr lang="en-US" sz="12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Sorted_Array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(I + 1));</a:t>
                      </a:r>
                    </a:p>
                  </a:txBody>
                  <a:tcPr marT="45412" marB="45412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21569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Extensions to Architecture Definition</a:t>
            </a:r>
            <a:endParaRPr lang="en-US" dirty="0"/>
          </a:p>
        </p:txBody>
      </p:sp>
      <p:graphicFrame>
        <p:nvGraphicFramePr>
          <p:cNvPr id="4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0330989"/>
              </p:ext>
            </p:extLst>
          </p:nvPr>
        </p:nvGraphicFramePr>
        <p:xfrm>
          <a:off x="1043608" y="1846537"/>
          <a:ext cx="7776864" cy="33826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6864"/>
              </a:tblGrid>
              <a:tr h="10048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with 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Global =&gt; </a:t>
                      </a: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null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       -- Not reference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to 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global items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with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Global =&gt; V;          -- V is an input of the subprogram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with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Global =&gt; (X, Y, Z);  -- X, Y and Z are inputs of the subprogram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with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Global =&gt; (Input  =&gt; V); -- V is an input of the subprogram.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with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Global =&gt; (Input  =&gt; (X, Y, Z)); -- X, Y and Z are inputs of the subprogram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with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Global =&gt; (Output =&gt; (A, B, C)); -- A, B and C are outputs of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the subprogram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with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Global =&gt; (</a:t>
                      </a:r>
                      <a:r>
                        <a:rPr lang="en-US" sz="1200" b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In_Out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=&gt; (D, E, F)); -- D, E and F are both inputs and outputs of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                                -- 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the subprogram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with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Global =&gt; (</a:t>
                      </a:r>
                      <a:r>
                        <a:rPr lang="en-US" sz="1200" b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Proof_In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=&gt; (G, H))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 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-- G and H are only used in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assertion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                               -- 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expressions within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the subprogram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with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Global =&gt; (Input    =&gt; (X, Y, Z),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          Output   =&gt; (A, B, C),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          </a:t>
                      </a:r>
                      <a:r>
                        <a:rPr lang="en-US" sz="1200" b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In_Out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=&gt; (P, Q, R),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          </a:t>
                      </a:r>
                      <a:r>
                        <a:rPr lang="en-US" sz="1200" b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Proof_In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=&gt; (T, U));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          -- A global aspect with all types of global specification</a:t>
                      </a:r>
                      <a:endParaRPr lang="fr-FR" sz="1200" b="0" dirty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T="45412" marB="45412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2" name="Text Placeholder 1"/>
          <p:cNvSpPr>
            <a:spLocks noGrp="1"/>
          </p:cNvSpPr>
          <p:nvPr>
            <p:ph type="body" idx="1"/>
          </p:nvPr>
        </p:nvSpPr>
        <p:spPr>
          <a:xfrm>
            <a:off x="685800" y="1143000"/>
            <a:ext cx="7848600" cy="5334000"/>
          </a:xfrm>
        </p:spPr>
        <p:txBody>
          <a:bodyPr/>
          <a:lstStyle/>
          <a:p>
            <a:r>
              <a:rPr lang="en-US" dirty="0" smtClean="0"/>
              <a:t>Clarify access to global variables</a:t>
            </a:r>
          </a:p>
          <a:p>
            <a:pPr lvl="1"/>
            <a:r>
              <a:rPr lang="en-US" dirty="0" smtClean="0"/>
              <a:t>Aspects for subprograms</a:t>
            </a:r>
          </a:p>
        </p:txBody>
      </p:sp>
    </p:spTree>
    <p:extLst>
      <p:ext uri="{BB962C8B-B14F-4D97-AF65-F5344CB8AC3E}">
        <p14:creationId xmlns:p14="http://schemas.microsoft.com/office/powerpoint/2010/main" val="34220237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Language evolution</a:t>
            </a:r>
          </a:p>
          <a:p>
            <a:pPr lvl="1"/>
            <a:r>
              <a:rPr lang="en-US" dirty="0" smtClean="0"/>
              <a:t>From a safety point of view</a:t>
            </a:r>
            <a:endParaRPr lang="en-US" dirty="0" smtClean="0"/>
          </a:p>
          <a:p>
            <a:r>
              <a:rPr lang="en-US" dirty="0" smtClean="0"/>
              <a:t>SPARK 2014</a:t>
            </a:r>
          </a:p>
          <a:p>
            <a:pPr lvl="1"/>
            <a:r>
              <a:rPr lang="en-US" dirty="0" smtClean="0"/>
              <a:t>Why and what</a:t>
            </a:r>
          </a:p>
          <a:p>
            <a:r>
              <a:rPr lang="en-US" dirty="0" smtClean="0"/>
              <a:t>Modular verification</a:t>
            </a:r>
          </a:p>
          <a:p>
            <a:pPr lvl="1"/>
            <a:r>
              <a:rPr lang="en-US" dirty="0" smtClean="0"/>
              <a:t>Dynamic validation</a:t>
            </a:r>
          </a:p>
          <a:p>
            <a:pPr lvl="1"/>
            <a:r>
              <a:rPr lang="en-US" dirty="0" smtClean="0"/>
              <a:t>Formal proofs</a:t>
            </a:r>
          </a:p>
          <a:p>
            <a:r>
              <a:rPr lang="en-US" dirty="0" smtClean="0"/>
              <a:t>Conclusions</a:t>
            </a:r>
          </a:p>
          <a:p>
            <a:pPr lvl="1"/>
            <a:r>
              <a:rPr lang="en-US" dirty="0" smtClean="0"/>
              <a:t>Including some </a:t>
            </a:r>
            <a:r>
              <a:rPr lang="en-US" dirty="0"/>
              <a:t>results from case </a:t>
            </a:r>
            <a:r>
              <a:rPr lang="en-US" dirty="0" smtClean="0"/>
              <a:t>studies</a:t>
            </a:r>
            <a:endParaRPr lang="en-US" dirty="0" smtClean="0"/>
          </a:p>
          <a:p>
            <a:endParaRPr lang="en-US" u="sn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8039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Extensions to Architecture </a:t>
            </a:r>
            <a:r>
              <a:rPr lang="en-US" dirty="0" smtClean="0"/>
              <a:t>Definition (II)</a:t>
            </a:r>
            <a:endParaRPr lang="en-US" dirty="0"/>
          </a:p>
        </p:txBody>
      </p:sp>
      <p:graphicFrame>
        <p:nvGraphicFramePr>
          <p:cNvPr id="4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5730361"/>
              </p:ext>
            </p:extLst>
          </p:nvPr>
        </p:nvGraphicFramePr>
        <p:xfrm>
          <a:off x="611560" y="1864569"/>
          <a:ext cx="7776864" cy="2468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6864"/>
              </a:tblGrid>
              <a:tr h="10048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1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procedure</a:t>
                      </a:r>
                      <a:r>
                        <a:rPr lang="fr-FR" sz="12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P (X, Y, Z : </a:t>
                      </a:r>
                      <a:r>
                        <a:rPr lang="fr-FR" sz="12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</a:t>
                      </a:r>
                      <a:r>
                        <a:rPr lang="fr-FR" sz="12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fr-FR" sz="1200" b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Integer</a:t>
                      </a:r>
                      <a:r>
                        <a:rPr lang="fr-FR" sz="12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 A, B, C : </a:t>
                      </a:r>
                      <a:r>
                        <a:rPr lang="fr-FR" sz="12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 out </a:t>
                      </a:r>
                      <a:r>
                        <a:rPr lang="fr-FR" sz="1200" b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Integer</a:t>
                      </a:r>
                      <a:r>
                        <a:rPr lang="fr-FR" sz="12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 D, E </a:t>
                      </a:r>
                      <a:r>
                        <a:rPr lang="fr-FR" sz="12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out</a:t>
                      </a:r>
                      <a:r>
                        <a:rPr lang="fr-FR" sz="12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fr-FR" sz="1200" b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Integer</a:t>
                      </a:r>
                      <a:r>
                        <a:rPr lang="fr-FR" sz="12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</a:t>
                      </a:r>
                      <a:r>
                        <a:rPr lang="fr-FR" sz="1200" b="1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with</a:t>
                      </a:r>
                      <a:r>
                        <a:rPr lang="fr-FR" sz="12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fr-FR" sz="1200" b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Depends</a:t>
                      </a:r>
                      <a:r>
                        <a:rPr lang="fr-FR" sz="12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=&gt; ((A, B) =&gt;+ (A, X, Y),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             C      =&gt;+ </a:t>
                      </a:r>
                      <a:r>
                        <a:rPr lang="fr-FR" sz="1200" b="1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null</a:t>
                      </a:r>
                      <a:r>
                        <a:rPr lang="fr-FR" sz="12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             D      =&gt;</a:t>
                      </a:r>
                      <a:r>
                        <a:rPr lang="fr-FR" sz="12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Z</a:t>
                      </a:r>
                      <a:r>
                        <a:rPr lang="fr-FR" sz="12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             E      =&gt;</a:t>
                      </a:r>
                      <a:r>
                        <a:rPr lang="fr-FR" sz="12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</a:t>
                      </a:r>
                      <a:r>
                        <a:rPr lang="fr-FR" sz="12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null</a:t>
                      </a:r>
                      <a:r>
                        <a:rPr lang="fr-FR" sz="12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-- The "+" </a:t>
                      </a:r>
                      <a:r>
                        <a:rPr lang="fr-FR" sz="1200" b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sign</a:t>
                      </a:r>
                      <a:r>
                        <a:rPr lang="fr-FR" sz="12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fr-FR" sz="1200" b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attached</a:t>
                      </a:r>
                      <a:r>
                        <a:rPr lang="fr-FR" sz="12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to the </a:t>
                      </a:r>
                      <a:r>
                        <a:rPr lang="fr-FR" sz="1200" b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arrow</a:t>
                      </a:r>
                      <a:r>
                        <a:rPr lang="fr-FR" sz="12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fr-FR" sz="1200" b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indicates</a:t>
                      </a:r>
                      <a:r>
                        <a:rPr lang="fr-FR" sz="12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self-</a:t>
                      </a:r>
                      <a:r>
                        <a:rPr lang="fr-FR" sz="1200" b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dependency</a:t>
                      </a:r>
                      <a:endParaRPr lang="fr-FR" sz="1200" b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-- The exit value of A </a:t>
                      </a:r>
                      <a:r>
                        <a:rPr lang="fr-FR" sz="1200" b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depends</a:t>
                      </a:r>
                      <a:r>
                        <a:rPr lang="fr-FR" sz="12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on the entry value of A as </a:t>
                      </a:r>
                      <a:r>
                        <a:rPr lang="fr-FR" sz="1200" b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well</a:t>
                      </a:r>
                      <a:r>
                        <a:rPr lang="fr-FR" sz="12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as the</a:t>
                      </a:r>
                      <a:r>
                        <a:rPr lang="fr-FR" sz="12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fr-FR" sz="12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entry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--</a:t>
                      </a:r>
                      <a:r>
                        <a:rPr lang="fr-FR" sz="12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fr-FR" sz="12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values of X and Y.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-- </a:t>
                      </a:r>
                      <a:r>
                        <a:rPr lang="fr-FR" sz="1200" b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Similarly</a:t>
                      </a:r>
                      <a:r>
                        <a:rPr lang="fr-FR" sz="12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, the exit value of B </a:t>
                      </a:r>
                      <a:r>
                        <a:rPr lang="fr-FR" sz="1200" b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depends</a:t>
                      </a:r>
                      <a:r>
                        <a:rPr lang="fr-FR" sz="12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on the entry value of B</a:t>
                      </a:r>
                      <a:r>
                        <a:rPr lang="fr-FR" sz="12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fr-FR" sz="12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as </a:t>
                      </a:r>
                      <a:r>
                        <a:rPr lang="fr-FR" sz="1200" b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well</a:t>
                      </a:r>
                      <a:r>
                        <a:rPr lang="fr-FR" sz="12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as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--</a:t>
                      </a:r>
                      <a:r>
                        <a:rPr lang="fr-FR" sz="12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</a:t>
                      </a:r>
                      <a:r>
                        <a:rPr lang="fr-FR" sz="12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the entry values of A, X and Y.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-- The exit value of C </a:t>
                      </a:r>
                      <a:r>
                        <a:rPr lang="fr-FR" sz="1200" b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depends</a:t>
                      </a:r>
                      <a:r>
                        <a:rPr lang="fr-FR" sz="12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fr-FR" sz="1200" b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only</a:t>
                      </a:r>
                      <a:r>
                        <a:rPr lang="fr-FR" sz="12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on the entry value of C.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--</a:t>
                      </a:r>
                      <a:r>
                        <a:rPr lang="fr-FR" sz="12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The exit value of D </a:t>
                      </a:r>
                      <a:r>
                        <a:rPr lang="fr-FR" sz="12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depends</a:t>
                      </a:r>
                      <a:r>
                        <a:rPr lang="fr-FR" sz="12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on the entry value of Z.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-- The exit value of E </a:t>
                      </a:r>
                      <a:r>
                        <a:rPr lang="fr-FR" sz="1200" b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does</a:t>
                      </a:r>
                      <a:r>
                        <a:rPr lang="fr-FR" sz="12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not </a:t>
                      </a:r>
                      <a:r>
                        <a:rPr lang="fr-FR" sz="1200" b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depend</a:t>
                      </a:r>
                      <a:r>
                        <a:rPr lang="fr-FR" sz="12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on </a:t>
                      </a:r>
                      <a:r>
                        <a:rPr lang="fr-FR" sz="1200" b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any</a:t>
                      </a:r>
                      <a:r>
                        <a:rPr lang="fr-FR" sz="12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input value.</a:t>
                      </a:r>
                    </a:p>
                  </a:txBody>
                  <a:tcPr marT="45412" marB="45412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0109206"/>
              </p:ext>
            </p:extLst>
          </p:nvPr>
        </p:nvGraphicFramePr>
        <p:xfrm>
          <a:off x="1619672" y="5160080"/>
          <a:ext cx="6096000" cy="10052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10048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G : Integer;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procedure 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 (X,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Y : Integer)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US" sz="12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with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Global  =&gt; (Out =&gt; G),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  Depends =&gt; ((G) =&gt; (X, Y));</a:t>
                      </a:r>
                      <a:endParaRPr lang="fr-FR" sz="1200" b="1" dirty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T="45412" marB="45412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 bwMode="auto">
          <a:xfrm flipV="1">
            <a:off x="4499992" y="4941168"/>
            <a:ext cx="936104" cy="8640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" name="Straight Arrow Connector 6"/>
          <p:cNvCxnSpPr/>
          <p:nvPr/>
        </p:nvCxnSpPr>
        <p:spPr bwMode="auto">
          <a:xfrm>
            <a:off x="3923928" y="6237312"/>
            <a:ext cx="1152128" cy="2880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3745016" y="4437112"/>
            <a:ext cx="42995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0" kern="1200" dirty="0" smtClean="0">
                <a:solidFill>
                  <a:schemeClr val="accent1"/>
                </a:solidFill>
              </a:rPr>
              <a:t>G is a global </a:t>
            </a:r>
            <a:r>
              <a:rPr lang="en-US" sz="1400" b="1" i="0" dirty="0">
                <a:solidFill>
                  <a:schemeClr val="accent1"/>
                </a:solidFill>
              </a:rPr>
              <a:t>v</a:t>
            </a:r>
            <a:r>
              <a:rPr lang="en-US" sz="1400" b="1" i="0" kern="1200" dirty="0" smtClean="0">
                <a:solidFill>
                  <a:schemeClr val="accent1"/>
                </a:solidFill>
              </a:rPr>
              <a:t>ariable written</a:t>
            </a:r>
          </a:p>
          <a:p>
            <a:r>
              <a:rPr lang="en-US" sz="1400" b="1" i="0" dirty="0" smtClean="0">
                <a:solidFill>
                  <a:schemeClr val="accent1"/>
                </a:solidFill>
              </a:rPr>
              <a:t>No other global variable is accessed or modified</a:t>
            </a:r>
            <a:endParaRPr lang="en-US" sz="1400" b="1" i="0" kern="1200" dirty="0" smtClean="0">
              <a:solidFill>
                <a:schemeClr val="accent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43291" y="6505599"/>
            <a:ext cx="4713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i="0" kern="1200" dirty="0" smtClean="0">
                <a:solidFill>
                  <a:schemeClr val="accent1"/>
                </a:solidFill>
              </a:rPr>
              <a:t>The value of G is computed from the value of X and Y</a:t>
            </a:r>
          </a:p>
        </p:txBody>
      </p:sp>
      <p:sp>
        <p:nvSpPr>
          <p:cNvPr id="10" name="Text Placeholder 1"/>
          <p:cNvSpPr>
            <a:spLocks noGrp="1"/>
          </p:cNvSpPr>
          <p:nvPr>
            <p:ph type="body" idx="1"/>
          </p:nvPr>
        </p:nvSpPr>
        <p:spPr>
          <a:xfrm>
            <a:off x="467544" y="903312"/>
            <a:ext cx="7848600" cy="5334000"/>
          </a:xfrm>
        </p:spPr>
        <p:txBody>
          <a:bodyPr/>
          <a:lstStyle/>
          <a:p>
            <a:r>
              <a:rPr lang="en-US" dirty="0" smtClean="0"/>
              <a:t>Clarify information flow</a:t>
            </a:r>
          </a:p>
          <a:p>
            <a:pPr lvl="1"/>
            <a:r>
              <a:rPr lang="en-US" dirty="0" smtClean="0"/>
              <a:t>Aspects for subprograms</a:t>
            </a:r>
          </a:p>
        </p:txBody>
      </p:sp>
    </p:spTree>
    <p:extLst>
      <p:ext uri="{BB962C8B-B14F-4D97-AF65-F5344CB8AC3E}">
        <p14:creationId xmlns:p14="http://schemas.microsoft.com/office/powerpoint/2010/main" val="17302928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E</a:t>
            </a:r>
            <a:r>
              <a:rPr lang="en-US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xcluded </a:t>
            </a:r>
            <a:r>
              <a:rPr lang="en-US" dirty="0" smtClean="0"/>
              <a:t>features not </a:t>
            </a:r>
            <a:r>
              <a:rPr lang="en-US" dirty="0"/>
              <a:t>amenable to sound static </a:t>
            </a:r>
            <a:r>
              <a:rPr lang="en-US" dirty="0" smtClean="0"/>
              <a:t>verification</a:t>
            </a:r>
            <a:endParaRPr lang="en-US" dirty="0"/>
          </a:p>
          <a:p>
            <a:pPr lvl="1"/>
            <a:r>
              <a:rPr lang="en-US" dirty="0"/>
              <a:t>A</a:t>
            </a:r>
            <a:r>
              <a:rPr lang="en-US" dirty="0" smtClean="0"/>
              <a:t>ccess types</a:t>
            </a:r>
            <a:endParaRPr lang="en-US" dirty="0"/>
          </a:p>
          <a:p>
            <a:pPr lvl="1"/>
            <a:r>
              <a:rPr lang="en-US" dirty="0" smtClean="0"/>
              <a:t>Function </a:t>
            </a:r>
            <a:r>
              <a:rPr lang="en-US" dirty="0"/>
              <a:t>side </a:t>
            </a:r>
            <a:r>
              <a:rPr lang="en-US" dirty="0" smtClean="0"/>
              <a:t>effects</a:t>
            </a:r>
            <a:endParaRPr lang="en-US" dirty="0"/>
          </a:p>
          <a:p>
            <a:pPr lvl="1"/>
            <a:r>
              <a:rPr lang="en-US" dirty="0" smtClean="0"/>
              <a:t>Aliasing</a:t>
            </a:r>
          </a:p>
          <a:p>
            <a:pPr lvl="2"/>
            <a:r>
              <a:rPr lang="en-US" dirty="0" smtClean="0"/>
              <a:t>Renaming is allowed</a:t>
            </a:r>
          </a:p>
          <a:p>
            <a:pPr lvl="1"/>
            <a:r>
              <a:rPr lang="en-US" dirty="0" err="1" smtClean="0"/>
              <a:t>goto</a:t>
            </a:r>
            <a:r>
              <a:rPr lang="en-US" dirty="0"/>
              <a:t> </a:t>
            </a:r>
            <a:r>
              <a:rPr lang="en-US" dirty="0" smtClean="0"/>
              <a:t>statements</a:t>
            </a:r>
          </a:p>
          <a:p>
            <a:pPr lvl="1"/>
            <a:r>
              <a:rPr lang="en-US" dirty="0" smtClean="0"/>
              <a:t>Tagged types not yet supported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xception handlers</a:t>
            </a:r>
          </a:p>
          <a:p>
            <a:pPr lvl="2"/>
            <a:r>
              <a:rPr lang="en-US" dirty="0" smtClean="0"/>
              <a:t>Limited raise statements are allowed</a:t>
            </a:r>
            <a:endParaRPr lang="en-US" dirty="0"/>
          </a:p>
          <a:p>
            <a:pPr lvl="1"/>
            <a:r>
              <a:rPr lang="en-US" dirty="0" smtClean="0"/>
              <a:t>Tasking not yet supported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4C96D7"/>
                </a:solidFill>
              </a:rPr>
              <a:t>Additions</a:t>
            </a:r>
            <a:r>
              <a:rPr lang="en-US" dirty="0" smtClean="0"/>
              <a:t> with respect to </a:t>
            </a:r>
            <a:r>
              <a:rPr lang="en-US" dirty="0"/>
              <a:t>previous versions of </a:t>
            </a:r>
            <a:r>
              <a:rPr lang="en-US" dirty="0" smtClean="0"/>
              <a:t>SPARK</a:t>
            </a:r>
            <a:endParaRPr lang="en-US" dirty="0"/>
          </a:p>
          <a:p>
            <a:pPr lvl="1"/>
            <a:r>
              <a:rPr lang="en-US" dirty="0"/>
              <a:t>Generic subprograms and packages</a:t>
            </a:r>
          </a:p>
          <a:p>
            <a:pPr lvl="1"/>
            <a:r>
              <a:rPr lang="en-US" dirty="0"/>
              <a:t>Discriminated types</a:t>
            </a:r>
          </a:p>
          <a:p>
            <a:pPr lvl="1"/>
            <a:r>
              <a:rPr lang="en-US" dirty="0"/>
              <a:t>Types with dynamic bounds</a:t>
            </a:r>
          </a:p>
          <a:p>
            <a:pPr lvl="1"/>
            <a:r>
              <a:rPr lang="en-US" dirty="0"/>
              <a:t>Array slicing</a:t>
            </a:r>
          </a:p>
          <a:p>
            <a:pPr lvl="1"/>
            <a:r>
              <a:rPr lang="en-US" dirty="0"/>
              <a:t>Array concatenation</a:t>
            </a:r>
          </a:p>
          <a:p>
            <a:pPr lvl="1"/>
            <a:r>
              <a:rPr lang="en-US" dirty="0"/>
              <a:t>Recursion</a:t>
            </a:r>
          </a:p>
          <a:p>
            <a:pPr lvl="1"/>
            <a:r>
              <a:rPr lang="en-US" dirty="0"/>
              <a:t>Early exit and return statements</a:t>
            </a:r>
          </a:p>
          <a:p>
            <a:pPr lvl="1"/>
            <a:r>
              <a:rPr lang="en-US" dirty="0"/>
              <a:t>Computed constants</a:t>
            </a:r>
          </a:p>
          <a:p>
            <a:pPr lvl="1"/>
            <a:r>
              <a:rPr lang="en-US" dirty="0"/>
              <a:t>A limited form of raise statements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Extensions </a:t>
            </a:r>
            <a:r>
              <a:rPr lang="en-US" dirty="0" smtClean="0"/>
              <a:t>to Language Definition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1729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Formal </a:t>
            </a:r>
            <a:r>
              <a:rPr lang="en-US" dirty="0"/>
              <a:t>Container </a:t>
            </a:r>
            <a:r>
              <a:rPr lang="en-US" dirty="0" smtClean="0"/>
              <a:t>Library</a:t>
            </a:r>
          </a:p>
          <a:p>
            <a:pPr lvl="1"/>
            <a:r>
              <a:rPr lang="en-US" dirty="0" smtClean="0"/>
              <a:t>SPARK </a:t>
            </a:r>
            <a:r>
              <a:rPr lang="en-US" dirty="0"/>
              <a:t>2014 excludes data structures based on </a:t>
            </a:r>
            <a:r>
              <a:rPr lang="en-US" dirty="0" smtClean="0"/>
              <a:t>pointers</a:t>
            </a:r>
          </a:p>
          <a:p>
            <a:pPr lvl="1"/>
            <a:r>
              <a:rPr lang="en-US" dirty="0"/>
              <a:t>V</a:t>
            </a:r>
            <a:r>
              <a:rPr lang="en-US" dirty="0" smtClean="0"/>
              <a:t>ectors</a:t>
            </a:r>
            <a:r>
              <a:rPr lang="en-US" dirty="0"/>
              <a:t>, </a:t>
            </a:r>
            <a:r>
              <a:rPr lang="en-US" dirty="0" smtClean="0"/>
              <a:t>Lists</a:t>
            </a:r>
            <a:r>
              <a:rPr lang="en-US" dirty="0"/>
              <a:t>, </a:t>
            </a:r>
            <a:r>
              <a:rPr lang="en-US" dirty="0" smtClean="0"/>
              <a:t>Maps</a:t>
            </a:r>
            <a:r>
              <a:rPr lang="en-US" dirty="0"/>
              <a:t>, </a:t>
            </a:r>
            <a:r>
              <a:rPr lang="en-US" dirty="0" smtClean="0"/>
              <a:t>Sets are being defined</a:t>
            </a:r>
          </a:p>
          <a:p>
            <a:pPr lvl="2"/>
            <a:r>
              <a:rPr lang="en-US" dirty="0" smtClean="0"/>
              <a:t> Specifically </a:t>
            </a:r>
            <a:r>
              <a:rPr lang="en-US" dirty="0"/>
              <a:t>designed to facilitate the proof of client </a:t>
            </a:r>
            <a:r>
              <a:rPr lang="en-US" dirty="0" smtClean="0"/>
              <a:t>units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Extensions </a:t>
            </a:r>
            <a:r>
              <a:rPr lang="en-US" dirty="0" smtClean="0"/>
              <a:t>to Language Definition (II)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9018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Extensions to </a:t>
            </a:r>
            <a:r>
              <a:rPr lang="en-US" dirty="0" smtClean="0"/>
              <a:t>Contract Definition</a:t>
            </a:r>
            <a:endParaRPr lang="en-US" dirty="0"/>
          </a:p>
        </p:txBody>
      </p:sp>
      <p:sp>
        <p:nvSpPr>
          <p:cNvPr id="4" name="Text Placeholder 1"/>
          <p:cNvSpPr>
            <a:spLocks noGrp="1"/>
          </p:cNvSpPr>
          <p:nvPr>
            <p:ph type="body" idx="1"/>
          </p:nvPr>
        </p:nvSpPr>
        <p:spPr>
          <a:xfrm>
            <a:off x="685800" y="1143000"/>
            <a:ext cx="7848600" cy="1421904"/>
          </a:xfrm>
        </p:spPr>
        <p:txBody>
          <a:bodyPr/>
          <a:lstStyle/>
          <a:p>
            <a:r>
              <a:rPr lang="en-US" dirty="0" smtClean="0"/>
              <a:t>Contract cases</a:t>
            </a:r>
          </a:p>
          <a:p>
            <a:pPr lvl="1"/>
            <a:r>
              <a:rPr lang="en-US" dirty="0" smtClean="0"/>
              <a:t>Enhance clarity and readability</a:t>
            </a:r>
          </a:p>
          <a:p>
            <a:pPr lvl="1"/>
            <a:r>
              <a:rPr lang="en-US" dirty="0" smtClean="0"/>
              <a:t>Structured </a:t>
            </a:r>
            <a:r>
              <a:rPr lang="en-US" dirty="0"/>
              <a:t>way of defining a subprogram contract using mutually exclusive subcontract cases</a:t>
            </a:r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4163067"/>
              </p:ext>
            </p:extLst>
          </p:nvPr>
        </p:nvGraphicFramePr>
        <p:xfrm>
          <a:off x="395536" y="2780928"/>
          <a:ext cx="7776864" cy="1004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6864"/>
              </a:tblGrid>
              <a:tr h="10048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function </a:t>
                      </a:r>
                      <a:r>
                        <a:rPr lang="en-US" sz="1200" b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Compute_Action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(S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: State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 return Action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with 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Post =&gt; (</a:t>
                      </a: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if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S = Off </a:t>
                      </a: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then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US" sz="1200" b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Compute_Action’Result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= Activate)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            and then 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</a:t>
                      </a: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if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S = Normal </a:t>
                      </a: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then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US" sz="1200" b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Compute_Action’Result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= Nothing)</a:t>
                      </a:r>
                      <a:endParaRPr lang="en-US" sz="1200" b="1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            </a:t>
                      </a: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and then 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</a:t>
                      </a: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if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S = Alarm </a:t>
                      </a: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then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US" sz="1200" b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Compute_Action’Result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= Evacuate);</a:t>
                      </a:r>
                      <a:endParaRPr lang="en-US" sz="1200" b="1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T="45412" marB="45412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9391493"/>
              </p:ext>
            </p:extLst>
          </p:nvPr>
        </p:nvGraphicFramePr>
        <p:xfrm>
          <a:off x="755576" y="4725144"/>
          <a:ext cx="7776864" cy="1004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6864"/>
              </a:tblGrid>
              <a:tr h="10048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function </a:t>
                      </a:r>
                      <a:r>
                        <a:rPr lang="en-US" sz="1200" b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Compute_Action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(S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: State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 return Action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with </a:t>
                      </a:r>
                      <a:r>
                        <a:rPr lang="en-US" sz="1200" b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Contract_Cases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=&gt; (S = Off    =&gt; </a:t>
                      </a:r>
                      <a:r>
                        <a:rPr lang="en-US" sz="1200" b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Compute_Action’Result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= Activate,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            </a:t>
                      </a:r>
                      <a:r>
                        <a:rPr lang="en-US" sz="12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 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S = Normal =&gt; </a:t>
                      </a:r>
                      <a:r>
                        <a:rPr lang="en-US" sz="1200" b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Compute_Action’Result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= Nothing,</a:t>
                      </a:r>
                      <a:endParaRPr lang="en-US" sz="1200" b="1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                   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S = Alarm  =&gt; </a:t>
                      </a:r>
                      <a:r>
                        <a:rPr lang="en-US" sz="1200" b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Compute_Action’Result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= Evacuate);</a:t>
                      </a:r>
                      <a:endParaRPr lang="en-US" sz="1200" b="1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T="45412" marB="45412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72000" y="4005064"/>
            <a:ext cx="14617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0" dirty="0" smtClean="0">
                <a:solidFill>
                  <a:schemeClr val="accent1"/>
                </a:solidFill>
              </a:rPr>
              <a:t>Better this way</a:t>
            </a:r>
            <a:endParaRPr lang="en-US" sz="1400" b="1" i="0" kern="1200" dirty="0" smtClean="0">
              <a:solidFill>
                <a:schemeClr val="accent1"/>
              </a:solidFill>
            </a:endParaRPr>
          </a:p>
        </p:txBody>
      </p:sp>
      <p:sp>
        <p:nvSpPr>
          <p:cNvPr id="8" name="Right Arrow 7"/>
          <p:cNvSpPr/>
          <p:nvPr/>
        </p:nvSpPr>
        <p:spPr bwMode="auto">
          <a:xfrm rot="3600000">
            <a:off x="3894686" y="4010060"/>
            <a:ext cx="612068" cy="504056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66858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Extensions to </a:t>
            </a:r>
            <a:r>
              <a:rPr lang="en-US" dirty="0" smtClean="0"/>
              <a:t>Behavior</a:t>
            </a:r>
            <a:r>
              <a:rPr lang="en-US" dirty="0" smtClean="0"/>
              <a:t> Definition</a:t>
            </a:r>
            <a:endParaRPr lang="en-US" dirty="0"/>
          </a:p>
        </p:txBody>
      </p:sp>
      <p:graphicFrame>
        <p:nvGraphicFramePr>
          <p:cNvPr id="4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229414"/>
              </p:ext>
            </p:extLst>
          </p:nvPr>
        </p:nvGraphicFramePr>
        <p:xfrm>
          <a:off x="1403648" y="2135744"/>
          <a:ext cx="6096000" cy="26511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10048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procedure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US" sz="12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Loop_Var_Loop_Invar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US" sz="12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US" sz="12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type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Total </a:t>
                      </a:r>
                      <a:r>
                        <a:rPr lang="en-US" sz="12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is range 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1 .. 100;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US" sz="12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subtype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T </a:t>
                      </a:r>
                      <a:r>
                        <a:rPr lang="en-US" sz="12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is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Total </a:t>
                      </a:r>
                      <a:r>
                        <a:rPr lang="en-US" sz="12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range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1 .. 10;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I : T := 1;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R : Total := 100;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begin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while 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 &lt; 10 </a:t>
                      </a:r>
                      <a:r>
                        <a:rPr lang="en-US" sz="12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loop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pragma </a:t>
                      </a:r>
                      <a:r>
                        <a:rPr lang="en-US" sz="12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Loop_Invariant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(R &gt;= 100 - 10 * I);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pragma </a:t>
                      </a:r>
                      <a:r>
                        <a:rPr lang="en-US" sz="12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Loop_Variant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(Increases =&gt; I,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                     Decreases =&gt; R);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R := R - I;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I := I + 1;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US" sz="12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end loop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end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US" sz="12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Loop_Var_Loop_Invar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  <a:endParaRPr lang="fr-FR" sz="1200" b="1" dirty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T="45412" marB="45412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5" name="Straight Arrow Connector 4"/>
          <p:cNvCxnSpPr/>
          <p:nvPr/>
        </p:nvCxnSpPr>
        <p:spPr bwMode="auto">
          <a:xfrm flipV="1">
            <a:off x="3995936" y="1772816"/>
            <a:ext cx="1512168" cy="165618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" name="Straight Arrow Connector 5"/>
          <p:cNvCxnSpPr/>
          <p:nvPr/>
        </p:nvCxnSpPr>
        <p:spPr bwMode="auto">
          <a:xfrm>
            <a:off x="3635896" y="3933056"/>
            <a:ext cx="720080" cy="14401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4572000" y="1393031"/>
            <a:ext cx="21599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0" dirty="0" smtClean="0">
                <a:solidFill>
                  <a:schemeClr val="accent1"/>
                </a:solidFill>
              </a:rPr>
              <a:t>N</a:t>
            </a:r>
            <a:r>
              <a:rPr lang="en-US" sz="1400" b="1" i="0" dirty="0" smtClean="0">
                <a:solidFill>
                  <a:schemeClr val="accent1"/>
                </a:solidFill>
              </a:rPr>
              <a:t>on</a:t>
            </a:r>
            <a:r>
              <a:rPr lang="en-US" sz="1400" b="1" i="0" dirty="0">
                <a:solidFill>
                  <a:schemeClr val="accent1"/>
                </a:solidFill>
              </a:rPr>
              <a:t>-varying properties </a:t>
            </a:r>
            <a:endParaRPr lang="en-US" sz="1400" b="1" i="0" kern="1200" dirty="0" smtClean="0">
              <a:solidFill>
                <a:schemeClr val="accent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88375" y="5426060"/>
            <a:ext cx="58125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0" dirty="0">
                <a:solidFill>
                  <a:schemeClr val="accent1"/>
                </a:solidFill>
              </a:rPr>
              <a:t>U</a:t>
            </a:r>
            <a:r>
              <a:rPr lang="en-US" sz="1400" b="1" i="0" dirty="0" smtClean="0">
                <a:solidFill>
                  <a:schemeClr val="accent1"/>
                </a:solidFill>
              </a:rPr>
              <a:t>sed </a:t>
            </a:r>
            <a:r>
              <a:rPr lang="en-US" sz="1400" b="1" i="0" dirty="0">
                <a:solidFill>
                  <a:schemeClr val="accent1"/>
                </a:solidFill>
              </a:rPr>
              <a:t>to demonstrate that a loop will </a:t>
            </a:r>
            <a:r>
              <a:rPr lang="en-US" sz="1400" b="1" i="0" dirty="0" smtClean="0">
                <a:solidFill>
                  <a:schemeClr val="accent1"/>
                </a:solidFill>
              </a:rPr>
              <a:t>terminate by specifying</a:t>
            </a:r>
            <a:br>
              <a:rPr lang="en-US" sz="1400" b="1" i="0" dirty="0" smtClean="0">
                <a:solidFill>
                  <a:schemeClr val="accent1"/>
                </a:solidFill>
              </a:rPr>
            </a:br>
            <a:r>
              <a:rPr lang="en-US" sz="1400" b="1" i="0" dirty="0" smtClean="0">
                <a:solidFill>
                  <a:schemeClr val="accent1"/>
                </a:solidFill>
              </a:rPr>
              <a:t>expressions </a:t>
            </a:r>
            <a:r>
              <a:rPr lang="en-US" sz="1400" b="1" i="0" dirty="0">
                <a:solidFill>
                  <a:schemeClr val="accent1"/>
                </a:solidFill>
              </a:rPr>
              <a:t>that will increase or decrease as the loop is executed</a:t>
            </a:r>
            <a:endParaRPr lang="en-US" sz="1400" b="1" i="0" kern="1200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85266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DO-178C Verification Activities</a:t>
            </a:r>
          </a:p>
        </p:txBody>
      </p:sp>
      <p:sp>
        <p:nvSpPr>
          <p:cNvPr id="34" name="Rectangle 33"/>
          <p:cNvSpPr/>
          <p:nvPr/>
        </p:nvSpPr>
        <p:spPr>
          <a:xfrm>
            <a:off x="3419872" y="872716"/>
            <a:ext cx="2448272" cy="61206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FFFFFF"/>
                </a:solidFill>
              </a:rPr>
              <a:t>System Requirements</a:t>
            </a:r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419872" y="2096852"/>
            <a:ext cx="2448272" cy="61206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FFFFFF"/>
                </a:solidFill>
              </a:rPr>
              <a:t>High Level Requirements</a:t>
            </a:r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5364088" y="3501008"/>
            <a:ext cx="2448272" cy="61206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FFFFFF"/>
                </a:solidFill>
              </a:rPr>
              <a:t>Low Level Requirements</a:t>
            </a:r>
          </a:p>
        </p:txBody>
      </p:sp>
      <p:sp>
        <p:nvSpPr>
          <p:cNvPr id="49" name="Rectangle 48"/>
          <p:cNvSpPr/>
          <p:nvPr/>
        </p:nvSpPr>
        <p:spPr>
          <a:xfrm>
            <a:off x="1403648" y="3501008"/>
            <a:ext cx="2448272" cy="61206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FFFFFF"/>
                </a:solidFill>
              </a:rPr>
              <a:t>Software Architecture</a:t>
            </a:r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419872" y="4941168"/>
            <a:ext cx="2448272" cy="61206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FFFFFF"/>
                </a:solidFill>
              </a:rPr>
              <a:t>Source Code</a:t>
            </a:r>
            <a:endParaRPr lang="en-US" sz="1800" dirty="0">
              <a:solidFill>
                <a:srgbClr val="FFFFFF"/>
              </a:solidFill>
            </a:endParaRPr>
          </a:p>
        </p:txBody>
      </p:sp>
      <p:cxnSp>
        <p:nvCxnSpPr>
          <p:cNvPr id="51" name="Straight Arrow Connector 50"/>
          <p:cNvCxnSpPr>
            <a:endCxn id="42" idx="0"/>
          </p:cNvCxnSpPr>
          <p:nvPr/>
        </p:nvCxnSpPr>
        <p:spPr>
          <a:xfrm>
            <a:off x="4644008" y="1484784"/>
            <a:ext cx="0" cy="6120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2" idx="2"/>
            <a:endCxn id="49" idx="0"/>
          </p:cNvCxnSpPr>
          <p:nvPr/>
        </p:nvCxnSpPr>
        <p:spPr>
          <a:xfrm flipH="1">
            <a:off x="2627784" y="2708920"/>
            <a:ext cx="2016224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2" idx="2"/>
            <a:endCxn id="43" idx="0"/>
          </p:cNvCxnSpPr>
          <p:nvPr/>
        </p:nvCxnSpPr>
        <p:spPr>
          <a:xfrm>
            <a:off x="4644008" y="2708920"/>
            <a:ext cx="1944216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9" idx="2"/>
            <a:endCxn id="50" idx="0"/>
          </p:cNvCxnSpPr>
          <p:nvPr/>
        </p:nvCxnSpPr>
        <p:spPr>
          <a:xfrm>
            <a:off x="2627784" y="4113076"/>
            <a:ext cx="2016224" cy="8280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3" idx="2"/>
            <a:endCxn id="50" idx="0"/>
          </p:cNvCxnSpPr>
          <p:nvPr/>
        </p:nvCxnSpPr>
        <p:spPr>
          <a:xfrm flipH="1">
            <a:off x="4644008" y="4113076"/>
            <a:ext cx="1944216" cy="8280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0" idx="2"/>
            <a:endCxn id="57" idx="0"/>
          </p:cNvCxnSpPr>
          <p:nvPr/>
        </p:nvCxnSpPr>
        <p:spPr>
          <a:xfrm>
            <a:off x="4644008" y="5553236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3419872" y="6129300"/>
            <a:ext cx="2448272" cy="61206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FFFFFF"/>
                </a:solidFill>
              </a:rPr>
              <a:t>Executable Object Code</a:t>
            </a:r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58" name="Freeform 57"/>
          <p:cNvSpPr/>
          <p:nvPr/>
        </p:nvSpPr>
        <p:spPr>
          <a:xfrm>
            <a:off x="2535383" y="4142331"/>
            <a:ext cx="840798" cy="911802"/>
          </a:xfrm>
          <a:custGeom>
            <a:avLst/>
            <a:gdLst>
              <a:gd name="connsiteX0" fmla="*/ 831273 w 831273"/>
              <a:gd name="connsiteY0" fmla="*/ 1149927 h 1149927"/>
              <a:gd name="connsiteX1" fmla="*/ 207818 w 831273"/>
              <a:gd name="connsiteY1" fmla="*/ 775854 h 1149927"/>
              <a:gd name="connsiteX2" fmla="*/ 0 w 831273"/>
              <a:gd name="connsiteY2" fmla="*/ 0 h 1149927"/>
              <a:gd name="connsiteX0" fmla="*/ 840798 w 840798"/>
              <a:gd name="connsiteY0" fmla="*/ 911802 h 911802"/>
              <a:gd name="connsiteX1" fmla="*/ 207818 w 840798"/>
              <a:gd name="connsiteY1" fmla="*/ 775854 h 911802"/>
              <a:gd name="connsiteX2" fmla="*/ 0 w 840798"/>
              <a:gd name="connsiteY2" fmla="*/ 0 h 911802"/>
              <a:gd name="connsiteX0" fmla="*/ 840798 w 840798"/>
              <a:gd name="connsiteY0" fmla="*/ 911802 h 911802"/>
              <a:gd name="connsiteX1" fmla="*/ 198293 w 840798"/>
              <a:gd name="connsiteY1" fmla="*/ 547254 h 911802"/>
              <a:gd name="connsiteX2" fmla="*/ 0 w 840798"/>
              <a:gd name="connsiteY2" fmla="*/ 0 h 911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0798" h="911802">
                <a:moveTo>
                  <a:pt x="840798" y="911802"/>
                </a:moveTo>
                <a:cubicBezTo>
                  <a:pt x="598343" y="820592"/>
                  <a:pt x="336838" y="738908"/>
                  <a:pt x="198293" y="547254"/>
                </a:cubicBezTo>
                <a:cubicBezTo>
                  <a:pt x="59748" y="355600"/>
                  <a:pt x="34636" y="292100"/>
                  <a:pt x="0" y="0"/>
                </a:cubicBezTo>
              </a:path>
            </a:pathLst>
          </a:custGeom>
          <a:noFill/>
          <a:ln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59" name="Freeform 58"/>
          <p:cNvSpPr/>
          <p:nvPr/>
        </p:nvSpPr>
        <p:spPr>
          <a:xfrm>
            <a:off x="5915891" y="4128476"/>
            <a:ext cx="1028484" cy="1149928"/>
          </a:xfrm>
          <a:custGeom>
            <a:avLst/>
            <a:gdLst>
              <a:gd name="connsiteX0" fmla="*/ 0 w 1028484"/>
              <a:gd name="connsiteY0" fmla="*/ 1149928 h 1149928"/>
              <a:gd name="connsiteX1" fmla="*/ 914400 w 1028484"/>
              <a:gd name="connsiteY1" fmla="*/ 762000 h 1149928"/>
              <a:gd name="connsiteX2" fmla="*/ 983673 w 1028484"/>
              <a:gd name="connsiteY2" fmla="*/ 0 h 1149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8484" h="1149928">
                <a:moveTo>
                  <a:pt x="0" y="1149928"/>
                </a:moveTo>
                <a:cubicBezTo>
                  <a:pt x="375227" y="1051791"/>
                  <a:pt x="750455" y="953655"/>
                  <a:pt x="914400" y="762000"/>
                </a:cubicBezTo>
                <a:cubicBezTo>
                  <a:pt x="1078346" y="570345"/>
                  <a:pt x="1031009" y="285172"/>
                  <a:pt x="983673" y="0"/>
                </a:cubicBezTo>
              </a:path>
            </a:pathLst>
          </a:custGeom>
          <a:noFill/>
          <a:ln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60" name="Freeform 59"/>
          <p:cNvSpPr/>
          <p:nvPr/>
        </p:nvSpPr>
        <p:spPr>
          <a:xfrm>
            <a:off x="2576945" y="2424367"/>
            <a:ext cx="748146" cy="1039091"/>
          </a:xfrm>
          <a:custGeom>
            <a:avLst/>
            <a:gdLst>
              <a:gd name="connsiteX0" fmla="*/ 0 w 748146"/>
              <a:gd name="connsiteY0" fmla="*/ 1039091 h 1039091"/>
              <a:gd name="connsiteX1" fmla="*/ 138546 w 748146"/>
              <a:gd name="connsiteY1" fmla="*/ 221673 h 1039091"/>
              <a:gd name="connsiteX2" fmla="*/ 748146 w 748146"/>
              <a:gd name="connsiteY2" fmla="*/ 0 h 1039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8146" h="1039091">
                <a:moveTo>
                  <a:pt x="0" y="1039091"/>
                </a:moveTo>
                <a:cubicBezTo>
                  <a:pt x="6927" y="716973"/>
                  <a:pt x="13855" y="394855"/>
                  <a:pt x="138546" y="221673"/>
                </a:cubicBezTo>
                <a:cubicBezTo>
                  <a:pt x="263237" y="48491"/>
                  <a:pt x="505691" y="24245"/>
                  <a:pt x="748146" y="0"/>
                </a:cubicBezTo>
              </a:path>
            </a:pathLst>
          </a:custGeom>
          <a:noFill/>
          <a:ln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61" name="Freeform 60"/>
          <p:cNvSpPr/>
          <p:nvPr/>
        </p:nvSpPr>
        <p:spPr>
          <a:xfrm>
            <a:off x="5915891" y="2355095"/>
            <a:ext cx="914400" cy="1066800"/>
          </a:xfrm>
          <a:custGeom>
            <a:avLst/>
            <a:gdLst>
              <a:gd name="connsiteX0" fmla="*/ 914400 w 914400"/>
              <a:gd name="connsiteY0" fmla="*/ 1066800 h 1066800"/>
              <a:gd name="connsiteX1" fmla="*/ 692727 w 914400"/>
              <a:gd name="connsiteY1" fmla="*/ 318654 h 1066800"/>
              <a:gd name="connsiteX2" fmla="*/ 0 w 914400"/>
              <a:gd name="connsiteY2" fmla="*/ 0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4400" h="1066800">
                <a:moveTo>
                  <a:pt x="914400" y="1066800"/>
                </a:moveTo>
                <a:cubicBezTo>
                  <a:pt x="879763" y="781627"/>
                  <a:pt x="845127" y="496454"/>
                  <a:pt x="692727" y="318654"/>
                </a:cubicBezTo>
                <a:cubicBezTo>
                  <a:pt x="540327" y="140854"/>
                  <a:pt x="270163" y="70427"/>
                  <a:pt x="0" y="0"/>
                </a:cubicBezTo>
              </a:path>
            </a:pathLst>
          </a:custGeom>
          <a:noFill/>
          <a:ln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62" name="Freeform 61"/>
          <p:cNvSpPr/>
          <p:nvPr/>
        </p:nvSpPr>
        <p:spPr>
          <a:xfrm>
            <a:off x="2729223" y="1163604"/>
            <a:ext cx="609722" cy="1149927"/>
          </a:xfrm>
          <a:custGeom>
            <a:avLst/>
            <a:gdLst>
              <a:gd name="connsiteX0" fmla="*/ 568159 w 609722"/>
              <a:gd name="connsiteY0" fmla="*/ 1149927 h 1149927"/>
              <a:gd name="connsiteX1" fmla="*/ 122 w 609722"/>
              <a:gd name="connsiteY1" fmla="*/ 623454 h 1149927"/>
              <a:gd name="connsiteX2" fmla="*/ 609722 w 609722"/>
              <a:gd name="connsiteY2" fmla="*/ 0 h 1149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722" h="1149927">
                <a:moveTo>
                  <a:pt x="568159" y="1149927"/>
                </a:moveTo>
                <a:cubicBezTo>
                  <a:pt x="280677" y="982517"/>
                  <a:pt x="-6805" y="815108"/>
                  <a:pt x="122" y="623454"/>
                </a:cubicBezTo>
                <a:cubicBezTo>
                  <a:pt x="7049" y="431800"/>
                  <a:pt x="308385" y="215900"/>
                  <a:pt x="609722" y="0"/>
                </a:cubicBezTo>
              </a:path>
            </a:pathLst>
          </a:custGeom>
          <a:noFill/>
          <a:ln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63" name="Freeform 62"/>
          <p:cNvSpPr/>
          <p:nvPr/>
        </p:nvSpPr>
        <p:spPr>
          <a:xfrm>
            <a:off x="2997899" y="5829759"/>
            <a:ext cx="637997" cy="623577"/>
          </a:xfrm>
          <a:custGeom>
            <a:avLst/>
            <a:gdLst>
              <a:gd name="connsiteX0" fmla="*/ 374761 w 637997"/>
              <a:gd name="connsiteY0" fmla="*/ 623577 h 623577"/>
              <a:gd name="connsiteX1" fmla="*/ 688 w 637997"/>
              <a:gd name="connsiteY1" fmla="*/ 277213 h 623577"/>
              <a:gd name="connsiteX2" fmla="*/ 291633 w 637997"/>
              <a:gd name="connsiteY2" fmla="*/ 122 h 623577"/>
              <a:gd name="connsiteX3" fmla="*/ 637997 w 637997"/>
              <a:gd name="connsiteY3" fmla="*/ 249504 h 623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7997" h="623577">
                <a:moveTo>
                  <a:pt x="374761" y="623577"/>
                </a:moveTo>
                <a:cubicBezTo>
                  <a:pt x="194652" y="502349"/>
                  <a:pt x="14543" y="381122"/>
                  <a:pt x="688" y="277213"/>
                </a:cubicBezTo>
                <a:cubicBezTo>
                  <a:pt x="-13167" y="173304"/>
                  <a:pt x="185415" y="4740"/>
                  <a:pt x="291633" y="122"/>
                </a:cubicBezTo>
                <a:cubicBezTo>
                  <a:pt x="397851" y="-4496"/>
                  <a:pt x="517924" y="122504"/>
                  <a:pt x="637997" y="249504"/>
                </a:cubicBezTo>
              </a:path>
            </a:pathLst>
          </a:custGeom>
          <a:noFill/>
          <a:ln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64" name="Freeform 63"/>
          <p:cNvSpPr/>
          <p:nvPr/>
        </p:nvSpPr>
        <p:spPr>
          <a:xfrm>
            <a:off x="971600" y="3140968"/>
            <a:ext cx="637997" cy="623577"/>
          </a:xfrm>
          <a:custGeom>
            <a:avLst/>
            <a:gdLst>
              <a:gd name="connsiteX0" fmla="*/ 374761 w 637997"/>
              <a:gd name="connsiteY0" fmla="*/ 623577 h 623577"/>
              <a:gd name="connsiteX1" fmla="*/ 688 w 637997"/>
              <a:gd name="connsiteY1" fmla="*/ 277213 h 623577"/>
              <a:gd name="connsiteX2" fmla="*/ 291633 w 637997"/>
              <a:gd name="connsiteY2" fmla="*/ 122 h 623577"/>
              <a:gd name="connsiteX3" fmla="*/ 637997 w 637997"/>
              <a:gd name="connsiteY3" fmla="*/ 249504 h 623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7997" h="623577">
                <a:moveTo>
                  <a:pt x="374761" y="623577"/>
                </a:moveTo>
                <a:cubicBezTo>
                  <a:pt x="194652" y="502349"/>
                  <a:pt x="14543" y="381122"/>
                  <a:pt x="688" y="277213"/>
                </a:cubicBezTo>
                <a:cubicBezTo>
                  <a:pt x="-13167" y="173304"/>
                  <a:pt x="185415" y="4740"/>
                  <a:pt x="291633" y="122"/>
                </a:cubicBezTo>
                <a:cubicBezTo>
                  <a:pt x="397851" y="-4496"/>
                  <a:pt x="517924" y="122504"/>
                  <a:pt x="637997" y="249504"/>
                </a:cubicBezTo>
              </a:path>
            </a:pathLst>
          </a:custGeom>
          <a:noFill/>
          <a:ln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65" name="Freeform 64"/>
          <p:cNvSpPr/>
          <p:nvPr/>
        </p:nvSpPr>
        <p:spPr>
          <a:xfrm>
            <a:off x="2987824" y="1725303"/>
            <a:ext cx="637997" cy="623577"/>
          </a:xfrm>
          <a:custGeom>
            <a:avLst/>
            <a:gdLst>
              <a:gd name="connsiteX0" fmla="*/ 374761 w 637997"/>
              <a:gd name="connsiteY0" fmla="*/ 623577 h 623577"/>
              <a:gd name="connsiteX1" fmla="*/ 688 w 637997"/>
              <a:gd name="connsiteY1" fmla="*/ 277213 h 623577"/>
              <a:gd name="connsiteX2" fmla="*/ 291633 w 637997"/>
              <a:gd name="connsiteY2" fmla="*/ 122 h 623577"/>
              <a:gd name="connsiteX3" fmla="*/ 637997 w 637997"/>
              <a:gd name="connsiteY3" fmla="*/ 249504 h 623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7997" h="623577">
                <a:moveTo>
                  <a:pt x="374761" y="623577"/>
                </a:moveTo>
                <a:cubicBezTo>
                  <a:pt x="194652" y="502349"/>
                  <a:pt x="14543" y="381122"/>
                  <a:pt x="688" y="277213"/>
                </a:cubicBezTo>
                <a:cubicBezTo>
                  <a:pt x="-13167" y="173304"/>
                  <a:pt x="185415" y="4740"/>
                  <a:pt x="291633" y="122"/>
                </a:cubicBezTo>
                <a:cubicBezTo>
                  <a:pt x="397851" y="-4496"/>
                  <a:pt x="517924" y="122504"/>
                  <a:pt x="637997" y="249504"/>
                </a:cubicBezTo>
              </a:path>
            </a:pathLst>
          </a:custGeom>
          <a:noFill/>
          <a:ln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66" name="Freeform 65"/>
          <p:cNvSpPr/>
          <p:nvPr/>
        </p:nvSpPr>
        <p:spPr>
          <a:xfrm>
            <a:off x="7579305" y="3198660"/>
            <a:ext cx="665103" cy="611162"/>
          </a:xfrm>
          <a:custGeom>
            <a:avLst/>
            <a:gdLst>
              <a:gd name="connsiteX0" fmla="*/ 346364 w 665103"/>
              <a:gd name="connsiteY0" fmla="*/ 611162 h 611162"/>
              <a:gd name="connsiteX1" fmla="*/ 665019 w 665103"/>
              <a:gd name="connsiteY1" fmla="*/ 306362 h 611162"/>
              <a:gd name="connsiteX2" fmla="*/ 374073 w 665103"/>
              <a:gd name="connsiteY2" fmla="*/ 1562 h 611162"/>
              <a:gd name="connsiteX3" fmla="*/ 0 w 665103"/>
              <a:gd name="connsiteY3" fmla="*/ 209380 h 611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5103" h="611162">
                <a:moveTo>
                  <a:pt x="346364" y="611162"/>
                </a:moveTo>
                <a:cubicBezTo>
                  <a:pt x="503382" y="509562"/>
                  <a:pt x="660401" y="407962"/>
                  <a:pt x="665019" y="306362"/>
                </a:cubicBezTo>
                <a:cubicBezTo>
                  <a:pt x="669637" y="204762"/>
                  <a:pt x="484909" y="17726"/>
                  <a:pt x="374073" y="1562"/>
                </a:cubicBezTo>
                <a:cubicBezTo>
                  <a:pt x="263237" y="-14602"/>
                  <a:pt x="131618" y="97389"/>
                  <a:pt x="0" y="209380"/>
                </a:cubicBezTo>
              </a:path>
            </a:pathLst>
          </a:custGeom>
          <a:noFill/>
          <a:ln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67" name="Freeform 66"/>
          <p:cNvSpPr/>
          <p:nvPr/>
        </p:nvSpPr>
        <p:spPr bwMode="auto">
          <a:xfrm>
            <a:off x="5976257" y="4180926"/>
            <a:ext cx="1384485" cy="2269671"/>
          </a:xfrm>
          <a:custGeom>
            <a:avLst/>
            <a:gdLst>
              <a:gd name="connsiteX0" fmla="*/ 0 w 1384485"/>
              <a:gd name="connsiteY0" fmla="*/ 2269671 h 2269671"/>
              <a:gd name="connsiteX1" fmla="*/ 1322614 w 1384485"/>
              <a:gd name="connsiteY1" fmla="*/ 1469571 h 2269671"/>
              <a:gd name="connsiteX2" fmla="*/ 1045029 w 1384485"/>
              <a:gd name="connsiteY2" fmla="*/ 0 h 2269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84485" h="2269671">
                <a:moveTo>
                  <a:pt x="0" y="2269671"/>
                </a:moveTo>
                <a:cubicBezTo>
                  <a:pt x="574221" y="2058760"/>
                  <a:pt x="1148443" y="1847849"/>
                  <a:pt x="1322614" y="1469571"/>
                </a:cubicBezTo>
                <a:cubicBezTo>
                  <a:pt x="1496785" y="1091293"/>
                  <a:pt x="1270907" y="545646"/>
                  <a:pt x="1045029" y="0"/>
                </a:cubicBezTo>
              </a:path>
            </a:pathLst>
          </a:custGeom>
          <a:noFill/>
          <a:ln w="25400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8" name="Freeform 67"/>
          <p:cNvSpPr/>
          <p:nvPr/>
        </p:nvSpPr>
        <p:spPr bwMode="auto">
          <a:xfrm>
            <a:off x="6008914" y="2245251"/>
            <a:ext cx="2906009" cy="4254332"/>
          </a:xfrm>
          <a:custGeom>
            <a:avLst/>
            <a:gdLst>
              <a:gd name="connsiteX0" fmla="*/ 0 w 2906009"/>
              <a:gd name="connsiteY0" fmla="*/ 4254332 h 4254332"/>
              <a:gd name="connsiteX1" fmla="*/ 2645229 w 2906009"/>
              <a:gd name="connsiteY1" fmla="*/ 3617518 h 4254332"/>
              <a:gd name="connsiteX2" fmla="*/ 2514600 w 2906009"/>
              <a:gd name="connsiteY2" fmla="*/ 564075 h 4254332"/>
              <a:gd name="connsiteX3" fmla="*/ 48986 w 2906009"/>
              <a:gd name="connsiteY3" fmla="*/ 8903 h 4254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06009" h="4254332">
                <a:moveTo>
                  <a:pt x="0" y="4254332"/>
                </a:moveTo>
                <a:cubicBezTo>
                  <a:pt x="1113064" y="4243446"/>
                  <a:pt x="2226129" y="4232561"/>
                  <a:pt x="2645229" y="3617518"/>
                </a:cubicBezTo>
                <a:cubicBezTo>
                  <a:pt x="3064329" y="3002475"/>
                  <a:pt x="2947307" y="1165511"/>
                  <a:pt x="2514600" y="564075"/>
                </a:cubicBezTo>
                <a:cubicBezTo>
                  <a:pt x="2081893" y="-37361"/>
                  <a:pt x="1065439" y="-14229"/>
                  <a:pt x="48986" y="8903"/>
                </a:cubicBezTo>
              </a:path>
            </a:pathLst>
          </a:custGeom>
          <a:noFill/>
          <a:ln w="25400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9" name="Freeform 68"/>
          <p:cNvSpPr/>
          <p:nvPr/>
        </p:nvSpPr>
        <p:spPr bwMode="auto">
          <a:xfrm>
            <a:off x="5959929" y="5389240"/>
            <a:ext cx="261684" cy="996043"/>
          </a:xfrm>
          <a:custGeom>
            <a:avLst/>
            <a:gdLst>
              <a:gd name="connsiteX0" fmla="*/ 48985 w 261684"/>
              <a:gd name="connsiteY0" fmla="*/ 996043 h 996043"/>
              <a:gd name="connsiteX1" fmla="*/ 261257 w 261684"/>
              <a:gd name="connsiteY1" fmla="*/ 440871 h 996043"/>
              <a:gd name="connsiteX2" fmla="*/ 0 w 261684"/>
              <a:gd name="connsiteY2" fmla="*/ 0 h 996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1684" h="996043">
                <a:moveTo>
                  <a:pt x="48985" y="996043"/>
                </a:moveTo>
                <a:cubicBezTo>
                  <a:pt x="159203" y="801460"/>
                  <a:pt x="269421" y="606878"/>
                  <a:pt x="261257" y="440871"/>
                </a:cubicBezTo>
                <a:cubicBezTo>
                  <a:pt x="253093" y="274864"/>
                  <a:pt x="126546" y="137432"/>
                  <a:pt x="0" y="0"/>
                </a:cubicBezTo>
              </a:path>
            </a:pathLst>
          </a:custGeom>
          <a:noFill/>
          <a:ln w="25400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0" name="Freeform 69"/>
          <p:cNvSpPr/>
          <p:nvPr/>
        </p:nvSpPr>
        <p:spPr>
          <a:xfrm rot="17450705">
            <a:off x="2912003" y="5228425"/>
            <a:ext cx="637997" cy="623577"/>
          </a:xfrm>
          <a:custGeom>
            <a:avLst/>
            <a:gdLst>
              <a:gd name="connsiteX0" fmla="*/ 374761 w 637997"/>
              <a:gd name="connsiteY0" fmla="*/ 623577 h 623577"/>
              <a:gd name="connsiteX1" fmla="*/ 688 w 637997"/>
              <a:gd name="connsiteY1" fmla="*/ 277213 h 623577"/>
              <a:gd name="connsiteX2" fmla="*/ 291633 w 637997"/>
              <a:gd name="connsiteY2" fmla="*/ 122 h 623577"/>
              <a:gd name="connsiteX3" fmla="*/ 637997 w 637997"/>
              <a:gd name="connsiteY3" fmla="*/ 249504 h 623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7997" h="623577">
                <a:moveTo>
                  <a:pt x="374761" y="623577"/>
                </a:moveTo>
                <a:cubicBezTo>
                  <a:pt x="194652" y="502349"/>
                  <a:pt x="14543" y="381122"/>
                  <a:pt x="688" y="277213"/>
                </a:cubicBezTo>
                <a:cubicBezTo>
                  <a:pt x="-13167" y="173304"/>
                  <a:pt x="185415" y="4740"/>
                  <a:pt x="291633" y="122"/>
                </a:cubicBezTo>
                <a:cubicBezTo>
                  <a:pt x="397851" y="-4496"/>
                  <a:pt x="517924" y="122504"/>
                  <a:pt x="637997" y="249504"/>
                </a:cubicBezTo>
              </a:path>
            </a:pathLst>
          </a:custGeom>
          <a:noFill/>
          <a:ln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05706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What we want to address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3419872" y="872716"/>
            <a:ext cx="2448272" cy="61206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FFFFFF"/>
                </a:solidFill>
              </a:rPr>
              <a:t>System Requirements</a:t>
            </a:r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419872" y="2096852"/>
            <a:ext cx="2448272" cy="61206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FFFFFF"/>
                </a:solidFill>
              </a:rPr>
              <a:t>High Level Requirements</a:t>
            </a:r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5364088" y="3501008"/>
            <a:ext cx="2448272" cy="61206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FFFFFF"/>
                </a:solidFill>
              </a:rPr>
              <a:t>Low Level Requirements</a:t>
            </a:r>
          </a:p>
        </p:txBody>
      </p:sp>
      <p:sp>
        <p:nvSpPr>
          <p:cNvPr id="49" name="Rectangle 48"/>
          <p:cNvSpPr/>
          <p:nvPr/>
        </p:nvSpPr>
        <p:spPr>
          <a:xfrm>
            <a:off x="1403648" y="3501008"/>
            <a:ext cx="2448272" cy="61206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FFFFFF"/>
                </a:solidFill>
              </a:rPr>
              <a:t>Software Architecture</a:t>
            </a:r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419872" y="4941168"/>
            <a:ext cx="2448272" cy="61206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FFFFFF"/>
                </a:solidFill>
              </a:rPr>
              <a:t>Source Code</a:t>
            </a:r>
            <a:endParaRPr lang="en-US" sz="1800" dirty="0">
              <a:solidFill>
                <a:srgbClr val="FFFFFF"/>
              </a:solidFill>
            </a:endParaRPr>
          </a:p>
        </p:txBody>
      </p:sp>
      <p:cxnSp>
        <p:nvCxnSpPr>
          <p:cNvPr id="51" name="Straight Arrow Connector 50"/>
          <p:cNvCxnSpPr>
            <a:endCxn id="42" idx="0"/>
          </p:cNvCxnSpPr>
          <p:nvPr/>
        </p:nvCxnSpPr>
        <p:spPr>
          <a:xfrm>
            <a:off x="4644008" y="1484784"/>
            <a:ext cx="0" cy="6120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2" idx="2"/>
            <a:endCxn id="49" idx="0"/>
          </p:cNvCxnSpPr>
          <p:nvPr/>
        </p:nvCxnSpPr>
        <p:spPr>
          <a:xfrm flipH="1">
            <a:off x="2627784" y="2708920"/>
            <a:ext cx="2016224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2" idx="2"/>
            <a:endCxn id="43" idx="0"/>
          </p:cNvCxnSpPr>
          <p:nvPr/>
        </p:nvCxnSpPr>
        <p:spPr>
          <a:xfrm>
            <a:off x="4644008" y="2708920"/>
            <a:ext cx="1944216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9" idx="2"/>
            <a:endCxn id="50" idx="0"/>
          </p:cNvCxnSpPr>
          <p:nvPr/>
        </p:nvCxnSpPr>
        <p:spPr>
          <a:xfrm>
            <a:off x="2627784" y="4113076"/>
            <a:ext cx="2016224" cy="8280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3" idx="2"/>
            <a:endCxn id="50" idx="0"/>
          </p:cNvCxnSpPr>
          <p:nvPr/>
        </p:nvCxnSpPr>
        <p:spPr>
          <a:xfrm flipH="1">
            <a:off x="4644008" y="4113076"/>
            <a:ext cx="1944216" cy="8280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0" idx="2"/>
            <a:endCxn id="57" idx="0"/>
          </p:cNvCxnSpPr>
          <p:nvPr/>
        </p:nvCxnSpPr>
        <p:spPr>
          <a:xfrm>
            <a:off x="4644008" y="5553236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3419872" y="6129300"/>
            <a:ext cx="2448272" cy="61206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FFFFFF"/>
                </a:solidFill>
              </a:rPr>
              <a:t>Executable Object Code</a:t>
            </a:r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59" name="Freeform 58"/>
          <p:cNvSpPr/>
          <p:nvPr/>
        </p:nvSpPr>
        <p:spPr bwMode="auto">
          <a:xfrm>
            <a:off x="5976257" y="4180926"/>
            <a:ext cx="1384485" cy="2269671"/>
          </a:xfrm>
          <a:custGeom>
            <a:avLst/>
            <a:gdLst>
              <a:gd name="connsiteX0" fmla="*/ 0 w 1384485"/>
              <a:gd name="connsiteY0" fmla="*/ 2269671 h 2269671"/>
              <a:gd name="connsiteX1" fmla="*/ 1322614 w 1384485"/>
              <a:gd name="connsiteY1" fmla="*/ 1469571 h 2269671"/>
              <a:gd name="connsiteX2" fmla="*/ 1045029 w 1384485"/>
              <a:gd name="connsiteY2" fmla="*/ 0 h 2269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84485" h="2269671">
                <a:moveTo>
                  <a:pt x="0" y="2269671"/>
                </a:moveTo>
                <a:cubicBezTo>
                  <a:pt x="574221" y="2058760"/>
                  <a:pt x="1148443" y="1847849"/>
                  <a:pt x="1322614" y="1469571"/>
                </a:cubicBezTo>
                <a:cubicBezTo>
                  <a:pt x="1496785" y="1091293"/>
                  <a:pt x="1270907" y="545646"/>
                  <a:pt x="1045029" y="0"/>
                </a:cubicBezTo>
              </a:path>
            </a:pathLst>
          </a:custGeom>
          <a:noFill/>
          <a:ln w="25400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405017" y="5570076"/>
            <a:ext cx="11994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i="0" kern="1200" dirty="0" smtClean="0">
                <a:solidFill>
                  <a:schemeClr val="accent1"/>
                </a:solidFill>
              </a:rPr>
              <a:t>Compliance</a:t>
            </a:r>
            <a:br>
              <a:rPr lang="en-US" sz="1400" b="1" i="0" kern="1200" dirty="0" smtClean="0">
                <a:solidFill>
                  <a:schemeClr val="accent1"/>
                </a:solidFill>
              </a:rPr>
            </a:br>
            <a:r>
              <a:rPr lang="en-US" sz="1400" b="1" i="0" kern="1200" dirty="0" smtClean="0">
                <a:solidFill>
                  <a:schemeClr val="accent1"/>
                </a:solidFill>
              </a:rPr>
              <a:t>Robustness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900286" y="6001543"/>
            <a:ext cx="10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i="0" kern="1200" dirty="0" smtClean="0">
                <a:solidFill>
                  <a:srgbClr val="FF0000"/>
                </a:solidFill>
              </a:rPr>
              <a:t>by Testing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21314" y="4221088"/>
            <a:ext cx="22140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i="0" dirty="0">
                <a:solidFill>
                  <a:schemeClr val="accent1"/>
                </a:solidFill>
              </a:rPr>
              <a:t>Software architecture is</a:t>
            </a:r>
          </a:p>
          <a:p>
            <a:pPr algn="r"/>
            <a:r>
              <a:rPr lang="en-US" sz="1400" b="1" i="0" dirty="0">
                <a:solidFill>
                  <a:schemeClr val="accent1"/>
                </a:solidFill>
              </a:rPr>
              <a:t>consistent.</a:t>
            </a:r>
            <a:endParaRPr lang="en-US" sz="1400" b="1" i="0" kern="1200" dirty="0" smtClean="0">
              <a:solidFill>
                <a:schemeClr val="accent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783902" y="4653136"/>
            <a:ext cx="1059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i="0" kern="1200" dirty="0" smtClean="0">
                <a:solidFill>
                  <a:srgbClr val="FF0000"/>
                </a:solidFill>
              </a:rPr>
              <a:t>by Review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489995" y="5671874"/>
            <a:ext cx="24705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i="0" dirty="0" smtClean="0">
                <a:solidFill>
                  <a:schemeClr val="accent1"/>
                </a:solidFill>
              </a:rPr>
              <a:t>Accuracy and Consistency</a:t>
            </a:r>
            <a:endParaRPr lang="en-US" sz="1400" b="1" i="0" kern="1200" dirty="0" smtClean="0">
              <a:solidFill>
                <a:schemeClr val="accent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92613" y="5929535"/>
            <a:ext cx="25552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i="0" kern="1200" dirty="0" smtClean="0">
                <a:solidFill>
                  <a:srgbClr val="FF0000"/>
                </a:solidFill>
              </a:rPr>
              <a:t>by Review &amp; Static Analysis</a:t>
            </a:r>
          </a:p>
        </p:txBody>
      </p:sp>
      <p:sp>
        <p:nvSpPr>
          <p:cNvPr id="66" name="Freeform 65"/>
          <p:cNvSpPr/>
          <p:nvPr/>
        </p:nvSpPr>
        <p:spPr>
          <a:xfrm>
            <a:off x="2535383" y="4142331"/>
            <a:ext cx="840798" cy="911802"/>
          </a:xfrm>
          <a:custGeom>
            <a:avLst/>
            <a:gdLst>
              <a:gd name="connsiteX0" fmla="*/ 831273 w 831273"/>
              <a:gd name="connsiteY0" fmla="*/ 1149927 h 1149927"/>
              <a:gd name="connsiteX1" fmla="*/ 207818 w 831273"/>
              <a:gd name="connsiteY1" fmla="*/ 775854 h 1149927"/>
              <a:gd name="connsiteX2" fmla="*/ 0 w 831273"/>
              <a:gd name="connsiteY2" fmla="*/ 0 h 1149927"/>
              <a:gd name="connsiteX0" fmla="*/ 840798 w 840798"/>
              <a:gd name="connsiteY0" fmla="*/ 911802 h 911802"/>
              <a:gd name="connsiteX1" fmla="*/ 207818 w 840798"/>
              <a:gd name="connsiteY1" fmla="*/ 775854 h 911802"/>
              <a:gd name="connsiteX2" fmla="*/ 0 w 840798"/>
              <a:gd name="connsiteY2" fmla="*/ 0 h 911802"/>
              <a:gd name="connsiteX0" fmla="*/ 840798 w 840798"/>
              <a:gd name="connsiteY0" fmla="*/ 911802 h 911802"/>
              <a:gd name="connsiteX1" fmla="*/ 198293 w 840798"/>
              <a:gd name="connsiteY1" fmla="*/ 547254 h 911802"/>
              <a:gd name="connsiteX2" fmla="*/ 0 w 840798"/>
              <a:gd name="connsiteY2" fmla="*/ 0 h 911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0798" h="911802">
                <a:moveTo>
                  <a:pt x="840798" y="911802"/>
                </a:moveTo>
                <a:cubicBezTo>
                  <a:pt x="598343" y="820592"/>
                  <a:pt x="336838" y="738908"/>
                  <a:pt x="198293" y="547254"/>
                </a:cubicBezTo>
                <a:cubicBezTo>
                  <a:pt x="59748" y="355600"/>
                  <a:pt x="34636" y="292100"/>
                  <a:pt x="0" y="0"/>
                </a:cubicBezTo>
              </a:path>
            </a:pathLst>
          </a:custGeom>
          <a:noFill/>
          <a:ln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67" name="Freeform 66"/>
          <p:cNvSpPr/>
          <p:nvPr/>
        </p:nvSpPr>
        <p:spPr>
          <a:xfrm rot="17450705">
            <a:off x="2912003" y="5228425"/>
            <a:ext cx="637997" cy="623577"/>
          </a:xfrm>
          <a:custGeom>
            <a:avLst/>
            <a:gdLst>
              <a:gd name="connsiteX0" fmla="*/ 374761 w 637997"/>
              <a:gd name="connsiteY0" fmla="*/ 623577 h 623577"/>
              <a:gd name="connsiteX1" fmla="*/ 688 w 637997"/>
              <a:gd name="connsiteY1" fmla="*/ 277213 h 623577"/>
              <a:gd name="connsiteX2" fmla="*/ 291633 w 637997"/>
              <a:gd name="connsiteY2" fmla="*/ 122 h 623577"/>
              <a:gd name="connsiteX3" fmla="*/ 637997 w 637997"/>
              <a:gd name="connsiteY3" fmla="*/ 249504 h 623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7997" h="623577">
                <a:moveTo>
                  <a:pt x="374761" y="623577"/>
                </a:moveTo>
                <a:cubicBezTo>
                  <a:pt x="194652" y="502349"/>
                  <a:pt x="14543" y="381122"/>
                  <a:pt x="688" y="277213"/>
                </a:cubicBezTo>
                <a:cubicBezTo>
                  <a:pt x="-13167" y="173304"/>
                  <a:pt x="185415" y="4740"/>
                  <a:pt x="291633" y="122"/>
                </a:cubicBezTo>
                <a:cubicBezTo>
                  <a:pt x="397851" y="-4496"/>
                  <a:pt x="517924" y="122504"/>
                  <a:pt x="637997" y="249504"/>
                </a:cubicBezTo>
              </a:path>
            </a:pathLst>
          </a:custGeom>
          <a:noFill/>
          <a:ln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06851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How we want to do it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3419872" y="872716"/>
            <a:ext cx="2448272" cy="61206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FFFFFF"/>
                </a:solidFill>
              </a:rPr>
              <a:t>System Requirements</a:t>
            </a:r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419872" y="2096852"/>
            <a:ext cx="2448272" cy="61206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FFFFFF"/>
                </a:solidFill>
              </a:rPr>
              <a:t>High Level Requirements</a:t>
            </a:r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5364088" y="3501008"/>
            <a:ext cx="2448272" cy="61206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FFFFFF"/>
                </a:solidFill>
              </a:rPr>
              <a:t>Low Level </a:t>
            </a:r>
            <a:r>
              <a:rPr lang="en-US" sz="1800" dirty="0" smtClean="0">
                <a:solidFill>
                  <a:srgbClr val="FFFFFF"/>
                </a:solidFill>
              </a:rPr>
              <a:t>Requirements</a:t>
            </a:r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403648" y="3501008"/>
            <a:ext cx="2448272" cy="61206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FFFFFF"/>
                </a:solidFill>
              </a:rPr>
              <a:t>Software Architecture</a:t>
            </a:r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419872" y="4941168"/>
            <a:ext cx="2448272" cy="61206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FFFFFF"/>
                </a:solidFill>
              </a:rPr>
              <a:t>Source Code</a:t>
            </a:r>
            <a:endParaRPr lang="en-US" sz="1800" dirty="0">
              <a:solidFill>
                <a:srgbClr val="FFFFFF"/>
              </a:solidFill>
            </a:endParaRPr>
          </a:p>
        </p:txBody>
      </p:sp>
      <p:cxnSp>
        <p:nvCxnSpPr>
          <p:cNvPr id="51" name="Straight Arrow Connector 50"/>
          <p:cNvCxnSpPr>
            <a:endCxn id="42" idx="0"/>
          </p:cNvCxnSpPr>
          <p:nvPr/>
        </p:nvCxnSpPr>
        <p:spPr>
          <a:xfrm>
            <a:off x="4644008" y="1484784"/>
            <a:ext cx="0" cy="6120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2" idx="2"/>
            <a:endCxn id="49" idx="0"/>
          </p:cNvCxnSpPr>
          <p:nvPr/>
        </p:nvCxnSpPr>
        <p:spPr>
          <a:xfrm flipH="1">
            <a:off x="2627784" y="2708920"/>
            <a:ext cx="2016224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2" idx="2"/>
            <a:endCxn id="43" idx="0"/>
          </p:cNvCxnSpPr>
          <p:nvPr/>
        </p:nvCxnSpPr>
        <p:spPr>
          <a:xfrm>
            <a:off x="4644008" y="2708920"/>
            <a:ext cx="1944216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9" idx="2"/>
            <a:endCxn id="50" idx="0"/>
          </p:cNvCxnSpPr>
          <p:nvPr/>
        </p:nvCxnSpPr>
        <p:spPr>
          <a:xfrm>
            <a:off x="2627784" y="4113076"/>
            <a:ext cx="2016224" cy="8280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3" idx="2"/>
            <a:endCxn id="50" idx="0"/>
          </p:cNvCxnSpPr>
          <p:nvPr/>
        </p:nvCxnSpPr>
        <p:spPr>
          <a:xfrm flipH="1">
            <a:off x="4644008" y="4113076"/>
            <a:ext cx="1944216" cy="8280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0" idx="2"/>
            <a:endCxn id="57" idx="0"/>
          </p:cNvCxnSpPr>
          <p:nvPr/>
        </p:nvCxnSpPr>
        <p:spPr>
          <a:xfrm>
            <a:off x="4644008" y="5553236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3419872" y="6129300"/>
            <a:ext cx="2448272" cy="61206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FFFFFF"/>
                </a:solidFill>
              </a:rPr>
              <a:t>Executable Object Code</a:t>
            </a:r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59" name="Freeform 58"/>
          <p:cNvSpPr/>
          <p:nvPr/>
        </p:nvSpPr>
        <p:spPr bwMode="auto">
          <a:xfrm>
            <a:off x="5976257" y="4180926"/>
            <a:ext cx="1384485" cy="2269671"/>
          </a:xfrm>
          <a:custGeom>
            <a:avLst/>
            <a:gdLst>
              <a:gd name="connsiteX0" fmla="*/ 0 w 1384485"/>
              <a:gd name="connsiteY0" fmla="*/ 2269671 h 2269671"/>
              <a:gd name="connsiteX1" fmla="*/ 1322614 w 1384485"/>
              <a:gd name="connsiteY1" fmla="*/ 1469571 h 2269671"/>
              <a:gd name="connsiteX2" fmla="*/ 1045029 w 1384485"/>
              <a:gd name="connsiteY2" fmla="*/ 0 h 2269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84485" h="2269671">
                <a:moveTo>
                  <a:pt x="0" y="2269671"/>
                </a:moveTo>
                <a:cubicBezTo>
                  <a:pt x="574221" y="2058760"/>
                  <a:pt x="1148443" y="1847849"/>
                  <a:pt x="1322614" y="1469571"/>
                </a:cubicBezTo>
                <a:cubicBezTo>
                  <a:pt x="1496785" y="1091293"/>
                  <a:pt x="1270907" y="545646"/>
                  <a:pt x="1045029" y="0"/>
                </a:cubicBezTo>
              </a:path>
            </a:pathLst>
          </a:custGeom>
          <a:noFill/>
          <a:ln w="25400" cap="flat" cmpd="sng" algn="ctr">
            <a:solidFill>
              <a:srgbClr val="7030A0">
                <a:alpha val="40000"/>
              </a:srgb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0" name="Freeform 59"/>
          <p:cNvSpPr/>
          <p:nvPr/>
        </p:nvSpPr>
        <p:spPr>
          <a:xfrm>
            <a:off x="5915891" y="4128476"/>
            <a:ext cx="1028484" cy="1149928"/>
          </a:xfrm>
          <a:custGeom>
            <a:avLst/>
            <a:gdLst>
              <a:gd name="connsiteX0" fmla="*/ 0 w 1028484"/>
              <a:gd name="connsiteY0" fmla="*/ 1149928 h 1149928"/>
              <a:gd name="connsiteX1" fmla="*/ 914400 w 1028484"/>
              <a:gd name="connsiteY1" fmla="*/ 762000 h 1149928"/>
              <a:gd name="connsiteX2" fmla="*/ 983673 w 1028484"/>
              <a:gd name="connsiteY2" fmla="*/ 0 h 1149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8484" h="1149928">
                <a:moveTo>
                  <a:pt x="0" y="1149928"/>
                </a:moveTo>
                <a:cubicBezTo>
                  <a:pt x="375227" y="1051791"/>
                  <a:pt x="750455" y="953655"/>
                  <a:pt x="914400" y="762000"/>
                </a:cubicBezTo>
                <a:cubicBezTo>
                  <a:pt x="1078346" y="570345"/>
                  <a:pt x="1031009" y="285172"/>
                  <a:pt x="983673" y="0"/>
                </a:cubicBezTo>
              </a:path>
            </a:pathLst>
          </a:custGeom>
          <a:noFill/>
          <a:ln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61" name="Freeform 60"/>
          <p:cNvSpPr/>
          <p:nvPr/>
        </p:nvSpPr>
        <p:spPr bwMode="auto">
          <a:xfrm>
            <a:off x="5959929" y="5389240"/>
            <a:ext cx="261684" cy="996043"/>
          </a:xfrm>
          <a:custGeom>
            <a:avLst/>
            <a:gdLst>
              <a:gd name="connsiteX0" fmla="*/ 48985 w 261684"/>
              <a:gd name="connsiteY0" fmla="*/ 996043 h 996043"/>
              <a:gd name="connsiteX1" fmla="*/ 261257 w 261684"/>
              <a:gd name="connsiteY1" fmla="*/ 440871 h 996043"/>
              <a:gd name="connsiteX2" fmla="*/ 0 w 261684"/>
              <a:gd name="connsiteY2" fmla="*/ 0 h 996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1684" h="996043">
                <a:moveTo>
                  <a:pt x="48985" y="996043"/>
                </a:moveTo>
                <a:cubicBezTo>
                  <a:pt x="159203" y="801460"/>
                  <a:pt x="269421" y="606878"/>
                  <a:pt x="261257" y="440871"/>
                </a:cubicBezTo>
                <a:cubicBezTo>
                  <a:pt x="253093" y="274864"/>
                  <a:pt x="126546" y="137432"/>
                  <a:pt x="0" y="0"/>
                </a:cubicBezTo>
              </a:path>
            </a:pathLst>
          </a:custGeom>
          <a:noFill/>
          <a:ln w="25400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944375" y="4680269"/>
            <a:ext cx="11994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i="0" kern="1200" dirty="0" smtClean="0">
                <a:solidFill>
                  <a:schemeClr val="accent1"/>
                </a:solidFill>
              </a:rPr>
              <a:t>Compliance</a:t>
            </a:r>
            <a:br>
              <a:rPr lang="en-US" sz="1400" b="1" i="0" kern="1200" dirty="0" smtClean="0">
                <a:solidFill>
                  <a:schemeClr val="accent1"/>
                </a:solidFill>
              </a:rPr>
            </a:br>
            <a:r>
              <a:rPr lang="en-US" sz="1400" b="1" i="0" kern="1200" dirty="0" smtClean="0">
                <a:solidFill>
                  <a:schemeClr val="accent1"/>
                </a:solidFill>
              </a:rPr>
              <a:t>Robustness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084168" y="6146140"/>
            <a:ext cx="12698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i="0" kern="1200" dirty="0" smtClean="0">
                <a:solidFill>
                  <a:schemeClr val="accent1"/>
                </a:solidFill>
              </a:rPr>
              <a:t>Property </a:t>
            </a:r>
            <a:br>
              <a:rPr lang="en-US" sz="1400" b="1" i="0" kern="1200" dirty="0" smtClean="0">
                <a:solidFill>
                  <a:schemeClr val="accent1"/>
                </a:solidFill>
              </a:rPr>
            </a:br>
            <a:r>
              <a:rPr lang="en-US" sz="1400" b="1" i="0" kern="1200" dirty="0" smtClean="0">
                <a:solidFill>
                  <a:schemeClr val="accent1"/>
                </a:solidFill>
              </a:rPr>
              <a:t>Preservation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7406048" y="5137447"/>
            <a:ext cx="15584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i="0" kern="1200" dirty="0" smtClean="0">
                <a:solidFill>
                  <a:schemeClr val="accent6"/>
                </a:solidFill>
              </a:rPr>
              <a:t>by Formal Proof</a:t>
            </a:r>
          </a:p>
        </p:txBody>
      </p:sp>
      <p:sp>
        <p:nvSpPr>
          <p:cNvPr id="65" name="Freeform 64"/>
          <p:cNvSpPr/>
          <p:nvPr/>
        </p:nvSpPr>
        <p:spPr>
          <a:xfrm>
            <a:off x="2535383" y="4142331"/>
            <a:ext cx="840798" cy="911802"/>
          </a:xfrm>
          <a:custGeom>
            <a:avLst/>
            <a:gdLst>
              <a:gd name="connsiteX0" fmla="*/ 831273 w 831273"/>
              <a:gd name="connsiteY0" fmla="*/ 1149927 h 1149927"/>
              <a:gd name="connsiteX1" fmla="*/ 207818 w 831273"/>
              <a:gd name="connsiteY1" fmla="*/ 775854 h 1149927"/>
              <a:gd name="connsiteX2" fmla="*/ 0 w 831273"/>
              <a:gd name="connsiteY2" fmla="*/ 0 h 1149927"/>
              <a:gd name="connsiteX0" fmla="*/ 840798 w 840798"/>
              <a:gd name="connsiteY0" fmla="*/ 911802 h 911802"/>
              <a:gd name="connsiteX1" fmla="*/ 207818 w 840798"/>
              <a:gd name="connsiteY1" fmla="*/ 775854 h 911802"/>
              <a:gd name="connsiteX2" fmla="*/ 0 w 840798"/>
              <a:gd name="connsiteY2" fmla="*/ 0 h 911802"/>
              <a:gd name="connsiteX0" fmla="*/ 840798 w 840798"/>
              <a:gd name="connsiteY0" fmla="*/ 911802 h 911802"/>
              <a:gd name="connsiteX1" fmla="*/ 198293 w 840798"/>
              <a:gd name="connsiteY1" fmla="*/ 547254 h 911802"/>
              <a:gd name="connsiteX2" fmla="*/ 0 w 840798"/>
              <a:gd name="connsiteY2" fmla="*/ 0 h 911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0798" h="911802">
                <a:moveTo>
                  <a:pt x="840798" y="911802"/>
                </a:moveTo>
                <a:cubicBezTo>
                  <a:pt x="598343" y="820592"/>
                  <a:pt x="336838" y="738908"/>
                  <a:pt x="198293" y="547254"/>
                </a:cubicBezTo>
                <a:cubicBezTo>
                  <a:pt x="59748" y="355600"/>
                  <a:pt x="34636" y="292100"/>
                  <a:pt x="0" y="0"/>
                </a:cubicBezTo>
              </a:path>
            </a:pathLst>
          </a:custGeom>
          <a:noFill/>
          <a:ln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66" name="Freeform 65"/>
          <p:cNvSpPr/>
          <p:nvPr/>
        </p:nvSpPr>
        <p:spPr>
          <a:xfrm rot="17450705">
            <a:off x="2912003" y="5228425"/>
            <a:ext cx="637997" cy="623577"/>
          </a:xfrm>
          <a:custGeom>
            <a:avLst/>
            <a:gdLst>
              <a:gd name="connsiteX0" fmla="*/ 374761 w 637997"/>
              <a:gd name="connsiteY0" fmla="*/ 623577 h 623577"/>
              <a:gd name="connsiteX1" fmla="*/ 688 w 637997"/>
              <a:gd name="connsiteY1" fmla="*/ 277213 h 623577"/>
              <a:gd name="connsiteX2" fmla="*/ 291633 w 637997"/>
              <a:gd name="connsiteY2" fmla="*/ 122 h 623577"/>
              <a:gd name="connsiteX3" fmla="*/ 637997 w 637997"/>
              <a:gd name="connsiteY3" fmla="*/ 249504 h 623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7997" h="623577">
                <a:moveTo>
                  <a:pt x="374761" y="623577"/>
                </a:moveTo>
                <a:cubicBezTo>
                  <a:pt x="194652" y="502349"/>
                  <a:pt x="14543" y="381122"/>
                  <a:pt x="688" y="277213"/>
                </a:cubicBezTo>
                <a:cubicBezTo>
                  <a:pt x="-13167" y="173304"/>
                  <a:pt x="185415" y="4740"/>
                  <a:pt x="291633" y="122"/>
                </a:cubicBezTo>
                <a:cubicBezTo>
                  <a:pt x="397851" y="-4496"/>
                  <a:pt x="517924" y="122504"/>
                  <a:pt x="637997" y="249504"/>
                </a:cubicBezTo>
              </a:path>
            </a:pathLst>
          </a:custGeom>
          <a:noFill/>
          <a:ln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187624" y="4653136"/>
            <a:ext cx="15584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i="0" dirty="0">
                <a:solidFill>
                  <a:schemeClr val="accent6"/>
                </a:solidFill>
              </a:rPr>
              <a:t>by Formal Proof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619672" y="5949280"/>
            <a:ext cx="15584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i="0" dirty="0">
                <a:solidFill>
                  <a:schemeClr val="accent6"/>
                </a:solidFill>
              </a:rPr>
              <a:t>by Formal Proof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321314" y="4221088"/>
            <a:ext cx="22140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i="0" dirty="0">
                <a:solidFill>
                  <a:schemeClr val="accent1"/>
                </a:solidFill>
              </a:rPr>
              <a:t>Software architecture is</a:t>
            </a:r>
          </a:p>
          <a:p>
            <a:pPr algn="r"/>
            <a:r>
              <a:rPr lang="en-US" sz="1400" b="1" i="0" dirty="0">
                <a:solidFill>
                  <a:schemeClr val="accent1"/>
                </a:solidFill>
              </a:rPr>
              <a:t>consistent.</a:t>
            </a:r>
            <a:endParaRPr lang="en-US" sz="1400" b="1" i="0" kern="1200" dirty="0" smtClean="0">
              <a:solidFill>
                <a:schemeClr val="accent1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89995" y="5671874"/>
            <a:ext cx="24705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i="0" dirty="0" smtClean="0">
                <a:solidFill>
                  <a:schemeClr val="accent1"/>
                </a:solidFill>
              </a:rPr>
              <a:t>Accuracy and Consistency</a:t>
            </a:r>
            <a:endParaRPr lang="en-US" sz="1400" b="1" i="0" kern="1200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80256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SPARK 2014 Value Proposition (DO-178C Version)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3419872" y="872716"/>
            <a:ext cx="2448272" cy="61206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FFFFFF"/>
                </a:solidFill>
              </a:rPr>
              <a:t>System Requirements</a:t>
            </a:r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419872" y="2096852"/>
            <a:ext cx="2448272" cy="61206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FFFFFF"/>
                </a:solidFill>
              </a:rPr>
              <a:t>High Level Requirements</a:t>
            </a:r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364088" y="3501008"/>
            <a:ext cx="2448272" cy="61206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FFFFFF"/>
                </a:solidFill>
              </a:rPr>
              <a:t>Low Level </a:t>
            </a:r>
            <a:r>
              <a:rPr lang="en-US" sz="1800" dirty="0" smtClean="0">
                <a:solidFill>
                  <a:srgbClr val="FFFFFF"/>
                </a:solidFill>
              </a:rPr>
              <a:t>Requirements</a:t>
            </a:r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403648" y="3501008"/>
            <a:ext cx="2448272" cy="61206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FFFFFF"/>
                </a:solidFill>
              </a:rPr>
              <a:t>Software Architecture</a:t>
            </a:r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419872" y="4941168"/>
            <a:ext cx="2448272" cy="61206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FFFFFF"/>
                </a:solidFill>
              </a:rPr>
              <a:t>Source Code</a:t>
            </a:r>
            <a:endParaRPr lang="en-US" sz="1800" dirty="0">
              <a:solidFill>
                <a:srgbClr val="FFFFFF"/>
              </a:solidFill>
            </a:endParaRPr>
          </a:p>
        </p:txBody>
      </p:sp>
      <p:cxnSp>
        <p:nvCxnSpPr>
          <p:cNvPr id="27" name="Straight Arrow Connector 6"/>
          <p:cNvCxnSpPr>
            <a:endCxn id="23" idx="0"/>
          </p:cNvCxnSpPr>
          <p:nvPr/>
        </p:nvCxnSpPr>
        <p:spPr>
          <a:xfrm>
            <a:off x="4644008" y="1484784"/>
            <a:ext cx="0" cy="612068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7"/>
          <p:cNvCxnSpPr>
            <a:stCxn id="23" idx="2"/>
            <a:endCxn id="25" idx="0"/>
          </p:cNvCxnSpPr>
          <p:nvPr/>
        </p:nvCxnSpPr>
        <p:spPr>
          <a:xfrm flipH="1">
            <a:off x="2627784" y="2708920"/>
            <a:ext cx="2016224" cy="792088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8"/>
          <p:cNvCxnSpPr>
            <a:stCxn id="23" idx="2"/>
            <a:endCxn id="24" idx="0"/>
          </p:cNvCxnSpPr>
          <p:nvPr/>
        </p:nvCxnSpPr>
        <p:spPr>
          <a:xfrm>
            <a:off x="4644008" y="2708920"/>
            <a:ext cx="1944216" cy="792088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9"/>
          <p:cNvCxnSpPr>
            <a:stCxn id="25" idx="2"/>
            <a:endCxn id="26" idx="0"/>
          </p:cNvCxnSpPr>
          <p:nvPr/>
        </p:nvCxnSpPr>
        <p:spPr>
          <a:xfrm>
            <a:off x="2627784" y="4113076"/>
            <a:ext cx="2016224" cy="828092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10"/>
          <p:cNvCxnSpPr>
            <a:stCxn id="24" idx="2"/>
            <a:endCxn id="26" idx="0"/>
          </p:cNvCxnSpPr>
          <p:nvPr/>
        </p:nvCxnSpPr>
        <p:spPr>
          <a:xfrm flipH="1">
            <a:off x="4644008" y="4113076"/>
            <a:ext cx="1944216" cy="828092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18"/>
          <p:cNvCxnSpPr>
            <a:stCxn id="26" idx="2"/>
            <a:endCxn id="33" idx="0"/>
          </p:cNvCxnSpPr>
          <p:nvPr/>
        </p:nvCxnSpPr>
        <p:spPr>
          <a:xfrm>
            <a:off x="4644008" y="5553236"/>
            <a:ext cx="0" cy="576064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3419872" y="6129300"/>
            <a:ext cx="2448272" cy="61206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FFFFFF"/>
                </a:solidFill>
              </a:rPr>
              <a:t>Executable Object Code</a:t>
            </a:r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35" name="Freeform 17"/>
          <p:cNvSpPr/>
          <p:nvPr/>
        </p:nvSpPr>
        <p:spPr>
          <a:xfrm>
            <a:off x="5915891" y="4128476"/>
            <a:ext cx="1028484" cy="1149928"/>
          </a:xfrm>
          <a:custGeom>
            <a:avLst/>
            <a:gdLst>
              <a:gd name="connsiteX0" fmla="*/ 0 w 1028484"/>
              <a:gd name="connsiteY0" fmla="*/ 1149928 h 1149928"/>
              <a:gd name="connsiteX1" fmla="*/ 914400 w 1028484"/>
              <a:gd name="connsiteY1" fmla="*/ 762000 h 1149928"/>
              <a:gd name="connsiteX2" fmla="*/ 983673 w 1028484"/>
              <a:gd name="connsiteY2" fmla="*/ 0 h 1149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8484" h="1149928">
                <a:moveTo>
                  <a:pt x="0" y="1149928"/>
                </a:moveTo>
                <a:cubicBezTo>
                  <a:pt x="375227" y="1051791"/>
                  <a:pt x="750455" y="953655"/>
                  <a:pt x="914400" y="762000"/>
                </a:cubicBezTo>
                <a:cubicBezTo>
                  <a:pt x="1078346" y="570345"/>
                  <a:pt x="1031009" y="285172"/>
                  <a:pt x="983673" y="0"/>
                </a:cubicBezTo>
              </a:path>
            </a:pathLst>
          </a:custGeom>
          <a:noFill/>
          <a:ln w="76200" cmpd="sng"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36" name="Freeform 19"/>
          <p:cNvSpPr/>
          <p:nvPr/>
        </p:nvSpPr>
        <p:spPr bwMode="auto">
          <a:xfrm>
            <a:off x="5940152" y="5517232"/>
            <a:ext cx="261684" cy="996043"/>
          </a:xfrm>
          <a:custGeom>
            <a:avLst/>
            <a:gdLst>
              <a:gd name="connsiteX0" fmla="*/ 48985 w 261684"/>
              <a:gd name="connsiteY0" fmla="*/ 996043 h 996043"/>
              <a:gd name="connsiteX1" fmla="*/ 261257 w 261684"/>
              <a:gd name="connsiteY1" fmla="*/ 440871 h 996043"/>
              <a:gd name="connsiteX2" fmla="*/ 0 w 261684"/>
              <a:gd name="connsiteY2" fmla="*/ 0 h 996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1684" h="996043">
                <a:moveTo>
                  <a:pt x="48985" y="996043"/>
                </a:moveTo>
                <a:cubicBezTo>
                  <a:pt x="159203" y="801460"/>
                  <a:pt x="269421" y="606878"/>
                  <a:pt x="261257" y="440871"/>
                </a:cubicBezTo>
                <a:cubicBezTo>
                  <a:pt x="253093" y="274864"/>
                  <a:pt x="126546" y="137432"/>
                  <a:pt x="0" y="0"/>
                </a:cubicBezTo>
              </a:path>
            </a:pathLst>
          </a:custGeom>
          <a:noFill/>
          <a:ln w="76200" cap="flat" cmpd="sng" algn="ctr">
            <a:solidFill>
              <a:srgbClr val="B14B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TextBox 13"/>
          <p:cNvSpPr txBox="1"/>
          <p:nvPr/>
        </p:nvSpPr>
        <p:spPr>
          <a:xfrm>
            <a:off x="6954591" y="4680269"/>
            <a:ext cx="15058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b="1" i="0" kern="1200" dirty="0" smtClean="0">
                <a:solidFill>
                  <a:schemeClr val="accent1"/>
                </a:solidFill>
              </a:rPr>
              <a:t>Compliance</a:t>
            </a:r>
            <a:br>
              <a:rPr lang="en-US" sz="1800" b="1" i="0" kern="1200" dirty="0" smtClean="0">
                <a:solidFill>
                  <a:schemeClr val="accent1"/>
                </a:solidFill>
              </a:rPr>
            </a:br>
            <a:r>
              <a:rPr lang="en-US" sz="1800" b="1" i="0" kern="1200" dirty="0" smtClean="0">
                <a:solidFill>
                  <a:schemeClr val="accent1"/>
                </a:solidFill>
              </a:rPr>
              <a:t>Robustness</a:t>
            </a:r>
          </a:p>
        </p:txBody>
      </p:sp>
      <p:sp>
        <p:nvSpPr>
          <p:cNvPr id="38" name="TextBox 22"/>
          <p:cNvSpPr txBox="1"/>
          <p:nvPr/>
        </p:nvSpPr>
        <p:spPr>
          <a:xfrm>
            <a:off x="6145043" y="5877272"/>
            <a:ext cx="15953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b="1" i="0" kern="1200" dirty="0" smtClean="0">
                <a:solidFill>
                  <a:schemeClr val="accent1"/>
                </a:solidFill>
              </a:rPr>
              <a:t>Property </a:t>
            </a:r>
            <a:br>
              <a:rPr lang="en-US" sz="1800" b="1" i="0" kern="1200" dirty="0" smtClean="0">
                <a:solidFill>
                  <a:schemeClr val="accent1"/>
                </a:solidFill>
              </a:rPr>
            </a:br>
            <a:r>
              <a:rPr lang="en-US" sz="1800" b="1" i="0" kern="1200" dirty="0" smtClean="0">
                <a:solidFill>
                  <a:schemeClr val="accent1"/>
                </a:solidFill>
              </a:rPr>
              <a:t>Preservation</a:t>
            </a:r>
          </a:p>
        </p:txBody>
      </p:sp>
      <p:sp>
        <p:nvSpPr>
          <p:cNvPr id="40" name="Freeform 23"/>
          <p:cNvSpPr/>
          <p:nvPr/>
        </p:nvSpPr>
        <p:spPr>
          <a:xfrm>
            <a:off x="2535383" y="4142331"/>
            <a:ext cx="840798" cy="911802"/>
          </a:xfrm>
          <a:custGeom>
            <a:avLst/>
            <a:gdLst>
              <a:gd name="connsiteX0" fmla="*/ 831273 w 831273"/>
              <a:gd name="connsiteY0" fmla="*/ 1149927 h 1149927"/>
              <a:gd name="connsiteX1" fmla="*/ 207818 w 831273"/>
              <a:gd name="connsiteY1" fmla="*/ 775854 h 1149927"/>
              <a:gd name="connsiteX2" fmla="*/ 0 w 831273"/>
              <a:gd name="connsiteY2" fmla="*/ 0 h 1149927"/>
              <a:gd name="connsiteX0" fmla="*/ 840798 w 840798"/>
              <a:gd name="connsiteY0" fmla="*/ 911802 h 911802"/>
              <a:gd name="connsiteX1" fmla="*/ 207818 w 840798"/>
              <a:gd name="connsiteY1" fmla="*/ 775854 h 911802"/>
              <a:gd name="connsiteX2" fmla="*/ 0 w 840798"/>
              <a:gd name="connsiteY2" fmla="*/ 0 h 911802"/>
              <a:gd name="connsiteX0" fmla="*/ 840798 w 840798"/>
              <a:gd name="connsiteY0" fmla="*/ 911802 h 911802"/>
              <a:gd name="connsiteX1" fmla="*/ 198293 w 840798"/>
              <a:gd name="connsiteY1" fmla="*/ 547254 h 911802"/>
              <a:gd name="connsiteX2" fmla="*/ 0 w 840798"/>
              <a:gd name="connsiteY2" fmla="*/ 0 h 911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0798" h="911802">
                <a:moveTo>
                  <a:pt x="840798" y="911802"/>
                </a:moveTo>
                <a:cubicBezTo>
                  <a:pt x="598343" y="820592"/>
                  <a:pt x="336838" y="738908"/>
                  <a:pt x="198293" y="547254"/>
                </a:cubicBezTo>
                <a:cubicBezTo>
                  <a:pt x="59748" y="355600"/>
                  <a:pt x="34636" y="292100"/>
                  <a:pt x="0" y="0"/>
                </a:cubicBezTo>
              </a:path>
            </a:pathLst>
          </a:custGeom>
          <a:noFill/>
          <a:ln w="76200" cmpd="sng"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41" name="Freeform 25"/>
          <p:cNvSpPr/>
          <p:nvPr/>
        </p:nvSpPr>
        <p:spPr>
          <a:xfrm rot="17450705">
            <a:off x="2912003" y="5228425"/>
            <a:ext cx="637997" cy="623577"/>
          </a:xfrm>
          <a:custGeom>
            <a:avLst/>
            <a:gdLst>
              <a:gd name="connsiteX0" fmla="*/ 374761 w 637997"/>
              <a:gd name="connsiteY0" fmla="*/ 623577 h 623577"/>
              <a:gd name="connsiteX1" fmla="*/ 688 w 637997"/>
              <a:gd name="connsiteY1" fmla="*/ 277213 h 623577"/>
              <a:gd name="connsiteX2" fmla="*/ 291633 w 637997"/>
              <a:gd name="connsiteY2" fmla="*/ 122 h 623577"/>
              <a:gd name="connsiteX3" fmla="*/ 637997 w 637997"/>
              <a:gd name="connsiteY3" fmla="*/ 249504 h 623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7997" h="623577">
                <a:moveTo>
                  <a:pt x="374761" y="623577"/>
                </a:moveTo>
                <a:cubicBezTo>
                  <a:pt x="194652" y="502349"/>
                  <a:pt x="14543" y="381122"/>
                  <a:pt x="688" y="277213"/>
                </a:cubicBezTo>
                <a:cubicBezTo>
                  <a:pt x="-13167" y="173304"/>
                  <a:pt x="185415" y="4740"/>
                  <a:pt x="291633" y="122"/>
                </a:cubicBezTo>
                <a:cubicBezTo>
                  <a:pt x="397851" y="-4496"/>
                  <a:pt x="517924" y="122504"/>
                  <a:pt x="637997" y="249504"/>
                </a:cubicBezTo>
              </a:path>
            </a:pathLst>
          </a:custGeom>
          <a:noFill/>
          <a:ln w="76200" cmpd="sng"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44" name="TextBox 33"/>
          <p:cNvSpPr txBox="1"/>
          <p:nvPr/>
        </p:nvSpPr>
        <p:spPr>
          <a:xfrm>
            <a:off x="82721" y="4510861"/>
            <a:ext cx="25450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b="1" i="0" dirty="0">
                <a:solidFill>
                  <a:schemeClr val="accent1"/>
                </a:solidFill>
              </a:rPr>
              <a:t>Software architecture </a:t>
            </a:r>
            <a:endParaRPr lang="en-US" sz="1800" b="1" i="0" dirty="0" smtClean="0">
              <a:solidFill>
                <a:schemeClr val="accent1"/>
              </a:solidFill>
            </a:endParaRPr>
          </a:p>
          <a:p>
            <a:pPr algn="r"/>
            <a:r>
              <a:rPr lang="en-US" sz="1800" b="1" i="0" dirty="0">
                <a:solidFill>
                  <a:schemeClr val="accent1"/>
                </a:solidFill>
              </a:rPr>
              <a:t>i</a:t>
            </a:r>
            <a:r>
              <a:rPr lang="en-US" sz="1800" b="1" i="0" dirty="0" smtClean="0">
                <a:solidFill>
                  <a:schemeClr val="accent1"/>
                </a:solidFill>
              </a:rPr>
              <a:t>s consistent</a:t>
            </a:r>
            <a:endParaRPr lang="en-US" sz="1800" b="1" i="0" kern="1200" dirty="0" smtClean="0">
              <a:solidFill>
                <a:schemeClr val="accent1"/>
              </a:solidFill>
            </a:endParaRPr>
          </a:p>
        </p:txBody>
      </p:sp>
      <p:sp>
        <p:nvSpPr>
          <p:cNvPr id="45" name="TextBox 34"/>
          <p:cNvSpPr txBox="1"/>
          <p:nvPr/>
        </p:nvSpPr>
        <p:spPr>
          <a:xfrm>
            <a:off x="1378059" y="5671874"/>
            <a:ext cx="15824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b="1" i="0" dirty="0" smtClean="0">
                <a:solidFill>
                  <a:schemeClr val="accent1"/>
                </a:solidFill>
              </a:rPr>
              <a:t>Accuracy</a:t>
            </a:r>
          </a:p>
          <a:p>
            <a:pPr algn="r"/>
            <a:r>
              <a:rPr lang="en-US" sz="1800" b="1" i="0" dirty="0" smtClean="0">
                <a:solidFill>
                  <a:schemeClr val="accent1"/>
                </a:solidFill>
              </a:rPr>
              <a:t>Consistency</a:t>
            </a:r>
            <a:endParaRPr lang="en-US" sz="1800" b="1" i="0" kern="1200" dirty="0" smtClean="0">
              <a:solidFill>
                <a:schemeClr val="accent1"/>
              </a:solidFill>
            </a:endParaRPr>
          </a:p>
        </p:txBody>
      </p:sp>
      <p:pic>
        <p:nvPicPr>
          <p:cNvPr id="46" name="Image 45" descr="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5193646"/>
            <a:ext cx="1872208" cy="251578"/>
          </a:xfrm>
          <a:prstGeom prst="rect">
            <a:avLst/>
          </a:prstGeom>
        </p:spPr>
      </p:pic>
      <p:pic>
        <p:nvPicPr>
          <p:cNvPr id="47" name="Image 46" descr="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6345774"/>
            <a:ext cx="1872208" cy="251578"/>
          </a:xfrm>
          <a:prstGeom prst="rect">
            <a:avLst/>
          </a:prstGeom>
        </p:spPr>
      </p:pic>
      <p:pic>
        <p:nvPicPr>
          <p:cNvPr id="48" name="Image 47" descr="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5337662"/>
            <a:ext cx="1872208" cy="251578"/>
          </a:xfrm>
          <a:prstGeom prst="rect">
            <a:avLst/>
          </a:prstGeom>
        </p:spPr>
      </p:pic>
      <p:sp>
        <p:nvSpPr>
          <p:cNvPr id="39" name="Freeform 17"/>
          <p:cNvSpPr/>
          <p:nvPr/>
        </p:nvSpPr>
        <p:spPr>
          <a:xfrm>
            <a:off x="5919780" y="4149080"/>
            <a:ext cx="1028484" cy="2376264"/>
          </a:xfrm>
          <a:custGeom>
            <a:avLst/>
            <a:gdLst>
              <a:gd name="connsiteX0" fmla="*/ 0 w 1028484"/>
              <a:gd name="connsiteY0" fmla="*/ 1149928 h 1149928"/>
              <a:gd name="connsiteX1" fmla="*/ 914400 w 1028484"/>
              <a:gd name="connsiteY1" fmla="*/ 762000 h 1149928"/>
              <a:gd name="connsiteX2" fmla="*/ 983673 w 1028484"/>
              <a:gd name="connsiteY2" fmla="*/ 0 h 1149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8484" h="1149928">
                <a:moveTo>
                  <a:pt x="0" y="1149928"/>
                </a:moveTo>
                <a:cubicBezTo>
                  <a:pt x="375227" y="1051791"/>
                  <a:pt x="750455" y="953655"/>
                  <a:pt x="914400" y="762000"/>
                </a:cubicBezTo>
                <a:cubicBezTo>
                  <a:pt x="1078346" y="570345"/>
                  <a:pt x="1031009" y="285172"/>
                  <a:pt x="983673" y="0"/>
                </a:cubicBezTo>
              </a:path>
            </a:pathLst>
          </a:custGeom>
          <a:noFill/>
          <a:ln w="76200" cmpd="sng"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32288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7" grpId="0"/>
      <p:bldP spid="38" grpId="0"/>
      <p:bldP spid="40" grpId="0" animBg="1"/>
      <p:bldP spid="41" grpId="0" animBg="1"/>
      <p:bldP spid="44" grpId="0"/>
      <p:bldP spid="45" grpId="0"/>
      <p:bldP spid="39" grpId="0" animBg="1"/>
      <p:bldP spid="39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395536" y="1484784"/>
            <a:ext cx="8424936" cy="7920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Contract = agreement between client &amp; supplier 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2014 Contracts </a:t>
            </a:r>
            <a:endParaRPr lang="en-US" dirty="0"/>
          </a:p>
        </p:txBody>
      </p:sp>
      <p:sp>
        <p:nvSpPr>
          <p:cNvPr id="9" name="Text Placeholder 1"/>
          <p:cNvSpPr txBox="1">
            <a:spLocks/>
          </p:cNvSpPr>
          <p:nvPr/>
        </p:nvSpPr>
        <p:spPr bwMode="auto">
          <a:xfrm>
            <a:off x="0" y="980728"/>
            <a:ext cx="1845858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Char char="•"/>
              <a:defRPr sz="1600" b="1">
                <a:solidFill>
                  <a:srgbClr val="40404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2800" i="0" dirty="0" smtClean="0"/>
              <a:t>Program</a:t>
            </a:r>
          </a:p>
        </p:txBody>
      </p:sp>
      <p:sp>
        <p:nvSpPr>
          <p:cNvPr id="10" name="Text Placeholder 1"/>
          <p:cNvSpPr txBox="1">
            <a:spLocks/>
          </p:cNvSpPr>
          <p:nvPr/>
        </p:nvSpPr>
        <p:spPr bwMode="auto">
          <a:xfrm>
            <a:off x="5724128" y="1988840"/>
            <a:ext cx="2736304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Char char="•"/>
              <a:defRPr sz="1600" b="1">
                <a:solidFill>
                  <a:srgbClr val="40404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2800" i="0" dirty="0" smtClean="0"/>
              <a:t>caller &amp; </a:t>
            </a:r>
            <a:r>
              <a:rPr lang="en-US" sz="2800" i="0" dirty="0" err="1" smtClean="0"/>
              <a:t>callee</a:t>
            </a:r>
            <a:endParaRPr lang="en-US" sz="2800" i="0" dirty="0" smtClean="0"/>
          </a:p>
        </p:txBody>
      </p:sp>
      <p:sp>
        <p:nvSpPr>
          <p:cNvPr id="11" name="Text Placeholder 1"/>
          <p:cNvSpPr txBox="1">
            <a:spLocks/>
          </p:cNvSpPr>
          <p:nvPr/>
        </p:nvSpPr>
        <p:spPr bwMode="auto">
          <a:xfrm>
            <a:off x="395536" y="1484784"/>
            <a:ext cx="8424936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Char char="•"/>
              <a:defRPr sz="1600" b="1">
                <a:solidFill>
                  <a:srgbClr val="40404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2800" i="0" dirty="0" smtClean="0"/>
              <a:t>Contract = agreement between </a:t>
            </a:r>
            <a:r>
              <a:rPr lang="en-US" sz="2800" i="0" strike="sngStrike" dirty="0" smtClean="0"/>
              <a:t>client &amp; supplier </a:t>
            </a:r>
          </a:p>
          <a:p>
            <a:pPr marL="0" indent="0">
              <a:buFontTx/>
              <a:buNone/>
            </a:pPr>
            <a:endParaRPr lang="en-US" dirty="0" smtClean="0"/>
          </a:p>
        </p:txBody>
      </p:sp>
      <p:pic>
        <p:nvPicPr>
          <p:cNvPr id="12" name="Picture 6" descr="testing"/>
          <p:cNvPicPr>
            <a:picLocks noChangeAspect="1" noChangeArrowheads="1"/>
          </p:cNvPicPr>
          <p:nvPr/>
        </p:nvPicPr>
        <p:blipFill>
          <a:blip r:embed="rId3">
            <a:alphaModFix amt="3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068959"/>
            <a:ext cx="3960440" cy="3435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6" descr="proof"/>
          <p:cNvPicPr>
            <a:picLocks noChangeAspect="1" noChangeArrowheads="1"/>
          </p:cNvPicPr>
          <p:nvPr/>
        </p:nvPicPr>
        <p:blipFill>
          <a:blip r:embed="rId4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3068959"/>
            <a:ext cx="3882972" cy="3413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 Placeholder 1"/>
          <p:cNvSpPr txBox="1">
            <a:spLocks/>
          </p:cNvSpPr>
          <p:nvPr/>
        </p:nvSpPr>
        <p:spPr bwMode="auto">
          <a:xfrm>
            <a:off x="395536" y="4005064"/>
            <a:ext cx="3744416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Char char="•"/>
              <a:defRPr sz="1600" b="1">
                <a:solidFill>
                  <a:srgbClr val="40404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sz="4000" i="0" dirty="0" smtClean="0"/>
              <a:t>Dynamic Verification</a:t>
            </a:r>
          </a:p>
        </p:txBody>
      </p:sp>
      <p:sp>
        <p:nvSpPr>
          <p:cNvPr id="15" name="Text Placeholder 1"/>
          <p:cNvSpPr txBox="1">
            <a:spLocks/>
          </p:cNvSpPr>
          <p:nvPr/>
        </p:nvSpPr>
        <p:spPr bwMode="auto">
          <a:xfrm>
            <a:off x="5004048" y="4005064"/>
            <a:ext cx="3744416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Char char="•"/>
              <a:defRPr sz="1600" b="1">
                <a:solidFill>
                  <a:srgbClr val="40404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sz="4000" i="0" dirty="0" smtClean="0"/>
              <a:t>Formal Verification</a:t>
            </a:r>
          </a:p>
        </p:txBody>
      </p:sp>
      <p:cxnSp>
        <p:nvCxnSpPr>
          <p:cNvPr id="16" name="Straight Arrow Connector 7"/>
          <p:cNvCxnSpPr/>
          <p:nvPr/>
        </p:nvCxnSpPr>
        <p:spPr>
          <a:xfrm flipH="1">
            <a:off x="3851920" y="4437112"/>
            <a:ext cx="1440160" cy="0"/>
          </a:xfrm>
          <a:prstGeom prst="straightConnector1">
            <a:avLst/>
          </a:prstGeom>
          <a:ln w="76200" cmpd="sng">
            <a:solidFill>
              <a:srgbClr val="66006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Image 17" descr="logo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732446" y="4548475"/>
            <a:ext cx="3751116" cy="504056"/>
          </a:xfrm>
          <a:prstGeom prst="rect">
            <a:avLst/>
          </a:prstGeom>
        </p:spPr>
      </p:pic>
      <p:cxnSp>
        <p:nvCxnSpPr>
          <p:cNvPr id="19" name="Straight Arrow Connector 7"/>
          <p:cNvCxnSpPr/>
          <p:nvPr/>
        </p:nvCxnSpPr>
        <p:spPr>
          <a:xfrm flipH="1">
            <a:off x="3851920" y="4941168"/>
            <a:ext cx="1440160" cy="0"/>
          </a:xfrm>
          <a:prstGeom prst="straightConnector1">
            <a:avLst/>
          </a:prstGeom>
          <a:ln w="76200" cmpd="sng">
            <a:solidFill>
              <a:srgbClr val="66006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7"/>
          <p:cNvCxnSpPr/>
          <p:nvPr/>
        </p:nvCxnSpPr>
        <p:spPr>
          <a:xfrm flipH="1">
            <a:off x="3851920" y="5373216"/>
            <a:ext cx="1440160" cy="0"/>
          </a:xfrm>
          <a:prstGeom prst="straightConnector1">
            <a:avLst/>
          </a:prstGeom>
          <a:ln w="76200" cmpd="sng">
            <a:solidFill>
              <a:srgbClr val="66006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7"/>
          <p:cNvCxnSpPr/>
          <p:nvPr/>
        </p:nvCxnSpPr>
        <p:spPr>
          <a:xfrm flipH="1">
            <a:off x="3851920" y="5877272"/>
            <a:ext cx="1440160" cy="0"/>
          </a:xfrm>
          <a:prstGeom prst="straightConnector1">
            <a:avLst/>
          </a:prstGeom>
          <a:ln w="76200" cmpd="sng">
            <a:solidFill>
              <a:srgbClr val="66006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7"/>
          <p:cNvCxnSpPr/>
          <p:nvPr/>
        </p:nvCxnSpPr>
        <p:spPr>
          <a:xfrm flipH="1">
            <a:off x="3851920" y="6237312"/>
            <a:ext cx="1440160" cy="0"/>
          </a:xfrm>
          <a:prstGeom prst="straightConnector1">
            <a:avLst/>
          </a:prstGeom>
          <a:ln w="76200" cmpd="sng">
            <a:solidFill>
              <a:srgbClr val="66006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7"/>
          <p:cNvCxnSpPr/>
          <p:nvPr/>
        </p:nvCxnSpPr>
        <p:spPr>
          <a:xfrm flipH="1">
            <a:off x="3851920" y="4077072"/>
            <a:ext cx="1440160" cy="0"/>
          </a:xfrm>
          <a:prstGeom prst="straightConnector1">
            <a:avLst/>
          </a:prstGeom>
          <a:ln w="76200" cmpd="sng">
            <a:solidFill>
              <a:srgbClr val="66006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7"/>
          <p:cNvCxnSpPr/>
          <p:nvPr/>
        </p:nvCxnSpPr>
        <p:spPr>
          <a:xfrm flipH="1">
            <a:off x="3851920" y="3645024"/>
            <a:ext cx="1440160" cy="0"/>
          </a:xfrm>
          <a:prstGeom prst="straightConnector1">
            <a:avLst/>
          </a:prstGeom>
          <a:ln w="76200" cmpd="sng">
            <a:solidFill>
              <a:srgbClr val="66006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7"/>
          <p:cNvCxnSpPr/>
          <p:nvPr/>
        </p:nvCxnSpPr>
        <p:spPr>
          <a:xfrm flipH="1">
            <a:off x="3851920" y="3356992"/>
            <a:ext cx="1440160" cy="0"/>
          </a:xfrm>
          <a:prstGeom prst="straightConnector1">
            <a:avLst/>
          </a:prstGeom>
          <a:ln w="76200" cmpd="sng">
            <a:solidFill>
              <a:srgbClr val="66006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38232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4" grpId="0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81000" y="2667000"/>
            <a:ext cx="8382000" cy="1840504"/>
          </a:xfrm>
        </p:spPr>
        <p:txBody>
          <a:bodyPr/>
          <a:lstStyle/>
          <a:p>
            <a:r>
              <a:rPr lang="en-US" dirty="0" smtClean="0"/>
              <a:t>Languages for Critical Software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9163433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81000" y="2667000"/>
            <a:ext cx="8382000" cy="954107"/>
          </a:xfrm>
        </p:spPr>
        <p:txBody>
          <a:bodyPr/>
          <a:lstStyle/>
          <a:p>
            <a:r>
              <a:rPr lang="en-US" dirty="0" smtClean="0"/>
              <a:t>Dynamic Validation</a:t>
            </a:r>
          </a:p>
        </p:txBody>
      </p:sp>
    </p:spTree>
    <p:extLst>
      <p:ext uri="{BB962C8B-B14F-4D97-AF65-F5344CB8AC3E}">
        <p14:creationId xmlns:p14="http://schemas.microsoft.com/office/powerpoint/2010/main" val="2111031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4C96D7"/>
                </a:solidFill>
              </a:rPr>
              <a:t>Precondition</a:t>
            </a:r>
            <a:r>
              <a:rPr lang="en-US" dirty="0" smtClean="0"/>
              <a:t>: assertion checked at subprogram entry</a:t>
            </a:r>
          </a:p>
          <a:p>
            <a:r>
              <a:rPr lang="en-US" b="0" dirty="0" smtClean="0"/>
              <a:t>Replaces defensive coding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>
                <a:solidFill>
                  <a:srgbClr val="4C96D7"/>
                </a:solidFill>
              </a:rPr>
              <a:t>Postcondition</a:t>
            </a:r>
            <a:r>
              <a:rPr lang="en-US" dirty="0" smtClean="0"/>
              <a:t>: assertion checked at subprogram return</a:t>
            </a:r>
          </a:p>
          <a:p>
            <a:r>
              <a:rPr lang="en-US" b="0" dirty="0" smtClean="0"/>
              <a:t>Replaces equivalent assertion at all “return” points</a:t>
            </a:r>
          </a:p>
          <a:p>
            <a:r>
              <a:rPr lang="en-US" b="0" dirty="0" smtClean="0"/>
              <a:t>Makes it easy to mention pre-call values </a:t>
            </a:r>
            <a:r>
              <a:rPr lang="en-US" b="0" dirty="0" err="1" smtClean="0"/>
              <a:t>X’Old</a:t>
            </a:r>
            <a:endParaRPr lang="en-US" b="0" dirty="0" smtClean="0"/>
          </a:p>
          <a:p>
            <a:r>
              <a:rPr lang="en-US" b="0" dirty="0" smtClean="0"/>
              <a:t>In a function, makes it easy to mention function result </a:t>
            </a:r>
            <a:r>
              <a:rPr lang="en-US" b="0" dirty="0" err="1" smtClean="0"/>
              <a:t>F’Result</a:t>
            </a:r>
            <a:endParaRPr lang="en-US" b="0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At run time:</a:t>
            </a:r>
          </a:p>
          <a:p>
            <a:r>
              <a:rPr lang="en-US" b="0" dirty="0" smtClean="0"/>
              <a:t>Assertion failure </a:t>
            </a:r>
            <a:r>
              <a:rPr lang="en-US" b="0" dirty="0" smtClean="0">
                <a:sym typeface="Wingdings"/>
              </a:rPr>
              <a:t> exception </a:t>
            </a:r>
            <a:r>
              <a:rPr lang="en-US" b="0" dirty="0" err="1" smtClean="0">
                <a:solidFill>
                  <a:srgbClr val="4C96D7"/>
                </a:solidFill>
                <a:sym typeface="Wingdings"/>
              </a:rPr>
              <a:t>Assertion_Error</a:t>
            </a:r>
            <a:r>
              <a:rPr lang="en-US" b="0" dirty="0" smtClean="0">
                <a:solidFill>
                  <a:srgbClr val="4C96D7"/>
                </a:solidFill>
                <a:sym typeface="Wingdings"/>
              </a:rPr>
              <a:t> </a:t>
            </a:r>
            <a:r>
              <a:rPr lang="en-US" b="0" dirty="0" smtClean="0">
                <a:sym typeface="Wingdings"/>
              </a:rPr>
              <a:t>is raised</a:t>
            </a:r>
            <a:endParaRPr lang="en-US" b="0" dirty="0" smtClean="0"/>
          </a:p>
          <a:p>
            <a:r>
              <a:rPr lang="en-US" b="0" dirty="0" err="1" smtClean="0"/>
              <a:t>X’Old</a:t>
            </a:r>
            <a:r>
              <a:rPr lang="en-US" b="0" dirty="0" smtClean="0"/>
              <a:t> </a:t>
            </a:r>
            <a:r>
              <a:rPr lang="en-US" b="0" dirty="0" smtClean="0">
                <a:sym typeface="Wingdings"/>
              </a:rPr>
              <a:t> copy of X made at subprogram entry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Fine-grain control of enabled assertions:</a:t>
            </a:r>
          </a:p>
          <a:p>
            <a:r>
              <a:rPr lang="en-US" b="0" dirty="0" smtClean="0"/>
              <a:t>Compiler switch</a:t>
            </a:r>
          </a:p>
          <a:p>
            <a:r>
              <a:rPr lang="en-US" b="0" dirty="0" smtClean="0"/>
              <a:t>Pragma </a:t>
            </a:r>
            <a:r>
              <a:rPr lang="en-US" b="0" dirty="0" err="1" smtClean="0">
                <a:solidFill>
                  <a:srgbClr val="4C96D7"/>
                </a:solidFill>
              </a:rPr>
              <a:t>Assertion_Policy</a:t>
            </a:r>
            <a:r>
              <a:rPr lang="en-US" b="0" dirty="0" smtClean="0">
                <a:solidFill>
                  <a:srgbClr val="4C96D7"/>
                </a:solidFill>
              </a:rPr>
              <a:t> </a:t>
            </a:r>
            <a:r>
              <a:rPr lang="en-US" b="0" dirty="0" smtClean="0"/>
              <a:t>in code, for each kind of assertion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Contracts = Assertions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0975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Many subprograms are more easily specified by cases that are:</a:t>
            </a:r>
          </a:p>
          <a:p>
            <a:pPr lvl="1"/>
            <a:r>
              <a:rPr lang="en-US" sz="1600" b="0" dirty="0" smtClean="0"/>
              <a:t>Disjoint: two different cases should not be enabled at the same time</a:t>
            </a:r>
          </a:p>
          <a:p>
            <a:pPr lvl="1"/>
            <a:r>
              <a:rPr lang="en-US" sz="1600" b="0" dirty="0" smtClean="0"/>
              <a:t>Complete: cases should cover all possibilities</a:t>
            </a:r>
          </a:p>
          <a:p>
            <a:pPr marL="0" indent="0">
              <a:buNone/>
            </a:pPr>
            <a:r>
              <a:rPr lang="en-US" dirty="0" smtClean="0">
                <a:sym typeface="Wingdings"/>
              </a:rPr>
              <a:t> Additional properties also checked at run time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Contracts by Cases</a:t>
            </a:r>
            <a:endParaRPr lang="en-US" dirty="0"/>
          </a:p>
        </p:txBody>
      </p:sp>
      <p:pic>
        <p:nvPicPr>
          <p:cNvPr id="6" name="Image 5" descr="contract_cas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57669"/>
            <a:ext cx="9144000" cy="3695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6365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dirty="0" smtClean="0"/>
              <a:t>During design and specification</a:t>
            </a:r>
          </a:p>
          <a:p>
            <a:pPr lvl="1"/>
            <a:r>
              <a:rPr lang="en-US" sz="1600" dirty="0" smtClean="0"/>
              <a:t>Express dependencies and constraints on unit specs</a:t>
            </a:r>
          </a:p>
          <a:p>
            <a:pPr lvl="1"/>
            <a:endParaRPr lang="en-US" sz="1600" dirty="0"/>
          </a:p>
          <a:p>
            <a:pPr>
              <a:buFont typeface="+mj-lt"/>
              <a:buAutoNum type="arabicPeriod"/>
            </a:pPr>
            <a:r>
              <a:rPr lang="en-US" dirty="0" smtClean="0"/>
              <a:t>During development</a:t>
            </a:r>
          </a:p>
          <a:p>
            <a:pPr lvl="1"/>
            <a:r>
              <a:rPr lang="en-US" sz="1600" dirty="0" smtClean="0"/>
              <a:t>More precise documentation of intent than comments</a:t>
            </a:r>
          </a:p>
          <a:p>
            <a:pPr lvl="1"/>
            <a:r>
              <a:rPr lang="en-US" sz="1600" dirty="0" smtClean="0"/>
              <a:t>Provides quick initial feedback</a:t>
            </a:r>
          </a:p>
          <a:p>
            <a:pPr lvl="1"/>
            <a:r>
              <a:rPr lang="en-US" sz="1600" dirty="0" smtClean="0"/>
              <a:t>Assertion failure can be analyzed in debugger</a:t>
            </a:r>
          </a:p>
          <a:p>
            <a:pPr lvl="1"/>
            <a:endParaRPr lang="en-US" sz="1600" dirty="0"/>
          </a:p>
          <a:p>
            <a:pPr>
              <a:buFont typeface="+mj-lt"/>
              <a:buAutoNum type="arabicPeriod"/>
            </a:pPr>
            <a:r>
              <a:rPr lang="en-US" dirty="0" smtClean="0"/>
              <a:t>During testing</a:t>
            </a:r>
          </a:p>
          <a:p>
            <a:pPr lvl="1"/>
            <a:r>
              <a:rPr lang="en-US" sz="1600" dirty="0" smtClean="0"/>
              <a:t>Provides oracles for unit testing</a:t>
            </a:r>
          </a:p>
          <a:p>
            <a:pPr lvl="1"/>
            <a:r>
              <a:rPr lang="en-US" sz="1600" dirty="0" smtClean="0"/>
              <a:t>Can be reused for integration testing</a:t>
            </a:r>
          </a:p>
          <a:p>
            <a:pPr lvl="1"/>
            <a:r>
              <a:rPr lang="en-US" sz="1600" dirty="0" smtClean="0"/>
              <a:t>Can sometimes achieve exhaustive verification (using “for all”)</a:t>
            </a:r>
          </a:p>
          <a:p>
            <a:pPr lvl="1"/>
            <a:endParaRPr lang="en-US" sz="1600" dirty="0"/>
          </a:p>
          <a:p>
            <a:pPr>
              <a:buFont typeface="+mj-lt"/>
              <a:buAutoNum type="arabicPeriod"/>
            </a:pPr>
            <a:r>
              <a:rPr lang="en-US" dirty="0" smtClean="0"/>
              <a:t>In production code</a:t>
            </a:r>
          </a:p>
          <a:p>
            <a:pPr lvl="1"/>
            <a:r>
              <a:rPr lang="en-US" sz="1600" dirty="0" smtClean="0"/>
              <a:t>Preconditions can replace defensive coding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 for Checking Contracts at Run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8242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81000" y="2667000"/>
            <a:ext cx="8382000" cy="954107"/>
          </a:xfrm>
        </p:spPr>
        <p:txBody>
          <a:bodyPr/>
          <a:lstStyle/>
          <a:p>
            <a:r>
              <a:rPr lang="en-US" dirty="0" smtClean="0"/>
              <a:t>Formal Validation</a:t>
            </a:r>
          </a:p>
        </p:txBody>
      </p:sp>
    </p:spTree>
    <p:extLst>
      <p:ext uri="{BB962C8B-B14F-4D97-AF65-F5344CB8AC3E}">
        <p14:creationId xmlns:p14="http://schemas.microsoft.com/office/powerpoint/2010/main" val="37336968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Data-flow analysis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nitialization </a:t>
            </a:r>
            <a:r>
              <a:rPr lang="en-US" dirty="0"/>
              <a:t>of </a:t>
            </a:r>
            <a:r>
              <a:rPr lang="en-US" dirty="0" smtClean="0"/>
              <a:t>variables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ata </a:t>
            </a:r>
            <a:r>
              <a:rPr lang="en-US" dirty="0"/>
              <a:t>dependencies of </a:t>
            </a:r>
            <a:r>
              <a:rPr lang="en-US" dirty="0" smtClean="0"/>
              <a:t>subprograms</a:t>
            </a:r>
          </a:p>
          <a:p>
            <a:pPr lvl="2"/>
            <a:r>
              <a:rPr lang="en-US" dirty="0"/>
              <a:t>P</a:t>
            </a:r>
            <a:r>
              <a:rPr lang="en-US" dirty="0" smtClean="0"/>
              <a:t>arameters </a:t>
            </a:r>
            <a:r>
              <a:rPr lang="en-US" dirty="0"/>
              <a:t>and </a:t>
            </a:r>
            <a:r>
              <a:rPr lang="en-US" dirty="0" smtClean="0"/>
              <a:t>variables </a:t>
            </a:r>
            <a:r>
              <a:rPr lang="en-US" dirty="0"/>
              <a:t>read or </a:t>
            </a:r>
            <a:r>
              <a:rPr lang="en-US" dirty="0" smtClean="0"/>
              <a:t>written</a:t>
            </a:r>
          </a:p>
          <a:p>
            <a:pPr lvl="2"/>
            <a:endParaRPr lang="en-US" dirty="0"/>
          </a:p>
          <a:p>
            <a:r>
              <a:rPr lang="en-US" dirty="0"/>
              <a:t>Information-flow </a:t>
            </a:r>
            <a:r>
              <a:rPr lang="en-US" dirty="0" smtClean="0"/>
              <a:t>analysis</a:t>
            </a:r>
            <a:endParaRPr lang="en-US" dirty="0"/>
          </a:p>
          <a:p>
            <a:pPr lvl="1"/>
            <a:r>
              <a:rPr lang="en-US" dirty="0"/>
              <a:t>C</a:t>
            </a:r>
            <a:r>
              <a:rPr lang="en-US" dirty="0" smtClean="0"/>
              <a:t>oupling </a:t>
            </a:r>
            <a:r>
              <a:rPr lang="en-US" dirty="0"/>
              <a:t>between the inputs and outputs of a </a:t>
            </a:r>
            <a:r>
              <a:rPr lang="en-US" dirty="0" smtClean="0"/>
              <a:t>subprogram</a:t>
            </a:r>
          </a:p>
          <a:p>
            <a:pPr lvl="2"/>
            <a:r>
              <a:rPr lang="en-US" dirty="0"/>
              <a:t>W</a:t>
            </a:r>
            <a:r>
              <a:rPr lang="en-US" dirty="0" smtClean="0"/>
              <a:t>hich </a:t>
            </a:r>
            <a:r>
              <a:rPr lang="en-US" dirty="0"/>
              <a:t>input values of parameters and variables influence which output </a:t>
            </a:r>
            <a:r>
              <a:rPr lang="en-US" dirty="0" smtClean="0"/>
              <a:t>values</a:t>
            </a:r>
          </a:p>
          <a:p>
            <a:pPr lvl="2"/>
            <a:endParaRPr lang="en-US" dirty="0"/>
          </a:p>
          <a:p>
            <a:r>
              <a:rPr lang="en-US" dirty="0"/>
              <a:t>R</a:t>
            </a:r>
            <a:r>
              <a:rPr lang="en-US" dirty="0" smtClean="0"/>
              <a:t>obustness analysis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redefined checks</a:t>
            </a:r>
            <a:r>
              <a:rPr lang="en-US" dirty="0"/>
              <a:t> </a:t>
            </a:r>
            <a:r>
              <a:rPr lang="en-US" dirty="0" smtClean="0"/>
              <a:t>will </a:t>
            </a:r>
            <a:r>
              <a:rPr lang="en-US" dirty="0"/>
              <a:t>never fail at </a:t>
            </a:r>
            <a:r>
              <a:rPr lang="en-US" dirty="0" smtClean="0"/>
              <a:t>run time</a:t>
            </a:r>
          </a:p>
          <a:p>
            <a:pPr lvl="1"/>
            <a:endParaRPr lang="en-US" dirty="0"/>
          </a:p>
          <a:p>
            <a:r>
              <a:rPr lang="en-US" dirty="0"/>
              <a:t>F</a:t>
            </a:r>
            <a:r>
              <a:rPr lang="en-US" dirty="0" smtClean="0"/>
              <a:t>unctional analysis</a:t>
            </a:r>
            <a:endParaRPr lang="en-US" dirty="0"/>
          </a:p>
          <a:p>
            <a:pPr lvl="1"/>
            <a:r>
              <a:rPr lang="en-US" dirty="0"/>
              <a:t>C</a:t>
            </a:r>
            <a:r>
              <a:rPr lang="en-US" dirty="0" smtClean="0"/>
              <a:t>ontracts </a:t>
            </a:r>
            <a:r>
              <a:rPr lang="en-US" dirty="0"/>
              <a:t>expressed as preconditions, </a:t>
            </a:r>
            <a:r>
              <a:rPr lang="en-US" dirty="0" err="1"/>
              <a:t>postconditions</a:t>
            </a:r>
            <a:r>
              <a:rPr lang="en-US" dirty="0"/>
              <a:t>, type </a:t>
            </a:r>
            <a:r>
              <a:rPr lang="en-US" dirty="0" smtClean="0"/>
              <a:t>invariants, …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you verify formally?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706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85800" y="1143000"/>
            <a:ext cx="8458200" cy="5334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Correct access to global variables</a:t>
            </a:r>
            <a:endParaRPr lang="en-US" dirty="0"/>
          </a:p>
          <a:p>
            <a:r>
              <a:rPr lang="en-US" b="0" dirty="0" err="1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Abstract_State</a:t>
            </a:r>
            <a:r>
              <a:rPr lang="en-US" b="0" dirty="0" smtClean="0"/>
              <a:t> contract on packages specs specifies hidden state</a:t>
            </a:r>
          </a:p>
          <a:p>
            <a:r>
              <a:rPr lang="en-US" b="0" dirty="0" smtClean="0">
                <a:solidFill>
                  <a:srgbClr val="4C96D7"/>
                </a:solidFill>
              </a:rPr>
              <a:t>Global</a:t>
            </a:r>
            <a:r>
              <a:rPr lang="en-US" b="0" dirty="0" smtClean="0"/>
              <a:t> contract on subprograms specifies modes of global variables accessed</a:t>
            </a:r>
          </a:p>
          <a:p>
            <a:r>
              <a:rPr lang="en-US" b="0" dirty="0" smtClean="0">
                <a:solidFill>
                  <a:srgbClr val="4C96D7"/>
                </a:solidFill>
              </a:rPr>
              <a:t>Depends</a:t>
            </a:r>
            <a:r>
              <a:rPr lang="en-US" b="0" dirty="0" smtClean="0"/>
              <a:t> contract on subprograms specifies flow of information</a:t>
            </a:r>
          </a:p>
          <a:p>
            <a:pPr marL="0" indent="0">
              <a:buNone/>
            </a:pPr>
            <a:endParaRPr lang="en-US" b="0" dirty="0" smtClean="0"/>
          </a:p>
          <a:p>
            <a:pPr marL="0" indent="0">
              <a:buNone/>
            </a:pPr>
            <a:r>
              <a:rPr lang="en-US" dirty="0" smtClean="0"/>
              <a:t>Correct access to initialized data</a:t>
            </a:r>
          </a:p>
          <a:p>
            <a:r>
              <a:rPr lang="en-US" b="0" dirty="0" smtClean="0"/>
              <a:t>no reads of uninitialized data</a:t>
            </a:r>
          </a:p>
          <a:p>
            <a:r>
              <a:rPr lang="en-US" b="0" dirty="0">
                <a:solidFill>
                  <a:srgbClr val="4C96D7"/>
                </a:solidFill>
              </a:rPr>
              <a:t>in</a:t>
            </a:r>
            <a:r>
              <a:rPr lang="en-US" b="0" dirty="0"/>
              <a:t> parameters and </a:t>
            </a:r>
            <a:r>
              <a:rPr lang="en-US" b="0" dirty="0">
                <a:solidFill>
                  <a:srgbClr val="4C96D7"/>
                </a:solidFill>
              </a:rPr>
              <a:t>Input</a:t>
            </a:r>
            <a:r>
              <a:rPr lang="en-US" b="0" dirty="0"/>
              <a:t> </a:t>
            </a:r>
            <a:r>
              <a:rPr lang="en-US" b="0" dirty="0" err="1"/>
              <a:t>globals</a:t>
            </a:r>
            <a:r>
              <a:rPr lang="en-US" b="0" dirty="0"/>
              <a:t> must be fully initialized on subprogram entry</a:t>
            </a:r>
          </a:p>
          <a:p>
            <a:r>
              <a:rPr lang="en-US" b="0" dirty="0">
                <a:solidFill>
                  <a:srgbClr val="4C96D7"/>
                </a:solidFill>
              </a:rPr>
              <a:t>out</a:t>
            </a:r>
            <a:r>
              <a:rPr lang="en-US" b="0" dirty="0"/>
              <a:t> parameters and </a:t>
            </a:r>
            <a:r>
              <a:rPr lang="en-US" b="0" dirty="0">
                <a:solidFill>
                  <a:srgbClr val="4C96D7"/>
                </a:solidFill>
              </a:rPr>
              <a:t>Output</a:t>
            </a:r>
            <a:r>
              <a:rPr lang="en-US" b="0" dirty="0"/>
              <a:t> </a:t>
            </a:r>
            <a:r>
              <a:rPr lang="en-US" b="0" dirty="0" err="1"/>
              <a:t>globals</a:t>
            </a:r>
            <a:r>
              <a:rPr lang="en-US" b="0" dirty="0"/>
              <a:t> must be fully initialized on subprogram exit</a:t>
            </a:r>
          </a:p>
          <a:p>
            <a:pPr marL="0" indent="0">
              <a:buNone/>
            </a:pPr>
            <a:endParaRPr lang="en-US" b="0" dirty="0"/>
          </a:p>
          <a:p>
            <a:pPr marL="0" indent="0">
              <a:buNone/>
            </a:pPr>
            <a:r>
              <a:rPr lang="en-US" dirty="0" smtClean="0"/>
              <a:t>Fast </a:t>
            </a:r>
            <a:r>
              <a:rPr lang="en-US" dirty="0"/>
              <a:t>s</a:t>
            </a:r>
            <a:r>
              <a:rPr lang="en-US" dirty="0" smtClean="0"/>
              <a:t>tatic analysis (≈ compilation time) checks correct access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cs typeface="Courier New"/>
              </a:rPr>
              <a:t>Also detects unused parameters, </a:t>
            </a:r>
            <a:r>
              <a:rPr lang="en-US" dirty="0" err="1">
                <a:cs typeface="Courier New"/>
              </a:rPr>
              <a:t>globals</a:t>
            </a:r>
            <a:r>
              <a:rPr lang="en-US" dirty="0">
                <a:cs typeface="Courier New"/>
              </a:rPr>
              <a:t>, assignments, </a:t>
            </a:r>
            <a:r>
              <a:rPr lang="en-US" dirty="0" smtClean="0">
                <a:cs typeface="Courier New"/>
              </a:rPr>
              <a:t>statements</a:t>
            </a:r>
            <a:endParaRPr lang="en-US" dirty="0">
              <a:cs typeface="Courier New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analysis: Correct </a:t>
            </a:r>
            <a:r>
              <a:rPr lang="en-US" dirty="0" smtClean="0"/>
              <a:t>Access to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7927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85800" y="1143000"/>
            <a:ext cx="8458200" cy="5334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Global state of a program is made up of:</a:t>
            </a:r>
          </a:p>
          <a:p>
            <a:r>
              <a:rPr lang="en-US" b="0" dirty="0" smtClean="0"/>
              <a:t>Visible global variables</a:t>
            </a:r>
          </a:p>
          <a:p>
            <a:r>
              <a:rPr lang="en-US" b="0" dirty="0" smtClean="0"/>
              <a:t>Hidden global variables (in private parts and bodies)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Abstract_State</a:t>
            </a:r>
            <a:r>
              <a:rPr lang="en-US" dirty="0" smtClean="0"/>
              <a:t> contract on packages specs specifies hidden state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4C96D7"/>
                </a:solidFill>
              </a:rPr>
              <a:t>Global</a:t>
            </a:r>
            <a:r>
              <a:rPr lang="en-US" dirty="0" smtClean="0"/>
              <a:t> contract on subprograms specifies modes of global variables accessed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4C96D7"/>
                </a:solidFill>
              </a:rPr>
              <a:t>Depends</a:t>
            </a:r>
            <a:r>
              <a:rPr lang="en-US" dirty="0" smtClean="0"/>
              <a:t> contract on subprograms specifies flow of information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Fast </a:t>
            </a:r>
            <a:r>
              <a:rPr lang="en-US" dirty="0"/>
              <a:t>s</a:t>
            </a:r>
            <a:r>
              <a:rPr lang="en-US" dirty="0" smtClean="0"/>
              <a:t>tatic analysis (≈ compilation time) checks correct access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Typical errors / warnings: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file.adb:20:</a:t>
            </a:r>
            <a:r>
              <a:rPr lang="en-US" dirty="0">
                <a:latin typeface="Courier New"/>
                <a:cs typeface="Courier New"/>
              </a:rPr>
              <a:t>09: "G" must be a global output of </a:t>
            </a:r>
            <a:r>
              <a:rPr lang="en-US" dirty="0" smtClean="0">
                <a:latin typeface="Courier New"/>
                <a:cs typeface="Courier New"/>
              </a:rPr>
              <a:t>”T" </a:t>
            </a:r>
            <a:r>
              <a:rPr lang="en-US" dirty="0">
                <a:latin typeface="Courier New"/>
                <a:cs typeface="Courier New"/>
              </a:rPr>
              <a:t>[</a:t>
            </a:r>
            <a:r>
              <a:rPr lang="en-US" dirty="0" err="1">
                <a:latin typeface="Courier New"/>
                <a:cs typeface="Courier New"/>
              </a:rPr>
              <a:t>illegal_update</a:t>
            </a:r>
            <a:r>
              <a:rPr lang="en-US" dirty="0" smtClean="0">
                <a:latin typeface="Courier New"/>
                <a:cs typeface="Courier New"/>
              </a:rPr>
              <a:t>]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f.adb</a:t>
            </a:r>
            <a:r>
              <a:rPr lang="en-US" dirty="0">
                <a:latin typeface="Courier New"/>
                <a:cs typeface="Courier New"/>
              </a:rPr>
              <a:t>:18:</a:t>
            </a:r>
            <a:r>
              <a:rPr lang="en-US" dirty="0" smtClean="0">
                <a:latin typeface="Courier New"/>
                <a:cs typeface="Courier New"/>
              </a:rPr>
              <a:t>3: </a:t>
            </a:r>
            <a:r>
              <a:rPr lang="en-US" dirty="0">
                <a:latin typeface="Courier New"/>
                <a:cs typeface="Courier New"/>
              </a:rPr>
              <a:t>warning: missing dependency "Y =&gt; </a:t>
            </a:r>
            <a:r>
              <a:rPr lang="en-US" dirty="0" smtClean="0">
                <a:latin typeface="Courier New"/>
                <a:cs typeface="Courier New"/>
              </a:rPr>
              <a:t>Pa" </a:t>
            </a:r>
            <a:r>
              <a:rPr lang="en-US" dirty="0">
                <a:latin typeface="Courier New"/>
                <a:cs typeface="Courier New"/>
              </a:rPr>
              <a:t>[</a:t>
            </a:r>
            <a:r>
              <a:rPr lang="en-US" dirty="0" err="1">
                <a:latin typeface="Courier New"/>
                <a:cs typeface="Courier New"/>
              </a:rPr>
              <a:t>depends_missing</a:t>
            </a:r>
            <a:r>
              <a:rPr lang="en-US" dirty="0">
                <a:latin typeface="Courier New"/>
                <a:cs typeface="Courier New"/>
              </a:rPr>
              <a:t>]</a:t>
            </a:r>
            <a:endParaRPr lang="en-US" dirty="0" smtClean="0">
              <a:latin typeface="Courier New"/>
              <a:cs typeface="Courier New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analysis: Correct </a:t>
            </a:r>
            <a:r>
              <a:rPr lang="en-US" dirty="0" smtClean="0"/>
              <a:t>Access to Global Variables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6284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85800" y="1143000"/>
            <a:ext cx="8458200" cy="5334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Modes of parameters and </a:t>
            </a:r>
            <a:r>
              <a:rPr lang="en-US" dirty="0" err="1" smtClean="0"/>
              <a:t>globals</a:t>
            </a:r>
            <a:r>
              <a:rPr lang="en-US" dirty="0" smtClean="0"/>
              <a:t> have a strong semantics in SPARK:</a:t>
            </a:r>
          </a:p>
          <a:p>
            <a:r>
              <a:rPr lang="en-US" b="0" dirty="0" smtClean="0">
                <a:solidFill>
                  <a:srgbClr val="4C96D7"/>
                </a:solidFill>
              </a:rPr>
              <a:t>in</a:t>
            </a:r>
            <a:r>
              <a:rPr lang="en-US" b="0" dirty="0" smtClean="0"/>
              <a:t> parameters and </a:t>
            </a:r>
            <a:r>
              <a:rPr lang="en-US" b="0" dirty="0" smtClean="0">
                <a:solidFill>
                  <a:srgbClr val="4C96D7"/>
                </a:solidFill>
              </a:rPr>
              <a:t>Input</a:t>
            </a:r>
            <a:r>
              <a:rPr lang="en-US" b="0" dirty="0" smtClean="0"/>
              <a:t> </a:t>
            </a:r>
            <a:r>
              <a:rPr lang="en-US" b="0" dirty="0" err="1" smtClean="0"/>
              <a:t>globals</a:t>
            </a:r>
            <a:r>
              <a:rPr lang="en-US" b="0" dirty="0" smtClean="0"/>
              <a:t> must be fully initialized on subprogram entry</a:t>
            </a:r>
            <a:endParaRPr lang="en-US" b="0" dirty="0"/>
          </a:p>
          <a:p>
            <a:r>
              <a:rPr lang="en-US" b="0" dirty="0" smtClean="0">
                <a:solidFill>
                  <a:srgbClr val="4C96D7"/>
                </a:solidFill>
              </a:rPr>
              <a:t>out</a:t>
            </a:r>
            <a:r>
              <a:rPr lang="en-US" b="0" dirty="0" smtClean="0"/>
              <a:t> </a:t>
            </a:r>
            <a:r>
              <a:rPr lang="en-US" b="0" dirty="0"/>
              <a:t>parameters and </a:t>
            </a:r>
            <a:r>
              <a:rPr lang="en-US" b="0" dirty="0" smtClean="0">
                <a:solidFill>
                  <a:srgbClr val="4C96D7"/>
                </a:solidFill>
              </a:rPr>
              <a:t>Output</a:t>
            </a:r>
            <a:r>
              <a:rPr lang="en-US" b="0" dirty="0" smtClean="0"/>
              <a:t> </a:t>
            </a:r>
            <a:r>
              <a:rPr lang="en-US" b="0" dirty="0" err="1"/>
              <a:t>globals</a:t>
            </a:r>
            <a:r>
              <a:rPr lang="en-US" b="0" dirty="0"/>
              <a:t> must be fully initialized on subprogram </a:t>
            </a:r>
            <a:r>
              <a:rPr lang="en-US" b="0" dirty="0" smtClean="0"/>
              <a:t>exit</a:t>
            </a:r>
            <a:endParaRPr lang="en-US" b="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Packages declare initialized state in </a:t>
            </a:r>
            <a:r>
              <a:rPr lang="en-US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Initializes</a:t>
            </a:r>
            <a:r>
              <a:rPr lang="en-US" dirty="0" smtClean="0"/>
              <a:t> contract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Fast </a:t>
            </a:r>
            <a:r>
              <a:rPr lang="en-US" dirty="0"/>
              <a:t>s</a:t>
            </a:r>
            <a:r>
              <a:rPr lang="en-US" dirty="0" smtClean="0"/>
              <a:t>tatic analysis (≈ compilation time) checks correct initialization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Typical errors / warnings: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file.adb:</a:t>
            </a:r>
            <a:r>
              <a:rPr lang="en-US" dirty="0">
                <a:latin typeface="Courier New"/>
                <a:cs typeface="Courier New"/>
              </a:rPr>
              <a:t>103:13: </a:t>
            </a:r>
            <a:r>
              <a:rPr lang="en-US" dirty="0" smtClean="0">
                <a:latin typeface="Courier New"/>
                <a:cs typeface="Courier New"/>
              </a:rPr>
              <a:t>”</a:t>
            </a:r>
            <a:r>
              <a:rPr lang="en-US" dirty="0" err="1" smtClean="0">
                <a:latin typeface="Courier New"/>
                <a:cs typeface="Courier New"/>
              </a:rPr>
              <a:t>Rec.Arr</a:t>
            </a:r>
            <a:r>
              <a:rPr lang="en-US" dirty="0">
                <a:latin typeface="Courier New"/>
                <a:cs typeface="Courier New"/>
              </a:rPr>
              <a:t>" is not initialized [uninitialized</a:t>
            </a:r>
            <a:r>
              <a:rPr lang="en-US" dirty="0" smtClean="0">
                <a:latin typeface="Courier New"/>
                <a:cs typeface="Courier New"/>
              </a:rPr>
              <a:t>]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file.adb</a:t>
            </a:r>
            <a:r>
              <a:rPr lang="en-US" dirty="0" smtClean="0">
                <a:latin typeface="Courier New"/>
                <a:cs typeface="Courier New"/>
              </a:rPr>
              <a:t>:</a:t>
            </a:r>
            <a:r>
              <a:rPr lang="en-US" dirty="0">
                <a:latin typeface="Courier New"/>
                <a:cs typeface="Courier New"/>
              </a:rPr>
              <a:t>8</a:t>
            </a:r>
            <a:r>
              <a:rPr lang="en-US" dirty="0" smtClean="0">
                <a:latin typeface="Courier New"/>
                <a:cs typeface="Courier New"/>
              </a:rPr>
              <a:t>:4: warning</a:t>
            </a:r>
            <a:r>
              <a:rPr lang="en-US" dirty="0">
                <a:latin typeface="Courier New"/>
                <a:cs typeface="Courier New"/>
              </a:rPr>
              <a:t>: "X" might not be initialized [uninitialized</a:t>
            </a:r>
            <a:r>
              <a:rPr lang="en-US" dirty="0" smtClean="0">
                <a:latin typeface="Courier New"/>
                <a:cs typeface="Courier New"/>
              </a:rPr>
              <a:t>]</a:t>
            </a:r>
          </a:p>
          <a:p>
            <a:pPr marL="0" indent="0">
              <a:buNone/>
            </a:pP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 smtClean="0">
                <a:cs typeface="Courier New"/>
              </a:rPr>
              <a:t>Also detects unused parameters, </a:t>
            </a:r>
            <a:r>
              <a:rPr lang="en-US" dirty="0" err="1" smtClean="0">
                <a:cs typeface="Courier New"/>
              </a:rPr>
              <a:t>globals</a:t>
            </a:r>
            <a:r>
              <a:rPr lang="en-US" dirty="0" smtClean="0">
                <a:cs typeface="Courier New"/>
              </a:rPr>
              <a:t>, assignments, statements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analysis: Correct </a:t>
            </a:r>
            <a:r>
              <a:rPr lang="en-US" dirty="0" smtClean="0"/>
              <a:t>Access to Initialized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288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85800" y="1143000"/>
            <a:ext cx="7774632" cy="5334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Properties of interest:</a:t>
            </a:r>
          </a:p>
          <a:p>
            <a:r>
              <a:rPr lang="en-US" b="0" dirty="0" smtClean="0"/>
              <a:t>Absence </a:t>
            </a:r>
            <a:r>
              <a:rPr lang="en-US" b="0" dirty="0"/>
              <a:t>of </a:t>
            </a:r>
            <a:r>
              <a:rPr lang="en-US" b="0" dirty="0" smtClean="0"/>
              <a:t>run-time </a:t>
            </a:r>
            <a:r>
              <a:rPr lang="en-US" b="0" dirty="0"/>
              <a:t>e</a:t>
            </a:r>
            <a:r>
              <a:rPr lang="en-US" b="0" dirty="0" smtClean="0"/>
              <a:t>rrors</a:t>
            </a:r>
          </a:p>
          <a:p>
            <a:r>
              <a:rPr lang="en-US" b="0" dirty="0"/>
              <a:t>Compliance with Low-Level </a:t>
            </a:r>
            <a:r>
              <a:rPr lang="en-US" b="0" dirty="0" smtClean="0">
                <a:cs typeface="Courier New"/>
              </a:rPr>
              <a:t>Requirements formalized </a:t>
            </a:r>
            <a:r>
              <a:rPr lang="en-US" b="0" dirty="0">
                <a:cs typeface="Courier New"/>
              </a:rPr>
              <a:t>as subprogram </a:t>
            </a:r>
            <a:r>
              <a:rPr lang="en-US" b="0" dirty="0" smtClean="0">
                <a:cs typeface="Courier New"/>
              </a:rPr>
              <a:t>contracts  </a:t>
            </a:r>
          </a:p>
          <a:p>
            <a:pPr marL="0" indent="0">
              <a:buNone/>
            </a:pPr>
            <a:endParaRPr lang="en-US" sz="1400" b="0" dirty="0" smtClean="0">
              <a:cs typeface="Courier New"/>
            </a:endParaRPr>
          </a:p>
          <a:p>
            <a:pPr marL="0" indent="0">
              <a:buNone/>
            </a:pPr>
            <a:r>
              <a:rPr lang="en-US" sz="1400" b="0" dirty="0" smtClean="0">
                <a:cs typeface="Courier New"/>
              </a:rPr>
              <a:t>(</a:t>
            </a:r>
            <a:r>
              <a:rPr lang="en-US" sz="1400" b="0" dirty="0">
                <a:cs typeface="Courier New"/>
              </a:rPr>
              <a:t>See Airbus use of Unit </a:t>
            </a:r>
            <a:r>
              <a:rPr lang="en-US" sz="1400" b="0" dirty="0" smtClean="0">
                <a:cs typeface="Courier New"/>
              </a:rPr>
              <a:t>Proof: </a:t>
            </a:r>
            <a:r>
              <a:rPr lang="en-US" sz="1400" b="0" dirty="0" smtClean="0">
                <a:hlinkClick r:id="rId2"/>
              </a:rPr>
              <a:t>http</a:t>
            </a:r>
            <a:r>
              <a:rPr lang="en-US" sz="1400" b="0" dirty="0">
                <a:hlinkClick r:id="rId2"/>
              </a:rPr>
              <a:t>://www.open-do.org/wp-content/uploads/2013/04/IEEE_Software_Formal_Or_Testing.pdf</a:t>
            </a:r>
            <a:r>
              <a:rPr lang="en-US" sz="1400" b="0" dirty="0"/>
              <a:t>)</a:t>
            </a:r>
            <a:endParaRPr lang="en-US" sz="1400" b="0" dirty="0">
              <a:cs typeface="Courier New"/>
            </a:endParaRPr>
          </a:p>
          <a:p>
            <a:pPr marL="0" indent="0">
              <a:buNone/>
            </a:pPr>
            <a:endParaRPr lang="en-US" b="0" dirty="0"/>
          </a:p>
          <a:p>
            <a:pPr marL="0" indent="0">
              <a:buNone/>
            </a:pPr>
            <a:r>
              <a:rPr lang="en-US" dirty="0" smtClean="0"/>
              <a:t>Property = mathematical formula</a:t>
            </a:r>
          </a:p>
          <a:p>
            <a:pPr marL="0" indent="0">
              <a:buNone/>
            </a:pPr>
            <a:endParaRPr lang="en-US" dirty="0">
              <a:cs typeface="Courier New"/>
            </a:endParaRPr>
          </a:p>
          <a:p>
            <a:pPr marL="0" indent="0">
              <a:buNone/>
            </a:pPr>
            <a:r>
              <a:rPr lang="en-US" dirty="0" smtClean="0">
                <a:cs typeface="Courier New"/>
              </a:rPr>
              <a:t>Proof is done subprogram by subprogram</a:t>
            </a:r>
          </a:p>
          <a:p>
            <a:pPr marL="0" indent="0">
              <a:buNone/>
            </a:pPr>
            <a:endParaRPr lang="en-US" dirty="0">
              <a:cs typeface="Courier New"/>
            </a:endParaRPr>
          </a:p>
          <a:p>
            <a:pPr marL="0" indent="0">
              <a:buNone/>
            </a:pPr>
            <a:r>
              <a:rPr lang="en-US" dirty="0" smtClean="0">
                <a:cs typeface="Courier New"/>
              </a:rPr>
              <a:t>Run-time checks in contracts are also proved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</a:t>
            </a:r>
            <a:r>
              <a:rPr lang="en-US" dirty="0" smtClean="0"/>
              <a:t>of Properties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4794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Ada favors clarity over conciseness, reader over writer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“Ada, why not?”</a:t>
            </a:r>
            <a:endParaRPr lang="en-US" dirty="0"/>
          </a:p>
        </p:txBody>
      </p:sp>
      <p:pic>
        <p:nvPicPr>
          <p:cNvPr id="4" name="Image 3" descr="strcpy_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2276872"/>
            <a:ext cx="4176464" cy="1267457"/>
          </a:xfrm>
          <a:prstGeom prst="rect">
            <a:avLst/>
          </a:prstGeom>
        </p:spPr>
      </p:pic>
      <p:pic>
        <p:nvPicPr>
          <p:cNvPr id="6" name="Image 5" descr="strcpy_ad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829" y="4293096"/>
            <a:ext cx="5937892" cy="1296144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323528" y="2564904"/>
            <a:ext cx="14324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b="1" i="0" kern="1200" dirty="0" smtClean="0">
                <a:solidFill>
                  <a:srgbClr val="000000"/>
                </a:solidFill>
              </a:rPr>
              <a:t>C</a:t>
            </a:r>
          </a:p>
          <a:p>
            <a:pPr algn="ctr"/>
            <a:r>
              <a:rPr lang="fr-FR" sz="1400" b="1" i="0" kern="1200" dirty="0" smtClean="0">
                <a:solidFill>
                  <a:srgbClr val="000000"/>
                </a:solidFill>
              </a:rPr>
              <a:t>116 </a:t>
            </a:r>
            <a:r>
              <a:rPr lang="fr-FR" sz="1400" b="1" i="0" kern="1200" dirty="0" err="1" smtClean="0">
                <a:solidFill>
                  <a:srgbClr val="000000"/>
                </a:solidFill>
              </a:rPr>
              <a:t>characters</a:t>
            </a:r>
            <a:endParaRPr lang="fr-FR" sz="1400" b="1" i="0" kern="1200" dirty="0" smtClean="0">
              <a:solidFill>
                <a:srgbClr val="000000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107504" y="4581128"/>
            <a:ext cx="14423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b="1" i="0" dirty="0" smtClean="0">
                <a:solidFill>
                  <a:srgbClr val="000000"/>
                </a:solidFill>
              </a:rPr>
              <a:t>Ada</a:t>
            </a:r>
            <a:endParaRPr lang="fr-FR" sz="1400" b="1" i="0" dirty="0">
              <a:solidFill>
                <a:srgbClr val="000000"/>
              </a:solidFill>
            </a:endParaRPr>
          </a:p>
          <a:p>
            <a:pPr algn="ctr"/>
            <a:r>
              <a:rPr lang="fr-FR" sz="1400" b="1" i="0" kern="1200" dirty="0" smtClean="0">
                <a:solidFill>
                  <a:srgbClr val="000000"/>
                </a:solidFill>
              </a:rPr>
              <a:t>208 </a:t>
            </a:r>
            <a:r>
              <a:rPr lang="fr-FR" sz="1400" b="1" i="0" kern="1200" dirty="0" err="1" smtClean="0">
                <a:solidFill>
                  <a:srgbClr val="000000"/>
                </a:solidFill>
              </a:rPr>
              <a:t>characters</a:t>
            </a:r>
            <a:endParaRPr lang="fr-FR" sz="1400" b="1" i="0" kern="12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30810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85800" y="1143000"/>
            <a:ext cx="7846640" cy="5334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Run-time check = mathematical formula</a:t>
            </a:r>
          </a:p>
          <a:p>
            <a:pPr marL="0" indent="0">
              <a:buNone/>
            </a:pPr>
            <a:endParaRPr lang="en-US" dirty="0">
              <a:cs typeface="Courier New"/>
            </a:endParaRPr>
          </a:p>
          <a:p>
            <a:pPr marL="0" indent="0">
              <a:buNone/>
            </a:pPr>
            <a:r>
              <a:rPr lang="en-US" dirty="0" smtClean="0">
                <a:cs typeface="Courier New"/>
              </a:rPr>
              <a:t>Ex: absence of division by zero in expression “X / Y” if formula “Y /= 0” holds</a:t>
            </a:r>
          </a:p>
          <a:p>
            <a:pPr marL="0" indent="0">
              <a:buNone/>
            </a:pPr>
            <a:endParaRPr lang="en-US" dirty="0">
              <a:cs typeface="Courier New"/>
            </a:endParaRPr>
          </a:p>
          <a:p>
            <a:pPr marL="0" indent="0">
              <a:buNone/>
            </a:pPr>
            <a:r>
              <a:rPr lang="en-US" dirty="0" smtClean="0">
                <a:cs typeface="Courier New"/>
              </a:rPr>
              <a:t>Checks in SPARK:</a:t>
            </a:r>
          </a:p>
          <a:p>
            <a:r>
              <a:rPr lang="en-US" b="0" dirty="0" smtClean="0">
                <a:cs typeface="Courier New"/>
              </a:rPr>
              <a:t>Range check (bounds of scalar types)</a:t>
            </a:r>
          </a:p>
          <a:p>
            <a:r>
              <a:rPr lang="en-US" b="0" dirty="0" smtClean="0">
                <a:cs typeface="Courier New"/>
              </a:rPr>
              <a:t>Index check (bounds of arrays)</a:t>
            </a:r>
          </a:p>
          <a:p>
            <a:r>
              <a:rPr lang="en-US" b="0" dirty="0" smtClean="0">
                <a:cs typeface="Courier New"/>
              </a:rPr>
              <a:t>Overflow check (bounds of machine scalar types)</a:t>
            </a:r>
          </a:p>
          <a:p>
            <a:r>
              <a:rPr lang="en-US" b="0" dirty="0" smtClean="0">
                <a:cs typeface="Courier New"/>
              </a:rPr>
              <a:t>Division by zero check</a:t>
            </a:r>
          </a:p>
          <a:p>
            <a:r>
              <a:rPr lang="en-US" b="0" dirty="0" smtClean="0">
                <a:cs typeface="Courier New"/>
              </a:rPr>
              <a:t>Length check (array operations)</a:t>
            </a:r>
          </a:p>
          <a:p>
            <a:r>
              <a:rPr lang="en-US" b="0" dirty="0" smtClean="0">
                <a:cs typeface="Courier New"/>
              </a:rPr>
              <a:t>Discriminant check (access to discriminant record)</a:t>
            </a:r>
          </a:p>
          <a:p>
            <a:endParaRPr lang="en-US" dirty="0">
              <a:cs typeface="Courier New"/>
            </a:endParaRPr>
          </a:p>
          <a:p>
            <a:pPr marL="0" indent="0">
              <a:buNone/>
            </a:pPr>
            <a:r>
              <a:rPr lang="en-US" dirty="0" smtClean="0">
                <a:cs typeface="Courier New"/>
              </a:rPr>
              <a:t>Proof is done subprogram by subprogram</a:t>
            </a:r>
          </a:p>
          <a:p>
            <a:pPr marL="0" indent="0">
              <a:buNone/>
            </a:pPr>
            <a:endParaRPr lang="en-US" dirty="0">
              <a:cs typeface="Courier New"/>
            </a:endParaRPr>
          </a:p>
          <a:p>
            <a:pPr marL="0" indent="0">
              <a:buNone/>
            </a:pPr>
            <a:r>
              <a:rPr lang="en-US" dirty="0" smtClean="0">
                <a:cs typeface="Courier New"/>
              </a:rPr>
              <a:t>Run-time checks in contracts are also proved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Robustness analysis: Absence </a:t>
            </a:r>
            <a:r>
              <a:rPr lang="en-US" dirty="0" smtClean="0"/>
              <a:t>of Run-Time Errors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7984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85800" y="1143000"/>
            <a:ext cx="7846640" cy="5334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cs typeface="Courier New"/>
              </a:rPr>
              <a:t>Low-level requirement can be formalized as subprogram contract </a:t>
            </a:r>
          </a:p>
          <a:p>
            <a:pPr marL="0" indent="0">
              <a:buNone/>
            </a:pPr>
            <a:r>
              <a:rPr lang="en-US" b="0" dirty="0" smtClean="0">
                <a:cs typeface="Courier New"/>
              </a:rPr>
              <a:t>(See Airbus use of Unit Proof:</a:t>
            </a:r>
          </a:p>
          <a:p>
            <a:pPr marL="0" lvl="1" indent="0">
              <a:buClr>
                <a:srgbClr val="404040"/>
              </a:buClr>
              <a:buNone/>
            </a:pP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://www.open-do.org/wp-content/uploads/2013/04/</a:t>
            </a:r>
            <a:r>
              <a:rPr lang="en-US" dirty="0" smtClean="0">
                <a:hlinkClick r:id="rId2"/>
              </a:rPr>
              <a:t>IEEE_Software_Formal_Or_Testing.pdf</a:t>
            </a:r>
            <a:r>
              <a:rPr lang="en-US" dirty="0" smtClean="0"/>
              <a:t>)</a:t>
            </a:r>
            <a:endParaRPr lang="en-US" dirty="0" smtClean="0">
              <a:cs typeface="Courier New"/>
            </a:endParaRPr>
          </a:p>
          <a:p>
            <a:pPr marL="0" indent="0">
              <a:buNone/>
            </a:pPr>
            <a:endParaRPr lang="en-US" dirty="0">
              <a:cs typeface="Courier New"/>
            </a:endParaRPr>
          </a:p>
          <a:p>
            <a:pPr marL="0" indent="0">
              <a:buNone/>
            </a:pPr>
            <a:r>
              <a:rPr lang="en-US" dirty="0" smtClean="0">
                <a:cs typeface="Courier New"/>
              </a:rPr>
              <a:t>Assertion = mathematical formula</a:t>
            </a:r>
          </a:p>
          <a:p>
            <a:pPr marL="0" indent="0">
              <a:buNone/>
            </a:pPr>
            <a:endParaRPr lang="en-US" dirty="0">
              <a:cs typeface="Courier New"/>
            </a:endParaRPr>
          </a:p>
          <a:p>
            <a:pPr marL="0" indent="0">
              <a:buNone/>
            </a:pPr>
            <a:r>
              <a:rPr lang="en-US" dirty="0" smtClean="0">
                <a:cs typeface="Courier New"/>
              </a:rPr>
              <a:t>Proof is done subprogram by subprogram:</a:t>
            </a:r>
          </a:p>
          <a:p>
            <a:r>
              <a:rPr lang="en-US" b="0" dirty="0" smtClean="0">
                <a:solidFill>
                  <a:srgbClr val="4C96D7"/>
                </a:solidFill>
                <a:cs typeface="Courier New"/>
              </a:rPr>
              <a:t>Precondition</a:t>
            </a:r>
            <a:r>
              <a:rPr lang="en-US" b="0" dirty="0" smtClean="0">
                <a:cs typeface="Courier New"/>
              </a:rPr>
              <a:t> is assumed</a:t>
            </a:r>
          </a:p>
          <a:p>
            <a:r>
              <a:rPr lang="en-US" b="0" dirty="0" smtClean="0">
                <a:solidFill>
                  <a:srgbClr val="4C96D7"/>
                </a:solidFill>
                <a:cs typeface="Courier New"/>
              </a:rPr>
              <a:t>Precondition</a:t>
            </a:r>
            <a:r>
              <a:rPr lang="en-US" b="0" dirty="0" smtClean="0">
                <a:cs typeface="Courier New"/>
              </a:rPr>
              <a:t> of each call is proved</a:t>
            </a:r>
          </a:p>
          <a:p>
            <a:r>
              <a:rPr lang="en-US" b="0" dirty="0" err="1" smtClean="0">
                <a:solidFill>
                  <a:srgbClr val="4C96D7"/>
                </a:solidFill>
                <a:cs typeface="Courier New"/>
              </a:rPr>
              <a:t>Postcondition</a:t>
            </a:r>
            <a:r>
              <a:rPr lang="en-US" b="0" dirty="0" smtClean="0">
                <a:solidFill>
                  <a:srgbClr val="4C96D7"/>
                </a:solidFill>
                <a:cs typeface="Courier New"/>
              </a:rPr>
              <a:t> </a:t>
            </a:r>
            <a:r>
              <a:rPr lang="en-US" b="0" dirty="0" smtClean="0">
                <a:cs typeface="Courier New"/>
              </a:rPr>
              <a:t>of each call is assumed</a:t>
            </a:r>
          </a:p>
          <a:p>
            <a:r>
              <a:rPr lang="en-US" b="0" dirty="0" err="1" smtClean="0">
                <a:solidFill>
                  <a:srgbClr val="4C96D7"/>
                </a:solidFill>
                <a:cs typeface="Courier New"/>
              </a:rPr>
              <a:t>Postcondition</a:t>
            </a:r>
            <a:r>
              <a:rPr lang="en-US" b="0" dirty="0" smtClean="0">
                <a:solidFill>
                  <a:srgbClr val="4C96D7"/>
                </a:solidFill>
                <a:cs typeface="Courier New"/>
              </a:rPr>
              <a:t> </a:t>
            </a:r>
            <a:r>
              <a:rPr lang="en-US" b="0" dirty="0" smtClean="0">
                <a:cs typeface="Courier New"/>
              </a:rPr>
              <a:t>is proved</a:t>
            </a:r>
          </a:p>
          <a:p>
            <a:endParaRPr lang="en-US" dirty="0">
              <a:cs typeface="Courier New"/>
            </a:endParaRPr>
          </a:p>
          <a:p>
            <a:pPr marL="0" indent="0">
              <a:buNone/>
            </a:pPr>
            <a:r>
              <a:rPr lang="en-US" dirty="0" smtClean="0">
                <a:cs typeface="Courier New"/>
              </a:rPr>
              <a:t>Additional assertions may be needed for proof:</a:t>
            </a:r>
          </a:p>
          <a:p>
            <a:r>
              <a:rPr lang="en-US" b="0" dirty="0" smtClean="0">
                <a:cs typeface="Courier New"/>
              </a:rPr>
              <a:t>Pragma </a:t>
            </a:r>
            <a:r>
              <a:rPr lang="en-US" b="0" dirty="0" err="1" smtClean="0">
                <a:solidFill>
                  <a:srgbClr val="4C96D7"/>
                </a:solidFill>
                <a:cs typeface="Courier New"/>
              </a:rPr>
              <a:t>Loop_Invariant</a:t>
            </a:r>
            <a:r>
              <a:rPr lang="en-US" b="0" dirty="0" smtClean="0">
                <a:solidFill>
                  <a:srgbClr val="4C96D7"/>
                </a:solidFill>
                <a:cs typeface="Courier New"/>
              </a:rPr>
              <a:t> </a:t>
            </a:r>
            <a:r>
              <a:rPr lang="en-US" b="0" dirty="0" smtClean="0">
                <a:cs typeface="Courier New"/>
              </a:rPr>
              <a:t>for summarizing loop effects</a:t>
            </a:r>
          </a:p>
          <a:p>
            <a:r>
              <a:rPr lang="en-US" b="0" dirty="0" smtClean="0">
                <a:cs typeface="Courier New"/>
              </a:rPr>
              <a:t>Pragma </a:t>
            </a:r>
            <a:r>
              <a:rPr lang="en-US" b="0" dirty="0" err="1" smtClean="0">
                <a:solidFill>
                  <a:srgbClr val="4C96D7"/>
                </a:solidFill>
                <a:cs typeface="Courier New"/>
              </a:rPr>
              <a:t>Loop_Variant</a:t>
            </a:r>
            <a:r>
              <a:rPr lang="en-US" b="0" dirty="0" smtClean="0">
                <a:solidFill>
                  <a:srgbClr val="4C96D7"/>
                </a:solidFill>
                <a:cs typeface="Courier New"/>
              </a:rPr>
              <a:t> </a:t>
            </a:r>
            <a:r>
              <a:rPr lang="en-US" b="0" dirty="0" smtClean="0">
                <a:cs typeface="Courier New"/>
              </a:rPr>
              <a:t>to prove loop termination</a:t>
            </a:r>
          </a:p>
          <a:p>
            <a:r>
              <a:rPr lang="en-US" b="0" dirty="0" smtClean="0">
                <a:cs typeface="Courier New"/>
              </a:rPr>
              <a:t>Pragma </a:t>
            </a:r>
            <a:r>
              <a:rPr lang="en-US" b="0" dirty="0" smtClean="0">
                <a:solidFill>
                  <a:srgbClr val="4C96D7"/>
                </a:solidFill>
                <a:cs typeface="Courier New"/>
              </a:rPr>
              <a:t>Assert </a:t>
            </a:r>
            <a:r>
              <a:rPr lang="en-US" b="0" dirty="0">
                <a:cs typeface="Courier New"/>
              </a:rPr>
              <a:t>to </a:t>
            </a:r>
            <a:r>
              <a:rPr lang="en-US" b="0" dirty="0" smtClean="0">
                <a:cs typeface="Courier New"/>
              </a:rPr>
              <a:t>guide automatic </a:t>
            </a:r>
            <a:r>
              <a:rPr lang="en-US" b="0" dirty="0" err="1" smtClean="0">
                <a:cs typeface="Courier New"/>
              </a:rPr>
              <a:t>prover</a:t>
            </a:r>
            <a:endParaRPr lang="en-US" b="0" dirty="0" smtClean="0">
              <a:solidFill>
                <a:srgbClr val="4C96D7"/>
              </a:solidFill>
              <a:cs typeface="Courier New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analysis: Compliance </a:t>
            </a:r>
            <a:r>
              <a:rPr lang="en-US" dirty="0" smtClean="0"/>
              <a:t>with Low-Level Requirements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4647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of Static Validation in Developer Workflow</a:t>
            </a:r>
            <a:endParaRPr lang="en-US" dirty="0"/>
          </a:p>
        </p:txBody>
      </p:sp>
      <p:pic>
        <p:nvPicPr>
          <p:cNvPr id="7" name="Image 6" descr="spark2014_gp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692696"/>
            <a:ext cx="7202760" cy="6244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9923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81000" y="2667000"/>
            <a:ext cx="8382000" cy="954107"/>
          </a:xfrm>
        </p:spPr>
        <p:txBody>
          <a:bodyPr/>
          <a:lstStyle/>
          <a:p>
            <a:r>
              <a:rPr lang="en-US" dirty="0" smtClean="0"/>
              <a:t>Space Case Study</a:t>
            </a:r>
          </a:p>
        </p:txBody>
      </p:sp>
    </p:spTree>
    <p:extLst>
      <p:ext uri="{BB962C8B-B14F-4D97-AF65-F5344CB8AC3E}">
        <p14:creationId xmlns:p14="http://schemas.microsoft.com/office/powerpoint/2010/main" val="36537653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83568" y="980728"/>
            <a:ext cx="7846640" cy="559836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cs typeface="Courier New"/>
              </a:rPr>
              <a:t>Numerical control/command </a:t>
            </a:r>
            <a:r>
              <a:rPr lang="en-US" dirty="0">
                <a:solidFill>
                  <a:srgbClr val="000000"/>
                </a:solidFill>
                <a:cs typeface="Courier New"/>
              </a:rPr>
              <a:t>a</a:t>
            </a:r>
            <a:r>
              <a:rPr lang="en-US" dirty="0" smtClean="0">
                <a:solidFill>
                  <a:srgbClr val="000000"/>
                </a:solidFill>
                <a:cs typeface="Courier New"/>
              </a:rPr>
              <a:t>lgorithms</a:t>
            </a: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  <a:cs typeface="Courier New"/>
            </a:endParaRP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  <a:cs typeface="Courier New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cs typeface="Courier New"/>
            </a:endParaRP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  <a:cs typeface="Courier New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cs typeface="Courier New"/>
              </a:rPr>
              <a:t>Mission and vehicle management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cs typeface="Courier New"/>
            </a:endParaRP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  <a:cs typeface="Courier New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cs typeface="Courier New"/>
            </a:endParaRP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  <a:cs typeface="Courier New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cs typeface="Courier New"/>
            </a:endParaRP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  <a:cs typeface="Courier New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cs typeface="Courier New"/>
            </a:endParaRP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  <a:cs typeface="Courier New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cs typeface="Courier New"/>
            </a:endParaRPr>
          </a:p>
          <a:p>
            <a:pPr marL="0" indent="0">
              <a:buNone/>
            </a:pPr>
            <a:r>
              <a:rPr lang="en-US" b="0" i="1" dirty="0" smtClean="0">
                <a:solidFill>
                  <a:schemeClr val="tx1"/>
                </a:solidFill>
                <a:cs typeface="Courier New"/>
              </a:rPr>
              <a:t>Formal Verification of </a:t>
            </a:r>
            <a:r>
              <a:rPr lang="en-US" b="0" i="1" dirty="0">
                <a:solidFill>
                  <a:schemeClr val="tx1"/>
                </a:solidFill>
                <a:cs typeface="Courier New"/>
              </a:rPr>
              <a:t>Aerospace Software, DASIA 2013, </a:t>
            </a:r>
            <a:r>
              <a:rPr lang="en-US" b="0" i="1" dirty="0">
                <a:solidFill>
                  <a:schemeClr val="tx1"/>
                </a:solidFill>
                <a:cs typeface="Courier New"/>
                <a:hlinkClick r:id="rId2"/>
              </a:rPr>
              <a:t>http://www.open-do.org/wp-content/uploads/2013/05/DASIA_2013.</a:t>
            </a:r>
            <a:r>
              <a:rPr lang="en-US" b="0" i="1" dirty="0" smtClean="0">
                <a:solidFill>
                  <a:schemeClr val="tx1"/>
                </a:solidFill>
                <a:cs typeface="Courier New"/>
                <a:hlinkClick r:id="rId2"/>
              </a:rPr>
              <a:t>pdf</a:t>
            </a:r>
            <a:r>
              <a:rPr lang="en-US" b="0" i="1" dirty="0" smtClean="0">
                <a:solidFill>
                  <a:schemeClr val="tx1"/>
                </a:solidFill>
                <a:cs typeface="Courier New"/>
              </a:rPr>
              <a:t> </a:t>
            </a:r>
            <a:endParaRPr lang="en-US" b="0" i="1" dirty="0">
              <a:solidFill>
                <a:schemeClr val="tx1"/>
              </a:solidFill>
              <a:cs typeface="Courier New"/>
            </a:endParaRPr>
          </a:p>
          <a:p>
            <a:pPr marL="0" indent="0">
              <a:buNone/>
            </a:pPr>
            <a:endParaRPr lang="en-US" b="0" i="1" dirty="0" smtClean="0">
              <a:solidFill>
                <a:schemeClr val="tx1"/>
              </a:solidFill>
              <a:cs typeface="Courier New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 by </a:t>
            </a:r>
            <a:r>
              <a:rPr lang="en-US" dirty="0" err="1" smtClean="0"/>
              <a:t>Astrium</a:t>
            </a:r>
            <a:r>
              <a:rPr lang="en-US" dirty="0" smtClean="0"/>
              <a:t> Space Transportation (David </a:t>
            </a:r>
            <a:r>
              <a:rPr lang="en-US" dirty="0" err="1" smtClean="0"/>
              <a:t>Lesens</a:t>
            </a:r>
            <a:r>
              <a:rPr lang="en-US" dirty="0" smtClean="0"/>
              <a:t>)</a:t>
            </a:r>
            <a:endParaRPr lang="en-US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3907414"/>
              </p:ext>
            </p:extLst>
          </p:nvPr>
        </p:nvGraphicFramePr>
        <p:xfrm>
          <a:off x="683568" y="1412776"/>
          <a:ext cx="748883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8096"/>
                <a:gridCol w="1932384"/>
                <a:gridCol w="1296144"/>
                <a:gridCol w="1872208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Part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#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s</a:t>
                      </a:r>
                      <a:r>
                        <a:rPr lang="fr-FR" dirty="0" err="1" smtClean="0"/>
                        <a:t>ubprograms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# </a:t>
                      </a:r>
                      <a:r>
                        <a:rPr lang="fr-FR" dirty="0" err="1" smtClean="0"/>
                        <a:t>checks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% </a:t>
                      </a:r>
                      <a:r>
                        <a:rPr lang="fr-FR" dirty="0" err="1" smtClean="0"/>
                        <a:t>proved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Math </a:t>
                      </a:r>
                      <a:r>
                        <a:rPr lang="fr-FR" dirty="0" err="1" smtClean="0"/>
                        <a:t>library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27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92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Numerical</a:t>
                      </a:r>
                      <a:r>
                        <a:rPr lang="fr-FR" dirty="0" smtClean="0"/>
                        <a:t> </a:t>
                      </a:r>
                      <a:r>
                        <a:rPr lang="fr-FR" dirty="0" err="1" smtClean="0"/>
                        <a:t>algorithms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30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265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98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3541923"/>
              </p:ext>
            </p:extLst>
          </p:nvPr>
        </p:nvGraphicFramePr>
        <p:xfrm>
          <a:off x="683568" y="2993360"/>
          <a:ext cx="748883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8096"/>
                <a:gridCol w="1932384"/>
                <a:gridCol w="1296144"/>
                <a:gridCol w="1872208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Part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#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s</a:t>
                      </a:r>
                      <a:r>
                        <a:rPr lang="fr-FR" dirty="0" err="1" smtClean="0"/>
                        <a:t>ubprograms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# </a:t>
                      </a:r>
                      <a:r>
                        <a:rPr lang="fr-FR" dirty="0" err="1" smtClean="0"/>
                        <a:t>checks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% </a:t>
                      </a:r>
                      <a:r>
                        <a:rPr lang="fr-FR" dirty="0" err="1" smtClean="0"/>
                        <a:t>proved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Single</a:t>
                      </a:r>
                      <a:r>
                        <a:rPr lang="fr-FR" baseline="0" dirty="0" smtClean="0"/>
                        <a:t> variable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85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268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100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List of variables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140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252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100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Events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213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100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Expressions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331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1670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100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Automated</a:t>
                      </a:r>
                      <a:r>
                        <a:rPr lang="fr-FR" dirty="0" smtClean="0"/>
                        <a:t> proc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192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284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74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On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board</a:t>
                      </a:r>
                      <a:r>
                        <a:rPr lang="fr-FR" baseline="0" dirty="0" smtClean="0"/>
                        <a:t> control proc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547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2454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95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au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9965889"/>
              </p:ext>
            </p:extLst>
          </p:nvPr>
        </p:nvGraphicFramePr>
        <p:xfrm>
          <a:off x="6300192" y="3356992"/>
          <a:ext cx="1872208" cy="15121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2208"/>
              </a:tblGrid>
              <a:tr h="1512168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11482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81000" y="2667000"/>
            <a:ext cx="8382000" cy="954107"/>
          </a:xfrm>
        </p:spPr>
        <p:txBody>
          <a:bodyPr/>
          <a:lstStyle/>
          <a:p>
            <a:r>
              <a:rPr lang="en-US" dirty="0" smtClean="0"/>
              <a:t>Conclusions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773182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SPARK 2014 provides one of the highest level of safety/security/reliability on the market</a:t>
            </a:r>
          </a:p>
          <a:p>
            <a:pPr lvl="1"/>
            <a:r>
              <a:rPr lang="en-US" dirty="0" smtClean="0"/>
              <a:t>Implementing strategies used by </a:t>
            </a:r>
            <a:r>
              <a:rPr lang="en-US" dirty="0" smtClean="0"/>
              <a:t>industrials</a:t>
            </a:r>
            <a:endParaRPr lang="en-US" dirty="0" smtClean="0"/>
          </a:p>
          <a:p>
            <a:pPr lvl="1"/>
            <a:r>
              <a:rPr lang="en-US" dirty="0" smtClean="0"/>
              <a:t>Inheriting from 20+ years of industrialization and usage of SPARK</a:t>
            </a:r>
          </a:p>
          <a:p>
            <a:pPr lvl="1"/>
            <a:r>
              <a:rPr lang="en-US" dirty="0" smtClean="0"/>
              <a:t>Fit for safety and security standard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SPARK 2014 allows to progressively introduce higher reliability standards</a:t>
            </a:r>
          </a:p>
          <a:p>
            <a:pPr lvl="1"/>
            <a:r>
              <a:rPr lang="en-US" dirty="0" smtClean="0"/>
              <a:t>Offers a unique formalism for executable and formal notations</a:t>
            </a:r>
          </a:p>
          <a:p>
            <a:pPr lvl="1"/>
            <a:r>
              <a:rPr lang="en-US" dirty="0" smtClean="0"/>
              <a:t>Can be deployed at the subprogram level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r>
              <a:rPr lang="en-US" dirty="0"/>
              <a:t>SPARK 2014 </a:t>
            </a:r>
            <a:r>
              <a:rPr lang="en-US" dirty="0" smtClean="0"/>
              <a:t>reduces unit testing costs as well as integration work and deployment hazards</a:t>
            </a:r>
          </a:p>
          <a:p>
            <a:pPr lvl="1"/>
            <a:r>
              <a:rPr lang="en-US" dirty="0" smtClean="0"/>
              <a:t>Unit test are replaced by unit proof verifying 100% of the cases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Strengths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924722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85800" y="1143000"/>
            <a:ext cx="7846640" cy="5334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cs typeface="Courier New"/>
              </a:rPr>
              <a:t>SPARK 2014 very good for:</a:t>
            </a:r>
          </a:p>
          <a:p>
            <a:r>
              <a:rPr lang="en-US" b="0" dirty="0" smtClean="0">
                <a:solidFill>
                  <a:schemeClr val="tx1"/>
                </a:solidFill>
                <a:cs typeface="Courier New"/>
              </a:rPr>
              <a:t>Proof of absence of run-time errors</a:t>
            </a:r>
          </a:p>
          <a:p>
            <a:r>
              <a:rPr lang="en-US" b="0" dirty="0" smtClean="0">
                <a:solidFill>
                  <a:schemeClr val="tx1"/>
                </a:solidFill>
                <a:cs typeface="Courier New"/>
              </a:rPr>
              <a:t>Correct access to all global variables</a:t>
            </a:r>
          </a:p>
          <a:p>
            <a:r>
              <a:rPr lang="en-US" b="0" dirty="0" smtClean="0">
                <a:solidFill>
                  <a:schemeClr val="tx1"/>
                </a:solidFill>
                <a:cs typeface="Courier New"/>
              </a:rPr>
              <a:t>Absence of out-of-range values</a:t>
            </a:r>
          </a:p>
          <a:p>
            <a:r>
              <a:rPr lang="en-US" b="0" dirty="0" smtClean="0">
                <a:solidFill>
                  <a:schemeClr val="tx1"/>
                </a:solidFill>
                <a:cs typeface="Courier New"/>
              </a:rPr>
              <a:t>Internal consistency of software unit</a:t>
            </a:r>
          </a:p>
          <a:p>
            <a:r>
              <a:rPr lang="en-US" b="0" dirty="0" smtClean="0">
                <a:solidFill>
                  <a:schemeClr val="tx1"/>
                </a:solidFill>
                <a:cs typeface="Courier New"/>
              </a:rPr>
              <a:t>Correct numerical protection</a:t>
            </a:r>
          </a:p>
          <a:p>
            <a:r>
              <a:rPr lang="en-US" b="0" dirty="0" smtClean="0">
                <a:solidFill>
                  <a:schemeClr val="tx1"/>
                </a:solidFill>
                <a:cs typeface="Courier New"/>
              </a:rPr>
              <a:t>Correctness of a generic code in a specific context</a:t>
            </a:r>
          </a:p>
          <a:p>
            <a:endParaRPr lang="en-US" dirty="0">
              <a:solidFill>
                <a:schemeClr val="tx1"/>
              </a:solidFill>
              <a:cs typeface="Courier New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cs typeface="Courier New"/>
              </a:rPr>
              <a:t>SPARK 2014 is good for:</a:t>
            </a:r>
          </a:p>
          <a:p>
            <a:r>
              <a:rPr lang="en-US" b="0" dirty="0" smtClean="0">
                <a:solidFill>
                  <a:schemeClr val="tx1"/>
                </a:solidFill>
                <a:cs typeface="Courier New"/>
              </a:rPr>
              <a:t>Proof of functional properties</a:t>
            </a:r>
          </a:p>
          <a:p>
            <a:endParaRPr lang="en-US" dirty="0">
              <a:solidFill>
                <a:schemeClr val="tx1"/>
              </a:solidFill>
              <a:cs typeface="Courier New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cs typeface="Courier New"/>
              </a:rPr>
              <a:t>Areas requiring improvements:</a:t>
            </a:r>
          </a:p>
          <a:p>
            <a:r>
              <a:rPr lang="en-US" b="0" dirty="0" smtClean="0">
                <a:solidFill>
                  <a:schemeClr val="tx1"/>
                </a:solidFill>
                <a:cs typeface="Courier New"/>
              </a:rPr>
              <a:t>Sound treatment of floating-points (done)</a:t>
            </a:r>
          </a:p>
          <a:p>
            <a:r>
              <a:rPr lang="en-US" b="0" dirty="0" smtClean="0">
                <a:solidFill>
                  <a:schemeClr val="tx1"/>
                </a:solidFill>
                <a:cs typeface="Courier New"/>
              </a:rPr>
              <a:t>Support of tagged types (in the development roadmap for 2014)</a:t>
            </a:r>
          </a:p>
          <a:p>
            <a:r>
              <a:rPr lang="en-US" b="0" dirty="0" smtClean="0">
                <a:solidFill>
                  <a:schemeClr val="tx1"/>
                </a:solidFill>
                <a:cs typeface="Courier New"/>
              </a:rPr>
              <a:t>Helping user with unproved checks (for example counter-examples, in roadmap)</a:t>
            </a:r>
          </a:p>
          <a:p>
            <a:endParaRPr lang="en-US" dirty="0" smtClean="0">
              <a:solidFill>
                <a:schemeClr val="tx1"/>
              </a:solidFill>
              <a:cs typeface="Courier New"/>
            </a:endParaRPr>
          </a:p>
          <a:p>
            <a:endParaRPr lang="en-US" dirty="0" smtClean="0">
              <a:solidFill>
                <a:schemeClr val="tx1"/>
              </a:solidFill>
              <a:cs typeface="Courier New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 Conclusions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6813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85800" y="1143000"/>
            <a:ext cx="7846640" cy="5334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2400" dirty="0" smtClean="0">
              <a:solidFill>
                <a:schemeClr val="tx1"/>
              </a:solidFill>
              <a:cs typeface="Courier New"/>
            </a:endParaRPr>
          </a:p>
          <a:p>
            <a:pPr marL="0" indent="0" algn="ctr">
              <a:buNone/>
            </a:pPr>
            <a:endParaRPr lang="en-US" sz="2400" dirty="0">
              <a:solidFill>
                <a:schemeClr val="tx1"/>
              </a:solidFill>
              <a:cs typeface="Courier New"/>
            </a:endParaRPr>
          </a:p>
          <a:p>
            <a:pPr marL="0" indent="0" algn="ctr">
              <a:buNone/>
            </a:pPr>
            <a:r>
              <a:rPr lang="en-US" sz="2400" dirty="0" smtClean="0">
                <a:solidFill>
                  <a:schemeClr val="tx1"/>
                </a:solidFill>
                <a:cs typeface="Courier New"/>
              </a:rPr>
              <a:t>SPARK 2014 is the only language and toolset providing industrial support for both dynamic and formal contract-based validation of software.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cs typeface="Courier New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cs typeface="Courier New"/>
              </a:rPr>
              <a:t>Now available as beta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cs typeface="Courier New"/>
              </a:rPr>
              <a:t>First release April 2014</a:t>
            </a:r>
          </a:p>
          <a:p>
            <a:pPr marL="0" lvl="1" indent="0">
              <a:buClr>
                <a:srgbClr val="404040"/>
              </a:buClr>
              <a:buNone/>
            </a:pPr>
            <a:r>
              <a:rPr lang="en-US" sz="1600" b="1" dirty="0"/>
              <a:t>See </a:t>
            </a:r>
            <a:r>
              <a:rPr lang="en-US" sz="1600" b="1" dirty="0">
                <a:hlinkClick r:id="rId2"/>
              </a:rPr>
              <a:t>http://www.adacore.com/sparkpro</a:t>
            </a:r>
            <a:r>
              <a:rPr lang="en-US" sz="1600" b="1" dirty="0"/>
              <a:t> </a:t>
            </a:r>
            <a:r>
              <a:rPr lang="en-US" sz="1600" b="1" dirty="0" smtClean="0"/>
              <a:t>and </a:t>
            </a:r>
            <a:r>
              <a:rPr lang="en-US" sz="1600" b="1" dirty="0" smtClean="0">
                <a:hlinkClick r:id="rId3"/>
              </a:rPr>
              <a:t>http</a:t>
            </a:r>
            <a:r>
              <a:rPr lang="en-US" sz="1600" b="1" dirty="0">
                <a:hlinkClick r:id="rId3"/>
              </a:rPr>
              <a:t>://</a:t>
            </a:r>
            <a:r>
              <a:rPr lang="en-US" sz="1600" b="1" dirty="0" smtClean="0">
                <a:hlinkClick r:id="rId3"/>
              </a:rPr>
              <a:t>www.spark-2014.org</a:t>
            </a:r>
            <a:r>
              <a:rPr lang="en-US" sz="1600" b="1" dirty="0" smtClean="0"/>
              <a:t> </a:t>
            </a:r>
            <a:endParaRPr lang="en-US" sz="1600" b="1" dirty="0"/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  <a:cs typeface="Courier New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147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ext Placeholder 1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 smtClean="0">
                <a:ea typeface="ＭＳ Ｐゴシック" pitchFamily="34" charset="-128"/>
              </a:rPr>
              <a:t>Ada favors clarity over conciseness, reader over writer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52400" y="76200"/>
            <a:ext cx="8001000" cy="533400"/>
          </a:xfrm>
          <a:prstGeom prst="rect">
            <a:avLst/>
          </a:prstGeom>
        </p:spPr>
        <p:txBody>
          <a:bodyPr anchor="ctr"/>
          <a:lstStyle/>
          <a:p>
            <a:pPr>
              <a:defRPr/>
            </a:pPr>
            <a:r>
              <a:rPr lang="en-US" dirty="0" smtClean="0">
                <a:latin typeface="+mn-lt"/>
              </a:rPr>
              <a:t>“Ada, why not?”</a:t>
            </a:r>
            <a:endParaRPr lang="en-US" dirty="0">
              <a:latin typeface="+mn-lt"/>
            </a:endParaRPr>
          </a:p>
        </p:txBody>
      </p:sp>
      <p:pic>
        <p:nvPicPr>
          <p:cNvPr id="74756" name="Image 3" descr="strcpy_c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68538" y="2276475"/>
            <a:ext cx="4175125" cy="1268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4757" name="Image 5" descr="strcpy_ada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49413" y="4292600"/>
            <a:ext cx="5938837" cy="129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758" name="ZoneTexte 8"/>
          <p:cNvSpPr txBox="1">
            <a:spLocks noChangeArrowheads="1"/>
          </p:cNvSpPr>
          <p:nvPr/>
        </p:nvSpPr>
        <p:spPr bwMode="auto">
          <a:xfrm>
            <a:off x="882652" y="2565400"/>
            <a:ext cx="31432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 b="1" i="0" dirty="0" smtClean="0">
                <a:solidFill>
                  <a:srgbClr val="000000"/>
                </a:solidFill>
              </a:rPr>
              <a:t>C</a:t>
            </a:r>
            <a:endParaRPr lang="en-US" sz="1400" b="1" i="0" dirty="0">
              <a:solidFill>
                <a:srgbClr val="000000"/>
              </a:solidFill>
            </a:endParaRPr>
          </a:p>
        </p:txBody>
      </p:sp>
      <p:sp>
        <p:nvSpPr>
          <p:cNvPr id="74759" name="ZoneTexte 9"/>
          <p:cNvSpPr txBox="1">
            <a:spLocks noChangeArrowheads="1"/>
          </p:cNvSpPr>
          <p:nvPr/>
        </p:nvSpPr>
        <p:spPr bwMode="auto">
          <a:xfrm>
            <a:off x="563218" y="4581525"/>
            <a:ext cx="53091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 b="1" i="0" dirty="0" smtClean="0">
                <a:solidFill>
                  <a:srgbClr val="000000"/>
                </a:solidFill>
              </a:rPr>
              <a:t>Ada</a:t>
            </a:r>
            <a:endParaRPr lang="en-US" sz="1400" b="1" i="0" dirty="0">
              <a:solidFill>
                <a:srgbClr val="000000"/>
              </a:solidFill>
            </a:endParaRPr>
          </a:p>
        </p:txBody>
      </p:sp>
      <p:sp>
        <p:nvSpPr>
          <p:cNvPr id="74761" name="ZoneTexte 26"/>
          <p:cNvSpPr txBox="1">
            <a:spLocks noChangeArrowheads="1"/>
          </p:cNvSpPr>
          <p:nvPr/>
        </p:nvSpPr>
        <p:spPr bwMode="auto">
          <a:xfrm>
            <a:off x="5148263" y="1628775"/>
            <a:ext cx="27114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i="0"/>
              <a:t>Means that “ret” is an output  </a:t>
            </a:r>
          </a:p>
        </p:txBody>
      </p:sp>
      <p:sp>
        <p:nvSpPr>
          <p:cNvPr id="74762" name="Line 10"/>
          <p:cNvSpPr>
            <a:spLocks noChangeShapeType="1"/>
          </p:cNvSpPr>
          <p:nvPr/>
        </p:nvSpPr>
        <p:spPr bwMode="auto">
          <a:xfrm flipH="1">
            <a:off x="4211638" y="1844675"/>
            <a:ext cx="865187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74763" name="Line 11"/>
          <p:cNvSpPr>
            <a:spLocks noChangeShapeType="1"/>
          </p:cNvSpPr>
          <p:nvPr/>
        </p:nvSpPr>
        <p:spPr bwMode="auto">
          <a:xfrm flipH="1">
            <a:off x="4284663" y="3716338"/>
            <a:ext cx="935037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74764" name="ZoneTexte 26"/>
          <p:cNvSpPr txBox="1">
            <a:spLocks noChangeArrowheads="1"/>
          </p:cNvSpPr>
          <p:nvPr/>
        </p:nvSpPr>
        <p:spPr bwMode="auto">
          <a:xfrm>
            <a:off x="5219700" y="3500438"/>
            <a:ext cx="28686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i="0"/>
              <a:t>Means that “Dest” is an output  </a:t>
            </a:r>
          </a:p>
        </p:txBody>
      </p:sp>
      <p:sp>
        <p:nvSpPr>
          <p:cNvPr id="74765" name="ZoneTexte 26"/>
          <p:cNvSpPr txBox="1">
            <a:spLocks noChangeArrowheads="1"/>
          </p:cNvSpPr>
          <p:nvPr/>
        </p:nvSpPr>
        <p:spPr bwMode="auto">
          <a:xfrm>
            <a:off x="5580063" y="1916113"/>
            <a:ext cx="25638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i="0"/>
              <a:t>Means that “s2” is an input  </a:t>
            </a:r>
          </a:p>
        </p:txBody>
      </p:sp>
      <p:sp>
        <p:nvSpPr>
          <p:cNvPr id="74766" name="Line 14"/>
          <p:cNvSpPr>
            <a:spLocks noChangeShapeType="1"/>
          </p:cNvSpPr>
          <p:nvPr/>
        </p:nvSpPr>
        <p:spPr bwMode="auto">
          <a:xfrm flipH="1">
            <a:off x="5076825" y="2060575"/>
            <a:ext cx="503238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74767" name="ZoneTexte 26"/>
          <p:cNvSpPr txBox="1">
            <a:spLocks noChangeArrowheads="1"/>
          </p:cNvSpPr>
          <p:nvPr/>
        </p:nvSpPr>
        <p:spPr bwMode="auto">
          <a:xfrm>
            <a:off x="6084888" y="3860800"/>
            <a:ext cx="259558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i="0" dirty="0"/>
              <a:t>Means that “</a:t>
            </a:r>
            <a:r>
              <a:rPr lang="en-US" sz="1400" b="1" i="0" dirty="0" err="1"/>
              <a:t>Src</a:t>
            </a:r>
            <a:r>
              <a:rPr lang="en-US" sz="1400" b="1" i="0" dirty="0"/>
              <a:t>” is an </a:t>
            </a:r>
            <a:r>
              <a:rPr lang="en-US" sz="1400" b="1" i="0" dirty="0" smtClean="0"/>
              <a:t>input  </a:t>
            </a:r>
            <a:endParaRPr lang="en-US" sz="1400" b="1" i="0" dirty="0"/>
          </a:p>
        </p:txBody>
      </p:sp>
      <p:sp>
        <p:nvSpPr>
          <p:cNvPr id="74768" name="Line 16"/>
          <p:cNvSpPr>
            <a:spLocks noChangeShapeType="1"/>
          </p:cNvSpPr>
          <p:nvPr/>
        </p:nvSpPr>
        <p:spPr bwMode="auto">
          <a:xfrm flipH="1">
            <a:off x="6011863" y="4149725"/>
            <a:ext cx="73025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74769" name="Line 17"/>
          <p:cNvSpPr>
            <a:spLocks noChangeShapeType="1"/>
          </p:cNvSpPr>
          <p:nvPr/>
        </p:nvSpPr>
        <p:spPr bwMode="auto">
          <a:xfrm flipH="1" flipV="1">
            <a:off x="3851275" y="2924175"/>
            <a:ext cx="504825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74770" name="ZoneTexte 26"/>
          <p:cNvSpPr txBox="1">
            <a:spLocks noChangeArrowheads="1"/>
          </p:cNvSpPr>
          <p:nvPr/>
        </p:nvSpPr>
        <p:spPr bwMode="auto">
          <a:xfrm>
            <a:off x="4500563" y="2924175"/>
            <a:ext cx="385578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i="0" dirty="0"/>
              <a:t>At the same time an </a:t>
            </a:r>
            <a:r>
              <a:rPr lang="en-US" sz="1400" b="1" i="0" dirty="0" smtClean="0"/>
              <a:t>assignment and </a:t>
            </a:r>
            <a:r>
              <a:rPr lang="en-US" sz="1400" b="1" i="0" dirty="0"/>
              <a:t>a test</a:t>
            </a:r>
          </a:p>
          <a:p>
            <a:r>
              <a:rPr lang="en-US" sz="1400" b="1" i="0" dirty="0"/>
              <a:t>that the end of the string has been reached</a:t>
            </a:r>
          </a:p>
        </p:txBody>
      </p:sp>
      <p:sp>
        <p:nvSpPr>
          <p:cNvPr id="74771" name="ZoneTexte 26"/>
          <p:cNvSpPr txBox="1">
            <a:spLocks noChangeArrowheads="1"/>
          </p:cNvSpPr>
          <p:nvPr/>
        </p:nvSpPr>
        <p:spPr bwMode="auto">
          <a:xfrm>
            <a:off x="179388" y="5445125"/>
            <a:ext cx="6159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i="0"/>
              <a:t>Loop</a:t>
            </a:r>
          </a:p>
        </p:txBody>
      </p:sp>
      <p:sp>
        <p:nvSpPr>
          <p:cNvPr id="74772" name="ZoneTexte 26"/>
          <p:cNvSpPr txBox="1">
            <a:spLocks noChangeArrowheads="1"/>
          </p:cNvSpPr>
          <p:nvPr/>
        </p:nvSpPr>
        <p:spPr bwMode="auto">
          <a:xfrm>
            <a:off x="3132138" y="5734050"/>
            <a:ext cx="121217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i="0" dirty="0" smtClean="0"/>
              <a:t>Assignment</a:t>
            </a:r>
            <a:endParaRPr lang="en-US" sz="1400" b="1" i="0" dirty="0"/>
          </a:p>
        </p:txBody>
      </p:sp>
      <p:sp>
        <p:nvSpPr>
          <p:cNvPr id="74773" name="Line 21"/>
          <p:cNvSpPr>
            <a:spLocks noChangeShapeType="1"/>
          </p:cNvSpPr>
          <p:nvPr/>
        </p:nvSpPr>
        <p:spPr bwMode="auto">
          <a:xfrm flipV="1">
            <a:off x="4284663" y="5157788"/>
            <a:ext cx="647700" cy="7191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74774" name="Line 22"/>
          <p:cNvSpPr>
            <a:spLocks noChangeShapeType="1"/>
          </p:cNvSpPr>
          <p:nvPr/>
        </p:nvSpPr>
        <p:spPr bwMode="auto">
          <a:xfrm flipV="1">
            <a:off x="827088" y="4941888"/>
            <a:ext cx="1081087" cy="7191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34131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61" grpId="0"/>
      <p:bldP spid="74761" grpId="1"/>
      <p:bldP spid="74762" grpId="0" animBg="1"/>
      <p:bldP spid="74762" grpId="1" animBg="1"/>
      <p:bldP spid="74763" grpId="0" animBg="1"/>
      <p:bldP spid="74763" grpId="1" animBg="1"/>
      <p:bldP spid="74764" grpId="0"/>
      <p:bldP spid="74764" grpId="1"/>
      <p:bldP spid="74765" grpId="0"/>
      <p:bldP spid="74765" grpId="1"/>
      <p:bldP spid="74766" grpId="0" animBg="1"/>
      <p:bldP spid="74766" grpId="1" animBg="1"/>
      <p:bldP spid="74767" grpId="0"/>
      <p:bldP spid="74767" grpId="1"/>
      <p:bldP spid="74768" grpId="0" animBg="1"/>
      <p:bldP spid="74768" grpId="1" animBg="1"/>
      <p:bldP spid="74769" grpId="0" animBg="1"/>
      <p:bldP spid="74770" grpId="0"/>
      <p:bldP spid="74771" grpId="0"/>
      <p:bldP spid="74772" grpId="0"/>
      <p:bldP spid="74773" grpId="0" animBg="1"/>
      <p:bldP spid="7477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Ada allows run-time detection of typing and memory errors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“Ada, why not?”</a:t>
            </a:r>
            <a:endParaRPr lang="en-US" dirty="0"/>
          </a:p>
        </p:txBody>
      </p:sp>
      <p:pic>
        <p:nvPicPr>
          <p:cNvPr id="4" name="Image 3" descr="strcpy_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2276872"/>
            <a:ext cx="4176464" cy="1267457"/>
          </a:xfrm>
          <a:prstGeom prst="rect">
            <a:avLst/>
          </a:prstGeom>
        </p:spPr>
      </p:pic>
      <p:pic>
        <p:nvPicPr>
          <p:cNvPr id="6" name="Image 5" descr="strcpy_ad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829" y="4293096"/>
            <a:ext cx="5937892" cy="1296144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882607" y="2564904"/>
            <a:ext cx="3143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b="1" i="0" kern="1200" dirty="0" smtClean="0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563239" y="4581128"/>
            <a:ext cx="5309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b="1" i="0" dirty="0" smtClean="0">
                <a:solidFill>
                  <a:srgbClr val="000000"/>
                </a:solidFill>
              </a:rPr>
              <a:t>Ada</a:t>
            </a:r>
            <a:endParaRPr lang="fr-FR" sz="1400" b="1" i="0" dirty="0">
              <a:solidFill>
                <a:srgbClr val="000000"/>
              </a:solidFill>
            </a:endParaRPr>
          </a:p>
        </p:txBody>
      </p:sp>
      <p:cxnSp>
        <p:nvCxnSpPr>
          <p:cNvPr id="30" name="Connecteur droit avec flèche 29"/>
          <p:cNvCxnSpPr>
            <a:stCxn id="32" idx="0"/>
          </p:cNvCxnSpPr>
          <p:nvPr/>
        </p:nvCxnSpPr>
        <p:spPr bwMode="auto">
          <a:xfrm flipH="1" flipV="1">
            <a:off x="3851920" y="2924944"/>
            <a:ext cx="2577651" cy="34029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2" name="ZoneTexte 31"/>
          <p:cNvSpPr txBox="1"/>
          <p:nvPr/>
        </p:nvSpPr>
        <p:spPr>
          <a:xfrm>
            <a:off x="5292080" y="3265239"/>
            <a:ext cx="22749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1400" b="1" i="0" kern="1200" dirty="0" smtClean="0"/>
              <a:t>Possible buffer </a:t>
            </a:r>
            <a:r>
              <a:rPr lang="fr-FR" sz="1400" b="1" i="0" kern="1200" dirty="0" err="1" smtClean="0"/>
              <a:t>overflow</a:t>
            </a:r>
            <a:r>
              <a:rPr lang="fr-FR" sz="1400" b="1" i="0" kern="1200" dirty="0" smtClean="0"/>
              <a:t> </a:t>
            </a:r>
          </a:p>
        </p:txBody>
      </p:sp>
      <p:cxnSp>
        <p:nvCxnSpPr>
          <p:cNvPr id="40" name="Connecteur droit avec flèche 39"/>
          <p:cNvCxnSpPr>
            <a:stCxn id="48" idx="0"/>
          </p:cNvCxnSpPr>
          <p:nvPr/>
        </p:nvCxnSpPr>
        <p:spPr bwMode="auto">
          <a:xfrm flipH="1" flipV="1">
            <a:off x="3923930" y="5157192"/>
            <a:ext cx="2633536" cy="6480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8" name="ZoneTexte 47"/>
          <p:cNvSpPr txBox="1"/>
          <p:nvPr/>
        </p:nvSpPr>
        <p:spPr>
          <a:xfrm>
            <a:off x="5195554" y="5805264"/>
            <a:ext cx="2723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b="1" i="0" dirty="0" err="1"/>
              <a:t>O</a:t>
            </a:r>
            <a:r>
              <a:rPr lang="fr-FR" sz="1400" b="1" i="0" kern="1200" dirty="0" err="1" smtClean="0"/>
              <a:t>verflow</a:t>
            </a:r>
            <a:r>
              <a:rPr lang="fr-FR" sz="1400" b="1" i="0" kern="1200" dirty="0" smtClean="0"/>
              <a:t> </a:t>
            </a:r>
            <a:r>
              <a:rPr lang="fr-FR" sz="1400" b="1" i="0" kern="1200" dirty="0" err="1" smtClean="0">
                <a:solidFill>
                  <a:srgbClr val="FF0000"/>
                </a:solidFill>
              </a:rPr>
              <a:t>detected</a:t>
            </a:r>
            <a:r>
              <a:rPr lang="fr-FR" sz="1400" b="1" i="0" kern="1200" dirty="0" smtClean="0">
                <a:solidFill>
                  <a:srgbClr val="FF0000"/>
                </a:solidFill>
              </a:rPr>
              <a:t> </a:t>
            </a:r>
            <a:r>
              <a:rPr lang="fr-FR" sz="1400" b="1" i="0" kern="1200" dirty="0" err="1" smtClean="0">
                <a:solidFill>
                  <a:srgbClr val="FF0000"/>
                </a:solidFill>
              </a:rPr>
              <a:t>at</a:t>
            </a:r>
            <a:r>
              <a:rPr lang="fr-FR" sz="1400" b="1" i="0" kern="1200" dirty="0" smtClean="0">
                <a:solidFill>
                  <a:srgbClr val="FF0000"/>
                </a:solidFill>
              </a:rPr>
              <a:t> </a:t>
            </a:r>
            <a:r>
              <a:rPr lang="fr-FR" sz="1400" b="1" i="0" kern="1200" dirty="0" err="1" smtClean="0">
                <a:solidFill>
                  <a:srgbClr val="FF0000"/>
                </a:solidFill>
              </a:rPr>
              <a:t>run</a:t>
            </a:r>
            <a:r>
              <a:rPr lang="fr-FR" sz="1400" b="1" i="0" kern="1200" dirty="0" smtClean="0">
                <a:solidFill>
                  <a:srgbClr val="FF0000"/>
                </a:solidFill>
              </a:rPr>
              <a:t>-time</a:t>
            </a:r>
          </a:p>
        </p:txBody>
      </p:sp>
    </p:spTree>
    <p:extLst>
      <p:ext uri="{BB962C8B-B14F-4D97-AF65-F5344CB8AC3E}">
        <p14:creationId xmlns:p14="http://schemas.microsoft.com/office/powerpoint/2010/main" val="25619710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SPARK allows static detection of typing and memory errors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“SPARK, why not?”</a:t>
            </a:r>
            <a:endParaRPr lang="en-US" dirty="0"/>
          </a:p>
        </p:txBody>
      </p:sp>
      <p:pic>
        <p:nvPicPr>
          <p:cNvPr id="4" name="Image 3" descr="strcpy_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2276872"/>
            <a:ext cx="4176464" cy="1267457"/>
          </a:xfrm>
          <a:prstGeom prst="rect">
            <a:avLst/>
          </a:prstGeom>
        </p:spPr>
      </p:pic>
      <p:pic>
        <p:nvPicPr>
          <p:cNvPr id="6" name="Image 5" descr="strcpy_ad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829" y="4293096"/>
            <a:ext cx="5937892" cy="1296144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882607" y="2564904"/>
            <a:ext cx="3143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b="1" i="0" kern="1200" dirty="0" smtClean="0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428587" y="4581128"/>
            <a:ext cx="8002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b="1" i="0" dirty="0" smtClean="0">
                <a:solidFill>
                  <a:srgbClr val="000000"/>
                </a:solidFill>
              </a:rPr>
              <a:t>SPARK</a:t>
            </a:r>
            <a:endParaRPr lang="fr-FR" sz="1400" b="1" i="0" dirty="0">
              <a:solidFill>
                <a:srgbClr val="000000"/>
              </a:solidFill>
            </a:endParaRPr>
          </a:p>
        </p:txBody>
      </p:sp>
      <p:cxnSp>
        <p:nvCxnSpPr>
          <p:cNvPr id="30" name="Connecteur droit avec flèche 29"/>
          <p:cNvCxnSpPr>
            <a:stCxn id="32" idx="0"/>
          </p:cNvCxnSpPr>
          <p:nvPr/>
        </p:nvCxnSpPr>
        <p:spPr bwMode="auto">
          <a:xfrm flipH="1" flipV="1">
            <a:off x="3851920" y="2924944"/>
            <a:ext cx="2577651" cy="34029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2" name="ZoneTexte 31"/>
          <p:cNvSpPr txBox="1"/>
          <p:nvPr/>
        </p:nvSpPr>
        <p:spPr>
          <a:xfrm>
            <a:off x="5292080" y="3265239"/>
            <a:ext cx="22749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1400" b="1" i="0" kern="1200" dirty="0" smtClean="0"/>
              <a:t>Possible buffer </a:t>
            </a:r>
            <a:r>
              <a:rPr lang="fr-FR" sz="1400" b="1" i="0" kern="1200" dirty="0" err="1" smtClean="0"/>
              <a:t>overflow</a:t>
            </a:r>
            <a:r>
              <a:rPr lang="fr-FR" sz="1400" b="1" i="0" kern="1200" dirty="0" smtClean="0"/>
              <a:t> </a:t>
            </a:r>
          </a:p>
        </p:txBody>
      </p:sp>
      <p:cxnSp>
        <p:nvCxnSpPr>
          <p:cNvPr id="40" name="Connecteur droit avec flèche 39"/>
          <p:cNvCxnSpPr>
            <a:stCxn id="48" idx="0"/>
          </p:cNvCxnSpPr>
          <p:nvPr/>
        </p:nvCxnSpPr>
        <p:spPr bwMode="auto">
          <a:xfrm flipH="1" flipV="1">
            <a:off x="3923931" y="5157192"/>
            <a:ext cx="2633536" cy="6480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8" name="ZoneTexte 47"/>
          <p:cNvSpPr txBox="1"/>
          <p:nvPr/>
        </p:nvSpPr>
        <p:spPr>
          <a:xfrm>
            <a:off x="5277766" y="5805264"/>
            <a:ext cx="2559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b="1" i="0" dirty="0" err="1"/>
              <a:t>O</a:t>
            </a:r>
            <a:r>
              <a:rPr lang="fr-FR" sz="1400" b="1" i="0" kern="1200" dirty="0" err="1" smtClean="0"/>
              <a:t>verflow</a:t>
            </a:r>
            <a:r>
              <a:rPr lang="fr-FR" sz="1400" b="1" i="0" kern="1200" dirty="0" smtClean="0"/>
              <a:t> </a:t>
            </a:r>
            <a:r>
              <a:rPr lang="fr-FR" sz="1400" b="1" i="0" kern="1200" dirty="0" err="1" smtClean="0">
                <a:solidFill>
                  <a:srgbClr val="FF0000"/>
                </a:solidFill>
              </a:rPr>
              <a:t>detected</a:t>
            </a:r>
            <a:r>
              <a:rPr lang="fr-FR" sz="1400" b="1" i="0" kern="1200" dirty="0" smtClean="0">
                <a:solidFill>
                  <a:srgbClr val="FF0000"/>
                </a:solidFill>
              </a:rPr>
              <a:t> </a:t>
            </a:r>
            <a:r>
              <a:rPr lang="fr-FR" sz="1400" b="1" i="0" kern="1200" dirty="0" err="1" smtClean="0">
                <a:solidFill>
                  <a:srgbClr val="FF0000"/>
                </a:solidFill>
              </a:rPr>
              <a:t>statically</a:t>
            </a:r>
            <a:endParaRPr lang="fr-FR" sz="1400" b="1" i="0" kern="12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7962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Buffer overflows in Ada?</a:t>
            </a:r>
          </a:p>
          <a:p>
            <a:r>
              <a:rPr lang="en-US" b="0" dirty="0" smtClean="0"/>
              <a:t>Easily avoided by programmers (array types carry their bounds)</a:t>
            </a:r>
          </a:p>
          <a:p>
            <a:r>
              <a:rPr lang="en-US" b="0" dirty="0" smtClean="0"/>
              <a:t>Automatically caught at run-time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Integer overflows in Ada?</a:t>
            </a:r>
          </a:p>
          <a:p>
            <a:r>
              <a:rPr lang="en-US" b="0" dirty="0" smtClean="0"/>
              <a:t>Easily avoided by programmers (using bounded integer types)</a:t>
            </a:r>
          </a:p>
          <a:p>
            <a:r>
              <a:rPr lang="en-US" b="0" dirty="0" smtClean="0"/>
              <a:t>Automatically caught at run-time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Buffer and integer overflows in SPARK?</a:t>
            </a:r>
          </a:p>
          <a:p>
            <a:r>
              <a:rPr lang="en-US" b="0" dirty="0" smtClean="0"/>
              <a:t>If present, automatically caught by analysis</a:t>
            </a:r>
          </a:p>
          <a:p>
            <a:r>
              <a:rPr lang="en-US" b="0" dirty="0" smtClean="0"/>
              <a:t>If absent, automatic proof that no such error can occur</a:t>
            </a:r>
          </a:p>
          <a:p>
            <a:endParaRPr lang="en-US" b="0" dirty="0"/>
          </a:p>
          <a:p>
            <a:pPr marL="0" indent="0">
              <a:buNone/>
            </a:pPr>
            <a:r>
              <a:rPr lang="en-US" dirty="0" smtClean="0"/>
              <a:t>Buffer overflows and integer overflows are still major sources of pain in C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Ada and SPARK over 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7291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4C96D7"/>
                </a:solidFill>
              </a:rPr>
              <a:t>Ada</a:t>
            </a:r>
            <a:r>
              <a:rPr lang="en-US" dirty="0" smtClean="0"/>
              <a:t>: programming language for long-lived embedded critical software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4C96D7"/>
                </a:solidFill>
              </a:rPr>
              <a:t>SPARK</a:t>
            </a:r>
            <a:r>
              <a:rPr lang="en-US" dirty="0" smtClean="0"/>
              <a:t>: Ada subset for formal validation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 2012 and SPARK 2014</a:t>
            </a:r>
            <a:endParaRPr lang="en-US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1320098"/>
              </p:ext>
            </p:extLst>
          </p:nvPr>
        </p:nvGraphicFramePr>
        <p:xfrm>
          <a:off x="1091952" y="1790824"/>
          <a:ext cx="686442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5872"/>
                <a:gridCol w="4968552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Ada version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Main </a:t>
                      </a:r>
                      <a:r>
                        <a:rPr lang="fr-FR" dirty="0" err="1" smtClean="0"/>
                        <a:t>features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Ada 83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</a:t>
                      </a:r>
                      <a:r>
                        <a:rPr lang="en-US" smtClean="0"/>
                        <a:t>odularity</a:t>
                      </a:r>
                      <a:r>
                        <a:rPr lang="en-US" baseline="0" smtClean="0"/>
                        <a:t> </a:t>
                      </a:r>
                      <a:r>
                        <a:rPr lang="en-US" baseline="0" dirty="0" smtClean="0"/>
                        <a:t>+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genericity</a:t>
                      </a:r>
                      <a:r>
                        <a:rPr lang="en-US" baseline="0" dirty="0" smtClean="0"/>
                        <a:t> +</a:t>
                      </a:r>
                      <a:r>
                        <a:rPr lang="en-US" dirty="0" smtClean="0"/>
                        <a:t> type safety</a:t>
                      </a:r>
                      <a:r>
                        <a:rPr lang="en-US" baseline="0" dirty="0" smtClean="0"/>
                        <a:t> +</a:t>
                      </a:r>
                      <a:r>
                        <a:rPr lang="en-US" dirty="0" smtClean="0"/>
                        <a:t> tasking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Ada 95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+ </a:t>
                      </a:r>
                      <a:r>
                        <a:rPr lang="fr-FR" dirty="0" err="1" smtClean="0"/>
                        <a:t>object</a:t>
                      </a:r>
                      <a:r>
                        <a:rPr lang="fr-FR" baseline="0" dirty="0" smtClean="0"/>
                        <a:t> orientation + </a:t>
                      </a:r>
                      <a:r>
                        <a:rPr lang="fr-FR" baseline="0" dirty="0" err="1" smtClean="0"/>
                        <a:t>protected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objects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Ada 2005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+ containers + interfaces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Ada 2012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+ </a:t>
                      </a:r>
                      <a:r>
                        <a:rPr lang="fr-FR" dirty="0" err="1" smtClean="0"/>
                        <a:t>contracts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373403"/>
              </p:ext>
            </p:extLst>
          </p:nvPr>
        </p:nvGraphicFramePr>
        <p:xfrm>
          <a:off x="1115616" y="4437112"/>
          <a:ext cx="6864424" cy="21996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280"/>
                <a:gridCol w="4344144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SPARK version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Main </a:t>
                      </a:r>
                      <a:r>
                        <a:rPr lang="fr-FR" dirty="0" err="1" smtClean="0"/>
                        <a:t>features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SPARK 83/95/2005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contracts </a:t>
                      </a:r>
                      <a:r>
                        <a:rPr lang="en-US" baseline="0" dirty="0" smtClean="0"/>
                        <a:t>in comments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mathematical semantics of contracts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many language restrictions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SPARK</a:t>
                      </a:r>
                      <a:r>
                        <a:rPr lang="fr-FR" baseline="0" dirty="0" smtClean="0"/>
                        <a:t> 2014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contracts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dirty="0" smtClean="0"/>
                        <a:t>in</a:t>
                      </a:r>
                      <a:r>
                        <a:rPr lang="fr-FR" baseline="0" dirty="0" smtClean="0"/>
                        <a:t> the </a:t>
                      </a:r>
                      <a:r>
                        <a:rPr lang="fr-FR" baseline="0" dirty="0" err="1" smtClean="0"/>
                        <a:t>language</a:t>
                      </a:r>
                      <a:endParaRPr lang="fr-FR" baseline="0" dirty="0" smtClean="0"/>
                    </a:p>
                    <a:p>
                      <a:r>
                        <a:rPr lang="fr-FR" baseline="0" dirty="0" err="1" smtClean="0"/>
                        <a:t>executable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semantics</a:t>
                      </a:r>
                      <a:r>
                        <a:rPr lang="fr-FR" baseline="0" dirty="0" smtClean="0"/>
                        <a:t> of </a:t>
                      </a:r>
                      <a:r>
                        <a:rPr lang="fr-FR" baseline="0" dirty="0" err="1" smtClean="0"/>
                        <a:t>contracts</a:t>
                      </a:r>
                      <a:endParaRPr lang="fr-FR" baseline="0" dirty="0" smtClean="0"/>
                    </a:p>
                    <a:p>
                      <a:r>
                        <a:rPr lang="fr-FR" baseline="0" dirty="0" smtClean="0"/>
                        <a:t>few </a:t>
                      </a:r>
                      <a:r>
                        <a:rPr lang="fr-FR" baseline="0" dirty="0" err="1" smtClean="0"/>
                        <a:t>language</a:t>
                      </a:r>
                      <a:r>
                        <a:rPr lang="fr-FR" baseline="0" dirty="0" smtClean="0"/>
                        <a:t> restrictions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42652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2011-09-12- AdaCore presentation - template">
  <a:themeElements>
    <a:clrScheme name="Custom 1">
      <a:dk1>
        <a:srgbClr val="000000"/>
      </a:dk1>
      <a:lt1>
        <a:srgbClr val="FFFFFF"/>
      </a:lt1>
      <a:dk2>
        <a:srgbClr val="0D253A"/>
      </a:dk2>
      <a:lt2>
        <a:srgbClr val="E4E8E9"/>
      </a:lt2>
      <a:accent1>
        <a:srgbClr val="17598F"/>
      </a:accent1>
      <a:accent2>
        <a:srgbClr val="8EAFCB"/>
      </a:accent2>
      <a:accent3>
        <a:srgbClr val="A6CE8D"/>
      </a:accent3>
      <a:accent4>
        <a:srgbClr val="0D253A"/>
      </a:accent4>
      <a:accent5>
        <a:srgbClr val="E4E8E9"/>
      </a:accent5>
      <a:accent6>
        <a:srgbClr val="419415"/>
      </a:accent6>
      <a:hlink>
        <a:srgbClr val="CB9A31"/>
      </a:hlink>
      <a:folHlink>
        <a:srgbClr val="8D8D8D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square" rtlCol="0">
        <a:spAutoFit/>
      </a:bodyPr>
      <a:lstStyle>
        <a:defPPr algn="r">
          <a:defRPr sz="1400" b="1" i="0" kern="1200" dirty="0" smtClean="0">
            <a:solidFill>
              <a:schemeClr val="accent1"/>
            </a:solidFill>
          </a:defRPr>
        </a:defPPr>
      </a:lstStyle>
    </a:txDef>
  </a:objectDefaults>
  <a:extraClrSchemeLst>
    <a:extraClrScheme>
      <a:clrScheme name="AdaCore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aCore_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aCore_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aCore_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aCore_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aCore_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AdaCore_Sections_template">
  <a:themeElements>
    <a:clrScheme name="Custom 1">
      <a:dk1>
        <a:srgbClr val="000000"/>
      </a:dk1>
      <a:lt1>
        <a:srgbClr val="FFFFFF"/>
      </a:lt1>
      <a:dk2>
        <a:srgbClr val="0D253A"/>
      </a:dk2>
      <a:lt2>
        <a:srgbClr val="E4E8E9"/>
      </a:lt2>
      <a:accent1>
        <a:srgbClr val="17598F"/>
      </a:accent1>
      <a:accent2>
        <a:srgbClr val="8EAFCB"/>
      </a:accent2>
      <a:accent3>
        <a:srgbClr val="A6CE8D"/>
      </a:accent3>
      <a:accent4>
        <a:srgbClr val="0D253A"/>
      </a:accent4>
      <a:accent5>
        <a:srgbClr val="E4E8E9"/>
      </a:accent5>
      <a:accent6>
        <a:srgbClr val="419415"/>
      </a:accent6>
      <a:hlink>
        <a:srgbClr val="CB9A31"/>
      </a:hlink>
      <a:folHlink>
        <a:srgbClr val="8D8D8D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square" rtlCol="0">
        <a:spAutoFit/>
      </a:bodyPr>
      <a:lstStyle>
        <a:defPPr algn="r">
          <a:defRPr sz="1400" b="1" i="0" kern="1200" dirty="0" smtClean="0">
            <a:solidFill>
              <a:schemeClr val="accent1"/>
            </a:solidFill>
          </a:defRPr>
        </a:defPPr>
      </a:lstStyle>
    </a:txDef>
  </a:objectDefaults>
  <a:extraClrSchemeLst>
    <a:extraClrScheme>
      <a:clrScheme name="AdaCore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aCore_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aCore_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aCore_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aCore_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aCore_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2011-09-12- AdaCore presentation - template</Template>
  <TotalTime>9640</TotalTime>
  <Words>3224</Words>
  <Application>Microsoft Macintosh PowerPoint</Application>
  <PresentationFormat>On-screen Show (4:3)</PresentationFormat>
  <Paragraphs>586</Paragraphs>
  <Slides>48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48</vt:i4>
      </vt:variant>
    </vt:vector>
  </HeadingPairs>
  <TitlesOfParts>
    <vt:vector size="50" baseType="lpstr">
      <vt:lpstr>2011-09-12- AdaCore presentation - template</vt:lpstr>
      <vt:lpstr>AdaCore_Sections_template</vt:lpstr>
      <vt:lpstr>PowerPoint Presentation</vt:lpstr>
      <vt:lpstr>Outline</vt:lpstr>
      <vt:lpstr>PowerPoint Presentation</vt:lpstr>
      <vt:lpstr>“Ada, why not?”</vt:lpstr>
      <vt:lpstr>“Ada, why not?”</vt:lpstr>
      <vt:lpstr>“Ada, why not?”</vt:lpstr>
      <vt:lpstr>“SPARK, why not?”</vt:lpstr>
      <vt:lpstr>Advantages of Ada and SPARK over C</vt:lpstr>
      <vt:lpstr>Ada 2012 and SPARK 2014</vt:lpstr>
      <vt:lpstr>Ada and SPARK Contracts </vt:lpstr>
      <vt:lpstr>Ada Type Invariants and Predicates</vt:lpstr>
      <vt:lpstr>PowerPoint Presentation</vt:lpstr>
      <vt:lpstr>What is SPARK 2014?</vt:lpstr>
      <vt:lpstr>Why SPARK 2014: … the usual story of finding problems earlier …</vt:lpstr>
      <vt:lpstr>Why SPARK 2014: … but we can do better …</vt:lpstr>
      <vt:lpstr>Why SPARK 2014: Value Proposition</vt:lpstr>
      <vt:lpstr>Mixing Proof and Test</vt:lpstr>
      <vt:lpstr>Ada 2012 Additions for Contract Specification</vt:lpstr>
      <vt:lpstr>Extensions to Architecture Definition</vt:lpstr>
      <vt:lpstr>Extensions to Architecture Definition (II)</vt:lpstr>
      <vt:lpstr>Extensions to Language Definition</vt:lpstr>
      <vt:lpstr>Extensions to Language Definition (II)</vt:lpstr>
      <vt:lpstr>Extensions to Contract Definition</vt:lpstr>
      <vt:lpstr>Extensions to Behavior Definition</vt:lpstr>
      <vt:lpstr>DO-178C Verification Activities</vt:lpstr>
      <vt:lpstr>What we want to address</vt:lpstr>
      <vt:lpstr>How we want to do it</vt:lpstr>
      <vt:lpstr>SPARK 2014 Value Proposition (DO-178C Version)</vt:lpstr>
      <vt:lpstr>SPARK 2014 Contracts </vt:lpstr>
      <vt:lpstr>PowerPoint Presentation</vt:lpstr>
      <vt:lpstr>Contracts = Assertions</vt:lpstr>
      <vt:lpstr>Contracts by Cases</vt:lpstr>
      <vt:lpstr>Use Cases for Checking Contracts at Run Time</vt:lpstr>
      <vt:lpstr>PowerPoint Presentation</vt:lpstr>
      <vt:lpstr>What can you verify formally?</vt:lpstr>
      <vt:lpstr>Flow analysis: Correct Access to Data</vt:lpstr>
      <vt:lpstr>Flow analysis: Correct Access to Global Variables</vt:lpstr>
      <vt:lpstr>Flow analysis: Correct Access to Initialized Data</vt:lpstr>
      <vt:lpstr>Proof of Properties</vt:lpstr>
      <vt:lpstr>Robustness analysis: Absence of Run-Time Errors</vt:lpstr>
      <vt:lpstr>Functional analysis: Compliance with Low-Level Requirements</vt:lpstr>
      <vt:lpstr>Integration of Static Validation in Developer Workflow</vt:lpstr>
      <vt:lpstr>PowerPoint Presentation</vt:lpstr>
      <vt:lpstr>Case Study by Astrium Space Transportation (David Lesens)</vt:lpstr>
      <vt:lpstr>PowerPoint Presentation</vt:lpstr>
      <vt:lpstr>Main Strengths</vt:lpstr>
      <vt:lpstr>Case Study Conclusions</vt:lpstr>
      <vt:lpstr>SPARK 2014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ochem</dc:creator>
  <cp:lastModifiedBy>Jose Ruiz</cp:lastModifiedBy>
  <cp:revision>354</cp:revision>
  <dcterms:created xsi:type="dcterms:W3CDTF">2011-10-07T11:41:06Z</dcterms:created>
  <dcterms:modified xsi:type="dcterms:W3CDTF">2014-02-01T11:51:30Z</dcterms:modified>
</cp:coreProperties>
</file>