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</p:sldMasterIdLst>
  <p:notesMasterIdLst>
    <p:notesMasterId r:id="rId29"/>
  </p:notesMasterIdLst>
  <p:handoutMasterIdLst>
    <p:handoutMasterId r:id="rId30"/>
  </p:handoutMasterIdLst>
  <p:sldIdLst>
    <p:sldId id="256" r:id="rId6"/>
    <p:sldId id="273" r:id="rId7"/>
    <p:sldId id="274" r:id="rId8"/>
    <p:sldId id="303" r:id="rId9"/>
    <p:sldId id="305" r:id="rId10"/>
    <p:sldId id="278" r:id="rId11"/>
    <p:sldId id="281" r:id="rId12"/>
    <p:sldId id="285" r:id="rId13"/>
    <p:sldId id="284" r:id="rId14"/>
    <p:sldId id="288" r:id="rId15"/>
    <p:sldId id="289" r:id="rId16"/>
    <p:sldId id="286" r:id="rId17"/>
    <p:sldId id="300" r:id="rId18"/>
    <p:sldId id="301" r:id="rId19"/>
    <p:sldId id="276" r:id="rId20"/>
    <p:sldId id="295" r:id="rId21"/>
    <p:sldId id="308" r:id="rId22"/>
    <p:sldId id="309" r:id="rId23"/>
    <p:sldId id="293" r:id="rId24"/>
    <p:sldId id="294" r:id="rId25"/>
    <p:sldId id="302" r:id="rId26"/>
    <p:sldId id="269" r:id="rId27"/>
    <p:sldId id="260" r:id="rId28"/>
  </p:sldIdLst>
  <p:sldSz cx="9144000" cy="6858000" type="screen4x3"/>
  <p:notesSz cx="7099300" cy="10234613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  <a:srgbClr val="595959"/>
    <a:srgbClr val="3095B4"/>
    <a:srgbClr val="5C7F92"/>
    <a:srgbClr val="737C82"/>
    <a:srgbClr val="8B8178"/>
    <a:srgbClr val="55738E"/>
    <a:srgbClr val="569EB7"/>
    <a:srgbClr val="6E7C88"/>
    <a:srgbClr val="859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4571" autoAdjust="0"/>
  </p:normalViewPr>
  <p:slideViewPr>
    <p:cSldViewPr snapToGrid="0">
      <p:cViewPr varScale="1">
        <p:scale>
          <a:sx n="98" d="100"/>
          <a:sy n="98" d="100"/>
        </p:scale>
        <p:origin x="-1992" y="-108"/>
      </p:cViewPr>
      <p:guideLst>
        <p:guide orient="horz" pos="1205"/>
        <p:guide pos="5184"/>
      </p:guideLst>
    </p:cSldViewPr>
  </p:slideViewPr>
  <p:outlineViewPr>
    <p:cViewPr>
      <p:scale>
        <a:sx n="33" d="100"/>
        <a:sy n="33" d="100"/>
      </p:scale>
      <p:origin x="42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/>
          <a:lstStyle>
            <a:lvl1pPr algn="l">
              <a:defRPr sz="1300"/>
            </a:lvl1pPr>
          </a:lstStyle>
          <a:p>
            <a:endParaRPr lang="fr-FR" dirty="0">
              <a:latin typeface="Lucida Sans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298" y="0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/>
          <a:lstStyle>
            <a:lvl1pPr algn="r">
              <a:defRPr sz="1300"/>
            </a:lvl1pPr>
          </a:lstStyle>
          <a:p>
            <a:fld id="{94A2441D-6980-0B4D-9D04-E3BD3F77C164}" type="datetimeFigureOut">
              <a:rPr lang="fr-FR" smtClean="0">
                <a:latin typeface="Lucida Sans"/>
              </a:rPr>
              <a:pPr/>
              <a:t>11/11/2014</a:t>
            </a:fld>
            <a:endParaRPr lang="fr-FR" dirty="0">
              <a:latin typeface="Lucida San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 anchor="b"/>
          <a:lstStyle>
            <a:lvl1pPr algn="l">
              <a:defRPr sz="1300"/>
            </a:lvl1pPr>
          </a:lstStyle>
          <a:p>
            <a:endParaRPr lang="fr-FR" dirty="0">
              <a:latin typeface="Lucida San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298" y="9721106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 anchor="b"/>
          <a:lstStyle>
            <a:lvl1pPr algn="r">
              <a:defRPr sz="1300"/>
            </a:lvl1pPr>
          </a:lstStyle>
          <a:p>
            <a:fld id="{01D132BC-38DE-FD46-8F54-D5D24D70F1DB}" type="slidenum">
              <a:rPr lang="fr-FR" smtClean="0">
                <a:latin typeface="Lucida Sans"/>
              </a:rPr>
              <a:pPr/>
              <a:t>‹#›</a:t>
            </a:fld>
            <a:endParaRPr lang="fr-FR" dirty="0">
              <a:latin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396776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/>
          <a:lstStyle>
            <a:lvl1pPr algn="l">
              <a:defRPr sz="1300">
                <a:latin typeface="Lucida Sans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8" y="0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/>
          <a:lstStyle>
            <a:lvl1pPr algn="r">
              <a:defRPr sz="1300">
                <a:latin typeface="Lucida Sans"/>
              </a:defRPr>
            </a:lvl1pPr>
          </a:lstStyle>
          <a:p>
            <a:fld id="{D9AC1771-0023-DC4D-B01A-5AEFCAD9A119}" type="datetimeFigureOut">
              <a:rPr lang="fr-FR" smtClean="0"/>
              <a:pPr/>
              <a:t>11/11/2014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75" tIns="47737" rIns="95475" bIns="47737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5475" tIns="47737" rIns="95475" bIns="47737" rtlCol="0"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721106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 anchor="b"/>
          <a:lstStyle>
            <a:lvl1pPr algn="l">
              <a:defRPr sz="1300">
                <a:latin typeface="Lucida Sans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8" y="9721106"/>
            <a:ext cx="3076363" cy="511731"/>
          </a:xfrm>
          <a:prstGeom prst="rect">
            <a:avLst/>
          </a:prstGeom>
        </p:spPr>
        <p:txBody>
          <a:bodyPr vert="horz" lIns="95475" tIns="47737" rIns="95475" bIns="47737" rtlCol="0" anchor="b"/>
          <a:lstStyle>
            <a:lvl1pPr algn="r">
              <a:defRPr sz="1300">
                <a:latin typeface="Lucida Sans"/>
              </a:defRPr>
            </a:lvl1pPr>
          </a:lstStyle>
          <a:p>
            <a:fld id="{A95ECCEB-982D-E440-AB94-D7EBD0A7B73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77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Lucida Sans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440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865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8653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071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293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085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7686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64967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508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659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3857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144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5273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8304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26931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63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663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037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539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792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581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1696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5ECCEB-982D-E440-AB94-D7EBD0A7B733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515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10"/>
          <p:cNvSpPr>
            <a:spLocks noGrp="1"/>
          </p:cNvSpPr>
          <p:nvPr>
            <p:ph sz="quarter" idx="10" hasCustomPrompt="1"/>
          </p:nvPr>
        </p:nvSpPr>
        <p:spPr>
          <a:xfrm>
            <a:off x="1611498" y="1912938"/>
            <a:ext cx="6951600" cy="1317600"/>
          </a:xfrm>
        </p:spPr>
        <p:txBody>
          <a:bodyPr>
            <a:normAutofit/>
          </a:bodyPr>
          <a:lstStyle>
            <a:lvl1pPr marL="271463" marR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algn="r">
              <a:defRPr sz="1800"/>
            </a:lvl2pPr>
          </a:lstStyle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Subtitle Lucida Sans 18 pts</a:t>
            </a:r>
          </a:p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rPr>
              <a:t>Date Lucida Sans 13 pts</a:t>
            </a:r>
          </a:p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095B4"/>
              </a:solidFill>
              <a:effectLst/>
              <a:uLnTx/>
              <a:uFillTx/>
              <a:latin typeface="Lucida Sans Unicode" pitchFamily="34" charset="0"/>
              <a:ea typeface="+mn-ea"/>
              <a:cs typeface="Lucida Sans Unicode" pitchFamily="34" charset="0"/>
            </a:endParaRPr>
          </a:p>
        </p:txBody>
      </p:sp>
      <p:pic>
        <p:nvPicPr>
          <p:cNvPr id="4" name="Image 3" descr="prism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73" y="2393773"/>
            <a:ext cx="2004798" cy="1993172"/>
          </a:xfrm>
          <a:prstGeom prst="rect">
            <a:avLst/>
          </a:prstGeom>
        </p:spPr>
      </p:pic>
      <p:sp>
        <p:nvSpPr>
          <p:cNvPr id="8" name="Titre 5"/>
          <p:cNvSpPr>
            <a:spLocks noGrp="1"/>
          </p:cNvSpPr>
          <p:nvPr userDrawn="1">
            <p:ph type="ctrTitle"/>
          </p:nvPr>
        </p:nvSpPr>
        <p:spPr>
          <a:xfrm>
            <a:off x="2296245" y="1213798"/>
            <a:ext cx="6271710" cy="734031"/>
          </a:xfrm>
        </p:spPr>
        <p:txBody>
          <a:bodyPr anchor="b" anchorCtr="0">
            <a:noAutofit/>
          </a:bodyPr>
          <a:lstStyle/>
          <a:p>
            <a:pPr algn="r"/>
            <a:r>
              <a:rPr lang="en-US" noProof="0" smtClean="0">
                <a:solidFill>
                  <a:srgbClr val="8B8178"/>
                </a:solidFill>
              </a:rPr>
              <a:t>Click to edit Master title style</a:t>
            </a:r>
            <a:endParaRPr lang="en-GB" noProof="0" dirty="0">
              <a:solidFill>
                <a:srgbClr val="8B81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2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smtClean="0"/>
              <a:t>Cliquez pour modifier les styles du texte du masque</a:t>
            </a:r>
          </a:p>
          <a:p>
            <a:pPr lvl="1"/>
            <a:endParaRPr lang="en-GB" noProof="0" smtClean="0"/>
          </a:p>
          <a:p>
            <a:pPr lvl="1"/>
            <a:r>
              <a:rPr lang="en-GB" noProof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8942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prisme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43" y="2393740"/>
            <a:ext cx="2019765" cy="2229277"/>
          </a:xfrm>
          <a:prstGeom prst="rect">
            <a:avLst/>
          </a:prstGeom>
        </p:spPr>
      </p:pic>
      <p:cxnSp>
        <p:nvCxnSpPr>
          <p:cNvPr id="4" name="Connecteur droit 3"/>
          <p:cNvCxnSpPr/>
          <p:nvPr userDrawn="1"/>
        </p:nvCxnSpPr>
        <p:spPr>
          <a:xfrm flipH="1">
            <a:off x="2978514" y="2172755"/>
            <a:ext cx="1560161" cy="48600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INNOVATION MAKE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716" y="1946270"/>
            <a:ext cx="3382711" cy="2464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ran U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93876" y="746996"/>
            <a:ext cx="7797600" cy="590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8DDA363B-9929-1348-AF0F-C36686991D0D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 marL="630000" indent="-271463">
              <a:spcBef>
                <a:spcPts val="325"/>
              </a:spcBef>
              <a:buSzPct val="100000"/>
              <a:buFont typeface="Wingdings" pitchFamily="2" charset="2"/>
              <a:buChar char="§"/>
              <a:defRPr sz="1600" baseline="0">
                <a:solidFill>
                  <a:srgbClr val="595959"/>
                </a:solidFill>
                <a:latin typeface="+mn-lt"/>
                <a:cs typeface="Lucida Sans Unicode" pitchFamily="34" charset="0"/>
              </a:defRPr>
            </a:lvl1pPr>
            <a:lvl2pPr marL="1080000" indent="-270000">
              <a:spcBef>
                <a:spcPts val="325"/>
              </a:spcBef>
              <a:buFont typeface="Lucida Sans" pitchFamily="34" charset="0"/>
              <a:buChar char="›"/>
              <a:defRPr lang="en-GB" sz="1400" kern="1200" noProof="0" dirty="0" smtClean="0">
                <a:solidFill>
                  <a:srgbClr val="595959"/>
                </a:solidFill>
                <a:latin typeface="+mn-lt"/>
                <a:ea typeface="+mn-ea"/>
                <a:cs typeface="Lucida Sans Unicode" pitchFamily="34" charset="0"/>
              </a:defRPr>
            </a:lvl2pPr>
            <a:lvl3pPr marL="1530000" indent="-270000">
              <a:spcBef>
                <a:spcPts val="325"/>
              </a:spcBef>
              <a:buFont typeface="Lucida Sans" pitchFamily="34" charset="0"/>
              <a:buChar char="­"/>
              <a:defRPr lang="fr-FR" sz="1400" kern="1200" baseline="0" dirty="0" smtClean="0">
                <a:solidFill>
                  <a:srgbClr val="595959"/>
                </a:solidFill>
                <a:latin typeface="+mn-lt"/>
                <a:ea typeface="+mn-ea"/>
                <a:cs typeface="Lucida Sans Unicode" pitchFamily="34" charset="0"/>
              </a:defRPr>
            </a:lvl3pPr>
            <a:lvl4pPr marL="1980000" indent="-270000">
              <a:spcBef>
                <a:spcPts val="325"/>
              </a:spcBef>
              <a:buSzPct val="100000"/>
              <a:buFont typeface="Wingdings" pitchFamily="2" charset="2"/>
              <a:buChar char="§"/>
              <a:defRPr lang="en-GB" sz="1400" kern="1200" noProof="0" dirty="0" smtClean="0">
                <a:solidFill>
                  <a:srgbClr val="595959"/>
                </a:solidFill>
                <a:latin typeface="+mn-lt"/>
                <a:ea typeface="+mn-ea"/>
                <a:cs typeface="Lucida Sans Unicode" pitchFamily="34" charset="0"/>
              </a:defRPr>
            </a:lvl4pPr>
            <a:lvl5pPr marL="2430000" indent="-269875">
              <a:spcBef>
                <a:spcPts val="325"/>
              </a:spcBef>
              <a:buFont typeface="Lucida Sans" pitchFamily="34" charset="0"/>
              <a:buChar char="›"/>
              <a:defRPr sz="1400" baseline="0">
                <a:solidFill>
                  <a:srgbClr val="595959"/>
                </a:solidFill>
                <a:latin typeface="+mn-lt"/>
              </a:defRPr>
            </a:lvl5pPr>
            <a:lvl6pPr marL="2880000" indent="-269875">
              <a:spcBef>
                <a:spcPts val="325"/>
              </a:spcBef>
              <a:buFont typeface="Lucida Sans" pitchFamily="34" charset="0"/>
              <a:buChar char="­"/>
              <a:defRPr sz="1400"/>
            </a:lvl6pPr>
            <a:lvl7pPr marL="3330000" indent="-269875">
              <a:spcBef>
                <a:spcPts val="325"/>
              </a:spcBef>
              <a:buFont typeface="Wingdings" pitchFamily="2" charset="2"/>
              <a:buChar char="§"/>
              <a:defRPr sz="1400"/>
            </a:lvl7pPr>
            <a:lvl8pPr marL="3780000" indent="-270000">
              <a:spcBef>
                <a:spcPts val="325"/>
              </a:spcBef>
              <a:buFont typeface="Lucida Sans" pitchFamily="34" charset="0"/>
              <a:buChar char="›"/>
              <a:defRPr sz="1400"/>
            </a:lvl8pPr>
            <a:lvl9pPr marL="4230000" indent="-270000">
              <a:spcBef>
                <a:spcPts val="325"/>
              </a:spcBef>
              <a:buFont typeface="Lucida Sans" pitchFamily="34" charset="0"/>
              <a:buChar char="­"/>
              <a:defRPr sz="1400"/>
            </a:lvl9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  <a:p>
            <a:pPr lvl="5"/>
            <a:r>
              <a:rPr lang="en-GB" noProof="0" dirty="0" smtClean="0"/>
              <a:t>Sixth Level</a:t>
            </a:r>
          </a:p>
          <a:p>
            <a:pPr lvl="6"/>
            <a:r>
              <a:rPr lang="en-GB" noProof="0" dirty="0" smtClean="0"/>
              <a:t>Seventh Level</a:t>
            </a:r>
          </a:p>
          <a:p>
            <a:pPr lvl="7"/>
            <a:r>
              <a:rPr lang="en-GB" noProof="0" dirty="0" smtClean="0"/>
              <a:t>Eighth Level</a:t>
            </a:r>
          </a:p>
          <a:p>
            <a:pPr lvl="8"/>
            <a:r>
              <a:rPr lang="en-GB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98007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virgul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5356535"/>
            <a:ext cx="9144000" cy="1460327"/>
          </a:xfrm>
          <a:prstGeom prst="rect">
            <a:avLst/>
          </a:prstGeom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02606" y="1906920"/>
            <a:ext cx="7684195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2604" y="3049921"/>
            <a:ext cx="7684196" cy="307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 smtClean="0"/>
              <a:t>Cliquez</a:t>
            </a:r>
            <a:r>
              <a:rPr lang="en-GB" noProof="0" dirty="0" smtClean="0"/>
              <a:t> pour modifier les styles </a:t>
            </a:r>
            <a:r>
              <a:rPr lang="en-GB" noProof="0" dirty="0" err="1" smtClean="0"/>
              <a:t>du</a:t>
            </a:r>
            <a:r>
              <a:rPr lang="en-GB" noProof="0" dirty="0" smtClean="0"/>
              <a:t> </a:t>
            </a:r>
            <a:r>
              <a:rPr lang="en-GB" noProof="0" dirty="0" err="1" smtClean="0"/>
              <a:t>texte</a:t>
            </a:r>
            <a:r>
              <a:rPr lang="en-GB" noProof="0" dirty="0" smtClean="0"/>
              <a:t> </a:t>
            </a:r>
            <a:r>
              <a:rPr lang="en-GB" noProof="0" dirty="0" err="1" smtClean="0"/>
              <a:t>du</a:t>
            </a:r>
            <a:r>
              <a:rPr lang="en-GB" noProof="0" dirty="0" smtClean="0"/>
              <a:t> masque</a:t>
            </a:r>
          </a:p>
          <a:p>
            <a:pPr lvl="1"/>
            <a:endParaRPr lang="en-GB" noProof="0" dirty="0" smtClean="0"/>
          </a:p>
          <a:p>
            <a:pPr lvl="1"/>
            <a:r>
              <a:rPr lang="en-GB" noProof="0" dirty="0" err="1" smtClean="0"/>
              <a:t>Deuxième</a:t>
            </a:r>
            <a:r>
              <a:rPr lang="en-GB" noProof="0" dirty="0" smtClean="0"/>
              <a:t> </a:t>
            </a:r>
            <a:r>
              <a:rPr lang="en-GB" noProof="0" dirty="0" err="1" smtClean="0"/>
              <a:t>niveau</a:t>
            </a:r>
            <a:endParaRPr lang="en-GB" noProof="0" dirty="0" smtClean="0"/>
          </a:p>
        </p:txBody>
      </p:sp>
      <p:pic>
        <p:nvPicPr>
          <p:cNvPr id="8" name="Image 7" descr="ALTRAN RGB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86" y="6368655"/>
            <a:ext cx="1178268" cy="2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4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9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rgbClr val="5C7F92"/>
          </a:solidFill>
          <a:latin typeface="Lucida Bright"/>
          <a:ea typeface="+mj-ea"/>
          <a:cs typeface="Lucida Bright"/>
        </a:defRPr>
      </a:lvl1pPr>
    </p:titleStyle>
    <p:bodyStyle>
      <a:lvl1pPr marL="271463" indent="-271463" algn="l" defTabSz="457200" rtl="0" eaLnBrk="1" latinLnBrk="0" hangingPunct="1">
        <a:lnSpc>
          <a:spcPct val="120000"/>
        </a:lnSpc>
        <a:spcBef>
          <a:spcPct val="20000"/>
        </a:spcBef>
        <a:buFont typeface="+mj-lt"/>
        <a:buAutoNum type="arabicPeriod"/>
        <a:defRPr sz="1800" kern="1200">
          <a:solidFill>
            <a:srgbClr val="3095B4"/>
          </a:solidFill>
          <a:latin typeface="Lucida Bright"/>
          <a:ea typeface="+mn-ea"/>
          <a:cs typeface="Lucida Bright"/>
        </a:defRPr>
      </a:lvl1pPr>
      <a:lvl2pPr marL="355600" indent="-84138" algn="l" defTabSz="457200" rtl="0" eaLnBrk="1" latinLnBrk="0" hangingPunct="1">
        <a:lnSpc>
          <a:spcPct val="100000"/>
        </a:lnSpc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Lucida Sans Unicode" pitchFamily="34" charset="0"/>
          <a:ea typeface="+mn-ea"/>
          <a:cs typeface="Lucida Sans Unicode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93876" y="746996"/>
            <a:ext cx="7797600" cy="59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265113" marR="0" lvl="0" indent="-265113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GB" noProof="0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93876" y="1358228"/>
            <a:ext cx="7704000" cy="467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65113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Click to edit Master text styles</a:t>
            </a:r>
            <a:endParaRPr lang="en-GB" noProof="0" dirty="0" smtClean="0"/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pic>
        <p:nvPicPr>
          <p:cNvPr id="7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086" y="6368655"/>
            <a:ext cx="1178268" cy="255156"/>
          </a:xfrm>
          <a:prstGeom prst="rect">
            <a:avLst/>
          </a:prstGeom>
        </p:spPr>
      </p:pic>
      <p:pic>
        <p:nvPicPr>
          <p:cNvPr id="8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172891"/>
            <a:ext cx="1745211" cy="693749"/>
          </a:xfrm>
          <a:prstGeom prst="rect">
            <a:avLst/>
          </a:prstGeom>
        </p:spPr>
      </p:pic>
      <p:sp>
        <p:nvSpPr>
          <p:cNvPr id="12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333" y="6434111"/>
            <a:ext cx="825074" cy="365125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Lucida Sans"/>
                <a:cs typeface="Lucida Sans"/>
              </a:defRPr>
            </a:lvl1pPr>
          </a:lstStyle>
          <a:p>
            <a:fld id="{8DDA363B-9929-1348-AF0F-C36686991D0D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212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marL="0" marR="0" indent="0" algn="l" defTabSz="4572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 typeface="+mj-lt"/>
        <a:buNone/>
        <a:tabLst/>
        <a:defRPr sz="1800" b="0" i="0" kern="1200">
          <a:solidFill>
            <a:srgbClr val="3095B4"/>
          </a:solidFill>
          <a:latin typeface="Lucida Bright"/>
          <a:ea typeface="+mj-ea"/>
          <a:cs typeface="Lucida Bright"/>
        </a:defRPr>
      </a:lvl1pPr>
    </p:titleStyle>
    <p:bodyStyle>
      <a:lvl1pPr marL="534988" marR="0" indent="0" algn="l" defTabSz="4572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Wingdings" pitchFamily="2" charset="2"/>
        <a:buChar char="§"/>
        <a:tabLst/>
        <a:defRPr sz="16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1pPr>
      <a:lvl2pPr marL="265113" indent="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2pPr>
      <a:lvl3pPr marL="1170000" indent="-180000" algn="l" defTabSz="4572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50000"/>
        <a:buFont typeface="Arial" pitchFamily="34" charset="0"/>
        <a:buChar char="›"/>
        <a:defRPr sz="14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sz="1400" kern="1200">
          <a:solidFill>
            <a:schemeClr val="tx1"/>
          </a:solidFill>
          <a:latin typeface="+mn-lt"/>
          <a:ea typeface="+mn-ea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ark-2014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we.mitre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6"/>
          <p:cNvSpPr txBox="1">
            <a:spLocks/>
          </p:cNvSpPr>
          <p:nvPr/>
        </p:nvSpPr>
        <p:spPr>
          <a:xfrm>
            <a:off x="1616636" y="1910411"/>
            <a:ext cx="6951319" cy="1317625"/>
          </a:xfrm>
          <a:prstGeom prst="rect">
            <a:avLst/>
          </a:prstGeom>
        </p:spPr>
        <p:txBody>
          <a:bodyPr/>
          <a:lstStyle/>
          <a:p>
            <a:pPr marL="271463" lvl="0" indent="-271463" algn="r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u="sng" dirty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Stuart Matthews</a:t>
            </a:r>
            <a:r>
              <a:rPr lang="en-GB" dirty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GB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and Florian </a:t>
            </a:r>
            <a:r>
              <a:rPr kumimoji="0" lang="en-GB" sz="1800" b="0" i="0" u="none" strike="noStrike" kern="1200" cap="none" spc="0" normalizeH="0" baseline="0" dirty="0" smtClean="0">
                <a:ln>
                  <a:noFill/>
                </a:ln>
                <a:solidFill>
                  <a:srgbClr val="737C82"/>
                </a:solidFill>
                <a:effectLst/>
                <a:uLnTx/>
                <a:uFillTx/>
                <a:latin typeface="Lucida Sans Unicode" pitchFamily="34" charset="0"/>
                <a:cs typeface="Lucida Sans Unicode" pitchFamily="34" charset="0"/>
              </a:rPr>
              <a:t>Schanda</a:t>
            </a:r>
          </a:p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1300" b="0" i="0" u="none" strike="noStrike" kern="1200" cap="none" spc="0" normalizeH="0" baseline="0" dirty="0" smtClean="0">
                <a:ln>
                  <a:noFill/>
                </a:ln>
                <a:effectLst/>
                <a:uLnTx/>
                <a:uFillTx/>
                <a:latin typeface="Lucida Sans Unicode" pitchFamily="34" charset="0"/>
                <a:cs typeface="Lucida Sans Unicode" pitchFamily="34" charset="0"/>
              </a:rPr>
              <a:t>October 2014</a:t>
            </a:r>
          </a:p>
          <a:p>
            <a:pPr marL="271463" marR="0" lvl="0" indent="-271463" algn="r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1800" b="0" i="0" u="none" strike="noStrike" kern="1200" cap="none" spc="0" normalizeH="0" baseline="0" dirty="0">
              <a:ln>
                <a:noFill/>
              </a:ln>
              <a:solidFill>
                <a:srgbClr val="3095B4"/>
              </a:solidFill>
              <a:effectLst/>
              <a:uLnTx/>
              <a:uFillTx/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Titre 5"/>
          <p:cNvSpPr>
            <a:spLocks noGrp="1"/>
          </p:cNvSpPr>
          <p:nvPr>
            <p:ph type="ctrTitle"/>
          </p:nvPr>
        </p:nvSpPr>
        <p:spPr>
          <a:xfrm>
            <a:off x="2296245" y="1213798"/>
            <a:ext cx="6271710" cy="734031"/>
          </a:xfrm>
        </p:spPr>
        <p:txBody>
          <a:bodyPr anchor="b" anchorCtr="0">
            <a:noAutofit/>
          </a:bodyPr>
          <a:lstStyle/>
          <a:p>
            <a:pPr algn="r"/>
            <a:r>
              <a:rPr lang="en-GB" dirty="0">
                <a:solidFill>
                  <a:srgbClr val="8B8178"/>
                </a:solidFill>
              </a:rPr>
              <a:t>SPARK </a:t>
            </a:r>
            <a:r>
              <a:rPr lang="en-GB" dirty="0" smtClean="0">
                <a:solidFill>
                  <a:srgbClr val="8B8178"/>
                </a:solidFill>
              </a:rPr>
              <a:t>2014: A Language for Safety </a:t>
            </a:r>
            <a:r>
              <a:rPr lang="en-GB" i="1" dirty="0" smtClean="0">
                <a:solidFill>
                  <a:srgbClr val="8B8178"/>
                </a:solidFill>
              </a:rPr>
              <a:t>and</a:t>
            </a:r>
            <a:r>
              <a:rPr lang="en-GB" dirty="0" smtClean="0">
                <a:solidFill>
                  <a:srgbClr val="8B8178"/>
                </a:solidFill>
              </a:rPr>
              <a:t> Security</a:t>
            </a:r>
            <a:endParaRPr lang="en-GB" dirty="0">
              <a:solidFill>
                <a:srgbClr val="8B8178"/>
              </a:solidFill>
            </a:endParaRPr>
          </a:p>
        </p:txBody>
      </p:sp>
      <p:sp>
        <p:nvSpPr>
          <p:cNvPr id="13" name="Sous-titre 2"/>
          <p:cNvSpPr txBox="1">
            <a:spLocks/>
          </p:cNvSpPr>
          <p:nvPr/>
        </p:nvSpPr>
        <p:spPr>
          <a:xfrm>
            <a:off x="54430" y="1730895"/>
            <a:ext cx="1224865" cy="257337"/>
          </a:xfrm>
          <a:prstGeom prst="rect">
            <a:avLst/>
          </a:prstGeom>
        </p:spPr>
        <p:txBody>
          <a:bodyPr vert="horz" lIns="99551" tIns="49775" rIns="99551" bIns="49775" rtlCol="0">
            <a:normAutofit/>
          </a:bodyPr>
          <a:lstStyle>
            <a:lvl1pPr marL="0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rgbClr val="595959"/>
                </a:solidFill>
                <a:latin typeface="Lucida Sans"/>
                <a:ea typeface="+mn-ea"/>
                <a:cs typeface="Lucida Sans"/>
              </a:defRPr>
            </a:lvl1pPr>
            <a:lvl2pPr marL="497754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5507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93261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91015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8768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86522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84275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82029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800" dirty="0" smtClean="0">
                <a:solidFill>
                  <a:srgbClr val="000000"/>
                </a:solidFill>
              </a:rPr>
              <a:t>SPARK 2014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4" name="Sous-titre 2"/>
          <p:cNvSpPr txBox="1">
            <a:spLocks/>
          </p:cNvSpPr>
          <p:nvPr/>
        </p:nvSpPr>
        <p:spPr>
          <a:xfrm>
            <a:off x="1110636" y="5019005"/>
            <a:ext cx="1224865" cy="257337"/>
          </a:xfrm>
          <a:prstGeom prst="rect">
            <a:avLst/>
          </a:prstGeom>
        </p:spPr>
        <p:txBody>
          <a:bodyPr vert="horz" lIns="99551" tIns="49775" rIns="99551" bIns="49775" rtlCol="0">
            <a:normAutofit/>
          </a:bodyPr>
          <a:lstStyle>
            <a:lvl1pPr marL="0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rgbClr val="595959"/>
                </a:solidFill>
                <a:latin typeface="Lucida Sans"/>
                <a:ea typeface="+mn-ea"/>
                <a:cs typeface="Lucida Sans"/>
              </a:defRPr>
            </a:lvl1pPr>
            <a:lvl2pPr marL="497754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5507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93261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91015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8768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86522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84275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82029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 smtClean="0">
                <a:solidFill>
                  <a:srgbClr val="000000"/>
                </a:solidFill>
              </a:rPr>
              <a:t>Safety</a:t>
            </a:r>
            <a:endParaRPr lang="en-GB" sz="800" dirty="0">
              <a:solidFill>
                <a:srgbClr val="000000"/>
              </a:solidFill>
            </a:endParaRPr>
          </a:p>
        </p:txBody>
      </p:sp>
      <p:sp>
        <p:nvSpPr>
          <p:cNvPr id="17" name="Sous-titre 2"/>
          <p:cNvSpPr txBox="1">
            <a:spLocks/>
          </p:cNvSpPr>
          <p:nvPr/>
        </p:nvSpPr>
        <p:spPr>
          <a:xfrm>
            <a:off x="3320219" y="4513423"/>
            <a:ext cx="1224865" cy="257337"/>
          </a:xfrm>
          <a:prstGeom prst="rect">
            <a:avLst/>
          </a:prstGeom>
        </p:spPr>
        <p:txBody>
          <a:bodyPr vert="horz" lIns="99551" tIns="49775" rIns="99551" bIns="49775" rtlCol="0">
            <a:normAutofit/>
          </a:bodyPr>
          <a:lstStyle>
            <a:lvl1pPr marL="0" indent="0" algn="l" defTabSz="497754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rgbClr val="595959"/>
                </a:solidFill>
                <a:latin typeface="Lucida Sans"/>
                <a:ea typeface="+mn-ea"/>
                <a:cs typeface="Lucida Sans"/>
              </a:defRPr>
            </a:lvl1pPr>
            <a:lvl2pPr marL="497754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95507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93261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91015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488768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86522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84275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982029" indent="0" algn="ctr" defTabSz="497754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800" dirty="0" smtClean="0">
                <a:solidFill>
                  <a:srgbClr val="000000"/>
                </a:solidFill>
              </a:rPr>
              <a:t>Security</a:t>
            </a:r>
            <a:endParaRPr lang="en-GB" sz="800" dirty="0">
              <a:solidFill>
                <a:srgbClr val="000000"/>
              </a:solidFill>
            </a:endParaRPr>
          </a:p>
        </p:txBody>
      </p:sp>
      <p:cxnSp>
        <p:nvCxnSpPr>
          <p:cNvPr id="7" name="Connecteur droit 4"/>
          <p:cNvCxnSpPr/>
          <p:nvPr/>
        </p:nvCxnSpPr>
        <p:spPr>
          <a:xfrm>
            <a:off x="1278048" y="2006795"/>
            <a:ext cx="183304" cy="337464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5"/>
          <p:cNvCxnSpPr/>
          <p:nvPr/>
        </p:nvCxnSpPr>
        <p:spPr>
          <a:xfrm flipH="1">
            <a:off x="1395398" y="4452942"/>
            <a:ext cx="167340" cy="54122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6"/>
          <p:cNvCxnSpPr/>
          <p:nvPr/>
        </p:nvCxnSpPr>
        <p:spPr>
          <a:xfrm>
            <a:off x="3187854" y="4094135"/>
            <a:ext cx="296289" cy="304973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1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 Proof of Properties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goals for a system will imply certain invariant properties that must be true in order for it to deliver the required functionality</a:t>
            </a:r>
          </a:p>
          <a:p>
            <a:endParaRPr lang="en-GB" dirty="0" smtClean="0"/>
          </a:p>
          <a:p>
            <a:r>
              <a:rPr lang="en-GB" dirty="0" smtClean="0"/>
              <a:t>Given a suitable contract language, a program  can be mathematically proved to preserve such properties</a:t>
            </a:r>
          </a:p>
          <a:p>
            <a:endParaRPr lang="en-GB" dirty="0" smtClean="0"/>
          </a:p>
          <a:p>
            <a:r>
              <a:rPr lang="en-GB" dirty="0"/>
              <a:t>Safety: </a:t>
            </a:r>
          </a:p>
          <a:p>
            <a:pPr lvl="1"/>
            <a:r>
              <a:rPr lang="en-GB" dirty="0" smtClean="0"/>
              <a:t>Provides </a:t>
            </a:r>
            <a:r>
              <a:rPr lang="en-GB" dirty="0"/>
              <a:t>assurance </a:t>
            </a:r>
            <a:r>
              <a:rPr lang="en-GB" dirty="0" smtClean="0"/>
              <a:t>that safety goals have been correctly implemented</a:t>
            </a:r>
            <a:endParaRPr lang="en-GB" dirty="0"/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“No more than one train at a time must be present in any track section”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Security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Provides </a:t>
            </a:r>
            <a:r>
              <a:rPr lang="en-GB" dirty="0"/>
              <a:t>assurance </a:t>
            </a:r>
            <a:r>
              <a:rPr lang="en-GB" dirty="0" smtClean="0"/>
              <a:t>that the security policy has been correctly implemented</a:t>
            </a:r>
            <a:endParaRPr lang="en-GB" dirty="0"/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“If the enclave door has been open for too long then the alarm is sounding”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70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 Proof of Functional Correctness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Functional correctness is the property whereby a program conforms to its functional specification</a:t>
            </a:r>
          </a:p>
          <a:p>
            <a:endParaRPr lang="en-GB" dirty="0" smtClean="0"/>
          </a:p>
          <a:p>
            <a:r>
              <a:rPr lang="en-GB" dirty="0" smtClean="0"/>
              <a:t>Given a suitable contract language:</a:t>
            </a:r>
          </a:p>
          <a:p>
            <a:pPr lvl="1"/>
            <a:r>
              <a:rPr lang="en-GB" dirty="0" smtClean="0"/>
              <a:t>A functional specification can be written</a:t>
            </a:r>
          </a:p>
          <a:p>
            <a:pPr lvl="1"/>
            <a:r>
              <a:rPr lang="en-GB" dirty="0" smtClean="0"/>
              <a:t>A program can be mathematically proved to be a correct implementation of the functional requirements</a:t>
            </a:r>
          </a:p>
          <a:p>
            <a:endParaRPr lang="en-GB" dirty="0" smtClean="0"/>
          </a:p>
          <a:p>
            <a:r>
              <a:rPr lang="en-GB" dirty="0" smtClean="0"/>
              <a:t>Safety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provides assurance </a:t>
            </a:r>
            <a:r>
              <a:rPr lang="en-GB" dirty="0" smtClean="0"/>
              <a:t>of the correct implementation of the required safety function of a system</a:t>
            </a:r>
            <a:endParaRPr lang="en-GB" dirty="0"/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“if it is calculated that the train will exceed its limit of movement authority then apply the emergency brake”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Security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provides assurance of the correct implementation of the required </a:t>
            </a:r>
            <a:r>
              <a:rPr lang="en-GB" dirty="0" smtClean="0"/>
              <a:t>security </a:t>
            </a:r>
            <a:r>
              <a:rPr lang="en-GB" dirty="0"/>
              <a:t>function of a system</a:t>
            </a:r>
          </a:p>
          <a:p>
            <a:pPr lvl="1"/>
            <a:r>
              <a:rPr lang="en-GB" dirty="0" err="1" smtClean="0"/>
              <a:t>Eg</a:t>
            </a:r>
            <a:r>
              <a:rPr lang="en-GB" dirty="0" smtClean="0"/>
              <a:t>. “if the user’s credentials are authenticated then unlock the enclave door”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9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5 Information Flow Verification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12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Basic forms check for data flow errors such as uninitialized variables and ineffective assignments</a:t>
            </a:r>
          </a:p>
          <a:p>
            <a:endParaRPr lang="en-GB" dirty="0"/>
          </a:p>
          <a:p>
            <a:r>
              <a:rPr lang="en-GB" dirty="0" smtClean="0"/>
              <a:t>More advanced forms use a contract to state the required information flow between variables </a:t>
            </a:r>
          </a:p>
          <a:p>
            <a:endParaRPr lang="en-GB" dirty="0" smtClean="0"/>
          </a:p>
          <a:p>
            <a:r>
              <a:rPr lang="en-GB" dirty="0" smtClean="0"/>
              <a:t>Safety</a:t>
            </a:r>
            <a:r>
              <a:rPr lang="en-GB" dirty="0"/>
              <a:t>: </a:t>
            </a:r>
          </a:p>
          <a:p>
            <a:pPr lvl="1"/>
            <a:r>
              <a:rPr lang="en-GB" dirty="0" smtClean="0"/>
              <a:t>At a basic level, provides assurance </a:t>
            </a:r>
            <a:r>
              <a:rPr lang="en-GB" dirty="0"/>
              <a:t>against </a:t>
            </a:r>
            <a:r>
              <a:rPr lang="en-GB" dirty="0" smtClean="0"/>
              <a:t>erroneous behaviour </a:t>
            </a:r>
            <a:r>
              <a:rPr lang="en-GB" dirty="0" err="1" smtClean="0"/>
              <a:t>eg</a:t>
            </a:r>
            <a:r>
              <a:rPr lang="en-GB" dirty="0" smtClean="0"/>
              <a:t>. from uninitialized variables</a:t>
            </a:r>
          </a:p>
          <a:p>
            <a:pPr lvl="1"/>
            <a:r>
              <a:rPr lang="en-GB" dirty="0" smtClean="0"/>
              <a:t>More advanced forms using contracts can be used to assure the separation of low-integrity data from vital functions in mixed-SIL systems</a:t>
            </a:r>
          </a:p>
          <a:p>
            <a:endParaRPr lang="en-GB" dirty="0" smtClean="0"/>
          </a:p>
          <a:p>
            <a:r>
              <a:rPr lang="en-GB" dirty="0" smtClean="0"/>
              <a:t>Security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Incorrect data flow creates vulnerabilities that can be exploited</a:t>
            </a:r>
          </a:p>
          <a:p>
            <a:pPr lvl="1"/>
            <a:r>
              <a:rPr lang="en-GB" dirty="0" smtClean="0"/>
              <a:t>More advanced forms using contracts can </a:t>
            </a:r>
            <a:r>
              <a:rPr lang="en-GB" dirty="0"/>
              <a:t>be used to assure the </a:t>
            </a:r>
            <a:r>
              <a:rPr lang="en-GB" dirty="0" smtClean="0"/>
              <a:t>separation of different data security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21456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Static Verification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13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By building on a suitably-designed language, all of the above verification techniques can be applied </a:t>
            </a:r>
            <a:r>
              <a:rPr lang="en-GB" i="1" dirty="0" smtClean="0"/>
              <a:t>statically</a:t>
            </a:r>
          </a:p>
          <a:p>
            <a:endParaRPr lang="en-GB" i="1" dirty="0" smtClean="0"/>
          </a:p>
          <a:p>
            <a:r>
              <a:rPr lang="en-GB" i="1" dirty="0" smtClean="0"/>
              <a:t>Static Verification</a:t>
            </a:r>
            <a:r>
              <a:rPr lang="en-GB" dirty="0" smtClean="0"/>
              <a:t> means that it is applied pre-compilation, </a:t>
            </a:r>
            <a:r>
              <a:rPr lang="en-GB" dirty="0"/>
              <a:t>pre-execution, </a:t>
            </a:r>
            <a:r>
              <a:rPr lang="en-GB" dirty="0" smtClean="0"/>
              <a:t>and pre-test</a:t>
            </a:r>
          </a:p>
          <a:p>
            <a:endParaRPr lang="en-GB" dirty="0" smtClean="0"/>
          </a:p>
          <a:p>
            <a:r>
              <a:rPr lang="en-GB" dirty="0" smtClean="0"/>
              <a:t>This means that verification can be applied early in the lifecycle by the developers – as opposed to in a later and separate test phase</a:t>
            </a:r>
          </a:p>
          <a:p>
            <a:endParaRPr lang="en-GB" dirty="0" smtClean="0"/>
          </a:p>
          <a:p>
            <a:r>
              <a:rPr lang="en-GB" dirty="0" smtClean="0"/>
              <a:t>Supports an approach that is called </a:t>
            </a:r>
            <a:r>
              <a:rPr lang="en-GB" i="1" dirty="0" smtClean="0"/>
              <a:t>Correctness by Construction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Errors are in effect prevented from entering the product, reducing the risk of bugs not being detected by post-hoc verification/testing</a:t>
            </a:r>
          </a:p>
          <a:p>
            <a:endParaRPr lang="en-GB" dirty="0" smtClean="0"/>
          </a:p>
          <a:p>
            <a:r>
              <a:rPr lang="en-GB" dirty="0" smtClean="0"/>
              <a:t>Development costs are reduced by avoiding lengthy test-and-debug cycles, or even worse, post-delivery defects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364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Sound Verification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14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other major distinguishing feature of these advanced verification techniques, is that they are mathematically sound (</a:t>
            </a:r>
            <a:r>
              <a:rPr lang="en-GB" i="1" dirty="0" smtClean="0"/>
              <a:t>formal methods</a:t>
            </a:r>
            <a:r>
              <a:rPr lang="en-GB" dirty="0" smtClean="0"/>
              <a:t> in the language of DO-178C)</a:t>
            </a:r>
          </a:p>
          <a:p>
            <a:endParaRPr lang="en-GB" dirty="0" smtClean="0"/>
          </a:p>
          <a:p>
            <a:r>
              <a:rPr lang="en-GB" dirty="0" smtClean="0"/>
              <a:t>That means that a toolset can check with absolute certainty that the desired properties hold</a:t>
            </a:r>
          </a:p>
          <a:p>
            <a:endParaRPr lang="en-GB" dirty="0" smtClean="0"/>
          </a:p>
          <a:p>
            <a:r>
              <a:rPr lang="en-GB" dirty="0" smtClean="0"/>
              <a:t>This is in contrast to testing or “bug finding” where we only gain a degree of confidence that the desired properties have been achieved in the cases we have tested</a:t>
            </a:r>
          </a:p>
          <a:p>
            <a:endParaRPr lang="en-GB" dirty="0" smtClean="0"/>
          </a:p>
          <a:p>
            <a:r>
              <a:rPr lang="en-GB" dirty="0" smtClean="0"/>
              <a:t>What is “enough testing” – when do we stop?</a:t>
            </a:r>
          </a:p>
          <a:p>
            <a:endParaRPr lang="en-GB" dirty="0" smtClean="0"/>
          </a:p>
          <a:p>
            <a:r>
              <a:rPr lang="en-GB" dirty="0" smtClean="0"/>
              <a:t>For the highest levels of the common criteria, formal methods are mandated.</a:t>
            </a:r>
          </a:p>
          <a:p>
            <a:endParaRPr lang="en-GB" dirty="0" smtClean="0"/>
          </a:p>
          <a:p>
            <a:r>
              <a:rPr lang="en-GB" dirty="0" smtClean="0"/>
              <a:t>But there is no reason why the use of formal methods should be the preserve of the highest assurance levels only: the benefits should be equally attractive to anyone producing software that matters</a:t>
            </a:r>
          </a:p>
        </p:txBody>
      </p:sp>
    </p:spTree>
    <p:extLst>
      <p:ext uri="{BB962C8B-B14F-4D97-AF65-F5344CB8AC3E}">
        <p14:creationId xmlns:p14="http://schemas.microsoft.com/office/powerpoint/2010/main" val="69221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SPARK 2014 Language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15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SPARK 2014 is a language that we have designed to support all of the advanced verification techniques described above</a:t>
            </a:r>
          </a:p>
          <a:p>
            <a:endParaRPr lang="en-GB" dirty="0" smtClean="0"/>
          </a:p>
          <a:p>
            <a:r>
              <a:rPr lang="en-GB" dirty="0" smtClean="0"/>
              <a:t>Freely-licenced language reference manual: </a:t>
            </a:r>
          </a:p>
          <a:p>
            <a:r>
              <a:rPr lang="en-GB" dirty="0" smtClean="0">
                <a:hlinkClick r:id="rId3"/>
              </a:rPr>
              <a:t>http</a:t>
            </a:r>
            <a:r>
              <a:rPr lang="en-GB" dirty="0">
                <a:hlinkClick r:id="rId3"/>
              </a:rPr>
              <a:t>://www.spark-2014.org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Designed to address the need to build both safety and security into software-based systems</a:t>
            </a:r>
          </a:p>
          <a:p>
            <a:endParaRPr lang="en-GB" dirty="0" smtClean="0"/>
          </a:p>
          <a:p>
            <a:r>
              <a:rPr lang="en-GB" dirty="0" smtClean="0"/>
              <a:t>Based on earlier versions of the SPARK language</a:t>
            </a:r>
          </a:p>
          <a:p>
            <a:endParaRPr lang="en-GB" dirty="0" smtClean="0"/>
          </a:p>
          <a:p>
            <a:r>
              <a:rPr lang="en-GB" dirty="0" smtClean="0"/>
              <a:t>Key features:</a:t>
            </a:r>
          </a:p>
          <a:p>
            <a:pPr lvl="1"/>
            <a:r>
              <a:rPr lang="en-GB" dirty="0" smtClean="0"/>
              <a:t>Significantly expands the expressive power and removes previous restrictions (whilst maintaining soundness)</a:t>
            </a:r>
          </a:p>
          <a:p>
            <a:pPr lvl="1"/>
            <a:r>
              <a:rPr lang="en-GB" dirty="0" smtClean="0"/>
              <a:t>Uses Ada 2012 contract syntax</a:t>
            </a:r>
          </a:p>
          <a:p>
            <a:pPr lvl="1"/>
            <a:r>
              <a:rPr lang="en-GB" i="1" dirty="0" smtClean="0"/>
              <a:t>Executable Contracts</a:t>
            </a:r>
            <a:r>
              <a:rPr lang="en-GB" dirty="0" smtClean="0"/>
              <a:t> – allowing flexible/hybrid approaches to verification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00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Functional Security Requirements in SPARK 2014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16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Example: “When a user attempts to enter the secure enclave, the door shall only be opened if the user is successfully authenticated against their biometric data”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545989" y="2630078"/>
            <a:ext cx="6806937" cy="258532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urier" pitchFamily="49" charset="0"/>
              </a:rPr>
              <a:t>Procedure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 smtClean="0">
                <a:latin typeface="Courier" pitchFamily="49" charset="0"/>
              </a:rPr>
              <a:t>DoAuthentication</a:t>
            </a:r>
            <a:r>
              <a:rPr lang="en-GB" dirty="0" smtClean="0">
                <a:latin typeface="Courier" pitchFamily="49" charset="0"/>
              </a:rPr>
              <a:t> (</a:t>
            </a:r>
          </a:p>
          <a:p>
            <a:r>
              <a:rPr lang="en-GB" dirty="0">
                <a:latin typeface="Courier" pitchFamily="49" charset="0"/>
              </a:rPr>
              <a:t> </a:t>
            </a:r>
            <a:r>
              <a:rPr lang="en-GB" dirty="0" smtClean="0">
                <a:latin typeface="Courier" pitchFamily="49" charset="0"/>
              </a:rPr>
              <a:t>     </a:t>
            </a:r>
            <a:r>
              <a:rPr lang="en-GB" dirty="0" err="1" smtClean="0">
                <a:latin typeface="Courier" pitchFamily="49" charset="0"/>
              </a:rPr>
              <a:t>UserId</a:t>
            </a:r>
            <a:r>
              <a:rPr lang="en-GB" dirty="0" smtClean="0">
                <a:latin typeface="Courier" pitchFamily="49" charset="0"/>
              </a:rPr>
              <a:t>:      </a:t>
            </a:r>
            <a:r>
              <a:rPr lang="en-GB" b="1" dirty="0" smtClean="0">
                <a:latin typeface="Courier" pitchFamily="49" charset="0"/>
              </a:rPr>
              <a:t>in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 smtClean="0">
                <a:latin typeface="Courier" pitchFamily="49" charset="0"/>
              </a:rPr>
              <a:t>IdType</a:t>
            </a:r>
            <a:r>
              <a:rPr lang="en-GB" dirty="0" smtClean="0">
                <a:latin typeface="Courier" pitchFamily="49" charset="0"/>
              </a:rPr>
              <a:t>; </a:t>
            </a:r>
          </a:p>
          <a:p>
            <a:r>
              <a:rPr lang="en-GB" dirty="0">
                <a:latin typeface="Courier" pitchFamily="49" charset="0"/>
              </a:rPr>
              <a:t> </a:t>
            </a:r>
            <a:r>
              <a:rPr lang="en-GB" dirty="0" smtClean="0">
                <a:latin typeface="Courier" pitchFamily="49" charset="0"/>
              </a:rPr>
              <a:t>     </a:t>
            </a:r>
            <a:r>
              <a:rPr lang="en-GB" dirty="0" err="1" smtClean="0">
                <a:latin typeface="Courier" pitchFamily="49" charset="0"/>
              </a:rPr>
              <a:t>UserBioData</a:t>
            </a:r>
            <a:r>
              <a:rPr lang="en-GB" dirty="0" smtClean="0">
                <a:latin typeface="Courier" pitchFamily="49" charset="0"/>
              </a:rPr>
              <a:t>: </a:t>
            </a:r>
            <a:r>
              <a:rPr lang="en-GB" b="1" dirty="0" smtClean="0">
                <a:latin typeface="Courier" pitchFamily="49" charset="0"/>
              </a:rPr>
              <a:t>in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>
                <a:latin typeface="Courier" pitchFamily="49" charset="0"/>
              </a:rPr>
              <a:t>B</a:t>
            </a:r>
            <a:r>
              <a:rPr lang="en-GB" dirty="0" err="1" smtClean="0">
                <a:latin typeface="Courier" pitchFamily="49" charset="0"/>
              </a:rPr>
              <a:t>ioMetricData</a:t>
            </a:r>
            <a:r>
              <a:rPr lang="en-GB" dirty="0" smtClean="0">
                <a:latin typeface="Courier" pitchFamily="49" charset="0"/>
              </a:rPr>
              <a:t>)</a:t>
            </a:r>
          </a:p>
          <a:p>
            <a:r>
              <a:rPr lang="en-GB" dirty="0" smtClean="0">
                <a:latin typeface="Courier" pitchFamily="49" charset="0"/>
              </a:rPr>
              <a:t>  </a:t>
            </a:r>
            <a:r>
              <a:rPr lang="en-GB" b="1" dirty="0" smtClean="0">
                <a:latin typeface="Courier" pitchFamily="49" charset="0"/>
              </a:rPr>
              <a:t>with</a:t>
            </a:r>
            <a:r>
              <a:rPr lang="en-GB" dirty="0" smtClean="0">
                <a:latin typeface="Courier" pitchFamily="49" charset="0"/>
              </a:rPr>
              <a:t> =&gt; </a:t>
            </a:r>
          </a:p>
          <a:p>
            <a:r>
              <a:rPr lang="en-GB" dirty="0" smtClean="0">
                <a:latin typeface="Courier" pitchFamily="49" charset="0"/>
              </a:rPr>
              <a:t>    </a:t>
            </a:r>
            <a:r>
              <a:rPr lang="en-GB" b="1" dirty="0" smtClean="0">
                <a:latin typeface="Courier" pitchFamily="49" charset="0"/>
              </a:rPr>
              <a:t>Pre</a:t>
            </a:r>
            <a:r>
              <a:rPr lang="en-GB" dirty="0" smtClean="0">
                <a:latin typeface="Courier" pitchFamily="49" charset="0"/>
              </a:rPr>
              <a:t>  =&gt; </a:t>
            </a:r>
            <a:r>
              <a:rPr lang="en-GB" dirty="0" err="1" smtClean="0">
                <a:latin typeface="Courier" pitchFamily="49" charset="0"/>
              </a:rPr>
              <a:t>DoorState</a:t>
            </a:r>
            <a:r>
              <a:rPr lang="en-GB" dirty="0" smtClean="0">
                <a:latin typeface="Courier" pitchFamily="49" charset="0"/>
              </a:rPr>
              <a:t> = locked,</a:t>
            </a:r>
          </a:p>
          <a:p>
            <a:r>
              <a:rPr lang="en-GB" dirty="0" smtClean="0">
                <a:latin typeface="Courier" pitchFamily="49" charset="0"/>
              </a:rPr>
              <a:t>    </a:t>
            </a:r>
            <a:r>
              <a:rPr lang="en-GB" b="1" dirty="0" smtClean="0">
                <a:latin typeface="Courier" pitchFamily="49" charset="0"/>
              </a:rPr>
              <a:t>Post</a:t>
            </a:r>
            <a:r>
              <a:rPr lang="en-GB" dirty="0" smtClean="0">
                <a:latin typeface="Courier" pitchFamily="49" charset="0"/>
              </a:rPr>
              <a:t> =&gt; </a:t>
            </a:r>
            <a:r>
              <a:rPr lang="en-GB" b="1" dirty="0" smtClean="0">
                <a:latin typeface="Courier" pitchFamily="49" charset="0"/>
              </a:rPr>
              <a:t>if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 smtClean="0">
                <a:latin typeface="Courier" pitchFamily="49" charset="0"/>
              </a:rPr>
              <a:t>IsAuthenticated</a:t>
            </a:r>
            <a:r>
              <a:rPr lang="en-GB" dirty="0" smtClean="0">
                <a:latin typeface="Courier" pitchFamily="49" charset="0"/>
              </a:rPr>
              <a:t> (</a:t>
            </a:r>
            <a:r>
              <a:rPr lang="en-GB" dirty="0" err="1">
                <a:latin typeface="Courier" pitchFamily="49" charset="0"/>
              </a:rPr>
              <a:t>U</a:t>
            </a:r>
            <a:r>
              <a:rPr lang="en-GB" dirty="0" err="1" smtClean="0">
                <a:latin typeface="Courier" pitchFamily="49" charset="0"/>
              </a:rPr>
              <a:t>serId</a:t>
            </a:r>
            <a:r>
              <a:rPr lang="en-GB" dirty="0" smtClean="0">
                <a:latin typeface="Courier" pitchFamily="49" charset="0"/>
              </a:rPr>
              <a:t>,</a:t>
            </a:r>
          </a:p>
          <a:p>
            <a:r>
              <a:rPr lang="en-GB" dirty="0" smtClean="0">
                <a:latin typeface="Courier" pitchFamily="49" charset="0"/>
              </a:rPr>
              <a:t>        </a:t>
            </a:r>
            <a:r>
              <a:rPr lang="en-GB" dirty="0">
                <a:latin typeface="Courier" pitchFamily="49" charset="0"/>
              </a:rPr>
              <a:t> </a:t>
            </a:r>
            <a:r>
              <a:rPr lang="en-GB" dirty="0" smtClean="0">
                <a:latin typeface="Courier" pitchFamily="49" charset="0"/>
              </a:rPr>
              <a:t>         </a:t>
            </a:r>
            <a:r>
              <a:rPr lang="en-GB" dirty="0" err="1" smtClean="0">
                <a:latin typeface="Courier" pitchFamily="49" charset="0"/>
              </a:rPr>
              <a:t>UserBioData</a:t>
            </a:r>
            <a:r>
              <a:rPr lang="en-GB" dirty="0" smtClean="0">
                <a:latin typeface="Courier" pitchFamily="49" charset="0"/>
              </a:rPr>
              <a:t>) </a:t>
            </a:r>
          </a:p>
          <a:p>
            <a:r>
              <a:rPr lang="en-GB" dirty="0">
                <a:latin typeface="Courier" pitchFamily="49" charset="0"/>
              </a:rPr>
              <a:t> </a:t>
            </a:r>
            <a:r>
              <a:rPr lang="en-GB" dirty="0" smtClean="0">
                <a:latin typeface="Courier" pitchFamily="49" charset="0"/>
              </a:rPr>
              <a:t>           </a:t>
            </a:r>
            <a:r>
              <a:rPr lang="en-GB" b="1" dirty="0" smtClean="0">
                <a:latin typeface="Courier" pitchFamily="49" charset="0"/>
              </a:rPr>
              <a:t>then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 smtClean="0">
                <a:latin typeface="Courier" pitchFamily="49" charset="0"/>
              </a:rPr>
              <a:t>DoorState</a:t>
            </a:r>
            <a:r>
              <a:rPr lang="en-GB" dirty="0" smtClean="0">
                <a:latin typeface="Courier" pitchFamily="49" charset="0"/>
              </a:rPr>
              <a:t> = unlocked </a:t>
            </a:r>
          </a:p>
          <a:p>
            <a:r>
              <a:rPr lang="en-GB" dirty="0">
                <a:latin typeface="Courier" pitchFamily="49" charset="0"/>
              </a:rPr>
              <a:t> </a:t>
            </a:r>
            <a:r>
              <a:rPr lang="en-GB" dirty="0" smtClean="0">
                <a:latin typeface="Courier" pitchFamily="49" charset="0"/>
              </a:rPr>
              <a:t>           </a:t>
            </a:r>
            <a:r>
              <a:rPr lang="en-GB" b="1" dirty="0" smtClean="0">
                <a:latin typeface="Courier" pitchFamily="49" charset="0"/>
              </a:rPr>
              <a:t>else</a:t>
            </a:r>
            <a:r>
              <a:rPr lang="en-GB" dirty="0" smtClean="0">
                <a:latin typeface="Courier" pitchFamily="49" charset="0"/>
              </a:rPr>
              <a:t> </a:t>
            </a:r>
            <a:r>
              <a:rPr lang="en-GB" dirty="0" err="1" smtClean="0">
                <a:latin typeface="Courier" pitchFamily="49" charset="0"/>
              </a:rPr>
              <a:t>DoorState</a:t>
            </a:r>
            <a:r>
              <a:rPr lang="en-GB" dirty="0" smtClean="0">
                <a:latin typeface="Courier" pitchFamily="49" charset="0"/>
              </a:rPr>
              <a:t> = locked;</a:t>
            </a:r>
            <a:endParaRPr lang="en-GB" dirty="0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Built-in Security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17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What about the common weaknesses?</a:t>
            </a:r>
          </a:p>
          <a:p>
            <a:endParaRPr lang="en-GB" dirty="0"/>
          </a:p>
          <a:p>
            <a:r>
              <a:rPr lang="en-GB" dirty="0" smtClean="0"/>
              <a:t>A language which fulfils the design goals that we set down at the beginning will prevent common weaknesses from occurring:</a:t>
            </a:r>
          </a:p>
          <a:p>
            <a:pPr lvl="1"/>
            <a:r>
              <a:rPr lang="en-GB" dirty="0" smtClean="0"/>
              <a:t>Uninitialized </a:t>
            </a:r>
            <a:r>
              <a:rPr lang="en-GB" dirty="0"/>
              <a:t>v</a:t>
            </a:r>
            <a:r>
              <a:rPr lang="en-GB" dirty="0" smtClean="0"/>
              <a:t>ariables</a:t>
            </a:r>
          </a:p>
          <a:p>
            <a:pPr lvl="1"/>
            <a:r>
              <a:rPr lang="en-GB" dirty="0" smtClean="0"/>
              <a:t>Buffer </a:t>
            </a:r>
            <a:r>
              <a:rPr lang="en-GB" dirty="0"/>
              <a:t>o</a:t>
            </a:r>
            <a:r>
              <a:rPr lang="en-GB" dirty="0" smtClean="0"/>
              <a:t>ver-reads</a:t>
            </a:r>
          </a:p>
          <a:p>
            <a:pPr lvl="1"/>
            <a:r>
              <a:rPr lang="en-GB" dirty="0" smtClean="0"/>
              <a:t>Buffer </a:t>
            </a:r>
            <a:r>
              <a:rPr lang="en-GB" dirty="0"/>
              <a:t>o</a:t>
            </a:r>
            <a:r>
              <a:rPr lang="en-GB" dirty="0" smtClean="0"/>
              <a:t>ver-flows</a:t>
            </a:r>
          </a:p>
          <a:p>
            <a:pPr lvl="1"/>
            <a:r>
              <a:rPr lang="en-GB" dirty="0" smtClean="0"/>
              <a:t>String format errors</a:t>
            </a:r>
          </a:p>
          <a:p>
            <a:pPr lvl="1"/>
            <a:r>
              <a:rPr lang="en-GB" dirty="0" smtClean="0"/>
              <a:t>Memory leaks</a:t>
            </a:r>
          </a:p>
          <a:p>
            <a:pPr lvl="1"/>
            <a:r>
              <a:rPr lang="en-GB" dirty="0" smtClean="0"/>
              <a:t>Null dereferences</a:t>
            </a:r>
          </a:p>
          <a:p>
            <a:pPr lvl="1"/>
            <a:r>
              <a:rPr lang="en-GB" dirty="0" smtClean="0"/>
              <a:t>…</a:t>
            </a:r>
          </a:p>
          <a:p>
            <a:pPr lvl="1"/>
            <a:endParaRPr lang="en-GB" dirty="0"/>
          </a:p>
          <a:p>
            <a:r>
              <a:rPr lang="en-GB" dirty="0" smtClean="0"/>
              <a:t>A program written using such a language will have a higher level of “built-in security” – even if it has not been expressly engineered with a security policy in mind</a:t>
            </a:r>
          </a:p>
        </p:txBody>
      </p:sp>
    </p:spTree>
    <p:extLst>
      <p:ext uri="{BB962C8B-B14F-4D97-AF65-F5344CB8AC3E}">
        <p14:creationId xmlns:p14="http://schemas.microsoft.com/office/powerpoint/2010/main" val="153833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Source Code Strength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full analysis of a number of mainstream languages against the CWE has been published by the US </a:t>
            </a:r>
            <a:r>
              <a:rPr lang="en-GB" dirty="0"/>
              <a:t>National Institute of Standards and Technology </a:t>
            </a:r>
            <a:r>
              <a:rPr lang="en-GB" dirty="0" smtClean="0"/>
              <a:t>(NIST)</a:t>
            </a:r>
          </a:p>
          <a:p>
            <a:endParaRPr lang="en-GB" dirty="0"/>
          </a:p>
          <a:p>
            <a:r>
              <a:rPr lang="en-GB" dirty="0" smtClean="0"/>
              <a:t>Compares SPARK, C, C++, Java</a:t>
            </a:r>
          </a:p>
          <a:p>
            <a:endParaRPr lang="en-GB" dirty="0"/>
          </a:p>
          <a:p>
            <a:r>
              <a:rPr lang="en-GB" dirty="0" smtClean="0"/>
              <a:t>Demonstrates the relatively low </a:t>
            </a:r>
            <a:r>
              <a:rPr lang="en-GB" dirty="0"/>
              <a:t>vulnerability of </a:t>
            </a:r>
            <a:r>
              <a:rPr lang="en-GB" dirty="0" smtClean="0"/>
              <a:t>SPARK compared to the other </a:t>
            </a:r>
            <a:r>
              <a:rPr lang="en-GB" dirty="0"/>
              <a:t>mainstream </a:t>
            </a:r>
            <a:r>
              <a:rPr lang="en-GB" dirty="0" smtClean="0"/>
              <a:t>languages</a:t>
            </a:r>
          </a:p>
          <a:p>
            <a:endParaRPr lang="en-GB" dirty="0" smtClean="0"/>
          </a:p>
          <a:p>
            <a:r>
              <a:rPr lang="en-GB" dirty="0" smtClean="0"/>
              <a:t>Had </a:t>
            </a:r>
            <a:r>
              <a:rPr lang="en-GB" dirty="0"/>
              <a:t>the </a:t>
            </a:r>
            <a:r>
              <a:rPr lang="en-GB" dirty="0" err="1" smtClean="0"/>
              <a:t>OpenSSL</a:t>
            </a:r>
            <a:r>
              <a:rPr lang="en-GB" dirty="0" smtClean="0"/>
              <a:t> </a:t>
            </a:r>
            <a:r>
              <a:rPr lang="en-GB" dirty="0"/>
              <a:t>software been </a:t>
            </a:r>
            <a:r>
              <a:rPr lang="en-GB" dirty="0" smtClean="0"/>
              <a:t>verified using SPARK</a:t>
            </a:r>
            <a:r>
              <a:rPr lang="en-GB" dirty="0"/>
              <a:t>, </a:t>
            </a:r>
            <a:r>
              <a:rPr lang="en-GB" dirty="0" smtClean="0"/>
              <a:t>the Heartbleed bug could </a:t>
            </a:r>
            <a:r>
              <a:rPr lang="en-GB" dirty="0"/>
              <a:t>not have arisen</a:t>
            </a:r>
          </a:p>
          <a:p>
            <a:endParaRPr lang="en-GB" dirty="0" smtClean="0"/>
          </a:p>
          <a:p>
            <a:r>
              <a:rPr lang="en-GB" dirty="0" smtClean="0"/>
              <a:t>Moreover</a:t>
            </a:r>
            <a:r>
              <a:rPr lang="en-GB" dirty="0"/>
              <a:t>, in SPARK it is possible to prove statically (pre-compilation) that such an array violation cannot happen at run time, hence: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run-time checks can be disabled, improving performance, and</a:t>
            </a:r>
          </a:p>
          <a:p>
            <a:pPr lvl="1"/>
            <a:r>
              <a:rPr lang="en-GB" dirty="0" smtClean="0"/>
              <a:t>We avoid </a:t>
            </a:r>
            <a:r>
              <a:rPr lang="en-GB" dirty="0"/>
              <a:t>the situation where the same weakness is targeted instead in a denial-of-service attack</a:t>
            </a: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</p:spPr>
        <p:txBody>
          <a:bodyPr/>
          <a:lstStyle/>
          <a:p>
            <a:fld id="{8DDA363B-9929-1348-AF0F-C36686991D0D}" type="slidenum">
              <a:rPr lang="en-GB" noProof="0" smtClean="0"/>
              <a:pPr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367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Related Projects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 engineering principles embodied in SPARK 2014 are well-established/demonstrated by systems built using earlier versions of the language</a:t>
            </a:r>
          </a:p>
          <a:p>
            <a:endParaRPr lang="en-GB" dirty="0" smtClean="0"/>
          </a:p>
          <a:p>
            <a:r>
              <a:rPr lang="en-GB" dirty="0" smtClean="0"/>
              <a:t>Safety-related case references include </a:t>
            </a:r>
          </a:p>
          <a:p>
            <a:pPr lvl="1"/>
            <a:r>
              <a:rPr lang="en-GB" dirty="0" smtClean="0"/>
              <a:t>SHOLIS </a:t>
            </a:r>
          </a:p>
          <a:p>
            <a:pPr lvl="1"/>
            <a:r>
              <a:rPr lang="en-GB" dirty="0" smtClean="0"/>
              <a:t>C130J</a:t>
            </a:r>
          </a:p>
          <a:p>
            <a:pPr lvl="1"/>
            <a:r>
              <a:rPr lang="en-GB" dirty="0" err="1" smtClean="0"/>
              <a:t>iFACTS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Security-related case references include </a:t>
            </a:r>
          </a:p>
          <a:p>
            <a:pPr lvl="1"/>
            <a:r>
              <a:rPr lang="en-GB" dirty="0" smtClean="0"/>
              <a:t>MGKC</a:t>
            </a:r>
          </a:p>
          <a:p>
            <a:pPr lvl="1"/>
            <a:r>
              <a:rPr lang="en-GB" dirty="0" err="1" smtClean="0"/>
              <a:t>Tokeneer</a:t>
            </a:r>
            <a:endParaRPr lang="en-GB" dirty="0" smtClean="0"/>
          </a:p>
          <a:p>
            <a:pPr lvl="1"/>
            <a:r>
              <a:rPr lang="en-GB" dirty="0" err="1" smtClean="0"/>
              <a:t>IronSides</a:t>
            </a:r>
            <a:endParaRPr lang="en-GB" dirty="0" smtClean="0"/>
          </a:p>
          <a:p>
            <a:pPr lvl="1"/>
            <a:r>
              <a:rPr lang="en-GB" dirty="0" err="1" smtClean="0"/>
              <a:t>Muen</a:t>
            </a:r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</p:spPr>
        <p:txBody>
          <a:bodyPr/>
          <a:lstStyle/>
          <a:p>
            <a:fld id="{8DDA363B-9929-1348-AF0F-C36686991D0D}" type="slidenum">
              <a:rPr lang="en-GB" noProof="0" smtClean="0"/>
              <a:pPr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560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Need for Safety </a:t>
            </a:r>
            <a:r>
              <a:rPr lang="en-GB" i="1" dirty="0" smtClean="0"/>
              <a:t>and</a:t>
            </a:r>
            <a:r>
              <a:rPr lang="en-GB" dirty="0" smtClean="0"/>
              <a:t> Security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2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Traditionally, safety &amp; security have been addressed as separate qualities</a:t>
            </a:r>
          </a:p>
          <a:p>
            <a:endParaRPr lang="en-GB" dirty="0" smtClean="0"/>
          </a:p>
          <a:p>
            <a:r>
              <a:rPr lang="en-GB" dirty="0" smtClean="0"/>
              <a:t>In today’s systems there is a frequent requirement (or a need!) for systems to have both qualities</a:t>
            </a:r>
          </a:p>
          <a:p>
            <a:endParaRPr lang="en-GB" dirty="0" smtClean="0"/>
          </a:p>
          <a:p>
            <a:r>
              <a:rPr lang="en-GB" dirty="0" smtClean="0"/>
              <a:t>Control &amp; protection systems can be undermined by malicious actions</a:t>
            </a:r>
          </a:p>
          <a:p>
            <a:pPr lvl="1"/>
            <a:r>
              <a:rPr lang="en-GB" dirty="0" smtClean="0"/>
              <a:t>Particularly vulnerable where remote </a:t>
            </a:r>
            <a:r>
              <a:rPr lang="en-GB" dirty="0" err="1" smtClean="0"/>
              <a:t>comms</a:t>
            </a:r>
            <a:r>
              <a:rPr lang="en-GB" dirty="0" smtClean="0"/>
              <a:t> are involved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Safety-related systems may rely on data that needs to be kept secure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11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work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Enlarge the language subset (OO, tasking)</a:t>
            </a:r>
          </a:p>
          <a:p>
            <a:endParaRPr lang="en-GB" dirty="0" smtClean="0"/>
          </a:p>
          <a:p>
            <a:r>
              <a:rPr lang="en-GB" dirty="0" smtClean="0"/>
              <a:t>Bit-precise reasoning for floats (completeness)</a:t>
            </a:r>
          </a:p>
          <a:p>
            <a:endParaRPr lang="en-GB" dirty="0" smtClean="0"/>
          </a:p>
          <a:p>
            <a:r>
              <a:rPr lang="en-GB" dirty="0" smtClean="0"/>
              <a:t>Security policies/domain separation (including declassification)</a:t>
            </a:r>
          </a:p>
          <a:p>
            <a:endParaRPr lang="en-GB" dirty="0" smtClean="0"/>
          </a:p>
          <a:p>
            <a:r>
              <a:rPr lang="en-GB" dirty="0" smtClean="0"/>
              <a:t>Program slicing (secure information flow analysis)</a:t>
            </a:r>
          </a:p>
          <a:p>
            <a:pPr marL="358537" indent="0">
              <a:buNone/>
            </a:pPr>
            <a:endParaRPr lang="en-GB" dirty="0" smtClean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</p:spPr>
        <p:txBody>
          <a:bodyPr/>
          <a:lstStyle/>
          <a:p>
            <a:fld id="{8DDA363B-9929-1348-AF0F-C36686991D0D}" type="slidenum">
              <a:rPr lang="en-GB" noProof="0" smtClean="0"/>
              <a:pPr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233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21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 need languages that support verification of both safety and security qualities in a uniform way</a:t>
            </a:r>
          </a:p>
          <a:p>
            <a:endParaRPr lang="en-GB" dirty="0" smtClean="0"/>
          </a:p>
          <a:p>
            <a:r>
              <a:rPr lang="en-GB" dirty="0" smtClean="0"/>
              <a:t>SPARK 2014 has been designed against a well-defined set of goals to be one such language</a:t>
            </a:r>
          </a:p>
          <a:p>
            <a:endParaRPr lang="en-GB" dirty="0" smtClean="0"/>
          </a:p>
          <a:p>
            <a:r>
              <a:rPr lang="en-GB" dirty="0" smtClean="0"/>
              <a:t>The verification techniques it enables can be used to explicitly achieve a high-level of software assurance</a:t>
            </a:r>
          </a:p>
          <a:p>
            <a:endParaRPr lang="en-GB" dirty="0" smtClean="0"/>
          </a:p>
          <a:p>
            <a:r>
              <a:rPr lang="en-GB" dirty="0" smtClean="0"/>
              <a:t>SPARK 2014’s attributes when considered against other languages – or a taxonomy such as the CWE – gives an additional level of built-in security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64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22</a:t>
            </a:fld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 anchor="t">
            <a:normAutofit/>
          </a:bodyPr>
          <a:lstStyle/>
          <a:p>
            <a:pPr>
              <a:buNone/>
            </a:pPr>
            <a:r>
              <a:rPr lang="en-GB" b="1" dirty="0" smtClean="0">
                <a:solidFill>
                  <a:srgbClr val="3095B4"/>
                </a:solidFill>
              </a:rPr>
              <a:t>Altran UK Limited</a:t>
            </a:r>
          </a:p>
          <a:p>
            <a:pPr>
              <a:buNone/>
            </a:pPr>
            <a:r>
              <a:rPr lang="en-GB" dirty="0" smtClean="0"/>
              <a:t>22 St Lawrence Street</a:t>
            </a:r>
          </a:p>
          <a:p>
            <a:pPr>
              <a:buNone/>
            </a:pPr>
            <a:r>
              <a:rPr lang="en-GB" dirty="0" err="1" smtClean="0"/>
              <a:t>SouthGate</a:t>
            </a:r>
            <a:endParaRPr lang="en-GB" dirty="0" smtClean="0"/>
          </a:p>
          <a:p>
            <a:pPr>
              <a:buNone/>
            </a:pPr>
            <a:r>
              <a:rPr lang="en-GB" dirty="0" smtClean="0"/>
              <a:t>BATH BA1 1AN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Tel: +44 1225 466991</a:t>
            </a:r>
          </a:p>
          <a:p>
            <a:pPr>
              <a:buNone/>
            </a:pPr>
            <a:r>
              <a:rPr lang="en-GB" dirty="0" smtClean="0"/>
              <a:t>Fax: +44 1225 469006</a:t>
            </a:r>
          </a:p>
          <a:p>
            <a:pPr>
              <a:buNone/>
            </a:pPr>
            <a:r>
              <a:rPr lang="en-GB" dirty="0" smtClean="0"/>
              <a:t>Website: </a:t>
            </a:r>
            <a:r>
              <a:rPr lang="en-GB" dirty="0" err="1" smtClean="0"/>
              <a:t>www.altran.com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Email: stuart.matthews@altran.com</a:t>
            </a:r>
          </a:p>
          <a:p>
            <a:pPr>
              <a:buNone/>
            </a:pP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81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Supporting Technologies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 need technologies that can address both qualities simultaneously</a:t>
            </a:r>
          </a:p>
          <a:p>
            <a:endParaRPr lang="en-GB" dirty="0" smtClean="0"/>
          </a:p>
          <a:p>
            <a:r>
              <a:rPr lang="en-GB" dirty="0" smtClean="0"/>
              <a:t>Doing both independently is not cost effective</a:t>
            </a:r>
          </a:p>
          <a:p>
            <a:endParaRPr lang="en-GB" dirty="0" smtClean="0"/>
          </a:p>
          <a:p>
            <a:r>
              <a:rPr lang="en-GB" dirty="0" smtClean="0"/>
              <a:t>Requirements for the technology:</a:t>
            </a:r>
          </a:p>
          <a:p>
            <a:pPr lvl="1"/>
            <a:r>
              <a:rPr lang="en-GB" dirty="0" smtClean="0"/>
              <a:t>Constructive (builds quality in)</a:t>
            </a:r>
          </a:p>
          <a:p>
            <a:pPr lvl="1"/>
            <a:r>
              <a:rPr lang="en-GB" dirty="0" smtClean="0"/>
              <a:t>Generates evidence</a:t>
            </a:r>
          </a:p>
          <a:p>
            <a:pPr lvl="1"/>
            <a:r>
              <a:rPr lang="en-GB" dirty="0" smtClean="0"/>
              <a:t>Sound/Verifiable</a:t>
            </a:r>
          </a:p>
          <a:p>
            <a:pPr lvl="1"/>
            <a:r>
              <a:rPr lang="en-GB" dirty="0" smtClean="0"/>
              <a:t>Cost effective</a:t>
            </a:r>
          </a:p>
          <a:p>
            <a:pPr lvl="1"/>
            <a:r>
              <a:rPr lang="en-GB" dirty="0" smtClean="0"/>
              <a:t>Practicable</a:t>
            </a:r>
          </a:p>
          <a:p>
            <a:pPr lvl="1"/>
            <a:r>
              <a:rPr lang="en-GB" dirty="0" smtClean="0"/>
              <a:t>Easy-to-use</a:t>
            </a:r>
          </a:p>
          <a:p>
            <a:pPr lvl="1"/>
            <a:r>
              <a:rPr lang="en-GB" dirty="0" smtClean="0"/>
              <a:t>Flexible, but able to achieve the highest assurance levels if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8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Common Software Weaknesses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goes wrong at the software level? – </a:t>
            </a:r>
            <a:r>
              <a:rPr lang="en-GB" i="1" dirty="0" smtClean="0"/>
              <a:t>Common Weaknesses</a:t>
            </a:r>
          </a:p>
          <a:p>
            <a:endParaRPr lang="en-GB" dirty="0" smtClean="0"/>
          </a:p>
          <a:p>
            <a:r>
              <a:rPr lang="en-GB" dirty="0" smtClean="0"/>
              <a:t>For example, </a:t>
            </a:r>
            <a:r>
              <a:rPr lang="en-GB" b="1" dirty="0" smtClean="0"/>
              <a:t>uninitialized variables</a:t>
            </a:r>
            <a:r>
              <a:rPr lang="en-GB" dirty="0" smtClean="0"/>
              <a:t> are (still) a common source of vulnerability</a:t>
            </a:r>
          </a:p>
          <a:p>
            <a:endParaRPr lang="en-GB" dirty="0" smtClean="0"/>
          </a:p>
          <a:p>
            <a:r>
              <a:rPr lang="en-GB" dirty="0" smtClean="0"/>
              <a:t>Uninitialized variables can be abused …</a:t>
            </a:r>
          </a:p>
          <a:p>
            <a:pPr lvl="1"/>
            <a:r>
              <a:rPr lang="en-GB" dirty="0" smtClean="0"/>
              <a:t>to provoke run-time exceptions (hence denial/loss of service)</a:t>
            </a:r>
          </a:p>
          <a:p>
            <a:pPr lvl="1"/>
            <a:r>
              <a:rPr lang="en-GB" dirty="0"/>
              <a:t>as </a:t>
            </a:r>
            <a:r>
              <a:rPr lang="en-GB" dirty="0" smtClean="0"/>
              <a:t>channel for more sophisticated attacks </a:t>
            </a:r>
          </a:p>
          <a:p>
            <a:endParaRPr lang="en-GB" dirty="0" smtClean="0"/>
          </a:p>
          <a:p>
            <a:r>
              <a:rPr lang="en-GB" dirty="0" smtClean="0"/>
              <a:t>The Common Weakness Enumeration (CWE) </a:t>
            </a:r>
            <a:r>
              <a:rPr lang="en-GB" dirty="0"/>
              <a:t>is a knowledge repository of weaknesses or vulnerabilities (CVE) that have previously been identified in software</a:t>
            </a:r>
          </a:p>
          <a:p>
            <a:endParaRPr lang="en-GB" dirty="0" smtClean="0"/>
          </a:p>
          <a:p>
            <a:r>
              <a:rPr lang="en-GB" dirty="0" smtClean="0"/>
              <a:t>“</a:t>
            </a:r>
            <a:r>
              <a:rPr lang="en-GB" dirty="0"/>
              <a:t>A Community-Developed Dictionary of Software Weakness Types”</a:t>
            </a:r>
          </a:p>
          <a:p>
            <a:r>
              <a:rPr lang="en-GB" dirty="0">
                <a:hlinkClick r:id="rId3"/>
              </a:rPr>
              <a:t>www.cwe.mitre.org</a:t>
            </a:r>
            <a:r>
              <a:rPr lang="en-GB" dirty="0"/>
              <a:t>  </a:t>
            </a:r>
          </a:p>
          <a:p>
            <a:pPr lvl="1"/>
            <a:endParaRPr lang="en-GB" dirty="0"/>
          </a:p>
        </p:txBody>
      </p:sp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333" y="6434111"/>
            <a:ext cx="825074" cy="365125"/>
          </a:xfrm>
        </p:spPr>
        <p:txBody>
          <a:bodyPr/>
          <a:lstStyle/>
          <a:p>
            <a:fld id="{8DDA363B-9929-1348-AF0F-C36686991D0D}" type="slidenum">
              <a:rPr lang="en-GB" noProof="0" smtClean="0"/>
              <a:pPr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98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Buffer Violations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 large class of errors where a program either reads or writes outside the boundary of an arrays/buffer</a:t>
            </a:r>
          </a:p>
          <a:p>
            <a:endParaRPr lang="en-GB" dirty="0" smtClean="0"/>
          </a:p>
          <a:p>
            <a:r>
              <a:rPr lang="en-GB" dirty="0" smtClean="0"/>
              <a:t>Frequent source of security flaws in everyday systems</a:t>
            </a:r>
          </a:p>
          <a:p>
            <a:endParaRPr lang="en-GB" dirty="0" smtClean="0"/>
          </a:p>
          <a:p>
            <a:r>
              <a:rPr lang="en-GB" dirty="0" smtClean="0"/>
              <a:t>Heartbleed </a:t>
            </a:r>
            <a:r>
              <a:rPr lang="en-GB" dirty="0"/>
              <a:t>(CVE-2014-0160) is an instance of </a:t>
            </a:r>
            <a:r>
              <a:rPr lang="en-GB" dirty="0" smtClean="0"/>
              <a:t>the </a:t>
            </a:r>
            <a:r>
              <a:rPr lang="en-GB" dirty="0"/>
              <a:t>more generic </a:t>
            </a:r>
            <a:r>
              <a:rPr lang="en-GB" dirty="0" smtClean="0"/>
              <a:t>weakness: CWE-126 </a:t>
            </a:r>
            <a:r>
              <a:rPr lang="en-GB" dirty="0"/>
              <a:t>Buffer </a:t>
            </a:r>
            <a:r>
              <a:rPr lang="en-GB" dirty="0" smtClean="0"/>
              <a:t>Over-read</a:t>
            </a:r>
          </a:p>
          <a:p>
            <a:endParaRPr lang="en-GB" dirty="0" smtClean="0"/>
          </a:p>
          <a:p>
            <a:r>
              <a:rPr lang="en-GB" dirty="0" err="1" smtClean="0"/>
              <a:t>OpenSSL</a:t>
            </a:r>
            <a:r>
              <a:rPr lang="en-GB" dirty="0" smtClean="0"/>
              <a:t> allowed </a:t>
            </a:r>
            <a:r>
              <a:rPr lang="en-GB" dirty="0"/>
              <a:t>an attack whereby a specially-crafted Heartbeat request message caused an array to be read beyond its limits, effectively allowing arbitrary areas of memory to be retrieved and scanned for secure information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684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design goals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A programming language used for dependable/high-integrity software should be </a:t>
            </a:r>
            <a:r>
              <a:rPr lang="en-GB" b="1" dirty="0" smtClean="0"/>
              <a:t>designed</a:t>
            </a:r>
            <a:r>
              <a:rPr lang="en-GB" dirty="0" smtClean="0"/>
              <a:t> to posses certain attributes</a:t>
            </a:r>
          </a:p>
          <a:p>
            <a:endParaRPr lang="en-GB" dirty="0" smtClean="0"/>
          </a:p>
          <a:p>
            <a:r>
              <a:rPr lang="en-GB" dirty="0" smtClean="0"/>
              <a:t>We consider the following design goals to be a minimum subset:</a:t>
            </a:r>
          </a:p>
          <a:p>
            <a:pPr lvl="1"/>
            <a:r>
              <a:rPr lang="en-GB" dirty="0" smtClean="0"/>
              <a:t>Provide strong </a:t>
            </a:r>
            <a:r>
              <a:rPr lang="en-GB" dirty="0"/>
              <a:t>typing</a:t>
            </a:r>
          </a:p>
          <a:p>
            <a:pPr lvl="1"/>
            <a:r>
              <a:rPr lang="en-GB" dirty="0" smtClean="0"/>
              <a:t>Have a well-defined semantics</a:t>
            </a:r>
          </a:p>
          <a:p>
            <a:pPr lvl="1"/>
            <a:r>
              <a:rPr lang="en-GB" dirty="0" smtClean="0"/>
              <a:t>Support programming by contract:</a:t>
            </a:r>
          </a:p>
          <a:p>
            <a:pPr lvl="2"/>
            <a:r>
              <a:rPr lang="en-GB" dirty="0" smtClean="0"/>
              <a:t>Information flow contracts</a:t>
            </a:r>
          </a:p>
          <a:p>
            <a:pPr lvl="2"/>
            <a:r>
              <a:rPr lang="en-GB" dirty="0" smtClean="0"/>
              <a:t>Functional contracts</a:t>
            </a:r>
          </a:p>
          <a:p>
            <a:pPr lvl="1"/>
            <a:r>
              <a:rPr lang="en-GB" dirty="0" smtClean="0"/>
              <a:t>No erroneous behaviour (absence of run-time exceptions)</a:t>
            </a:r>
          </a:p>
          <a:p>
            <a:pPr lvl="1"/>
            <a:r>
              <a:rPr lang="en-GB" dirty="0" smtClean="0"/>
              <a:t>Support sound, mathematical proof (formal methods)</a:t>
            </a:r>
          </a:p>
          <a:p>
            <a:pPr lvl="1"/>
            <a:endParaRPr lang="en-GB" dirty="0"/>
          </a:p>
          <a:p>
            <a:r>
              <a:rPr lang="en-GB" dirty="0" smtClean="0"/>
              <a:t>… and </a:t>
            </a:r>
            <a:r>
              <a:rPr lang="en-GB" dirty="0"/>
              <a:t>prevent </a:t>
            </a:r>
            <a:r>
              <a:rPr lang="en-GB" dirty="0" smtClean="0"/>
              <a:t>the common </a:t>
            </a:r>
            <a:r>
              <a:rPr lang="en-GB" dirty="0"/>
              <a:t>weaknesses from </a:t>
            </a:r>
            <a:r>
              <a:rPr lang="en-GB" dirty="0" smtClean="0"/>
              <a:t>occurring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48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&amp; Verification Techniques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Using a language that has the above attributes, we can support a variety of development/verification techniques relevant for safe &amp; secure systems:</a:t>
            </a:r>
          </a:p>
          <a:p>
            <a:endParaRPr lang="en-GB" dirty="0" smtClean="0"/>
          </a:p>
          <a:p>
            <a:pPr marL="1152900" lvl="1" indent="-342900">
              <a:buFont typeface="+mj-lt"/>
              <a:buAutoNum type="arabicPeriod"/>
            </a:pPr>
            <a:r>
              <a:rPr lang="en-GB" dirty="0" smtClean="0"/>
              <a:t>Strong Typing</a:t>
            </a:r>
          </a:p>
          <a:p>
            <a:pPr marL="1152900" lvl="1" indent="-342900">
              <a:buFont typeface="+mj-lt"/>
              <a:buAutoNum type="arabicPeriod"/>
            </a:pPr>
            <a:r>
              <a:rPr lang="en-GB" dirty="0" smtClean="0"/>
              <a:t>Proof </a:t>
            </a:r>
            <a:r>
              <a:rPr lang="en-GB" dirty="0"/>
              <a:t>of </a:t>
            </a:r>
            <a:r>
              <a:rPr lang="en-GB" dirty="0" smtClean="0"/>
              <a:t>Robustness</a:t>
            </a:r>
            <a:endParaRPr lang="en-GB" dirty="0"/>
          </a:p>
          <a:p>
            <a:pPr marL="1152900" lvl="1" indent="-342900">
              <a:buFont typeface="+mj-lt"/>
              <a:buAutoNum type="arabicPeriod"/>
            </a:pPr>
            <a:r>
              <a:rPr lang="en-GB" dirty="0" smtClean="0"/>
              <a:t>Proof of Properties</a:t>
            </a:r>
          </a:p>
          <a:p>
            <a:pPr marL="1152900" lvl="1" indent="-342900">
              <a:buFont typeface="+mj-lt"/>
              <a:buAutoNum type="arabicPeriod"/>
            </a:pPr>
            <a:r>
              <a:rPr lang="en-GB" dirty="0"/>
              <a:t>Proof of </a:t>
            </a:r>
            <a:r>
              <a:rPr lang="en-GB" dirty="0" smtClean="0"/>
              <a:t>Functional </a:t>
            </a:r>
            <a:r>
              <a:rPr lang="en-GB" dirty="0"/>
              <a:t>C</a:t>
            </a:r>
            <a:r>
              <a:rPr lang="en-GB" dirty="0" smtClean="0"/>
              <a:t>orrectness</a:t>
            </a:r>
            <a:endParaRPr lang="en-GB" dirty="0"/>
          </a:p>
          <a:p>
            <a:pPr marL="1152900" lvl="1" indent="-342900">
              <a:buFont typeface="+mj-lt"/>
              <a:buAutoNum type="arabicPeriod"/>
            </a:pPr>
            <a:r>
              <a:rPr lang="en-GB" dirty="0" smtClean="0"/>
              <a:t>Information Flow verification</a:t>
            </a:r>
          </a:p>
          <a:p>
            <a:pPr lvl="1"/>
            <a:endParaRPr lang="en-GB" dirty="0"/>
          </a:p>
          <a:p>
            <a:r>
              <a:rPr lang="en-GB" dirty="0" smtClean="0"/>
              <a:t>These techniques are equally applicable in the Safety &amp; Security domains (although the terminology varies) …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3663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 Strong Typing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he use of programming techniques that avoid the confusion of data items of different real world types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Safety</a:t>
            </a:r>
            <a:r>
              <a:rPr lang="en-GB" dirty="0"/>
              <a:t>: </a:t>
            </a:r>
            <a:endParaRPr lang="en-GB" dirty="0" smtClean="0"/>
          </a:p>
          <a:p>
            <a:pPr lvl="1"/>
            <a:r>
              <a:rPr lang="en-GB" dirty="0" smtClean="0"/>
              <a:t>Strong typing guards against erroneous calculations that could lead to incorrect behaviour or run-time exceptions (program halt)</a:t>
            </a:r>
            <a:endParaRPr lang="en-GB" dirty="0"/>
          </a:p>
          <a:p>
            <a:pPr lvl="1"/>
            <a:r>
              <a:rPr lang="en-GB" dirty="0" smtClean="0"/>
              <a:t>For example, the confusion of different units of length in the same calculation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Security</a:t>
            </a:r>
            <a:r>
              <a:rPr lang="en-GB" dirty="0"/>
              <a:t>:</a:t>
            </a:r>
          </a:p>
          <a:p>
            <a:pPr lvl="1"/>
            <a:r>
              <a:rPr lang="en-GB" dirty="0" smtClean="0"/>
              <a:t>Lack of strong typing creates a vulnerability whereby maliciously </a:t>
            </a:r>
            <a:r>
              <a:rPr lang="en-GB" dirty="0"/>
              <a:t>crafted input </a:t>
            </a:r>
            <a:r>
              <a:rPr lang="en-GB" dirty="0" smtClean="0"/>
              <a:t>can be used </a:t>
            </a:r>
            <a:r>
              <a:rPr lang="en-GB" dirty="0"/>
              <a:t>to subvert program execution and extract secure information </a:t>
            </a:r>
            <a:endParaRPr lang="en-GB" dirty="0" smtClean="0"/>
          </a:p>
          <a:p>
            <a:pPr lvl="1"/>
            <a:r>
              <a:rPr lang="en-GB" dirty="0" smtClean="0"/>
              <a:t>For example, SQL injection and related vulnerabilities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85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 Robustness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A363B-9929-1348-AF0F-C36686991D0D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The property of a program that means it will continue to operate (correctly) under all possible input conditions</a:t>
            </a:r>
          </a:p>
          <a:p>
            <a:endParaRPr lang="en-GB" dirty="0" smtClean="0"/>
          </a:p>
          <a:p>
            <a:r>
              <a:rPr lang="en-GB" dirty="0" smtClean="0"/>
              <a:t>Safety: </a:t>
            </a:r>
          </a:p>
          <a:p>
            <a:pPr lvl="1"/>
            <a:r>
              <a:rPr lang="en-GB" dirty="0" smtClean="0"/>
              <a:t>The risk that out-of-range inputs cause incorrect/erroneous behaviour or a run-time exception</a:t>
            </a:r>
          </a:p>
          <a:p>
            <a:pPr lvl="1"/>
            <a:r>
              <a:rPr lang="en-GB" dirty="0" smtClean="0"/>
              <a:t>Proving robustness provides </a:t>
            </a:r>
            <a:r>
              <a:rPr lang="en-GB" dirty="0"/>
              <a:t>assurance against a </a:t>
            </a:r>
            <a:r>
              <a:rPr lang="en-GB" dirty="0" smtClean="0"/>
              <a:t>service </a:t>
            </a:r>
            <a:r>
              <a:rPr lang="en-GB" dirty="0"/>
              <a:t>provision </a:t>
            </a:r>
            <a:r>
              <a:rPr lang="en-GB" dirty="0" smtClean="0"/>
              <a:t>failure</a:t>
            </a: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Security:</a:t>
            </a:r>
          </a:p>
          <a:p>
            <a:pPr lvl="1"/>
            <a:r>
              <a:rPr lang="en-GB" dirty="0" smtClean="0"/>
              <a:t>Lack of robustness creates a vulnerability whereby maliciously crafted input can </a:t>
            </a:r>
            <a:r>
              <a:rPr lang="en-GB" dirty="0"/>
              <a:t>cause incorrect/erroneous behaviour or a run-time </a:t>
            </a:r>
            <a:r>
              <a:rPr lang="en-GB" dirty="0" smtClean="0"/>
              <a:t>exception</a:t>
            </a:r>
            <a:endParaRPr lang="en-GB" dirty="0"/>
          </a:p>
          <a:p>
            <a:pPr lvl="1"/>
            <a:r>
              <a:rPr lang="en-GB" dirty="0" smtClean="0"/>
              <a:t>Proving robustness provides </a:t>
            </a:r>
            <a:r>
              <a:rPr lang="en-GB" dirty="0"/>
              <a:t>assurance against a denial of service attack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2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+Altran UK Presentation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ltran UK Content Slid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E9EDA8076994683940DD170CC25B0" ma:contentTypeVersion="3" ma:contentTypeDescription="Create a new document." ma:contentTypeScope="" ma:versionID="602033dd3780fcdc4d08d92d888c87c8">
  <xsd:schema xmlns:xsd="http://www.w3.org/2001/XMLSchema" xmlns:p="http://schemas.microsoft.com/office/2006/metadata/properties" targetNamespace="http://schemas.microsoft.com/office/2006/metadata/properties" ma:root="true" ma:fieldsID="bfb85531492299a443187b2d09fe2a1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86C5ED6B-0E9F-4F34-9195-73EDAF5A82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F70F9CCA-36B9-4F9F-AA8E-BDE011D175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51A15C-83E7-4877-AE26-24DB68A255F4}">
  <ds:schemaRefs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+Altran UK Presentation</Template>
  <TotalTime>1395</TotalTime>
  <Words>1721</Words>
  <Application>Microsoft Office PowerPoint</Application>
  <PresentationFormat>On-screen Show (4:3)</PresentationFormat>
  <Paragraphs>289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+Altran UK Presentation</vt:lpstr>
      <vt:lpstr>Altran UK Content Slide</vt:lpstr>
      <vt:lpstr>SPARK 2014: A Language for Safety and Security</vt:lpstr>
      <vt:lpstr>The Need for Safety and Security</vt:lpstr>
      <vt:lpstr>Supporting Technologies</vt:lpstr>
      <vt:lpstr>Common Software Weaknesses</vt:lpstr>
      <vt:lpstr>Buffer Violations</vt:lpstr>
      <vt:lpstr>Language design goals</vt:lpstr>
      <vt:lpstr>Design &amp; Verification Techniques</vt:lpstr>
      <vt:lpstr>1 Strong Typing</vt:lpstr>
      <vt:lpstr>2 Robustness</vt:lpstr>
      <vt:lpstr>3 Proof of Properties</vt:lpstr>
      <vt:lpstr>4 Proof of Functional Correctness</vt:lpstr>
      <vt:lpstr>5 Information Flow Verification</vt:lpstr>
      <vt:lpstr>Static Verification</vt:lpstr>
      <vt:lpstr>Sound Verification</vt:lpstr>
      <vt:lpstr>The SPARK 2014 Language</vt:lpstr>
      <vt:lpstr>Functional Security Requirements in SPARK 2014</vt:lpstr>
      <vt:lpstr>Built-in Security</vt:lpstr>
      <vt:lpstr>Source Code Strength</vt:lpstr>
      <vt:lpstr>Related Projects</vt:lpstr>
      <vt:lpstr>Future work</vt:lpstr>
      <vt:lpstr>Conclusions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Lucida Bright 32 pts</dc:title>
  <dc:creator>Stuart Matthews</dc:creator>
  <cp:lastModifiedBy>Stuart Matthews</cp:lastModifiedBy>
  <cp:revision>131</cp:revision>
  <cp:lastPrinted>2014-10-16T09:56:37Z</cp:lastPrinted>
  <dcterms:created xsi:type="dcterms:W3CDTF">2014-09-19T11:12:16Z</dcterms:created>
  <dcterms:modified xsi:type="dcterms:W3CDTF">2014-11-11T14:25:42Z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0x010100D93E9EDA8076994683940DD170CC25B0</vt:lpwstr>
  </property>
</Properties>
</file>