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77" r:id="rId2"/>
    <p:sldId id="259" r:id="rId3"/>
    <p:sldId id="290" r:id="rId4"/>
    <p:sldId id="291" r:id="rId5"/>
    <p:sldId id="292" r:id="rId6"/>
    <p:sldId id="278" r:id="rId7"/>
    <p:sldId id="280" r:id="rId8"/>
    <p:sldId id="279" r:id="rId9"/>
    <p:sldId id="299" r:id="rId10"/>
    <p:sldId id="281" r:id="rId11"/>
    <p:sldId id="283" r:id="rId12"/>
    <p:sldId id="284" r:id="rId13"/>
    <p:sldId id="285" r:id="rId14"/>
    <p:sldId id="286" r:id="rId15"/>
    <p:sldId id="287" r:id="rId16"/>
    <p:sldId id="293" r:id="rId17"/>
    <p:sldId id="294" r:id="rId18"/>
    <p:sldId id="288" r:id="rId19"/>
    <p:sldId id="295" r:id="rId20"/>
    <p:sldId id="297" r:id="rId21"/>
    <p:sldId id="296" r:id="rId22"/>
    <p:sldId id="298" r:id="rId23"/>
    <p:sldId id="289" r:id="rId24"/>
    <p:sldId id="275" r:id="rId25"/>
    <p:sldId id="276" r:id="rId26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77"/>
            <p14:sldId id="259"/>
            <p14:sldId id="290"/>
            <p14:sldId id="291"/>
            <p14:sldId id="292"/>
          </p14:sldIdLst>
        </p14:section>
        <p14:section name="Ease of adoption" id="{71918848-6C57-664A-A5F0-07FB9E5FDB39}">
          <p14:sldIdLst>
            <p14:sldId id="278"/>
            <p14:sldId id="280"/>
          </p14:sldIdLst>
        </p14:section>
        <p14:section name="Use cases" id="{CE15C8F9-0B8F-F942-8F4A-BF6B35DF54F1}">
          <p14:sldIdLst>
            <p14:sldId id="279"/>
            <p14:sldId id="299"/>
            <p14:sldId id="281"/>
          </p14:sldIdLst>
        </p14:section>
        <p14:section name="Learning SPARK" id="{0EED9658-5C68-4E4F-BC87-90F56E7520E3}">
          <p14:sldIdLst>
            <p14:sldId id="283"/>
            <p14:sldId id="284"/>
          </p14:sldIdLst>
        </p14:section>
        <p14:section name="Technical roadmap" id="{258EAF6B-00E2-C44E-94FD-1EE41F574F2E}">
          <p14:sldIdLst>
            <p14:sldId id="285"/>
            <p14:sldId id="286"/>
            <p14:sldId id="287"/>
            <p14:sldId id="293"/>
            <p14:sldId id="294"/>
            <p14:sldId id="288"/>
            <p14:sldId id="295"/>
            <p14:sldId id="297"/>
            <p14:sldId id="296"/>
            <p14:sldId id="298"/>
            <p14:sldId id="289"/>
          </p14:sldIdLst>
        </p14:section>
        <p14:section name="Conclusion" id="{790CEF5B-569A-4C2F-BED5-750B08C0E5AD}">
          <p14:sldIdLst>
            <p14:sldId id="275"/>
            <p14:sldId id="27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D72AD"/>
    <a:srgbClr val="009ED6"/>
    <a:srgbClr val="003300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1" autoAdjust="0"/>
    <p:restoredTop sz="83977" autoAdjust="0"/>
  </p:normalViewPr>
  <p:slideViewPr>
    <p:cSldViewPr>
      <p:cViewPr>
        <p:scale>
          <a:sx n="95" d="100"/>
          <a:sy n="95" d="100"/>
        </p:scale>
        <p:origin x="-1448" y="-240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4" d="100"/>
        <a:sy n="154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33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Summarize presentation content by restating the important points from the lessons.</a:t>
            </a:r>
          </a:p>
          <a:p>
            <a:r>
              <a:rPr lang="en-US" dirty="0" smtClean="0"/>
              <a:t>What do you want the audience to remember when they leave your </a:t>
            </a:r>
            <a:r>
              <a:rPr lang="en-US" smtClean="0"/>
              <a:t>presentation?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3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</a:t>
            </a:r>
            <a:r>
              <a:rPr lang="en-US" b="1" dirty="0" smtClean="0"/>
              <a:t>Engineering Excellence</a:t>
            </a:r>
            <a:endParaRPr lang="en-US" dirty="0" smtClean="0"/>
          </a:p>
        </p:txBody>
      </p:sp>
      <p:sp>
        <p:nvSpPr>
          <p:cNvPr id="40963" name="Rectangle 25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dirty="0" smtClean="0"/>
              <a:t>Microsoft Confidential</a:t>
            </a:r>
          </a:p>
        </p:txBody>
      </p:sp>
      <p:sp>
        <p:nvSpPr>
          <p:cNvPr id="40964" name="Rectangle 26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CEDE57-F8FE-4B43-B511-2E9F76624F74}" type="slidenum">
              <a:rPr lang="en-US" smtClean="0"/>
              <a:pPr/>
              <a:t>25</a:t>
            </a:fld>
            <a:endParaRPr lang="en-US" dirty="0" smtClean="0"/>
          </a:p>
        </p:txBody>
      </p:sp>
      <p:sp>
        <p:nvSpPr>
          <p:cNvPr id="409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01675" y="449263"/>
            <a:ext cx="5453063" cy="3408362"/>
          </a:xfrm>
          <a:ln/>
        </p:spPr>
      </p:sp>
      <p:sp>
        <p:nvSpPr>
          <p:cNvPr id="409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492" y="4139472"/>
            <a:ext cx="6261652" cy="4593861"/>
          </a:xfrm>
          <a:noFill/>
          <a:ln/>
        </p:spPr>
        <p:txBody>
          <a:bodyPr/>
          <a:lstStyle/>
          <a:p>
            <a:pPr>
              <a:buFontTx/>
              <a:buNone/>
            </a:pPr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300"/>
            <a:ext cx="7239000" cy="1600200"/>
          </a:xfr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 i="0" kern="1200" cap="none" baseline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76700"/>
            <a:ext cx="4772528" cy="8255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4" name="Picture 3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028700"/>
            <a:ext cx="2590800" cy="1102047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28866"/>
            <a:ext cx="2057400" cy="487627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228866"/>
            <a:ext cx="5867400" cy="487627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762000" y="5296959"/>
            <a:ext cx="2133600" cy="304271"/>
          </a:xfrm>
        </p:spPr>
        <p:txBody>
          <a:bodyPr/>
          <a:lstStyle/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5296959"/>
            <a:ext cx="2895600" cy="30427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2" descr="techdays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29200" cy="2139266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Title Dar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Picture 1" descr="techdaysOnDark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00" y="1714500"/>
            <a:ext cx="5088166" cy="21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78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2000" y="224693"/>
            <a:ext cx="8077200" cy="952500"/>
          </a:xfrm>
        </p:spPr>
        <p:txBody>
          <a:bodyPr anchor="ctr" anchorCtr="0">
            <a:normAutofit/>
          </a:bodyPr>
          <a:lstStyle>
            <a:lvl1pPr algn="l">
              <a:defRPr lang="en-US" sz="3600" b="1" i="0" dirty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30344"/>
            <a:ext cx="8077200" cy="3581136"/>
          </a:xfrm>
        </p:spPr>
        <p:txBody>
          <a:bodyPr>
            <a:normAutofit/>
          </a:bodyPr>
          <a:lstStyle>
            <a:lvl1pPr>
              <a:defRPr sz="2000">
                <a:latin typeface="Helvetica"/>
                <a:cs typeface="Helvetica"/>
              </a:defRPr>
            </a:lvl1pPr>
            <a:lvl2pPr>
              <a:defRPr sz="2000">
                <a:latin typeface="Helvetica"/>
                <a:cs typeface="Helvetica"/>
              </a:defRPr>
            </a:lvl2pPr>
            <a:lvl3pPr>
              <a:defRPr sz="2000">
                <a:latin typeface="Helvetica"/>
                <a:cs typeface="Helvetica"/>
              </a:defRPr>
            </a:lvl3pPr>
            <a:lvl4pPr>
              <a:defRPr sz="2000">
                <a:latin typeface="Helvetica"/>
                <a:cs typeface="Helvetica"/>
              </a:defRPr>
            </a:lvl4pPr>
            <a:lvl5pPr>
              <a:defRPr sz="2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5296959"/>
            <a:ext cx="2133600" cy="304271"/>
          </a:xfrm>
        </p:spPr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333501"/>
            <a:ext cx="4038600" cy="377163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 b="1" i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79261"/>
            <a:ext cx="4040188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1812396"/>
            <a:ext cx="4040188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73627" y="1279261"/>
            <a:ext cx="4041775" cy="533136"/>
          </a:xfr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73627" y="1812396"/>
            <a:ext cx="4041775" cy="329274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227541"/>
            <a:ext cx="3008313" cy="96837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3650" y="227543"/>
            <a:ext cx="5111750" cy="487759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2" y="1195918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slow"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228866"/>
            <a:ext cx="80772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333501"/>
            <a:ext cx="80772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B281C-5159-4971-8228-52B9A72E9ED2}" type="datetimeFigureOut">
              <a:rPr lang="en-US" smtClean="0"/>
              <a:pPr/>
              <a:t>20/08/15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528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056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6E5A2-EC83-451F-A719-9AC1370DD5C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techdays.pn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4794350"/>
            <a:ext cx="1447800" cy="6158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4" r:id="rId3"/>
    <p:sldLayoutId id="2147483650" r:id="rId4"/>
    <p:sldLayoutId id="2147483652" r:id="rId5"/>
    <p:sldLayoutId id="2147483653" r:id="rId6"/>
    <p:sldLayoutId id="2147483656" r:id="rId7"/>
    <p:sldLayoutId id="2147483657" r:id="rId8"/>
    <p:sldLayoutId id="2147483658" r:id="rId9"/>
    <p:sldLayoutId id="2147483659" r:id="rId10"/>
    <p:sldLayoutId id="2147483654" r:id="rId11"/>
    <p:sldLayoutId id="2147483655" r:id="rId12"/>
    <p:sldLayoutId id="2147483663" r:id="rId13"/>
  </p:sldLayoutIdLst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lang="en-US" sz="3600" b="1" i="0" kern="1200" dirty="0" smtClean="0">
          <a:solidFill>
            <a:srgbClr val="2D72AD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Helvetica"/>
          <a:ea typeface="+mn-ea"/>
          <a:cs typeface="Helvetica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1" Type="http://schemas.openxmlformats.org/officeDocument/2006/relationships/tags" Target="../tags/tag1.xml"/><Relationship Id="rId2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gi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9.gi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Relationship Id="rId1" Type="http://schemas.openxmlformats.org/officeDocument/2006/relationships/tags" Target="../tags/tag4.xml"/><Relationship Id="rId2" Type="http://schemas.openxmlformats.org/officeDocument/2006/relationships/tags" Target="../tags/tag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4.xml"/><Relationship Id="rId6" Type="http://schemas.openxmlformats.org/officeDocument/2006/relationships/image" Target="../media/image5.png"/><Relationship Id="rId7" Type="http://schemas.openxmlformats.org/officeDocument/2006/relationships/image" Target="../media/image11.png"/><Relationship Id="rId8" Type="http://schemas.openxmlformats.org/officeDocument/2006/relationships/image" Target="../media/image12.jpg"/><Relationship Id="rId1" Type="http://schemas.openxmlformats.org/officeDocument/2006/relationships/tags" Target="../tags/tag7.xml"/><Relationship Id="rId2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251046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Combining Proof and 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At the level of individual runtime checks</a:t>
            </a:r>
          </a:p>
          <a:p>
            <a:pPr lvl="1"/>
            <a:r>
              <a:rPr lang="en-US" dirty="0" smtClean="0"/>
              <a:t>Possible RTE covered by tests</a:t>
            </a:r>
          </a:p>
          <a:p>
            <a:pPr lvl="1"/>
            <a:r>
              <a:rPr lang="en-US" dirty="0" smtClean="0"/>
              <a:t>Also the approach in </a:t>
            </a:r>
            <a:r>
              <a:rPr lang="en-US" dirty="0" err="1" smtClean="0"/>
              <a:t>VectorCAST</a:t>
            </a:r>
            <a:r>
              <a:rPr lang="en-US" dirty="0" smtClean="0"/>
              <a:t> with </a:t>
            </a:r>
            <a:r>
              <a:rPr lang="en-US" dirty="0" err="1" smtClean="0"/>
              <a:t>CodePeer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Between unit proof and integration testing</a:t>
            </a:r>
          </a:p>
          <a:p>
            <a:pPr lvl="1"/>
            <a:r>
              <a:rPr lang="en-US" dirty="0" smtClean="0"/>
              <a:t>Contract used for </a:t>
            </a:r>
            <a:r>
              <a:rPr lang="en-US" dirty="0" err="1" smtClean="0"/>
              <a:t>AoRTE</a:t>
            </a:r>
            <a:r>
              <a:rPr lang="en-US" dirty="0" smtClean="0"/>
              <a:t> at unit level</a:t>
            </a:r>
          </a:p>
          <a:p>
            <a:pPr lvl="1"/>
            <a:r>
              <a:rPr lang="en-US" u="sng" dirty="0" smtClean="0"/>
              <a:t>Same</a:t>
            </a:r>
            <a:r>
              <a:rPr lang="en-US" dirty="0" smtClean="0"/>
              <a:t> contract used for integration testing (</a:t>
            </a:r>
            <a:r>
              <a:rPr lang="en-US" u="sng" dirty="0" smtClean="0"/>
              <a:t>no unit test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 a DO-178C context in avionics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Contract as boundary between unit proof and unit test</a:t>
            </a:r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Contracts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Overview of SPARK Language (SPARK User’s Guide)</a:t>
            </a:r>
          </a:p>
          <a:p>
            <a:pPr lvl="1"/>
            <a:r>
              <a:rPr lang="en-US" dirty="0" smtClean="0"/>
              <a:t>Subprogram contracts</a:t>
            </a:r>
          </a:p>
          <a:p>
            <a:pPr lvl="1"/>
            <a:r>
              <a:rPr lang="en-US" dirty="0" smtClean="0"/>
              <a:t>Package contracts</a:t>
            </a:r>
          </a:p>
          <a:p>
            <a:pPr lvl="1"/>
            <a:r>
              <a:rPr lang="en-US" dirty="0" smtClean="0"/>
              <a:t>Type contracts</a:t>
            </a:r>
          </a:p>
          <a:p>
            <a:pPr lvl="1"/>
            <a:r>
              <a:rPr lang="en-US" dirty="0"/>
              <a:t>Tagged Types and </a:t>
            </a:r>
            <a:r>
              <a:rPr lang="en-US" dirty="0" err="1"/>
              <a:t>Liskov</a:t>
            </a:r>
            <a:r>
              <a:rPr lang="en-US" dirty="0"/>
              <a:t> Substitution </a:t>
            </a:r>
            <a:r>
              <a:rPr lang="en-US" dirty="0" smtClean="0"/>
              <a:t>Principle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(McCormick &amp; Chapin)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Courses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Tutorials, webinars, trainings</a:t>
            </a:r>
          </a:p>
          <a:p>
            <a:pPr lvl="1"/>
            <a:r>
              <a:rPr lang="en-US" dirty="0" smtClean="0">
                <a:solidFill>
                  <a:srgbClr val="000000"/>
                </a:solidFill>
              </a:rPr>
              <a:t>AdaCore University (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r>
              <a:rPr lang="en-US" dirty="0" smtClean="0">
                <a:solidFill>
                  <a:srgbClr val="000000"/>
                </a:solidFill>
              </a:rPr>
              <a:t>)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333500"/>
            <a:ext cx="1524000" cy="2191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726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SPARK: </a:t>
            </a:r>
            <a:r>
              <a:rPr lang="en-US" dirty="0" err="1" smtClean="0"/>
              <a:t>GNATprove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Formal Verification with </a:t>
            </a: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(SPARK User’s Guide)</a:t>
            </a:r>
          </a:p>
          <a:p>
            <a:pPr lvl="1"/>
            <a:r>
              <a:rPr lang="en-US" dirty="0" smtClean="0"/>
              <a:t>Running the tool and viewing results, but also…</a:t>
            </a:r>
          </a:p>
          <a:p>
            <a:pPr lvl="1"/>
            <a:r>
              <a:rPr lang="en-US" dirty="0" smtClean="0"/>
              <a:t>How to use </a:t>
            </a:r>
            <a:r>
              <a:rPr lang="en-US" dirty="0" err="1" smtClean="0"/>
              <a:t>GNATprove</a:t>
            </a:r>
            <a:r>
              <a:rPr lang="en-US" dirty="0" smtClean="0"/>
              <a:t> in a team</a:t>
            </a:r>
          </a:p>
          <a:p>
            <a:pPr lvl="1"/>
            <a:r>
              <a:rPr lang="en-US" dirty="0" smtClean="0"/>
              <a:t>How to write subprogram contracts</a:t>
            </a:r>
          </a:p>
          <a:p>
            <a:pPr lvl="1"/>
            <a:r>
              <a:rPr lang="en-US" dirty="0" smtClean="0"/>
              <a:t>How to investigate unproved checks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GNATprove</a:t>
            </a:r>
            <a:r>
              <a:rPr lang="en-US" b="1" dirty="0" smtClean="0">
                <a:solidFill>
                  <a:srgbClr val="2D72AD"/>
                </a:solidFill>
              </a:rPr>
              <a:t> by Example (SPARK User’s Guide)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SPARK Book and Courses</a:t>
            </a: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5" name="Image 4" descr="SPARK_Book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400" y="4147190"/>
            <a:ext cx="1116735" cy="16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43997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037308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/>
              <a:t>Support for </a:t>
            </a:r>
            <a:r>
              <a:rPr lang="en-US" dirty="0" err="1"/>
              <a:t>Ravenscar</a:t>
            </a:r>
            <a:r>
              <a:rPr lang="en-US" dirty="0"/>
              <a:t> profile of tasking</a:t>
            </a:r>
          </a:p>
          <a:p>
            <a:pPr lvl="1"/>
            <a:r>
              <a:rPr lang="en-US" b="1" dirty="0"/>
              <a:t>Support for ghost code</a:t>
            </a:r>
          </a:p>
          <a:p>
            <a:pPr lvl="1"/>
            <a:r>
              <a:rPr lang="en-US" dirty="0"/>
              <a:t>Support for type predicates</a:t>
            </a:r>
          </a:p>
          <a:p>
            <a:pPr marL="0" indent="0">
              <a:buNone/>
            </a:pPr>
            <a:endParaRPr lang="en-US" b="1" dirty="0" smtClean="0">
              <a:solidFill>
                <a:srgbClr val="2D72AD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New </a:t>
            </a:r>
            <a:r>
              <a:rPr lang="en-US" dirty="0" err="1" smtClean="0"/>
              <a:t>provers</a:t>
            </a:r>
            <a:r>
              <a:rPr lang="en-US" dirty="0" smtClean="0"/>
              <a:t> CVC4 and Z3 (in addition to Alt-Ergo)</a:t>
            </a:r>
          </a:p>
          <a:p>
            <a:pPr lvl="1"/>
            <a:r>
              <a:rPr lang="en-US" dirty="0" smtClean="0"/>
              <a:t>Much better handling of bitwise and floats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b="1" dirty="0" smtClean="0"/>
              <a:t>Generation of counterexamples when not proved </a:t>
            </a:r>
          </a:p>
        </p:txBody>
      </p:sp>
    </p:spTree>
    <p:extLst>
      <p:ext uri="{BB962C8B-B14F-4D97-AF65-F5344CB8AC3E}">
        <p14:creationId xmlns:p14="http://schemas.microsoft.com/office/powerpoint/2010/main" val="422472496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42958341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g</a:t>
            </a:r>
            <a:r>
              <a:rPr lang="en-US" dirty="0" smtClean="0"/>
              <a:t>host </a:t>
            </a:r>
          </a:p>
          <a:p>
            <a:pPr marL="0" indent="0">
              <a:buNone/>
            </a:pP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/>
              <a:t>w</a:t>
            </a:r>
            <a:r>
              <a:rPr lang="en-US" dirty="0" smtClean="0"/>
              <a:t>ith assertions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t</a:t>
            </a:r>
            <a:r>
              <a:rPr lang="en-US" dirty="0" smtClean="0"/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procedures</a:t>
            </a:r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</a:rPr>
              <a:t>sed in formal + test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011477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 for Ghost Code</a:t>
            </a:r>
            <a:endParaRPr lang="en-US" dirty="0"/>
          </a:p>
        </p:txBody>
      </p:sp>
      <p:sp>
        <p:nvSpPr>
          <p:cNvPr id="4" name="Rectangle à coins arrondis 3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latin typeface="Helvetica"/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8" name="Flèche vers la droite 7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à coins arrondis 8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latin typeface="Helvetica"/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1863744"/>
            <a:ext cx="1295400" cy="11461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host 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functions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Flèche vers la droite 10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3" name="Flèche vers la droite 12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w</a:t>
            </a:r>
            <a:r>
              <a:rPr lang="en-US" dirty="0" smtClean="0">
                <a:solidFill>
                  <a:srgbClr val="A6A6A6"/>
                </a:solidFill>
              </a:rPr>
              <a:t>ith assertions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5" name="Flèche vers la droite 14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rgbClr val="2D72AD">
              <a:alpha val="30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>
                <a:solidFill>
                  <a:srgbClr val="A6A6A6"/>
                </a:solidFill>
              </a:rPr>
              <a:t>t</a:t>
            </a:r>
            <a:r>
              <a:rPr lang="en-US" dirty="0" smtClean="0">
                <a:solidFill>
                  <a:srgbClr val="A6A6A6"/>
                </a:solidFill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>
                <a:solidFill>
                  <a:srgbClr val="A6A6A6"/>
                </a:solidFill>
              </a:rPr>
              <a:t>procedures</a:t>
            </a:r>
            <a:endParaRPr lang="en-US" dirty="0">
              <a:solidFill>
                <a:srgbClr val="A6A6A6"/>
              </a:solidFill>
            </a:endParaRPr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2971800" y="4568844"/>
            <a:ext cx="62002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</a:rPr>
              <a:t>r</a:t>
            </a:r>
            <a:r>
              <a:rPr lang="en-US" sz="4400" b="1" dirty="0" smtClean="0">
                <a:solidFill>
                  <a:srgbClr val="2D72AD"/>
                </a:solidFill>
              </a:rPr>
              <a:t>emoved in final build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70685758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initi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600" y="1295400"/>
            <a:ext cx="66421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5055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</p:spTree>
    <p:extLst>
      <p:ext uri="{BB962C8B-B14F-4D97-AF65-F5344CB8AC3E}">
        <p14:creationId xmlns:p14="http://schemas.microsoft.com/office/powerpoint/2010/main" val="4126289934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SPARK 2014 – Formal Verification Made Easy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 err="1" smtClean="0">
                <a:latin typeface="+mn-lt"/>
              </a:rPr>
              <a:t>Yannick</a:t>
            </a:r>
            <a:r>
              <a:rPr lang="en-US" sz="2400" dirty="0" smtClean="0">
                <a:latin typeface="+mn-lt"/>
              </a:rPr>
              <a:t> Moy</a:t>
            </a:r>
          </a:p>
          <a:p>
            <a:r>
              <a:rPr lang="en-US" sz="2400" dirty="0" smtClean="0">
                <a:latin typeface="+mn-lt"/>
              </a:rPr>
              <a:t>October 1</a:t>
            </a:r>
            <a:r>
              <a:rPr lang="en-US" sz="2400" baseline="30000" dirty="0" smtClean="0">
                <a:latin typeface="+mn-lt"/>
              </a:rPr>
              <a:t>st</a:t>
            </a:r>
            <a:r>
              <a:rPr lang="en-US" sz="2400" dirty="0" smtClean="0">
                <a:latin typeface="+mn-lt"/>
              </a:rPr>
              <a:t> 2015</a:t>
            </a:r>
            <a:endParaRPr lang="en-US" sz="2400" dirty="0">
              <a:latin typeface="+mn-lt"/>
            </a:endParaRPr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3" name="Image 2" descr="saturate_step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219200"/>
            <a:ext cx="6680200" cy="32766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overflow check might fail</a:t>
            </a:r>
          </a:p>
        </p:txBody>
      </p:sp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0" y="2552700"/>
            <a:ext cx="2781300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4998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6699361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Generation of Counter</a:t>
            </a:r>
            <a:r>
              <a:rPr lang="en-US" dirty="0"/>
              <a:t>e</a:t>
            </a:r>
            <a:r>
              <a:rPr lang="en-US" dirty="0" smtClean="0"/>
              <a:t>xamples</a:t>
            </a:r>
            <a:endParaRPr lang="en-US" dirty="0"/>
          </a:p>
        </p:txBody>
      </p:sp>
      <p:pic>
        <p:nvPicPr>
          <p:cNvPr id="4" name="Image 3" descr="saturate_step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1900" y="1143000"/>
            <a:ext cx="6680200" cy="3416300"/>
          </a:xfrm>
          <a:prstGeom prst="rect">
            <a:avLst/>
          </a:prstGeom>
        </p:spPr>
      </p:pic>
      <p:pic>
        <p:nvPicPr>
          <p:cNvPr id="5" name="Image 4" descr="magnify-glass00-5152582.g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1409700"/>
            <a:ext cx="2781300" cy="2781300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1200" y="4686300"/>
            <a:ext cx="7162800" cy="53655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saturate.adb:4:16: medium: </a:t>
            </a:r>
            <a:r>
              <a:rPr lang="en-US" dirty="0" err="1" smtClean="0">
                <a:latin typeface="Courier New"/>
                <a:cs typeface="Courier New"/>
              </a:rPr>
              <a:t>postcondition</a:t>
            </a:r>
            <a:r>
              <a:rPr lang="en-US" dirty="0" smtClean="0">
                <a:latin typeface="Courier New"/>
                <a:cs typeface="Courier New"/>
              </a:rPr>
              <a:t> might </a:t>
            </a:r>
            <a:r>
              <a:rPr lang="en-US" dirty="0">
                <a:latin typeface="Courier New"/>
                <a:cs typeface="Courier New"/>
              </a:rPr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444690730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Beyond The Next </a:t>
            </a:r>
            <a:r>
              <a:rPr lang="en-US" dirty="0"/>
              <a:t>R</a:t>
            </a:r>
            <a:r>
              <a:rPr lang="en-US" dirty="0" smtClean="0"/>
              <a:t>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New language features</a:t>
            </a:r>
          </a:p>
          <a:p>
            <a:pPr lvl="1"/>
            <a:r>
              <a:rPr lang="en-US" dirty="0" smtClean="0"/>
              <a:t>Support for type invariants</a:t>
            </a:r>
          </a:p>
          <a:p>
            <a:pPr lvl="1"/>
            <a:r>
              <a:rPr lang="en-US" dirty="0" smtClean="0"/>
              <a:t>Support </a:t>
            </a:r>
            <a:r>
              <a:rPr lang="en-US" dirty="0"/>
              <a:t>for </a:t>
            </a:r>
            <a:r>
              <a:rPr lang="en-US" dirty="0" smtClean="0"/>
              <a:t>simple pointers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provability</a:t>
            </a:r>
          </a:p>
          <a:p>
            <a:pPr lvl="1"/>
            <a:r>
              <a:rPr lang="en-US" dirty="0" smtClean="0"/>
              <a:t>Integration of </a:t>
            </a:r>
            <a:r>
              <a:rPr lang="en-US" dirty="0" err="1" smtClean="0"/>
              <a:t>CodePeer</a:t>
            </a:r>
            <a:r>
              <a:rPr lang="en-US" dirty="0" smtClean="0"/>
              <a:t> static analysis in </a:t>
            </a:r>
            <a:r>
              <a:rPr lang="en-US" dirty="0" err="1" smtClean="0"/>
              <a:t>GNATprove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Improved interaction</a:t>
            </a:r>
            <a:endParaRPr lang="en-US" b="1" dirty="0">
              <a:solidFill>
                <a:srgbClr val="2D72AD"/>
              </a:solidFill>
            </a:endParaRPr>
          </a:p>
          <a:p>
            <a:pPr lvl="1"/>
            <a:r>
              <a:rPr lang="en-US" dirty="0" smtClean="0"/>
              <a:t>Better integration between SPARK and C</a:t>
            </a:r>
          </a:p>
          <a:p>
            <a:pPr lvl="1"/>
            <a:r>
              <a:rPr lang="en-US" dirty="0" smtClean="0"/>
              <a:t>Metrics and indicators for formal developments</a:t>
            </a:r>
          </a:p>
        </p:txBody>
      </p:sp>
    </p:spTree>
    <p:extLst>
      <p:ext uri="{BB962C8B-B14F-4D97-AF65-F5344CB8AC3E}">
        <p14:creationId xmlns:p14="http://schemas.microsoft.com/office/powerpoint/2010/main" val="300500111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dirty="0" smtClean="0"/>
              <a:t>SPARK Is Good For You…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762000" y="1330344"/>
            <a:ext cx="8077200" cy="39655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If you want to get guarantees about your software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At a reasonable cost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With your existing team / tools / processes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 smtClean="0"/>
              <a:t>… We’re here to help!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</p:txBody>
      </p:sp>
    </p:spTree>
    <p:custDataLst>
      <p:tags r:id="rId1"/>
    </p:custData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498" name="Rectangle 2"/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Resources</a:t>
            </a:r>
          </a:p>
        </p:txBody>
      </p:sp>
      <p:sp>
        <p:nvSpPr>
          <p:cNvPr id="618499" name="Rectangle 3"/>
          <p:cNvSpPr>
            <a:spLocks noGrp="1" noChangeArrowheads="1"/>
          </p:cNvSpPr>
          <p:nvPr>
            <p:ph type="body" idx="1"/>
            <p:custDataLst>
              <p:tags r:id="rId3"/>
            </p:custDataLst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 smtClean="0"/>
              <a:t>SPARK Pro webpage</a:t>
            </a:r>
          </a:p>
          <a:p>
            <a:pPr marL="0" indent="0">
              <a:buNone/>
              <a:defRPr/>
            </a:pPr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2D72AD"/>
                </a:solidFill>
              </a:rPr>
              <a:t> http</a:t>
            </a:r>
            <a:r>
              <a:rPr lang="en-US" dirty="0">
                <a:solidFill>
                  <a:srgbClr val="2D72AD"/>
                </a:solidFill>
              </a:rPr>
              <a:t>://www.adacore.com/</a:t>
            </a:r>
            <a:r>
              <a:rPr lang="en-US" dirty="0" smtClean="0">
                <a:solidFill>
                  <a:srgbClr val="2D72AD"/>
                </a:solidFill>
              </a:rPr>
              <a:t>sparkpro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community page</a:t>
            </a:r>
          </a:p>
          <a:p>
            <a:pPr marL="0" indent="0">
              <a:buNone/>
              <a:defRPr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2D72AD"/>
                </a:solidFill>
              </a:rPr>
              <a:t>http</a:t>
            </a:r>
            <a:r>
              <a:rPr lang="en-US" dirty="0">
                <a:solidFill>
                  <a:srgbClr val="2D72AD"/>
                </a:solidFill>
              </a:rPr>
              <a:t>://www.spark-2014.</a:t>
            </a:r>
            <a:r>
              <a:rPr lang="en-US" dirty="0" smtClean="0">
                <a:solidFill>
                  <a:srgbClr val="2D72AD"/>
                </a:solidFill>
              </a:rPr>
              <a:t>org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SPARK User’s Guide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>
                <a:solidFill>
                  <a:srgbClr val="2D72AD"/>
                </a:solidFill>
              </a:rPr>
              <a:t>docs.adacore.com</a:t>
            </a:r>
            <a:r>
              <a:rPr lang="en-US" dirty="0">
                <a:solidFill>
                  <a:srgbClr val="2D72AD"/>
                </a:solidFill>
              </a:rPr>
              <a:t>/spark2014-docs/html/</a:t>
            </a:r>
            <a:r>
              <a:rPr lang="en-US" dirty="0" err="1" smtClean="0">
                <a:solidFill>
                  <a:srgbClr val="2D72AD"/>
                </a:solidFill>
              </a:rPr>
              <a:t>ug</a:t>
            </a:r>
            <a:endParaRPr lang="en-US" dirty="0" smtClean="0">
              <a:solidFill>
                <a:srgbClr val="2D72AD"/>
              </a:solidFill>
            </a:endParaRP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AdaCore University</a:t>
            </a:r>
          </a:p>
          <a:p>
            <a:pPr marL="0" indent="0">
              <a:buNone/>
              <a:defRPr/>
            </a:pPr>
            <a:r>
              <a:rPr lang="en-US" dirty="0" smtClean="0">
                <a:solidFill>
                  <a:srgbClr val="2D72AD"/>
                </a:solidFill>
              </a:rPr>
              <a:t>     http</a:t>
            </a:r>
            <a:r>
              <a:rPr lang="en-US" dirty="0">
                <a:solidFill>
                  <a:srgbClr val="2D72AD"/>
                </a:solidFill>
              </a:rPr>
              <a:t>://</a:t>
            </a:r>
            <a:r>
              <a:rPr lang="en-US" dirty="0" err="1" smtClean="0">
                <a:solidFill>
                  <a:srgbClr val="2D72AD"/>
                </a:solidFill>
              </a:rPr>
              <a:t>u.adacore.com</a:t>
            </a:r>
            <a:endParaRPr lang="en-US" u="sng" dirty="0" smtClean="0">
              <a:solidFill>
                <a:srgbClr val="2D72AD"/>
              </a:solidFill>
            </a:endParaRPr>
          </a:p>
        </p:txBody>
      </p:sp>
      <p:pic>
        <p:nvPicPr>
          <p:cNvPr id="4" name="Image 3" descr="logo-isolated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619500"/>
            <a:ext cx="1143000" cy="1865462"/>
          </a:xfrm>
          <a:prstGeom prst="rect">
            <a:avLst/>
          </a:prstGeom>
        </p:spPr>
      </p:pic>
      <p:pic>
        <p:nvPicPr>
          <p:cNvPr id="2" name="Image 1" descr="spark_logo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324100"/>
            <a:ext cx="3124200" cy="419814"/>
          </a:xfrm>
          <a:prstGeom prst="rect">
            <a:avLst/>
          </a:prstGeom>
        </p:spPr>
      </p:pic>
      <p:pic>
        <p:nvPicPr>
          <p:cNvPr id="3" name="Image 2" descr="SPARK_Pr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952500"/>
            <a:ext cx="1981200" cy="888124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31470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navigation in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775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navigation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navigation in SPARK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</a:t>
            </a:r>
            <a:r>
              <a:rPr lang="en-US" b="1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2 months later…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094122871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pic>
        <p:nvPicPr>
          <p:cNvPr id="10" name="Image 9" descr="viade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4229100"/>
            <a:ext cx="1320800" cy="1320800"/>
          </a:xfrm>
          <a:prstGeom prst="rect">
            <a:avLst/>
          </a:prstGeom>
        </p:spPr>
      </p:pic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410200" y="3314700"/>
            <a:ext cx="41910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</a:t>
            </a:r>
            <a:r>
              <a:rPr lang="en-US" dirty="0" err="1" smtClean="0"/>
              <a:t>sloc</a:t>
            </a:r>
            <a:r>
              <a:rPr lang="en-US" dirty="0" smtClean="0"/>
              <a:t> navigation in 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roved no run-time errors!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Ravenscar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will prove 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 smtClean="0"/>
              <a:t>no concurrency </a:t>
            </a:r>
            <a:r>
              <a:rPr lang="en-US" b="1" dirty="0" smtClean="0"/>
              <a:t>errors</a:t>
            </a:r>
            <a:r>
              <a:rPr lang="en-US" b="1" dirty="0" smtClean="0"/>
              <a:t>!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419600" y="0"/>
            <a:ext cx="47270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 smtClean="0">
                <a:solidFill>
                  <a:srgbClr val="2D72AD"/>
                </a:solidFill>
              </a:rPr>
              <a:t>5 months later…</a:t>
            </a:r>
            <a:endParaRPr lang="en-US" sz="4400" dirty="0"/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57200" y="331470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err="1" smtClean="0">
                <a:solidFill>
                  <a:srgbClr val="2D72AD"/>
                </a:solidFill>
              </a:rPr>
              <a:t>Crazyflie</a:t>
            </a:r>
            <a:r>
              <a:rPr lang="en-US" b="1" dirty="0" smtClean="0">
                <a:solidFill>
                  <a:srgbClr val="2D72AD"/>
                </a:solidFill>
              </a:rPr>
              <a:t> 2.0</a:t>
            </a:r>
          </a:p>
          <a:p>
            <a:pPr marL="0" indent="0">
              <a:buNone/>
            </a:pPr>
            <a:r>
              <a:rPr lang="en-US" dirty="0" smtClean="0"/>
              <a:t>1800 </a:t>
            </a:r>
            <a:r>
              <a:rPr lang="en-US" dirty="0" err="1" smtClean="0"/>
              <a:t>sloc</a:t>
            </a:r>
            <a:r>
              <a:rPr lang="en-US" dirty="0" smtClean="0"/>
              <a:t> navigation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396626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Adopt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Gradual adoption</a:t>
            </a:r>
          </a:p>
          <a:p>
            <a:pPr lvl="1"/>
            <a:r>
              <a:rPr lang="en-US" dirty="0" smtClean="0"/>
              <a:t>SPARK is just Ada!</a:t>
            </a:r>
          </a:p>
          <a:p>
            <a:pPr lvl="1"/>
            <a:r>
              <a:rPr lang="en-US" dirty="0" smtClean="0"/>
              <a:t>Some units in SPARK, others in Ada</a:t>
            </a:r>
          </a:p>
          <a:p>
            <a:pPr lvl="1"/>
            <a:r>
              <a:rPr lang="en-US" dirty="0" smtClean="0"/>
              <a:t>Inside units, parts in SPARK and parts in Ada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Integrated in developer’s toolbox</a:t>
            </a:r>
          </a:p>
          <a:p>
            <a:pPr lvl="1"/>
            <a:r>
              <a:rPr lang="en-US" dirty="0" smtClean="0"/>
              <a:t>Based on GNAT projects</a:t>
            </a:r>
          </a:p>
          <a:p>
            <a:pPr lvl="1"/>
            <a:r>
              <a:rPr lang="en-US" dirty="0" smtClean="0"/>
              <a:t>SPARK tools integrated in GPS and Eclipse </a:t>
            </a:r>
            <a:r>
              <a:rPr lang="en-US" dirty="0" err="1" smtClean="0"/>
              <a:t>GNATbench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878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Easy to 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Incremental benefits</a:t>
            </a:r>
          </a:p>
          <a:p>
            <a:pPr lvl="1"/>
            <a:r>
              <a:rPr lang="en-US" dirty="0" smtClean="0"/>
              <a:t>Usable without upfront work (no contracts)</a:t>
            </a:r>
          </a:p>
          <a:p>
            <a:pPr lvl="1"/>
            <a:r>
              <a:rPr lang="en-US" dirty="0" smtClean="0"/>
              <a:t>Increasing benefits with more contracts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b="1" dirty="0" smtClean="0">
                <a:solidFill>
                  <a:srgbClr val="2D72AD"/>
                </a:solidFill>
              </a:rPr>
              <a:t>Highly interactive</a:t>
            </a:r>
          </a:p>
          <a:p>
            <a:pPr lvl="1"/>
            <a:r>
              <a:rPr lang="en-US" dirty="0" smtClean="0"/>
              <a:t>Run at different levels of granularity (down to single line)</a:t>
            </a:r>
          </a:p>
          <a:p>
            <a:pPr lvl="1"/>
            <a:r>
              <a:rPr lang="en-US" dirty="0" smtClean="0"/>
              <a:t>Run at different levels of power</a:t>
            </a:r>
          </a:p>
          <a:p>
            <a:pPr lvl="1"/>
            <a:r>
              <a:rPr lang="en-US" dirty="0" smtClean="0"/>
              <a:t>Get precise results in GPS or </a:t>
            </a:r>
            <a:r>
              <a:rPr lang="en-US" dirty="0" err="1" smtClean="0"/>
              <a:t>GNATbench</a:t>
            </a:r>
            <a:endParaRPr lang="en-US" dirty="0" smtClean="0"/>
          </a:p>
          <a:p>
            <a:pPr lvl="1"/>
            <a:r>
              <a:rPr lang="en-US" dirty="0" smtClean="0"/>
              <a:t>Features to query results (paths</a:t>
            </a:r>
            <a:r>
              <a:rPr lang="en-US" smtClean="0"/>
              <a:t>, </a:t>
            </a:r>
            <a:r>
              <a:rPr lang="en-US" smtClean="0"/>
              <a:t>counterexamples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3753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dirty="0" smtClean="0"/>
              <a:t>Proof can be completed by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Simple contracts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partitioning)</a:t>
            </a:r>
          </a:p>
          <a:p>
            <a:pPr lvl="1"/>
            <a:r>
              <a:rPr lang="en-US" dirty="0" smtClean="0"/>
              <a:t>More complex contracts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4929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Multiple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 smtClean="0">
                <a:solidFill>
                  <a:srgbClr val="2D72AD"/>
                </a:solidFill>
              </a:rPr>
              <a:t>Safe coding standard </a:t>
            </a:r>
            <a:r>
              <a:rPr lang="en-US" dirty="0" smtClean="0"/>
              <a:t>for critical (embedded)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Address </a:t>
            </a:r>
            <a:r>
              <a:rPr lang="en-US" b="1" dirty="0" smtClean="0">
                <a:solidFill>
                  <a:srgbClr val="2D72AD"/>
                </a:solidFill>
              </a:rPr>
              <a:t>data and control coupling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absence of run-time errors </a:t>
            </a:r>
            <a:r>
              <a:rPr lang="en-US" dirty="0" smtClean="0"/>
              <a:t>(</a:t>
            </a:r>
            <a:r>
              <a:rPr lang="en-US" dirty="0" err="1" smtClean="0"/>
              <a:t>AoRTE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Few contracts required</a:t>
            </a:r>
          </a:p>
          <a:p>
            <a:pPr lvl="1"/>
            <a:r>
              <a:rPr lang="en-US" dirty="0" smtClean="0"/>
              <a:t>Typically 95% - 98% of RTE proved</a:t>
            </a:r>
          </a:p>
          <a:p>
            <a:pPr lvl="1"/>
            <a:r>
              <a:rPr lang="en-US" b="1" dirty="0" smtClean="0"/>
              <a:t>Proof can be completed by testing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correct integration </a:t>
            </a:r>
            <a:r>
              <a:rPr lang="en-US" dirty="0" smtClean="0"/>
              <a:t>between components</a:t>
            </a:r>
          </a:p>
          <a:p>
            <a:pPr lvl="1"/>
            <a:r>
              <a:rPr lang="en-US" dirty="0" smtClean="0"/>
              <a:t>Simple contracts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Prove </a:t>
            </a:r>
            <a:r>
              <a:rPr lang="en-US" b="1" dirty="0" smtClean="0">
                <a:solidFill>
                  <a:srgbClr val="2D72AD"/>
                </a:solidFill>
              </a:rPr>
              <a:t>functional correctness </a:t>
            </a:r>
            <a:r>
              <a:rPr lang="en-US" dirty="0" smtClean="0"/>
              <a:t>(including input partitioning)</a:t>
            </a:r>
          </a:p>
          <a:p>
            <a:pPr lvl="1"/>
            <a:r>
              <a:rPr lang="en-US" dirty="0" smtClean="0"/>
              <a:t>More complex contracts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882722"/>
      </p:ext>
    </p:extLst>
  </p:cSld>
  <p:clrMapOvr>
    <a:masterClrMapping/>
  </p:clrMapOvr>
  <p:transition xmlns:p14="http://schemas.microsoft.com/office/powerpoint/2010/main" spd="slow">
    <p:wipe dir="d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AGzTPKJNXuuOK4v20iPS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Unk8vjtC9q0JAXtyxsX2O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Rcuf4iZwLgLEPe9Eifdx3u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uzParF19LzvJyR9qw266In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OOKFAmQ6LnTdkKqqzhwoa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XuPQogmzKvTp1YV9ymQ2Z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S8Cm1higbyIl35Abad2Rjv"/>
</p:tagLst>
</file>

<file path=ppt/theme/theme1.xml><?xml version="1.0" encoding="utf-8"?>
<a:theme xmlns:a="http://schemas.openxmlformats.org/drawingml/2006/main" name="Tech Day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ngl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华文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0</TotalTime>
  <Words>885</Words>
  <Application>Microsoft Macintosh PowerPoint</Application>
  <PresentationFormat>Présentation à l'écran (16:10)</PresentationFormat>
  <Paragraphs>225</Paragraphs>
  <Slides>25</Slides>
  <Notes>4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6" baseType="lpstr">
      <vt:lpstr>Tech Days</vt:lpstr>
      <vt:lpstr>Présentation PowerPoint</vt:lpstr>
      <vt:lpstr>SPARK 2014 – Formal Verification Made Easy</vt:lpstr>
      <vt:lpstr>Présentation PowerPoint</vt:lpstr>
      <vt:lpstr>Présentation PowerPoint</vt:lpstr>
      <vt:lpstr>Présentation PowerPoint</vt:lpstr>
      <vt:lpstr>Easy to Adopt</vt:lpstr>
      <vt:lpstr>Easy to Use</vt:lpstr>
      <vt:lpstr>Multiple Use Cases</vt:lpstr>
      <vt:lpstr>Multiple Use Cases</vt:lpstr>
      <vt:lpstr>Combining Proof and Test</vt:lpstr>
      <vt:lpstr>Learning SPARK: Contracts</vt:lpstr>
      <vt:lpstr>Learning SPARK: GNATprove</vt:lpstr>
      <vt:lpstr>In The Next Release</vt:lpstr>
      <vt:lpstr>In The Next Release</vt:lpstr>
      <vt:lpstr>Support for Ghost Code</vt:lpstr>
      <vt:lpstr>Support for Ghost Code</vt:lpstr>
      <vt:lpstr>Support for Ghost Code</vt:lpstr>
      <vt:lpstr>Generation of Counterexamples</vt:lpstr>
      <vt:lpstr>Generation of Counterexamples</vt:lpstr>
      <vt:lpstr>Generation of Counterexamples</vt:lpstr>
      <vt:lpstr>Generation of Counterexamples</vt:lpstr>
      <vt:lpstr>Generation of Counterexamples</vt:lpstr>
      <vt:lpstr>Beyond The Next Release</vt:lpstr>
      <vt:lpstr>SPARK Is Good For You…</vt:lpstr>
      <vt:lpstr>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2015-08-20T19:00:49Z</dcterms:modified>
</cp:coreProperties>
</file>