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EB68-A14A-284E-9652-BDEBB06D644B}" type="datetimeFigureOut">
              <a:rPr lang="fr-FR" smtClean="0"/>
              <a:t>17/02/15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D022-E2FB-AA4C-B26B-DA83B142B5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33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EB68-A14A-284E-9652-BDEBB06D644B}" type="datetimeFigureOut">
              <a:rPr lang="fr-FR" smtClean="0"/>
              <a:t>17/02/15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D022-E2FB-AA4C-B26B-DA83B142B5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71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EB68-A14A-284E-9652-BDEBB06D644B}" type="datetimeFigureOut">
              <a:rPr lang="fr-FR" smtClean="0"/>
              <a:t>17/02/15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D022-E2FB-AA4C-B26B-DA83B142B5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4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EB68-A14A-284E-9652-BDEBB06D644B}" type="datetimeFigureOut">
              <a:rPr lang="fr-FR" smtClean="0"/>
              <a:t>17/02/15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D022-E2FB-AA4C-B26B-DA83B142B5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49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EB68-A14A-284E-9652-BDEBB06D644B}" type="datetimeFigureOut">
              <a:rPr lang="fr-FR" smtClean="0"/>
              <a:t>17/02/15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D022-E2FB-AA4C-B26B-DA83B142B5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46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EB68-A14A-284E-9652-BDEBB06D644B}" type="datetimeFigureOut">
              <a:rPr lang="fr-FR" smtClean="0"/>
              <a:t>17/02/15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D022-E2FB-AA4C-B26B-DA83B142B5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78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EB68-A14A-284E-9652-BDEBB06D644B}" type="datetimeFigureOut">
              <a:rPr lang="fr-FR" smtClean="0"/>
              <a:t>17/02/15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D022-E2FB-AA4C-B26B-DA83B142B5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3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EB68-A14A-284E-9652-BDEBB06D644B}" type="datetimeFigureOut">
              <a:rPr lang="fr-FR" smtClean="0"/>
              <a:t>17/02/15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D022-E2FB-AA4C-B26B-DA83B142B5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4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EB68-A14A-284E-9652-BDEBB06D644B}" type="datetimeFigureOut">
              <a:rPr lang="fr-FR" smtClean="0"/>
              <a:t>17/02/15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D022-E2FB-AA4C-B26B-DA83B142B5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0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EB68-A14A-284E-9652-BDEBB06D644B}" type="datetimeFigureOut">
              <a:rPr lang="fr-FR" smtClean="0"/>
              <a:t>17/02/15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D022-E2FB-AA4C-B26B-DA83B142B5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39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EB68-A14A-284E-9652-BDEBB06D644B}" type="datetimeFigureOut">
              <a:rPr lang="fr-FR" smtClean="0"/>
              <a:t>17/02/15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D022-E2FB-AA4C-B26B-DA83B142B5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7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1EB68-A14A-284E-9652-BDEBB06D644B}" type="datetimeFigureOut">
              <a:rPr lang="fr-FR" smtClean="0"/>
              <a:t>17/02/15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2D022-E2FB-AA4C-B26B-DA83B142B5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70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err="1" smtClean="0"/>
              <a:t>Formal</a:t>
            </a:r>
            <a:r>
              <a:rPr lang="fr-FR" dirty="0" smtClean="0"/>
              <a:t> proof </a:t>
            </a:r>
            <a:r>
              <a:rPr lang="fr-FR" dirty="0" err="1" smtClean="0"/>
              <a:t>with</a:t>
            </a:r>
            <a:endParaRPr lang="fr-FR" dirty="0"/>
          </a:p>
        </p:txBody>
      </p:sp>
      <p:pic>
        <p:nvPicPr>
          <p:cNvPr id="4" name="Espace réservé du contenu 3" descr="spark_log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637" b="-154637"/>
          <a:stretch>
            <a:fillRect/>
          </a:stretch>
        </p:blipFill>
        <p:spPr>
          <a:xfrm>
            <a:off x="4783917" y="-150516"/>
            <a:ext cx="3730268" cy="2051504"/>
          </a:xfrm>
        </p:spPr>
      </p:pic>
      <p:sp>
        <p:nvSpPr>
          <p:cNvPr id="5" name="ZoneTexte 4"/>
          <p:cNvSpPr txBox="1"/>
          <p:nvPr/>
        </p:nvSpPr>
        <p:spPr>
          <a:xfrm>
            <a:off x="961717" y="1644981"/>
            <a:ext cx="72991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SPARK </a:t>
            </a:r>
            <a:r>
              <a:rPr lang="fr-FR" sz="3200" dirty="0" err="1" smtClean="0"/>
              <a:t>is</a:t>
            </a:r>
            <a:r>
              <a:rPr lang="fr-FR" sz="3200" dirty="0" smtClean="0"/>
              <a:t>…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 smtClean="0"/>
              <a:t>A </a:t>
            </a:r>
            <a:r>
              <a:rPr lang="fr-FR" sz="2400" dirty="0" err="1" smtClean="0"/>
              <a:t>programminglanguage</a:t>
            </a:r>
            <a:r>
              <a:rPr lang="fr-FR" sz="2400" dirty="0" smtClean="0"/>
              <a:t> for </a:t>
            </a:r>
            <a:r>
              <a:rPr lang="fr-FR" sz="2400" dirty="0" err="1" smtClean="0"/>
              <a:t>critical</a:t>
            </a:r>
            <a:r>
              <a:rPr lang="fr-FR" sz="2400" dirty="0" smtClean="0"/>
              <a:t> software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 smtClean="0"/>
              <a:t>A </a:t>
            </a:r>
            <a:r>
              <a:rPr lang="fr-FR" sz="2400" dirty="0" err="1" smtClean="0"/>
              <a:t>formal</a:t>
            </a:r>
            <a:r>
              <a:rPr lang="fr-FR" sz="2400" dirty="0" smtClean="0"/>
              <a:t> </a:t>
            </a:r>
            <a:r>
              <a:rPr lang="fr-FR" sz="2400" dirty="0" err="1" smtClean="0"/>
              <a:t>verification</a:t>
            </a:r>
            <a:r>
              <a:rPr lang="fr-FR" sz="2400" dirty="0" smtClean="0"/>
              <a:t> </a:t>
            </a:r>
            <a:r>
              <a:rPr lang="fr-FR" sz="2400" dirty="0" err="1" smtClean="0"/>
              <a:t>toolset</a:t>
            </a:r>
            <a:endParaRPr lang="fr-FR" sz="2400" dirty="0"/>
          </a:p>
          <a:p>
            <a:pPr marL="285750" indent="-285750">
              <a:buFont typeface="Arial"/>
              <a:buChar char="•"/>
            </a:pPr>
            <a:r>
              <a:rPr lang="fr-FR" sz="2400" dirty="0" smtClean="0"/>
              <a:t>A </a:t>
            </a:r>
            <a:r>
              <a:rPr lang="fr-FR" sz="2400" dirty="0" err="1" smtClean="0"/>
              <a:t>subset</a:t>
            </a:r>
            <a:r>
              <a:rPr lang="fr-FR" sz="2400" dirty="0" smtClean="0"/>
              <a:t> of Ada 2012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961717" y="3693394"/>
            <a:ext cx="72991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Main </a:t>
            </a:r>
            <a:r>
              <a:rPr lang="fr-FR" sz="3200" dirty="0" err="1" smtClean="0"/>
              <a:t>features</a:t>
            </a:r>
            <a:r>
              <a:rPr lang="fr-FR" sz="3200" dirty="0" smtClean="0"/>
              <a:t> of SPARK: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 err="1" smtClean="0"/>
              <a:t>Specifications</a:t>
            </a:r>
            <a:r>
              <a:rPr lang="fr-FR" sz="2400" dirty="0" smtClean="0"/>
              <a:t> (</a:t>
            </a:r>
            <a:r>
              <a:rPr lang="fr-FR" sz="2400" dirty="0" err="1" smtClean="0"/>
              <a:t>contracts</a:t>
            </a:r>
            <a:r>
              <a:rPr lang="fr-FR" sz="2400" dirty="0" smtClean="0"/>
              <a:t>) are </a:t>
            </a:r>
            <a:r>
              <a:rPr lang="fr-FR" sz="2400" dirty="0" err="1" smtClean="0"/>
              <a:t>executable</a:t>
            </a:r>
            <a:endParaRPr lang="fr-FR" sz="2400" dirty="0" smtClean="0"/>
          </a:p>
          <a:p>
            <a:pPr marL="285750" indent="-285750">
              <a:buFont typeface="Arial"/>
              <a:buChar char="•"/>
            </a:pPr>
            <a:r>
              <a:rPr lang="fr-FR" sz="2400" dirty="0" err="1" smtClean="0"/>
              <a:t>Same</a:t>
            </a:r>
            <a:r>
              <a:rPr lang="fr-FR" sz="2400" dirty="0" smtClean="0"/>
              <a:t> </a:t>
            </a:r>
            <a:r>
              <a:rPr lang="fr-FR" sz="2400" dirty="0" err="1" smtClean="0"/>
              <a:t>language</a:t>
            </a:r>
            <a:r>
              <a:rPr lang="fr-FR" sz="2400" dirty="0" smtClean="0"/>
              <a:t> for </a:t>
            </a:r>
            <a:r>
              <a:rPr lang="fr-FR" sz="2400" dirty="0" err="1" smtClean="0"/>
              <a:t>specifications</a:t>
            </a:r>
            <a:r>
              <a:rPr lang="fr-FR" sz="2400" dirty="0" smtClean="0"/>
              <a:t> and code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 smtClean="0"/>
              <a:t>High </a:t>
            </a:r>
            <a:r>
              <a:rPr lang="fr-FR" sz="2400" dirty="0" err="1" smtClean="0"/>
              <a:t>degree</a:t>
            </a:r>
            <a:r>
              <a:rPr lang="fr-FR" sz="2400" dirty="0" smtClean="0"/>
              <a:t> of proof automation (up to 100% </a:t>
            </a:r>
            <a:r>
              <a:rPr lang="fr-FR" sz="2400" dirty="0" err="1" smtClean="0"/>
              <a:t>automatic</a:t>
            </a:r>
            <a:r>
              <a:rPr lang="fr-FR" sz="2400" dirty="0" smtClean="0"/>
              <a:t> proof)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 err="1" smtClean="0"/>
              <a:t>Rich</a:t>
            </a:r>
            <a:r>
              <a:rPr lang="fr-FR" sz="2400" dirty="0" smtClean="0"/>
              <a:t> set of user interactions </a:t>
            </a:r>
            <a:r>
              <a:rPr lang="fr-FR" sz="2400" dirty="0" err="1" smtClean="0"/>
              <a:t>inside</a:t>
            </a:r>
            <a:r>
              <a:rPr lang="fr-FR" sz="2400" dirty="0" smtClean="0"/>
              <a:t> </a:t>
            </a:r>
            <a:r>
              <a:rPr lang="fr-FR" sz="2400" dirty="0" err="1" smtClean="0"/>
              <a:t>IDEs</a:t>
            </a:r>
            <a:r>
              <a:rPr lang="fr-FR" sz="2400" dirty="0" smtClean="0"/>
              <a:t> (GPS, Eclipse)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 err="1" smtClean="0"/>
              <a:t>Combination</a:t>
            </a:r>
            <a:r>
              <a:rPr lang="fr-FR" sz="2400" dirty="0" smtClean="0"/>
              <a:t> of proof and test </a:t>
            </a:r>
            <a:r>
              <a:rPr lang="fr-FR" sz="2400" dirty="0" err="1" smtClean="0"/>
              <a:t>based</a:t>
            </a:r>
            <a:r>
              <a:rPr lang="fr-FR" sz="2400" dirty="0" smtClean="0"/>
              <a:t> on </a:t>
            </a:r>
            <a:r>
              <a:rPr lang="fr-FR" sz="2400" dirty="0" err="1" smtClean="0"/>
              <a:t>contracts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0897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Industrial</a:t>
            </a:r>
            <a:r>
              <a:rPr lang="fr-FR" dirty="0" smtClean="0"/>
              <a:t> use of SPARK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Safe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+ </a:t>
            </a:r>
            <a:r>
              <a:rPr lang="fr-FR" dirty="0" err="1" smtClean="0"/>
              <a:t>verification</a:t>
            </a:r>
            <a:r>
              <a:rPr lang="fr-FR" dirty="0" smtClean="0"/>
              <a:t> of data </a:t>
            </a:r>
            <a:r>
              <a:rPr lang="fr-FR" dirty="0" err="1" smtClean="0"/>
              <a:t>initialization</a:t>
            </a:r>
            <a:r>
              <a:rPr lang="fr-FR" dirty="0" smtClean="0"/>
              <a:t> &amp; data </a:t>
            </a:r>
            <a:r>
              <a:rPr lang="fr-FR" dirty="0" err="1" smtClean="0"/>
              <a:t>dependencies</a:t>
            </a:r>
            <a:endParaRPr lang="fr-FR" dirty="0" smtClean="0"/>
          </a:p>
          <a:p>
            <a:pPr marL="400050" lvl="1" indent="0">
              <a:buNone/>
            </a:pPr>
            <a:r>
              <a:rPr lang="fr-FR" dirty="0" smtClean="0"/>
              <a:t>Ex: SHOLIS (naval)</a:t>
            </a:r>
          </a:p>
          <a:p>
            <a:pPr marL="400050" lvl="1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Absence of </a:t>
            </a:r>
            <a:r>
              <a:rPr lang="fr-FR" dirty="0" err="1" smtClean="0"/>
              <a:t>run</a:t>
            </a:r>
            <a:r>
              <a:rPr lang="fr-FR" dirty="0" smtClean="0"/>
              <a:t>-time </a:t>
            </a:r>
            <a:r>
              <a:rPr lang="fr-FR" dirty="0" err="1" smtClean="0"/>
              <a:t>errors</a:t>
            </a:r>
            <a:endParaRPr lang="fr-FR" dirty="0" smtClean="0"/>
          </a:p>
          <a:p>
            <a:pPr marL="400050" lvl="1" indent="0">
              <a:buNone/>
            </a:pPr>
            <a:r>
              <a:rPr lang="fr-FR" dirty="0" smtClean="0"/>
              <a:t>Ex: </a:t>
            </a:r>
            <a:r>
              <a:rPr lang="fr-FR" dirty="0" err="1" smtClean="0"/>
              <a:t>iFACTS</a:t>
            </a:r>
            <a:r>
              <a:rPr lang="fr-FR" dirty="0" smtClean="0"/>
              <a:t> (new </a:t>
            </a:r>
            <a:r>
              <a:rPr lang="fr-FR" dirty="0" err="1" smtClean="0"/>
              <a:t>en-route</a:t>
            </a:r>
            <a:r>
              <a:rPr lang="fr-FR" dirty="0" smtClean="0"/>
              <a:t> ATC over UK), </a:t>
            </a:r>
            <a:r>
              <a:rPr lang="fr-FR" dirty="0" err="1" smtClean="0"/>
              <a:t>Muen</a:t>
            </a:r>
            <a:r>
              <a:rPr lang="fr-FR" dirty="0" smtClean="0"/>
              <a:t> (SK)</a:t>
            </a:r>
          </a:p>
          <a:p>
            <a:pPr marL="400050" lvl="1" indent="0">
              <a:buNone/>
            </a:pPr>
            <a:r>
              <a:rPr lang="fr-FR" dirty="0" smtClean="0"/>
              <a:t> 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Verification</a:t>
            </a:r>
            <a:r>
              <a:rPr lang="fr-FR" dirty="0" smtClean="0"/>
              <a:t> of program </a:t>
            </a:r>
            <a:r>
              <a:rPr lang="fr-FR" dirty="0" err="1" smtClean="0"/>
              <a:t>integrity</a:t>
            </a:r>
            <a:r>
              <a:rPr lang="fr-FR" dirty="0" smtClean="0"/>
              <a:t> and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correctness</a:t>
            </a:r>
            <a:endParaRPr lang="fr-FR" dirty="0" smtClean="0"/>
          </a:p>
          <a:p>
            <a:pPr marL="400050" lvl="1" indent="0">
              <a:buNone/>
            </a:pPr>
            <a:r>
              <a:rPr lang="fr-FR" dirty="0" smtClean="0"/>
              <a:t>Ex: C130J (</a:t>
            </a:r>
            <a:r>
              <a:rPr lang="fr-FR" dirty="0" err="1" smtClean="0"/>
              <a:t>military</a:t>
            </a:r>
            <a:r>
              <a:rPr lang="fr-FR" dirty="0" smtClean="0"/>
              <a:t> </a:t>
            </a:r>
            <a:r>
              <a:rPr lang="fr-FR" dirty="0" err="1" smtClean="0"/>
              <a:t>avionics</a:t>
            </a:r>
            <a:r>
              <a:rPr lang="fr-FR" dirty="0" smtClean="0"/>
              <a:t>), </a:t>
            </a:r>
            <a:r>
              <a:rPr lang="fr-FR" dirty="0" err="1" smtClean="0"/>
              <a:t>Tokeneer</a:t>
            </a:r>
            <a:r>
              <a:rPr lang="fr-FR" dirty="0" smtClean="0"/>
              <a:t> (</a:t>
            </a:r>
            <a:r>
              <a:rPr lang="fr-FR" dirty="0" err="1" smtClean="0"/>
              <a:t>biometric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r>
              <a:rPr lang="fr-FR" dirty="0" smtClean="0"/>
              <a:t>), Airbus D&amp;S (case </a:t>
            </a:r>
            <a:r>
              <a:rPr lang="fr-FR" dirty="0" err="1" smtClean="0"/>
              <a:t>study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12082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146</Words>
  <Application>Microsoft Macintosh PowerPoint</Application>
  <PresentationFormat>Présentation à l'écran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Formal proof with</vt:lpstr>
      <vt:lpstr>Industrial use of SPARK</vt:lpstr>
    </vt:vector>
  </TitlesOfParts>
  <Company>AdaCore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Yannick Moy</dc:creator>
  <cp:lastModifiedBy>Yannick Moy</cp:lastModifiedBy>
  <cp:revision>6</cp:revision>
  <dcterms:created xsi:type="dcterms:W3CDTF">2015-02-17T11:18:31Z</dcterms:created>
  <dcterms:modified xsi:type="dcterms:W3CDTF">2015-02-17T11:51:51Z</dcterms:modified>
</cp:coreProperties>
</file>