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  <p:sldMasterId id="2147484553" r:id="rId2"/>
  </p:sldMasterIdLst>
  <p:notesMasterIdLst>
    <p:notesMasterId r:id="rId28"/>
  </p:notesMasterIdLst>
  <p:handoutMasterIdLst>
    <p:handoutMasterId r:id="rId29"/>
  </p:handoutMasterIdLst>
  <p:sldIdLst>
    <p:sldId id="1106" r:id="rId3"/>
    <p:sldId id="1271" r:id="rId4"/>
    <p:sldId id="1301" r:id="rId5"/>
    <p:sldId id="1314" r:id="rId6"/>
    <p:sldId id="1316" r:id="rId7"/>
    <p:sldId id="1325" r:id="rId8"/>
    <p:sldId id="1300" r:id="rId9"/>
    <p:sldId id="1294" r:id="rId10"/>
    <p:sldId id="1326" r:id="rId11"/>
    <p:sldId id="1327" r:id="rId12"/>
    <p:sldId id="1328" r:id="rId13"/>
    <p:sldId id="1298" r:id="rId14"/>
    <p:sldId id="1329" r:id="rId15"/>
    <p:sldId id="1332" r:id="rId16"/>
    <p:sldId id="1313" r:id="rId17"/>
    <p:sldId id="1331" r:id="rId18"/>
    <p:sldId id="1299" r:id="rId19"/>
    <p:sldId id="1330" r:id="rId20"/>
    <p:sldId id="1333" r:id="rId21"/>
    <p:sldId id="1334" r:id="rId22"/>
    <p:sldId id="1295" r:id="rId23"/>
    <p:sldId id="1291" r:id="rId24"/>
    <p:sldId id="1338" r:id="rId25"/>
    <p:sldId id="1297" r:id="rId26"/>
    <p:sldId id="1292" r:id="rId2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C"/>
    <a:srgbClr val="040B11"/>
    <a:srgbClr val="04080B"/>
    <a:srgbClr val="91B9DA"/>
    <a:srgbClr val="404040"/>
    <a:srgbClr val="3377A9"/>
    <a:srgbClr val="24537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4" autoAdjust="0"/>
  </p:normalViewPr>
  <p:slideViewPr>
    <p:cSldViewPr>
      <p:cViewPr varScale="1">
        <p:scale>
          <a:sx n="106" d="100"/>
          <a:sy n="106" d="100"/>
        </p:scale>
        <p:origin x="-1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560"/>
    </p:cViewPr>
  </p:sorter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8C7CF07-8AE4-48B4-9716-7DADFEA16C26}" type="datetime1">
              <a:rPr lang="en-US"/>
              <a:pPr/>
              <a:t>21/01/2014</a:t>
            </a:fld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2223766-3AD6-4652-A677-8632E0E6B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algn="r"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i="0"/>
            </a:lvl1pPr>
          </a:lstStyle>
          <a:p>
            <a:fld id="{C749CB6B-4676-448B-8A99-68B3A3B809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4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7"/>
          <p:cNvCxnSpPr>
            <a:cxnSpLocks noChangeShapeType="1"/>
          </p:cNvCxnSpPr>
          <p:nvPr userDrawn="1"/>
        </p:nvCxnSpPr>
        <p:spPr bwMode="auto">
          <a:xfrm>
            <a:off x="698500" y="3535363"/>
            <a:ext cx="77597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20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7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2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7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21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667000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1" i="0" kern="120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Section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806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fr-FR" altLang="fr-FR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7"/>
          <p:cNvCxnSpPr>
            <a:cxnSpLocks noChangeShapeType="1"/>
          </p:cNvCxnSpPr>
          <p:nvPr userDrawn="1"/>
        </p:nvCxnSpPr>
        <p:spPr bwMode="auto">
          <a:xfrm>
            <a:off x="698500" y="3535500"/>
            <a:ext cx="77597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Location/Venue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 dirty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pic>
        <p:nvPicPr>
          <p:cNvPr id="3" name="Picture 2" descr="logo_textured_large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85672"/>
            <a:ext cx="1905000" cy="533400"/>
          </a:xfrm>
          <a:prstGeom prst="rect">
            <a:avLst/>
          </a:prstGeom>
        </p:spPr>
      </p:pic>
      <p:sp>
        <p:nvSpPr>
          <p:cNvPr id="2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17 July 2011</a:t>
            </a:r>
          </a:p>
        </p:txBody>
      </p:sp>
    </p:spTree>
    <p:extLst>
      <p:ext uri="{BB962C8B-B14F-4D97-AF65-F5344CB8AC3E}">
        <p14:creationId xmlns:p14="http://schemas.microsoft.com/office/powerpoint/2010/main" val="406543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gnatpr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5321300" cy="980474"/>
          </a:xfrm>
          <a:prstGeom prst="rect">
            <a:avLst/>
          </a:prstGeom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84666"/>
            <a:ext cx="5257800" cy="4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1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4" name="Picture 3" descr="codepe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743200"/>
            <a:ext cx="5676523" cy="1033025"/>
          </a:xfrm>
          <a:prstGeom prst="rect">
            <a:avLst/>
          </a:prstGeom>
        </p:spPr>
      </p:pic>
      <p:pic>
        <p:nvPicPr>
          <p:cNvPr id="5" name="Picture 4" descr="codepeer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64482"/>
            <a:ext cx="6477000" cy="4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5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sparkpr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62164"/>
            <a:ext cx="6172200" cy="971636"/>
          </a:xfrm>
          <a:prstGeom prst="rect">
            <a:avLst/>
          </a:prstGeom>
        </p:spPr>
      </p:pic>
      <p:pic>
        <p:nvPicPr>
          <p:cNvPr id="5" name="Picture 4" descr="sparkpro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10000"/>
            <a:ext cx="6858000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0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38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4" name="Picture 3" descr="sparkprob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819400"/>
            <a:ext cx="8046720" cy="7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47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5" name="Picture 4" descr="gnatpro-safet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84" y="2743200"/>
            <a:ext cx="5334915" cy="15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28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gnatpro-securit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5334000" cy="15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28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05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7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6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906" y="1151930"/>
            <a:ext cx="5540188" cy="2321719"/>
          </a:xfrm>
          <a:prstGeom prst="rect">
            <a:avLst/>
          </a:prstGeom>
        </p:spPr>
        <p:txBody>
          <a:bodyPr lIns="54142" tIns="27071" rIns="54142" bIns="2707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67257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1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213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4613"/>
            <a:ext cx="5257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codepe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6769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odepeer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63975"/>
            <a:ext cx="6477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7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spark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62250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park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6858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9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sparkprob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19400"/>
            <a:ext cx="80454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2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4" descr="gnatpro-safe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2743200"/>
            <a:ext cx="5335587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92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-securi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340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latin typeface="Verdana" pitchFamily="34" charset="0"/>
              <a:ea typeface="+mn-ea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>
                <a:solidFill>
                  <a:srgbClr val="A6A6A6"/>
                </a:solidFill>
              </a:rPr>
              <a:t>Slide: </a:t>
            </a:r>
            <a:fld id="{55164920-4DCD-44B8-B044-1D6BC493A243}" type="slidenum">
              <a:rPr lang="en-US" sz="800" i="0">
                <a:solidFill>
                  <a:srgbClr val="A6A6A6"/>
                </a:solidFill>
              </a:rPr>
              <a:pPr/>
              <a:t>‹#›</a:t>
            </a:fld>
            <a:endParaRPr lang="fr-FR" sz="800" i="0">
              <a:solidFill>
                <a:srgbClr val="A6A6A6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 dirty="0">
                <a:solidFill>
                  <a:srgbClr val="A6A6A6"/>
                </a:solidFill>
              </a:rPr>
              <a:t>Copyright © </a:t>
            </a:r>
            <a:r>
              <a:rPr lang="en-US" sz="800" i="0" dirty="0" smtClean="0">
                <a:solidFill>
                  <a:srgbClr val="A6A6A6"/>
                </a:solidFill>
              </a:rPr>
              <a:t>2014 </a:t>
            </a:r>
            <a:r>
              <a:rPr lang="en-US" sz="800" i="0" dirty="0" err="1">
                <a:solidFill>
                  <a:srgbClr val="A6A6A6"/>
                </a:solidFill>
              </a:rPr>
              <a:t>AdaCore</a:t>
            </a:r>
            <a:r>
              <a:rPr lang="en-US" sz="800" i="0" dirty="0">
                <a:solidFill>
                  <a:srgbClr val="A6A6A6"/>
                </a:solidFill>
              </a:rPr>
              <a:t> </a:t>
            </a:r>
            <a:endParaRPr lang="fr-FR" sz="800" i="0" dirty="0">
              <a:solidFill>
                <a:srgbClr val="A6A6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9" r:id="rId9"/>
    <p:sldLayoutId id="2147484551" r:id="rId10"/>
    <p:sldLayoutId id="2147484552" r:id="rId11"/>
    <p:sldLayoutId id="2147484571" r:id="rId12"/>
    <p:sldLayoutId id="2147484574" r:id="rId13"/>
    <p:sldLayoutId id="2147484575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solidFill>
                <a:srgbClr val="000000"/>
              </a:solidFill>
              <a:latin typeface="Verdana" pitchFamily="34" charset="0"/>
              <a:ea typeface="+mn-ea"/>
              <a:cs typeface="Arial" charset="0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1" y="6642556"/>
            <a:ext cx="82996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Slide: </a:t>
            </a:r>
            <a:fld id="{43F39511-02AB-4F14-A557-8CD33A774D94}" type="slidenum">
              <a:rPr lang="en-US" sz="800" i="0" smtClean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pPr eaLnBrk="0" hangingPunct="0">
                <a:defRPr/>
              </a:pPr>
              <a:t>‹#›</a:t>
            </a:fld>
            <a:endParaRPr lang="fr-FR" sz="800" i="0" dirty="0">
              <a:solidFill>
                <a:srgbClr val="FFFFFF">
                  <a:lumMod val="65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Copyright 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Verdana"/>
                <a:cs typeface="Verdana"/>
              </a:rPr>
              <a:t>©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 </a:t>
            </a:r>
            <a:r>
              <a:rPr lang="en-US" sz="800" i="0" dirty="0" smtClean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2014 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AdaCore </a:t>
            </a:r>
            <a:endParaRPr lang="fr-FR" sz="800" i="0" dirty="0">
              <a:solidFill>
                <a:srgbClr val="FFFFFF">
                  <a:lumMod val="65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54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4" r:id="rId1"/>
    <p:sldLayoutId id="2147484555" r:id="rId2"/>
    <p:sldLayoutId id="2147484556" r:id="rId3"/>
    <p:sldLayoutId id="2147484557" r:id="rId4"/>
    <p:sldLayoutId id="2147484558" r:id="rId5"/>
    <p:sldLayoutId id="2147484559" r:id="rId6"/>
    <p:sldLayoutId id="2147484560" r:id="rId7"/>
    <p:sldLayoutId id="2147484561" r:id="rId8"/>
    <p:sldLayoutId id="2147484563" r:id="rId9"/>
    <p:sldLayoutId id="2147484565" r:id="rId10"/>
    <p:sldLayoutId id="2147484567" r:id="rId11"/>
    <p:sldLayoutId id="2147484568" r:id="rId12"/>
    <p:sldLayoutId id="2147484570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open-do.org/wp-content/uploads/2013/05/DASIA_2013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9.pn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adacore.com/sparkpro" TargetMode="External"/><Relationship Id="rId3" Type="http://schemas.openxmlformats.org/officeDocument/2006/relationships/hyperlink" Target="http://www.spark2014.or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7504" y="3657600"/>
            <a:ext cx="8928992" cy="563488"/>
          </a:xfrm>
        </p:spPr>
        <p:txBody>
          <a:bodyPr/>
          <a:lstStyle/>
          <a:p>
            <a:pPr algn="ctr"/>
            <a:r>
              <a:rPr lang="fr-FR" sz="1800" b="0" i="1" dirty="0"/>
              <a:t>Claire </a:t>
            </a:r>
            <a:r>
              <a:rPr lang="fr-FR" sz="1800" b="0" i="1" dirty="0" smtClean="0"/>
              <a:t>Dross, </a:t>
            </a:r>
            <a:r>
              <a:rPr lang="fr-FR" sz="1800" b="0" i="1" dirty="0" err="1"/>
              <a:t>Pavlos</a:t>
            </a:r>
            <a:r>
              <a:rPr lang="fr-FR" sz="1800" b="0" i="1" dirty="0"/>
              <a:t> </a:t>
            </a:r>
            <a:r>
              <a:rPr lang="fr-FR" sz="1800" b="0" i="1" dirty="0" err="1" smtClean="0"/>
              <a:t>Efstathopoulos</a:t>
            </a:r>
            <a:r>
              <a:rPr lang="fr-FR" sz="1800" b="0" i="1" dirty="0" smtClean="0"/>
              <a:t>, </a:t>
            </a:r>
            <a:r>
              <a:rPr lang="fr-FR" sz="1800" b="0" i="1" dirty="0"/>
              <a:t>David </a:t>
            </a:r>
            <a:r>
              <a:rPr lang="fr-FR" sz="1800" b="0" i="1" dirty="0" err="1" smtClean="0"/>
              <a:t>Lesens</a:t>
            </a:r>
            <a:r>
              <a:rPr lang="fr-FR" sz="1800" b="0" i="1" dirty="0" smtClean="0"/>
              <a:t>, </a:t>
            </a:r>
            <a:r>
              <a:rPr lang="fr-FR" sz="1800" b="0" i="1" dirty="0"/>
              <a:t>David </a:t>
            </a:r>
            <a:r>
              <a:rPr lang="fr-FR" sz="1800" b="0" i="1" dirty="0" err="1" smtClean="0"/>
              <a:t>Mentré</a:t>
            </a:r>
            <a:r>
              <a:rPr lang="fr-FR" sz="1800" b="0" i="1" dirty="0" smtClean="0"/>
              <a:t> </a:t>
            </a:r>
            <a:r>
              <a:rPr lang="fr-FR" sz="1800" b="0" i="1" dirty="0"/>
              <a:t>and </a:t>
            </a:r>
            <a:r>
              <a:rPr lang="fr-FR" sz="1800" b="0" i="1" u="sng" dirty="0"/>
              <a:t>Yannick </a:t>
            </a:r>
            <a:r>
              <a:rPr lang="fr-FR" sz="1800" b="0" i="1" u="sng" dirty="0" smtClean="0"/>
              <a:t>Moy</a:t>
            </a:r>
            <a:endParaRPr lang="fr-FR" sz="1800" b="0" i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6770712" cy="533400"/>
          </a:xfrm>
        </p:spPr>
        <p:txBody>
          <a:bodyPr/>
          <a:lstStyle/>
          <a:p>
            <a:r>
              <a:rPr lang="fr-FR" dirty="0" smtClean="0"/>
              <a:t>Embedded Real Time Software and </a:t>
            </a:r>
            <a:r>
              <a:rPr lang="fr-FR" dirty="0" err="1" smtClean="0"/>
              <a:t>Systems</a:t>
            </a:r>
            <a:r>
              <a:rPr lang="fr-FR" dirty="0" smtClean="0"/>
              <a:t> – </a:t>
            </a:r>
            <a:r>
              <a:rPr lang="en-US" dirty="0" smtClean="0"/>
              <a:t>February 5th</a:t>
            </a:r>
            <a:r>
              <a:rPr lang="en-US" dirty="0"/>
              <a:t>, 2013 </a:t>
            </a:r>
          </a:p>
          <a:p>
            <a:endParaRPr lang="fr-FR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107504" y="2514600"/>
            <a:ext cx="8928992" cy="842392"/>
          </a:xfrm>
        </p:spPr>
        <p:txBody>
          <a:bodyPr/>
          <a:lstStyle/>
          <a:p>
            <a:pPr algn="ctr"/>
            <a:r>
              <a:rPr lang="fr-FR" dirty="0"/>
              <a:t>Rail, </a:t>
            </a:r>
            <a:r>
              <a:rPr lang="fr-FR" dirty="0" err="1"/>
              <a:t>Space</a:t>
            </a:r>
            <a:r>
              <a:rPr lang="fr-FR" dirty="0"/>
              <a:t>, Security: </a:t>
            </a:r>
            <a:r>
              <a:rPr lang="fr-FR" dirty="0" err="1"/>
              <a:t>Three</a:t>
            </a:r>
            <a:r>
              <a:rPr lang="fr-FR" dirty="0"/>
              <a:t> Case </a:t>
            </a:r>
            <a:r>
              <a:rPr lang="fr-FR" dirty="0" err="1"/>
              <a:t>Studies</a:t>
            </a:r>
            <a:r>
              <a:rPr lang="fr-FR" dirty="0"/>
              <a:t> for </a:t>
            </a:r>
            <a:r>
              <a:rPr lang="fr-FR" dirty="0" smtClean="0"/>
              <a:t>SPARK 2014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96752"/>
            <a:ext cx="2214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ASTRIUM_3D_Blue_Str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40768"/>
            <a:ext cx="2016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 13" descr="Mitsubishi_Electric_logo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052736"/>
            <a:ext cx="2051719" cy="62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 of the Correctness of Step Functions</a:t>
            </a:r>
            <a:endParaRPr lang="en-US" dirty="0"/>
          </a:p>
        </p:txBody>
      </p:sp>
      <p:pic>
        <p:nvPicPr>
          <p:cNvPr id="7" name="Image 6" descr="stai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9"/>
            <a:ext cx="4394947" cy="3312368"/>
          </a:xfrm>
          <a:prstGeom prst="rect">
            <a:avLst/>
          </a:prstGeom>
        </p:spPr>
      </p:pic>
      <p:sp>
        <p:nvSpPr>
          <p:cNvPr id="8" name="Freeform 23"/>
          <p:cNvSpPr/>
          <p:nvPr/>
        </p:nvSpPr>
        <p:spPr>
          <a:xfrm rot="3119821" flipV="1">
            <a:off x="4104773" y="1808491"/>
            <a:ext cx="1006462" cy="1498161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5508104" y="2276872"/>
            <a:ext cx="35638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err="1" smtClean="0"/>
              <a:t>Has_Same_Delimiters</a:t>
            </a:r>
            <a:r>
              <a:rPr lang="en-US" sz="2800" i="0" dirty="0" smtClean="0"/>
              <a:t>?</a:t>
            </a:r>
          </a:p>
        </p:txBody>
      </p:sp>
      <p:sp>
        <p:nvSpPr>
          <p:cNvPr id="10" name="Freeform 23"/>
          <p:cNvSpPr/>
          <p:nvPr/>
        </p:nvSpPr>
        <p:spPr>
          <a:xfrm rot="6060006" flipH="1" flipV="1">
            <a:off x="4472373" y="2567719"/>
            <a:ext cx="991341" cy="1054350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 bwMode="auto">
          <a:xfrm>
            <a:off x="4716016" y="4581128"/>
            <a:ext cx="442798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400" i="0" dirty="0" err="1" smtClean="0"/>
              <a:t>Get_Value</a:t>
            </a:r>
            <a:r>
              <a:rPr lang="en-US" sz="2400" i="0" dirty="0" smtClean="0"/>
              <a:t>?</a:t>
            </a:r>
          </a:p>
          <a:p>
            <a:pPr marL="0" indent="0">
              <a:buFontTx/>
              <a:buNone/>
            </a:pPr>
            <a:r>
              <a:rPr lang="en-US" sz="2400" i="0" dirty="0" err="1" smtClean="0"/>
              <a:t>Minimum_Until_Point</a:t>
            </a:r>
            <a:r>
              <a:rPr lang="en-US" sz="2400" i="0" dirty="0" smtClean="0"/>
              <a:t>?</a:t>
            </a:r>
          </a:p>
        </p:txBody>
      </p:sp>
      <p:sp>
        <p:nvSpPr>
          <p:cNvPr id="12" name="Freeform 23"/>
          <p:cNvSpPr/>
          <p:nvPr/>
        </p:nvSpPr>
        <p:spPr>
          <a:xfrm rot="11662850" flipH="1" flipV="1">
            <a:off x="3823306" y="3823622"/>
            <a:ext cx="991341" cy="1054350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3" name="Freeform 23"/>
          <p:cNvSpPr/>
          <p:nvPr/>
        </p:nvSpPr>
        <p:spPr>
          <a:xfrm rot="9931938" flipV="1">
            <a:off x="1870423" y="3656859"/>
            <a:ext cx="1409148" cy="1272475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4" name="Freeform 23"/>
          <p:cNvSpPr/>
          <p:nvPr/>
        </p:nvSpPr>
        <p:spPr>
          <a:xfrm rot="11662850" flipH="1" flipV="1">
            <a:off x="1357646" y="3714419"/>
            <a:ext cx="713910" cy="122936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755576" y="4941168"/>
            <a:ext cx="331236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400" i="0" dirty="0" err="1" smtClean="0"/>
              <a:t>Restrictive_Merge</a:t>
            </a:r>
            <a:r>
              <a:rPr lang="en-US" sz="2400" i="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5666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6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very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Expressing objects of the requirements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Readability of the specifications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Automatic proof of absence of run-time errors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Automatic proof of simple functional contracts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Dynamic verification of contracts and assertions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is not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Proving existing code without any modifications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improvements: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Possibility to prove some properties interactively (in 2014 roadmap)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Better diagnostic for incomplete loop invariants (in 2014 roadmap)</a:t>
            </a:r>
            <a:endParaRPr lang="en-US" dirty="0">
              <a:solidFill>
                <a:schemeClr val="tx1"/>
              </a:solidFill>
              <a:cs typeface="Courier New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Training for developers to use proof tools (available in SPARK Pro subscription)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Workflow to make efficient use of developers’ time (in progress)</a:t>
            </a:r>
          </a:p>
        </p:txBody>
      </p:sp>
    </p:spTree>
    <p:extLst>
      <p:ext uri="{BB962C8B-B14F-4D97-AF65-F5344CB8AC3E}">
        <p14:creationId xmlns:p14="http://schemas.microsoft.com/office/powerpoint/2010/main" val="42875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124744"/>
            <a:ext cx="8382000" cy="1848711"/>
          </a:xfrm>
        </p:spPr>
        <p:txBody>
          <a:bodyPr/>
          <a:lstStyle/>
          <a:p>
            <a:r>
              <a:rPr lang="en-US" sz="3200" dirty="0" smtClean="0"/>
              <a:t>Case study 2: </a:t>
            </a:r>
            <a:r>
              <a:rPr lang="en-US" sz="3200" dirty="0"/>
              <a:t>Flight Control and Vehicle Management in Space </a:t>
            </a:r>
          </a:p>
          <a:p>
            <a:endParaRPr lang="fr-FR" sz="32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275856" y="2564904"/>
            <a:ext cx="2520280" cy="5634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2800" b="0" dirty="0" smtClean="0">
                <a:solidFill>
                  <a:schemeClr val="bg1"/>
                </a:solidFill>
              </a:rPr>
              <a:t>David </a:t>
            </a:r>
            <a:r>
              <a:rPr lang="fr-FR" sz="2800" b="0" dirty="0" err="1" smtClean="0">
                <a:solidFill>
                  <a:schemeClr val="bg1"/>
                </a:solidFill>
              </a:rPr>
              <a:t>Lesens</a:t>
            </a:r>
            <a:endParaRPr lang="fr-FR" sz="2800" b="0" u="sng" dirty="0">
              <a:solidFill>
                <a:schemeClr val="bg1"/>
              </a:solidFill>
            </a:endParaRPr>
          </a:p>
        </p:txBody>
      </p:sp>
      <p:pic>
        <p:nvPicPr>
          <p:cNvPr id="5" name="Picture 12" descr="ASTRIUM_3D_Blue_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016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ATV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11"/>
          <a:stretch>
            <a:fillRect/>
          </a:stretch>
        </p:blipFill>
        <p:spPr bwMode="auto">
          <a:xfrm>
            <a:off x="2123728" y="4005064"/>
            <a:ext cx="2881312" cy="183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5" descr="Ariane5-LIFT5725"/>
          <p:cNvPicPr>
            <a:picLocks noChangeAspect="1" noChangeArrowheads="1"/>
          </p:cNvPicPr>
          <p:nvPr/>
        </p:nvPicPr>
        <p:blipFill>
          <a:blip r:embed="rId4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26"/>
          <a:stretch>
            <a:fillRect/>
          </a:stretch>
        </p:blipFill>
        <p:spPr bwMode="auto">
          <a:xfrm>
            <a:off x="6444208" y="2636912"/>
            <a:ext cx="1584176" cy="37012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15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107504" y="4364583"/>
            <a:ext cx="8893175" cy="9366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999900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Board Control Procedure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496" y="1735088"/>
            <a:ext cx="8856662" cy="5294312"/>
          </a:xfrm>
        </p:spPr>
        <p:txBody>
          <a:bodyPr/>
          <a:lstStyle/>
          <a:p>
            <a:pPr eaLnBrk="1" hangingPunct="1"/>
            <a:endParaRPr lang="en-GB" dirty="0">
              <a:latin typeface="Arial" charset="0"/>
              <a:ea typeface="MS PGothic" charset="0"/>
            </a:endParaRP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On-board control procedure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Software program designed to be executed by an OBCP engine, which can easily be loaded, executed, and also replaced, on-board the spacecraft</a:t>
            </a: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OBCP code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Complete representation of an OBCP, in a form that can be loaded on-board for subsequent execution</a:t>
            </a: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OBCP engine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Application of the on-board software handling the execution of OBCPs</a:t>
            </a: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OBCP language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Programming language in which OBCP source code is expressed by human programmers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58" y="936575"/>
            <a:ext cx="2190750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58" y="1125488"/>
            <a:ext cx="2522538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49"/>
          <a:stretch>
            <a:fillRect/>
          </a:stretch>
        </p:blipFill>
        <p:spPr bwMode="auto">
          <a:xfrm>
            <a:off x="3420046" y="1052463"/>
            <a:ext cx="2808287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562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 of the Correctness of 1505 Functions</a:t>
            </a:r>
            <a:endParaRPr lang="en-US" dirty="0"/>
          </a:p>
        </p:txBody>
      </p:sp>
      <p:grpSp>
        <p:nvGrpSpPr>
          <p:cNvPr id="16" name="Group 27"/>
          <p:cNvGrpSpPr>
            <a:grpSpLocks/>
          </p:cNvGrpSpPr>
          <p:nvPr/>
        </p:nvGrpSpPr>
        <p:grpSpPr bwMode="auto">
          <a:xfrm>
            <a:off x="2391767" y="5509220"/>
            <a:ext cx="3908425" cy="800100"/>
            <a:chOff x="515" y="3322"/>
            <a:chExt cx="2462" cy="504"/>
          </a:xfrm>
          <a:solidFill>
            <a:schemeClr val="bg2"/>
          </a:solidFill>
        </p:grpSpPr>
        <p:sp>
          <p:nvSpPr>
            <p:cNvPr id="17" name="Rectangle 28"/>
            <p:cNvSpPr>
              <a:spLocks noChangeArrowheads="1"/>
            </p:cNvSpPr>
            <p:nvPr/>
          </p:nvSpPr>
          <p:spPr bwMode="auto">
            <a:xfrm>
              <a:off x="515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Event1</a:t>
              </a:r>
            </a:p>
          </p:txBody>
        </p: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1338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Event2</a:t>
              </a:r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2160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Event3</a:t>
              </a:r>
            </a:p>
          </p:txBody>
        </p:sp>
        <p:sp>
          <p:nvSpPr>
            <p:cNvPr id="20" name="Rectangle 31"/>
            <p:cNvSpPr>
              <a:spLocks noChangeArrowheads="1"/>
            </p:cNvSpPr>
            <p:nvPr/>
          </p:nvSpPr>
          <p:spPr bwMode="auto">
            <a:xfrm>
              <a:off x="515" y="3492"/>
              <a:ext cx="817" cy="334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Not detected</a:t>
              </a:r>
            </a:p>
          </p:txBody>
        </p:sp>
        <p:sp>
          <p:nvSpPr>
            <p:cNvPr id="21" name="Rectangle 32"/>
            <p:cNvSpPr>
              <a:spLocks noChangeArrowheads="1"/>
            </p:cNvSpPr>
            <p:nvPr/>
          </p:nvSpPr>
          <p:spPr bwMode="auto">
            <a:xfrm>
              <a:off x="1338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Not detected</a:t>
              </a:r>
            </a:p>
          </p:txBody>
        </p:sp>
        <p:sp>
          <p:nvSpPr>
            <p:cNvPr id="22" name="Rectangle 33"/>
            <p:cNvSpPr>
              <a:spLocks noChangeArrowheads="1"/>
            </p:cNvSpPr>
            <p:nvPr/>
          </p:nvSpPr>
          <p:spPr bwMode="auto">
            <a:xfrm>
              <a:off x="2160" y="3492"/>
              <a:ext cx="817" cy="334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>
                  <a:solidFill>
                    <a:srgbClr val="33CC33"/>
                  </a:solidFill>
                </a:rPr>
                <a:t>Detected</a:t>
              </a:r>
            </a:p>
          </p:txBody>
        </p:sp>
      </p:grp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395288" y="2354263"/>
            <a:ext cx="7304087" cy="239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72000" tIns="72000" rIns="72000" bIns="72000" anchor="ctr">
            <a:spAutoFit/>
          </a:bodyPr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>
                <a:solidFill>
                  <a:srgbClr val="FF00FF"/>
                </a:solidFill>
              </a:rPr>
              <a:t>procedure</a:t>
            </a:r>
            <a:r>
              <a:rPr lang="en-GB" sz="1800"/>
              <a:t> Reset_Event_Status (Event : </a:t>
            </a:r>
            <a:r>
              <a:rPr lang="en-GB" sz="1800">
                <a:solidFill>
                  <a:srgbClr val="FF00FF"/>
                </a:solidFill>
              </a:rPr>
              <a:t>in</a:t>
            </a:r>
            <a:r>
              <a:rPr lang="en-GB" sz="1800"/>
              <a:t> T_Event) </a:t>
            </a:r>
            <a:r>
              <a:rPr lang="en-GB" sz="1800">
                <a:solidFill>
                  <a:srgbClr val="FF00FF"/>
                </a:solidFill>
              </a:rPr>
              <a:t>with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>
                <a:solidFill>
                  <a:srgbClr val="FF00FF"/>
                </a:solidFill>
              </a:rPr>
              <a:t>Post</a:t>
            </a:r>
            <a:r>
              <a:rPr lang="en-GB" sz="1800"/>
              <a:t> =&gt;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</a:t>
            </a:r>
            <a:r>
              <a:rPr lang="en-GB" sz="1800">
                <a:solidFill>
                  <a:srgbClr val="FF00FF"/>
                </a:solidFill>
              </a:rPr>
              <a:t>not</a:t>
            </a:r>
            <a:r>
              <a:rPr lang="en-GB" sz="1800"/>
              <a:t> Event_Status (Event).Detection </a:t>
            </a:r>
            <a:r>
              <a:rPr lang="en-GB" sz="1800">
                <a:solidFill>
                  <a:srgbClr val="FF00FF"/>
                </a:solidFill>
              </a:rPr>
              <a:t>and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(</a:t>
            </a:r>
            <a:r>
              <a:rPr lang="en-GB" sz="1800">
                <a:solidFill>
                  <a:srgbClr val="FF00FF"/>
                </a:solidFill>
              </a:rPr>
              <a:t>for</a:t>
            </a:r>
            <a:r>
              <a:rPr lang="en-GB" sz="1800"/>
              <a:t> </a:t>
            </a:r>
            <a:r>
              <a:rPr lang="en-GB" sz="1800">
                <a:solidFill>
                  <a:srgbClr val="FF00FF"/>
                </a:solidFill>
              </a:rPr>
              <a:t>all</a:t>
            </a:r>
            <a:r>
              <a:rPr lang="en-GB" sz="1800"/>
              <a:t> Other_Event </a:t>
            </a:r>
            <a:r>
              <a:rPr lang="en-GB" sz="1800">
                <a:solidFill>
                  <a:srgbClr val="FF00FF"/>
                </a:solidFill>
              </a:rPr>
              <a:t>in</a:t>
            </a:r>
            <a:r>
              <a:rPr lang="en-GB" sz="1800"/>
              <a:t> T_Event =&gt;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  (</a:t>
            </a:r>
            <a:r>
              <a:rPr lang="en-GB" sz="1800">
                <a:solidFill>
                  <a:srgbClr val="FF00FF"/>
                </a:solidFill>
              </a:rPr>
              <a:t>if</a:t>
            </a:r>
            <a:r>
              <a:rPr lang="en-GB" sz="1800"/>
              <a:t> Other_Event /= Event </a:t>
            </a:r>
            <a:r>
              <a:rPr lang="en-GB" sz="1800">
                <a:solidFill>
                  <a:srgbClr val="FF00FF"/>
                </a:solidFill>
              </a:rPr>
              <a:t>then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     Event_Status (Other_Event) = Event_Status'Old (Other_Event)));</a:t>
            </a:r>
          </a:p>
        </p:txBody>
      </p:sp>
      <p:sp>
        <p:nvSpPr>
          <p:cNvPr id="24" name="Text Box 36"/>
          <p:cNvSpPr txBox="1">
            <a:spLocks noChangeArrowheads="1"/>
          </p:cNvSpPr>
          <p:nvPr/>
        </p:nvSpPr>
        <p:spPr bwMode="auto">
          <a:xfrm>
            <a:off x="395288" y="981075"/>
            <a:ext cx="6591300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 eaLnBrk="1" hangingPunct="1">
              <a:lnSpc>
                <a:spcPct val="95000"/>
              </a:lnSpc>
              <a:defRPr/>
            </a:pPr>
            <a:r>
              <a:rPr lang="en-GB" sz="24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itchFamily="34" charset="-128"/>
                <a:cs typeface="+mn-cs"/>
              </a:rPr>
              <a:t>Example:</a:t>
            </a:r>
          </a:p>
          <a:p>
            <a:pPr algn="l" eaLnBrk="1" hangingPunct="1">
              <a:lnSpc>
                <a:spcPct val="95000"/>
              </a:lnSpc>
              <a:buClr>
                <a:srgbClr val="FF9900"/>
              </a:buClr>
              <a:buFont typeface="Wingdings" pitchFamily="2" charset="2"/>
              <a:buChar char="ü"/>
              <a:defRPr/>
            </a:pPr>
            <a:r>
              <a:rPr lang="en-GB" sz="2400" dirty="0">
                <a:solidFill>
                  <a:schemeClr val="tx2"/>
                </a:solidFill>
                <a:ea typeface="MS PGothic" pitchFamily="34" charset="-128"/>
                <a:cs typeface="+mn-cs"/>
              </a:rPr>
              <a:t> A list of event detection statuses</a:t>
            </a:r>
          </a:p>
          <a:p>
            <a:pPr algn="l" eaLnBrk="1" hangingPunct="1">
              <a:lnSpc>
                <a:spcPct val="95000"/>
              </a:lnSpc>
              <a:buClr>
                <a:srgbClr val="FF9900"/>
              </a:buClr>
              <a:buFont typeface="Wingdings" pitchFamily="2" charset="2"/>
              <a:buChar char="ü"/>
              <a:defRPr/>
            </a:pPr>
            <a:r>
              <a:rPr lang="en-GB" sz="2400" dirty="0">
                <a:solidFill>
                  <a:schemeClr val="tx2"/>
                </a:solidFill>
                <a:ea typeface="MS PGothic" pitchFamily="34" charset="-128"/>
                <a:cs typeface="+mn-cs"/>
              </a:rPr>
              <a:t> Request to reset the detection status for Event</a:t>
            </a:r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3279775" y="4797425"/>
            <a:ext cx="3759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 b="1">
                <a:solidFill>
                  <a:srgbClr val="FF0000"/>
                </a:solidFill>
              </a:rPr>
              <a:t>The detection status is unchanged</a:t>
            </a:r>
          </a:p>
        </p:txBody>
      </p:sp>
      <p:grpSp>
        <p:nvGrpSpPr>
          <p:cNvPr id="26" name="Group 38"/>
          <p:cNvGrpSpPr>
            <a:grpSpLocks/>
          </p:cNvGrpSpPr>
          <p:nvPr/>
        </p:nvGrpSpPr>
        <p:grpSpPr bwMode="auto">
          <a:xfrm>
            <a:off x="1547813" y="2781300"/>
            <a:ext cx="6419850" cy="260350"/>
            <a:chOff x="975" y="1752"/>
            <a:chExt cx="4044" cy="164"/>
          </a:xfrm>
        </p:grpSpPr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4011" y="1752"/>
              <a:ext cx="1008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b="1">
                  <a:solidFill>
                    <a:srgbClr val="FF0000"/>
                  </a:solidFill>
                </a:rPr>
                <a:t>Post-condition</a:t>
              </a:r>
            </a:p>
          </p:txBody>
        </p:sp>
        <p:sp>
          <p:nvSpPr>
            <p:cNvPr id="28" name="Line 40"/>
            <p:cNvSpPr>
              <a:spLocks noChangeShapeType="1"/>
            </p:cNvSpPr>
            <p:nvPr/>
          </p:nvSpPr>
          <p:spPr bwMode="auto">
            <a:xfrm flipH="1">
              <a:off x="975" y="1842"/>
              <a:ext cx="29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endParaRPr lang="fr-FR"/>
            </a:p>
          </p:txBody>
        </p:sp>
      </p:grpSp>
      <p:grpSp>
        <p:nvGrpSpPr>
          <p:cNvPr id="29" name="Group 41"/>
          <p:cNvGrpSpPr>
            <a:grpSpLocks/>
          </p:cNvGrpSpPr>
          <p:nvPr/>
        </p:nvGrpSpPr>
        <p:grpSpPr bwMode="auto">
          <a:xfrm>
            <a:off x="5076825" y="3213100"/>
            <a:ext cx="3822700" cy="260350"/>
            <a:chOff x="3198" y="2024"/>
            <a:chExt cx="2408" cy="164"/>
          </a:xfrm>
        </p:grpSpPr>
        <p:sp>
          <p:nvSpPr>
            <p:cNvPr id="30" name="Text Box 42"/>
            <p:cNvSpPr txBox="1">
              <a:spLocks noChangeArrowheads="1"/>
            </p:cNvSpPr>
            <p:nvPr/>
          </p:nvSpPr>
          <p:spPr bwMode="auto">
            <a:xfrm>
              <a:off x="3534" y="2024"/>
              <a:ext cx="2072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b="1">
                  <a:solidFill>
                    <a:srgbClr val="FF0000"/>
                  </a:solidFill>
                </a:rPr>
                <a:t>The detection of event is reset</a:t>
              </a:r>
            </a:p>
          </p:txBody>
        </p:sp>
        <p:sp>
          <p:nvSpPr>
            <p:cNvPr id="31" name="Line 43"/>
            <p:cNvSpPr>
              <a:spLocks noChangeShapeType="1"/>
            </p:cNvSpPr>
            <p:nvPr/>
          </p:nvSpPr>
          <p:spPr bwMode="auto">
            <a:xfrm flipH="1">
              <a:off x="3198" y="2115"/>
              <a:ext cx="31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endParaRPr lang="fr-FR"/>
            </a:p>
          </p:txBody>
        </p:sp>
      </p:grpSp>
      <p:grpSp>
        <p:nvGrpSpPr>
          <p:cNvPr id="32" name="Group 44"/>
          <p:cNvGrpSpPr>
            <a:grpSpLocks/>
          </p:cNvGrpSpPr>
          <p:nvPr/>
        </p:nvGrpSpPr>
        <p:grpSpPr bwMode="auto">
          <a:xfrm>
            <a:off x="4427538" y="3789363"/>
            <a:ext cx="3616325" cy="260350"/>
            <a:chOff x="2789" y="2251"/>
            <a:chExt cx="2278" cy="164"/>
          </a:xfrm>
        </p:grpSpPr>
        <p:sp>
          <p:nvSpPr>
            <p:cNvPr id="33" name="Text Box 45"/>
            <p:cNvSpPr txBox="1">
              <a:spLocks noChangeArrowheads="1"/>
            </p:cNvSpPr>
            <p:nvPr/>
          </p:nvSpPr>
          <p:spPr bwMode="auto">
            <a:xfrm>
              <a:off x="3739" y="2251"/>
              <a:ext cx="1328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b="1">
                  <a:solidFill>
                    <a:srgbClr val="FF0000"/>
                  </a:solidFill>
                </a:rPr>
                <a:t>For all other events</a:t>
              </a:r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 flipH="1">
              <a:off x="2789" y="2341"/>
              <a:ext cx="86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857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3568" y="980728"/>
            <a:ext cx="7846640" cy="55983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cs typeface="Courier New"/>
              </a:rPr>
              <a:t>Numerical control/command </a:t>
            </a:r>
            <a:r>
              <a:rPr lang="en-US" dirty="0">
                <a:solidFill>
                  <a:srgbClr val="000000"/>
                </a:solidFill>
                <a:cs typeface="Courier New"/>
              </a:rPr>
              <a:t>a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lgorithms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Mission and vehicle management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b="0" i="1" dirty="0" smtClean="0">
                <a:solidFill>
                  <a:schemeClr val="tx1"/>
                </a:solidFill>
                <a:cs typeface="Courier New"/>
              </a:rPr>
              <a:t>Formal Verification of </a:t>
            </a:r>
            <a:r>
              <a:rPr lang="en-US" b="0" i="1" dirty="0">
                <a:solidFill>
                  <a:schemeClr val="tx1"/>
                </a:solidFill>
                <a:cs typeface="Courier New"/>
              </a:rPr>
              <a:t>Aerospace Software, DASIA 2013, </a:t>
            </a:r>
            <a:r>
              <a:rPr lang="en-US" b="0" i="1" dirty="0">
                <a:solidFill>
                  <a:schemeClr val="tx1"/>
                </a:solidFill>
                <a:cs typeface="Courier New"/>
                <a:hlinkClick r:id="rId2"/>
              </a:rPr>
              <a:t>http://www.open-do.org/wp-content/uploads/2013/05/DASIA_2013.</a:t>
            </a:r>
            <a:r>
              <a:rPr lang="en-US" b="0" i="1" dirty="0" smtClean="0">
                <a:solidFill>
                  <a:schemeClr val="tx1"/>
                </a:solidFill>
                <a:cs typeface="Courier New"/>
                <a:hlinkClick r:id="rId2"/>
              </a:rPr>
              <a:t>pdf</a:t>
            </a:r>
            <a:r>
              <a:rPr lang="en-US" b="0" i="1" dirty="0" smtClean="0">
                <a:solidFill>
                  <a:schemeClr val="tx1"/>
                </a:solidFill>
                <a:cs typeface="Courier New"/>
              </a:rPr>
              <a:t> </a:t>
            </a:r>
            <a:endParaRPr lang="en-US" b="0" i="1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b="0" i="1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Proof Results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31912"/>
              </p:ext>
            </p:extLst>
          </p:nvPr>
        </p:nvGraphicFramePr>
        <p:xfrm>
          <a:off x="683568" y="1412776"/>
          <a:ext cx="7488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96"/>
                <a:gridCol w="1932384"/>
                <a:gridCol w="1296144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</a:t>
                      </a:r>
                      <a:r>
                        <a:rPr lang="fr-FR" dirty="0" err="1" smtClean="0"/>
                        <a:t>ubprograms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 </a:t>
                      </a:r>
                      <a:r>
                        <a:rPr lang="fr-FR" dirty="0" err="1" smtClean="0"/>
                        <a:t>checks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% </a:t>
                      </a:r>
                      <a:r>
                        <a:rPr lang="fr-FR" dirty="0" err="1" smtClean="0"/>
                        <a:t>proved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Math </a:t>
                      </a:r>
                      <a:r>
                        <a:rPr lang="fr-FR" dirty="0" err="1" smtClean="0"/>
                        <a:t>library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Numerical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algorithms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98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313607"/>
              </p:ext>
            </p:extLst>
          </p:nvPr>
        </p:nvGraphicFramePr>
        <p:xfrm>
          <a:off x="683568" y="2993360"/>
          <a:ext cx="74888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96"/>
                <a:gridCol w="1932384"/>
                <a:gridCol w="1296144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</a:t>
                      </a:r>
                      <a:r>
                        <a:rPr lang="fr-FR" dirty="0" err="1" smtClean="0"/>
                        <a:t>ubprograms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 </a:t>
                      </a:r>
                      <a:r>
                        <a:rPr lang="fr-FR" dirty="0" err="1" smtClean="0"/>
                        <a:t>checks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% </a:t>
                      </a:r>
                      <a:r>
                        <a:rPr lang="fr-FR" dirty="0" err="1" smtClean="0"/>
                        <a:t>proved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Single</a:t>
                      </a:r>
                      <a:r>
                        <a:rPr lang="fr-FR" baseline="0" dirty="0" smtClean="0"/>
                        <a:t>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List of variables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Events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Expressions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331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1670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 proc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284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board</a:t>
                      </a:r>
                      <a:r>
                        <a:rPr lang="fr-FR" baseline="0" dirty="0" smtClean="0"/>
                        <a:t> control proc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547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2454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169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very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Proof of absence of run-time errors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 access to all global variables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Absence of out-of-range values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Internal consistency of software unit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 numerical protection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Correctness of a generic code in a specific context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is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Proof of functional properties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improvements: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Sound treatment of floating-points (done)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Support of tagged types (in 2014 roadmap)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Helping user with unproved checks (in 2014 roadmap)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3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124744"/>
            <a:ext cx="8382000" cy="1257780"/>
          </a:xfrm>
        </p:spPr>
        <p:txBody>
          <a:bodyPr/>
          <a:lstStyle/>
          <a:p>
            <a:r>
              <a:rPr lang="en-US" sz="3200" dirty="0" smtClean="0"/>
              <a:t>Case study 3: </a:t>
            </a:r>
            <a:r>
              <a:rPr lang="en-US" sz="3200" dirty="0"/>
              <a:t>Biometric Access to </a:t>
            </a:r>
            <a:r>
              <a:rPr lang="en-US" sz="3200" dirty="0" smtClean="0"/>
              <a:t>a Secure Enclave</a:t>
            </a:r>
            <a:endParaRPr lang="fr-FR" sz="32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699792" y="2564904"/>
            <a:ext cx="3744416" cy="5634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2800" b="0" dirty="0" err="1" smtClean="0">
                <a:solidFill>
                  <a:schemeClr val="bg1"/>
                </a:solidFill>
              </a:rPr>
              <a:t>Pavlos</a:t>
            </a:r>
            <a:r>
              <a:rPr lang="fr-FR" sz="2800" b="0" dirty="0" smtClean="0">
                <a:solidFill>
                  <a:schemeClr val="bg1"/>
                </a:solidFill>
              </a:rPr>
              <a:t> </a:t>
            </a:r>
            <a:r>
              <a:rPr lang="fr-FR" sz="2800" b="0" dirty="0" err="1" smtClean="0">
                <a:solidFill>
                  <a:schemeClr val="bg1"/>
                </a:solidFill>
              </a:rPr>
              <a:t>Efstathopoulos</a:t>
            </a:r>
            <a:endParaRPr lang="fr-FR" sz="2800" b="0" u="sng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88640"/>
            <a:ext cx="2214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 descr="National_Security_Agency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149080"/>
            <a:ext cx="2016224" cy="2016224"/>
          </a:xfrm>
          <a:prstGeom prst="rect">
            <a:avLst/>
          </a:prstGeom>
        </p:spPr>
      </p:pic>
      <p:pic>
        <p:nvPicPr>
          <p:cNvPr id="7" name="Image 6" descr="fingerprint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077072"/>
            <a:ext cx="1440160" cy="208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2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Tokeneer</a:t>
            </a:r>
            <a:endParaRPr lang="en-US" dirty="0"/>
          </a:p>
        </p:txBody>
      </p:sp>
      <p:pic>
        <p:nvPicPr>
          <p:cNvPr id="2" name="Image 1" descr="Capture d’écran 2014-01-20 à 18.25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95536"/>
            <a:ext cx="7596336" cy="5629808"/>
          </a:xfrm>
          <a:prstGeom prst="rect">
            <a:avLst/>
          </a:prstGeom>
        </p:spPr>
      </p:pic>
      <p:pic>
        <p:nvPicPr>
          <p:cNvPr id="5" name="Image 4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933056"/>
            <a:ext cx="1872208" cy="251578"/>
          </a:xfrm>
          <a:prstGeom prst="rect">
            <a:avLst/>
          </a:prstGeom>
        </p:spPr>
      </p:pic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861048"/>
            <a:ext cx="1872208" cy="251578"/>
          </a:xfrm>
          <a:prstGeom prst="rect">
            <a:avLst/>
          </a:prstGeom>
        </p:spPr>
      </p:pic>
      <p:pic>
        <p:nvPicPr>
          <p:cNvPr id="7" name="Image 6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5301208"/>
            <a:ext cx="1872208" cy="2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2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 of the “Admin” Package</a:t>
            </a:r>
            <a:endParaRPr lang="en-US" dirty="0"/>
          </a:p>
        </p:txBody>
      </p:sp>
      <p:pic>
        <p:nvPicPr>
          <p:cNvPr id="5" name="Image 4" descr="Capture d’écran 2014-01-20 à 18.30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20" y="1196752"/>
            <a:ext cx="6190088" cy="3319730"/>
          </a:xfrm>
          <a:prstGeom prst="rect">
            <a:avLst/>
          </a:prstGeom>
        </p:spPr>
      </p:pic>
      <p:sp>
        <p:nvSpPr>
          <p:cNvPr id="6" name="Freeform 23"/>
          <p:cNvSpPr/>
          <p:nvPr/>
        </p:nvSpPr>
        <p:spPr>
          <a:xfrm rot="4314670" flipV="1">
            <a:off x="6080526" y="1411649"/>
            <a:ext cx="511342" cy="969256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6804248" y="1700808"/>
            <a:ext cx="18002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Dataflow</a:t>
            </a:r>
          </a:p>
        </p:txBody>
      </p:sp>
      <p:sp>
        <p:nvSpPr>
          <p:cNvPr id="8" name="Freeform 23"/>
          <p:cNvSpPr/>
          <p:nvPr/>
        </p:nvSpPr>
        <p:spPr>
          <a:xfrm rot="4314670" flipV="1">
            <a:off x="5838231" y="2611149"/>
            <a:ext cx="1355971" cy="920628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6804248" y="3429000"/>
            <a:ext cx="233975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Information flow</a:t>
            </a:r>
          </a:p>
        </p:txBody>
      </p:sp>
      <p:sp>
        <p:nvSpPr>
          <p:cNvPr id="10" name="Freeform 23"/>
          <p:cNvSpPr/>
          <p:nvPr/>
        </p:nvSpPr>
        <p:spPr>
          <a:xfrm rot="4314670" flipV="1">
            <a:off x="6018103" y="1857747"/>
            <a:ext cx="852211" cy="1085173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Freeform 23"/>
          <p:cNvSpPr/>
          <p:nvPr/>
        </p:nvSpPr>
        <p:spPr>
          <a:xfrm rot="21226419">
            <a:off x="874575" y="3992941"/>
            <a:ext cx="1227291" cy="2261163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 bwMode="auto">
          <a:xfrm>
            <a:off x="7020272" y="2420888"/>
            <a:ext cx="212372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Refinement</a:t>
            </a:r>
          </a:p>
        </p:txBody>
      </p:sp>
      <p:sp>
        <p:nvSpPr>
          <p:cNvPr id="13" name="Freeform 23"/>
          <p:cNvSpPr/>
          <p:nvPr/>
        </p:nvSpPr>
        <p:spPr>
          <a:xfrm rot="4314670" flipV="1">
            <a:off x="5054494" y="3808887"/>
            <a:ext cx="1843326" cy="534184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4" name="Freeform 23"/>
          <p:cNvSpPr/>
          <p:nvPr/>
        </p:nvSpPr>
        <p:spPr>
          <a:xfrm rot="19801698">
            <a:off x="5483538" y="3377462"/>
            <a:ext cx="542090" cy="182086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6516216" y="4653136"/>
            <a:ext cx="244827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Functional </a:t>
            </a:r>
            <a:r>
              <a:rPr lang="en-US" sz="2800" i="0" dirty="0" smtClean="0"/>
              <a:t>contracts</a:t>
            </a:r>
            <a:endParaRPr lang="en-US" sz="2800" i="0" dirty="0" smtClean="0"/>
          </a:p>
        </p:txBody>
      </p:sp>
      <p:sp>
        <p:nvSpPr>
          <p:cNvPr id="16" name="Freeform 23"/>
          <p:cNvSpPr/>
          <p:nvPr/>
        </p:nvSpPr>
        <p:spPr>
          <a:xfrm rot="16951298">
            <a:off x="6387583" y="2318196"/>
            <a:ext cx="326416" cy="1036871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7" name="Freeform 23"/>
          <p:cNvSpPr/>
          <p:nvPr/>
        </p:nvSpPr>
        <p:spPr>
          <a:xfrm rot="19999377">
            <a:off x="2483129" y="4239175"/>
            <a:ext cx="326416" cy="1036871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3059832" y="4869160"/>
            <a:ext cx="273630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User guidance</a:t>
            </a:r>
          </a:p>
        </p:txBody>
      </p:sp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2195736" y="5877272"/>
            <a:ext cx="316835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651165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SPARK 2014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1634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very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Expressing specification-only code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Analysis of code that was not analyzable with SPARK 2005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Automating proofs with fewer user efforts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Expressing complete functional behavior of functions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Readability of the formal specifications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Uncovering corner cases related to run-time checks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improvements: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Summary of proof results (done)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65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028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FreeGreatPicture.com-30974-podium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696744" cy="669674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Strengths</a:t>
            </a:r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971600" y="3645024"/>
            <a:ext cx="2736304" cy="121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e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xecutable 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contracts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 bwMode="auto">
          <a:xfrm>
            <a:off x="5580112" y="3429000"/>
            <a:ext cx="259228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b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etter 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automation 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of proofs</a:t>
            </a:r>
          </a:p>
          <a:p>
            <a:pPr algn="ctr"/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 bwMode="auto">
          <a:xfrm>
            <a:off x="3350096" y="1844824"/>
            <a:ext cx="259005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expressive </a:t>
            </a:r>
          </a:p>
          <a:p>
            <a:pPr marL="0" indent="0" algn="ctr">
              <a:buFontTx/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specification </a:t>
            </a:r>
          </a:p>
          <a:p>
            <a:pPr marL="0" indent="0" algn="ctr">
              <a:buFontTx/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51168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FreeGreatPicture.com-30974-podium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696744" cy="669674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Challenges</a:t>
            </a:r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971600" y="2996952"/>
            <a:ext cx="2736304" cy="186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s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tatic debugging </a:t>
            </a:r>
            <a:endParaRPr lang="en-US" sz="2800" i="0" dirty="0" smtClean="0">
              <a:solidFill>
                <a:schemeClr val="tx1"/>
              </a:solidFill>
              <a:cs typeface="Courier New"/>
            </a:endParaRPr>
          </a:p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o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f contracts</a:t>
            </a:r>
            <a:endParaRPr lang="en-US" sz="2800" i="0" dirty="0" smtClean="0">
              <a:solidFill>
                <a:schemeClr val="tx1"/>
              </a:solidFill>
              <a:cs typeface="Courier New"/>
            </a:endParaRP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 bwMode="auto">
          <a:xfrm>
            <a:off x="5580112" y="3429000"/>
            <a:ext cx="259228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need</a:t>
            </a:r>
          </a:p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e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xpert advice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sometimes </a:t>
            </a:r>
          </a:p>
          <a:p>
            <a:pPr algn="ctr"/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3419872" y="1772816"/>
            <a:ext cx="259005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code and specifications must be adapted</a:t>
            </a:r>
          </a:p>
        </p:txBody>
      </p:sp>
    </p:spTree>
    <p:extLst>
      <p:ext uri="{BB962C8B-B14F-4D97-AF65-F5344CB8AC3E}">
        <p14:creationId xmlns:p14="http://schemas.microsoft.com/office/powerpoint/2010/main" val="2877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SPARK in 2014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028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Now available as beta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First release April 2014</a:t>
            </a:r>
          </a:p>
          <a:p>
            <a:pPr marL="0" lvl="1" indent="0">
              <a:buClr>
                <a:srgbClr val="404040"/>
              </a:buClr>
              <a:buNone/>
            </a:pPr>
            <a:endParaRPr lang="en-US" sz="2800" b="1" dirty="0" smtClean="0"/>
          </a:p>
          <a:p>
            <a:pPr marL="0" lvl="1" indent="0">
              <a:buClr>
                <a:srgbClr val="404040"/>
              </a:buClr>
              <a:buNone/>
            </a:pPr>
            <a:r>
              <a:rPr lang="en-US" sz="2800" b="1" dirty="0" smtClean="0"/>
              <a:t>See </a:t>
            </a:r>
            <a:r>
              <a:rPr lang="en-US" sz="2800" b="1" dirty="0">
                <a:hlinkClick r:id="rId2"/>
              </a:rPr>
              <a:t>http://www.adacore.com/sparkpro</a:t>
            </a:r>
            <a:r>
              <a:rPr lang="en-US" sz="2800" b="1" dirty="0"/>
              <a:t> </a:t>
            </a:r>
          </a:p>
          <a:p>
            <a:pPr marL="0" lvl="1" indent="0">
              <a:buClr>
                <a:srgbClr val="404040"/>
              </a:buClr>
              <a:buNone/>
            </a:pPr>
            <a:r>
              <a:rPr lang="en-US" sz="2800" b="1" dirty="0" smtClean="0"/>
              <a:t>and </a:t>
            </a:r>
            <a:r>
              <a:rPr lang="en-US" sz="2800" b="1" dirty="0" smtClean="0">
                <a:hlinkClick r:id="rId3"/>
              </a:rPr>
              <a:t>http</a:t>
            </a:r>
            <a:r>
              <a:rPr lang="en-US" sz="2800" b="1" dirty="0">
                <a:hlinkClick r:id="rId3"/>
              </a:rPr>
              <a:t>://</a:t>
            </a:r>
            <a:r>
              <a:rPr lang="en-US" sz="2800" b="1" dirty="0" smtClean="0">
                <a:hlinkClick r:id="rId3"/>
              </a:rPr>
              <a:t>www.spark-2014.org</a:t>
            </a:r>
            <a:r>
              <a:rPr lang="en-US" sz="2800" b="1" dirty="0" smtClean="0"/>
              <a:t> </a:t>
            </a:r>
            <a:endParaRPr lang="en-US" sz="2800" b="1" dirty="0"/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Sparkad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933056"/>
            <a:ext cx="3946004" cy="81584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699792" y="1124744"/>
            <a:ext cx="6264696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programming language for long-lived embedded critical software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2012 and SPARK 2014</a:t>
            </a:r>
            <a:endParaRPr lang="en-US" dirty="0"/>
          </a:p>
        </p:txBody>
      </p:sp>
      <p:pic>
        <p:nvPicPr>
          <p:cNvPr id="6" name="Picture 5" descr="ada2012png-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1885018" cy="93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373216"/>
            <a:ext cx="3751116" cy="504056"/>
          </a:xfrm>
          <a:prstGeom prst="rect">
            <a:avLst/>
          </a:prstGeom>
        </p:spPr>
      </p:pic>
      <p:sp>
        <p:nvSpPr>
          <p:cNvPr id="8" name="Text Placeholder 1"/>
          <p:cNvSpPr txBox="1">
            <a:spLocks/>
          </p:cNvSpPr>
          <p:nvPr/>
        </p:nvSpPr>
        <p:spPr bwMode="auto">
          <a:xfrm>
            <a:off x="4355976" y="3717032"/>
            <a:ext cx="388843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Ada subset for formal verification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2699792" y="2564904"/>
            <a:ext cx="626469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/>
              <a:t>p</a:t>
            </a:r>
            <a:r>
              <a:rPr lang="en-US" sz="2800" i="0" dirty="0" smtClean="0"/>
              <a:t>rogramming by contract </a:t>
            </a:r>
          </a:p>
        </p:txBody>
      </p:sp>
      <p:pic>
        <p:nvPicPr>
          <p:cNvPr id="10" name="Image 9" descr="Ada-Lovelac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1732248" cy="1154832"/>
          </a:xfrm>
          <a:prstGeom prst="rect">
            <a:avLst/>
          </a:prstGeom>
        </p:spPr>
      </p:pic>
      <p:sp>
        <p:nvSpPr>
          <p:cNvPr id="12" name="Text Placeholder 1"/>
          <p:cNvSpPr txBox="1">
            <a:spLocks/>
          </p:cNvSpPr>
          <p:nvPr/>
        </p:nvSpPr>
        <p:spPr bwMode="auto">
          <a:xfrm>
            <a:off x="4355976" y="5373216"/>
            <a:ext cx="496855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/>
              <a:t>p</a:t>
            </a:r>
            <a:r>
              <a:rPr lang="en-US" sz="2800" i="0" dirty="0" smtClean="0"/>
              <a:t>ractical formal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8464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23528" y="2276872"/>
            <a:ext cx="8496397" cy="4104456"/>
          </a:xfrm>
          <a:prstGeom prst="rect">
            <a:avLst/>
          </a:prstGeom>
          <a:solidFill>
            <a:srgbClr val="DEC8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SPARK 2014 Value Proposition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699792" y="1484784"/>
            <a:ext cx="1800200" cy="446449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H="1">
            <a:off x="4499992" y="1412776"/>
            <a:ext cx="1728192" cy="453650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-36512" y="1628800"/>
            <a:ext cx="282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Functional Requirement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28184" y="1628800"/>
            <a:ext cx="266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Functional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049215"/>
            <a:ext cx="249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err="1" smtClean="0">
                <a:solidFill>
                  <a:schemeClr val="accent1"/>
                </a:solidFill>
              </a:rPr>
              <a:t>Sofware</a:t>
            </a:r>
            <a:r>
              <a:rPr lang="en-US" sz="1800" b="1" i="0" kern="1200" dirty="0" smtClean="0">
                <a:solidFill>
                  <a:schemeClr val="accent1"/>
                </a:solidFill>
              </a:rPr>
              <a:t> Architecture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2121" y="3049215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kern="1200" dirty="0" err="1" smtClean="0">
                <a:solidFill>
                  <a:schemeClr val="accent1"/>
                </a:solidFill>
              </a:rPr>
              <a:t>Sofware</a:t>
            </a:r>
            <a:r>
              <a:rPr lang="en-US" sz="1800" b="1" i="0" kern="1200" dirty="0" smtClean="0">
                <a:solidFill>
                  <a:schemeClr val="accent1"/>
                </a:solidFill>
              </a:rPr>
              <a:t> Architecture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7664" y="4077072"/>
            <a:ext cx="223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Unit Requirements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4077072"/>
            <a:ext cx="194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Unit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19872" y="506543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dirty="0" smtClean="0">
                <a:solidFill>
                  <a:schemeClr val="accent1"/>
                </a:solidFill>
              </a:rPr>
              <a:t>Code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60032" y="5065439"/>
            <a:ext cx="281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dirty="0" smtClean="0">
                <a:solidFill>
                  <a:schemeClr val="accent1"/>
                </a:solidFill>
              </a:rPr>
              <a:t>Robustness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pic>
        <p:nvPicPr>
          <p:cNvPr id="22" name="Image 21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276872"/>
            <a:ext cx="375111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7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SPARK 2014 Value Proposition (DO-178C Version)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419872" y="80070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System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19872" y="2024844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High Level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64088" y="342900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Low Level </a:t>
            </a:r>
            <a:r>
              <a:rPr lang="en-US" sz="1800" dirty="0" smtClean="0">
                <a:solidFill>
                  <a:srgbClr val="FFFFFF"/>
                </a:solidFill>
              </a:rPr>
              <a:t>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03648" y="342900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Software Architecture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19872" y="486916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Source Code</a:t>
            </a: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27" name="Straight Arrow Connector 6"/>
          <p:cNvCxnSpPr>
            <a:endCxn id="23" idx="0"/>
          </p:cNvCxnSpPr>
          <p:nvPr/>
        </p:nvCxnSpPr>
        <p:spPr>
          <a:xfrm>
            <a:off x="4644008" y="1412776"/>
            <a:ext cx="0" cy="61206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7"/>
          <p:cNvCxnSpPr>
            <a:stCxn id="23" idx="2"/>
            <a:endCxn id="25" idx="0"/>
          </p:cNvCxnSpPr>
          <p:nvPr/>
        </p:nvCxnSpPr>
        <p:spPr>
          <a:xfrm flipH="1">
            <a:off x="2627784" y="2636912"/>
            <a:ext cx="2016224" cy="7920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8"/>
          <p:cNvCxnSpPr>
            <a:stCxn id="23" idx="2"/>
            <a:endCxn id="24" idx="0"/>
          </p:cNvCxnSpPr>
          <p:nvPr/>
        </p:nvCxnSpPr>
        <p:spPr>
          <a:xfrm>
            <a:off x="4644008" y="2636912"/>
            <a:ext cx="1944216" cy="7920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9"/>
          <p:cNvCxnSpPr>
            <a:stCxn id="25" idx="2"/>
            <a:endCxn id="26" idx="0"/>
          </p:cNvCxnSpPr>
          <p:nvPr/>
        </p:nvCxnSpPr>
        <p:spPr>
          <a:xfrm>
            <a:off x="2627784" y="4041068"/>
            <a:ext cx="2016224" cy="8280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0"/>
          <p:cNvCxnSpPr>
            <a:stCxn id="24" idx="2"/>
            <a:endCxn id="26" idx="0"/>
          </p:cNvCxnSpPr>
          <p:nvPr/>
        </p:nvCxnSpPr>
        <p:spPr>
          <a:xfrm flipH="1">
            <a:off x="4644008" y="4041068"/>
            <a:ext cx="1944216" cy="8280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8"/>
          <p:cNvCxnSpPr>
            <a:stCxn id="26" idx="2"/>
            <a:endCxn id="33" idx="0"/>
          </p:cNvCxnSpPr>
          <p:nvPr/>
        </p:nvCxnSpPr>
        <p:spPr>
          <a:xfrm>
            <a:off x="4644008" y="5481228"/>
            <a:ext cx="0" cy="57606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19872" y="6057292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Executable Object Code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4" name="Freeform 12"/>
          <p:cNvSpPr/>
          <p:nvPr/>
        </p:nvSpPr>
        <p:spPr bwMode="auto">
          <a:xfrm>
            <a:off x="5976257" y="4108918"/>
            <a:ext cx="1384485" cy="2269671"/>
          </a:xfrm>
          <a:custGeom>
            <a:avLst/>
            <a:gdLst>
              <a:gd name="connsiteX0" fmla="*/ 0 w 1384485"/>
              <a:gd name="connsiteY0" fmla="*/ 2269671 h 2269671"/>
              <a:gd name="connsiteX1" fmla="*/ 1322614 w 1384485"/>
              <a:gd name="connsiteY1" fmla="*/ 1469571 h 2269671"/>
              <a:gd name="connsiteX2" fmla="*/ 1045029 w 1384485"/>
              <a:gd name="connsiteY2" fmla="*/ 0 h 226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485" h="2269671">
                <a:moveTo>
                  <a:pt x="0" y="2269671"/>
                </a:moveTo>
                <a:cubicBezTo>
                  <a:pt x="574221" y="2058760"/>
                  <a:pt x="1148443" y="1847849"/>
                  <a:pt x="1322614" y="1469571"/>
                </a:cubicBezTo>
                <a:cubicBezTo>
                  <a:pt x="1496785" y="1091293"/>
                  <a:pt x="1270907" y="545646"/>
                  <a:pt x="1045029" y="0"/>
                </a:cubicBezTo>
              </a:path>
            </a:pathLst>
          </a:custGeom>
          <a:noFill/>
          <a:ln w="76200" cap="flat" cmpd="sng" algn="ctr">
            <a:solidFill>
              <a:srgbClr val="7030A0">
                <a:alpha val="4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reeform 17"/>
          <p:cNvSpPr/>
          <p:nvPr/>
        </p:nvSpPr>
        <p:spPr>
          <a:xfrm>
            <a:off x="5915891" y="4056468"/>
            <a:ext cx="1028484" cy="1149928"/>
          </a:xfrm>
          <a:custGeom>
            <a:avLst/>
            <a:gdLst>
              <a:gd name="connsiteX0" fmla="*/ 0 w 1028484"/>
              <a:gd name="connsiteY0" fmla="*/ 1149928 h 1149928"/>
              <a:gd name="connsiteX1" fmla="*/ 914400 w 1028484"/>
              <a:gd name="connsiteY1" fmla="*/ 762000 h 1149928"/>
              <a:gd name="connsiteX2" fmla="*/ 983673 w 1028484"/>
              <a:gd name="connsiteY2" fmla="*/ 0 h 114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484" h="1149928">
                <a:moveTo>
                  <a:pt x="0" y="1149928"/>
                </a:moveTo>
                <a:cubicBezTo>
                  <a:pt x="375227" y="1051791"/>
                  <a:pt x="750455" y="953655"/>
                  <a:pt x="914400" y="762000"/>
                </a:cubicBezTo>
                <a:cubicBezTo>
                  <a:pt x="1078346" y="570345"/>
                  <a:pt x="1031009" y="285172"/>
                  <a:pt x="983673" y="0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6" name="Freeform 19"/>
          <p:cNvSpPr/>
          <p:nvPr/>
        </p:nvSpPr>
        <p:spPr bwMode="auto">
          <a:xfrm>
            <a:off x="5959929" y="5317232"/>
            <a:ext cx="261684" cy="996043"/>
          </a:xfrm>
          <a:custGeom>
            <a:avLst/>
            <a:gdLst>
              <a:gd name="connsiteX0" fmla="*/ 48985 w 261684"/>
              <a:gd name="connsiteY0" fmla="*/ 996043 h 996043"/>
              <a:gd name="connsiteX1" fmla="*/ 261257 w 261684"/>
              <a:gd name="connsiteY1" fmla="*/ 440871 h 996043"/>
              <a:gd name="connsiteX2" fmla="*/ 0 w 261684"/>
              <a:gd name="connsiteY2" fmla="*/ 0 h 99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684" h="996043">
                <a:moveTo>
                  <a:pt x="48985" y="996043"/>
                </a:moveTo>
                <a:cubicBezTo>
                  <a:pt x="159203" y="801460"/>
                  <a:pt x="269421" y="606878"/>
                  <a:pt x="261257" y="440871"/>
                </a:cubicBezTo>
                <a:cubicBezTo>
                  <a:pt x="253093" y="274864"/>
                  <a:pt x="126546" y="137432"/>
                  <a:pt x="0" y="0"/>
                </a:cubicBezTo>
              </a:path>
            </a:pathLst>
          </a:custGeom>
          <a:noFill/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13"/>
          <p:cNvSpPr txBox="1"/>
          <p:nvPr/>
        </p:nvSpPr>
        <p:spPr>
          <a:xfrm>
            <a:off x="6954591" y="4608261"/>
            <a:ext cx="150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1"/>
                </a:solidFill>
              </a:rPr>
              <a:t>Compliance</a:t>
            </a:r>
            <a:br>
              <a:rPr lang="en-US" sz="1800" b="1" i="0" kern="1200" dirty="0" smtClean="0">
                <a:solidFill>
                  <a:schemeClr val="accent1"/>
                </a:solidFill>
              </a:rPr>
            </a:br>
            <a:r>
              <a:rPr lang="en-US" sz="1800" b="1" i="0" kern="1200" dirty="0" smtClean="0">
                <a:solidFill>
                  <a:schemeClr val="accent1"/>
                </a:solidFill>
              </a:rPr>
              <a:t>Robustness</a:t>
            </a:r>
          </a:p>
        </p:txBody>
      </p:sp>
      <p:sp>
        <p:nvSpPr>
          <p:cNvPr id="38" name="TextBox 22"/>
          <p:cNvSpPr txBox="1"/>
          <p:nvPr/>
        </p:nvSpPr>
        <p:spPr>
          <a:xfrm>
            <a:off x="6145043" y="5805264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1"/>
                </a:solidFill>
              </a:rPr>
              <a:t>Property </a:t>
            </a:r>
            <a:br>
              <a:rPr lang="en-US" sz="1800" b="1" i="0" kern="1200" dirty="0" smtClean="0">
                <a:solidFill>
                  <a:schemeClr val="accent1"/>
                </a:solidFill>
              </a:rPr>
            </a:br>
            <a:r>
              <a:rPr lang="en-US" sz="1800" b="1" i="0" kern="1200" dirty="0" smtClean="0">
                <a:solidFill>
                  <a:schemeClr val="accent1"/>
                </a:solidFill>
              </a:rPr>
              <a:t>Preservation</a:t>
            </a:r>
          </a:p>
        </p:txBody>
      </p:sp>
      <p:sp>
        <p:nvSpPr>
          <p:cNvPr id="40" name="Freeform 23"/>
          <p:cNvSpPr/>
          <p:nvPr/>
        </p:nvSpPr>
        <p:spPr>
          <a:xfrm>
            <a:off x="2535383" y="4070323"/>
            <a:ext cx="840798" cy="91180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1" name="Freeform 25"/>
          <p:cNvSpPr/>
          <p:nvPr/>
        </p:nvSpPr>
        <p:spPr>
          <a:xfrm rot="17450705">
            <a:off x="2912003" y="5156417"/>
            <a:ext cx="637997" cy="623577"/>
          </a:xfrm>
          <a:custGeom>
            <a:avLst/>
            <a:gdLst>
              <a:gd name="connsiteX0" fmla="*/ 374761 w 637997"/>
              <a:gd name="connsiteY0" fmla="*/ 623577 h 623577"/>
              <a:gd name="connsiteX1" fmla="*/ 688 w 637997"/>
              <a:gd name="connsiteY1" fmla="*/ 277213 h 623577"/>
              <a:gd name="connsiteX2" fmla="*/ 291633 w 637997"/>
              <a:gd name="connsiteY2" fmla="*/ 122 h 623577"/>
              <a:gd name="connsiteX3" fmla="*/ 637997 w 637997"/>
              <a:gd name="connsiteY3" fmla="*/ 249504 h 62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997" h="623577">
                <a:moveTo>
                  <a:pt x="374761" y="623577"/>
                </a:moveTo>
                <a:cubicBezTo>
                  <a:pt x="194652" y="502349"/>
                  <a:pt x="14543" y="381122"/>
                  <a:pt x="688" y="277213"/>
                </a:cubicBezTo>
                <a:cubicBezTo>
                  <a:pt x="-13167" y="173304"/>
                  <a:pt x="185415" y="4740"/>
                  <a:pt x="291633" y="122"/>
                </a:cubicBezTo>
                <a:cubicBezTo>
                  <a:pt x="397851" y="-4496"/>
                  <a:pt x="517924" y="122504"/>
                  <a:pt x="637997" y="249504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4" name="TextBox 33"/>
          <p:cNvSpPr txBox="1"/>
          <p:nvPr/>
        </p:nvSpPr>
        <p:spPr>
          <a:xfrm>
            <a:off x="82721" y="4438853"/>
            <a:ext cx="254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accent1"/>
                </a:solidFill>
              </a:rPr>
              <a:t>Software architecture </a:t>
            </a:r>
            <a:endParaRPr lang="en-US" sz="1800" b="1" i="0" dirty="0" smtClean="0">
              <a:solidFill>
                <a:schemeClr val="accent1"/>
              </a:solidFill>
            </a:endParaRPr>
          </a:p>
          <a:p>
            <a:pPr algn="r"/>
            <a:r>
              <a:rPr lang="en-US" sz="1800" b="1" i="0" dirty="0">
                <a:solidFill>
                  <a:schemeClr val="accent1"/>
                </a:solidFill>
              </a:rPr>
              <a:t>i</a:t>
            </a:r>
            <a:r>
              <a:rPr lang="en-US" sz="1800" b="1" i="0" dirty="0" smtClean="0">
                <a:solidFill>
                  <a:schemeClr val="accent1"/>
                </a:solidFill>
              </a:rPr>
              <a:t>s consistent</a:t>
            </a:r>
            <a:endParaRPr lang="en-US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45" name="TextBox 34"/>
          <p:cNvSpPr txBox="1"/>
          <p:nvPr/>
        </p:nvSpPr>
        <p:spPr>
          <a:xfrm>
            <a:off x="1378059" y="5599866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dirty="0" smtClean="0">
                <a:solidFill>
                  <a:schemeClr val="accent1"/>
                </a:solidFill>
              </a:rPr>
              <a:t>Accuracy</a:t>
            </a:r>
          </a:p>
          <a:p>
            <a:pPr algn="r"/>
            <a:r>
              <a:rPr lang="en-US" sz="1800" b="1" i="0" dirty="0" smtClean="0">
                <a:solidFill>
                  <a:schemeClr val="accent1"/>
                </a:solidFill>
              </a:rPr>
              <a:t>Consistency</a:t>
            </a:r>
            <a:endParaRPr lang="en-US" sz="1800" b="1" i="0" kern="1200" dirty="0" smtClean="0">
              <a:solidFill>
                <a:schemeClr val="accent1"/>
              </a:solidFill>
            </a:endParaRPr>
          </a:p>
        </p:txBody>
      </p:sp>
      <p:pic>
        <p:nvPicPr>
          <p:cNvPr id="46" name="Image 4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121638"/>
            <a:ext cx="1872208" cy="251578"/>
          </a:xfrm>
          <a:prstGeom prst="rect">
            <a:avLst/>
          </a:prstGeom>
        </p:spPr>
      </p:pic>
      <p:pic>
        <p:nvPicPr>
          <p:cNvPr id="47" name="Image 4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73766"/>
            <a:ext cx="1872208" cy="251578"/>
          </a:xfrm>
          <a:prstGeom prst="rect">
            <a:avLst/>
          </a:prstGeom>
        </p:spPr>
      </p:pic>
      <p:pic>
        <p:nvPicPr>
          <p:cNvPr id="48" name="Image 4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5373216"/>
            <a:ext cx="1872208" cy="2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8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/>
      <p:bldP spid="38" grpId="0"/>
      <p:bldP spid="40" grpId="0" animBg="1"/>
      <p:bldP spid="41" grpId="0" animBg="1"/>
      <p:bldP spid="44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95536" y="1484784"/>
            <a:ext cx="8424936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Contract = agreement between client &amp; supplier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Contracts </a:t>
            </a:r>
            <a:endParaRPr lang="en-US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0" y="980728"/>
            <a:ext cx="184585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Program</a:t>
            </a:r>
          </a:p>
        </p:txBody>
      </p:sp>
      <p:sp>
        <p:nvSpPr>
          <p:cNvPr id="10" name="Text Placeholder 1"/>
          <p:cNvSpPr txBox="1">
            <a:spLocks/>
          </p:cNvSpPr>
          <p:nvPr/>
        </p:nvSpPr>
        <p:spPr bwMode="auto">
          <a:xfrm>
            <a:off x="5724128" y="1988840"/>
            <a:ext cx="273630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caller &amp; </a:t>
            </a:r>
            <a:r>
              <a:rPr lang="en-US" sz="2800" i="0" dirty="0" err="1" smtClean="0"/>
              <a:t>callee</a:t>
            </a:r>
            <a:endParaRPr lang="en-US" sz="2800" i="0" dirty="0" smtClean="0"/>
          </a:p>
        </p:txBody>
      </p:sp>
      <p:sp>
        <p:nvSpPr>
          <p:cNvPr id="11" name="Text Placeholder 1"/>
          <p:cNvSpPr txBox="1">
            <a:spLocks/>
          </p:cNvSpPr>
          <p:nvPr/>
        </p:nvSpPr>
        <p:spPr bwMode="auto">
          <a:xfrm>
            <a:off x="395536" y="1484784"/>
            <a:ext cx="842493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Contract = agreement between </a:t>
            </a:r>
            <a:r>
              <a:rPr lang="en-US" sz="2800" i="0" strike="sngStrike" dirty="0" smtClean="0"/>
              <a:t>client &amp; supplier </a:t>
            </a:r>
          </a:p>
          <a:p>
            <a:pPr marL="0" indent="0">
              <a:buFontTx/>
              <a:buNone/>
            </a:pPr>
            <a:endParaRPr lang="en-US" dirty="0" smtClean="0"/>
          </a:p>
        </p:txBody>
      </p:sp>
      <p:pic>
        <p:nvPicPr>
          <p:cNvPr id="12" name="Picture 6" descr="testing"/>
          <p:cNvPicPr>
            <a:picLocks noChangeAspect="1" noChangeArrowheads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59"/>
            <a:ext cx="3960440" cy="343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proof"/>
          <p:cNvPicPr>
            <a:picLocks noChangeAspect="1" noChangeArrowheads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68959"/>
            <a:ext cx="3882972" cy="341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"/>
          <p:cNvSpPr txBox="1">
            <a:spLocks/>
          </p:cNvSpPr>
          <p:nvPr/>
        </p:nvSpPr>
        <p:spPr bwMode="auto">
          <a:xfrm>
            <a:off x="395536" y="4005064"/>
            <a:ext cx="374441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i="0" dirty="0" smtClean="0"/>
              <a:t>Dynamic Verification</a:t>
            </a:r>
          </a:p>
        </p:txBody>
      </p:sp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5004048" y="4005064"/>
            <a:ext cx="374441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i="0" dirty="0" smtClean="0"/>
              <a:t>Formal Verification</a:t>
            </a:r>
          </a:p>
        </p:txBody>
      </p:sp>
      <p:cxnSp>
        <p:nvCxnSpPr>
          <p:cNvPr id="16" name="Straight Arrow Connector 7"/>
          <p:cNvCxnSpPr/>
          <p:nvPr/>
        </p:nvCxnSpPr>
        <p:spPr>
          <a:xfrm flipH="1">
            <a:off x="3851920" y="443711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32446" y="4548475"/>
            <a:ext cx="3751116" cy="504056"/>
          </a:xfrm>
          <a:prstGeom prst="rect">
            <a:avLst/>
          </a:prstGeom>
        </p:spPr>
      </p:pic>
      <p:cxnSp>
        <p:nvCxnSpPr>
          <p:cNvPr id="19" name="Straight Arrow Connector 7"/>
          <p:cNvCxnSpPr/>
          <p:nvPr/>
        </p:nvCxnSpPr>
        <p:spPr>
          <a:xfrm flipH="1">
            <a:off x="3851920" y="4941168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7"/>
          <p:cNvCxnSpPr/>
          <p:nvPr/>
        </p:nvCxnSpPr>
        <p:spPr>
          <a:xfrm flipH="1">
            <a:off x="3851920" y="5373216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7"/>
          <p:cNvCxnSpPr/>
          <p:nvPr/>
        </p:nvCxnSpPr>
        <p:spPr>
          <a:xfrm flipH="1">
            <a:off x="3851920" y="587727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7"/>
          <p:cNvCxnSpPr/>
          <p:nvPr/>
        </p:nvCxnSpPr>
        <p:spPr>
          <a:xfrm flipH="1">
            <a:off x="3851920" y="623731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"/>
          <p:cNvCxnSpPr/>
          <p:nvPr/>
        </p:nvCxnSpPr>
        <p:spPr>
          <a:xfrm flipH="1">
            <a:off x="3851920" y="407707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7"/>
          <p:cNvCxnSpPr/>
          <p:nvPr/>
        </p:nvCxnSpPr>
        <p:spPr>
          <a:xfrm flipH="1">
            <a:off x="3851920" y="3645024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7"/>
          <p:cNvCxnSpPr/>
          <p:nvPr/>
        </p:nvCxnSpPr>
        <p:spPr>
          <a:xfrm flipH="1">
            <a:off x="3851920" y="335699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6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Case Studies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6509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772816"/>
            <a:ext cx="8382000" cy="666849"/>
          </a:xfrm>
        </p:spPr>
        <p:txBody>
          <a:bodyPr/>
          <a:lstStyle/>
          <a:p>
            <a:r>
              <a:rPr lang="en-US" sz="3200" dirty="0" smtClean="0"/>
              <a:t>Case study 1: Train Control Systems</a:t>
            </a:r>
            <a:endParaRPr lang="fr-FR" sz="3200" dirty="0"/>
          </a:p>
        </p:txBody>
      </p:sp>
      <p:pic>
        <p:nvPicPr>
          <p:cNvPr id="3" name="Image 2" descr="Mitsubishi_Electric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88640"/>
            <a:ext cx="2051719" cy="62533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 Placeholder 3"/>
          <p:cNvSpPr txBox="1">
            <a:spLocks/>
          </p:cNvSpPr>
          <p:nvPr/>
        </p:nvSpPr>
        <p:spPr>
          <a:xfrm>
            <a:off x="3203848" y="2678832"/>
            <a:ext cx="2520280" cy="5634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2800" b="0" dirty="0" smtClean="0">
                <a:solidFill>
                  <a:schemeClr val="bg1"/>
                </a:solidFill>
              </a:rPr>
              <a:t>David </a:t>
            </a:r>
            <a:r>
              <a:rPr lang="fr-FR" sz="2800" b="0" dirty="0" err="1" smtClean="0">
                <a:solidFill>
                  <a:schemeClr val="bg1"/>
                </a:solidFill>
              </a:rPr>
              <a:t>Mentré</a:t>
            </a:r>
            <a:endParaRPr lang="fr-FR" sz="2800" b="0" u="sng" dirty="0">
              <a:solidFill>
                <a:schemeClr val="bg1"/>
              </a:solidFill>
            </a:endParaRPr>
          </a:p>
        </p:txBody>
      </p:sp>
      <p:pic>
        <p:nvPicPr>
          <p:cNvPr id="6" name="Image 5" descr="i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08" y="3717032"/>
            <a:ext cx="7239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OpenETCS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357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1-09-12- AdaCore presentation -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aCore_Sections_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2011-09-12- AdaCore presentation - template</Template>
  <TotalTime>5169</TotalTime>
  <Words>807</Words>
  <Application>Microsoft Macintosh PowerPoint</Application>
  <PresentationFormat>Présentation à l'écran (4:3)</PresentationFormat>
  <Paragraphs>215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25</vt:i4>
      </vt:variant>
    </vt:vector>
  </HeadingPairs>
  <TitlesOfParts>
    <vt:vector size="27" baseType="lpstr">
      <vt:lpstr>2011-09-12- AdaCore presentation - template</vt:lpstr>
      <vt:lpstr>AdaCore_Sections_template</vt:lpstr>
      <vt:lpstr>Présentation PowerPoint</vt:lpstr>
      <vt:lpstr>Présentation PowerPoint</vt:lpstr>
      <vt:lpstr>Ada 2012 and SPARK 2014</vt:lpstr>
      <vt:lpstr>SPARK 2014 Value Proposition</vt:lpstr>
      <vt:lpstr>SPARK 2014 Value Proposition (DO-178C Version)</vt:lpstr>
      <vt:lpstr>SPARK 2014 Contracts </vt:lpstr>
      <vt:lpstr>Présentation PowerPoint</vt:lpstr>
      <vt:lpstr>Présentation PowerPoint</vt:lpstr>
      <vt:lpstr>OpenETCS</vt:lpstr>
      <vt:lpstr>Formalization of the Correctness of Step Functions</vt:lpstr>
      <vt:lpstr>Results</vt:lpstr>
      <vt:lpstr>Présentation PowerPoint</vt:lpstr>
      <vt:lpstr>On Board Control Procedure</vt:lpstr>
      <vt:lpstr>Formalization of the Correctness of 1505 Functions</vt:lpstr>
      <vt:lpstr>Automatic Proof Results</vt:lpstr>
      <vt:lpstr>Results</vt:lpstr>
      <vt:lpstr>Présentation PowerPoint</vt:lpstr>
      <vt:lpstr>Tokeneer</vt:lpstr>
      <vt:lpstr>Formalization of the “Admin” Package</vt:lpstr>
      <vt:lpstr>Results</vt:lpstr>
      <vt:lpstr>Présentation PowerPoint</vt:lpstr>
      <vt:lpstr>SPARK 2014 Strengths</vt:lpstr>
      <vt:lpstr>SPARK 2014 Challenges</vt:lpstr>
      <vt:lpstr>Présentation PowerPoint</vt:lpstr>
      <vt:lpstr>Roadmap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ochem</dc:creator>
  <cp:lastModifiedBy>Yannick Moy</cp:lastModifiedBy>
  <cp:revision>349</cp:revision>
  <dcterms:created xsi:type="dcterms:W3CDTF">2011-10-07T11:41:06Z</dcterms:created>
  <dcterms:modified xsi:type="dcterms:W3CDTF">2014-01-21T07:12:20Z</dcterms:modified>
</cp:coreProperties>
</file>