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  <p:sldMasterId id="2147484553" r:id="rId2"/>
  </p:sldMasterIdLst>
  <p:notesMasterIdLst>
    <p:notesMasterId r:id="rId28"/>
  </p:notesMasterIdLst>
  <p:handoutMasterIdLst>
    <p:handoutMasterId r:id="rId29"/>
  </p:handoutMasterIdLst>
  <p:sldIdLst>
    <p:sldId id="1106" r:id="rId3"/>
    <p:sldId id="1271" r:id="rId4"/>
    <p:sldId id="1301" r:id="rId5"/>
    <p:sldId id="1314" r:id="rId6"/>
    <p:sldId id="1316" r:id="rId7"/>
    <p:sldId id="1325" r:id="rId8"/>
    <p:sldId id="1300" r:id="rId9"/>
    <p:sldId id="1294" r:id="rId10"/>
    <p:sldId id="1339" r:id="rId11"/>
    <p:sldId id="1340" r:id="rId12"/>
    <p:sldId id="1341" r:id="rId13"/>
    <p:sldId id="1298" r:id="rId14"/>
    <p:sldId id="1342" r:id="rId15"/>
    <p:sldId id="1332" r:id="rId16"/>
    <p:sldId id="1313" r:id="rId17"/>
    <p:sldId id="1331" r:id="rId18"/>
    <p:sldId id="1299" r:id="rId19"/>
    <p:sldId id="1330" r:id="rId20"/>
    <p:sldId id="1343" r:id="rId21"/>
    <p:sldId id="1334" r:id="rId22"/>
    <p:sldId id="1295" r:id="rId23"/>
    <p:sldId id="1291" r:id="rId24"/>
    <p:sldId id="1338" r:id="rId25"/>
    <p:sldId id="1297" r:id="rId26"/>
    <p:sldId id="1292" r:id="rId2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4BFF"/>
    <a:srgbClr val="F4A8FF"/>
    <a:srgbClr val="16212C"/>
    <a:srgbClr val="040B11"/>
    <a:srgbClr val="04080B"/>
    <a:srgbClr val="91B9DA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4" autoAdjust="0"/>
  </p:normalViewPr>
  <p:slideViewPr>
    <p:cSldViewPr>
      <p:cViewPr varScale="1">
        <p:scale>
          <a:sx n="104" d="100"/>
          <a:sy n="104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21/01/2014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06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/>
          <p:cNvCxnSpPr>
            <a:cxnSpLocks noChangeShapeType="1"/>
          </p:cNvCxnSpPr>
          <p:nvPr userDrawn="1"/>
        </p:nvCxnSpPr>
        <p:spPr bwMode="auto">
          <a:xfrm>
            <a:off x="698500" y="3535500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Location/Venue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3" name="Picture 2" descr="logo_textured_larg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672"/>
            <a:ext cx="1905000" cy="533400"/>
          </a:xfrm>
          <a:prstGeom prst="rect">
            <a:avLst/>
          </a:prstGeom>
        </p:spPr>
      </p:pic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17 July 2011</a:t>
            </a:r>
          </a:p>
        </p:txBody>
      </p:sp>
    </p:spTree>
    <p:extLst>
      <p:ext uri="{BB962C8B-B14F-4D97-AF65-F5344CB8AC3E}">
        <p14:creationId xmlns:p14="http://schemas.microsoft.com/office/powerpoint/2010/main" val="406543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21300" cy="980474"/>
          </a:xfrm>
          <a:prstGeom prst="rect">
            <a:avLst/>
          </a:prstGeom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4666"/>
            <a:ext cx="5257800" cy="4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codepe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676523" cy="1033025"/>
          </a:xfrm>
          <a:prstGeom prst="rect">
            <a:avLst/>
          </a:prstGeom>
        </p:spPr>
      </p:pic>
      <p:pic>
        <p:nvPicPr>
          <p:cNvPr id="5" name="Picture 4" descr="codepeer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64482"/>
            <a:ext cx="6477000" cy="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spark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62164"/>
            <a:ext cx="6172200" cy="971636"/>
          </a:xfrm>
          <a:prstGeom prst="rect">
            <a:avLst/>
          </a:prstGeom>
        </p:spPr>
      </p:pic>
      <p:pic>
        <p:nvPicPr>
          <p:cNvPr id="5" name="Picture 4" descr="spark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0"/>
            <a:ext cx="68580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sparkprob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19400"/>
            <a:ext cx="8046720" cy="7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5" name="Picture 4" descr="gnatpro-safe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4" y="2743200"/>
            <a:ext cx="5334915" cy="15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8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-securi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34000" cy="15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05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7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6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6" y="1151930"/>
            <a:ext cx="5540188" cy="2321719"/>
          </a:xfrm>
          <a:prstGeom prst="rect">
            <a:avLst/>
          </a:prstGeom>
        </p:spPr>
        <p:txBody>
          <a:bodyPr lIns="54142" tIns="27071" rIns="54142" bIns="2707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725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2014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1" r:id="rId10"/>
    <p:sldLayoutId id="2147484552" r:id="rId11"/>
    <p:sldLayoutId id="2147484571" r:id="rId12"/>
    <p:sldLayoutId id="2147484574" r:id="rId13"/>
    <p:sldLayoutId id="2147484575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solidFill>
                <a:srgbClr val="000000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1" y="6642556"/>
            <a:ext cx="8299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Slide: </a:t>
            </a:r>
            <a:fld id="{43F39511-02AB-4F14-A557-8CD33A774D94}" type="slidenum">
              <a:rPr lang="en-US" sz="800" i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pPr eaLnBrk="0" hangingPunct="0">
                <a:defRPr/>
              </a:pPr>
              <a:t>‹#›</a:t>
            </a:fld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Copyright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Verdana"/>
                <a:cs typeface="Verdana"/>
              </a:rPr>
              <a:t>©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 </a:t>
            </a:r>
            <a:r>
              <a:rPr lang="en-US" sz="800" i="0" dirty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2014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AdaCore </a:t>
            </a:r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3" r:id="rId9"/>
    <p:sldLayoutId id="2147484565" r:id="rId10"/>
    <p:sldLayoutId id="2147484567" r:id="rId11"/>
    <p:sldLayoutId id="2147484568" r:id="rId12"/>
    <p:sldLayoutId id="214748457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open-do.org/wp-content/uploads/2013/05/DASIA_2013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dacore.com/sparkpro" TargetMode="External"/><Relationship Id="rId3" Type="http://schemas.openxmlformats.org/officeDocument/2006/relationships/hyperlink" Target="http://www.spark2014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jpg"/><Relationship Id="rId3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7504" y="3657600"/>
            <a:ext cx="8928992" cy="563488"/>
          </a:xfrm>
        </p:spPr>
        <p:txBody>
          <a:bodyPr/>
          <a:lstStyle/>
          <a:p>
            <a:pPr algn="ctr"/>
            <a:r>
              <a:rPr lang="fr-FR" sz="1800" b="0" i="1" dirty="0"/>
              <a:t>Claire </a:t>
            </a:r>
            <a:r>
              <a:rPr lang="fr-FR" sz="1800" b="0" i="1" dirty="0" smtClean="0"/>
              <a:t>Dross, </a:t>
            </a:r>
            <a:r>
              <a:rPr lang="fr-FR" sz="1800" b="0" i="1" dirty="0" err="1"/>
              <a:t>Pavlos</a:t>
            </a:r>
            <a:r>
              <a:rPr lang="fr-FR" sz="1800" b="0" i="1" dirty="0"/>
              <a:t> </a:t>
            </a:r>
            <a:r>
              <a:rPr lang="fr-FR" sz="1800" b="0" i="1" dirty="0" err="1" smtClean="0"/>
              <a:t>Efstathopoulos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Lesens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Mentré</a:t>
            </a:r>
            <a:r>
              <a:rPr lang="fr-FR" sz="1800" b="0" i="1" dirty="0" smtClean="0"/>
              <a:t> </a:t>
            </a:r>
            <a:r>
              <a:rPr lang="fr-FR" sz="1800" b="0" i="1" dirty="0"/>
              <a:t>and </a:t>
            </a:r>
            <a:r>
              <a:rPr lang="fr-FR" sz="1800" b="0" i="1" u="sng" dirty="0"/>
              <a:t>Yannick </a:t>
            </a:r>
            <a:r>
              <a:rPr lang="fr-FR" sz="1800" b="0" i="1" u="sng" dirty="0" smtClean="0"/>
              <a:t>Moy</a:t>
            </a:r>
            <a:endParaRPr lang="fr-FR" sz="1800" b="0" i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6770712" cy="533400"/>
          </a:xfrm>
        </p:spPr>
        <p:txBody>
          <a:bodyPr/>
          <a:lstStyle/>
          <a:p>
            <a:r>
              <a:rPr lang="fr-FR" dirty="0" smtClean="0"/>
              <a:t>Embedded Real Time Software and </a:t>
            </a:r>
            <a:r>
              <a:rPr lang="fr-FR" dirty="0" err="1" smtClean="0"/>
              <a:t>Systems</a:t>
            </a:r>
            <a:r>
              <a:rPr lang="fr-FR" dirty="0" smtClean="0"/>
              <a:t> – </a:t>
            </a:r>
            <a:r>
              <a:rPr lang="en-US" dirty="0" smtClean="0"/>
              <a:t>February 5th</a:t>
            </a:r>
            <a:r>
              <a:rPr lang="en-US" dirty="0"/>
              <a:t>, 2013 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07504" y="2514600"/>
            <a:ext cx="8928992" cy="842392"/>
          </a:xfrm>
        </p:spPr>
        <p:txBody>
          <a:bodyPr/>
          <a:lstStyle/>
          <a:p>
            <a:pPr algn="ctr"/>
            <a:r>
              <a:rPr lang="fr-FR" dirty="0"/>
              <a:t>Rail, </a:t>
            </a:r>
            <a:r>
              <a:rPr lang="fr-FR" dirty="0" err="1"/>
              <a:t>Space</a:t>
            </a:r>
            <a:r>
              <a:rPr lang="fr-FR" dirty="0"/>
              <a:t>, Security: </a:t>
            </a:r>
            <a:r>
              <a:rPr lang="fr-FR" dirty="0" err="1"/>
              <a:t>Three</a:t>
            </a:r>
            <a:r>
              <a:rPr lang="fr-FR" dirty="0"/>
              <a:t> Case </a:t>
            </a:r>
            <a:r>
              <a:rPr lang="fr-FR" dirty="0" err="1"/>
              <a:t>Studies</a:t>
            </a:r>
            <a:r>
              <a:rPr lang="fr-FR" dirty="0"/>
              <a:t> for </a:t>
            </a:r>
            <a:r>
              <a:rPr lang="fr-FR" dirty="0" smtClean="0"/>
              <a:t>SPARK 2014</a:t>
            </a:r>
            <a:endParaRPr lang="en-US" dirty="0"/>
          </a:p>
        </p:txBody>
      </p:sp>
      <p:pic>
        <p:nvPicPr>
          <p:cNvPr id="8" name="Image 7" descr="Mitsubishi Electric Color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41542" y="1066289"/>
            <a:ext cx="1778930" cy="778535"/>
          </a:xfrm>
          <a:prstGeom prst="rect">
            <a:avLst/>
          </a:prstGeom>
        </p:spPr>
      </p:pic>
      <p:pic>
        <p:nvPicPr>
          <p:cNvPr id="2" name="Image 1" descr="AIRBUS_DS_3D_Silver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97" y="1124744"/>
            <a:ext cx="2485683" cy="864095"/>
          </a:xfrm>
          <a:prstGeom prst="rect">
            <a:avLst/>
          </a:prstGeom>
        </p:spPr>
      </p:pic>
      <p:pic>
        <p:nvPicPr>
          <p:cNvPr id="7" name="Image 6" descr="Altran_Logo_RGB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2736"/>
            <a:ext cx="2448272" cy="9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Step Functions</a:t>
            </a:r>
            <a:endParaRPr lang="en-US" dirty="0"/>
          </a:p>
        </p:txBody>
      </p:sp>
      <p:pic>
        <p:nvPicPr>
          <p:cNvPr id="7" name="Image 6" descr="stair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9"/>
            <a:ext cx="4394947" cy="3312368"/>
          </a:xfrm>
          <a:prstGeom prst="rect">
            <a:avLst/>
          </a:prstGeom>
        </p:spPr>
      </p:pic>
      <p:sp>
        <p:nvSpPr>
          <p:cNvPr id="8" name="Freeform 23"/>
          <p:cNvSpPr/>
          <p:nvPr/>
        </p:nvSpPr>
        <p:spPr>
          <a:xfrm rot="3119821" flipV="1">
            <a:off x="4104773" y="1808491"/>
            <a:ext cx="1006462" cy="149816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508104" y="2276872"/>
            <a:ext cx="35638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err="1" smtClean="0"/>
              <a:t>Has_Same_Delimiters</a:t>
            </a:r>
            <a:r>
              <a:rPr lang="en-US" sz="2800" i="0" dirty="0" smtClean="0"/>
              <a:t>?</a:t>
            </a:r>
          </a:p>
        </p:txBody>
      </p:sp>
      <p:sp>
        <p:nvSpPr>
          <p:cNvPr id="10" name="Freeform 23"/>
          <p:cNvSpPr/>
          <p:nvPr/>
        </p:nvSpPr>
        <p:spPr>
          <a:xfrm rot="6060006" flipH="1" flipV="1">
            <a:off x="4472373" y="2567719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4716016" y="4581128"/>
            <a:ext cx="44279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Get_Value</a:t>
            </a:r>
            <a:r>
              <a:rPr lang="en-US" sz="2400" i="0" dirty="0" smtClean="0"/>
              <a:t>?</a:t>
            </a:r>
          </a:p>
          <a:p>
            <a:pPr marL="0" indent="0">
              <a:buFontTx/>
              <a:buNone/>
            </a:pPr>
            <a:r>
              <a:rPr lang="en-US" sz="2400" i="0" dirty="0" err="1" smtClean="0"/>
              <a:t>Minimum_Until_Point</a:t>
            </a:r>
            <a:r>
              <a:rPr lang="en-US" sz="2400" i="0" dirty="0" smtClean="0"/>
              <a:t>?</a:t>
            </a:r>
          </a:p>
        </p:txBody>
      </p:sp>
      <p:sp>
        <p:nvSpPr>
          <p:cNvPr id="14" name="Freeform 23"/>
          <p:cNvSpPr/>
          <p:nvPr/>
        </p:nvSpPr>
        <p:spPr>
          <a:xfrm rot="11662850" flipH="1" flipV="1">
            <a:off x="1357646" y="3714419"/>
            <a:ext cx="713910" cy="122936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755576" y="4941168"/>
            <a:ext cx="331236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Restrictive_Merge</a:t>
            </a:r>
            <a:r>
              <a:rPr lang="en-US" sz="2400" i="0" dirty="0" smtClean="0"/>
              <a:t>?</a:t>
            </a:r>
          </a:p>
        </p:txBody>
      </p:sp>
      <p:cxnSp>
        <p:nvCxnSpPr>
          <p:cNvPr id="18" name="Connecteur droit 17"/>
          <p:cNvCxnSpPr/>
          <p:nvPr/>
        </p:nvCxnSpPr>
        <p:spPr bwMode="auto">
          <a:xfrm>
            <a:off x="1259632" y="3573016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 bwMode="auto">
          <a:xfrm>
            <a:off x="1619672" y="3356992"/>
            <a:ext cx="2880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 bwMode="auto">
          <a:xfrm>
            <a:off x="1907704" y="3933056"/>
            <a:ext cx="7200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 bwMode="auto">
          <a:xfrm>
            <a:off x="2627784" y="3501008"/>
            <a:ext cx="5040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 bwMode="auto">
          <a:xfrm>
            <a:off x="3131840" y="2492896"/>
            <a:ext cx="1440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 bwMode="auto">
          <a:xfrm>
            <a:off x="3275856" y="2420888"/>
            <a:ext cx="7200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 bwMode="auto">
          <a:xfrm flipH="1">
            <a:off x="3347864" y="3284984"/>
            <a:ext cx="2880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 bwMode="auto">
          <a:xfrm flipH="1">
            <a:off x="3635896" y="3356992"/>
            <a:ext cx="1440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 bwMode="auto">
          <a:xfrm flipH="1">
            <a:off x="3779912" y="3645024"/>
            <a:ext cx="5040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 bwMode="auto">
          <a:xfrm flipH="1">
            <a:off x="4283968" y="4077072"/>
            <a:ext cx="3600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 bwMode="auto">
          <a:xfrm>
            <a:off x="3923928" y="1268760"/>
            <a:ext cx="72008" cy="37444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Plus 49"/>
          <p:cNvSpPr/>
          <p:nvPr/>
        </p:nvSpPr>
        <p:spPr bwMode="auto">
          <a:xfrm>
            <a:off x="3851920" y="3573016"/>
            <a:ext cx="216024" cy="216024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 23"/>
          <p:cNvSpPr/>
          <p:nvPr/>
        </p:nvSpPr>
        <p:spPr>
          <a:xfrm rot="11662850" flipH="1" flipV="1">
            <a:off x="3823306" y="3823622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" name="Freeform 23"/>
          <p:cNvSpPr/>
          <p:nvPr/>
        </p:nvSpPr>
        <p:spPr>
          <a:xfrm rot="9931938" flipV="1">
            <a:off x="1870423" y="3656859"/>
            <a:ext cx="1409148" cy="127247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8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 animBg="1"/>
      <p:bldP spid="15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very good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for: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Capturing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objects in the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requirements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Readability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the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specifications (= contracts)</a:t>
            </a:r>
            <a:endParaRPr lang="en-US" b="0" dirty="0" smtClean="0">
              <a:solidFill>
                <a:schemeClr val="tx1"/>
              </a:solidFill>
              <a:cs typeface="Courier New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simple functional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Dynamic verification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of contracts and assertions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not good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Proving existing code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without any modifications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Proving </a:t>
            </a:r>
            <a:r>
              <a:rPr lang="en-US" dirty="0" smtClean="0">
                <a:solidFill>
                  <a:schemeClr val="accent1"/>
                </a:solidFill>
              </a:rPr>
              <a:t>automatically</a:t>
            </a:r>
            <a:r>
              <a:rPr lang="en-US" b="0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complex functional</a:t>
            </a:r>
            <a:r>
              <a:rPr lang="en-US" b="0" dirty="0" smtClean="0">
                <a:solidFill>
                  <a:schemeClr val="tx1"/>
                </a:solidFill>
              </a:rPr>
              <a:t> contracts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improvements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Possibility to prove some properties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interactively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(in 2014 roadmap)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Better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diagnostic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for incomplete loop invariants (in 2014 roadmap)</a:t>
            </a:r>
            <a:endParaRPr lang="en-US" dirty="0">
              <a:solidFill>
                <a:schemeClr val="tx1"/>
              </a:solidFill>
              <a:cs typeface="Courier New"/>
            </a:endParaRP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Training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for developers to use proof tools (available in SPARK Pro subscription)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Workflow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to make efficient use of developers’ time (in progress)</a:t>
            </a:r>
          </a:p>
        </p:txBody>
      </p:sp>
    </p:spTree>
    <p:extLst>
      <p:ext uri="{BB962C8B-B14F-4D97-AF65-F5344CB8AC3E}">
        <p14:creationId xmlns:p14="http://schemas.microsoft.com/office/powerpoint/2010/main" val="24228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848711"/>
          </a:xfrm>
        </p:spPr>
        <p:txBody>
          <a:bodyPr/>
          <a:lstStyle/>
          <a:p>
            <a:r>
              <a:rPr lang="en-US" sz="3200" dirty="0" smtClean="0"/>
              <a:t>Case study 2: </a:t>
            </a:r>
            <a:r>
              <a:rPr lang="en-US" sz="3200" dirty="0"/>
              <a:t>Flight Control and Vehicle Management in Space </a:t>
            </a:r>
          </a:p>
          <a:p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75856" y="2564904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Lesens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Picture 16" descr="ATV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11"/>
          <a:stretch>
            <a:fillRect/>
          </a:stretch>
        </p:blipFill>
        <p:spPr bwMode="auto">
          <a:xfrm>
            <a:off x="2123728" y="4005064"/>
            <a:ext cx="2881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Ariane5-LIFT5725"/>
          <p:cNvPicPr>
            <a:picLocks noChangeAspect="1" noChangeArrowheads="1"/>
          </p:cNvPicPr>
          <p:nvPr/>
        </p:nvPicPr>
        <p:blipFill>
          <a:blip r:embed="rId3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26"/>
          <a:stretch>
            <a:fillRect/>
          </a:stretch>
        </p:blipFill>
        <p:spPr bwMode="auto">
          <a:xfrm>
            <a:off x="6444208" y="2636912"/>
            <a:ext cx="1584176" cy="3701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AIRBUS_DS_3D_Silver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97" y="-31895"/>
            <a:ext cx="2705803" cy="9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5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107504" y="4437112"/>
            <a:ext cx="8893175" cy="79208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Board Control Procedure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496" y="1735088"/>
            <a:ext cx="8856662" cy="5294312"/>
          </a:xfrm>
        </p:spPr>
        <p:txBody>
          <a:bodyPr/>
          <a:lstStyle/>
          <a:p>
            <a:pPr eaLnBrk="1" hangingPunct="1"/>
            <a:endParaRPr lang="en-GB" dirty="0">
              <a:latin typeface="Arial" charset="0"/>
              <a:ea typeface="MS PGothic" charset="0"/>
            </a:endParaRP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On-board control procedure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Software program designed to be executed by an OBCP engine, which can easily be loaded, executed, and also replaced, on-board the spacecraft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code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Complete representation of an OBCP, in a form that can be loaded on-board for subsequent execution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engine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Application of the on-board software handling the execution of OBCPs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language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Programming language in which OBCP source code is expressed by human programmers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58" y="936575"/>
            <a:ext cx="219075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58" y="1125488"/>
            <a:ext cx="2522538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9"/>
          <a:stretch>
            <a:fillRect/>
          </a:stretch>
        </p:blipFill>
        <p:spPr bwMode="auto">
          <a:xfrm>
            <a:off x="3420046" y="1052463"/>
            <a:ext cx="2808287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87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1505 Functions</a:t>
            </a:r>
            <a:endParaRPr lang="en-US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395288" y="2354263"/>
            <a:ext cx="7304087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72000" tIns="72000" rIns="72000" bIns="72000" anchor="ctr"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procedure</a:t>
            </a:r>
            <a:r>
              <a:rPr lang="en-GB" sz="1800"/>
              <a:t> Reset_Event_Status (Event :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T_Event) </a:t>
            </a:r>
            <a:r>
              <a:rPr lang="en-GB" sz="1800">
                <a:solidFill>
                  <a:srgbClr val="FF00FF"/>
                </a:solidFill>
              </a:rPr>
              <a:t>with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Post</a:t>
            </a:r>
            <a:r>
              <a:rPr lang="en-GB" sz="1800"/>
              <a:t>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</a:t>
            </a:r>
            <a:r>
              <a:rPr lang="en-GB" sz="1800">
                <a:solidFill>
                  <a:srgbClr val="FF00FF"/>
                </a:solidFill>
              </a:rPr>
              <a:t>not</a:t>
            </a:r>
            <a:r>
              <a:rPr lang="en-GB" sz="1800"/>
              <a:t> Event_Status (Event).Detection </a:t>
            </a:r>
            <a:r>
              <a:rPr lang="en-GB" sz="1800">
                <a:solidFill>
                  <a:srgbClr val="FF00FF"/>
                </a:solidFill>
              </a:rPr>
              <a:t>and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(</a:t>
            </a:r>
            <a:r>
              <a:rPr lang="en-GB" sz="1800">
                <a:solidFill>
                  <a:srgbClr val="FF00FF"/>
                </a:solidFill>
              </a:rPr>
              <a:t>for</a:t>
            </a:r>
            <a:r>
              <a:rPr lang="en-GB" sz="1800"/>
              <a:t> </a:t>
            </a:r>
            <a:r>
              <a:rPr lang="en-GB" sz="1800">
                <a:solidFill>
                  <a:srgbClr val="FF00FF"/>
                </a:solidFill>
              </a:rPr>
              <a:t>all</a:t>
            </a:r>
            <a:r>
              <a:rPr lang="en-GB" sz="1800"/>
              <a:t> Other_Event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(</a:t>
            </a:r>
            <a:r>
              <a:rPr lang="en-GB" sz="1800">
                <a:solidFill>
                  <a:srgbClr val="FF00FF"/>
                </a:solidFill>
              </a:rPr>
              <a:t>if</a:t>
            </a:r>
            <a:r>
              <a:rPr lang="en-GB" sz="1800"/>
              <a:t> Other_Event /= Event </a:t>
            </a:r>
            <a:r>
              <a:rPr lang="en-GB" sz="1800">
                <a:solidFill>
                  <a:srgbClr val="FF00FF"/>
                </a:solidFill>
              </a:rPr>
              <a:t>then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   Event_Status (Other_Event) = Event_Status'Old (Other_Event)));</a:t>
            </a:r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395288" y="981075"/>
            <a:ext cx="659130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 eaLnBrk="1" hangingPunct="1">
              <a:lnSpc>
                <a:spcPct val="95000"/>
              </a:lnSpc>
              <a:defRPr/>
            </a:pPr>
            <a:r>
              <a:rPr lang="en-GB" sz="2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  <a:cs typeface="+mn-cs"/>
              </a:rPr>
              <a:t>Example: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A list of event detection statuses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Request to reset the detection status for Event</a:t>
            </a: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3279775" y="4797425"/>
            <a:ext cx="3759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 b="1">
                <a:solidFill>
                  <a:srgbClr val="FF0000"/>
                </a:solidFill>
              </a:rPr>
              <a:t>The detection status is unchanged</a:t>
            </a:r>
          </a:p>
        </p:txBody>
      </p:sp>
      <p:grpSp>
        <p:nvGrpSpPr>
          <p:cNvPr id="26" name="Group 38"/>
          <p:cNvGrpSpPr>
            <a:grpSpLocks/>
          </p:cNvGrpSpPr>
          <p:nvPr/>
        </p:nvGrpSpPr>
        <p:grpSpPr bwMode="auto">
          <a:xfrm>
            <a:off x="1547813" y="2781300"/>
            <a:ext cx="6419850" cy="260350"/>
            <a:chOff x="975" y="1752"/>
            <a:chExt cx="4044" cy="164"/>
          </a:xfrm>
        </p:grpSpPr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4011" y="1752"/>
              <a:ext cx="100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Post-condition</a:t>
              </a:r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 flipH="1">
              <a:off x="975" y="1842"/>
              <a:ext cx="29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29" name="Group 41"/>
          <p:cNvGrpSpPr>
            <a:grpSpLocks/>
          </p:cNvGrpSpPr>
          <p:nvPr/>
        </p:nvGrpSpPr>
        <p:grpSpPr bwMode="auto">
          <a:xfrm>
            <a:off x="5076825" y="3213100"/>
            <a:ext cx="3822700" cy="260350"/>
            <a:chOff x="3198" y="2024"/>
            <a:chExt cx="2408" cy="164"/>
          </a:xfrm>
        </p:grpSpPr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3534" y="2024"/>
              <a:ext cx="2072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The detection of event is reset</a:t>
              </a:r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 flipH="1">
              <a:off x="3198" y="2115"/>
              <a:ext cx="31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4427538" y="3789363"/>
            <a:ext cx="3616325" cy="260350"/>
            <a:chOff x="2789" y="2251"/>
            <a:chExt cx="2278" cy="164"/>
          </a:xfrm>
        </p:grpSpPr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3739" y="2251"/>
              <a:ext cx="132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For all other events</a:t>
              </a: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H="1">
              <a:off x="2789" y="2341"/>
              <a:ext cx="8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2319759" y="5437212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/>
                <a:t>Event1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Event2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Event3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42" name="Group 13"/>
          <p:cNvGrpSpPr>
            <a:grpSpLocks/>
          </p:cNvGrpSpPr>
          <p:nvPr/>
        </p:nvGrpSpPr>
        <p:grpSpPr bwMode="auto">
          <a:xfrm>
            <a:off x="2319759" y="5437212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/>
                <a:t>Event1</a:t>
              </a: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Event3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49" name="Group 20"/>
          <p:cNvGrpSpPr>
            <a:grpSpLocks/>
          </p:cNvGrpSpPr>
          <p:nvPr/>
        </p:nvGrpSpPr>
        <p:grpSpPr bwMode="auto">
          <a:xfrm>
            <a:off x="2319759" y="5445224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Event1</a:t>
              </a: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33CC33"/>
                  </a:solidFill>
                </a:rPr>
                <a:t>Event3</a:t>
              </a: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56" name="Group 27"/>
          <p:cNvGrpSpPr>
            <a:grpSpLocks/>
          </p:cNvGrpSpPr>
          <p:nvPr/>
        </p:nvGrpSpPr>
        <p:grpSpPr bwMode="auto">
          <a:xfrm>
            <a:off x="2319759" y="5445224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33CC33"/>
                  </a:solidFill>
                </a:rPr>
                <a:t>Event1</a:t>
              </a:r>
            </a:p>
          </p:txBody>
        </p:sp>
        <p:sp>
          <p:nvSpPr>
            <p:cNvPr id="58" name="Rectangle 29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59" name="Rectangle 30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Event3</a:t>
              </a:r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Not detected</a:t>
              </a:r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Detected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3568" y="980728"/>
            <a:ext cx="7846640" cy="5598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Courier New"/>
              </a:rPr>
              <a:t>Numerical control/command 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lgorithms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Mission and vehicle management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Formal Verification of </a:t>
            </a:r>
            <a:r>
              <a:rPr lang="en-US" b="0" i="1" dirty="0">
                <a:solidFill>
                  <a:schemeClr val="tx1"/>
                </a:solidFill>
                <a:cs typeface="Courier New"/>
              </a:rPr>
              <a:t>Aerospace Software, DASIA 2013, </a:t>
            </a:r>
            <a:r>
              <a:rPr lang="en-US" b="0" i="1" dirty="0">
                <a:solidFill>
                  <a:schemeClr val="tx1"/>
                </a:solidFill>
                <a:cs typeface="Courier New"/>
                <a:hlinkClick r:id="rId2"/>
              </a:rPr>
              <a:t>http://www.open-do.org/wp-content/uploads/2013/05/DASIA_2013.</a:t>
            </a:r>
            <a:r>
              <a:rPr lang="en-US" b="0" i="1" dirty="0" smtClean="0">
                <a:solidFill>
                  <a:schemeClr val="tx1"/>
                </a:solidFill>
                <a:cs typeface="Courier New"/>
                <a:hlinkClick r:id="rId2"/>
              </a:rPr>
              <a:t>pdf</a:t>
            </a: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 </a:t>
            </a:r>
            <a:endParaRPr lang="en-US" b="0" i="1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b="0" i="1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Proof Results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1912"/>
              </p:ext>
            </p:extLst>
          </p:nvPr>
        </p:nvGraphicFramePr>
        <p:xfrm>
          <a:off x="683568" y="1412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 </a:t>
                      </a:r>
                      <a:r>
                        <a:rPr lang="fr-FR" dirty="0" err="1" smtClean="0"/>
                        <a:t>library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Numerical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algorithms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13607"/>
              </p:ext>
            </p:extLst>
          </p:nvPr>
        </p:nvGraphicFramePr>
        <p:xfrm>
          <a:off x="683568" y="2993360"/>
          <a:ext cx="7488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Single</a:t>
                      </a:r>
                      <a:r>
                        <a:rPr lang="fr-FR" baseline="0" dirty="0" smtClean="0"/>
                        <a:t>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List of variables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Events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Expressions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board</a:t>
                      </a:r>
                      <a:r>
                        <a:rPr lang="fr-FR" baseline="0" dirty="0" smtClean="0"/>
                        <a:t> control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6300192" y="3356992"/>
            <a:ext cx="1872208" cy="1512168"/>
          </a:xfrm>
          <a:prstGeom prst="rect">
            <a:avLst/>
          </a:prstGeom>
          <a:solidFill>
            <a:srgbClr val="FF0000">
              <a:alpha val="30000"/>
            </a:srgb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6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access to all global variables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Absence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out-of-range values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Internal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consistency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software unit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numerical protection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Correctness of a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generic code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in a specific context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functional properties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Sound treatment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floating-points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(done)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Support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tagged types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(in 2014 roadmap)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Helping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user with unproved checks (in 2014 roadmap)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257780"/>
          </a:xfrm>
        </p:spPr>
        <p:txBody>
          <a:bodyPr/>
          <a:lstStyle/>
          <a:p>
            <a:r>
              <a:rPr lang="en-US" sz="3200" dirty="0" smtClean="0"/>
              <a:t>Case study 3: </a:t>
            </a:r>
            <a:r>
              <a:rPr lang="en-US" sz="3200" dirty="0"/>
              <a:t>Biometric Access to </a:t>
            </a:r>
            <a:r>
              <a:rPr lang="en-US" sz="3200" dirty="0" smtClean="0"/>
              <a:t>a Secure Enclave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699792" y="2564904"/>
            <a:ext cx="3744416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err="1" smtClean="0">
                <a:solidFill>
                  <a:schemeClr val="bg1"/>
                </a:solidFill>
              </a:rPr>
              <a:t>Pavlos</a:t>
            </a:r>
            <a:r>
              <a:rPr lang="fr-FR" sz="2800" b="0" dirty="0" smtClean="0">
                <a:solidFill>
                  <a:schemeClr val="bg1"/>
                </a:solidFill>
              </a:rPr>
              <a:t> </a:t>
            </a:r>
            <a:r>
              <a:rPr lang="fr-FR" sz="2800" b="0" dirty="0" err="1" smtClean="0">
                <a:solidFill>
                  <a:schemeClr val="bg1"/>
                </a:solidFill>
              </a:rPr>
              <a:t>Efstathopoulos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Image 5" descr="National_Security_Agency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49080"/>
            <a:ext cx="2016224" cy="2016224"/>
          </a:xfrm>
          <a:prstGeom prst="rect">
            <a:avLst/>
          </a:prstGeom>
        </p:spPr>
      </p:pic>
      <p:pic>
        <p:nvPicPr>
          <p:cNvPr id="7" name="Image 6" descr="fingerprint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077072"/>
            <a:ext cx="1440160" cy="2083565"/>
          </a:xfrm>
          <a:prstGeom prst="rect">
            <a:avLst/>
          </a:prstGeom>
        </p:spPr>
      </p:pic>
      <p:pic>
        <p:nvPicPr>
          <p:cNvPr id="8" name="Image 7" descr="Altran_Logo_Whit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84" y="0"/>
            <a:ext cx="2382416" cy="8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Tokeneer</a:t>
            </a:r>
            <a:endParaRPr lang="en-US" dirty="0"/>
          </a:p>
        </p:txBody>
      </p:sp>
      <p:pic>
        <p:nvPicPr>
          <p:cNvPr id="2" name="Image 1" descr="Capture d’écran 2014-01-20 à 18.2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95536"/>
            <a:ext cx="7596336" cy="5629808"/>
          </a:xfrm>
          <a:prstGeom prst="rect">
            <a:avLst/>
          </a:prstGeom>
        </p:spPr>
      </p:pic>
      <p:pic>
        <p:nvPicPr>
          <p:cNvPr id="5" name="Image 4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933056"/>
            <a:ext cx="1872208" cy="251578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61048"/>
            <a:ext cx="1872208" cy="251578"/>
          </a:xfrm>
          <a:prstGeom prst="rect">
            <a:avLst/>
          </a:prstGeom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301208"/>
            <a:ext cx="1872208" cy="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323528" y="112474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Aspect / Pragma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Num. of occurrences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Refined_Global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Refined_Depends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Loop_Invariant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“Admin” Package</a:t>
            </a:r>
            <a:endParaRPr lang="en-US" dirty="0"/>
          </a:p>
        </p:txBody>
      </p:sp>
      <p:sp>
        <p:nvSpPr>
          <p:cNvPr id="6" name="Freeform 23"/>
          <p:cNvSpPr/>
          <p:nvPr/>
        </p:nvSpPr>
        <p:spPr>
          <a:xfrm rot="4314670" flipV="1">
            <a:off x="6173800" y="1283060"/>
            <a:ext cx="396802" cy="108242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6876256" y="1484784"/>
            <a:ext cx="18002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Dataflow</a:t>
            </a:r>
          </a:p>
        </p:txBody>
      </p:sp>
      <p:sp>
        <p:nvSpPr>
          <p:cNvPr id="8" name="Freeform 23"/>
          <p:cNvSpPr/>
          <p:nvPr/>
        </p:nvSpPr>
        <p:spPr>
          <a:xfrm rot="4314670" flipV="1">
            <a:off x="6023307" y="2666288"/>
            <a:ext cx="769796" cy="73333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6804248" y="2996952"/>
            <a:ext cx="233975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Information flow</a:t>
            </a:r>
          </a:p>
        </p:txBody>
      </p:sp>
      <p:sp>
        <p:nvSpPr>
          <p:cNvPr id="10" name="Freeform 23"/>
          <p:cNvSpPr/>
          <p:nvPr/>
        </p:nvSpPr>
        <p:spPr>
          <a:xfrm rot="4314670" flipV="1">
            <a:off x="6155001" y="1669017"/>
            <a:ext cx="578416" cy="1174604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Freeform 23"/>
          <p:cNvSpPr/>
          <p:nvPr/>
        </p:nvSpPr>
        <p:spPr>
          <a:xfrm rot="21226419">
            <a:off x="2170565" y="3908189"/>
            <a:ext cx="338373" cy="220997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7020272" y="2060848"/>
            <a:ext cx="212372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Refinement</a:t>
            </a:r>
          </a:p>
        </p:txBody>
      </p:sp>
      <p:sp>
        <p:nvSpPr>
          <p:cNvPr id="13" name="Freeform 23"/>
          <p:cNvSpPr/>
          <p:nvPr/>
        </p:nvSpPr>
        <p:spPr>
          <a:xfrm rot="4314670" flipV="1">
            <a:off x="4832576" y="3647916"/>
            <a:ext cx="1999129" cy="78630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4" name="Freeform 23"/>
          <p:cNvSpPr/>
          <p:nvPr/>
        </p:nvSpPr>
        <p:spPr>
          <a:xfrm rot="19801698">
            <a:off x="5509281" y="3322751"/>
            <a:ext cx="501701" cy="186868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6516216" y="4653136"/>
            <a:ext cx="244827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Functional contracts</a:t>
            </a:r>
          </a:p>
        </p:txBody>
      </p:sp>
      <p:sp>
        <p:nvSpPr>
          <p:cNvPr id="16" name="Freeform 23"/>
          <p:cNvSpPr/>
          <p:nvPr/>
        </p:nvSpPr>
        <p:spPr>
          <a:xfrm rot="16951298">
            <a:off x="6435130" y="1893674"/>
            <a:ext cx="234179" cy="1054429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7" name="Freeform 23"/>
          <p:cNvSpPr/>
          <p:nvPr/>
        </p:nvSpPr>
        <p:spPr>
          <a:xfrm rot="19999377">
            <a:off x="2695257" y="4186345"/>
            <a:ext cx="238747" cy="99873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3059832" y="486916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User guidance</a:t>
            </a:r>
          </a:p>
        </p:txBody>
      </p:sp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2195736" y="5877272"/>
            <a:ext cx="316835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91850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63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specification-only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code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Analysis of code that was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not analyzable with SPARK 2005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Automating proofs with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less user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efforts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complete functional behavior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of functions</a:t>
            </a:r>
          </a:p>
          <a:p>
            <a:r>
              <a:rPr lang="en-US" dirty="0" smtClean="0">
                <a:solidFill>
                  <a:srgbClr val="17598F"/>
                </a:solidFill>
                <a:cs typeface="Courier New"/>
              </a:rPr>
              <a:t>Readability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the formal specifications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Uncovering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corner cases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related to run-time checks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dirty="0" smtClean="0">
                <a:solidFill>
                  <a:srgbClr val="17598F"/>
                </a:solidFill>
                <a:cs typeface="Courier New"/>
              </a:rPr>
              <a:t>Summary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proof results (done)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6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reeGreatPicture.com-30974-podiu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696744" cy="66967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Strengths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971600" y="3645024"/>
            <a:ext cx="2736304" cy="12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xecutable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5580112" y="3429000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b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etter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automation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of proofs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3350096" y="1844824"/>
            <a:ext cx="2590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expressive </a:t>
            </a:r>
          </a:p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specification </a:t>
            </a:r>
          </a:p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5116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three-mountain-peaks-green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26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Challenges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2987824" y="1844824"/>
            <a:ext cx="2736304" cy="186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s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tatic debugging 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o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f 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67544" y="2420888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need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xpert advice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sometimes 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868144" y="620688"/>
            <a:ext cx="2590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code and specifications must be adapted</a:t>
            </a:r>
          </a:p>
        </p:txBody>
      </p:sp>
    </p:spTree>
    <p:extLst>
      <p:ext uri="{BB962C8B-B14F-4D97-AF65-F5344CB8AC3E}">
        <p14:creationId xmlns:p14="http://schemas.microsoft.com/office/powerpoint/2010/main" val="28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in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Now available as beta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First release April 2014</a:t>
            </a:r>
          </a:p>
          <a:p>
            <a:pPr marL="0" lvl="1" indent="0">
              <a:buClr>
                <a:srgbClr val="404040"/>
              </a:buClr>
              <a:buNone/>
            </a:pPr>
            <a:endParaRPr lang="en-US" sz="2800" b="1" dirty="0" smtClean="0"/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See </a:t>
            </a:r>
            <a:r>
              <a:rPr lang="en-US" sz="2800" b="1" dirty="0">
                <a:hlinkClick r:id="rId2"/>
              </a:rPr>
              <a:t>http://www.adacore.com/sparkpro</a:t>
            </a:r>
            <a:r>
              <a:rPr lang="en-US" sz="2800" b="1" dirty="0"/>
              <a:t> </a:t>
            </a:r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and </a:t>
            </a:r>
            <a:r>
              <a:rPr lang="en-US" sz="2800" b="1" dirty="0" smtClean="0">
                <a:hlinkClick r:id="rId3"/>
              </a:rPr>
              <a:t>http</a:t>
            </a:r>
            <a:r>
              <a:rPr lang="en-US" sz="2800" b="1" dirty="0">
                <a:hlinkClick r:id="rId3"/>
              </a:rPr>
              <a:t>://</a:t>
            </a:r>
            <a:r>
              <a:rPr lang="en-US" sz="2800" b="1" dirty="0" smtClean="0">
                <a:hlinkClick r:id="rId3"/>
              </a:rPr>
              <a:t>www.spark-2014.org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park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33056"/>
            <a:ext cx="3946004" cy="81584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99792" y="1124744"/>
            <a:ext cx="6264696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programming language for long-lived embedded critical software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2012 and SPARK 2014</a:t>
            </a:r>
            <a:endParaRPr lang="en-US" dirty="0"/>
          </a:p>
        </p:txBody>
      </p:sp>
      <p:pic>
        <p:nvPicPr>
          <p:cNvPr id="6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1885018" cy="93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73216"/>
            <a:ext cx="3751116" cy="504056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355976" y="3717032"/>
            <a:ext cx="388843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Ada subset for formal verification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2699792" y="2564904"/>
            <a:ext cx="626469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rogramming by contract </a:t>
            </a:r>
          </a:p>
        </p:txBody>
      </p:sp>
      <p:pic>
        <p:nvPicPr>
          <p:cNvPr id="10" name="Image 9" descr="Ada-Love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1732248" cy="1154832"/>
          </a:xfrm>
          <a:prstGeom prst="rect">
            <a:avLst/>
          </a:prstGeom>
        </p:spPr>
      </p:pic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4355976" y="5373216"/>
            <a:ext cx="496855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ractical formal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8464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23528" y="2276872"/>
            <a:ext cx="8496397" cy="4104456"/>
          </a:xfrm>
          <a:prstGeom prst="rect">
            <a:avLst/>
          </a:prstGeom>
          <a:solidFill>
            <a:srgbClr val="DEC8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99792" y="1484784"/>
            <a:ext cx="1800200" cy="446449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4499992" y="1412776"/>
            <a:ext cx="1728192" cy="453650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-36512" y="1628800"/>
            <a:ext cx="282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Requirement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8184" y="1628800"/>
            <a:ext cx="266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49215"/>
            <a:ext cx="257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</a:t>
            </a:r>
            <a:r>
              <a:rPr lang="en-US" sz="1800" b="1" i="0" kern="1200" dirty="0" smtClean="0">
                <a:solidFill>
                  <a:schemeClr val="accent1"/>
                </a:solidFill>
              </a:rPr>
              <a:t>Architecture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121" y="304921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</a:t>
            </a:r>
            <a:r>
              <a:rPr lang="en-US" sz="1800" b="1" i="0" kern="1200" dirty="0" smtClean="0">
                <a:solidFill>
                  <a:schemeClr val="accent1"/>
                </a:solidFill>
              </a:rPr>
              <a:t>Architecture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4077072"/>
            <a:ext cx="223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Requirements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4077072"/>
            <a:ext cx="194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9872" y="50654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Code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5065439"/>
            <a:ext cx="281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Robustness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22" name="Image 21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2"/>
            <a:ext cx="375111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 (DO-178C Version)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19872" y="8007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19872" y="2024844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6408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</a:t>
            </a:r>
            <a:r>
              <a:rPr lang="en-US" sz="1800" dirty="0" smtClean="0">
                <a:solidFill>
                  <a:srgbClr val="FFFFFF"/>
                </a:solidFill>
              </a:rPr>
              <a:t>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0364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19872" y="486916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27" name="Straight Arrow Connector 6"/>
          <p:cNvCxnSpPr>
            <a:endCxn id="23" idx="0"/>
          </p:cNvCxnSpPr>
          <p:nvPr/>
        </p:nvCxnSpPr>
        <p:spPr>
          <a:xfrm>
            <a:off x="4644008" y="1412776"/>
            <a:ext cx="0" cy="61206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7"/>
          <p:cNvCxnSpPr>
            <a:stCxn id="23" idx="2"/>
            <a:endCxn id="25" idx="0"/>
          </p:cNvCxnSpPr>
          <p:nvPr/>
        </p:nvCxnSpPr>
        <p:spPr>
          <a:xfrm flipH="1">
            <a:off x="2627784" y="2636912"/>
            <a:ext cx="2016224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/>
          <p:cNvCxnSpPr>
            <a:stCxn id="23" idx="2"/>
            <a:endCxn id="24" idx="0"/>
          </p:cNvCxnSpPr>
          <p:nvPr/>
        </p:nvCxnSpPr>
        <p:spPr>
          <a:xfrm>
            <a:off x="4644008" y="2636912"/>
            <a:ext cx="1944216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9"/>
          <p:cNvCxnSpPr>
            <a:stCxn id="25" idx="2"/>
            <a:endCxn id="26" idx="0"/>
          </p:cNvCxnSpPr>
          <p:nvPr/>
        </p:nvCxnSpPr>
        <p:spPr>
          <a:xfrm>
            <a:off x="2627784" y="4041068"/>
            <a:ext cx="2016224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0"/>
          <p:cNvCxnSpPr>
            <a:stCxn id="24" idx="2"/>
            <a:endCxn id="26" idx="0"/>
          </p:cNvCxnSpPr>
          <p:nvPr/>
        </p:nvCxnSpPr>
        <p:spPr>
          <a:xfrm flipH="1">
            <a:off x="4644008" y="4041068"/>
            <a:ext cx="1944216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8"/>
          <p:cNvCxnSpPr>
            <a:stCxn id="26" idx="2"/>
            <a:endCxn id="33" idx="0"/>
          </p:cNvCxnSpPr>
          <p:nvPr/>
        </p:nvCxnSpPr>
        <p:spPr>
          <a:xfrm>
            <a:off x="4644008" y="5481228"/>
            <a:ext cx="0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19872" y="605729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5" name="Freeform 17"/>
          <p:cNvSpPr/>
          <p:nvPr/>
        </p:nvSpPr>
        <p:spPr>
          <a:xfrm>
            <a:off x="5915891" y="4056468"/>
            <a:ext cx="1028484" cy="1149928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" name="Freeform 19"/>
          <p:cNvSpPr/>
          <p:nvPr/>
        </p:nvSpPr>
        <p:spPr bwMode="auto">
          <a:xfrm>
            <a:off x="5940152" y="5445224"/>
            <a:ext cx="261684" cy="996043"/>
          </a:xfrm>
          <a:custGeom>
            <a:avLst/>
            <a:gdLst>
              <a:gd name="connsiteX0" fmla="*/ 48985 w 261684"/>
              <a:gd name="connsiteY0" fmla="*/ 996043 h 996043"/>
              <a:gd name="connsiteX1" fmla="*/ 261257 w 261684"/>
              <a:gd name="connsiteY1" fmla="*/ 440871 h 996043"/>
              <a:gd name="connsiteX2" fmla="*/ 0 w 261684"/>
              <a:gd name="connsiteY2" fmla="*/ 0 h 9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84" h="996043">
                <a:moveTo>
                  <a:pt x="48985" y="996043"/>
                </a:moveTo>
                <a:cubicBezTo>
                  <a:pt x="159203" y="801460"/>
                  <a:pt x="269421" y="606878"/>
                  <a:pt x="261257" y="440871"/>
                </a:cubicBezTo>
                <a:cubicBezTo>
                  <a:pt x="253093" y="274864"/>
                  <a:pt x="126546" y="137432"/>
                  <a:pt x="0" y="0"/>
                </a:cubicBezTo>
              </a:path>
            </a:pathLst>
          </a:custGeom>
          <a:noFill/>
          <a:ln w="76200" cap="flat" cmpd="sng" algn="ctr">
            <a:solidFill>
              <a:srgbClr val="B14B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6954591" y="4608261"/>
            <a:ext cx="150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Compliance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Robustness</a:t>
            </a:r>
          </a:p>
        </p:txBody>
      </p:sp>
      <p:sp>
        <p:nvSpPr>
          <p:cNvPr id="38" name="TextBox 22"/>
          <p:cNvSpPr txBox="1"/>
          <p:nvPr/>
        </p:nvSpPr>
        <p:spPr>
          <a:xfrm>
            <a:off x="6145043" y="580526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Property 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Preservation</a:t>
            </a:r>
          </a:p>
        </p:txBody>
      </p:sp>
      <p:sp>
        <p:nvSpPr>
          <p:cNvPr id="40" name="Freeform 23"/>
          <p:cNvSpPr/>
          <p:nvPr/>
        </p:nvSpPr>
        <p:spPr>
          <a:xfrm>
            <a:off x="2535383" y="4070323"/>
            <a:ext cx="840798" cy="91180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1" name="Freeform 25"/>
          <p:cNvSpPr/>
          <p:nvPr/>
        </p:nvSpPr>
        <p:spPr>
          <a:xfrm rot="17450705">
            <a:off x="2912003" y="5156417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4" name="TextBox 33"/>
          <p:cNvSpPr txBox="1"/>
          <p:nvPr/>
        </p:nvSpPr>
        <p:spPr>
          <a:xfrm>
            <a:off x="82721" y="4438853"/>
            <a:ext cx="254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Software architecture </a:t>
            </a:r>
            <a:endParaRPr lang="en-US" sz="1800" b="1" i="0" dirty="0" smtClean="0">
              <a:solidFill>
                <a:schemeClr val="accent1"/>
              </a:solidFill>
            </a:endParaRPr>
          </a:p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i</a:t>
            </a:r>
            <a:r>
              <a:rPr lang="en-US" sz="1800" b="1" i="0" dirty="0" smtClean="0">
                <a:solidFill>
                  <a:schemeClr val="accent1"/>
                </a:solidFill>
              </a:rPr>
              <a:t>s consistent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45" name="TextBox 34"/>
          <p:cNvSpPr txBox="1"/>
          <p:nvPr/>
        </p:nvSpPr>
        <p:spPr>
          <a:xfrm>
            <a:off x="1378059" y="559986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Accuracy</a:t>
            </a:r>
          </a:p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Consistency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46" name="Image 4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121638"/>
            <a:ext cx="1872208" cy="251578"/>
          </a:xfrm>
          <a:prstGeom prst="rect">
            <a:avLst/>
          </a:prstGeom>
        </p:spPr>
      </p:pic>
      <p:pic>
        <p:nvPicPr>
          <p:cNvPr id="47" name="Image 4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73766"/>
            <a:ext cx="1872208" cy="251578"/>
          </a:xfrm>
          <a:prstGeom prst="rect">
            <a:avLst/>
          </a:prstGeom>
        </p:spPr>
      </p:pic>
      <p:pic>
        <p:nvPicPr>
          <p:cNvPr id="48" name="Image 4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265654"/>
            <a:ext cx="1872208" cy="251578"/>
          </a:xfrm>
          <a:prstGeom prst="rect">
            <a:avLst/>
          </a:prstGeom>
        </p:spPr>
      </p:pic>
      <p:sp>
        <p:nvSpPr>
          <p:cNvPr id="39" name="Freeform 17"/>
          <p:cNvSpPr/>
          <p:nvPr/>
        </p:nvSpPr>
        <p:spPr>
          <a:xfrm>
            <a:off x="5919780" y="4077072"/>
            <a:ext cx="1028484" cy="2376264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  <p:bldP spid="40" grpId="0" animBg="1"/>
      <p:bldP spid="41" grpId="0" animBg="1"/>
      <p:bldP spid="44" grpId="0"/>
      <p:bldP spid="45" grpId="0"/>
      <p:bldP spid="39" grpId="0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8424936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Contract = agreement between client &amp; supplier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Contracts </a:t>
            </a:r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0" y="980728"/>
            <a:ext cx="184585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Program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5724128" y="198884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caller &amp; </a:t>
            </a:r>
            <a:r>
              <a:rPr lang="en-US" sz="2800" i="0" dirty="0" err="1" smtClean="0"/>
              <a:t>callee</a:t>
            </a:r>
            <a:endParaRPr lang="en-US" sz="2800" i="0" dirty="0" smtClean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395536" y="1484784"/>
            <a:ext cx="842493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Contract = agreement between </a:t>
            </a:r>
            <a:r>
              <a:rPr lang="en-US" sz="2800" i="0" strike="sngStrike" dirty="0" smtClean="0"/>
              <a:t>client &amp; supplier 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pic>
        <p:nvPicPr>
          <p:cNvPr id="12" name="Picture 6" descr="testing"/>
          <p:cNvPicPr>
            <a:picLocks noChangeAspect="1" noChangeArrowheads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59"/>
            <a:ext cx="3960440" cy="343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proof"/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59"/>
            <a:ext cx="3882972" cy="341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"/>
          <p:cNvSpPr txBox="1">
            <a:spLocks/>
          </p:cNvSpPr>
          <p:nvPr/>
        </p:nvSpPr>
        <p:spPr bwMode="auto">
          <a:xfrm>
            <a:off x="395536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Dynamic Verification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5004048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Formal Verification</a:t>
            </a:r>
          </a:p>
        </p:txBody>
      </p:sp>
      <p:cxnSp>
        <p:nvCxnSpPr>
          <p:cNvPr id="16" name="Straight Arrow Connector 7"/>
          <p:cNvCxnSpPr/>
          <p:nvPr/>
        </p:nvCxnSpPr>
        <p:spPr>
          <a:xfrm flipH="1">
            <a:off x="3851920" y="44371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32446" y="4548475"/>
            <a:ext cx="3751116" cy="504056"/>
          </a:xfrm>
          <a:prstGeom prst="rect">
            <a:avLst/>
          </a:prstGeom>
        </p:spPr>
      </p:pic>
      <p:cxnSp>
        <p:nvCxnSpPr>
          <p:cNvPr id="19" name="Straight Arrow Connector 7"/>
          <p:cNvCxnSpPr/>
          <p:nvPr/>
        </p:nvCxnSpPr>
        <p:spPr>
          <a:xfrm flipH="1">
            <a:off x="3851920" y="4941168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7"/>
          <p:cNvCxnSpPr/>
          <p:nvPr/>
        </p:nvCxnSpPr>
        <p:spPr>
          <a:xfrm flipH="1">
            <a:off x="3851920" y="5373216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"/>
          <p:cNvCxnSpPr/>
          <p:nvPr/>
        </p:nvCxnSpPr>
        <p:spPr>
          <a:xfrm flipH="1">
            <a:off x="3851920" y="58772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/>
          <p:nvPr/>
        </p:nvCxnSpPr>
        <p:spPr>
          <a:xfrm flipH="1">
            <a:off x="3851920" y="62373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"/>
          <p:cNvCxnSpPr/>
          <p:nvPr/>
        </p:nvCxnSpPr>
        <p:spPr>
          <a:xfrm flipH="1">
            <a:off x="3851920" y="40770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"/>
          <p:cNvCxnSpPr/>
          <p:nvPr/>
        </p:nvCxnSpPr>
        <p:spPr>
          <a:xfrm flipH="1">
            <a:off x="3851920" y="3645024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7"/>
          <p:cNvCxnSpPr/>
          <p:nvPr/>
        </p:nvCxnSpPr>
        <p:spPr>
          <a:xfrm flipH="1">
            <a:off x="3851920" y="335699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6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Case Studies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6509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772816"/>
            <a:ext cx="8382000" cy="666849"/>
          </a:xfrm>
        </p:spPr>
        <p:txBody>
          <a:bodyPr/>
          <a:lstStyle/>
          <a:p>
            <a:r>
              <a:rPr lang="en-US" sz="3200" dirty="0" smtClean="0"/>
              <a:t>Case study 1: Train Control Systems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03848" y="2678832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Mentré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Image 5" descr="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8" y="3717032"/>
            <a:ext cx="7239000" cy="2590800"/>
          </a:xfrm>
          <a:prstGeom prst="rect">
            <a:avLst/>
          </a:prstGeom>
        </p:spPr>
      </p:pic>
      <p:pic>
        <p:nvPicPr>
          <p:cNvPr id="7" name="Image 6" descr="Mitsubishi Electric Color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260648"/>
            <a:ext cx="213897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openETCS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8404" y="908720"/>
            <a:ext cx="8092108" cy="55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0" y="2276872"/>
            <a:ext cx="2267744" cy="432048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Open Source </a:t>
            </a:r>
            <a:r>
              <a:rPr lang="en-US" dirty="0" smtClean="0">
                <a:sym typeface="Wingdings" pitchFamily="2" charset="2"/>
              </a:rPr>
              <a:t> no vendor lock-in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Model </a:t>
            </a:r>
            <a:r>
              <a:rPr lang="en-US" dirty="0" smtClean="0"/>
              <a:t>based (SysML)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Formal</a:t>
            </a:r>
            <a:r>
              <a:rPr lang="en-US" dirty="0" smtClean="0"/>
              <a:t> methods </a:t>
            </a:r>
            <a:r>
              <a:rPr lang="en-US" dirty="0" smtClean="0">
                <a:sym typeface="Wingdings" pitchFamily="2" charset="2"/>
              </a:rPr>
              <a:t> Strong guaranties of correctness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chemeClr val="accent1"/>
                </a:solidFill>
              </a:rPr>
              <a:t>Open Proofs</a:t>
            </a:r>
            <a:r>
              <a:rPr lang="en-US" dirty="0" smtClean="0"/>
              <a:t>” </a:t>
            </a:r>
            <a:r>
              <a:rPr lang="en-US" dirty="0" smtClean="0">
                <a:sym typeface="Wingdings" pitchFamily="2" charset="2"/>
              </a:rPr>
              <a:t> Everybody can re-check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80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aCore_Sections_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5402</TotalTime>
  <Words>892</Words>
  <Application>Microsoft Macintosh PowerPoint</Application>
  <PresentationFormat>Présentation à l'écran (4:3)</PresentationFormat>
  <Paragraphs>256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27" baseType="lpstr">
      <vt:lpstr>2011-09-12- AdaCore presentation - template</vt:lpstr>
      <vt:lpstr>AdaCore_Sections_template</vt:lpstr>
      <vt:lpstr>Présentation PowerPoint</vt:lpstr>
      <vt:lpstr>Présentation PowerPoint</vt:lpstr>
      <vt:lpstr>Ada 2012 and SPARK 2014</vt:lpstr>
      <vt:lpstr>SPARK 2014 Value Proposition</vt:lpstr>
      <vt:lpstr>SPARK 2014 Value Proposition (DO-178C Version)</vt:lpstr>
      <vt:lpstr>SPARK 2014 Contracts </vt:lpstr>
      <vt:lpstr>Présentation PowerPoint</vt:lpstr>
      <vt:lpstr>Présentation PowerPoint</vt:lpstr>
      <vt:lpstr>openETCS</vt:lpstr>
      <vt:lpstr>Formalization of the Correctness of Step Functions</vt:lpstr>
      <vt:lpstr>Results</vt:lpstr>
      <vt:lpstr>Présentation PowerPoint</vt:lpstr>
      <vt:lpstr>On Board Control Procedure</vt:lpstr>
      <vt:lpstr>Formalization of the Correctness of 1505 Functions</vt:lpstr>
      <vt:lpstr>Automatic Proof Results</vt:lpstr>
      <vt:lpstr>Results</vt:lpstr>
      <vt:lpstr>Présentation PowerPoint</vt:lpstr>
      <vt:lpstr>Tokeneer</vt:lpstr>
      <vt:lpstr>Formalization of the “Admin” Package</vt:lpstr>
      <vt:lpstr>Results</vt:lpstr>
      <vt:lpstr>Présentation PowerPoint</vt:lpstr>
      <vt:lpstr>SPARK 2014 Strengths</vt:lpstr>
      <vt:lpstr>SPARK 2014 Challenges</vt:lpstr>
      <vt:lpstr>Présentation PowerPoint</vt:lpstr>
      <vt:lpstr>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372</cp:revision>
  <dcterms:created xsi:type="dcterms:W3CDTF">2011-10-07T11:41:06Z</dcterms:created>
  <dcterms:modified xsi:type="dcterms:W3CDTF">2014-01-21T12:11:34Z</dcterms:modified>
</cp:coreProperties>
</file>