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7"/>
  </p:notesMasterIdLst>
  <p:handoutMasterIdLst>
    <p:handoutMasterId r:id="rId18"/>
  </p:handoutMasterIdLst>
  <p:sldIdLst>
    <p:sldId id="1106" r:id="rId2"/>
    <p:sldId id="1277" r:id="rId3"/>
    <p:sldId id="1260" r:id="rId4"/>
    <p:sldId id="1281" r:id="rId5"/>
    <p:sldId id="1278" r:id="rId6"/>
    <p:sldId id="1282" r:id="rId7"/>
    <p:sldId id="1283" r:id="rId8"/>
    <p:sldId id="1284" r:id="rId9"/>
    <p:sldId id="1285" r:id="rId10"/>
    <p:sldId id="1279" r:id="rId11"/>
    <p:sldId id="1286" r:id="rId12"/>
    <p:sldId id="1287" r:id="rId13"/>
    <p:sldId id="1280" r:id="rId14"/>
    <p:sldId id="1288" r:id="rId15"/>
    <p:sldId id="1276" r:id="rId1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551"/>
  </p:normalViewPr>
  <p:slideViewPr>
    <p:cSldViewPr>
      <p:cViewPr>
        <p:scale>
          <a:sx n="101" d="100"/>
          <a:sy n="101" d="100"/>
        </p:scale>
        <p:origin x="8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8/3/16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CP Meets Verification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fr-FR" dirty="0"/>
              <a:t>Challenges of Program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SPARK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Roadmap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</a:t>
            </a:r>
            <a:r>
              <a:rPr lang="fr-FR" dirty="0" err="1" smtClean="0"/>
              <a:t>project</a:t>
            </a:r>
            <a:r>
              <a:rPr lang="fr-FR" dirty="0" smtClean="0"/>
              <a:t> SOPRANO (2014 – 2019) </a:t>
            </a:r>
            <a:r>
              <a:rPr lang="fr-FR" dirty="0" err="1" smtClean="0"/>
              <a:t>between</a:t>
            </a:r>
            <a:r>
              <a:rPr lang="fr-FR" dirty="0" smtClean="0"/>
              <a:t> AdaCore, CEA, </a:t>
            </a:r>
            <a:r>
              <a:rPr lang="fr-FR" dirty="0" err="1" smtClean="0"/>
              <a:t>Inria</a:t>
            </a:r>
            <a:r>
              <a:rPr lang="fr-FR" dirty="0" smtClean="0"/>
              <a:t>, </a:t>
            </a:r>
            <a:r>
              <a:rPr lang="fr-FR" dirty="0" err="1" smtClean="0"/>
              <a:t>OCamlPro</a:t>
            </a:r>
            <a:r>
              <a:rPr lang="fr-FR" dirty="0" smtClean="0"/>
              <a:t>, </a:t>
            </a:r>
            <a:r>
              <a:rPr lang="fr-FR" dirty="0" smtClean="0"/>
              <a:t>Université </a:t>
            </a:r>
            <a:r>
              <a:rPr lang="fr-FR" dirty="0" smtClean="0"/>
              <a:t>Paris-Sud, Université Rennes 1:</a:t>
            </a:r>
          </a:p>
          <a:p>
            <a:pPr lvl="1"/>
            <a:r>
              <a:rPr lang="fr-FR" dirty="0" err="1" smtClean="0"/>
              <a:t>Integration</a:t>
            </a:r>
            <a:r>
              <a:rPr lang="fr-FR" dirty="0" smtClean="0"/>
              <a:t> of CP and SMT in </a:t>
            </a:r>
            <a:r>
              <a:rPr lang="fr-FR" dirty="0" err="1" smtClean="0"/>
              <a:t>Popop</a:t>
            </a:r>
            <a:r>
              <a:rPr lang="fr-FR" dirty="0" smtClean="0"/>
              <a:t> (</a:t>
            </a:r>
            <a:r>
              <a:rPr lang="fr-FR" dirty="0" err="1" smtClean="0"/>
              <a:t>developed</a:t>
            </a:r>
            <a:r>
              <a:rPr lang="fr-FR" dirty="0" smtClean="0"/>
              <a:t> at CEA).</a:t>
            </a:r>
          </a:p>
          <a:p>
            <a:pPr lvl="1"/>
            <a:r>
              <a:rPr lang="fr-FR" dirty="0" smtClean="0"/>
              <a:t>Support for </a:t>
            </a:r>
            <a:r>
              <a:rPr lang="fr-FR" dirty="0" err="1" smtClean="0"/>
              <a:t>floats</a:t>
            </a:r>
            <a:r>
              <a:rPr lang="fr-FR" dirty="0" smtClean="0"/>
              <a:t> in Alt-Ergo (</a:t>
            </a:r>
            <a:r>
              <a:rPr lang="fr-FR" dirty="0" err="1" smtClean="0"/>
              <a:t>developed</a:t>
            </a:r>
            <a:r>
              <a:rPr lang="fr-FR" dirty="0" smtClean="0"/>
              <a:t> at </a:t>
            </a:r>
            <a:r>
              <a:rPr lang="fr-FR" dirty="0" err="1" smtClean="0"/>
              <a:t>OCamlPro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use of </a:t>
            </a:r>
            <a:r>
              <a:rPr lang="fr-FR" dirty="0" err="1" smtClean="0"/>
              <a:t>Gappa</a:t>
            </a:r>
            <a:r>
              <a:rPr lang="fr-FR" dirty="0" smtClean="0"/>
              <a:t>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Inria</a:t>
            </a:r>
            <a:r>
              <a:rPr lang="fr-FR" dirty="0" smtClean="0"/>
              <a:t>) and Colibri (</a:t>
            </a:r>
            <a:r>
              <a:rPr lang="fr-FR" dirty="0" err="1" smtClean="0"/>
              <a:t>from</a:t>
            </a:r>
            <a:r>
              <a:rPr lang="fr-FR" dirty="0" smtClean="0"/>
              <a:t> CEA).</a:t>
            </a:r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Deal </a:t>
            </a:r>
            <a:r>
              <a:rPr lang="fr-FR" dirty="0" err="1" smtClean="0"/>
              <a:t>with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is-IS" dirty="0" smtClean="0"/>
              <a:t>… while preserving the good quantifier instantiation of SMT provers.</a:t>
            </a:r>
          </a:p>
          <a:p>
            <a:pPr>
              <a:buFont typeface="+mj-lt"/>
              <a:buAutoNum type="arabicPeriod"/>
            </a:pPr>
            <a:endParaRPr lang="is-IS" dirty="0" smtClean="0"/>
          </a:p>
          <a:p>
            <a:pPr>
              <a:buFont typeface="+mj-lt"/>
              <a:buAutoNum type="arabicPeriod"/>
            </a:pPr>
            <a:endParaRPr lang="is-IS" dirty="0"/>
          </a:p>
          <a:p>
            <a:pPr marL="0" indent="0">
              <a:buNone/>
            </a:pPr>
            <a:r>
              <a:rPr lang="fr-FR" dirty="0"/>
              <a:t>Objective of joint </a:t>
            </a:r>
            <a:r>
              <a:rPr lang="fr-FR" dirty="0" smtClean="0"/>
              <a:t>labo </a:t>
            </a:r>
            <a:r>
              <a:rPr lang="fr-FR" dirty="0" err="1"/>
              <a:t>ProofInUse</a:t>
            </a:r>
            <a:r>
              <a:rPr lang="fr-FR" dirty="0"/>
              <a:t> (</a:t>
            </a:r>
            <a:r>
              <a:rPr lang="fr-FR" dirty="0" smtClean="0"/>
              <a:t>2014 – </a:t>
            </a:r>
            <a:r>
              <a:rPr lang="fr-FR" dirty="0"/>
              <a:t>2017) </a:t>
            </a:r>
            <a:r>
              <a:rPr lang="fr-FR" dirty="0" err="1"/>
              <a:t>between</a:t>
            </a:r>
            <a:r>
              <a:rPr lang="fr-FR" dirty="0"/>
              <a:t> AdaCore and </a:t>
            </a:r>
            <a:r>
              <a:rPr lang="fr-FR" dirty="0" err="1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Goals: 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Use support for </a:t>
            </a:r>
            <a:r>
              <a:rPr lang="fr-FR" dirty="0" err="1" smtClean="0"/>
              <a:t>bitvectors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 and </a:t>
            </a:r>
            <a:r>
              <a:rPr lang="fr-FR" dirty="0" err="1" smtClean="0"/>
              <a:t>floats</a:t>
            </a:r>
            <a:r>
              <a:rPr lang="fr-FR" dirty="0" smtClean="0"/>
              <a:t> in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8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joint </a:t>
            </a:r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 err="1" smtClean="0"/>
              <a:t>ProofInUse</a:t>
            </a:r>
            <a:r>
              <a:rPr lang="fr-FR" dirty="0" smtClean="0"/>
              <a:t> (2014 – 2017) </a:t>
            </a:r>
            <a:r>
              <a:rPr lang="fr-FR" dirty="0" err="1" smtClean="0"/>
              <a:t>between</a:t>
            </a:r>
            <a:r>
              <a:rPr lang="fr-FR" dirty="0" smtClean="0"/>
              <a:t> AdaCore and </a:t>
            </a:r>
            <a:r>
              <a:rPr lang="fr-FR" dirty="0" err="1" smtClean="0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auto-active proof </a:t>
            </a:r>
            <a:r>
              <a:rPr lang="fr-FR" dirty="0" err="1" smtClean="0"/>
              <a:t>method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</a:t>
            </a:r>
            <a:r>
              <a:rPr lang="fr-FR" dirty="0" err="1" smtClean="0"/>
              <a:t>manual</a:t>
            </a:r>
            <a:r>
              <a:rPr lang="fr-FR" dirty="0" smtClean="0"/>
              <a:t> proof guidance at source code </a:t>
            </a:r>
            <a:r>
              <a:rPr lang="fr-FR" dirty="0" err="1" smtClean="0"/>
              <a:t>level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0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of </a:t>
            </a:r>
            <a:r>
              <a:rPr lang="fr-FR" dirty="0" err="1" smtClean="0"/>
              <a:t>Automatic</a:t>
            </a:r>
            <a:r>
              <a:rPr lang="fr-FR" dirty="0" smtClean="0"/>
              <a:t> and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179512" y="1897621"/>
            <a:ext cx="14450" cy="4390225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52400" y="6287846"/>
            <a:ext cx="6910435" cy="53753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78842" y="1183655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PROPERTY 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062835" y="5805264"/>
            <a:ext cx="177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USER-PERCEIVED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739942" y="5116986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009941" y="364379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296876" y="3203521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451378" y="2880459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619777" y="2728065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8212943" y="1043008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692971" y="227062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 rot="2862278">
            <a:off x="711653" y="5694322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</a:t>
            </a:r>
            <a:r>
              <a:rPr lang="fr-FR" smtClean="0"/>
              <a:t>efault </a:t>
            </a:r>
            <a:r>
              <a:rPr lang="fr-FR" dirty="0" smtClean="0"/>
              <a:t>settings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2862278">
            <a:off x="1902575" y="4323305"/>
            <a:ext cx="18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higher</a:t>
            </a:r>
            <a:r>
              <a:rPr lang="fr-FR" dirty="0" smtClean="0"/>
              <a:t> proof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 rot="2862278">
            <a:off x="3231071" y="3780858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 rot="2862278">
            <a:off x="4305117" y="3776358"/>
            <a:ext cx="24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intermediate</a:t>
            </a:r>
            <a:r>
              <a:rPr lang="fr-FR" dirty="0" smtClean="0"/>
              <a:t> assertions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 rot="2862278">
            <a:off x="5655092" y="3178293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ghost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 rot="2862278">
            <a:off x="6961973" y="248262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</a:t>
            </a:r>
            <a:r>
              <a:rPr lang="fr-FR" smtClean="0"/>
              <a:t>anual</a:t>
            </a:r>
            <a:r>
              <a:rPr lang="fr-FR" dirty="0" smtClean="0"/>
              <a:t> proof</a:t>
            </a:r>
            <a:endParaRPr lang="fr-FR" dirty="0"/>
          </a:p>
        </p:txBody>
      </p:sp>
      <p:cxnSp>
        <p:nvCxnSpPr>
          <p:cNvPr id="50" name="Connecteur droit 49"/>
          <p:cNvCxnSpPr>
            <a:endCxn id="42" idx="3"/>
          </p:cNvCxnSpPr>
          <p:nvPr/>
        </p:nvCxnSpPr>
        <p:spPr>
          <a:xfrm flipV="1">
            <a:off x="6692971" y="1230903"/>
            <a:ext cx="1552210" cy="119816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16451" y="2848427"/>
            <a:ext cx="1044746" cy="15118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711384" y="2518800"/>
            <a:ext cx="115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nonlinear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978663" y="3021430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m</a:t>
            </a:r>
            <a:r>
              <a:rPr lang="fr-FR" dirty="0" err="1" smtClean="0"/>
              <a:t>odular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22150" y="4391640"/>
            <a:ext cx="168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boolean</a:t>
            </a:r>
            <a:r>
              <a:rPr lang="fr-FR" dirty="0" smtClean="0"/>
              <a:t> cases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012910" y="2022299"/>
            <a:ext cx="20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boolean</a:t>
            </a:r>
            <a:r>
              <a:rPr lang="fr-FR" dirty="0" smtClean="0"/>
              <a:t> + </a:t>
            </a:r>
          </a:p>
          <a:p>
            <a:pPr algn="ctr"/>
            <a:r>
              <a:rPr lang="fr-FR" dirty="0" err="1" smtClean="0"/>
              <a:t>arith</a:t>
            </a:r>
            <a:r>
              <a:rPr lang="fr-FR" dirty="0" smtClean="0"/>
              <a:t> 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886771" y="719842"/>
            <a:ext cx="126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compiler </a:t>
            </a:r>
          </a:p>
          <a:p>
            <a:pPr algn="ctr"/>
            <a:r>
              <a:rPr lang="fr-FR" dirty="0" err="1" smtClean="0"/>
              <a:t>correctness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022285" y="1538055"/>
            <a:ext cx="10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y</a:t>
            </a:r>
            <a:r>
              <a:rPr lang="fr-FR" dirty="0" err="1" smtClean="0"/>
              <a:t>et</a:t>
            </a:r>
            <a:r>
              <a:rPr lang="fr-FR" dirty="0" smtClean="0"/>
              <a:t> more </a:t>
            </a:r>
          </a:p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4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source code (GPLv3) 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</a:t>
            </a:r>
            <a:r>
              <a:rPr lang="fr-FR" sz="2000" b="0" dirty="0" smtClean="0"/>
              <a:t>(Reference </a:t>
            </a:r>
            <a:r>
              <a:rPr lang="fr-FR" sz="2000" b="0" dirty="0" err="1" smtClean="0"/>
              <a:t>Manual</a:t>
            </a:r>
            <a:r>
              <a:rPr lang="fr-FR" sz="2000" b="0" dirty="0" smtClean="0"/>
              <a:t> and 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</a:t>
            </a:r>
            <a:r>
              <a:rPr lang="fr-FR" sz="2000" b="0" dirty="0" smtClean="0"/>
              <a:t>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standard for </a:t>
            </a:r>
            <a:r>
              <a:rPr lang="fr-FR" dirty="0" err="1" smtClean="0"/>
              <a:t>critical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absence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errors</a:t>
            </a:r>
            <a:r>
              <a:rPr lang="fr-FR" dirty="0" smtClean="0"/>
              <a:t> (</a:t>
            </a:r>
            <a:r>
              <a:rPr lang="fr-FR" dirty="0" err="1" smtClean="0"/>
              <a:t>AoRTE</a:t>
            </a:r>
            <a:r>
              <a:rPr lang="fr-FR" dirty="0" smtClean="0"/>
              <a:t>)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correct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correctness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correct </a:t>
            </a:r>
            <a:r>
              <a:rPr lang="fr-FR" dirty="0" err="1" smtClean="0"/>
              <a:t>behavior</a:t>
            </a:r>
            <a:r>
              <a:rPr lang="fr-FR" dirty="0" smtClean="0"/>
              <a:t> of </a:t>
            </a:r>
            <a:r>
              <a:rPr lang="fr-FR" dirty="0" err="1" smtClean="0"/>
              <a:t>parameterized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checks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Address</a:t>
            </a:r>
            <a:r>
              <a:rPr lang="fr-FR" dirty="0" smtClean="0"/>
              <a:t> data and control </a:t>
            </a:r>
            <a:r>
              <a:rPr lang="fr-FR" dirty="0" err="1" smtClean="0"/>
              <a:t>coupling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portability</a:t>
            </a:r>
            <a:r>
              <a:rPr lang="fr-FR" dirty="0" smtClean="0"/>
              <a:t> of programs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 of </a:t>
            </a:r>
            <a:r>
              <a:rPr lang="fr-FR" dirty="0" err="1" smtClean="0"/>
              <a:t>Using</a:t>
            </a:r>
            <a:r>
              <a:rPr lang="fr-FR" dirty="0" smtClean="0"/>
              <a:t> SPARK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rot="10800000">
            <a:off x="5148064" y="1484784"/>
            <a:ext cx="24832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0" i="0" kern="1200" dirty="0" smtClean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876256" y="3717032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i="0" kern="1200" dirty="0" smtClean="0">
                <a:solidFill>
                  <a:schemeClr val="accent1"/>
                </a:solidFill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7179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Challenges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simple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/ * ** </a:t>
            </a:r>
            <a:r>
              <a:rPr lang="fr-FR" dirty="0" err="1" smtClean="0"/>
              <a:t>mod</a:t>
            </a:r>
            <a:r>
              <a:rPr lang="fr-FR" dirty="0" smtClean="0"/>
              <a:t> rem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a </a:t>
            </a:r>
            <a:r>
              <a:rPr lang="fr-FR" dirty="0" err="1" smtClean="0"/>
              <a:t>library</a:t>
            </a:r>
            <a:r>
              <a:rPr lang="fr-FR" dirty="0" smtClean="0"/>
              <a:t> of </a:t>
            </a:r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lemmas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null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postcondition</a:t>
            </a:r>
            <a:r>
              <a:rPr lang="fr-FR" dirty="0" smtClean="0"/>
              <a:t> (the </a:t>
            </a:r>
            <a:r>
              <a:rPr lang="fr-FR" dirty="0" err="1" smtClean="0"/>
              <a:t>lemma</a:t>
            </a:r>
            <a:r>
              <a:rPr lang="fr-FR" dirty="0" smtClean="0"/>
              <a:t>) and </a:t>
            </a:r>
            <a:r>
              <a:rPr lang="fr-FR" dirty="0" err="1" smtClean="0"/>
              <a:t>possibly</a:t>
            </a:r>
            <a:r>
              <a:rPr lang="fr-FR" dirty="0" smtClean="0"/>
              <a:t> a </a:t>
            </a:r>
            <a:r>
              <a:rPr lang="fr-FR" dirty="0" err="1" smtClean="0"/>
              <a:t>precondition</a:t>
            </a:r>
            <a:r>
              <a:rPr lang="fr-FR" dirty="0" smtClean="0"/>
              <a:t> (the conditions for </a:t>
            </a:r>
            <a:r>
              <a:rPr lang="fr-FR" dirty="0" err="1" smtClean="0"/>
              <a:t>applying</a:t>
            </a:r>
            <a:r>
              <a:rPr lang="fr-FR" dirty="0" smtClean="0"/>
              <a:t> the </a:t>
            </a:r>
            <a:r>
              <a:rPr lang="fr-FR" dirty="0" err="1" smtClean="0"/>
              <a:t>lemma</a:t>
            </a:r>
            <a:r>
              <a:rPr lang="fr-FR" dirty="0" smtClean="0"/>
              <a:t>)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in the argument/</a:t>
            </a:r>
            <a:r>
              <a:rPr lang="fr-FR" dirty="0" err="1" smtClean="0"/>
              <a:t>result</a:t>
            </a:r>
            <a:r>
              <a:rPr lang="fr-FR" dirty="0" smtClean="0"/>
              <a:t> type.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for 32 bits and 64 bits </a:t>
            </a:r>
            <a:r>
              <a:rPr lang="fr-FR" dirty="0" err="1" smtClean="0"/>
              <a:t>integers</a:t>
            </a:r>
            <a:r>
              <a:rPr lang="fr-FR" dirty="0" smtClean="0"/>
              <a:t> (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or </a:t>
            </a:r>
            <a:r>
              <a:rPr lang="fr-FR" dirty="0" err="1" smtClean="0"/>
              <a:t>modular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and Coq.</a:t>
            </a:r>
          </a:p>
          <a:p>
            <a:pPr lvl="1"/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call </a:t>
            </a:r>
            <a:r>
              <a:rPr lang="fr-FR" dirty="0" err="1" smtClean="0"/>
              <a:t>lemmas</a:t>
            </a:r>
            <a:r>
              <a:rPr lang="fr-FR" dirty="0" smtClean="0"/>
              <a:t> in </a:t>
            </a:r>
            <a:r>
              <a:rPr lang="fr-FR" dirty="0" err="1" smtClean="0"/>
              <a:t>their</a:t>
            </a:r>
            <a:r>
              <a:rPr lang="fr-FR" dirty="0" smtClean="0"/>
              <a:t> code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i="1" dirty="0" smtClean="0"/>
              <a:t>for free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4890686"/>
            <a:ext cx="6804248" cy="1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Most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values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mix abstract </a:t>
            </a:r>
            <a:r>
              <a:rPr lang="fr-FR" dirty="0" err="1" smtClean="0"/>
              <a:t>interpretation</a:t>
            </a:r>
            <a:r>
              <a:rPr lang="fr-FR" dirty="0" smtClean="0"/>
              <a:t> and proof</a:t>
            </a:r>
          </a:p>
          <a:p>
            <a:pPr lvl="1"/>
            <a:r>
              <a:rPr lang="fr-FR" dirty="0" smtClean="0"/>
              <a:t>Types in SPARK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of variables and record/</a:t>
            </a:r>
            <a:r>
              <a:rPr lang="fr-FR" dirty="0" err="1" smtClean="0"/>
              <a:t>array</a:t>
            </a:r>
            <a:r>
              <a:rPr lang="fr-FR" dirty="0" smtClean="0"/>
              <a:t> components.</a:t>
            </a:r>
          </a:p>
          <a:p>
            <a:pPr lvl="1"/>
            <a:r>
              <a:rPr lang="fr-FR" dirty="0" smtClean="0"/>
              <a:t>Simple </a:t>
            </a:r>
            <a:r>
              <a:rPr lang="fr-FR" dirty="0" err="1" smtClean="0"/>
              <a:t>interval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types </a:t>
            </a:r>
            <a:r>
              <a:rPr lang="fr-FR" dirty="0" err="1" smtClean="0"/>
              <a:t>proves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are </a:t>
            </a:r>
            <a:r>
              <a:rPr lang="fr-FR" dirty="0" err="1" smtClean="0"/>
              <a:t>preserved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Abstract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handles</a:t>
            </a:r>
            <a:r>
              <a:rPr lang="fr-FR" dirty="0" smtClean="0"/>
              <a:t> more </a:t>
            </a:r>
            <a:r>
              <a:rPr lang="fr-FR" dirty="0" err="1" smtClean="0"/>
              <a:t>complex</a:t>
            </a:r>
            <a:r>
              <a:rPr lang="fr-FR" dirty="0" smtClean="0"/>
              <a:t> cases of relations to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Axiomatization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smtClean="0"/>
              <a:t>to encode </a:t>
            </a:r>
            <a:r>
              <a:rPr lang="fr-FR" dirty="0" err="1" smtClean="0"/>
              <a:t>floats</a:t>
            </a:r>
            <a:r>
              <a:rPr lang="fr-FR" dirty="0" smtClean="0"/>
              <a:t> for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axioms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real value X and </a:t>
            </a:r>
            <a:r>
              <a:rPr lang="fr-FR" dirty="0" err="1" smtClean="0"/>
              <a:t>rounding</a:t>
            </a:r>
            <a:r>
              <a:rPr lang="fr-FR" dirty="0" smtClean="0"/>
              <a:t> of value </a:t>
            </a:r>
            <a:r>
              <a:rPr lang="fr-FR" dirty="0" err="1" smtClean="0"/>
              <a:t>bounded</a:t>
            </a:r>
            <a:r>
              <a:rPr lang="fr-FR" dirty="0" smtClean="0"/>
              <a:t> by ε1 . X + ε2</a:t>
            </a:r>
          </a:p>
          <a:p>
            <a:pPr lvl="1"/>
            <a:r>
              <a:rPr lang="fr-FR" dirty="0" err="1" smtClean="0"/>
              <a:t>Every</a:t>
            </a:r>
            <a:r>
              <a:rPr lang="fr-FR" dirty="0" smtClean="0"/>
              <a:t> single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double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endParaRPr lang="fr-FR" dirty="0" smtClean="0"/>
          </a:p>
          <a:p>
            <a:pPr lvl="1"/>
            <a:r>
              <a:rPr lang="fr-FR" dirty="0" smtClean="0"/>
              <a:t>Relation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rounding</a:t>
            </a:r>
            <a:r>
              <a:rPr lang="fr-FR" dirty="0" smtClean="0"/>
              <a:t> and </a:t>
            </a:r>
            <a:r>
              <a:rPr lang="fr-FR" dirty="0" err="1" smtClean="0"/>
              <a:t>floor</a:t>
            </a:r>
            <a:r>
              <a:rPr lang="fr-FR" dirty="0" smtClean="0"/>
              <a:t> / </a:t>
            </a:r>
            <a:r>
              <a:rPr lang="fr-FR" dirty="0" err="1" smtClean="0"/>
              <a:t>ceiling</a:t>
            </a:r>
            <a:r>
              <a:rPr lang="fr-FR" dirty="0" smtClean="0"/>
              <a:t> </a:t>
            </a:r>
            <a:r>
              <a:rPr lang="fr-FR" dirty="0" err="1" smtClean="0"/>
              <a:t>operations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of </a:t>
            </a:r>
            <a:r>
              <a:rPr lang="fr-FR" dirty="0" err="1" smtClean="0"/>
              <a:t>rounding</a:t>
            </a:r>
            <a:endParaRPr lang="fr-FR" dirty="0" smtClean="0"/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</a:t>
            </a:r>
            <a:r>
              <a:rPr lang="fr-FR" dirty="0" err="1" smtClean="0"/>
              <a:t>wrt</a:t>
            </a:r>
            <a:r>
              <a:rPr lang="fr-FR" dirty="0" smtClean="0"/>
              <a:t>. </a:t>
            </a:r>
            <a:r>
              <a:rPr lang="fr-FR" dirty="0" err="1"/>
              <a:t>i</a:t>
            </a:r>
            <a:r>
              <a:rPr lang="fr-FR" dirty="0" err="1" smtClean="0"/>
              <a:t>nteger</a:t>
            </a:r>
            <a:r>
              <a:rPr lang="fr-FR" dirty="0" smtClean="0"/>
              <a:t> </a:t>
            </a:r>
            <a:r>
              <a:rPr lang="fr-FR" dirty="0" err="1" smtClean="0"/>
              <a:t>boundaries</a:t>
            </a:r>
            <a:endParaRPr lang="fr-FR" dirty="0" smtClean="0"/>
          </a:p>
          <a:p>
            <a:pPr lvl="1"/>
            <a:r>
              <a:rPr lang="fr-FR" dirty="0" err="1" smtClean="0"/>
              <a:t>Special</a:t>
            </a:r>
            <a:r>
              <a:rPr lang="fr-FR" dirty="0" smtClean="0"/>
              <a:t> first/last values of types are exact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attempt</a:t>
            </a:r>
            <a:r>
              <a:rPr lang="fr-FR" dirty="0" smtClean="0"/>
              <a:t> to use the support for </a:t>
            </a:r>
            <a:r>
              <a:rPr lang="fr-FR" dirty="0" err="1" smtClean="0"/>
              <a:t>floats</a:t>
            </a:r>
            <a:r>
              <a:rPr lang="fr-FR" dirty="0" smtClean="0"/>
              <a:t> in Z3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8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</a:t>
            </a:r>
            <a:r>
              <a:rPr lang="fr-FR" dirty="0" err="1" smtClean="0"/>
              <a:t>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i</a:t>
            </a:r>
            <a:r>
              <a:rPr lang="fr-FR" dirty="0" err="1" smtClean="0"/>
              <a:t>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⟷ </a:t>
            </a:r>
            <a:r>
              <a:rPr lang="fr-FR" dirty="0" err="1" smtClean="0">
                <a:sym typeface="Wingdings"/>
              </a:rPr>
              <a:t>bitvectors</a:t>
            </a:r>
            <a:endParaRPr lang="fr-FR" dirty="0" smtClean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⟷ </a:t>
            </a:r>
            <a:r>
              <a:rPr lang="fr-FR" dirty="0" err="1" smtClean="0">
                <a:sym typeface="Wingdings"/>
              </a:rPr>
              <a:t>reals</a:t>
            </a:r>
            <a:endParaRPr lang="fr-FR" dirty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</a:t>
            </a:r>
            <a:r>
              <a:rPr lang="fr-FR" dirty="0">
                <a:sym typeface="Wingdings"/>
              </a:rPr>
              <a:t>⟷ </a:t>
            </a:r>
            <a:r>
              <a:rPr lang="fr-FR" dirty="0" err="1">
                <a:sym typeface="Wingdings"/>
              </a:rPr>
              <a:t>floats</a:t>
            </a: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 err="1" smtClean="0">
                <a:sym typeface="Wingdings"/>
              </a:rPr>
              <a:t>Current</a:t>
            </a:r>
            <a:r>
              <a:rPr lang="fr-FR" dirty="0" smtClean="0">
                <a:sym typeface="Wingdings"/>
              </a:rPr>
              <a:t> solution in SPARK: </a:t>
            </a:r>
            <a:r>
              <a:rPr lang="fr-FR" dirty="0" err="1" smtClean="0">
                <a:sym typeface="Wingdings"/>
              </a:rPr>
              <a:t>avoid</a:t>
            </a:r>
            <a:r>
              <a:rPr lang="fr-FR" dirty="0" smtClean="0">
                <a:sym typeface="Wingdings"/>
              </a:rPr>
              <a:t> conversions as </a:t>
            </a:r>
            <a:r>
              <a:rPr lang="fr-FR" dirty="0" err="1" smtClean="0">
                <a:sym typeface="Wingdings"/>
              </a:rPr>
              <a:t>much</a:t>
            </a:r>
            <a:r>
              <a:rPr lang="fr-FR" dirty="0" smtClean="0">
                <a:sym typeface="Wingdings"/>
              </a:rPr>
              <a:t> as possible</a:t>
            </a:r>
          </a:p>
          <a:p>
            <a:pPr lvl="1"/>
            <a:r>
              <a:rPr lang="fr-FR" dirty="0" err="1">
                <a:sym typeface="Wingdings"/>
              </a:rPr>
              <a:t>F</a:t>
            </a:r>
            <a:r>
              <a:rPr lang="fr-FR" dirty="0" err="1" smtClean="0">
                <a:sym typeface="Wingdings"/>
              </a:rPr>
              <a:t>loat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literals</a:t>
            </a:r>
            <a:r>
              <a:rPr lang="fr-FR" dirty="0" smtClean="0">
                <a:sym typeface="Wingdings"/>
              </a:rPr>
              <a:t> are </a:t>
            </a:r>
            <a:r>
              <a:rPr lang="fr-FR" dirty="0" err="1" smtClean="0">
                <a:sym typeface="Wingdings"/>
              </a:rPr>
              <a:t>replaced</a:t>
            </a:r>
            <a:r>
              <a:rPr lang="fr-FR" dirty="0" smtClean="0">
                <a:sym typeface="Wingdings"/>
              </a:rPr>
              <a:t> by </a:t>
            </a:r>
            <a:r>
              <a:rPr lang="fr-FR" dirty="0" err="1" smtClean="0">
                <a:sym typeface="Wingdings"/>
              </a:rPr>
              <a:t>integral</a:t>
            </a:r>
            <a:r>
              <a:rPr lang="fr-FR" dirty="0" smtClean="0">
                <a:sym typeface="Wingdings"/>
              </a:rPr>
              <a:t> part + </a:t>
            </a:r>
            <a:r>
              <a:rPr lang="fr-FR" dirty="0" err="1" smtClean="0">
                <a:sym typeface="Wingdings"/>
              </a:rPr>
              <a:t>fractional</a:t>
            </a:r>
            <a:r>
              <a:rPr lang="fr-FR" dirty="0" smtClean="0">
                <a:sym typeface="Wingdings"/>
              </a:rPr>
              <a:t> part.</a:t>
            </a:r>
          </a:p>
          <a:p>
            <a:pPr lvl="1"/>
            <a:r>
              <a:rPr lang="fr-FR" dirty="0" smtClean="0"/>
              <a:t>Translation of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or 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sensitive.</a:t>
            </a:r>
          </a:p>
          <a:p>
            <a:pPr lvl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facilitated</a:t>
            </a:r>
            <a:r>
              <a:rPr lang="fr-FR" dirty="0" smtClean="0"/>
              <a:t> by the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dirty="0" smtClean="0"/>
              <a:t> in SPARK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requires</a:t>
            </a:r>
            <a:r>
              <a:rPr lang="fr-FR" dirty="0" smtClean="0"/>
              <a:t> explicit conversions.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reals</a:t>
            </a:r>
            <a:r>
              <a:rPr lang="fr-FR" dirty="0" smtClean="0"/>
              <a:t> in SPARK. But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unbounded</a:t>
            </a:r>
            <a:r>
              <a:rPr lang="fr-FR" dirty="0" smtClean="0"/>
              <a:t> version)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specifications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/>
              <a:t>less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r>
              <a:rPr lang="fr-FR" dirty="0" smtClean="0"/>
              <a:t> on </a:t>
            </a:r>
            <a:r>
              <a:rPr lang="fr-FR" dirty="0" err="1" smtClean="0"/>
              <a:t>bitwise</a:t>
            </a:r>
            <a:r>
              <a:rPr lang="fr-FR" dirty="0" smtClean="0"/>
              <a:t>/modulo </a:t>
            </a:r>
            <a:r>
              <a:rPr lang="fr-FR" dirty="0" err="1" smtClean="0"/>
              <a:t>operations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bitvectors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r>
              <a:rPr lang="fr-FR" dirty="0" smtClean="0">
                <a:sym typeface="Wingdings"/>
              </a:rPr>
              <a:t> on computation of </a:t>
            </a:r>
            <a:r>
              <a:rPr lang="fr-FR" dirty="0" err="1" smtClean="0">
                <a:sym typeface="Wingdings"/>
              </a:rPr>
              <a:t>bounds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Conversions </a:t>
            </a:r>
            <a:r>
              <a:rPr lang="fr-FR" dirty="0" err="1" smtClean="0"/>
              <a:t>Between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4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Quantifiers</a:t>
            </a:r>
            <a:r>
              <a:rPr lang="fr-FR" dirty="0" smtClean="0"/>
              <a:t> are essential to:</a:t>
            </a:r>
          </a:p>
          <a:p>
            <a:r>
              <a:rPr lang="fr-FR" dirty="0" smtClean="0"/>
              <a:t>Encode the </a:t>
            </a:r>
            <a:r>
              <a:rPr lang="fr-FR" dirty="0" err="1" smtClean="0"/>
              <a:t>semantics</a:t>
            </a:r>
            <a:r>
              <a:rPr lang="fr-FR" dirty="0" smtClean="0"/>
              <a:t> of the </a:t>
            </a:r>
            <a:r>
              <a:rPr lang="fr-FR" dirty="0" err="1" smtClean="0"/>
              <a:t>language</a:t>
            </a:r>
            <a:r>
              <a:rPr lang="fr-FR" dirty="0" smtClean="0"/>
              <a:t> types.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of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over collections.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Quantifier </a:t>
            </a:r>
            <a:r>
              <a:rPr lang="fr-FR" dirty="0" err="1" smtClean="0"/>
              <a:t>instantiation</a:t>
            </a:r>
            <a:r>
              <a:rPr lang="fr-FR" dirty="0" smtClean="0"/>
              <a:t> in SMT </a:t>
            </a:r>
            <a:r>
              <a:rPr lang="fr-FR" dirty="0" err="1" smtClean="0"/>
              <a:t>solvers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on:</a:t>
            </a:r>
          </a:p>
          <a:p>
            <a:pPr lvl="1"/>
            <a:r>
              <a:rPr lang="fr-FR" dirty="0" err="1" smtClean="0"/>
              <a:t>Syntax-directed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(triggers)</a:t>
            </a:r>
          </a:p>
          <a:p>
            <a:pPr lvl="1"/>
            <a:r>
              <a:rPr lang="fr-FR" dirty="0" smtClean="0"/>
              <a:t>Value-</a:t>
            </a:r>
            <a:r>
              <a:rPr lang="fr-FR" dirty="0" err="1" smtClean="0"/>
              <a:t>directed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(</a:t>
            </a:r>
            <a:r>
              <a:rPr lang="fr-FR" dirty="0" err="1" smtClean="0"/>
              <a:t>models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and </a:t>
            </a:r>
            <a:r>
              <a:rPr lang="fr-FR" dirty="0" err="1" smtClean="0"/>
              <a:t>theories</a:t>
            </a:r>
            <a:r>
              <a:rPr lang="fr-FR" dirty="0" smtClean="0"/>
              <a:t> (</a:t>
            </a:r>
            <a:r>
              <a:rPr lang="fr-FR" dirty="0" err="1" smtClean="0"/>
              <a:t>arithmetic</a:t>
            </a:r>
            <a:r>
              <a:rPr lang="fr-FR" dirty="0" smtClean="0"/>
              <a:t> in </a:t>
            </a:r>
            <a:r>
              <a:rPr lang="fr-FR" dirty="0" err="1" smtClean="0"/>
              <a:t>particular</a:t>
            </a:r>
            <a:r>
              <a:rPr lang="fr-FR" dirty="0" smtClean="0"/>
              <a:t>) </a:t>
            </a:r>
            <a:r>
              <a:rPr lang="fr-FR" dirty="0" smtClean="0"/>
              <a:t>lead </a:t>
            </a:r>
            <a:r>
              <a:rPr lang="fr-FR" dirty="0" err="1" smtClean="0"/>
              <a:t>sometimes</a:t>
            </a:r>
            <a:r>
              <a:rPr lang="fr-FR" dirty="0" smtClean="0"/>
              <a:t> to </a:t>
            </a:r>
            <a:r>
              <a:rPr lang="fr-FR" dirty="0" err="1" smtClean="0"/>
              <a:t>surprising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is-IS" dirty="0" smtClean="0"/>
              <a:t>…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no / simple </a:t>
            </a:r>
            <a:r>
              <a:rPr lang="fr-FR" dirty="0" err="1" smtClean="0"/>
              <a:t>quantifiers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</a:t>
            </a:r>
          </a:p>
          <a:p>
            <a:pPr lvl="1"/>
            <a:r>
              <a:rPr lang="fr-FR" dirty="0" smtClean="0"/>
              <a:t>Use types </a:t>
            </a:r>
            <a:r>
              <a:rPr lang="fr-FR" dirty="0" err="1" smtClean="0"/>
              <a:t>integer</a:t>
            </a:r>
            <a:r>
              <a:rPr lang="fr-FR" dirty="0" smtClean="0"/>
              <a:t>/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whenever</a:t>
            </a:r>
            <a:r>
              <a:rPr lang="fr-FR" dirty="0" smtClean="0"/>
              <a:t> possible (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axiomatized</a:t>
            </a:r>
            <a:r>
              <a:rPr lang="fr-FR" dirty="0" smtClean="0"/>
              <a:t> abstract type)</a:t>
            </a:r>
          </a:p>
          <a:p>
            <a:pPr lvl="1"/>
            <a:r>
              <a:rPr lang="fr-FR" dirty="0" smtClean="0"/>
              <a:t>Use triggers to force direction of </a:t>
            </a:r>
            <a:r>
              <a:rPr lang="fr-FR" dirty="0" err="1" smtClean="0"/>
              <a:t>instantiation</a:t>
            </a:r>
            <a:r>
              <a:rPr lang="fr-FR" dirty="0" smtClean="0"/>
              <a:t> (for </a:t>
            </a:r>
            <a:r>
              <a:rPr lang="fr-FR" dirty="0" err="1" smtClean="0"/>
              <a:t>definitions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Handling of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6863"/>
      </p:ext>
    </p:extLst>
  </p:cSld>
  <p:clrMapOvr>
    <a:masterClrMapping/>
  </p:clrMapOvr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7964</TotalTime>
  <Words>785</Words>
  <Application>Microsoft Macintosh PowerPoint</Application>
  <PresentationFormat>Présentation à l'écran (4:3)</PresentationFormat>
  <Paragraphs>150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Franklin Gothic Book</vt:lpstr>
      <vt:lpstr>ＭＳ Ｐゴシック</vt:lpstr>
      <vt:lpstr>Times</vt:lpstr>
      <vt:lpstr>Verdana</vt:lpstr>
      <vt:lpstr>Wingdings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Objectives of Using SPARK</vt:lpstr>
      <vt:lpstr>Présentation PowerPoint</vt:lpstr>
      <vt:lpstr>Nonlinear Integer Arithmetic</vt:lpstr>
      <vt:lpstr>Floating-point Arithmetic</vt:lpstr>
      <vt:lpstr>Conversions Between Types</vt:lpstr>
      <vt:lpstr>Handling of Quantifiers</vt:lpstr>
      <vt:lpstr>Présentation PowerPoint</vt:lpstr>
      <vt:lpstr>Better Automatic Provers</vt:lpstr>
      <vt:lpstr>Better Interactive Provers</vt:lpstr>
      <vt:lpstr>Présentation PowerPoint</vt:lpstr>
      <vt:lpstr>Better Integration of Automatic and Interactive Provers</vt:lpstr>
      <vt:lpstr>SPARK Resources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239</cp:revision>
  <dcterms:created xsi:type="dcterms:W3CDTF">2011-10-07T11:41:06Z</dcterms:created>
  <dcterms:modified xsi:type="dcterms:W3CDTF">2016-08-03T10:35:21Z</dcterms:modified>
</cp:coreProperties>
</file>