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553" r:id="rId2"/>
  </p:sldMasterIdLst>
  <p:notesMasterIdLst>
    <p:notesMasterId r:id="rId32"/>
  </p:notesMasterIdLst>
  <p:handoutMasterIdLst>
    <p:handoutMasterId r:id="rId33"/>
  </p:handoutMasterIdLst>
  <p:sldIdLst>
    <p:sldId id="1106" r:id="rId3"/>
    <p:sldId id="1271" r:id="rId4"/>
    <p:sldId id="1263" r:id="rId5"/>
    <p:sldId id="1277" r:id="rId6"/>
    <p:sldId id="1264" r:id="rId7"/>
    <p:sldId id="1265" r:id="rId8"/>
    <p:sldId id="1266" r:id="rId9"/>
    <p:sldId id="1267" r:id="rId10"/>
    <p:sldId id="1272" r:id="rId11"/>
    <p:sldId id="1253" r:id="rId12"/>
    <p:sldId id="1261" r:id="rId13"/>
    <p:sldId id="1273" r:id="rId14"/>
    <p:sldId id="1268" r:id="rId15"/>
    <p:sldId id="1269" r:id="rId16"/>
    <p:sldId id="1257" r:id="rId17"/>
    <p:sldId id="1248" r:id="rId18"/>
    <p:sldId id="1249" r:id="rId19"/>
    <p:sldId id="1250" r:id="rId20"/>
    <p:sldId id="1258" r:id="rId21"/>
    <p:sldId id="1270" r:id="rId22"/>
    <p:sldId id="1251" r:id="rId23"/>
    <p:sldId id="1259" r:id="rId24"/>
    <p:sldId id="1252" r:id="rId25"/>
    <p:sldId id="1274" r:id="rId26"/>
    <p:sldId id="1260" r:id="rId27"/>
    <p:sldId id="1262" r:id="rId28"/>
    <p:sldId id="1276" r:id="rId29"/>
    <p:sldId id="1256" r:id="rId30"/>
    <p:sldId id="1278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4" autoAdjust="0"/>
  </p:normalViewPr>
  <p:slideViewPr>
    <p:cSldViewPr>
      <p:cViewPr varScale="1">
        <p:scale>
          <a:sx n="106" d="100"/>
          <a:sy n="106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29/10/13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z="1800" smtClean="0">
                <a:solidFill>
                  <a:srgbClr val="000000"/>
                </a:solidFill>
                <a:ea typeface="+mn-ea"/>
                <a:cs typeface="Arial" charset="0"/>
              </a:rPr>
              <a:pPr/>
              <a:t>29/10/13</a:t>
            </a:fld>
            <a:endParaRPr lang="fr-BE" sz="180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fr-BE" sz="180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z="1800" smtClean="0">
                <a:solidFill>
                  <a:srgbClr val="000000"/>
                </a:solidFill>
                <a:ea typeface="+mn-ea"/>
                <a:cs typeface="Arial" charset="0"/>
              </a:rPr>
              <a:pPr/>
              <a:t>‹#›</a:t>
            </a:fld>
            <a:endParaRPr lang="fr-BE" sz="1800">
              <a:solidFill>
                <a:srgbClr val="000000"/>
              </a:solidFill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83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6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17 July 2011</a:t>
            </a:r>
          </a:p>
        </p:txBody>
      </p:sp>
    </p:spTree>
    <p:extLst>
      <p:ext uri="{BB962C8B-B14F-4D97-AF65-F5344CB8AC3E}">
        <p14:creationId xmlns:p14="http://schemas.microsoft.com/office/powerpoint/2010/main" val="406543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5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66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6" y="1151930"/>
            <a:ext cx="5540188" cy="2321719"/>
          </a:xfrm>
          <a:prstGeom prst="rect">
            <a:avLst/>
          </a:prstGeom>
        </p:spPr>
        <p:txBody>
          <a:bodyPr lIns="54142" tIns="27071" rIns="54142" bIns="2707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257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z="1800" smtClean="0">
                <a:solidFill>
                  <a:srgbClr val="000000"/>
                </a:solidFill>
                <a:ea typeface="+mn-ea"/>
                <a:cs typeface="Arial" charset="0"/>
              </a:rPr>
              <a:pPr/>
              <a:t>29/10/13</a:t>
            </a:fld>
            <a:endParaRPr lang="fr-BE" sz="180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fr-BE" sz="180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z="1800" smtClean="0">
                <a:solidFill>
                  <a:srgbClr val="000000"/>
                </a:solidFill>
                <a:ea typeface="+mn-ea"/>
                <a:cs typeface="Arial" charset="0"/>
              </a:rPr>
              <a:pPr/>
              <a:t>‹#›</a:t>
            </a:fld>
            <a:endParaRPr lang="fr-BE" sz="1800">
              <a:solidFill>
                <a:srgbClr val="000000"/>
              </a:solidFill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3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2014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1" r:id="rId10"/>
    <p:sldLayoutId id="2147484552" r:id="rId11"/>
    <p:sldLayoutId id="2147484571" r:id="rId12"/>
    <p:sldLayoutId id="2147484572" r:id="rId13"/>
    <p:sldLayoutId id="2147484574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solidFill>
                <a:srgbClr val="000000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Slide: </a:t>
            </a:r>
            <a:fld id="{43F39511-02AB-4F14-A557-8CD33A774D94}" type="slidenum">
              <a:rPr lang="en-US" sz="800" i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pPr eaLnBrk="0" hangingPunct="0">
                <a:defRPr/>
              </a:pPr>
              <a:t>‹#›</a:t>
            </a:fld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Copyright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 </a:t>
            </a:r>
            <a:r>
              <a:rPr lang="en-US" sz="800" i="0" dirty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2014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AdaCore </a:t>
            </a:r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3" r:id="rId9"/>
    <p:sldLayoutId id="2147484564" r:id="rId10"/>
    <p:sldLayoutId id="2147484565" r:id="rId11"/>
    <p:sldLayoutId id="2147484566" r:id="rId12"/>
    <p:sldLayoutId id="2147484567" r:id="rId13"/>
    <p:sldLayoutId id="2147484568" r:id="rId14"/>
    <p:sldLayoutId id="2147484570" r:id="rId15"/>
    <p:sldLayoutId id="2147484573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core.com/sparkpro" TargetMode="External"/><Relationship Id="rId4" Type="http://schemas.openxmlformats.org/officeDocument/2006/relationships/hyperlink" Target="http://www.open-do.org/wp-content/uploads/2013/04/IEEE_Software_Formal_Or_Testing.pdf" TargetMode="External"/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www.adacore.com/spark2014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Quentin </a:t>
            </a:r>
            <a:r>
              <a:rPr lang="en-US" dirty="0" err="1" smtClean="0"/>
              <a:t>Ochem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Technical Account Manager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SPARK 2014 </a:t>
            </a:r>
            <a:br>
              <a:rPr lang="en-US" dirty="0" smtClean="0"/>
            </a:br>
            <a:r>
              <a:rPr lang="en-US" dirty="0" smtClean="0"/>
              <a:t>Towards a Formal </a:t>
            </a:r>
            <a:r>
              <a:rPr lang="en-US" dirty="0"/>
              <a:t>P</a:t>
            </a:r>
            <a:r>
              <a:rPr lang="en-US" dirty="0" smtClean="0"/>
              <a:t>roof </a:t>
            </a:r>
            <a:r>
              <a:rPr lang="en-US" dirty="0"/>
              <a:t>E</a:t>
            </a:r>
            <a:r>
              <a:rPr lang="en-US" dirty="0" smtClean="0"/>
              <a:t>nvironment for DO-178C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 is a Ada-based language and toolset allowing to perform formal analysis</a:t>
            </a:r>
          </a:p>
          <a:p>
            <a:pPr lvl="1"/>
            <a:r>
              <a:rPr lang="en-US" dirty="0" smtClean="0"/>
              <a:t>Absence of </a:t>
            </a:r>
            <a:r>
              <a:rPr lang="en-US" dirty="0"/>
              <a:t>r</a:t>
            </a:r>
            <a:r>
              <a:rPr lang="en-US" dirty="0" smtClean="0"/>
              <a:t>un-time errors</a:t>
            </a:r>
          </a:p>
          <a:p>
            <a:pPr lvl="1"/>
            <a:r>
              <a:rPr lang="en-US" dirty="0" smtClean="0"/>
              <a:t>Data Flow and Information Flow analysis</a:t>
            </a:r>
          </a:p>
          <a:p>
            <a:pPr lvl="1"/>
            <a:r>
              <a:rPr lang="en-US" dirty="0" smtClean="0"/>
              <a:t>Correctness with regards to contracts</a:t>
            </a:r>
          </a:p>
          <a:p>
            <a:pPr lvl="1"/>
            <a:endParaRPr lang="en-US" dirty="0"/>
          </a:p>
          <a:p>
            <a:r>
              <a:rPr lang="en-US" dirty="0" smtClean="0"/>
              <a:t>SPARK is based on a provable Ada 95 subset and additional annotations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Ada 2012 </a:t>
            </a:r>
            <a:r>
              <a:rPr lang="en-US" dirty="0" smtClean="0"/>
              <a:t>language extends the Ada 95 / 2005 definition, including requirements from SPARK language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SPARK 2014 </a:t>
            </a:r>
            <a:r>
              <a:rPr lang="en-US" dirty="0" smtClean="0"/>
              <a:t>is a new language and toolset based on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Ada 2012</a:t>
            </a:r>
            <a:r>
              <a:rPr lang="en-US" dirty="0" smtClean="0"/>
              <a:t> including</a:t>
            </a:r>
          </a:p>
          <a:p>
            <a:pPr lvl="1"/>
            <a:r>
              <a:rPr lang="en-US" dirty="0" smtClean="0"/>
              <a:t>A much wider support for the Ada constructions</a:t>
            </a:r>
          </a:p>
          <a:p>
            <a:pPr lvl="1"/>
            <a:r>
              <a:rPr lang="en-US" dirty="0" smtClean="0"/>
              <a:t>A format for contract associated with </a:t>
            </a:r>
            <a:r>
              <a:rPr lang="en-US" u="sng" dirty="0" smtClean="0"/>
              <a:t>formal and executable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An environment ready for </a:t>
            </a:r>
            <a:r>
              <a:rPr lang="en-US" u="sng" dirty="0" smtClean="0"/>
              <a:t>local type substitutability</a:t>
            </a:r>
            <a:r>
              <a:rPr lang="en-US" dirty="0" smtClean="0"/>
              <a:t> proof</a:t>
            </a:r>
          </a:p>
          <a:p>
            <a:pPr lvl="1"/>
            <a:r>
              <a:rPr lang="en-US" dirty="0" smtClean="0"/>
              <a:t>An environment ready for </a:t>
            </a:r>
            <a:r>
              <a:rPr lang="en-US" u="sng" dirty="0" smtClean="0"/>
              <a:t>low-level requirement compliance and robustness </a:t>
            </a:r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An integration environment between unit </a:t>
            </a:r>
            <a:r>
              <a:rPr lang="en-US" u="sng" dirty="0" smtClean="0"/>
              <a:t>testing and unit proof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 2014?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5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Contracts on subprograms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Contracts on types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New expressions</a:t>
            </a:r>
            <a:r>
              <a:rPr lang="en-US" dirty="0"/>
              <a:t> </a:t>
            </a:r>
            <a:r>
              <a:rPr lang="en-US" dirty="0" smtClean="0"/>
              <a:t>such as quantifiers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All of these construction are provided with dynamic semantics by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Ada 2012</a:t>
            </a:r>
          </a:p>
          <a:p>
            <a:endParaRPr lang="en-US" dirty="0"/>
          </a:p>
          <a:p>
            <a:r>
              <a:rPr lang="en-US" dirty="0" smtClean="0"/>
              <a:t>All of these construction are provided with proof semantics by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SPARK 2014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</a:t>
            </a:r>
            <a:r>
              <a:rPr lang="en-US" dirty="0"/>
              <a:t>A</a:t>
            </a:r>
            <a:r>
              <a:rPr lang="en-US" dirty="0" smtClean="0"/>
              <a:t>dditions for Contract Specification</a:t>
            </a:r>
            <a:endParaRPr lang="en-US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06248"/>
              </p:ext>
            </p:extLst>
          </p:nvPr>
        </p:nvGraphicFramePr>
        <p:xfrm>
          <a:off x="1644352" y="1484784"/>
          <a:ext cx="6096000" cy="100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00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Integer;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 (X,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Y : Integer)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Pre =&gt; X + Y &gt;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Post =&gt; G =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G’Old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+ 1;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35450"/>
              </p:ext>
            </p:extLst>
          </p:nvPr>
        </p:nvGraphicFramePr>
        <p:xfrm>
          <a:off x="1691680" y="2924944"/>
          <a:ext cx="6096000" cy="50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501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Even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Integer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Dynamic_Predicate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Even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mod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2 = 0;</a:t>
                      </a: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96401"/>
              </p:ext>
            </p:extLst>
          </p:nvPr>
        </p:nvGraphicFramePr>
        <p:xfrm>
          <a:off x="323528" y="4077072"/>
          <a:ext cx="8640960" cy="100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0"/>
              </a:tblGrid>
              <a:tr h="501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Sorted_Array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array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(Integer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range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&lt;&gt;)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of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Integer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Dynamic_Predicate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Sorted_Array’Size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&lt;=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or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all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Sorted_Array’First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..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Sorted_Array’Last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– 1 =&gt;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Sorted_Array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(I) &lt;=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Sorted_Array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(I + 1));</a:t>
                      </a: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010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2234458"/>
          </a:xfrm>
        </p:spPr>
        <p:txBody>
          <a:bodyPr/>
          <a:lstStyle/>
          <a:p>
            <a:r>
              <a:rPr lang="en-US" dirty="0" smtClean="0"/>
              <a:t>A few words on DO-178C and SPARK 2014</a:t>
            </a:r>
          </a:p>
          <a:p>
            <a:pPr algn="r"/>
            <a:r>
              <a:rPr lang="en-US" sz="2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103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9872" y="512676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19872" y="173681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4088" y="314096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Requirements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648" y="314096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9872" y="458112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7" name="Straight Arrow Connector 6"/>
          <p:cNvCxnSpPr>
            <a:endCxn id="3" idx="0"/>
          </p:cNvCxnSpPr>
          <p:nvPr/>
        </p:nvCxnSpPr>
        <p:spPr>
          <a:xfrm>
            <a:off x="4644008" y="1124744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 flipH="1">
            <a:off x="2627784" y="2348880"/>
            <a:ext cx="201622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>
            <a:off x="4644008" y="2348880"/>
            <a:ext cx="19442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627784" y="3753036"/>
            <a:ext cx="2016224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flipH="1">
            <a:off x="4644008" y="3753036"/>
            <a:ext cx="1944216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22" idx="0"/>
          </p:cNvCxnSpPr>
          <p:nvPr/>
        </p:nvCxnSpPr>
        <p:spPr>
          <a:xfrm>
            <a:off x="4644008" y="51931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19872" y="576926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76200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dirty="0" smtClean="0">
                <a:solidFill>
                  <a:srgbClr val="17598F"/>
                </a:solidFill>
                <a:ea typeface="+mn-ea"/>
                <a:cs typeface="Arial" charset="0"/>
              </a:rPr>
              <a:t>Back to DO-333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5976257" y="3820886"/>
            <a:ext cx="1384485" cy="2269671"/>
          </a:xfrm>
          <a:custGeom>
            <a:avLst/>
            <a:gdLst>
              <a:gd name="connsiteX0" fmla="*/ 0 w 1384485"/>
              <a:gd name="connsiteY0" fmla="*/ 2269671 h 2269671"/>
              <a:gd name="connsiteX1" fmla="*/ 1322614 w 1384485"/>
              <a:gd name="connsiteY1" fmla="*/ 1469571 h 2269671"/>
              <a:gd name="connsiteX2" fmla="*/ 1045029 w 1384485"/>
              <a:gd name="connsiteY2" fmla="*/ 0 h 22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485" h="2269671">
                <a:moveTo>
                  <a:pt x="0" y="2269671"/>
                </a:moveTo>
                <a:cubicBezTo>
                  <a:pt x="574221" y="2058760"/>
                  <a:pt x="1148443" y="1847849"/>
                  <a:pt x="1322614" y="1469571"/>
                </a:cubicBezTo>
                <a:cubicBezTo>
                  <a:pt x="1496785" y="1091293"/>
                  <a:pt x="1270907" y="545646"/>
                  <a:pt x="1045029" y="0"/>
                </a:cubicBezTo>
              </a:path>
            </a:pathLst>
          </a:custGeom>
          <a:noFill/>
          <a:ln w="25400" cap="flat" cmpd="sng" algn="ctr">
            <a:solidFill>
              <a:srgbClr val="7030A0">
                <a:alpha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915891" y="3768436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5959929" y="5029200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4375" y="4320229"/>
            <a:ext cx="119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400" b="1" i="0" kern="1200" dirty="0" smtClean="0">
                <a:solidFill>
                  <a:schemeClr val="accent1"/>
                </a:solidFill>
              </a:rPr>
            </a:br>
            <a:r>
              <a:rPr lang="en-US" sz="14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4168" y="5786100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accent1"/>
                </a:solidFill>
              </a:rPr>
              <a:t>Property </a:t>
            </a:r>
            <a:br>
              <a:rPr lang="en-US" sz="1400" b="1" i="0" kern="1200" dirty="0" smtClean="0">
                <a:solidFill>
                  <a:schemeClr val="accent1"/>
                </a:solidFill>
              </a:rPr>
            </a:br>
            <a:r>
              <a:rPr lang="en-US" sz="1400" b="1" i="0" kern="1200" dirty="0" smtClean="0">
                <a:solidFill>
                  <a:schemeClr val="accent1"/>
                </a:solidFill>
              </a:rPr>
              <a:t>Preservation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06048" y="4777407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accent6"/>
                </a:solidFill>
              </a:rPr>
              <a:t>by Formal Proof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7956376" y="4005064"/>
            <a:ext cx="432048" cy="3151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23" idx="3"/>
          </p:cNvCxnSpPr>
          <p:nvPr/>
        </p:nvCxnSpPr>
        <p:spPr bwMode="auto">
          <a:xfrm>
            <a:off x="7354067" y="6047710"/>
            <a:ext cx="602309" cy="261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812360" y="3614547"/>
            <a:ext cx="1248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SPARK 2014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50738" y="623731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accent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972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formal analysis is done on the Source Code, then some complementary analysis needs to be done to show property preservation between the source code and executable object </a:t>
            </a:r>
            <a:r>
              <a:rPr lang="en-US" dirty="0" smtClean="0"/>
              <a:t>code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This can be done through analysis on a sample representative of the coding standard, close to Source to Object traceability study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SPARK 2014</a:t>
            </a:r>
            <a:r>
              <a:rPr lang="en-US" dirty="0" smtClean="0"/>
              <a:t>, properties are expressed in the form of </a:t>
            </a:r>
            <a:r>
              <a:rPr lang="en-US" u="sng" dirty="0" smtClean="0"/>
              <a:t>executable</a:t>
            </a:r>
            <a:r>
              <a:rPr lang="en-US" dirty="0" smtClean="0"/>
              <a:t> contract, could we take advantage of that?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Note: required </a:t>
            </a:r>
            <a:r>
              <a:rPr lang="en-US" u="sng" dirty="0" smtClean="0"/>
              <a:t>from </a:t>
            </a:r>
            <a:r>
              <a:rPr lang="en-US" u="sng" dirty="0"/>
              <a:t>level A to </a:t>
            </a:r>
            <a:r>
              <a:rPr lang="en-US" u="sng" dirty="0" smtClean="0"/>
              <a:t>D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Property Preservation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8561833" cy="1200329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“Complementary </a:t>
            </a:r>
            <a:r>
              <a:rPr lang="en-US" sz="1800" dirty="0"/>
              <a:t>analysis shows property preservation between the </a:t>
            </a:r>
            <a:r>
              <a:rPr lang="en-US" sz="1800" dirty="0" smtClean="0"/>
              <a:t>Source Code </a:t>
            </a:r>
            <a:r>
              <a:rPr lang="en-US" sz="1800" dirty="0"/>
              <a:t>and the EOC. </a:t>
            </a:r>
            <a:r>
              <a:rPr lang="en-US" sz="1800" dirty="0" smtClean="0"/>
              <a:t>[…] </a:t>
            </a:r>
            <a:r>
              <a:rPr lang="en-US" sz="1800" dirty="0"/>
              <a:t>This </a:t>
            </a:r>
            <a:r>
              <a:rPr lang="en-US" sz="1800" dirty="0" smtClean="0"/>
              <a:t>is similar </a:t>
            </a:r>
            <a:r>
              <a:rPr lang="en-US" sz="1800" dirty="0"/>
              <a:t>to the way that coverage metrics gained from Source Code can </a:t>
            </a:r>
            <a:r>
              <a:rPr lang="en-US" sz="1800" dirty="0" smtClean="0"/>
              <a:t>be used </a:t>
            </a:r>
            <a:r>
              <a:rPr lang="en-US" sz="1800" dirty="0"/>
              <a:t>to establish the adequacy of tests to verify the target system. </a:t>
            </a:r>
            <a:r>
              <a:rPr lang="en-US" sz="1800" dirty="0" smtClean="0"/>
              <a:t>[…]’</a:t>
            </a:r>
            <a:endParaRPr lang="en-US" sz="1800" b="1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similar for test cases, e.g. verifying that the formal analysis cases are complete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6.7.1.1 Requirement-based coverage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636912"/>
            <a:ext cx="8561833" cy="2308324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a. Analysis</a:t>
            </a:r>
            <a:r>
              <a:rPr lang="en-US" sz="1800" dirty="0"/>
              <a:t>, using the associated Trace Data, to confirm that formal analysis cases </a:t>
            </a:r>
            <a:r>
              <a:rPr lang="en-US" sz="1800" dirty="0" smtClean="0"/>
              <a:t>exist for </a:t>
            </a:r>
            <a:r>
              <a:rPr lang="en-US" sz="1800" dirty="0"/>
              <a:t>each software requirement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b. Analysis to confirm that formal analysis cases satisfy the criteria of normal range </a:t>
            </a:r>
            <a:r>
              <a:rPr lang="en-US" sz="1800" dirty="0" smtClean="0"/>
              <a:t>and robustness criteria as defined in sections FM.6.7, items a and b.</a:t>
            </a:r>
          </a:p>
          <a:p>
            <a:endParaRPr lang="en-US" sz="1800" dirty="0" smtClean="0"/>
          </a:p>
          <a:p>
            <a:r>
              <a:rPr lang="en-US" sz="1800" dirty="0" smtClean="0"/>
              <a:t>c</a:t>
            </a:r>
            <a:r>
              <a:rPr lang="en-US" sz="1800" dirty="0"/>
              <a:t>. Resolution of any deficiencies identified in the analysis. Possible solutions are </a:t>
            </a:r>
            <a:r>
              <a:rPr lang="en-US" sz="1800" dirty="0" smtClean="0"/>
              <a:t>adding or enhancing formal analysis cases.</a:t>
            </a:r>
            <a:endParaRPr lang="en-US" sz="1800" b="1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7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is verifying samples of the execution behavior. </a:t>
            </a:r>
            <a:r>
              <a:rPr lang="en-US" dirty="0"/>
              <a:t>T</a:t>
            </a:r>
            <a:r>
              <a:rPr lang="en-US" dirty="0" smtClean="0"/>
              <a:t>he structural coverage criteria is an accepted means to answering the question “has there been enough test”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Formal proof is verifying the correctness of the application for all possible inputs, so this criteria doesn’t make sense anymore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need an criteria to answer the question “is the formal proof accurate?”</a:t>
            </a:r>
          </a:p>
          <a:p>
            <a:pPr lvl="1"/>
            <a:r>
              <a:rPr lang="en-US" dirty="0" smtClean="0"/>
              <a:t>Shortcomings in verifications cases</a:t>
            </a:r>
          </a:p>
          <a:p>
            <a:pPr lvl="1"/>
            <a:r>
              <a:rPr lang="en-US" dirty="0" smtClean="0"/>
              <a:t>Inadequacies in software </a:t>
            </a:r>
            <a:r>
              <a:rPr lang="en-US" dirty="0"/>
              <a:t>r</a:t>
            </a:r>
            <a:r>
              <a:rPr lang="en-US" dirty="0" smtClean="0"/>
              <a:t>equirements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 question of dead / extraneous / unused code remains as well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Structural Coverage?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formal proof is always based on a number of </a:t>
            </a:r>
            <a:r>
              <a:rPr lang="en-US" u="sng" dirty="0" smtClean="0"/>
              <a:t>assumptions</a:t>
            </a:r>
          </a:p>
          <a:p>
            <a:pPr lvl="1"/>
            <a:r>
              <a:rPr lang="en-US" dirty="0" smtClean="0"/>
              <a:t>To complete the mathematical proof</a:t>
            </a:r>
          </a:p>
          <a:p>
            <a:pPr lvl="1"/>
            <a:r>
              <a:rPr lang="en-US" dirty="0" smtClean="0"/>
              <a:t>To describe the boundaries of the module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reliability of the proof is directly related to the fact that these assumptions are</a:t>
            </a:r>
          </a:p>
          <a:p>
            <a:pPr lvl="1"/>
            <a:r>
              <a:rPr lang="en-US" dirty="0" smtClean="0"/>
              <a:t>Correctly listed</a:t>
            </a:r>
          </a:p>
          <a:p>
            <a:pPr lvl="1"/>
            <a:r>
              <a:rPr lang="en-US" dirty="0" smtClean="0"/>
              <a:t>Correctly analyzed</a:t>
            </a:r>
          </a:p>
          <a:p>
            <a:pPr lvl="1"/>
            <a:r>
              <a:rPr lang="en-US" dirty="0" smtClean="0"/>
              <a:t>Correctly verified (by reviews, testing…)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6.7.1.2 Complete Coverage of Each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9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 should be complete with regards to the expected function</a:t>
            </a:r>
          </a:p>
          <a:p>
            <a:endParaRPr lang="en-US" dirty="0"/>
          </a:p>
          <a:p>
            <a:r>
              <a:rPr lang="en-US" dirty="0" smtClean="0"/>
              <a:t>For all input, the required output has been covered</a:t>
            </a:r>
          </a:p>
          <a:p>
            <a:endParaRPr lang="en-US" dirty="0"/>
          </a:p>
          <a:p>
            <a:r>
              <a:rPr lang="en-US" dirty="0" smtClean="0"/>
              <a:t>For all output, the required input has been covered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SPARK 2014</a:t>
            </a:r>
            <a:r>
              <a:rPr lang="en-US" dirty="0" smtClean="0"/>
              <a:t> toolset can proof that all values for all input have been taken into account by output conditions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SPARK 2014</a:t>
            </a:r>
            <a:r>
              <a:rPr lang="en-US" dirty="0" smtClean="0"/>
              <a:t> allows to simplify the description of input / output relations through the </a:t>
            </a:r>
            <a:r>
              <a:rPr lang="en-US" dirty="0" err="1" smtClean="0"/>
              <a:t>Contract_Case</a:t>
            </a:r>
            <a:r>
              <a:rPr lang="en-US" dirty="0" smtClean="0"/>
              <a:t> aspect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Verifying that all possible output can be done through manual review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6.7.1.3 Completeness of the Set of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6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Contract Cases allows to partition the post-condition space making it easier to describe the output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eases description of post condition, and eases review and analysis on the output</a:t>
            </a:r>
          </a:p>
          <a:p>
            <a:endParaRPr lang="en-US" dirty="0"/>
          </a:p>
          <a:p>
            <a:r>
              <a:rPr lang="en-US" dirty="0" smtClean="0"/>
              <a:t>Complete partition of the input space is verified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6.7.1.3 Completeness of the Set of Requirements</a:t>
            </a:r>
            <a:endParaRPr lang="en-US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25844"/>
              </p:ext>
            </p:extLst>
          </p:nvPr>
        </p:nvGraphicFramePr>
        <p:xfrm>
          <a:off x="323528" y="2060848"/>
          <a:ext cx="8640960" cy="210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0"/>
              </a:tblGrid>
              <a:tr h="501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Op_Type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(Add, Sub,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Mul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Div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Op (Kind :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Op_Type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X, Y : Integer)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Integer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Contract_Case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(Requires =&gt; Kind = Add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       Ensures  =&gt;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Op’Result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X + Y),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Contract_Case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(Requires =&gt; Kind = Sub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       Ensures  =&gt;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Op’Result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X - Y),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Contract_Case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(Requires =&gt; Kind =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Mul</a:t>
                      </a:r>
                      <a:endParaRPr lang="en-US" sz="12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       Ensures  =&gt;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Op’Result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X * Y),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Contract_Case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(Requires =&gt; Kind =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Div</a:t>
                      </a:r>
                      <a:endParaRPr lang="en-US" sz="12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       Ensures  =&gt;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Op’Result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X / Y),</a:t>
                      </a: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94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1348061"/>
          </a:xfrm>
        </p:spPr>
        <p:txBody>
          <a:bodyPr/>
          <a:lstStyle/>
          <a:p>
            <a:r>
              <a:rPr lang="en-US" dirty="0" smtClean="0"/>
              <a:t>A few words on DO-178C</a:t>
            </a:r>
          </a:p>
          <a:p>
            <a:pPr algn="r"/>
            <a:r>
              <a:rPr lang="en-US" sz="2000" dirty="0" smtClean="0"/>
              <a:t>… yes again …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63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SPARK 2014 </a:t>
            </a:r>
            <a:r>
              <a:rPr lang="en-US" dirty="0" smtClean="0"/>
              <a:t>can integrate test with proof, </a:t>
            </a:r>
            <a:r>
              <a:rPr lang="en-US" dirty="0" err="1" smtClean="0"/>
              <a:t>Test_Case</a:t>
            </a:r>
            <a:r>
              <a:rPr lang="en-US" dirty="0" smtClean="0"/>
              <a:t> is the element corresponding to </a:t>
            </a:r>
            <a:r>
              <a:rPr lang="en-US" dirty="0" err="1" smtClean="0"/>
              <a:t>Contract_Cases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Opens additional doors to integration with formal proof and tests, to be continued…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 – Test Cases</a:t>
            </a:r>
            <a:endParaRPr lang="en-US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75934"/>
              </p:ext>
            </p:extLst>
          </p:nvPr>
        </p:nvGraphicFramePr>
        <p:xfrm>
          <a:off x="323528" y="2060848"/>
          <a:ext cx="8640960" cy="210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0"/>
              </a:tblGrid>
              <a:tr h="501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Op_Type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(Add, Sub,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Mul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Div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Op (Kind :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Op_Type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X, Y : Integer)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Integer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when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Test_Case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(Requires =&gt; Kind = Add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   Ensures  =&gt;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Op’Result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X + Y),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Test_Case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(Requires =&gt; Kind = Sub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   Ensures  =&gt;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Op’Result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X - Y),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Test_Case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(Requires =&gt; Kind =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Mul</a:t>
                      </a:r>
                      <a:endParaRPr lang="en-US" sz="12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   Ensures  =&gt;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Op’Result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X * Y),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Test_Case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(Requires =&gt; Kind =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Div</a:t>
                      </a:r>
                      <a:endParaRPr lang="en-US" sz="12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   Ensures  =&gt;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Op’Result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X / Y),</a:t>
                      </a: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59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information flow in the source code should comply with the one described in the requirements, that is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data usage (parameters, global) is specified and verified</a:t>
            </a:r>
          </a:p>
          <a:p>
            <a:pPr lvl="1"/>
            <a:r>
              <a:rPr lang="en-US" dirty="0" smtClean="0"/>
              <a:t>All data dependency is specified and verified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SPARK 2014</a:t>
            </a:r>
            <a:r>
              <a:rPr lang="en-US" dirty="0" smtClean="0"/>
              <a:t> </a:t>
            </a:r>
            <a:r>
              <a:rPr lang="en-US" dirty="0"/>
              <a:t>provides </a:t>
            </a:r>
            <a:r>
              <a:rPr lang="en-US" dirty="0" smtClean="0"/>
              <a:t>data flow </a:t>
            </a:r>
            <a:r>
              <a:rPr lang="en-US" dirty="0"/>
              <a:t>analysis that verifies that all input and output data has been specified, including side effect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SPARK 2014</a:t>
            </a:r>
            <a:r>
              <a:rPr lang="en-US" dirty="0" smtClean="0"/>
              <a:t> </a:t>
            </a:r>
            <a:r>
              <a:rPr lang="en-US" dirty="0"/>
              <a:t>provides </a:t>
            </a:r>
            <a:r>
              <a:rPr lang="en-US" dirty="0" smtClean="0"/>
              <a:t>information </a:t>
            </a:r>
            <a:r>
              <a:rPr lang="en-US" dirty="0"/>
              <a:t>flow analysis that verifies that the </a:t>
            </a:r>
            <a:r>
              <a:rPr lang="en-US" dirty="0" smtClean="0"/>
              <a:t>dependencies between </a:t>
            </a:r>
            <a:r>
              <a:rPr lang="en-US" dirty="0"/>
              <a:t>all input and output is </a:t>
            </a:r>
            <a:r>
              <a:rPr lang="en-US" dirty="0" smtClean="0"/>
              <a:t>defined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SPARK 2014</a:t>
            </a:r>
            <a:r>
              <a:rPr lang="en-US" dirty="0" smtClean="0"/>
              <a:t> proves that the data flow and information specified is indeed implemented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6.7.1.4 Detection of Unintended Dataflow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4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6.7.1.4 Detection of Unintended Dataflow Relationships</a:t>
            </a:r>
            <a:endParaRPr lang="en-US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207396"/>
              </p:ext>
            </p:extLst>
          </p:nvPr>
        </p:nvGraphicFramePr>
        <p:xfrm>
          <a:off x="1619672" y="3071848"/>
          <a:ext cx="6096000" cy="100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00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Res : Integer;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 (X,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Y : Integer)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Global  =&gt; (Out =&gt; G),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Depends =&gt; ((G) =&gt; (X, Y));</a:t>
                      </a:r>
                      <a:endParaRPr lang="fr-FR" sz="1200" b="1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V="1">
            <a:off x="4499992" y="2852936"/>
            <a:ext cx="93610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4499992" y="4077072"/>
            <a:ext cx="108012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745016" y="2348880"/>
            <a:ext cx="42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accent1"/>
                </a:solidFill>
              </a:rPr>
              <a:t>G is a global </a:t>
            </a:r>
            <a:r>
              <a:rPr lang="en-US" sz="1400" b="1" i="0" dirty="0">
                <a:solidFill>
                  <a:schemeClr val="accent1"/>
                </a:solidFill>
              </a:rPr>
              <a:t>v</a:t>
            </a:r>
            <a:r>
              <a:rPr lang="en-US" sz="1400" b="1" i="0" kern="1200" dirty="0" smtClean="0">
                <a:solidFill>
                  <a:schemeClr val="accent1"/>
                </a:solidFill>
              </a:rPr>
              <a:t>ariable written</a:t>
            </a:r>
          </a:p>
          <a:p>
            <a:r>
              <a:rPr lang="en-US" sz="1400" b="1" i="0" dirty="0" smtClean="0">
                <a:solidFill>
                  <a:schemeClr val="accent1"/>
                </a:solidFill>
              </a:rPr>
              <a:t>No other global variable is accessed or modified</a:t>
            </a:r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3291" y="4941168"/>
            <a:ext cx="471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accent1"/>
                </a:solidFill>
              </a:rPr>
              <a:t>The value of G is computed from the value of X and Y</a:t>
            </a:r>
          </a:p>
        </p:txBody>
      </p:sp>
    </p:spTree>
    <p:extLst>
      <p:ext uri="{BB962C8B-B14F-4D97-AF65-F5344CB8AC3E}">
        <p14:creationId xmlns:p14="http://schemas.microsoft.com/office/powerpoint/2010/main" val="367952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Unreachable or dead code is not expected to be found by formal proof, so needs to be by review or other means of analysis, but…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… given that all input have an output and all output have an input</a:t>
            </a:r>
          </a:p>
          <a:p>
            <a:endParaRPr lang="en-US" dirty="0"/>
          </a:p>
          <a:p>
            <a:r>
              <a:rPr lang="en-US" dirty="0" smtClean="0"/>
              <a:t>… given that all data and data relations have been described and verified</a:t>
            </a:r>
          </a:p>
          <a:p>
            <a:endParaRPr lang="en-US" dirty="0"/>
          </a:p>
          <a:p>
            <a:r>
              <a:rPr lang="en-US" dirty="0" smtClean="0"/>
              <a:t>… statements that are not “covered” are statements that cannot contribute to the output of the program and that can’t be reached by the input</a:t>
            </a:r>
          </a:p>
          <a:p>
            <a:endParaRPr lang="en-US" dirty="0" smtClean="0"/>
          </a:p>
          <a:p>
            <a:r>
              <a:rPr lang="en-US" dirty="0" smtClean="0"/>
              <a:t>So manual review or non-formal proof analysis is appropriate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6.7.1.5 Detection of Extraneous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1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1348061"/>
          </a:xfrm>
        </p:spPr>
        <p:txBody>
          <a:bodyPr/>
          <a:lstStyle/>
          <a:p>
            <a:r>
              <a:rPr lang="en-US" dirty="0" smtClean="0"/>
              <a:t>One word on DO-332</a:t>
            </a:r>
          </a:p>
          <a:p>
            <a:pPr algn="r"/>
            <a:r>
              <a:rPr lang="en-US" sz="2000" dirty="0" smtClean="0"/>
              <a:t>… I know …</a:t>
            </a:r>
          </a:p>
        </p:txBody>
      </p:sp>
    </p:spTree>
    <p:extLst>
      <p:ext uri="{BB962C8B-B14F-4D97-AF65-F5344CB8AC3E}">
        <p14:creationId xmlns:p14="http://schemas.microsoft.com/office/powerpoint/2010/main" val="328350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Local Type Substitutability is a new objective in DO-332, allowing the use of object orientation and dispatching calls</a:t>
            </a:r>
          </a:p>
          <a:p>
            <a:endParaRPr lang="en-US" dirty="0"/>
          </a:p>
          <a:p>
            <a:r>
              <a:rPr lang="en-US" dirty="0" smtClean="0"/>
              <a:t>It relies on a demonstration of consistency between overriding methods which can be verified by testing or formal analysis</a:t>
            </a:r>
          </a:p>
          <a:p>
            <a:endParaRPr lang="en-US" dirty="0"/>
          </a:p>
          <a:p>
            <a:r>
              <a:rPr lang="en-US" dirty="0" smtClean="0"/>
              <a:t>Given a dispatching call from a Root type to one of its methods 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 at run-time, it’s OK to call an overridden method of a child if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The child method precondition does not require additional properties</a:t>
            </a:r>
          </a:p>
          <a:p>
            <a:pPr lvl="1"/>
            <a:r>
              <a:rPr lang="en-US" dirty="0" smtClean="0"/>
              <a:t>The child method postcondition provides at least as many properties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Type Substitutability (part of DO-332, OOT supplement)</a:t>
            </a:r>
            <a:endParaRPr lang="en-US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12484"/>
              </p:ext>
            </p:extLst>
          </p:nvPr>
        </p:nvGraphicFramePr>
        <p:xfrm>
          <a:off x="4067944" y="4005064"/>
          <a:ext cx="1296144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Root.Method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18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 top of correctness of pre and post conditions, we need to demonstrate that</a:t>
            </a:r>
          </a:p>
          <a:p>
            <a:pPr lvl="1"/>
            <a:r>
              <a:rPr lang="en-US" dirty="0" smtClean="0"/>
              <a:t>Parent preconditions imply Child preconditions</a:t>
            </a:r>
          </a:p>
          <a:p>
            <a:pPr lvl="1"/>
            <a:r>
              <a:rPr lang="en-US" dirty="0" smtClean="0"/>
              <a:t>Child </a:t>
            </a:r>
            <a:r>
              <a:rPr lang="en-US" dirty="0" err="1" smtClean="0"/>
              <a:t>postconditions</a:t>
            </a:r>
            <a:r>
              <a:rPr lang="en-US" dirty="0" smtClean="0"/>
              <a:t> imply Parent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Type Substitutability </a:t>
            </a:r>
            <a:r>
              <a:rPr lang="en-US" dirty="0" smtClean="0"/>
              <a:t>with SPARK and Formal Proof</a:t>
            </a:r>
            <a:endParaRPr lang="en-US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45046"/>
              </p:ext>
            </p:extLst>
          </p:nvPr>
        </p:nvGraphicFramePr>
        <p:xfrm>
          <a:off x="1691680" y="980728"/>
          <a:ext cx="6096000" cy="3199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00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Abstract_Plane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tagged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Speed : Integer;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Landed : Boolean;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Land (V : Root)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Pre  =&gt;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V.Speed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&lt;= 10.0,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Post =&gt;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V.Landed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My_Plane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new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Abstract_Plane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Gears_Deployed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Boolean;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record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overriding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/>
                      </a:r>
                      <a:b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</a:b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Land (V : Child)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Pre  =&gt;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V.Speed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&lt;= 15.0,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Post =&gt;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V.Landed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and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V.Gears_Deplyed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9302"/>
              </p:ext>
            </p:extLst>
          </p:nvPr>
        </p:nvGraphicFramePr>
        <p:xfrm>
          <a:off x="899592" y="6093296"/>
          <a:ext cx="2232248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V &lt;= 10.0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 V &lt;=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 15.0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48361"/>
              </p:ext>
            </p:extLst>
          </p:nvPr>
        </p:nvGraphicFramePr>
        <p:xfrm>
          <a:off x="4860032" y="6093296"/>
          <a:ext cx="3960440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{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V.Landed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,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 </a:t>
                      </a:r>
                      <a:r>
                        <a:rPr lang="en-US" sz="1200" b="0" i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V.Gears_Deployed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} </a:t>
                      </a:r>
                      <a:r>
                        <a:rPr lang="en-US" sz="1200" b="0" i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 </a:t>
                      </a:r>
                      <a:r>
                        <a:rPr lang="en-US" sz="1200" b="0" i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V.Landed</a:t>
                      </a:r>
                      <a:endParaRPr lang="fr-FR" sz="1200" b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T="45412" marB="45412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02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2234458"/>
          </a:xfrm>
        </p:spPr>
        <p:txBody>
          <a:bodyPr/>
          <a:lstStyle/>
          <a:p>
            <a:r>
              <a:rPr lang="en-US" dirty="0" smtClean="0"/>
              <a:t>A few words from the Marketing Department</a:t>
            </a:r>
          </a:p>
          <a:p>
            <a:pPr algn="r"/>
            <a:r>
              <a:rPr lang="en-US" sz="2000" dirty="0"/>
              <a:t>… yes again </a:t>
            </a:r>
            <a:r>
              <a:rPr lang="en-US" sz="2000" dirty="0" smtClean="0"/>
              <a:t>…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7051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SPARK 2014</a:t>
            </a:r>
            <a:r>
              <a:rPr lang="en-US" dirty="0"/>
              <a:t> is a COTS product and methodology allowing progressive introduction of formal methods to a DO-178C certified project</a:t>
            </a:r>
          </a:p>
          <a:p>
            <a:pPr lvl="1"/>
            <a:r>
              <a:rPr lang="en-US" dirty="0"/>
              <a:t>Soon available as beta</a:t>
            </a:r>
          </a:p>
          <a:p>
            <a:pPr lvl="1"/>
            <a:r>
              <a:rPr lang="en-US" dirty="0"/>
              <a:t>First release Q1 2014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www.adacore.com/spark2014</a:t>
            </a:r>
            <a:endParaRPr lang="en-US" dirty="0"/>
          </a:p>
          <a:p>
            <a:endParaRPr lang="en-US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SPARK 2014</a:t>
            </a:r>
            <a:r>
              <a:rPr lang="en-US" dirty="0" smtClean="0"/>
              <a:t> is a major evolution of a technology that has over 20 years of track record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www.adacore.com/sparkpro</a:t>
            </a:r>
            <a:r>
              <a:rPr lang="en-US" dirty="0" smtClean="0"/>
              <a:t> for information on the previous version of the technology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SPARK 2014</a:t>
            </a:r>
            <a:r>
              <a:rPr lang="en-US" dirty="0" smtClean="0"/>
              <a:t> is following a methodology that has successfully applied by the industry precursors</a:t>
            </a:r>
          </a:p>
          <a:p>
            <a:pPr lvl="1"/>
            <a:r>
              <a:rPr lang="en-US" dirty="0" smtClean="0"/>
              <a:t>See IEE Software paper about Airbus and </a:t>
            </a:r>
            <a:r>
              <a:rPr lang="en-US" dirty="0" err="1" smtClean="0"/>
              <a:t>Dassault</a:t>
            </a:r>
            <a:r>
              <a:rPr lang="en-US" dirty="0"/>
              <a:t> experience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www.open-do.org/wp-content/uploads/2013/04/IEEE_Software_Formal_Or_Testing.pdf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7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4153382"/>
            <a:ext cx="8382000" cy="427746"/>
          </a:xfrm>
        </p:spPr>
        <p:txBody>
          <a:bodyPr/>
          <a:lstStyle/>
          <a:p>
            <a:pPr algn="r"/>
            <a:r>
              <a:rPr lang="en-US" sz="2000" dirty="0" smtClean="0"/>
              <a:t>… thank you …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9196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DO-178B was centered on testing – replacement by formal proof required extra justification with the authorities</a:t>
            </a:r>
          </a:p>
          <a:p>
            <a:endParaRPr lang="en-US" dirty="0"/>
          </a:p>
          <a:p>
            <a:r>
              <a:rPr lang="en-US" dirty="0" smtClean="0"/>
              <a:t>DO-178C is still centered on testing but… DO-333 supplement allows to replace some verifications (reviews, tests, analysis) by formal methods</a:t>
            </a:r>
          </a:p>
          <a:p>
            <a:endParaRPr lang="en-US" dirty="0" smtClean="0"/>
          </a:p>
          <a:p>
            <a:r>
              <a:rPr lang="en-US" dirty="0" smtClean="0"/>
              <a:t>Activities and objectives are  replaced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4 new objectives on Table 3, 4, 5 (HLR, LLR, Code)</a:t>
            </a:r>
          </a:p>
          <a:p>
            <a:pPr lvl="1"/>
            <a:r>
              <a:rPr lang="en-US" dirty="0" smtClean="0"/>
              <a:t>Formal cases and procedures are correct</a:t>
            </a:r>
          </a:p>
          <a:p>
            <a:pPr lvl="1"/>
            <a:r>
              <a:rPr lang="en-US" dirty="0" smtClean="0"/>
              <a:t>Formal analysis results are correct and discrepancies are explained</a:t>
            </a:r>
          </a:p>
          <a:p>
            <a:pPr lvl="1"/>
            <a:r>
              <a:rPr lang="en-US" dirty="0" smtClean="0"/>
              <a:t>Requirement formalization is correct</a:t>
            </a:r>
          </a:p>
          <a:p>
            <a:pPr lvl="1"/>
            <a:r>
              <a:rPr lang="en-US" dirty="0" smtClean="0"/>
              <a:t>Formal method is correctly defined, justified and appropriate</a:t>
            </a:r>
          </a:p>
          <a:p>
            <a:pPr lvl="1"/>
            <a:endParaRPr lang="en-US" dirty="0"/>
          </a:p>
          <a:p>
            <a:r>
              <a:rPr lang="en-US" dirty="0" smtClean="0"/>
              <a:t>7 new objectives on Table 7 (Verification of the Verification)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DO-333 – Formal Methods Supplement for DO-178C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6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Disclaimer, FM 6.7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358733"/>
            <a:ext cx="8561833" cy="646331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Tests executed in target hardware are always required to ensure that the software </a:t>
            </a:r>
            <a:r>
              <a:rPr lang="en-US" sz="1800" dirty="0" smtClean="0"/>
              <a:t>in the </a:t>
            </a:r>
            <a:r>
              <a:rPr lang="en-US" sz="1800" dirty="0"/>
              <a:t>target computer will satisfy the high-level </a:t>
            </a:r>
            <a:r>
              <a:rPr lang="en-US" sz="1800" dirty="0" smtClean="0"/>
              <a:t>requirements.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36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9872" y="512676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19872" y="173681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4088" y="314096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Requirements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648" y="314096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9872" y="458112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7" name="Straight Arrow Connector 6"/>
          <p:cNvCxnSpPr>
            <a:endCxn id="3" idx="0"/>
          </p:cNvCxnSpPr>
          <p:nvPr/>
        </p:nvCxnSpPr>
        <p:spPr>
          <a:xfrm>
            <a:off x="4644008" y="1124744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 flipH="1">
            <a:off x="2627784" y="2348880"/>
            <a:ext cx="201622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>
            <a:off x="4644008" y="2348880"/>
            <a:ext cx="19442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627784" y="3753036"/>
            <a:ext cx="2016224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flipH="1">
            <a:off x="4644008" y="3753036"/>
            <a:ext cx="1944216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22" idx="0"/>
          </p:cNvCxnSpPr>
          <p:nvPr/>
        </p:nvCxnSpPr>
        <p:spPr>
          <a:xfrm>
            <a:off x="4644008" y="51931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19872" y="576926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535382" y="3782291"/>
            <a:ext cx="831273" cy="1149927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1273" h="1149927">
                <a:moveTo>
                  <a:pt x="831273" y="1149927"/>
                </a:moveTo>
                <a:cubicBezTo>
                  <a:pt x="588818" y="1058717"/>
                  <a:pt x="346363" y="967508"/>
                  <a:pt x="207818" y="775854"/>
                </a:cubicBezTo>
                <a:cubicBezTo>
                  <a:pt x="69273" y="584200"/>
                  <a:pt x="34636" y="292100"/>
                  <a:pt x="0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915891" y="3768436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2576945" y="2064327"/>
            <a:ext cx="748146" cy="1039091"/>
          </a:xfrm>
          <a:custGeom>
            <a:avLst/>
            <a:gdLst>
              <a:gd name="connsiteX0" fmla="*/ 0 w 748146"/>
              <a:gd name="connsiteY0" fmla="*/ 1039091 h 1039091"/>
              <a:gd name="connsiteX1" fmla="*/ 138546 w 748146"/>
              <a:gd name="connsiteY1" fmla="*/ 221673 h 1039091"/>
              <a:gd name="connsiteX2" fmla="*/ 748146 w 748146"/>
              <a:gd name="connsiteY2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146" h="1039091">
                <a:moveTo>
                  <a:pt x="0" y="1039091"/>
                </a:moveTo>
                <a:cubicBezTo>
                  <a:pt x="6927" y="716973"/>
                  <a:pt x="13855" y="394855"/>
                  <a:pt x="138546" y="221673"/>
                </a:cubicBezTo>
                <a:cubicBezTo>
                  <a:pt x="263237" y="48491"/>
                  <a:pt x="505691" y="24245"/>
                  <a:pt x="748146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915891" y="1995055"/>
            <a:ext cx="914400" cy="1066800"/>
          </a:xfrm>
          <a:custGeom>
            <a:avLst/>
            <a:gdLst>
              <a:gd name="connsiteX0" fmla="*/ 914400 w 914400"/>
              <a:gd name="connsiteY0" fmla="*/ 1066800 h 1066800"/>
              <a:gd name="connsiteX1" fmla="*/ 692727 w 914400"/>
              <a:gd name="connsiteY1" fmla="*/ 318654 h 1066800"/>
              <a:gd name="connsiteX2" fmla="*/ 0 w 9144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1066800">
                <a:moveTo>
                  <a:pt x="914400" y="1066800"/>
                </a:moveTo>
                <a:cubicBezTo>
                  <a:pt x="879763" y="781627"/>
                  <a:pt x="845127" y="496454"/>
                  <a:pt x="692727" y="318654"/>
                </a:cubicBezTo>
                <a:cubicBezTo>
                  <a:pt x="540327" y="140854"/>
                  <a:pt x="270163" y="70427"/>
                  <a:pt x="0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2729223" y="803564"/>
            <a:ext cx="609722" cy="1149927"/>
          </a:xfrm>
          <a:custGeom>
            <a:avLst/>
            <a:gdLst>
              <a:gd name="connsiteX0" fmla="*/ 568159 w 609722"/>
              <a:gd name="connsiteY0" fmla="*/ 1149927 h 1149927"/>
              <a:gd name="connsiteX1" fmla="*/ 122 w 609722"/>
              <a:gd name="connsiteY1" fmla="*/ 623454 h 1149927"/>
              <a:gd name="connsiteX2" fmla="*/ 609722 w 609722"/>
              <a:gd name="connsiteY2" fmla="*/ 0 h 114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722" h="1149927">
                <a:moveTo>
                  <a:pt x="568159" y="1149927"/>
                </a:moveTo>
                <a:cubicBezTo>
                  <a:pt x="280677" y="982517"/>
                  <a:pt x="-6805" y="815108"/>
                  <a:pt x="122" y="623454"/>
                </a:cubicBezTo>
                <a:cubicBezTo>
                  <a:pt x="7049" y="431800"/>
                  <a:pt x="308385" y="215900"/>
                  <a:pt x="609722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76200"/>
            <a:ext cx="2793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dirty="0" smtClean="0">
                <a:solidFill>
                  <a:srgbClr val="17598F"/>
                </a:solidFill>
                <a:ea typeface="+mn-ea"/>
                <a:cs typeface="Arial" charset="0"/>
              </a:rPr>
              <a:t>DO-178C Verification Activities</a:t>
            </a:r>
          </a:p>
        </p:txBody>
      </p:sp>
      <p:sp>
        <p:nvSpPr>
          <p:cNvPr id="30" name="Freeform 29"/>
          <p:cNvSpPr/>
          <p:nvPr/>
        </p:nvSpPr>
        <p:spPr>
          <a:xfrm>
            <a:off x="2997899" y="5445224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987824" y="4245583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71600" y="2780928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987824" y="1365263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7579305" y="2838620"/>
            <a:ext cx="665103" cy="611162"/>
          </a:xfrm>
          <a:custGeom>
            <a:avLst/>
            <a:gdLst>
              <a:gd name="connsiteX0" fmla="*/ 346364 w 665103"/>
              <a:gd name="connsiteY0" fmla="*/ 611162 h 611162"/>
              <a:gd name="connsiteX1" fmla="*/ 665019 w 665103"/>
              <a:gd name="connsiteY1" fmla="*/ 306362 h 611162"/>
              <a:gd name="connsiteX2" fmla="*/ 374073 w 665103"/>
              <a:gd name="connsiteY2" fmla="*/ 1562 h 611162"/>
              <a:gd name="connsiteX3" fmla="*/ 0 w 665103"/>
              <a:gd name="connsiteY3" fmla="*/ 209380 h 611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103" h="611162">
                <a:moveTo>
                  <a:pt x="346364" y="611162"/>
                </a:moveTo>
                <a:cubicBezTo>
                  <a:pt x="503382" y="509562"/>
                  <a:pt x="660401" y="407962"/>
                  <a:pt x="665019" y="306362"/>
                </a:cubicBezTo>
                <a:cubicBezTo>
                  <a:pt x="669637" y="204762"/>
                  <a:pt x="484909" y="17726"/>
                  <a:pt x="374073" y="1562"/>
                </a:cubicBezTo>
                <a:cubicBezTo>
                  <a:pt x="263237" y="-14602"/>
                  <a:pt x="131618" y="97389"/>
                  <a:pt x="0" y="20938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5976257" y="3820886"/>
            <a:ext cx="1384485" cy="2269671"/>
          </a:xfrm>
          <a:custGeom>
            <a:avLst/>
            <a:gdLst>
              <a:gd name="connsiteX0" fmla="*/ 0 w 1384485"/>
              <a:gd name="connsiteY0" fmla="*/ 2269671 h 2269671"/>
              <a:gd name="connsiteX1" fmla="*/ 1322614 w 1384485"/>
              <a:gd name="connsiteY1" fmla="*/ 1469571 h 2269671"/>
              <a:gd name="connsiteX2" fmla="*/ 1045029 w 1384485"/>
              <a:gd name="connsiteY2" fmla="*/ 0 h 22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485" h="2269671">
                <a:moveTo>
                  <a:pt x="0" y="2269671"/>
                </a:moveTo>
                <a:cubicBezTo>
                  <a:pt x="574221" y="2058760"/>
                  <a:pt x="1148443" y="1847849"/>
                  <a:pt x="1322614" y="1469571"/>
                </a:cubicBezTo>
                <a:cubicBezTo>
                  <a:pt x="1496785" y="1091293"/>
                  <a:pt x="1270907" y="545646"/>
                  <a:pt x="1045029" y="0"/>
                </a:cubicBezTo>
              </a:path>
            </a:pathLst>
          </a:cu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6008914" y="1885211"/>
            <a:ext cx="2906009" cy="4254332"/>
          </a:xfrm>
          <a:custGeom>
            <a:avLst/>
            <a:gdLst>
              <a:gd name="connsiteX0" fmla="*/ 0 w 2906009"/>
              <a:gd name="connsiteY0" fmla="*/ 4254332 h 4254332"/>
              <a:gd name="connsiteX1" fmla="*/ 2645229 w 2906009"/>
              <a:gd name="connsiteY1" fmla="*/ 3617518 h 4254332"/>
              <a:gd name="connsiteX2" fmla="*/ 2514600 w 2906009"/>
              <a:gd name="connsiteY2" fmla="*/ 564075 h 4254332"/>
              <a:gd name="connsiteX3" fmla="*/ 48986 w 2906009"/>
              <a:gd name="connsiteY3" fmla="*/ 8903 h 425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6009" h="4254332">
                <a:moveTo>
                  <a:pt x="0" y="4254332"/>
                </a:moveTo>
                <a:cubicBezTo>
                  <a:pt x="1113064" y="4243446"/>
                  <a:pt x="2226129" y="4232561"/>
                  <a:pt x="2645229" y="3617518"/>
                </a:cubicBezTo>
                <a:cubicBezTo>
                  <a:pt x="3064329" y="3002475"/>
                  <a:pt x="2947307" y="1165511"/>
                  <a:pt x="2514600" y="564075"/>
                </a:cubicBezTo>
                <a:cubicBezTo>
                  <a:pt x="2081893" y="-37361"/>
                  <a:pt x="1065439" y="-14229"/>
                  <a:pt x="48986" y="8903"/>
                </a:cubicBezTo>
              </a:path>
            </a:pathLst>
          </a:cu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5959929" y="5029200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9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9872" y="512676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19872" y="173681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4088" y="314096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Requirements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648" y="314096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9872" y="458112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7" name="Straight Arrow Connector 6"/>
          <p:cNvCxnSpPr>
            <a:endCxn id="3" idx="0"/>
          </p:cNvCxnSpPr>
          <p:nvPr/>
        </p:nvCxnSpPr>
        <p:spPr>
          <a:xfrm>
            <a:off x="4644008" y="1124744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 flipH="1">
            <a:off x="2627784" y="2348880"/>
            <a:ext cx="201622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>
            <a:off x="4644008" y="2348880"/>
            <a:ext cx="19442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627784" y="3753036"/>
            <a:ext cx="2016224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flipH="1">
            <a:off x="4644008" y="3753036"/>
            <a:ext cx="1944216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22" idx="0"/>
          </p:cNvCxnSpPr>
          <p:nvPr/>
        </p:nvCxnSpPr>
        <p:spPr>
          <a:xfrm>
            <a:off x="4644008" y="51931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19872" y="576926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76200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dirty="0" smtClean="0">
                <a:solidFill>
                  <a:srgbClr val="17598F"/>
                </a:solidFill>
                <a:ea typeface="+mn-ea"/>
                <a:cs typeface="Arial" charset="0"/>
              </a:rPr>
              <a:t>What we are interested here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5976257" y="3820886"/>
            <a:ext cx="1384485" cy="2269671"/>
          </a:xfrm>
          <a:custGeom>
            <a:avLst/>
            <a:gdLst>
              <a:gd name="connsiteX0" fmla="*/ 0 w 1384485"/>
              <a:gd name="connsiteY0" fmla="*/ 2269671 h 2269671"/>
              <a:gd name="connsiteX1" fmla="*/ 1322614 w 1384485"/>
              <a:gd name="connsiteY1" fmla="*/ 1469571 h 2269671"/>
              <a:gd name="connsiteX2" fmla="*/ 1045029 w 1384485"/>
              <a:gd name="connsiteY2" fmla="*/ 0 h 22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485" h="2269671">
                <a:moveTo>
                  <a:pt x="0" y="2269671"/>
                </a:moveTo>
                <a:cubicBezTo>
                  <a:pt x="574221" y="2058760"/>
                  <a:pt x="1148443" y="1847849"/>
                  <a:pt x="1322614" y="1469571"/>
                </a:cubicBezTo>
                <a:cubicBezTo>
                  <a:pt x="1496785" y="1091293"/>
                  <a:pt x="1270907" y="545646"/>
                  <a:pt x="1045029" y="0"/>
                </a:cubicBezTo>
              </a:path>
            </a:pathLst>
          </a:cu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05017" y="5210036"/>
            <a:ext cx="119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400" b="1" i="0" kern="1200" dirty="0" smtClean="0">
                <a:solidFill>
                  <a:schemeClr val="accent1"/>
                </a:solidFill>
              </a:rPr>
            </a:br>
            <a:r>
              <a:rPr lang="en-US" sz="14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00286" y="5641503"/>
            <a:ext cx="10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rgbClr val="FF0000"/>
                </a:solidFill>
              </a:rPr>
              <a:t>by Testing</a:t>
            </a:r>
          </a:p>
        </p:txBody>
      </p:sp>
    </p:spTree>
    <p:extLst>
      <p:ext uri="{BB962C8B-B14F-4D97-AF65-F5344CB8AC3E}">
        <p14:creationId xmlns:p14="http://schemas.microsoft.com/office/powerpoint/2010/main" val="338871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9872" y="512676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19872" y="173681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4088" y="314096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</a:t>
            </a:r>
            <a:r>
              <a:rPr lang="en-US" sz="1800" dirty="0" smtClean="0">
                <a:solidFill>
                  <a:srgbClr val="FFFFFF"/>
                </a:solidFill>
              </a:rPr>
              <a:t>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3648" y="314096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19872" y="458112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7" name="Straight Arrow Connector 6"/>
          <p:cNvCxnSpPr>
            <a:endCxn id="3" idx="0"/>
          </p:cNvCxnSpPr>
          <p:nvPr/>
        </p:nvCxnSpPr>
        <p:spPr>
          <a:xfrm>
            <a:off x="4644008" y="1124744"/>
            <a:ext cx="0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 flipH="1">
            <a:off x="2627784" y="2348880"/>
            <a:ext cx="201622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>
            <a:off x="4644008" y="2348880"/>
            <a:ext cx="194421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627784" y="3753036"/>
            <a:ext cx="2016224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 flipH="1">
            <a:off x="4644008" y="3753036"/>
            <a:ext cx="1944216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22" idx="0"/>
          </p:cNvCxnSpPr>
          <p:nvPr/>
        </p:nvCxnSpPr>
        <p:spPr>
          <a:xfrm>
            <a:off x="4644008" y="51931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19872" y="576926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76200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dirty="0" smtClean="0">
                <a:solidFill>
                  <a:srgbClr val="17598F"/>
                </a:solidFill>
                <a:ea typeface="+mn-ea"/>
                <a:cs typeface="Arial" charset="0"/>
              </a:rPr>
              <a:t>What we are interested here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5976257" y="3820886"/>
            <a:ext cx="1384485" cy="2269671"/>
          </a:xfrm>
          <a:custGeom>
            <a:avLst/>
            <a:gdLst>
              <a:gd name="connsiteX0" fmla="*/ 0 w 1384485"/>
              <a:gd name="connsiteY0" fmla="*/ 2269671 h 2269671"/>
              <a:gd name="connsiteX1" fmla="*/ 1322614 w 1384485"/>
              <a:gd name="connsiteY1" fmla="*/ 1469571 h 2269671"/>
              <a:gd name="connsiteX2" fmla="*/ 1045029 w 1384485"/>
              <a:gd name="connsiteY2" fmla="*/ 0 h 22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485" h="2269671">
                <a:moveTo>
                  <a:pt x="0" y="2269671"/>
                </a:moveTo>
                <a:cubicBezTo>
                  <a:pt x="574221" y="2058760"/>
                  <a:pt x="1148443" y="1847849"/>
                  <a:pt x="1322614" y="1469571"/>
                </a:cubicBezTo>
                <a:cubicBezTo>
                  <a:pt x="1496785" y="1091293"/>
                  <a:pt x="1270907" y="545646"/>
                  <a:pt x="1045029" y="0"/>
                </a:cubicBezTo>
              </a:path>
            </a:pathLst>
          </a:custGeom>
          <a:noFill/>
          <a:ln w="25400" cap="flat" cmpd="sng" algn="ctr">
            <a:solidFill>
              <a:srgbClr val="7030A0">
                <a:alpha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915891" y="3768436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5959929" y="5029200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4375" y="4320229"/>
            <a:ext cx="119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400" b="1" i="0" kern="1200" dirty="0" smtClean="0">
                <a:solidFill>
                  <a:schemeClr val="accent1"/>
                </a:solidFill>
              </a:rPr>
            </a:br>
            <a:r>
              <a:rPr lang="en-US" sz="14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84168" y="5786100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accent1"/>
                </a:solidFill>
              </a:rPr>
              <a:t>Property </a:t>
            </a:r>
            <a:br>
              <a:rPr lang="en-US" sz="1400" b="1" i="0" kern="1200" dirty="0" smtClean="0">
                <a:solidFill>
                  <a:schemeClr val="accent1"/>
                </a:solidFill>
              </a:rPr>
            </a:br>
            <a:r>
              <a:rPr lang="en-US" sz="1400" b="1" i="0" kern="1200" dirty="0" smtClean="0">
                <a:solidFill>
                  <a:schemeClr val="accent1"/>
                </a:solidFill>
              </a:rPr>
              <a:t>Preservation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06048" y="4777407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accent6"/>
                </a:solidFill>
              </a:rPr>
              <a:t>by Formal Proof</a:t>
            </a:r>
          </a:p>
        </p:txBody>
      </p:sp>
    </p:spTree>
    <p:extLst>
      <p:ext uri="{BB962C8B-B14F-4D97-AF65-F5344CB8AC3E}">
        <p14:creationId xmlns:p14="http://schemas.microsoft.com/office/powerpoint/2010/main" val="365458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Ensures that specifications / requirements / properties are expressed in a non-ambiguous way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Increases confidence </a:t>
            </a:r>
            <a:r>
              <a:rPr lang="en-US" dirty="0" smtClean="0"/>
              <a:t>in </a:t>
            </a:r>
            <a:r>
              <a:rPr lang="en-US" dirty="0"/>
              <a:t>functional </a:t>
            </a:r>
            <a:r>
              <a:rPr lang="en-US" dirty="0" smtClean="0"/>
              <a:t>aspects </a:t>
            </a:r>
            <a:r>
              <a:rPr lang="en-US" dirty="0"/>
              <a:t>of the code</a:t>
            </a:r>
          </a:p>
          <a:p>
            <a:pPr lvl="1"/>
            <a:r>
              <a:rPr lang="en-US" dirty="0"/>
              <a:t>All cases are formally proven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Applicable both to normal range test cases and robustness cases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Low Level Testing by Formal Proof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0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1348061"/>
          </a:xfrm>
        </p:spPr>
        <p:txBody>
          <a:bodyPr/>
          <a:lstStyle/>
          <a:p>
            <a:r>
              <a:rPr lang="en-US" dirty="0" smtClean="0"/>
              <a:t>A few words on SPARK</a:t>
            </a:r>
          </a:p>
          <a:p>
            <a:pPr algn="r"/>
            <a:r>
              <a:rPr lang="en-US" sz="2000" dirty="0" smtClean="0"/>
              <a:t>… yes again …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1103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aCore_Sections_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2956</TotalTime>
  <Words>1992</Words>
  <Application>Microsoft Macintosh PowerPoint</Application>
  <PresentationFormat>Présentation à l'écran (4:3)</PresentationFormat>
  <Paragraphs>318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1" baseType="lpstr">
      <vt:lpstr>2011-09-12- AdaCore presentation - template</vt:lpstr>
      <vt:lpstr>AdaCore_Sections_template</vt:lpstr>
      <vt:lpstr>Présentation PowerPoint</vt:lpstr>
      <vt:lpstr>Présentation PowerPoint</vt:lpstr>
      <vt:lpstr>DO-333 – Formal Methods Supplement for DO-178C</vt:lpstr>
      <vt:lpstr>Disclaimer, FM 6.7</vt:lpstr>
      <vt:lpstr>Présentation PowerPoint</vt:lpstr>
      <vt:lpstr>Présentation PowerPoint</vt:lpstr>
      <vt:lpstr>Présentation PowerPoint</vt:lpstr>
      <vt:lpstr>Replacing Low Level Testing by Formal Proof</vt:lpstr>
      <vt:lpstr>Présentation PowerPoint</vt:lpstr>
      <vt:lpstr>What is SPARK 2014?</vt:lpstr>
      <vt:lpstr>Ada 2012 Additions for Contract Specification</vt:lpstr>
      <vt:lpstr>Présentation PowerPoint</vt:lpstr>
      <vt:lpstr>Présentation PowerPoint</vt:lpstr>
      <vt:lpstr>About Property Preservation</vt:lpstr>
      <vt:lpstr>FM 6.7.1.1 Requirement-based coverage analysis</vt:lpstr>
      <vt:lpstr>What About Structural Coverage?</vt:lpstr>
      <vt:lpstr>FM 6.7.1.2 Complete Coverage of Each Requirement</vt:lpstr>
      <vt:lpstr>FM 6.7.1.3 Completeness of the Set of Requirements</vt:lpstr>
      <vt:lpstr>FM 6.7.1.3 Completeness of the Set of Requirements</vt:lpstr>
      <vt:lpstr>Side Note – Test Cases</vt:lpstr>
      <vt:lpstr>FM 6.7.1.4 Detection of Unintended Dataflow Relationships</vt:lpstr>
      <vt:lpstr>FM 6.7.1.4 Detection of Unintended Dataflow Relationships</vt:lpstr>
      <vt:lpstr>FM 6.7.1.5 Detection of Extraneous Code</vt:lpstr>
      <vt:lpstr>Présentation PowerPoint</vt:lpstr>
      <vt:lpstr>Local Type Substitutability (part of DO-332, OOT supplement)</vt:lpstr>
      <vt:lpstr>Local Type Substitutability with SPARK and Formal Proof</vt:lpstr>
      <vt:lpstr>Présentation PowerPoint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252</cp:revision>
  <dcterms:created xsi:type="dcterms:W3CDTF">2011-10-07T11:41:06Z</dcterms:created>
  <dcterms:modified xsi:type="dcterms:W3CDTF">2013-10-29T10:11:51Z</dcterms:modified>
</cp:coreProperties>
</file>