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8"/>
  </p:notesMasterIdLst>
  <p:handoutMasterIdLst>
    <p:handoutMasterId r:id="rId19"/>
  </p:handoutMasterIdLst>
  <p:sldIdLst>
    <p:sldId id="1106" r:id="rId2"/>
    <p:sldId id="1179" r:id="rId3"/>
    <p:sldId id="1234" r:id="rId4"/>
    <p:sldId id="1242" r:id="rId5"/>
    <p:sldId id="1233" r:id="rId6"/>
    <p:sldId id="1236" r:id="rId7"/>
    <p:sldId id="1239" r:id="rId8"/>
    <p:sldId id="1240" r:id="rId9"/>
    <p:sldId id="1241" r:id="rId10"/>
    <p:sldId id="1245" r:id="rId11"/>
    <p:sldId id="1237" r:id="rId12"/>
    <p:sldId id="1232" r:id="rId13"/>
    <p:sldId id="1216" r:id="rId14"/>
    <p:sldId id="1246" r:id="rId15"/>
    <p:sldId id="1244" r:id="rId16"/>
    <p:sldId id="1243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20/01/2014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5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  <p:sldLayoutId id="2147484552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://www.open-do.org/wp-content/uploads/2013/05/Industrial_Case_Studies_Final_Report.pdf" TargetMode="External"/><Relationship Id="rId3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jpg"/><Relationship Id="rId6" Type="http://schemas.openxmlformats.org/officeDocument/2006/relationships/image" Target="../media/image13.jpg"/><Relationship Id="rId7" Type="http://schemas.openxmlformats.org/officeDocument/2006/relationships/image" Target="../media/image11.png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11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 smtClean="0"/>
              <a:t>Yannick</a:t>
            </a:r>
            <a:r>
              <a:rPr lang="en-US" dirty="0" smtClean="0"/>
              <a:t> Moy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GNAT Pro User Day – September 25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Senior Software Engineer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 err="1"/>
              <a:t>Writing</a:t>
            </a:r>
            <a:r>
              <a:rPr lang="fr-FR" dirty="0"/>
              <a:t> </a:t>
            </a:r>
            <a:r>
              <a:rPr lang="fr-FR" dirty="0" err="1"/>
              <a:t>reliable</a:t>
            </a:r>
            <a:r>
              <a:rPr lang="fr-FR" dirty="0"/>
              <a:t> applications: </a:t>
            </a:r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verification</a:t>
            </a:r>
            <a:r>
              <a:rPr lang="fr-FR" dirty="0"/>
              <a:t> and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assets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Summary</a:t>
            </a:r>
            <a:r>
              <a:rPr lang="fr-FR" dirty="0" smtClean="0"/>
              <a:t> of the </a:t>
            </a:r>
            <a:r>
              <a:rPr lang="fr-FR" dirty="0" err="1" smtClean="0"/>
              <a:t>comparison</a:t>
            </a:r>
            <a:endParaRPr lang="fr-FR" dirty="0"/>
          </a:p>
        </p:txBody>
      </p:sp>
      <p:pic>
        <p:nvPicPr>
          <p:cNvPr id="6" name="Image 5" descr="product_sparkpro_wh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89319"/>
            <a:ext cx="2016224" cy="759961"/>
          </a:xfrm>
          <a:prstGeom prst="rect">
            <a:avLst/>
          </a:prstGeom>
        </p:spPr>
      </p:pic>
      <p:pic>
        <p:nvPicPr>
          <p:cNvPr id="7" name="Image 6" descr="product_codepeer_who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861048"/>
            <a:ext cx="1944217" cy="779992"/>
          </a:xfrm>
          <a:prstGeom prst="rect">
            <a:avLst/>
          </a:prstGeom>
        </p:spPr>
      </p:pic>
      <p:pic>
        <p:nvPicPr>
          <p:cNvPr id="12" name="Picture 2" descr="C:\Documents and Settings\moy\Local Settings\Temporary Internet Files\Content.IE5\2M396ZJT\MC900432538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861048"/>
            <a:ext cx="657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861048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7"/>
          <p:cNvSpPr txBox="1"/>
          <p:nvPr/>
        </p:nvSpPr>
        <p:spPr>
          <a:xfrm rot="18548412">
            <a:off x="2767885" y="2235921"/>
            <a:ext cx="3011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kern="1200" dirty="0" smtClean="0">
                <a:solidFill>
                  <a:schemeClr val="accent1"/>
                </a:solidFill>
              </a:rPr>
              <a:t>Simple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function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without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contract</a:t>
            </a:r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 rot="18548412">
            <a:off x="4064029" y="2235920"/>
            <a:ext cx="3011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kern="1200" dirty="0" smtClean="0">
                <a:solidFill>
                  <a:schemeClr val="accent1"/>
                </a:solidFill>
              </a:rPr>
              <a:t>Simple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function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with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contract</a:t>
            </a:r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 rot="18548412">
            <a:off x="5218718" y="2093945"/>
            <a:ext cx="338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 err="1" smtClean="0">
                <a:solidFill>
                  <a:schemeClr val="accent1"/>
                </a:solidFill>
              </a:rPr>
              <a:t>Complex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function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without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contract</a:t>
            </a:r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 rot="18548412">
            <a:off x="6514863" y="2093945"/>
            <a:ext cx="3388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i="0" dirty="0" err="1" smtClean="0">
                <a:solidFill>
                  <a:schemeClr val="accent1"/>
                </a:solidFill>
              </a:rPr>
              <a:t>Complex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function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with</a:t>
            </a:r>
            <a:r>
              <a:rPr lang="fr-FR" sz="14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400" b="1" i="0" kern="1200" dirty="0" err="1" smtClean="0">
                <a:solidFill>
                  <a:schemeClr val="accent1"/>
                </a:solidFill>
              </a:rPr>
              <a:t>contract</a:t>
            </a:r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18" name="Picture 2" descr="C:\Documents and Settings\moy\Local Settings\Temporary Internet Files\Content.IE5\2M396ZJT\MC900432538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61048"/>
            <a:ext cx="657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 descr="C:\Documents and Settings\moy\Local Settings\Temporary Internet Files\Content.IE5\2M396ZJT\MC900432538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301208"/>
            <a:ext cx="657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Documents and Settings\moy\Local Settings\Temporary Internet Files\Content.IE5\2M396ZJT\MC900432538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301208"/>
            <a:ext cx="657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301208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861048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301208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8934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001000" cy="5496272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None/>
            </a:pPr>
            <a:r>
              <a:rPr lang="en-US" sz="1600" dirty="0" smtClean="0"/>
              <a:t>Contracts on </a:t>
            </a:r>
            <a:r>
              <a:rPr lang="en-US" dirty="0" smtClean="0"/>
              <a:t>all </a:t>
            </a:r>
            <a:r>
              <a:rPr lang="en-US" sz="1600" dirty="0" smtClean="0"/>
              <a:t>subprograms:</a:t>
            </a:r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sz="1600" dirty="0" smtClean="0"/>
          </a:p>
          <a:p>
            <a:pPr marL="0" indent="0" eaLnBrk="1" hangingPunct="1">
              <a:lnSpc>
                <a:spcPct val="200000"/>
              </a:lnSpc>
              <a:buNone/>
            </a:pPr>
            <a:endParaRPr lang="en-US" dirty="0"/>
          </a:p>
          <a:p>
            <a:pPr marL="0" indent="0" eaLnBrk="1" hangingPunct="1">
              <a:lnSpc>
                <a:spcPct val="200000"/>
              </a:lnSpc>
              <a:buNone/>
            </a:pPr>
            <a:r>
              <a:rPr lang="en-US" dirty="0" smtClean="0"/>
              <a:t>Loop invariants on all loops:</a:t>
            </a:r>
            <a:endParaRPr lang="en-US" sz="1600" dirty="0" smtClean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Contracts</a:t>
            </a:r>
            <a:r>
              <a:rPr lang="fr-FR" dirty="0" smtClean="0"/>
              <a:t> and </a:t>
            </a:r>
            <a:r>
              <a:rPr lang="fr-FR" dirty="0" err="1" smtClean="0"/>
              <a:t>loop</a:t>
            </a:r>
            <a:r>
              <a:rPr lang="fr-FR" dirty="0" smtClean="0"/>
              <a:t> invariants for </a:t>
            </a:r>
            <a:endParaRPr lang="fr-FR" dirty="0"/>
          </a:p>
        </p:txBody>
      </p:sp>
      <p:pic>
        <p:nvPicPr>
          <p:cNvPr id="3" name="Image 2" descr="product_sparkpro_wh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4159"/>
            <a:ext cx="1800200" cy="678537"/>
          </a:xfrm>
          <a:prstGeom prst="rect">
            <a:avLst/>
          </a:prstGeom>
        </p:spPr>
      </p:pic>
      <p:pic>
        <p:nvPicPr>
          <p:cNvPr id="4" name="Image 3" descr="sum_array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100392" cy="882876"/>
          </a:xfrm>
          <a:prstGeom prst="rect">
            <a:avLst/>
          </a:prstGeom>
        </p:spPr>
      </p:pic>
      <p:pic>
        <p:nvPicPr>
          <p:cNvPr id="5" name="Image 4" descr="sum_array2_body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847304"/>
            <a:ext cx="8364480" cy="2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1994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5090D"/>
              </a:gs>
              <a:gs pos="100000">
                <a:srgbClr val="0C2236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81000" y="26670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dist="38100" dir="2700000">
              <a:srgbClr val="000000">
                <a:alpha val="19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4800" b="1" i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rPr>
              <a:t>SPARK 2014 update</a:t>
            </a:r>
            <a:endParaRPr lang="en-US" sz="4800" b="1" i="0" dirty="0">
              <a:solidFill>
                <a:schemeClr val="bg1"/>
              </a:solidFill>
              <a:latin typeface="+mn-lt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016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vs. SPARK 2005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SPARK 2014 language subset is most of Ada 2012</a:t>
            </a:r>
          </a:p>
          <a:p>
            <a:endParaRPr lang="en-US" dirty="0"/>
          </a:p>
          <a:p>
            <a:r>
              <a:rPr lang="en-US" dirty="0" smtClean="0"/>
              <a:t>SPARK and full Ada code can be combined easily</a:t>
            </a:r>
          </a:p>
          <a:p>
            <a:endParaRPr lang="en-US" dirty="0"/>
          </a:p>
          <a:p>
            <a:r>
              <a:rPr lang="en-US" dirty="0" smtClean="0"/>
              <a:t>No contracts are required</a:t>
            </a:r>
          </a:p>
          <a:p>
            <a:endParaRPr lang="en-US" dirty="0"/>
          </a:p>
          <a:p>
            <a:r>
              <a:rPr lang="en-US" dirty="0" smtClean="0"/>
              <a:t>Subprogram contracts use Ada 2012 preconditions and </a:t>
            </a:r>
            <a:r>
              <a:rPr lang="en-US" dirty="0" err="1" smtClean="0"/>
              <a:t>postconditions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Functional annotations can be executed, tested and proved</a:t>
            </a:r>
          </a:p>
          <a:p>
            <a:endParaRPr lang="en-US" dirty="0"/>
          </a:p>
          <a:p>
            <a:r>
              <a:rPr lang="en-US" dirty="0" smtClean="0"/>
              <a:t>New aspects, pragmas and attributes supported for formal verification</a:t>
            </a:r>
          </a:p>
          <a:p>
            <a:endParaRPr lang="en-US" dirty="0" smtClean="0"/>
          </a:p>
          <a:p>
            <a:r>
              <a:rPr lang="en-US" dirty="0" smtClean="0"/>
              <a:t>SPARK 2014 aims at 100% automatic proof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8088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integration in GPS and </a:t>
            </a:r>
            <a:r>
              <a:rPr lang="en-US" dirty="0" err="1" smtClean="0"/>
              <a:t>GNATbench</a:t>
            </a:r>
            <a:endParaRPr lang="fr-FR" dirty="0"/>
          </a:p>
        </p:txBody>
      </p:sp>
      <p:pic>
        <p:nvPicPr>
          <p:cNvPr id="5" name="Image 4" descr="gnatprove_ru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2492896"/>
            <a:ext cx="4372531" cy="3526061"/>
          </a:xfrm>
          <a:prstGeom prst="rect">
            <a:avLst/>
          </a:prstGeom>
        </p:spPr>
      </p:pic>
      <p:pic>
        <p:nvPicPr>
          <p:cNvPr id="7" name="Image 6" descr="gnatprove_result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650" y="2492896"/>
            <a:ext cx="4392930" cy="352839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611560" y="155679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0" kern="1200" dirty="0" err="1" smtClean="0">
                <a:solidFill>
                  <a:schemeClr val="accent1"/>
                </a:solidFill>
              </a:rPr>
              <a:t>Run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on </a:t>
            </a:r>
            <a:r>
              <a:rPr lang="fr-FR" sz="1600" b="1" i="0" kern="1200" dirty="0" err="1" smtClean="0">
                <a:solidFill>
                  <a:schemeClr val="accent1"/>
                </a:solidFill>
              </a:rPr>
              <a:t>selected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600" b="1" i="0" kern="1200" dirty="0" err="1" smtClean="0">
                <a:solidFill>
                  <a:schemeClr val="accent1"/>
                </a:solidFill>
              </a:rPr>
              <a:t>piece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of code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580112" y="1556792"/>
            <a:ext cx="3456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i="0" kern="1200" dirty="0" err="1" smtClean="0">
                <a:solidFill>
                  <a:schemeClr val="accent1"/>
                </a:solidFill>
              </a:rPr>
              <a:t>Results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</a:t>
            </a:r>
            <a:r>
              <a:rPr lang="fr-FR" sz="1600" b="1" i="0" dirty="0" err="1" smtClean="0">
                <a:solidFill>
                  <a:schemeClr val="accent1"/>
                </a:solidFill>
              </a:rPr>
              <a:t>linked</a:t>
            </a:r>
            <a:r>
              <a:rPr lang="fr-FR" sz="1600" b="1" i="0" kern="1200" dirty="0" smtClean="0">
                <a:solidFill>
                  <a:schemeClr val="accent1"/>
                </a:solidFill>
              </a:rPr>
              <a:t> to code</a:t>
            </a:r>
          </a:p>
        </p:txBody>
      </p:sp>
    </p:spTree>
    <p:extLst>
      <p:ext uri="{BB962C8B-B14F-4D97-AF65-F5344CB8AC3E}">
        <p14:creationId xmlns:p14="http://schemas.microsoft.com/office/powerpoint/2010/main" val="357991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from industrial use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350696" cy="5334000"/>
          </a:xfrm>
        </p:spPr>
        <p:txBody>
          <a:bodyPr/>
          <a:lstStyle/>
          <a:p>
            <a:r>
              <a:rPr lang="fr-FR" dirty="0" smtClean="0"/>
              <a:t>Medium use case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aerospace</a:t>
            </a:r>
            <a:r>
              <a:rPr lang="fr-FR" dirty="0" smtClean="0"/>
              <a:t>: 20.000 </a:t>
            </a:r>
            <a:r>
              <a:rPr lang="fr-FR" dirty="0" err="1"/>
              <a:t>s</a:t>
            </a:r>
            <a:r>
              <a:rPr lang="fr-FR" dirty="0" err="1" smtClean="0"/>
              <a:t>loc</a:t>
            </a:r>
            <a:r>
              <a:rPr lang="fr-FR" dirty="0" smtClean="0"/>
              <a:t>, 5418 </a:t>
            </a:r>
            <a:r>
              <a:rPr lang="fr-FR" dirty="0" err="1" smtClean="0"/>
              <a:t>checks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Many</a:t>
            </a:r>
            <a:r>
              <a:rPr lang="fr-FR" dirty="0" smtClean="0"/>
              <a:t> Ada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: </a:t>
            </a:r>
            <a:r>
              <a:rPr lang="fr-FR" dirty="0" err="1" smtClean="0"/>
              <a:t>generics</a:t>
            </a:r>
            <a:r>
              <a:rPr lang="fr-FR" dirty="0" smtClean="0"/>
              <a:t>, discriminant types, </a:t>
            </a:r>
            <a:r>
              <a:rPr lang="fr-FR" dirty="0" err="1" smtClean="0"/>
              <a:t>floating</a:t>
            </a:r>
            <a:r>
              <a:rPr lang="fr-FR" dirty="0" smtClean="0"/>
              <a:t>-points, etc.</a:t>
            </a:r>
          </a:p>
          <a:p>
            <a:endParaRPr lang="fr-FR" dirty="0" smtClean="0"/>
          </a:p>
          <a:p>
            <a:r>
              <a:rPr lang="fr-FR" dirty="0" err="1" smtClean="0"/>
              <a:t>Achieves</a:t>
            </a:r>
            <a:r>
              <a:rPr lang="fr-FR" dirty="0" smtClean="0"/>
              <a:t> 96% </a:t>
            </a:r>
            <a:r>
              <a:rPr lang="fr-FR" dirty="0" err="1" smtClean="0"/>
              <a:t>automatic</a:t>
            </a:r>
            <a:r>
              <a:rPr lang="fr-FR" dirty="0" smtClean="0"/>
              <a:t> proof (98% for assertions and </a:t>
            </a:r>
            <a:r>
              <a:rPr lang="fr-FR" dirty="0" err="1" smtClean="0"/>
              <a:t>contracts</a:t>
            </a:r>
            <a:r>
              <a:rPr lang="fr-FR" dirty="0" smtClean="0"/>
              <a:t>!)</a:t>
            </a:r>
          </a:p>
          <a:p>
            <a:endParaRPr lang="fr-FR" dirty="0"/>
          </a:p>
          <a:p>
            <a:r>
              <a:rPr lang="fr-FR" dirty="0" err="1" smtClean="0"/>
              <a:t>Astrium</a:t>
            </a:r>
            <a:r>
              <a:rPr lang="fr-FR" dirty="0" smtClean="0"/>
              <a:t> </a:t>
            </a:r>
            <a:r>
              <a:rPr lang="fr-FR" dirty="0" err="1" smtClean="0"/>
              <a:t>assessment</a:t>
            </a:r>
            <a:r>
              <a:rPr lang="fr-FR" dirty="0" smtClean="0"/>
              <a:t>: « </a:t>
            </a:r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/>
              <a:t>proof techniques </a:t>
            </a:r>
            <a:r>
              <a:rPr lang="fr-FR" dirty="0" err="1"/>
              <a:t>did</a:t>
            </a:r>
            <a:r>
              <a:rPr lang="fr-FR" dirty="0"/>
              <a:t> not, up to </a:t>
            </a:r>
            <a:r>
              <a:rPr lang="fr-FR" dirty="0" err="1"/>
              <a:t>now</a:t>
            </a:r>
            <a:r>
              <a:rPr lang="fr-FR" dirty="0"/>
              <a:t>, break </a:t>
            </a:r>
            <a:r>
              <a:rPr lang="fr-FR" dirty="0" err="1"/>
              <a:t>through</a:t>
            </a:r>
            <a:r>
              <a:rPr lang="fr-FR" dirty="0"/>
              <a:t> in the software </a:t>
            </a:r>
            <a:r>
              <a:rPr lang="fr-FR" dirty="0" err="1"/>
              <a:t>industry</a:t>
            </a:r>
            <a:r>
              <a:rPr lang="fr-FR" dirty="0"/>
              <a:t> in </a:t>
            </a:r>
            <a:r>
              <a:rPr lang="fr-FR" dirty="0" err="1"/>
              <a:t>general</a:t>
            </a:r>
            <a:r>
              <a:rPr lang="fr-FR" dirty="0"/>
              <a:t> and the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domain</a:t>
            </a:r>
            <a:r>
              <a:rPr lang="fr-FR" dirty="0"/>
              <a:t> in </a:t>
            </a:r>
            <a:r>
              <a:rPr lang="fr-FR" dirty="0" err="1" smtClean="0"/>
              <a:t>particular</a:t>
            </a:r>
            <a:r>
              <a:rPr lang="fr-FR" dirty="0" smtClean="0"/>
              <a:t> […] SPARK 2014 has </a:t>
            </a:r>
            <a:r>
              <a:rPr lang="fr-FR" dirty="0" err="1"/>
              <a:t>suppressed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current</a:t>
            </a:r>
            <a:r>
              <a:rPr lang="fr-FR" dirty="0"/>
              <a:t> limitations of </a:t>
            </a:r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smtClean="0"/>
              <a:t>proof »</a:t>
            </a:r>
          </a:p>
          <a:p>
            <a:endParaRPr lang="fr-FR" dirty="0"/>
          </a:p>
          <a:p>
            <a:r>
              <a:rPr lang="fr-FR" dirty="0" err="1" smtClean="0"/>
              <a:t>Results</a:t>
            </a:r>
            <a:r>
              <a:rPr lang="fr-FR" dirty="0" smtClean="0"/>
              <a:t> </a:t>
            </a:r>
            <a:r>
              <a:rPr lang="fr-FR" dirty="0" err="1" smtClean="0"/>
              <a:t>publicly</a:t>
            </a:r>
            <a:r>
              <a:rPr lang="fr-FR" dirty="0" smtClean="0"/>
              <a:t> </a:t>
            </a:r>
            <a:r>
              <a:rPr lang="fr-FR" dirty="0" err="1" smtClean="0"/>
              <a:t>available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Project report </a:t>
            </a:r>
            <a:r>
              <a:rPr lang="fr-FR" dirty="0" err="1" smtClean="0"/>
              <a:t>at</a:t>
            </a:r>
            <a:r>
              <a:rPr lang="fr-FR" dirty="0" smtClean="0"/>
              <a:t> </a:t>
            </a:r>
          </a:p>
          <a:p>
            <a:pPr marL="457200" lvl="1" indent="0">
              <a:buNone/>
            </a:pP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://www.open-do.org/wp-content/uploads/2013/05/</a:t>
            </a:r>
            <a:r>
              <a:rPr lang="fr-FR" dirty="0" smtClean="0">
                <a:hlinkClick r:id="rId2"/>
              </a:rPr>
              <a:t>Industrial_Case_Studies_Final_Report.pdf</a:t>
            </a:r>
            <a:endParaRPr lang="fr-FR" dirty="0"/>
          </a:p>
          <a:p>
            <a:pPr lvl="1"/>
            <a:r>
              <a:rPr lang="fr-FR" dirty="0" smtClean="0"/>
              <a:t>DASIA </a:t>
            </a:r>
            <a:r>
              <a:rPr lang="fr-FR" dirty="0" err="1" smtClean="0"/>
              <a:t>conference</a:t>
            </a:r>
            <a:r>
              <a:rPr lang="fr-FR" dirty="0" smtClean="0"/>
              <a:t> article </a:t>
            </a:r>
            <a:r>
              <a:rPr lang="fr-FR" dirty="0" err="1" smtClean="0"/>
              <a:t>at</a:t>
            </a:r>
            <a:r>
              <a:rPr lang="fr-FR" dirty="0"/>
              <a:t> </a:t>
            </a:r>
          </a:p>
          <a:p>
            <a:pPr marL="457200" lvl="1" indent="0">
              <a:buNone/>
            </a:pP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://www.open-do.org/wp-content/uploads/2013/05/DASIA_2013.</a:t>
            </a:r>
            <a:r>
              <a:rPr lang="fr-FR" dirty="0" smtClean="0">
                <a:hlinkClick r:id="rId3"/>
              </a:rPr>
              <a:t>pdf</a:t>
            </a:r>
            <a:endParaRPr lang="fr-FR" dirty="0" smtClean="0"/>
          </a:p>
          <a:p>
            <a:pPr lvl="1"/>
            <a:r>
              <a:rPr lang="fr-FR" dirty="0" smtClean="0"/>
              <a:t>Article </a:t>
            </a:r>
            <a:r>
              <a:rPr lang="fr-FR" dirty="0" err="1" smtClean="0"/>
              <a:t>submitted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ERTS </a:t>
            </a:r>
            <a:r>
              <a:rPr lang="fr-FR" dirty="0" err="1" smtClean="0"/>
              <a:t>conference</a:t>
            </a:r>
            <a:r>
              <a:rPr lang="fr-FR" dirty="0" smtClean="0"/>
              <a:t> in Toulouse in </a:t>
            </a:r>
            <a:r>
              <a:rPr lang="fr-FR" dirty="0" err="1" smtClean="0"/>
              <a:t>February</a:t>
            </a:r>
            <a:r>
              <a:rPr lang="fr-FR" dirty="0" smtClean="0"/>
              <a:t> 2014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1162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roadmap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November</a:t>
            </a:r>
            <a:r>
              <a:rPr lang="fr-FR" dirty="0" smtClean="0"/>
              <a:t> 2013: BETA release of SPARK Pro 14</a:t>
            </a:r>
            <a:endParaRPr lang="fr-FR" dirty="0"/>
          </a:p>
          <a:p>
            <a:r>
              <a:rPr lang="fr-FR" dirty="0" smtClean="0"/>
              <a:t>April 2014: release of SPARK Pro 14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         www.spark-2014.org</a:t>
            </a:r>
            <a:endParaRPr lang="fr-FR" dirty="0"/>
          </a:p>
        </p:txBody>
      </p:sp>
      <p:pic>
        <p:nvPicPr>
          <p:cNvPr id="4" name="Image 3" descr="spark_2014_dot_or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776" y="2276635"/>
            <a:ext cx="4619228" cy="4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7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1994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5090D"/>
              </a:gs>
              <a:gs pos="100000">
                <a:srgbClr val="0C2236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81000" y="26670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dist="38100" dir="2700000">
              <a:srgbClr val="000000">
                <a:alpha val="19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4800" b="1" i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rPr>
              <a:t>Why use formal analysis?</a:t>
            </a:r>
            <a:endParaRPr lang="en-US" sz="4800" b="1" i="0" dirty="0">
              <a:solidFill>
                <a:schemeClr val="bg1"/>
              </a:solidFill>
              <a:latin typeface="+mn-lt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316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goals</a:t>
            </a:r>
            <a:endParaRPr lang="fr-FR" dirty="0"/>
          </a:p>
        </p:txBody>
      </p:sp>
      <p:pic>
        <p:nvPicPr>
          <p:cNvPr id="6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429000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eu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05360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</a:t>
            </a:r>
            <a:r>
              <a:rPr lang="en-US" dirty="0"/>
              <a:t>a</a:t>
            </a:r>
            <a:r>
              <a:rPr lang="en-US" dirty="0" smtClean="0"/>
              <a:t>nalysis tools at AdaCore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348880"/>
            <a:ext cx="3598168" cy="4032448"/>
          </a:xfrm>
        </p:spPr>
        <p:txBody>
          <a:bodyPr/>
          <a:lstStyle/>
          <a:p>
            <a:r>
              <a:rPr lang="en-US" dirty="0" smtClean="0"/>
              <a:t>“static analysis”</a:t>
            </a:r>
          </a:p>
          <a:p>
            <a:r>
              <a:rPr lang="en-US" dirty="0" smtClean="0"/>
              <a:t>First release in 2009</a:t>
            </a:r>
          </a:p>
          <a:p>
            <a:r>
              <a:rPr lang="en-US" dirty="0" smtClean="0"/>
              <a:t>Based on technology developed since 2002</a:t>
            </a:r>
          </a:p>
          <a:p>
            <a:r>
              <a:rPr lang="en-US" dirty="0" smtClean="0"/>
              <a:t>Applicable on any Ada project</a:t>
            </a:r>
          </a:p>
          <a:p>
            <a:r>
              <a:rPr lang="en-US" dirty="0" smtClean="0"/>
              <a:t>Many use cases:</a:t>
            </a:r>
          </a:p>
          <a:p>
            <a:pPr lvl="1"/>
            <a:r>
              <a:rPr lang="en-US" dirty="0" smtClean="0"/>
              <a:t>Find bugs</a:t>
            </a:r>
          </a:p>
          <a:p>
            <a:pPr lvl="1"/>
            <a:r>
              <a:rPr lang="en-US" dirty="0" smtClean="0"/>
              <a:t>Impact analysis</a:t>
            </a:r>
          </a:p>
          <a:p>
            <a:pPr lvl="1"/>
            <a:r>
              <a:rPr lang="en-US" dirty="0" smtClean="0"/>
              <a:t>Code reviews</a:t>
            </a:r>
          </a:p>
          <a:p>
            <a:pPr lvl="1"/>
            <a:r>
              <a:rPr lang="en-US" dirty="0" smtClean="0"/>
              <a:t>Race conditions</a:t>
            </a:r>
          </a:p>
          <a:p>
            <a:pPr lvl="1"/>
            <a:r>
              <a:rPr lang="en-US" dirty="0" smtClean="0"/>
              <a:t>Robustness verification evidence</a:t>
            </a:r>
          </a:p>
          <a:p>
            <a:r>
              <a:rPr lang="en-US" dirty="0" smtClean="0"/>
              <a:t>10% of our customers </a:t>
            </a:r>
          </a:p>
        </p:txBody>
      </p:sp>
      <p:pic>
        <p:nvPicPr>
          <p:cNvPr id="4" name="Image 3" descr="product_codepeer_wh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68760"/>
            <a:ext cx="1944217" cy="779992"/>
          </a:xfrm>
          <a:prstGeom prst="rect">
            <a:avLst/>
          </a:prstGeom>
        </p:spPr>
      </p:pic>
      <p:pic>
        <p:nvPicPr>
          <p:cNvPr id="5" name="Image 4" descr="product_sparkpro_who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268760"/>
            <a:ext cx="2016224" cy="759961"/>
          </a:xfrm>
          <a:prstGeom prst="rect">
            <a:avLst/>
          </a:prstGeom>
        </p:spPr>
      </p:pic>
      <p:sp>
        <p:nvSpPr>
          <p:cNvPr id="7" name="Espace réservé du texte 2"/>
          <p:cNvSpPr txBox="1">
            <a:spLocks/>
          </p:cNvSpPr>
          <p:nvPr/>
        </p:nvSpPr>
        <p:spPr bwMode="auto">
          <a:xfrm>
            <a:off x="5004048" y="2348880"/>
            <a:ext cx="352839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i="0" dirty="0" smtClean="0"/>
              <a:t>“formal verification”</a:t>
            </a:r>
          </a:p>
          <a:p>
            <a:r>
              <a:rPr lang="en-US" i="0" dirty="0" smtClean="0"/>
              <a:t>First release in 2010</a:t>
            </a:r>
          </a:p>
          <a:p>
            <a:r>
              <a:rPr lang="en-US" i="0" dirty="0" smtClean="0"/>
              <a:t>Based on technology developed since 1983</a:t>
            </a:r>
          </a:p>
          <a:p>
            <a:r>
              <a:rPr lang="en-US" i="0" dirty="0" smtClean="0"/>
              <a:t>Development discipline (Ada subset) and tools</a:t>
            </a:r>
          </a:p>
          <a:p>
            <a:r>
              <a:rPr lang="en-US" i="0" dirty="0" smtClean="0"/>
              <a:t>Used for the most critical safety/security projects:</a:t>
            </a:r>
          </a:p>
          <a:p>
            <a:pPr lvl="1"/>
            <a:r>
              <a:rPr lang="en-US" i="0" dirty="0" smtClean="0"/>
              <a:t>Check data flows</a:t>
            </a:r>
          </a:p>
          <a:p>
            <a:pPr lvl="1"/>
            <a:r>
              <a:rPr lang="en-US" i="0" dirty="0" smtClean="0"/>
              <a:t>Guarantee no run-time errors</a:t>
            </a:r>
          </a:p>
          <a:p>
            <a:pPr lvl="1"/>
            <a:r>
              <a:rPr lang="en-US" i="0" dirty="0" smtClean="0"/>
              <a:t>Functional verification</a:t>
            </a:r>
          </a:p>
          <a:p>
            <a:r>
              <a:rPr lang="en-US" i="0" dirty="0"/>
              <a:t>2</a:t>
            </a:r>
            <a:r>
              <a:rPr lang="en-US" i="0" dirty="0" smtClean="0"/>
              <a:t>% of our customers </a:t>
            </a:r>
          </a:p>
        </p:txBody>
      </p:sp>
    </p:spTree>
    <p:extLst>
      <p:ext uri="{BB962C8B-B14F-4D97-AF65-F5344CB8AC3E}">
        <p14:creationId xmlns:p14="http://schemas.microsoft.com/office/powerpoint/2010/main" val="339138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1994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5090D"/>
              </a:gs>
              <a:gs pos="100000">
                <a:srgbClr val="0C2236"/>
              </a:gs>
            </a:gsLst>
            <a:lin ang="5400000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800"/>
              <a:t>T</a:t>
            </a: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81000" y="2667000"/>
            <a:ext cx="838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03200" dist="38100" dir="2700000">
              <a:srgbClr val="000000">
                <a:alpha val="19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4800" b="1" i="0" dirty="0" err="1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rPr>
              <a:t>CodePeer</a:t>
            </a:r>
            <a:r>
              <a:rPr lang="en-US" sz="4800" b="1" i="0" dirty="0">
                <a:solidFill>
                  <a:schemeClr val="bg1"/>
                </a:solidFill>
                <a:latin typeface="+mn-lt"/>
                <a:cs typeface="Helvetica"/>
              </a:rPr>
              <a:t> </a:t>
            </a:r>
            <a:r>
              <a:rPr lang="en-US" sz="4800" b="1" i="0" dirty="0" smtClean="0">
                <a:solidFill>
                  <a:schemeClr val="bg1"/>
                </a:solidFill>
                <a:latin typeface="+mn-lt"/>
                <a:cs typeface="Helvetica"/>
              </a:rPr>
              <a:t>v</a:t>
            </a:r>
            <a:r>
              <a:rPr lang="en-US" sz="4800" b="1" i="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rPr>
              <a:t>s. </a:t>
            </a:r>
            <a:r>
              <a:rPr lang="en-US" sz="4800" b="1" i="0" dirty="0" smtClean="0">
                <a:solidFill>
                  <a:schemeClr val="bg1"/>
                </a:solidFill>
                <a:latin typeface="+mn-lt"/>
                <a:cs typeface="Helvetica"/>
              </a:rPr>
              <a:t>SPARK 2014</a:t>
            </a:r>
            <a:endParaRPr lang="en-US" sz="4800" b="1" i="0" dirty="0" smtClean="0">
              <a:solidFill>
                <a:schemeClr val="bg1"/>
              </a:solidFill>
              <a:latin typeface="+mn-lt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515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</a:t>
            </a:r>
            <a:r>
              <a:rPr lang="fr-FR" dirty="0" err="1" smtClean="0"/>
              <a:t>Sum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contract</a:t>
            </a:r>
            <a:endParaRPr lang="fr-FR" dirty="0"/>
          </a:p>
        </p:txBody>
      </p:sp>
      <p:pic>
        <p:nvPicPr>
          <p:cNvPr id="3" name="Image 2" descr="su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3763888"/>
            <a:ext cx="6350000" cy="457200"/>
          </a:xfrm>
          <a:prstGeom prst="rect">
            <a:avLst/>
          </a:prstGeom>
        </p:spPr>
      </p:pic>
      <p:pic>
        <p:nvPicPr>
          <p:cNvPr id="4" name="Image 3" descr="sum_codepe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052736"/>
            <a:ext cx="4176464" cy="2237025"/>
          </a:xfrm>
          <a:prstGeom prst="rect">
            <a:avLst/>
          </a:prstGeom>
        </p:spPr>
      </p:pic>
      <p:pic>
        <p:nvPicPr>
          <p:cNvPr id="5" name="Image 4" descr="sum_gnatprov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076924"/>
            <a:ext cx="4508500" cy="368300"/>
          </a:xfrm>
          <a:prstGeom prst="rect">
            <a:avLst/>
          </a:prstGeom>
        </p:spPr>
      </p:pic>
      <p:pic>
        <p:nvPicPr>
          <p:cNvPr id="6" name="Image 5" descr="product_sparkpro_whol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869160"/>
            <a:ext cx="2016224" cy="759961"/>
          </a:xfrm>
          <a:prstGeom prst="rect">
            <a:avLst/>
          </a:prstGeom>
        </p:spPr>
      </p:pic>
      <p:pic>
        <p:nvPicPr>
          <p:cNvPr id="7" name="Image 6" descr="product_codepeer_whole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772816"/>
            <a:ext cx="1944217" cy="779992"/>
          </a:xfrm>
          <a:prstGeom prst="rect">
            <a:avLst/>
          </a:prstGeom>
        </p:spPr>
      </p:pic>
      <p:pic>
        <p:nvPicPr>
          <p:cNvPr id="9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916832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Documents and Settings\moy\Local Settings\Temporary Internet Files\Content.IE5\2M396ZJT\MC900432538[2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869160"/>
            <a:ext cx="657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902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Simple </a:t>
            </a:r>
            <a:r>
              <a:rPr lang="fr-FR" dirty="0" err="1" smtClean="0"/>
              <a:t>Sum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contract</a:t>
            </a:r>
            <a:endParaRPr lang="fr-FR" dirty="0"/>
          </a:p>
        </p:txBody>
      </p:sp>
      <p:pic>
        <p:nvPicPr>
          <p:cNvPr id="6" name="Image 5" descr="product_sparkpro_wh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261327"/>
            <a:ext cx="2016224" cy="759961"/>
          </a:xfrm>
          <a:prstGeom prst="rect">
            <a:avLst/>
          </a:prstGeom>
        </p:spPr>
      </p:pic>
      <p:pic>
        <p:nvPicPr>
          <p:cNvPr id="7" name="Image 6" descr="product_codepeer_who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412776"/>
            <a:ext cx="1944217" cy="779992"/>
          </a:xfrm>
          <a:prstGeom prst="rect">
            <a:avLst/>
          </a:prstGeom>
        </p:spPr>
      </p:pic>
      <p:pic>
        <p:nvPicPr>
          <p:cNvPr id="9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504099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sum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7663556" cy="1491005"/>
          </a:xfrm>
          <a:prstGeom prst="rect">
            <a:avLst/>
          </a:prstGeom>
        </p:spPr>
      </p:pic>
      <p:pic>
        <p:nvPicPr>
          <p:cNvPr id="11" name="Image 10" descr="sum2_codepe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80728"/>
            <a:ext cx="3244288" cy="1728192"/>
          </a:xfrm>
          <a:prstGeom prst="rect">
            <a:avLst/>
          </a:prstGeom>
        </p:spPr>
      </p:pic>
      <p:pic>
        <p:nvPicPr>
          <p:cNvPr id="12" name="Image 11" descr="sum2_gnatprov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653136"/>
            <a:ext cx="4392488" cy="1912024"/>
          </a:xfrm>
          <a:prstGeom prst="rect">
            <a:avLst/>
          </a:prstGeom>
        </p:spPr>
      </p:pic>
      <p:pic>
        <p:nvPicPr>
          <p:cNvPr id="13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229200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599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over </a:t>
            </a:r>
            <a:r>
              <a:rPr lang="fr-FR" dirty="0" err="1" smtClean="0"/>
              <a:t>arrays</a:t>
            </a:r>
            <a:r>
              <a:rPr lang="fr-FR" dirty="0" smtClean="0"/>
              <a:t> </a:t>
            </a:r>
            <a:r>
              <a:rPr lang="fr-FR" dirty="0" err="1" smtClean="0"/>
              <a:t>without</a:t>
            </a:r>
            <a:r>
              <a:rPr lang="fr-FR" dirty="0" smtClean="0"/>
              <a:t> </a:t>
            </a:r>
            <a:r>
              <a:rPr lang="fr-FR" dirty="0" err="1" smtClean="0"/>
              <a:t>contract</a:t>
            </a:r>
            <a:endParaRPr lang="fr-FR" dirty="0"/>
          </a:p>
        </p:txBody>
      </p:sp>
      <p:pic>
        <p:nvPicPr>
          <p:cNvPr id="6" name="Image 5" descr="product_sparkpro_wh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17311"/>
            <a:ext cx="2016224" cy="759961"/>
          </a:xfrm>
          <a:prstGeom prst="rect">
            <a:avLst/>
          </a:prstGeom>
        </p:spPr>
      </p:pic>
      <p:pic>
        <p:nvPicPr>
          <p:cNvPr id="7" name="Image 6" descr="product_codepeer_who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772816"/>
            <a:ext cx="1944217" cy="779992"/>
          </a:xfrm>
          <a:prstGeom prst="rect">
            <a:avLst/>
          </a:prstGeom>
        </p:spPr>
      </p:pic>
      <p:pic>
        <p:nvPicPr>
          <p:cNvPr id="10" name="Picture 2" descr="C:\Documents and Settings\moy\Local Settings\Temporary Internet Files\Content.IE5\2M396ZJT\MC900432538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11" y="5157192"/>
            <a:ext cx="657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sum_arra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3573016"/>
            <a:ext cx="6927552" cy="1123387"/>
          </a:xfrm>
          <a:prstGeom prst="rect">
            <a:avLst/>
          </a:prstGeom>
        </p:spPr>
      </p:pic>
      <p:pic>
        <p:nvPicPr>
          <p:cNvPr id="11" name="Image 10" descr="sum_array_codepeer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052736"/>
            <a:ext cx="3695948" cy="1560352"/>
          </a:xfrm>
          <a:prstGeom prst="rect">
            <a:avLst/>
          </a:prstGeom>
        </p:spPr>
      </p:pic>
      <p:pic>
        <p:nvPicPr>
          <p:cNvPr id="12" name="Picture 2" descr="C:\Documents and Settings\moy\Local Settings\Temporary Internet Files\Content.IE5\2M396ZJT\MC900432538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44824"/>
            <a:ext cx="657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13" descr="sum_array_codepeer_msg_ma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708920"/>
            <a:ext cx="5054600" cy="457200"/>
          </a:xfrm>
          <a:prstGeom prst="rect">
            <a:avLst/>
          </a:prstGeom>
        </p:spPr>
      </p:pic>
      <p:pic>
        <p:nvPicPr>
          <p:cNvPr id="15" name="Image 14" descr="sum_array_gnatprov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944" y="5301456"/>
            <a:ext cx="47244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7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Sum</a:t>
            </a:r>
            <a:r>
              <a:rPr lang="fr-FR" dirty="0" smtClean="0"/>
              <a:t> </a:t>
            </a:r>
            <a:r>
              <a:rPr lang="fr-FR" dirty="0" err="1" smtClean="0"/>
              <a:t>function</a:t>
            </a:r>
            <a:r>
              <a:rPr lang="fr-FR" dirty="0" smtClean="0"/>
              <a:t> over </a:t>
            </a:r>
            <a:r>
              <a:rPr lang="fr-FR" dirty="0" err="1" smtClean="0"/>
              <a:t>arrays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contract</a:t>
            </a:r>
            <a:endParaRPr lang="fr-FR" dirty="0"/>
          </a:p>
        </p:txBody>
      </p:sp>
      <p:pic>
        <p:nvPicPr>
          <p:cNvPr id="6" name="Image 5" descr="product_sparkpro_who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117311"/>
            <a:ext cx="2016224" cy="759961"/>
          </a:xfrm>
          <a:prstGeom prst="rect">
            <a:avLst/>
          </a:prstGeom>
        </p:spPr>
      </p:pic>
      <p:pic>
        <p:nvPicPr>
          <p:cNvPr id="7" name="Image 6" descr="product_codepeer_who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3" y="1772816"/>
            <a:ext cx="1944217" cy="779992"/>
          </a:xfrm>
          <a:prstGeom prst="rect">
            <a:avLst/>
          </a:prstGeom>
        </p:spPr>
      </p:pic>
      <p:pic>
        <p:nvPicPr>
          <p:cNvPr id="12" name="Picture 2" descr="C:\Documents and Settings\moy\Local Settings\Temporary Internet Files\Content.IE5\2M396ZJT\MC900432538[2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844824"/>
            <a:ext cx="657145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 descr="sum_array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56992"/>
            <a:ext cx="8388424" cy="914269"/>
          </a:xfrm>
          <a:prstGeom prst="rect">
            <a:avLst/>
          </a:prstGeom>
        </p:spPr>
      </p:pic>
      <p:pic>
        <p:nvPicPr>
          <p:cNvPr id="13" name="Picture 3" descr="C:\Documents and Settings\moy\Local Settings\Temporary Internet Files\Content.IE5\3XO4K629\MC900432530[2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5229200"/>
            <a:ext cx="811703" cy="556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 3" descr="sum_array2_codepee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980728"/>
            <a:ext cx="3888432" cy="1567077"/>
          </a:xfrm>
          <a:prstGeom prst="rect">
            <a:avLst/>
          </a:prstGeom>
        </p:spPr>
      </p:pic>
      <p:pic>
        <p:nvPicPr>
          <p:cNvPr id="5" name="Image 4" descr="sum_array2_codepeer_msg_max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36912"/>
            <a:ext cx="5054600" cy="431800"/>
          </a:xfrm>
          <a:prstGeom prst="rect">
            <a:avLst/>
          </a:prstGeom>
        </p:spPr>
      </p:pic>
      <p:pic>
        <p:nvPicPr>
          <p:cNvPr id="9" name="Image 8" descr="sum_array2_gnatprov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581128"/>
            <a:ext cx="4080541" cy="20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2156</TotalTime>
  <Words>352</Words>
  <Application>Microsoft Macintosh PowerPoint</Application>
  <PresentationFormat>Présentation à l'écran (4:3)</PresentationFormat>
  <Paragraphs>93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2011-09-12- AdaCore presentation - template</vt:lpstr>
      <vt:lpstr>Présentation PowerPoint</vt:lpstr>
      <vt:lpstr>1994</vt:lpstr>
      <vt:lpstr>High-level goals</vt:lpstr>
      <vt:lpstr>Formal analysis tools at AdaCore</vt:lpstr>
      <vt:lpstr>1994</vt:lpstr>
      <vt:lpstr>Simple Sum function without contract</vt:lpstr>
      <vt:lpstr>Simple Sum function with contract</vt:lpstr>
      <vt:lpstr>Sum function over arrays without contract</vt:lpstr>
      <vt:lpstr>Sum function over arrays with contract</vt:lpstr>
      <vt:lpstr>Summary of the comparison</vt:lpstr>
      <vt:lpstr>Contracts and loop invariants for </vt:lpstr>
      <vt:lpstr>1994</vt:lpstr>
      <vt:lpstr>SPARK 2014 vs. SPARK 2005</vt:lpstr>
      <vt:lpstr>SPARK 2014 integration in GPS and GNATbench</vt:lpstr>
      <vt:lpstr>Feedback from industrial use</vt:lpstr>
      <vt:lpstr>SPARK 2014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148</cp:revision>
  <dcterms:created xsi:type="dcterms:W3CDTF">2011-10-07T11:41:06Z</dcterms:created>
  <dcterms:modified xsi:type="dcterms:W3CDTF">2014-01-20T14:03:24Z</dcterms:modified>
</cp:coreProperties>
</file>