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6" r:id="rId2"/>
    <p:sldId id="266" r:id="rId3"/>
    <p:sldId id="258" r:id="rId4"/>
    <p:sldId id="259" r:id="rId5"/>
    <p:sldId id="257" r:id="rId6"/>
    <p:sldId id="320" r:id="rId7"/>
    <p:sldId id="261" r:id="rId8"/>
    <p:sldId id="262" r:id="rId9"/>
    <p:sldId id="263" r:id="rId10"/>
    <p:sldId id="316" r:id="rId11"/>
    <p:sldId id="319" r:id="rId12"/>
    <p:sldId id="317" r:id="rId13"/>
    <p:sldId id="318" r:id="rId14"/>
    <p:sldId id="293" r:id="rId15"/>
    <p:sldId id="294" r:id="rId16"/>
    <p:sldId id="295" r:id="rId17"/>
    <p:sldId id="296" r:id="rId18"/>
    <p:sldId id="297" r:id="rId19"/>
    <p:sldId id="298" r:id="rId20"/>
    <p:sldId id="267" r:id="rId21"/>
    <p:sldId id="271" r:id="rId22"/>
    <p:sldId id="270" r:id="rId23"/>
    <p:sldId id="273" r:id="rId24"/>
    <p:sldId id="276" r:id="rId25"/>
    <p:sldId id="278" r:id="rId26"/>
    <p:sldId id="277" r:id="rId27"/>
    <p:sldId id="275" r:id="rId28"/>
    <p:sldId id="279" r:id="rId29"/>
    <p:sldId id="280" r:id="rId30"/>
    <p:sldId id="281" r:id="rId31"/>
    <p:sldId id="321" r:id="rId32"/>
    <p:sldId id="282" r:id="rId33"/>
    <p:sldId id="285" r:id="rId34"/>
    <p:sldId id="283" r:id="rId35"/>
    <p:sldId id="287" r:id="rId36"/>
    <p:sldId id="288" r:id="rId37"/>
    <p:sldId id="289" r:id="rId38"/>
    <p:sldId id="290" r:id="rId39"/>
    <p:sldId id="291" r:id="rId40"/>
    <p:sldId id="292" r:id="rId41"/>
    <p:sldId id="286" r:id="rId42"/>
    <p:sldId id="284" r:id="rId43"/>
    <p:sldId id="272" r:id="rId44"/>
    <p:sldId id="299" r:id="rId45"/>
    <p:sldId id="300" r:id="rId46"/>
    <p:sldId id="302" r:id="rId47"/>
    <p:sldId id="303" r:id="rId48"/>
    <p:sldId id="304" r:id="rId49"/>
    <p:sldId id="305" r:id="rId50"/>
    <p:sldId id="306" r:id="rId51"/>
    <p:sldId id="301" r:id="rId52"/>
    <p:sldId id="307" r:id="rId53"/>
    <p:sldId id="308" r:id="rId54"/>
    <p:sldId id="311" r:id="rId55"/>
    <p:sldId id="312" r:id="rId56"/>
    <p:sldId id="309" r:id="rId57"/>
    <p:sldId id="310" r:id="rId58"/>
    <p:sldId id="315" r:id="rId59"/>
    <p:sldId id="32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46"/>
    <p:restoredTop sz="94721"/>
  </p:normalViewPr>
  <p:slideViewPr>
    <p:cSldViewPr snapToGrid="0" snapToObjects="1">
      <p:cViewPr>
        <p:scale>
          <a:sx n="100" d="100"/>
          <a:sy n="100" d="100"/>
        </p:scale>
        <p:origin x="952"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F625C-7176-D94C-95B2-C151D607224F}" type="datetimeFigureOut">
              <a:rPr lang="en-US" smtClean="0"/>
              <a:t>10/25/16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BD65A-CF17-7C4E-B773-F291B8E10464}" type="slidenum">
              <a:rPr lang="en-US" smtClean="0"/>
              <a:t>‹#›</a:t>
            </a:fld>
            <a:endParaRPr lang="en-US"/>
          </a:p>
        </p:txBody>
      </p:sp>
    </p:spTree>
    <p:extLst>
      <p:ext uri="{BB962C8B-B14F-4D97-AF65-F5344CB8AC3E}">
        <p14:creationId xmlns:p14="http://schemas.microsoft.com/office/powerpoint/2010/main" val="1203099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FM.6.2.1</a:t>
            </a:r>
            <a:r>
              <a:rPr lang="en-US" baseline="0" dirty="0" smtClean="0"/>
              <a:t> tables FM.A-4(FM 17) FM.A-5(FM 13) FM.A-7(FM 10)</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15</a:t>
            </a:fld>
            <a:endParaRPr lang="en-US"/>
          </a:p>
        </p:txBody>
      </p:sp>
    </p:spTree>
    <p:extLst>
      <p:ext uri="{BB962C8B-B14F-4D97-AF65-F5344CB8AC3E}">
        <p14:creationId xmlns:p14="http://schemas.microsoft.com/office/powerpoint/2010/main" val="40012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Replaces</a:t>
            </a:r>
            <a:r>
              <a:rPr lang="en-US" baseline="0" dirty="0" smtClean="0"/>
              <a:t> same activity performed by review</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31</a:t>
            </a:fld>
            <a:endParaRPr lang="en-US"/>
          </a:p>
        </p:txBody>
      </p:sp>
    </p:spTree>
    <p:extLst>
      <p:ext uri="{BB962C8B-B14F-4D97-AF65-F5344CB8AC3E}">
        <p14:creationId xmlns:p14="http://schemas.microsoft.com/office/powerpoint/2010/main" val="938609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Automates Reviews and Analyses of Source Code 6.3.4(a)</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35</a:t>
            </a:fld>
            <a:endParaRPr lang="en-US"/>
          </a:p>
        </p:txBody>
      </p:sp>
    </p:spTree>
    <p:extLst>
      <p:ext uri="{BB962C8B-B14F-4D97-AF65-F5344CB8AC3E}">
        <p14:creationId xmlns:p14="http://schemas.microsoft.com/office/powerpoint/2010/main" val="1568408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Automates Reviews and Analyses of Source Code 6.3.4(b)</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36</a:t>
            </a:fld>
            <a:endParaRPr lang="en-US"/>
          </a:p>
        </p:txBody>
      </p:sp>
    </p:spTree>
    <p:extLst>
      <p:ext uri="{BB962C8B-B14F-4D97-AF65-F5344CB8AC3E}">
        <p14:creationId xmlns:p14="http://schemas.microsoft.com/office/powerpoint/2010/main" val="1643872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Removes Reviews and Analyses of Source Code 6.3.4(c)</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37</a:t>
            </a:fld>
            <a:endParaRPr lang="en-US"/>
          </a:p>
        </p:txBody>
      </p:sp>
    </p:spTree>
    <p:extLst>
      <p:ext uri="{BB962C8B-B14F-4D97-AF65-F5344CB8AC3E}">
        <p14:creationId xmlns:p14="http://schemas.microsoft.com/office/powerpoint/2010/main" val="1263800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and extends Reviews and Analyses of Source Code 6.3.4(d)</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38</a:t>
            </a:fld>
            <a:endParaRPr lang="en-US"/>
          </a:p>
        </p:txBody>
      </p:sp>
    </p:spTree>
    <p:extLst>
      <p:ext uri="{BB962C8B-B14F-4D97-AF65-F5344CB8AC3E}">
        <p14:creationId xmlns:p14="http://schemas.microsoft.com/office/powerpoint/2010/main" val="1193497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Automates Reviews and Analyses of Source Code 6.3.4(e)</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39</a:t>
            </a:fld>
            <a:endParaRPr lang="en-US"/>
          </a:p>
        </p:txBody>
      </p:sp>
    </p:spTree>
    <p:extLst>
      <p:ext uri="{BB962C8B-B14F-4D97-AF65-F5344CB8AC3E}">
        <p14:creationId xmlns:p14="http://schemas.microsoft.com/office/powerpoint/2010/main" val="530607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Automates Reviews and Analyses of Source Code 6.3.4(f)</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40</a:t>
            </a:fld>
            <a:endParaRPr lang="en-US"/>
          </a:p>
        </p:txBody>
      </p:sp>
    </p:spTree>
    <p:extLst>
      <p:ext uri="{BB962C8B-B14F-4D97-AF65-F5344CB8AC3E}">
        <p14:creationId xmlns:p14="http://schemas.microsoft.com/office/powerpoint/2010/main" val="1539263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address here objectives 3 and 4 by relying on the similar activities at SC level, as described in FM.6.7(f(2)) and FM.6.7.1</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44</a:t>
            </a:fld>
            <a:endParaRPr lang="en-US"/>
          </a:p>
        </p:txBody>
      </p:sp>
    </p:spTree>
    <p:extLst>
      <p:ext uri="{BB962C8B-B14F-4D97-AF65-F5344CB8AC3E}">
        <p14:creationId xmlns:p14="http://schemas.microsoft.com/office/powerpoint/2010/main" val="705052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Software Testing 6.4(</a:t>
            </a:r>
            <a:r>
              <a:rPr lang="en-US" dirty="0" err="1" smtClean="0"/>
              <a:t>c,d</a:t>
            </a:r>
            <a:r>
              <a:rPr lang="en-US" dirty="0" smtClean="0"/>
              <a:t>) </a:t>
            </a:r>
            <a:r>
              <a:rPr lang="en-US" baseline="0" dirty="0" smtClean="0"/>
              <a:t>by relying on the similar activities at SC level, as described in FM.6.7(f(2)) and FM.6.7.1</a:t>
            </a:r>
            <a:endParaRPr lang="en-US" dirty="0" smtClean="0"/>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45</a:t>
            </a:fld>
            <a:endParaRPr lang="en-US"/>
          </a:p>
        </p:txBody>
      </p:sp>
    </p:spTree>
    <p:extLst>
      <p:ext uri="{BB962C8B-B14F-4D97-AF65-F5344CB8AC3E}">
        <p14:creationId xmlns:p14="http://schemas.microsoft.com/office/powerpoint/2010/main" val="2049394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Replaces Test Coverage Analysis 6.4.4(</a:t>
            </a:r>
            <a:r>
              <a:rPr lang="en-US" dirty="0" err="1" smtClean="0"/>
              <a:t>b,c</a:t>
            </a:r>
            <a:r>
              <a:rPr lang="en-US" dirty="0" smtClean="0"/>
              <a:t>)</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46</a:t>
            </a:fld>
            <a:endParaRPr lang="en-US"/>
          </a:p>
        </p:txBody>
      </p:sp>
    </p:spTree>
    <p:extLst>
      <p:ext uri="{BB962C8B-B14F-4D97-AF65-F5344CB8AC3E}">
        <p14:creationId xmlns:p14="http://schemas.microsoft.com/office/powerpoint/2010/main" val="29664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FM.6.2.1</a:t>
            </a:r>
            <a:r>
              <a:rPr lang="en-US" baseline="0" dirty="0" smtClean="0"/>
              <a:t> tables FM.A-4(FM 17) FM.A-5(FM 13) FM.A-7(FM 10)</a:t>
            </a:r>
            <a:endParaRPr lang="en-US" dirty="0" smtClean="0"/>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16</a:t>
            </a:fld>
            <a:endParaRPr lang="en-US"/>
          </a:p>
        </p:txBody>
      </p:sp>
    </p:spTree>
    <p:extLst>
      <p:ext uri="{BB962C8B-B14F-4D97-AF65-F5344CB8AC3E}">
        <p14:creationId xmlns:p14="http://schemas.microsoft.com/office/powerpoint/2010/main" val="1464236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Test Coverage Analysis 6.4.4(</a:t>
            </a:r>
            <a:r>
              <a:rPr lang="en-US" dirty="0" err="1" smtClean="0"/>
              <a:t>b,c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47</a:t>
            </a:fld>
            <a:endParaRPr lang="en-US"/>
          </a:p>
        </p:txBody>
      </p:sp>
    </p:spTree>
    <p:extLst>
      <p:ext uri="{BB962C8B-B14F-4D97-AF65-F5344CB8AC3E}">
        <p14:creationId xmlns:p14="http://schemas.microsoft.com/office/powerpoint/2010/main" val="1468776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Test Coverage Analysis 6.4.4(</a:t>
            </a:r>
            <a:r>
              <a:rPr lang="en-US" dirty="0" err="1" smtClean="0"/>
              <a:t>b,c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48</a:t>
            </a:fld>
            <a:endParaRPr lang="en-US"/>
          </a:p>
        </p:txBody>
      </p:sp>
    </p:spTree>
    <p:extLst>
      <p:ext uri="{BB962C8B-B14F-4D97-AF65-F5344CB8AC3E}">
        <p14:creationId xmlns:p14="http://schemas.microsoft.com/office/powerpoint/2010/main" val="395877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Test Coverage Analysis 6.4.4(</a:t>
            </a:r>
            <a:r>
              <a:rPr lang="en-US" dirty="0" err="1" smtClean="0"/>
              <a:t>b,c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49</a:t>
            </a:fld>
            <a:endParaRPr lang="en-US"/>
          </a:p>
        </p:txBody>
      </p:sp>
    </p:spTree>
    <p:extLst>
      <p:ext uri="{BB962C8B-B14F-4D97-AF65-F5344CB8AC3E}">
        <p14:creationId xmlns:p14="http://schemas.microsoft.com/office/powerpoint/2010/main" val="1926894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Test Coverage Analysis 6.4.4(</a:t>
            </a:r>
            <a:r>
              <a:rPr lang="en-US" dirty="0" err="1" smtClean="0"/>
              <a:t>b,c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50</a:t>
            </a:fld>
            <a:endParaRPr lang="en-US"/>
          </a:p>
        </p:txBody>
      </p:sp>
    </p:spTree>
    <p:extLst>
      <p:ext uri="{BB962C8B-B14F-4D97-AF65-F5344CB8AC3E}">
        <p14:creationId xmlns:p14="http://schemas.microsoft.com/office/powerpoint/2010/main" val="614484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FM.6.2.1</a:t>
            </a:r>
            <a:r>
              <a:rPr lang="en-US" baseline="0" dirty="0" smtClean="0"/>
              <a:t> tables FM.A-4(FM 17) FM.A-5(FM 13) FM.A-7(FM 10)</a:t>
            </a:r>
            <a:endParaRPr lang="en-US" dirty="0" smtClean="0"/>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17</a:t>
            </a:fld>
            <a:endParaRPr lang="en-US"/>
          </a:p>
        </p:txBody>
      </p:sp>
    </p:spTree>
    <p:extLst>
      <p:ext uri="{BB962C8B-B14F-4D97-AF65-F5344CB8AC3E}">
        <p14:creationId xmlns:p14="http://schemas.microsoft.com/office/powerpoint/2010/main" val="1415307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Replaces Reviews and Analyses of Test Cases, Procedures, and Results 6.4.5(</a:t>
            </a:r>
            <a:r>
              <a:rPr lang="en-US" dirty="0" err="1" smtClean="0"/>
              <a:t>a,b</a:t>
            </a:r>
            <a:r>
              <a:rPr lang="en-US" dirty="0" smtClean="0"/>
              <a:t>)</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18</a:t>
            </a:fld>
            <a:endParaRPr lang="en-US"/>
          </a:p>
        </p:txBody>
      </p:sp>
    </p:spTree>
    <p:extLst>
      <p:ext uri="{BB962C8B-B14F-4D97-AF65-F5344CB8AC3E}">
        <p14:creationId xmlns:p14="http://schemas.microsoft.com/office/powerpoint/2010/main" val="1547253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Reviews and Analyses of Test Cases, Procedures, and Results 6.4.5(c)</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19</a:t>
            </a:fld>
            <a:endParaRPr lang="en-US"/>
          </a:p>
        </p:txBody>
      </p:sp>
    </p:spTree>
    <p:extLst>
      <p:ext uri="{BB962C8B-B14F-4D97-AF65-F5344CB8AC3E}">
        <p14:creationId xmlns:p14="http://schemas.microsoft.com/office/powerpoint/2010/main" val="1052011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Replaces Reviews and Analyses of Low-Level Requirements 6.3.2(b)</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27</a:t>
            </a:fld>
            <a:endParaRPr lang="en-US"/>
          </a:p>
        </p:txBody>
      </p:sp>
    </p:spTree>
    <p:extLst>
      <p:ext uri="{BB962C8B-B14F-4D97-AF65-F5344CB8AC3E}">
        <p14:creationId xmlns:p14="http://schemas.microsoft.com/office/powerpoint/2010/main" val="291284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Removes Reviews and Analyses of Low-Level Requirements 6.3.2(d)</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28</a:t>
            </a:fld>
            <a:endParaRPr lang="en-US"/>
          </a:p>
        </p:txBody>
      </p:sp>
    </p:spTree>
    <p:extLst>
      <p:ext uri="{BB962C8B-B14F-4D97-AF65-F5344CB8AC3E}">
        <p14:creationId xmlns:p14="http://schemas.microsoft.com/office/powerpoint/2010/main" val="1481677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Reviews and Analyses of Low-Level Requirements 6.3.2(e)</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29</a:t>
            </a:fld>
            <a:endParaRPr lang="en-US"/>
          </a:p>
        </p:txBody>
      </p:sp>
    </p:spTree>
    <p:extLst>
      <p:ext uri="{BB962C8B-B14F-4D97-AF65-F5344CB8AC3E}">
        <p14:creationId xmlns:p14="http://schemas.microsoft.com/office/powerpoint/2010/main" val="2038513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and extends Reviews and Analyses of Low-Level Requirements 6.3.2(b)</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30</a:t>
            </a:fld>
            <a:endParaRPr lang="en-US"/>
          </a:p>
        </p:txBody>
      </p:sp>
    </p:spTree>
    <p:extLst>
      <p:ext uri="{BB962C8B-B14F-4D97-AF65-F5344CB8AC3E}">
        <p14:creationId xmlns:p14="http://schemas.microsoft.com/office/powerpoint/2010/main" val="321976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0C3859-7C27-1F4B-99F8-E55653012AFD}"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210766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C3859-7C27-1F4B-99F8-E55653012AFD}"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865913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C3859-7C27-1F4B-99F8-E55653012AFD}"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71068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C3859-7C27-1F4B-99F8-E55653012AFD}"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82064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0C3859-7C27-1F4B-99F8-E55653012AFD}"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2886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0C3859-7C27-1F4B-99F8-E55653012AFD}"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25356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0C3859-7C27-1F4B-99F8-E55653012AFD}" type="datetimeFigureOut">
              <a:rPr lang="en-US" smtClean="0"/>
              <a:t>10/25/16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85916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0C3859-7C27-1F4B-99F8-E55653012AFD}" type="datetimeFigureOut">
              <a:rPr lang="en-US" smtClean="0"/>
              <a:t>10/25/16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14880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C3859-7C27-1F4B-99F8-E55653012AFD}" type="datetimeFigureOut">
              <a:rPr lang="en-US" smtClean="0"/>
              <a:t>10/25/16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210875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0C3859-7C27-1F4B-99F8-E55653012AFD}"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974121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0C3859-7C27-1F4B-99F8-E55653012AFD}"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4392674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C3859-7C27-1F4B-99F8-E55653012AFD}" type="datetimeFigureOut">
              <a:rPr lang="en-US" smtClean="0"/>
              <a:t>10/25/16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BB68C-4B9D-E64C-AD41-A5910EC12FBA}" type="slidenum">
              <a:rPr lang="en-US" smtClean="0"/>
              <a:t>‹#›</a:t>
            </a:fld>
            <a:endParaRPr lang="en-US"/>
          </a:p>
        </p:txBody>
      </p:sp>
    </p:spTree>
    <p:extLst>
      <p:ext uri="{BB962C8B-B14F-4D97-AF65-F5344CB8AC3E}">
        <p14:creationId xmlns:p14="http://schemas.microsoft.com/office/powerpoint/2010/main" val="1452395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Formal Program Verification in Avionics Certification</a:t>
            </a:r>
            <a:endParaRPr lang="en-US" dirty="0"/>
          </a:p>
        </p:txBody>
      </p:sp>
      <p:sp>
        <p:nvSpPr>
          <p:cNvPr id="3" name="Subtitle 2"/>
          <p:cNvSpPr>
            <a:spLocks noGrp="1"/>
          </p:cNvSpPr>
          <p:nvPr>
            <p:ph type="subTitle" idx="1"/>
          </p:nvPr>
        </p:nvSpPr>
        <p:spPr/>
        <p:txBody>
          <a:bodyPr/>
          <a:lstStyle/>
          <a:p>
            <a:r>
              <a:rPr lang="en-US" dirty="0" err="1" smtClean="0"/>
              <a:t>Cyrille</a:t>
            </a:r>
            <a:r>
              <a:rPr lang="en-US" dirty="0" smtClean="0"/>
              <a:t> </a:t>
            </a:r>
            <a:r>
              <a:rPr lang="en-US" dirty="0" err="1" smtClean="0"/>
              <a:t>Comar</a:t>
            </a:r>
            <a:r>
              <a:rPr lang="en-US" dirty="0" smtClean="0"/>
              <a:t> – President – </a:t>
            </a:r>
            <a:r>
              <a:rPr lang="en-US" dirty="0" err="1" smtClean="0"/>
              <a:t>AdaCore</a:t>
            </a:r>
            <a:endParaRPr lang="en-US" dirty="0" smtClean="0"/>
          </a:p>
          <a:p>
            <a:r>
              <a:rPr lang="en-US" dirty="0" smtClean="0"/>
              <a:t>Yannick Moy – SPARK Product Manager – </a:t>
            </a:r>
            <a:r>
              <a:rPr lang="en-US" dirty="0" err="1" smtClean="0"/>
              <a:t>AdaCore</a:t>
            </a:r>
            <a:endParaRPr lang="en-US" dirty="0"/>
          </a:p>
        </p:txBody>
      </p:sp>
    </p:spTree>
    <p:extLst>
      <p:ext uri="{BB962C8B-B14F-4D97-AF65-F5344CB8AC3E}">
        <p14:creationId xmlns:p14="http://schemas.microsoft.com/office/powerpoint/2010/main" val="814461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2014 Language</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Heir of SPARK language developed at PVL/Praxis/</a:t>
            </a:r>
            <a:r>
              <a:rPr lang="en-US" dirty="0" err="1" smtClean="0"/>
              <a:t>Altran</a:t>
            </a:r>
            <a:r>
              <a:rPr lang="en-US" dirty="0" smtClean="0"/>
              <a:t> 1987 – 2008</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Uses contracts defined in Ada 2012 (new syntax for </a:t>
            </a:r>
            <a:r>
              <a:rPr lang="en-US" i="1" dirty="0" smtClean="0"/>
              <a:t>aspects</a:t>
            </a:r>
            <a:r>
              <a:rPr lang="en-US" dirty="0" smtClean="0"/>
              <a:t>):</a:t>
            </a:r>
          </a:p>
          <a:p>
            <a:pPr lvl="1">
              <a:lnSpc>
                <a:spcPct val="100000"/>
              </a:lnSpc>
              <a:spcBef>
                <a:spcPts val="0"/>
              </a:spcBef>
            </a:pPr>
            <a:r>
              <a:rPr lang="en-US" dirty="0" smtClean="0"/>
              <a:t>preconditions, </a:t>
            </a:r>
            <a:r>
              <a:rPr lang="en-US" dirty="0" err="1" smtClean="0"/>
              <a:t>postconditions</a:t>
            </a:r>
            <a:r>
              <a:rPr lang="en-US" dirty="0"/>
              <a:t> </a:t>
            </a:r>
            <a:r>
              <a:rPr lang="en-US" dirty="0" smtClean="0"/>
              <a:t>on subprograms</a:t>
            </a:r>
          </a:p>
          <a:p>
            <a:pPr lvl="1">
              <a:lnSpc>
                <a:spcPct val="100000"/>
              </a:lnSpc>
              <a:spcBef>
                <a:spcPts val="0"/>
              </a:spcBef>
            </a:pPr>
            <a:r>
              <a:rPr lang="en-US" dirty="0" smtClean="0"/>
              <a:t>type predicates and type invariants</a:t>
            </a:r>
          </a:p>
          <a:p>
            <a:pPr marL="0" indent="0">
              <a:lnSpc>
                <a:spcPct val="100000"/>
              </a:lnSpc>
              <a:spcBef>
                <a:spcPts val="0"/>
              </a:spcBef>
              <a:buNone/>
            </a:pPr>
            <a:endParaRPr lang="en-US" dirty="0" smtClean="0"/>
          </a:p>
          <a:p>
            <a:pPr marL="0" indent="0">
              <a:lnSpc>
                <a:spcPct val="100000"/>
              </a:lnSpc>
              <a:spcBef>
                <a:spcPts val="0"/>
              </a:spcBef>
              <a:buNone/>
            </a:pPr>
            <a:r>
              <a:rPr lang="en-US" dirty="0" smtClean="0"/>
              <a:t>Defines specific contracts as additional aspects/pragmas:</a:t>
            </a:r>
          </a:p>
          <a:p>
            <a:pPr lvl="1">
              <a:lnSpc>
                <a:spcPct val="100000"/>
              </a:lnSpc>
              <a:spcBef>
                <a:spcPts val="0"/>
              </a:spcBef>
            </a:pPr>
            <a:r>
              <a:rPr lang="en-US" dirty="0" smtClean="0"/>
              <a:t>contract cases to define subprogram contracts by cases</a:t>
            </a:r>
          </a:p>
          <a:p>
            <a:pPr lvl="1">
              <a:lnSpc>
                <a:spcPct val="100000"/>
              </a:lnSpc>
              <a:spcBef>
                <a:spcPts val="0"/>
              </a:spcBef>
            </a:pPr>
            <a:r>
              <a:rPr lang="en-US" dirty="0" smtClean="0"/>
              <a:t>data and flow dependency contracts (not executable)</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Uses same semantics for executable and logical views of contracts</a:t>
            </a:r>
            <a:endParaRPr lang="en-US"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446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2014 Language Examples</a:t>
            </a:r>
            <a:endParaRPr lang="en-US"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00" y="3003691"/>
            <a:ext cx="10058400" cy="151313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400" y="1690688"/>
            <a:ext cx="6985000" cy="112038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400" y="4709452"/>
            <a:ext cx="10058400" cy="1894944"/>
          </a:xfrm>
          <a:prstGeom prst="rect">
            <a:avLst/>
          </a:prstGeom>
        </p:spPr>
      </p:pic>
    </p:spTree>
    <p:extLst>
      <p:ext uri="{BB962C8B-B14F-4D97-AF65-F5344CB8AC3E}">
        <p14:creationId xmlns:p14="http://schemas.microsoft.com/office/powerpoint/2010/main" val="43739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2014 Tools</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SPARK code is marked specially inside Ada code (unit/subprogram)</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GNAT compiler</a:t>
            </a:r>
          </a:p>
          <a:p>
            <a:pPr lvl="1">
              <a:lnSpc>
                <a:spcPct val="100000"/>
              </a:lnSpc>
              <a:spcBef>
                <a:spcPts val="0"/>
              </a:spcBef>
            </a:pPr>
            <a:r>
              <a:rPr lang="en-US" dirty="0"/>
              <a:t>c</a:t>
            </a:r>
            <a:r>
              <a:rPr lang="en-US" dirty="0" smtClean="0"/>
              <a:t>ompiles Ada and SPARK code, including contracts and ghost code</a:t>
            </a:r>
          </a:p>
          <a:p>
            <a:pPr lvl="1">
              <a:lnSpc>
                <a:spcPct val="100000"/>
              </a:lnSpc>
              <a:spcBef>
                <a:spcPts val="0"/>
              </a:spcBef>
            </a:pPr>
            <a:r>
              <a:rPr lang="en-US" dirty="0" smtClean="0"/>
              <a:t>checks SPARK legality rules</a:t>
            </a:r>
          </a:p>
          <a:p>
            <a:pPr marL="0" indent="0">
              <a:lnSpc>
                <a:spcPct val="100000"/>
              </a:lnSpc>
              <a:spcBef>
                <a:spcPts val="0"/>
              </a:spcBef>
              <a:buNone/>
            </a:pPr>
            <a:endParaRPr lang="en-US" dirty="0"/>
          </a:p>
          <a:p>
            <a:pPr marL="0" indent="0">
              <a:lnSpc>
                <a:spcPct val="100000"/>
              </a:lnSpc>
              <a:spcBef>
                <a:spcPts val="0"/>
              </a:spcBef>
              <a:buNone/>
            </a:pPr>
            <a:r>
              <a:rPr lang="en-US" dirty="0" err="1" smtClean="0"/>
              <a:t>GNATprove</a:t>
            </a:r>
            <a:r>
              <a:rPr lang="en-US" dirty="0" smtClean="0"/>
              <a:t> formal verification tool</a:t>
            </a:r>
          </a:p>
          <a:p>
            <a:pPr lvl="1">
              <a:lnSpc>
                <a:spcPct val="100000"/>
              </a:lnSpc>
              <a:spcBef>
                <a:spcPts val="0"/>
              </a:spcBef>
            </a:pPr>
            <a:r>
              <a:rPr lang="en-US" dirty="0" smtClean="0"/>
              <a:t>checks SPARK verification rules by static analysis and proof</a:t>
            </a:r>
          </a:p>
          <a:p>
            <a:pPr lvl="1">
              <a:lnSpc>
                <a:spcPct val="100000"/>
              </a:lnSpc>
              <a:spcBef>
                <a:spcPts val="0"/>
              </a:spcBef>
            </a:pPr>
            <a:r>
              <a:rPr lang="en-US" dirty="0" smtClean="0"/>
              <a:t>reports useful information on failed proofs (code paths, counterexamples)</a:t>
            </a:r>
          </a:p>
          <a:p>
            <a:pPr marL="0" indent="0">
              <a:lnSpc>
                <a:spcPct val="100000"/>
              </a:lnSpc>
              <a:spcBef>
                <a:spcPts val="0"/>
              </a:spcBef>
              <a:buNone/>
            </a:pPr>
            <a:endParaRPr lang="en-US" dirty="0"/>
          </a:p>
          <a:p>
            <a:pPr marL="0" indent="0">
              <a:lnSpc>
                <a:spcPct val="100000"/>
              </a:lnSpc>
              <a:spcBef>
                <a:spcPts val="0"/>
              </a:spcBef>
              <a:buNone/>
            </a:pPr>
            <a:r>
              <a:rPr lang="en-US" dirty="0" smtClean="0"/>
              <a:t>IDEs (GPS/</a:t>
            </a:r>
            <a:r>
              <a:rPr lang="en-US" dirty="0" err="1" smtClean="0"/>
              <a:t>GNATbench</a:t>
            </a:r>
            <a:r>
              <a:rPr lang="en-US" dirty="0" smtClean="0"/>
              <a:t>) integrate all tools</a:t>
            </a:r>
          </a:p>
          <a:p>
            <a:pPr lvl="1">
              <a:lnSpc>
                <a:spcPct val="100000"/>
              </a:lnSpc>
              <a:spcBef>
                <a:spcPts val="0"/>
              </a:spcBef>
            </a:pPr>
            <a:endParaRPr lang="en-US"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1057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2014 Methodology</a:t>
            </a:r>
            <a:endParaRPr lang="en-US" dirty="0"/>
          </a:p>
        </p:txBody>
      </p:sp>
      <p:sp>
        <p:nvSpPr>
          <p:cNvPr id="3" name="Content Placeholder 2"/>
          <p:cNvSpPr>
            <a:spLocks noGrp="1"/>
          </p:cNvSpPr>
          <p:nvPr>
            <p:ph idx="1"/>
          </p:nvPr>
        </p:nvSpPr>
        <p:spPr/>
        <p:txBody>
          <a:bodyPr>
            <a:normAutofit/>
          </a:bodyPr>
          <a:lstStyle/>
          <a:p>
            <a:pPr marL="0" marR="0" lvl="1" indent="0" defTabSz="914400" eaLnBrk="1" fontAlgn="auto" latinLnBrk="0" hangingPunct="1">
              <a:lnSpc>
                <a:spcPct val="100000"/>
              </a:lnSpc>
              <a:spcBef>
                <a:spcPts val="0"/>
              </a:spcBef>
              <a:spcAft>
                <a:spcPts val="0"/>
              </a:spcAft>
              <a:buClrTx/>
              <a:buSzTx/>
              <a:buFontTx/>
              <a:buNone/>
              <a:tabLst/>
              <a:defRPr/>
            </a:pPr>
            <a:r>
              <a:rPr lang="en-US" dirty="0" smtClean="0"/>
              <a:t>Progressive adoption with incremental benefits </a:t>
            </a:r>
            <a:r>
              <a:rPr lang="en-US" dirty="0" err="1" smtClean="0"/>
              <a:t>wrt</a:t>
            </a:r>
            <a:r>
              <a:rPr lang="en-US" dirty="0" smtClean="0"/>
              <a:t>. efforts</a:t>
            </a:r>
          </a:p>
          <a:p>
            <a:pPr marL="0" marR="0" lvl="1" indent="0" defTabSz="914400" eaLnBrk="1" fontAlgn="auto" latinLnBrk="0" hangingPunct="1">
              <a:lnSpc>
                <a:spcPct val="100000"/>
              </a:lnSpc>
              <a:spcBef>
                <a:spcPts val="0"/>
              </a:spcBef>
              <a:spcAft>
                <a:spcPts val="0"/>
              </a:spcAft>
              <a:buClrTx/>
              <a:buSzTx/>
              <a:buFontTx/>
              <a:buNone/>
              <a:tabLst/>
              <a:defRPr/>
            </a:pPr>
            <a:endParaRPr lang="en-US" dirty="0"/>
          </a:p>
          <a:p>
            <a:pPr marL="0" marR="0" lvl="1" indent="0" defTabSz="914400" eaLnBrk="1" fontAlgn="auto" latinLnBrk="0" hangingPunct="1">
              <a:lnSpc>
                <a:spcPct val="100000"/>
              </a:lnSpc>
              <a:spcBef>
                <a:spcPts val="0"/>
              </a:spcBef>
              <a:spcAft>
                <a:spcPts val="0"/>
              </a:spcAft>
              <a:buClrTx/>
              <a:buSzTx/>
              <a:buFontTx/>
              <a:buNone/>
              <a:tabLst/>
              <a:defRPr/>
            </a:pPr>
            <a:r>
              <a:rPr lang="en-US" dirty="0" smtClean="0"/>
              <a:t>SPARK can be used as main programming language (green field) or migrating part of codebase from Ada/C (brown field)</a:t>
            </a:r>
          </a:p>
          <a:p>
            <a:pPr marL="0" marR="0" lvl="1"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1" indent="0" defTabSz="914400" eaLnBrk="1" fontAlgn="auto" latinLnBrk="0" hangingPunct="1">
              <a:lnSpc>
                <a:spcPct val="100000"/>
              </a:lnSpc>
              <a:spcBef>
                <a:spcPts val="0"/>
              </a:spcBef>
              <a:spcAft>
                <a:spcPts val="0"/>
              </a:spcAft>
              <a:buClrTx/>
              <a:buSzTx/>
              <a:buFontTx/>
              <a:buNone/>
              <a:tabLst/>
              <a:defRPr/>
            </a:pPr>
            <a:r>
              <a:rPr lang="en-US" dirty="0" smtClean="0"/>
              <a:t>Eight usual objectives described in SPARK User’s Guide</a:t>
            </a:r>
          </a:p>
          <a:p>
            <a:pPr marL="0" marR="0" lvl="1" indent="0" defTabSz="914400" eaLnBrk="1" fontAlgn="auto" latinLnBrk="0" hangingPunct="1">
              <a:lnSpc>
                <a:spcPct val="100000"/>
              </a:lnSpc>
              <a:spcBef>
                <a:spcPts val="0"/>
              </a:spcBef>
              <a:spcAft>
                <a:spcPts val="0"/>
              </a:spcAft>
              <a:buClrTx/>
              <a:buSzTx/>
              <a:buFontTx/>
              <a:buNone/>
              <a:tabLst/>
              <a:defRPr/>
            </a:pPr>
            <a:endParaRPr lang="en-US" dirty="0"/>
          </a:p>
          <a:p>
            <a:pPr marL="0" marR="0" lvl="1" indent="0" defTabSz="914400" eaLnBrk="1" fontAlgn="auto" latinLnBrk="0" hangingPunct="1">
              <a:lnSpc>
                <a:spcPct val="100000"/>
              </a:lnSpc>
              <a:spcBef>
                <a:spcPts val="0"/>
              </a:spcBef>
              <a:spcAft>
                <a:spcPts val="0"/>
              </a:spcAft>
              <a:buClrTx/>
              <a:buSzTx/>
              <a:buFontTx/>
              <a:buNone/>
              <a:tabLst/>
              <a:defRPr/>
            </a:pPr>
            <a:r>
              <a:rPr lang="en-US" dirty="0" smtClean="0"/>
              <a:t>Outside of certification, useful to think in term of level:</a:t>
            </a:r>
          </a:p>
          <a:p>
            <a:pPr marL="800100" lvl="2" indent="-342900">
              <a:lnSpc>
                <a:spcPct val="100000"/>
              </a:lnSpc>
              <a:spcBef>
                <a:spcPts val="0"/>
              </a:spcBef>
            </a:pPr>
            <a:r>
              <a:rPr lang="en-US" i="1" dirty="0" smtClean="0"/>
              <a:t>Stone level </a:t>
            </a:r>
            <a:r>
              <a:rPr lang="en-US" dirty="0" smtClean="0"/>
              <a:t>– coding standard checking for language subset</a:t>
            </a:r>
            <a:endParaRPr lang="en-US" dirty="0"/>
          </a:p>
          <a:p>
            <a:pPr marL="800100" lvl="2" indent="-342900">
              <a:lnSpc>
                <a:spcPct val="100000"/>
              </a:lnSpc>
              <a:spcBef>
                <a:spcPts val="0"/>
              </a:spcBef>
            </a:pPr>
            <a:r>
              <a:rPr lang="en-US" i="1" dirty="0" smtClean="0"/>
              <a:t>Bronze level </a:t>
            </a:r>
            <a:r>
              <a:rPr lang="en-US" dirty="0" smtClean="0"/>
              <a:t>– initialization and correct data flow</a:t>
            </a:r>
            <a:endParaRPr lang="en-US" dirty="0"/>
          </a:p>
          <a:p>
            <a:pPr marL="800100" lvl="2" indent="-342900">
              <a:lnSpc>
                <a:spcPct val="100000"/>
              </a:lnSpc>
              <a:spcBef>
                <a:spcPts val="0"/>
              </a:spcBef>
            </a:pPr>
            <a:r>
              <a:rPr lang="en-US" i="1" dirty="0" smtClean="0"/>
              <a:t>Silver </a:t>
            </a:r>
            <a:r>
              <a:rPr lang="en-US" i="1" dirty="0"/>
              <a:t>level </a:t>
            </a:r>
            <a:r>
              <a:rPr lang="en-US" dirty="0" smtClean="0"/>
              <a:t>– absence of run-time errors</a:t>
            </a:r>
          </a:p>
          <a:p>
            <a:pPr marL="800100" lvl="2" indent="-342900">
              <a:lnSpc>
                <a:spcPct val="100000"/>
              </a:lnSpc>
              <a:spcBef>
                <a:spcPts val="0"/>
              </a:spcBef>
            </a:pPr>
            <a:r>
              <a:rPr lang="en-US" i="1" dirty="0" smtClean="0"/>
              <a:t>Gold </a:t>
            </a:r>
            <a:r>
              <a:rPr lang="en-US" i="1" dirty="0"/>
              <a:t>level </a:t>
            </a:r>
            <a:r>
              <a:rPr lang="en-US" dirty="0" smtClean="0"/>
              <a:t>– proof of key integrity properties</a:t>
            </a:r>
            <a:endParaRPr lang="en-US" i="1"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2382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b="1" i="1" dirty="0">
                <a:solidFill>
                  <a:schemeClr val="bg1"/>
                </a:solidFill>
              </a:rPr>
              <a:t>When formal analysis is used to meet a verification objective, there is an </a:t>
            </a:r>
            <a:r>
              <a:rPr lang="en-US" sz="3600" b="1" i="1" u="sng" dirty="0">
                <a:solidFill>
                  <a:schemeClr val="bg1"/>
                </a:solidFill>
              </a:rPr>
              <a:t>additional objective</a:t>
            </a:r>
            <a:r>
              <a:rPr lang="en-US" sz="3600" b="1" i="1" dirty="0">
                <a:solidFill>
                  <a:schemeClr val="bg1"/>
                </a:solidFill>
              </a:rPr>
              <a:t> to ensure that each formal method used is correctly defined, justified, and appropriate to meet this verification </a:t>
            </a:r>
            <a:r>
              <a:rPr lang="en-US" sz="3600" b="1" i="1" dirty="0" smtClean="0">
                <a:solidFill>
                  <a:schemeClr val="bg1"/>
                </a:solidFill>
              </a:rPr>
              <a:t>objective. </a:t>
            </a:r>
            <a:endParaRPr lang="en-US" sz="3600" b="1" i="1" dirty="0">
              <a:solidFill>
                <a:schemeClr val="bg1"/>
              </a:solidFill>
            </a:endParaRPr>
          </a:p>
        </p:txBody>
      </p:sp>
      <p:sp>
        <p:nvSpPr>
          <p:cNvPr id="3" name="Text Placeholder 2"/>
          <p:cNvSpPr>
            <a:spLocks noGrp="1"/>
          </p:cNvSpPr>
          <p:nvPr>
            <p:ph type="body" idx="1"/>
          </p:nvPr>
        </p:nvSpPr>
        <p:spPr/>
        <p:txBody>
          <a:bodyPr/>
          <a:lstStyle/>
          <a:p>
            <a:pPr algn="r"/>
            <a:r>
              <a:rPr lang="en-US" b="1" dirty="0" smtClean="0">
                <a:solidFill>
                  <a:schemeClr val="bg1"/>
                </a:solidFill>
              </a:rPr>
              <a:t>DO-333 FM.6.2.1</a:t>
            </a:r>
            <a:endParaRPr lang="en-US" b="1" dirty="0">
              <a:solidFill>
                <a:schemeClr val="bg1"/>
              </a:solidFill>
            </a:endParaRPr>
          </a:p>
        </p:txBody>
      </p:sp>
    </p:spTree>
    <p:extLst>
      <p:ext uri="{BB962C8B-B14F-4D97-AF65-F5344CB8AC3E}">
        <p14:creationId xmlns:p14="http://schemas.microsoft.com/office/powerpoint/2010/main" val="1881421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and Code Are a Formal </a:t>
            </a:r>
            <a:r>
              <a:rPr lang="en-US" dirty="0"/>
              <a:t>M</a:t>
            </a:r>
            <a:r>
              <a:rPr lang="en-US" dirty="0" smtClean="0"/>
              <a:t>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i="1" dirty="0"/>
              <a:t>All notations used for formal analysis should be verified to have precise, unambiguous, mathematically defined syntax and semantics; that is, they are formal notations. </a:t>
            </a:r>
            <a:r>
              <a:rPr lang="en-US" i="1" dirty="0" smtClean="0"/>
              <a:t>[FM 6.2.1(a)]</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a:t>S</a:t>
            </a:r>
            <a:r>
              <a:rPr lang="en-US" dirty="0" smtClean="0"/>
              <a:t>yntax and semantics defined precisely in language Reference Manual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Formal subset defined unambiguously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Mathematical interpretation is possible on formal subset</a:t>
            </a:r>
            <a:endParaRPr lang="en-US" dirty="0"/>
          </a:p>
        </p:txBody>
      </p:sp>
      <p:sp>
        <p:nvSpPr>
          <p:cNvPr id="7" name="ZoneTexte 3"/>
          <p:cNvSpPr txBox="1"/>
          <p:nvPr/>
        </p:nvSpPr>
        <p:spPr>
          <a:xfrm>
            <a:off x="10039966" y="134292"/>
            <a:ext cx="1985222" cy="461665"/>
          </a:xfrm>
          <a:prstGeom prst="rect">
            <a:avLst/>
          </a:prstGeom>
          <a:noFill/>
          <a:ln w="25400">
            <a:solidFill>
              <a:srgbClr val="FF0000"/>
            </a:solidFill>
          </a:ln>
        </p:spPr>
        <p:txBody>
          <a:bodyPr wrap="none" rtlCol="0">
            <a:spAutoFit/>
          </a:bodyPr>
          <a:lstStyle/>
          <a:p>
            <a:pPr algn="r"/>
            <a:r>
              <a:rPr lang="en-US" sz="2400" b="1" i="0" kern="1200" dirty="0">
                <a:solidFill>
                  <a:srgbClr val="FF0000"/>
                </a:solidFill>
              </a:rPr>
              <a:t>New activities</a:t>
            </a:r>
          </a:p>
        </p:txBody>
      </p:sp>
    </p:spTree>
    <p:extLst>
      <p:ext uri="{BB962C8B-B14F-4D97-AF65-F5344CB8AC3E}">
        <p14:creationId xmlns:p14="http://schemas.microsoft.com/office/powerpoint/2010/main" val="1403374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Tool Does a Formal Analysis</a:t>
            </a:r>
            <a:endParaRPr lang="en-US" dirty="0"/>
          </a:p>
        </p:txBody>
      </p:sp>
      <p:sp>
        <p:nvSpPr>
          <p:cNvPr id="3" name="Content Placeholder 2"/>
          <p:cNvSpPr>
            <a:spLocks noGrp="1"/>
          </p:cNvSpPr>
          <p:nvPr>
            <p:ph idx="1"/>
          </p:nvPr>
        </p:nvSpPr>
        <p:spPr/>
        <p:txBody>
          <a:bodyPr>
            <a:normAutofit lnSpcReduction="10000"/>
          </a:bodyPr>
          <a:lstStyle/>
          <a:p>
            <a:pPr marL="0" indent="0">
              <a:lnSpc>
                <a:spcPct val="100000"/>
              </a:lnSpc>
              <a:spcBef>
                <a:spcPts val="0"/>
              </a:spcBef>
              <a:buNone/>
            </a:pPr>
            <a:r>
              <a:rPr lang="en-US" i="1" dirty="0"/>
              <a:t>The soundness of each formal analysis method should be justified. A sound method never asserts that a property is true when it may not be true. </a:t>
            </a:r>
            <a:r>
              <a:rPr lang="en-US" i="1" dirty="0" smtClean="0"/>
              <a:t>[FM 6.2.1(b)]</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indent="0">
              <a:lnSpc>
                <a:spcPct val="100000"/>
              </a:lnSpc>
              <a:spcBef>
                <a:spcPts val="0"/>
              </a:spcBef>
              <a:buNone/>
            </a:pPr>
            <a:r>
              <a:rPr lang="en-US" dirty="0" smtClean="0"/>
              <a:t>Established scientific foundations for formal program verification</a:t>
            </a:r>
          </a:p>
          <a:p>
            <a:pPr marL="0" indent="0">
              <a:lnSpc>
                <a:spcPct val="100000"/>
              </a:lnSpc>
              <a:spcBef>
                <a:spcPts val="0"/>
              </a:spcBef>
              <a:buNone/>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Qualification of tools focused on soundness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Inconsistencies should be prevented or detected (</a:t>
            </a:r>
            <a:r>
              <a:rPr lang="en-US" dirty="0" err="1" smtClean="0"/>
              <a:t>Rushby’s</a:t>
            </a:r>
            <a:r>
              <a:rPr lang="en-US" dirty="0" smtClean="0"/>
              <a:t> internal consistency)</a:t>
            </a:r>
          </a:p>
        </p:txBody>
      </p:sp>
      <p:sp>
        <p:nvSpPr>
          <p:cNvPr id="4" name="TextBox 3"/>
          <p:cNvSpPr txBox="1"/>
          <p:nvPr/>
        </p:nvSpPr>
        <p:spPr>
          <a:xfrm>
            <a:off x="128588" y="6488668"/>
            <a:ext cx="7256667" cy="369332"/>
          </a:xfrm>
          <a:prstGeom prst="rect">
            <a:avLst/>
          </a:prstGeom>
          <a:noFill/>
        </p:spPr>
        <p:txBody>
          <a:bodyPr wrap="none" rtlCol="0">
            <a:spAutoFit/>
          </a:bodyPr>
          <a:lstStyle/>
          <a:p>
            <a:r>
              <a:rPr lang="en-US" i="1" dirty="0"/>
              <a:t>Formal Methods and the Certification of Critical Systems</a:t>
            </a:r>
            <a:r>
              <a:rPr lang="en-US" dirty="0" smtClean="0"/>
              <a:t>, </a:t>
            </a:r>
            <a:r>
              <a:rPr lang="en-US" dirty="0" err="1" smtClean="0"/>
              <a:t>Rushby</a:t>
            </a:r>
            <a:r>
              <a:rPr lang="en-US" dirty="0" smtClean="0"/>
              <a:t>, FAA, 1993</a:t>
            </a:r>
            <a:endParaRPr lang="en-US" i="1" dirty="0"/>
          </a:p>
        </p:txBody>
      </p:sp>
      <p:sp>
        <p:nvSpPr>
          <p:cNvPr id="5" name="ZoneTexte 3"/>
          <p:cNvSpPr txBox="1"/>
          <p:nvPr/>
        </p:nvSpPr>
        <p:spPr>
          <a:xfrm>
            <a:off x="10039966" y="134292"/>
            <a:ext cx="1985222" cy="461665"/>
          </a:xfrm>
          <a:prstGeom prst="rect">
            <a:avLst/>
          </a:prstGeom>
          <a:noFill/>
          <a:ln w="25400">
            <a:solidFill>
              <a:srgbClr val="FF0000"/>
            </a:solidFill>
          </a:ln>
        </p:spPr>
        <p:txBody>
          <a:bodyPr wrap="none" rtlCol="0">
            <a:spAutoFit/>
          </a:bodyPr>
          <a:lstStyle/>
          <a:p>
            <a:pPr algn="r"/>
            <a:r>
              <a:rPr lang="en-US" sz="2400" b="1" i="0" kern="1200" dirty="0">
                <a:solidFill>
                  <a:srgbClr val="FF0000"/>
                </a:solidFill>
              </a:rPr>
              <a:t>New activities</a:t>
            </a:r>
          </a:p>
        </p:txBody>
      </p:sp>
    </p:spTree>
    <p:extLst>
      <p:ext uri="{BB962C8B-B14F-4D97-AF65-F5344CB8AC3E}">
        <p14:creationId xmlns:p14="http://schemas.microsoft.com/office/powerpoint/2010/main" val="269258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Assumptions Should Be Justified </a:t>
            </a:r>
            <a:endParaRPr lang="en-US" dirty="0"/>
          </a:p>
        </p:txBody>
      </p:sp>
      <p:sp>
        <p:nvSpPr>
          <p:cNvPr id="3" name="Content Placeholder 2"/>
          <p:cNvSpPr>
            <a:spLocks noGrp="1"/>
          </p:cNvSpPr>
          <p:nvPr>
            <p:ph idx="1"/>
          </p:nvPr>
        </p:nvSpPr>
        <p:spPr/>
        <p:txBody>
          <a:bodyPr>
            <a:normAutofit lnSpcReduction="10000"/>
          </a:bodyPr>
          <a:lstStyle/>
          <a:p>
            <a:pPr marL="0" indent="0">
              <a:lnSpc>
                <a:spcPct val="100000"/>
              </a:lnSpc>
              <a:spcBef>
                <a:spcPts val="0"/>
              </a:spcBef>
              <a:buNone/>
            </a:pPr>
            <a:r>
              <a:rPr lang="en-US" i="1" dirty="0"/>
              <a:t>All assumptions related to each formal analysis should be described and justified; for example, assumptions associated with the target computer or about the data range </a:t>
            </a:r>
            <a:r>
              <a:rPr lang="en-US" i="1" dirty="0" smtClean="0"/>
              <a:t>limits. [FM 6.2.1(c)]</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Method and tool assumptions should be described in User’s Guide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Project assumptions should be described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Assumptions should be reviewed and challenged (</a:t>
            </a:r>
            <a:r>
              <a:rPr lang="en-US" dirty="0" err="1" smtClean="0"/>
              <a:t>Rushby’s</a:t>
            </a:r>
            <a:r>
              <a:rPr lang="en-US" dirty="0" smtClean="0"/>
              <a:t> external fidelity)</a:t>
            </a:r>
          </a:p>
        </p:txBody>
      </p:sp>
      <p:sp>
        <p:nvSpPr>
          <p:cNvPr id="4" name="TextBox 3"/>
          <p:cNvSpPr txBox="1"/>
          <p:nvPr/>
        </p:nvSpPr>
        <p:spPr>
          <a:xfrm>
            <a:off x="128588" y="6488668"/>
            <a:ext cx="7256667" cy="369332"/>
          </a:xfrm>
          <a:prstGeom prst="rect">
            <a:avLst/>
          </a:prstGeom>
          <a:noFill/>
        </p:spPr>
        <p:txBody>
          <a:bodyPr wrap="none" rtlCol="0">
            <a:spAutoFit/>
          </a:bodyPr>
          <a:lstStyle/>
          <a:p>
            <a:r>
              <a:rPr lang="en-US" i="1" dirty="0"/>
              <a:t>Formal Methods and the Certification of Critical Systems</a:t>
            </a:r>
            <a:r>
              <a:rPr lang="en-US" dirty="0" smtClean="0"/>
              <a:t>, </a:t>
            </a:r>
            <a:r>
              <a:rPr lang="en-US" dirty="0" err="1" smtClean="0"/>
              <a:t>Rushby</a:t>
            </a:r>
            <a:r>
              <a:rPr lang="en-US" dirty="0" smtClean="0"/>
              <a:t>, FAA, 1993</a:t>
            </a:r>
            <a:endParaRPr lang="en-US" i="1" dirty="0"/>
          </a:p>
        </p:txBody>
      </p:sp>
      <p:sp>
        <p:nvSpPr>
          <p:cNvPr id="5" name="ZoneTexte 3"/>
          <p:cNvSpPr txBox="1"/>
          <p:nvPr/>
        </p:nvSpPr>
        <p:spPr>
          <a:xfrm>
            <a:off x="10039966" y="134292"/>
            <a:ext cx="1985222" cy="461665"/>
          </a:xfrm>
          <a:prstGeom prst="rect">
            <a:avLst/>
          </a:prstGeom>
          <a:noFill/>
          <a:ln w="25400">
            <a:solidFill>
              <a:srgbClr val="FF0000"/>
            </a:solidFill>
          </a:ln>
        </p:spPr>
        <p:txBody>
          <a:bodyPr wrap="none" rtlCol="0">
            <a:spAutoFit/>
          </a:bodyPr>
          <a:lstStyle/>
          <a:p>
            <a:pPr algn="r"/>
            <a:r>
              <a:rPr lang="en-US" sz="2400" b="1" i="0" kern="1200" dirty="0">
                <a:solidFill>
                  <a:srgbClr val="FF0000"/>
                </a:solidFill>
              </a:rPr>
              <a:t>New activities</a:t>
            </a:r>
          </a:p>
        </p:txBody>
      </p:sp>
    </p:spTree>
    <p:extLst>
      <p:ext uri="{BB962C8B-B14F-4D97-AF65-F5344CB8AC3E}">
        <p14:creationId xmlns:p14="http://schemas.microsoft.com/office/powerpoint/2010/main" val="905094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Analysis Cases/Procedures Are Correct</a:t>
            </a:r>
            <a:endParaRPr lang="en-US" dirty="0"/>
          </a:p>
        </p:txBody>
      </p:sp>
      <p:sp>
        <p:nvSpPr>
          <p:cNvPr id="3" name="Content Placeholder 2"/>
          <p:cNvSpPr>
            <a:spLocks noGrp="1"/>
          </p:cNvSpPr>
          <p:nvPr>
            <p:ph idx="1"/>
          </p:nvPr>
        </p:nvSpPr>
        <p:spPr/>
        <p:txBody>
          <a:bodyPr/>
          <a:lstStyle/>
          <a:p>
            <a:pPr marL="0" indent="0">
              <a:buNone/>
            </a:pPr>
            <a:r>
              <a:rPr lang="en-US" i="1" dirty="0" smtClean="0"/>
              <a:t>The </a:t>
            </a:r>
            <a:r>
              <a:rPr lang="en-US" i="1" dirty="0"/>
              <a:t>objective is to provide evidence that the formal analysis covers the objectives </a:t>
            </a:r>
            <a:r>
              <a:rPr lang="en-US" i="1" dirty="0" smtClean="0"/>
              <a:t>[..]. </a:t>
            </a:r>
            <a:r>
              <a:rPr lang="en-US" i="1" dirty="0"/>
              <a:t>All assumptions that were included in the formal analysis should be </a:t>
            </a:r>
            <a:r>
              <a:rPr lang="en-US" i="1" dirty="0" smtClean="0"/>
              <a:t>justified. [..] [FM.6.3.6(a)]</a:t>
            </a:r>
            <a:endParaRPr lang="en-US" i="1" dirty="0"/>
          </a:p>
          <a:p>
            <a:pPr marL="0" indent="0">
              <a:buNone/>
            </a:pPr>
            <a:r>
              <a:rPr lang="en-US" i="1" dirty="0" smtClean="0"/>
              <a:t>The </a:t>
            </a:r>
            <a:r>
              <a:rPr lang="en-US" i="1" dirty="0"/>
              <a:t>objective is to verify that the formal analysis cases were accurately developed into formal analysis procedures and expected results</a:t>
            </a:r>
            <a:r>
              <a:rPr lang="en-US" i="1" dirty="0" smtClean="0"/>
              <a:t>. </a:t>
            </a:r>
            <a:r>
              <a:rPr lang="en-US" i="1" dirty="0"/>
              <a:t>[</a:t>
            </a:r>
            <a:r>
              <a:rPr lang="en-US" i="1" dirty="0" smtClean="0"/>
              <a:t>FM.6.3.6(b)] </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Review ensures formal analysis is used adequately and all assumptions are justified</a:t>
            </a:r>
            <a:endParaRPr lang="en-US" dirty="0"/>
          </a:p>
        </p:txBody>
      </p:sp>
      <p:sp>
        <p:nvSpPr>
          <p:cNvPr id="7"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ctr"/>
            <a:r>
              <a:rPr lang="en-US" sz="2400" b="1" i="0" kern="1200" dirty="0">
                <a:solidFill>
                  <a:schemeClr val="accent1"/>
                </a:solidFill>
              </a:rPr>
              <a:t>Replaces existing activities</a:t>
            </a:r>
          </a:p>
        </p:txBody>
      </p:sp>
    </p:spTree>
    <p:extLst>
      <p:ext uri="{BB962C8B-B14F-4D97-AF65-F5344CB8AC3E}">
        <p14:creationId xmlns:p14="http://schemas.microsoft.com/office/powerpoint/2010/main" val="597914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Analysis Results Are Correct</a:t>
            </a:r>
            <a:endParaRPr lang="en-US" dirty="0"/>
          </a:p>
        </p:txBody>
      </p:sp>
      <p:sp>
        <p:nvSpPr>
          <p:cNvPr id="3" name="Content Placeholder 2"/>
          <p:cNvSpPr>
            <a:spLocks noGrp="1"/>
          </p:cNvSpPr>
          <p:nvPr>
            <p:ph idx="1"/>
          </p:nvPr>
        </p:nvSpPr>
        <p:spPr/>
        <p:txBody>
          <a:bodyPr/>
          <a:lstStyle/>
          <a:p>
            <a:pPr marL="0" indent="0">
              <a:buNone/>
            </a:pPr>
            <a:r>
              <a:rPr lang="en-US" i="1" dirty="0"/>
              <a:t>The objective is to ensure that the formal analysis results are correct and that discrepancies between actual and expected results are explained. [</a:t>
            </a:r>
            <a:r>
              <a:rPr lang="en-US" i="1" dirty="0" smtClean="0"/>
              <a:t>FM.6.3.6(c)]</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No error message should be reported by the analysis tool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Any error message should be reviewed and analyzed</a:t>
            </a:r>
            <a:endParaRPr lang="en-US" dirty="0"/>
          </a:p>
        </p:txBody>
      </p:sp>
      <p:sp>
        <p:nvSpPr>
          <p:cNvPr id="5"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ctr"/>
            <a:r>
              <a:rPr lang="en-US" sz="2400" b="1" i="0" kern="1200" dirty="0">
                <a:solidFill>
                  <a:schemeClr val="accent1"/>
                </a:solidFill>
              </a:rPr>
              <a:t>Replaces existing activities</a:t>
            </a:r>
          </a:p>
        </p:txBody>
      </p:sp>
    </p:spTree>
    <p:extLst>
      <p:ext uri="{BB962C8B-B14F-4D97-AF65-F5344CB8AC3E}">
        <p14:creationId xmlns:p14="http://schemas.microsoft.com/office/powerpoint/2010/main" val="105478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ormAutofit fontScale="90000"/>
          </a:bodyPr>
          <a:lstStyle/>
          <a:p>
            <a:pPr algn="just"/>
            <a:r>
              <a:rPr lang="en-US" sz="3600" b="1" i="1" dirty="0">
                <a:solidFill>
                  <a:schemeClr val="bg1"/>
                </a:solidFill>
              </a:rPr>
              <a:t>A formal model combined with a formal analysis constitutes a </a:t>
            </a:r>
            <a:r>
              <a:rPr lang="en-US" sz="3600" b="1" i="1" u="sng" dirty="0">
                <a:solidFill>
                  <a:schemeClr val="bg1"/>
                </a:solidFill>
              </a:rPr>
              <a:t>formal </a:t>
            </a:r>
            <a:r>
              <a:rPr lang="en-US" sz="3600" b="1" i="1" u="sng" dirty="0" smtClean="0">
                <a:solidFill>
                  <a:schemeClr val="bg1"/>
                </a:solidFill>
              </a:rPr>
              <a:t>method</a:t>
            </a:r>
            <a:r>
              <a:rPr lang="en-US" sz="3600" b="1" i="1" dirty="0" smtClean="0">
                <a:solidFill>
                  <a:schemeClr val="bg1"/>
                </a:solidFill>
              </a:rPr>
              <a:t>. [..] There </a:t>
            </a:r>
            <a:r>
              <a:rPr lang="en-US" sz="3600" b="1" i="1" dirty="0">
                <a:solidFill>
                  <a:schemeClr val="bg1"/>
                </a:solidFill>
              </a:rPr>
              <a:t>are many different kinds of formal analysis, but they can typically be classified in three categories: (1) deductive methods, such as </a:t>
            </a:r>
            <a:r>
              <a:rPr lang="en-US" sz="3600" b="1" i="1" dirty="0" smtClean="0">
                <a:solidFill>
                  <a:schemeClr val="bg1"/>
                </a:solidFill>
              </a:rPr>
              <a:t>theorem</a:t>
            </a:r>
            <a:r>
              <a:rPr lang="en-US" sz="3600" b="1" i="1" dirty="0">
                <a:solidFill>
                  <a:schemeClr val="bg1"/>
                </a:solidFill>
              </a:rPr>
              <a:t> </a:t>
            </a:r>
            <a:r>
              <a:rPr lang="en-US" sz="3600" b="1" i="1" dirty="0" smtClean="0">
                <a:solidFill>
                  <a:schemeClr val="bg1"/>
                </a:solidFill>
              </a:rPr>
              <a:t>proving, (</a:t>
            </a:r>
            <a:r>
              <a:rPr lang="en-US" sz="3600" b="1" i="1" dirty="0">
                <a:solidFill>
                  <a:schemeClr val="bg1"/>
                </a:solidFill>
              </a:rPr>
              <a:t>2) </a:t>
            </a:r>
            <a:r>
              <a:rPr lang="en-US" sz="3600" b="1" i="1" dirty="0" smtClean="0">
                <a:solidFill>
                  <a:schemeClr val="bg1"/>
                </a:solidFill>
              </a:rPr>
              <a:t>model checking</a:t>
            </a:r>
            <a:r>
              <a:rPr lang="en-US" sz="3600" b="1" i="1" dirty="0">
                <a:solidFill>
                  <a:schemeClr val="bg1"/>
                </a:solidFill>
              </a:rPr>
              <a:t>, and (3) abstract </a:t>
            </a:r>
            <a:r>
              <a:rPr lang="en-US" sz="3600" b="1" i="1" dirty="0" smtClean="0">
                <a:solidFill>
                  <a:schemeClr val="bg1"/>
                </a:solidFill>
              </a:rPr>
              <a:t>interpretation</a:t>
            </a:r>
            <a:r>
              <a:rPr lang="en-US" sz="3600" b="1" i="1" dirty="0">
                <a:solidFill>
                  <a:schemeClr val="bg1"/>
                </a:solidFill>
              </a:rPr>
              <a:t>.</a:t>
            </a:r>
            <a:r>
              <a:rPr lang="en-US" sz="3600" b="1" i="1" dirty="0" smtClean="0">
                <a:solidFill>
                  <a:schemeClr val="bg1"/>
                </a:solidFill>
              </a:rPr>
              <a:t> </a:t>
            </a:r>
            <a:r>
              <a:rPr lang="en-US" sz="3600" b="1" i="1" dirty="0">
                <a:solidFill>
                  <a:schemeClr val="bg1"/>
                </a:solidFill>
              </a:rPr>
              <a:t/>
            </a:r>
            <a:br>
              <a:rPr lang="en-US" sz="3600" b="1" i="1" dirty="0">
                <a:solidFill>
                  <a:schemeClr val="bg1"/>
                </a:solidFill>
              </a:rPr>
            </a:br>
            <a:endParaRPr lang="en-US" sz="3600" b="1" i="1" dirty="0">
              <a:solidFill>
                <a:schemeClr val="bg1"/>
              </a:solidFill>
            </a:endParaRPr>
          </a:p>
        </p:txBody>
      </p:sp>
      <p:sp>
        <p:nvSpPr>
          <p:cNvPr id="3" name="Text Placeholder 2"/>
          <p:cNvSpPr>
            <a:spLocks noGrp="1"/>
          </p:cNvSpPr>
          <p:nvPr>
            <p:ph type="body" idx="1"/>
          </p:nvPr>
        </p:nvSpPr>
        <p:spPr/>
        <p:txBody>
          <a:bodyPr/>
          <a:lstStyle/>
          <a:p>
            <a:pPr algn="r"/>
            <a:r>
              <a:rPr lang="en-US" b="1" dirty="0" smtClean="0">
                <a:solidFill>
                  <a:schemeClr val="bg1"/>
                </a:solidFill>
              </a:rPr>
              <a:t>DO-333 FM.1.6</a:t>
            </a:r>
            <a:endParaRPr lang="en-US" b="1" dirty="0">
              <a:solidFill>
                <a:schemeClr val="bg1"/>
              </a:solidFill>
            </a:endParaRPr>
          </a:p>
        </p:txBody>
      </p:sp>
    </p:spTree>
    <p:extLst>
      <p:ext uri="{BB962C8B-B14F-4D97-AF65-F5344CB8AC3E}">
        <p14:creationId xmlns:p14="http://schemas.microsoft.com/office/powerpoint/2010/main" val="659906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b="1" i="1" dirty="0">
                <a:solidFill>
                  <a:schemeClr val="bg1"/>
                </a:solidFill>
              </a:rPr>
              <a:t>Formal methods might be used in a very selective manner to partially address a small set of objectives, or might be the primary </a:t>
            </a:r>
            <a:r>
              <a:rPr lang="en-US" sz="3600" b="1" i="1" u="sng" dirty="0">
                <a:solidFill>
                  <a:schemeClr val="bg1"/>
                </a:solidFill>
              </a:rPr>
              <a:t>source of evidence</a:t>
            </a:r>
            <a:r>
              <a:rPr lang="en-US" sz="3600" b="1" i="1" dirty="0">
                <a:solidFill>
                  <a:schemeClr val="bg1"/>
                </a:solidFill>
              </a:rPr>
              <a:t> for the satisfaction of many of the objectives concerned with development and verification. </a:t>
            </a:r>
          </a:p>
        </p:txBody>
      </p:sp>
      <p:sp>
        <p:nvSpPr>
          <p:cNvPr id="3" name="Text Placeholder 2"/>
          <p:cNvSpPr>
            <a:spLocks noGrp="1"/>
          </p:cNvSpPr>
          <p:nvPr>
            <p:ph type="body" idx="1"/>
          </p:nvPr>
        </p:nvSpPr>
        <p:spPr/>
        <p:txBody>
          <a:bodyPr/>
          <a:lstStyle/>
          <a:p>
            <a:pPr algn="r"/>
            <a:r>
              <a:rPr lang="en-US" b="1" dirty="0" smtClean="0">
                <a:solidFill>
                  <a:schemeClr val="bg1"/>
                </a:solidFill>
              </a:rPr>
              <a:t>DO-333 FM.1.0</a:t>
            </a:r>
            <a:endParaRPr lang="en-US" b="1" dirty="0">
              <a:solidFill>
                <a:schemeClr val="bg1"/>
              </a:solidFill>
            </a:endParaRPr>
          </a:p>
        </p:txBody>
      </p:sp>
    </p:spTree>
    <p:extLst>
      <p:ext uri="{BB962C8B-B14F-4D97-AF65-F5344CB8AC3E}">
        <p14:creationId xmlns:p14="http://schemas.microsoft.com/office/powerpoint/2010/main" val="1214831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400" y="0"/>
            <a:ext cx="5529090" cy="6858000"/>
          </a:xfrm>
          <a:prstGeom prst="rect">
            <a:avLst/>
          </a:prstGeom>
        </p:spPr>
      </p:pic>
      <p:sp>
        <p:nvSpPr>
          <p:cNvPr id="3" name="TextBox 2"/>
          <p:cNvSpPr txBox="1"/>
          <p:nvPr/>
        </p:nvSpPr>
        <p:spPr>
          <a:xfrm>
            <a:off x="128588" y="6488668"/>
            <a:ext cx="5994462" cy="369332"/>
          </a:xfrm>
          <a:prstGeom prst="rect">
            <a:avLst/>
          </a:prstGeom>
          <a:noFill/>
        </p:spPr>
        <p:txBody>
          <a:bodyPr wrap="none" rtlCol="0">
            <a:spAutoFit/>
          </a:bodyPr>
          <a:lstStyle/>
          <a:p>
            <a:r>
              <a:rPr lang="en-US" i="1" dirty="0"/>
              <a:t>DO-333, Figure FM.6-1 Level A Software Verification Processes</a:t>
            </a:r>
          </a:p>
        </p:txBody>
      </p:sp>
    </p:spTree>
    <p:extLst>
      <p:ext uri="{BB962C8B-B14F-4D97-AF65-F5344CB8AC3E}">
        <p14:creationId xmlns:p14="http://schemas.microsoft.com/office/powerpoint/2010/main" val="1103387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3" name="TextBox 2"/>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Tree>
    <p:extLst>
      <p:ext uri="{BB962C8B-B14F-4D97-AF65-F5344CB8AC3E}">
        <p14:creationId xmlns:p14="http://schemas.microsoft.com/office/powerpoint/2010/main" val="34951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4" name="Oval 3"/>
          <p:cNvSpPr/>
          <p:nvPr/>
        </p:nvSpPr>
        <p:spPr>
          <a:xfrm rot="19198745">
            <a:off x="4818641" y="3182495"/>
            <a:ext cx="3407956" cy="1810597"/>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9590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4" name="Oval 3"/>
          <p:cNvSpPr/>
          <p:nvPr/>
        </p:nvSpPr>
        <p:spPr>
          <a:xfrm>
            <a:off x="6841176" y="1602531"/>
            <a:ext cx="3715988" cy="1270660"/>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982200" y="59690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558998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i="1" dirty="0"/>
              <a:t>For requirements (HLR and LLR), architecture and source code, the use of formal methods is a particular case of analysis. Thus the “</a:t>
            </a:r>
            <a:r>
              <a:rPr lang="en-US" sz="3600" i="1" dirty="0" smtClean="0"/>
              <a:t>only” </a:t>
            </a:r>
            <a:r>
              <a:rPr lang="en-US" sz="3600" i="1" dirty="0"/>
              <a:t>guidance needed for formal analysis in these cases is the criteria and conditions for the use of formal </a:t>
            </a:r>
            <a:r>
              <a:rPr lang="en-US" sz="3600" i="1" dirty="0" smtClean="0"/>
              <a:t>methods.</a:t>
            </a:r>
            <a:endParaRPr lang="en-US" sz="3600" i="1" dirty="0"/>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5" name="TextBox 4"/>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523586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600" y="0"/>
            <a:ext cx="5887528" cy="6858000"/>
          </a:xfrm>
          <a:prstGeom prst="rect">
            <a:avLst/>
          </a:prstGeom>
        </p:spPr>
      </p:pic>
      <p:sp>
        <p:nvSpPr>
          <p:cNvPr id="3" name="TextBox 2"/>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1155363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FM.A-4(2) – LLR are accurate and consistent</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expressed as formal contracts are precise and unambiguous </a:t>
            </a:r>
            <a:r>
              <a:rPr lang="en-US" dirty="0" smtClean="0">
                <a:sym typeface="Wingdings"/>
              </a:rPr>
              <a:t> accuracy is guaranteed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Contrary to axioms, multiple contracts on distinct subprograms cannot conflict  absence of inconsistencies is guaranteed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Consistency of individual contracts can be formally analyzed:</a:t>
            </a:r>
          </a:p>
          <a:p>
            <a:pPr lvl="1">
              <a:lnSpc>
                <a:spcPct val="100000"/>
              </a:lnSpc>
              <a:spcBef>
                <a:spcPts val="0"/>
              </a:spcBef>
            </a:pPr>
            <a:r>
              <a:rPr lang="en-US" dirty="0" smtClean="0">
                <a:sym typeface="Wingdings"/>
              </a:rPr>
              <a:t>Contract is free from run-time errors</a:t>
            </a:r>
          </a:p>
          <a:p>
            <a:pPr lvl="1">
              <a:lnSpc>
                <a:spcPct val="100000"/>
              </a:lnSpc>
              <a:spcBef>
                <a:spcPts val="0"/>
              </a:spcBef>
            </a:pPr>
            <a:r>
              <a:rPr lang="en-US" dirty="0" smtClean="0">
                <a:sym typeface="Wingdings"/>
              </a:rPr>
              <a:t>Contract can be expressed by disjoint and complete cases</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TextBox 5"/>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681110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FM.A-4(4) – LLR are verifiable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expressed as formal contracts are verifiable</a:t>
            </a:r>
            <a:endParaRPr lang="en-US" dirty="0"/>
          </a:p>
        </p:txBody>
      </p:sp>
      <p:sp>
        <p:nvSpPr>
          <p:cNvPr id="5" name="ZoneTexte 3"/>
          <p:cNvSpPr txBox="1"/>
          <p:nvPr/>
        </p:nvSpPr>
        <p:spPr>
          <a:xfrm>
            <a:off x="8457717" y="134292"/>
            <a:ext cx="3610604" cy="461665"/>
          </a:xfrm>
          <a:prstGeom prst="rect">
            <a:avLst/>
          </a:prstGeom>
          <a:noFill/>
          <a:ln w="25400">
            <a:solidFill>
              <a:srgbClr val="00B050"/>
            </a:solidFill>
          </a:ln>
        </p:spPr>
        <p:txBody>
          <a:bodyPr wrap="none" rtlCol="0">
            <a:spAutoFit/>
          </a:bodyPr>
          <a:lstStyle/>
          <a:p>
            <a:pPr algn="r"/>
            <a:r>
              <a:rPr lang="en-US" sz="2400" b="1" i="0" kern="1200" dirty="0">
                <a:solidFill>
                  <a:schemeClr val="accent6"/>
                </a:solidFill>
              </a:rPr>
              <a:t>Removes existing activities</a:t>
            </a:r>
          </a:p>
        </p:txBody>
      </p:sp>
      <p:sp>
        <p:nvSpPr>
          <p:cNvPr id="6" name="TextBox 5"/>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7" name="TextBox 6"/>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665244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FM.A-4(5) – LLR conform to standards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expressed as formal contracts are checked to be well-defined by formal analysis </a:t>
            </a:r>
            <a:r>
              <a:rPr lang="en-US" dirty="0" smtClean="0">
                <a:sym typeface="Wingdings"/>
              </a:rPr>
              <a:t> conformance to formal language is guaranteed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Restrictions of contracts can be enforced:</a:t>
            </a:r>
          </a:p>
          <a:p>
            <a:pPr lvl="1">
              <a:lnSpc>
                <a:spcPct val="100000"/>
              </a:lnSpc>
              <a:spcBef>
                <a:spcPts val="0"/>
              </a:spcBef>
            </a:pPr>
            <a:r>
              <a:rPr lang="en-US" dirty="0" smtClean="0">
                <a:sym typeface="Wingdings"/>
              </a:rPr>
              <a:t>Complexity of contract can be bounded (e.g. </a:t>
            </a:r>
            <a:r>
              <a:rPr lang="en-US" dirty="0" err="1" smtClean="0">
                <a:sym typeface="Wingdings"/>
              </a:rPr>
              <a:t>cyclomatic</a:t>
            </a:r>
            <a:r>
              <a:rPr lang="en-US" dirty="0" smtClean="0">
                <a:sym typeface="Wingdings"/>
              </a:rPr>
              <a:t> complexity)</a:t>
            </a:r>
          </a:p>
          <a:p>
            <a:pPr lvl="1">
              <a:lnSpc>
                <a:spcPct val="100000"/>
              </a:lnSpc>
              <a:spcBef>
                <a:spcPts val="0"/>
              </a:spcBef>
            </a:pPr>
            <a:r>
              <a:rPr lang="en-US" dirty="0" smtClean="0">
                <a:sym typeface="Wingdings"/>
              </a:rPr>
              <a:t>Some notions of completeness of contract can be required (e.g. all inputs and outputs referenced)</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TextBox 5"/>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184889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Methods Landscape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Application domain</a:t>
            </a:r>
            <a:r>
              <a:rPr lang="en-US" dirty="0" smtClean="0"/>
              <a:t>: system, protocol, software, hardware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Environment assumptions</a:t>
            </a:r>
            <a:r>
              <a:rPr lang="en-US" dirty="0" smtClean="0"/>
              <a:t>: nominal, faulty, hostile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Models</a:t>
            </a:r>
            <a:r>
              <a:rPr lang="en-US" dirty="0" smtClean="0"/>
              <a:t>: formal/semi-formal/informal, executable/not, partial/total, abstract/concrete, unique/multiple, deterministic/not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u="sng" dirty="0" smtClean="0"/>
              <a:t>Levels of rigor</a:t>
            </a:r>
            <a:r>
              <a:rPr lang="en-US" dirty="0" smtClean="0"/>
              <a:t>: conventional/formal design flow, formal/semi-formal/informal specifications, checking tools</a:t>
            </a:r>
            <a:endParaRPr lang="en-US" dirty="0"/>
          </a:p>
        </p:txBody>
      </p:sp>
      <p:sp>
        <p:nvSpPr>
          <p:cNvPr id="4" name="TextBox 3"/>
          <p:cNvSpPr txBox="1"/>
          <p:nvPr/>
        </p:nvSpPr>
        <p:spPr>
          <a:xfrm>
            <a:off x="128588" y="6488668"/>
            <a:ext cx="8137420" cy="369332"/>
          </a:xfrm>
          <a:prstGeom prst="rect">
            <a:avLst/>
          </a:prstGeom>
          <a:noFill/>
        </p:spPr>
        <p:txBody>
          <a:bodyPr wrap="none" rtlCol="0">
            <a:spAutoFit/>
          </a:bodyPr>
          <a:lstStyle/>
          <a:p>
            <a:r>
              <a:rPr lang="en-US" i="1" dirty="0"/>
              <a:t>Formal Methods for Safe and Secure Computers Systems</a:t>
            </a:r>
            <a:r>
              <a:rPr lang="en-US" dirty="0" smtClean="0"/>
              <a:t>, </a:t>
            </a:r>
            <a:r>
              <a:rPr lang="en-US" dirty="0" err="1" smtClean="0"/>
              <a:t>Garavel</a:t>
            </a:r>
            <a:r>
              <a:rPr lang="en-US" dirty="0" smtClean="0"/>
              <a:t> and Graf, BSI, 2013 </a:t>
            </a:r>
            <a:endParaRPr lang="en-US" i="1" dirty="0"/>
          </a:p>
        </p:txBody>
      </p:sp>
    </p:spTree>
    <p:extLst>
      <p:ext uri="{BB962C8B-B14F-4D97-AF65-F5344CB8AC3E}">
        <p14:creationId xmlns:p14="http://schemas.microsoft.com/office/powerpoint/2010/main" val="1747835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FM.A-4(16) – </a:t>
            </a:r>
            <a:r>
              <a:rPr lang="en-US" smtClean="0"/>
              <a:t>LLR formalization is correct</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Review should ensure that informal LLR has been correctly translated into formal contract (when such translation occurred)</a:t>
            </a:r>
            <a:endParaRPr lang="en-US" dirty="0"/>
          </a:p>
        </p:txBody>
      </p:sp>
      <p:sp>
        <p:nvSpPr>
          <p:cNvPr id="4" name="ZoneTexte 3"/>
          <p:cNvSpPr txBox="1"/>
          <p:nvPr/>
        </p:nvSpPr>
        <p:spPr>
          <a:xfrm>
            <a:off x="6867809" y="134292"/>
            <a:ext cx="5199052" cy="461665"/>
          </a:xfrm>
          <a:prstGeom prst="rect">
            <a:avLst/>
          </a:prstGeom>
          <a:noFill/>
          <a:ln w="25400">
            <a:solidFill>
              <a:schemeClr val="accent1"/>
            </a:solidFill>
          </a:ln>
        </p:spPr>
        <p:txBody>
          <a:bodyPr wrap="none" rtlCol="0">
            <a:spAutoFit/>
          </a:bodyPr>
          <a:lstStyle/>
          <a:p>
            <a:pPr algn="r"/>
            <a:r>
              <a:rPr lang="en-US" sz="2400" b="1" i="0" kern="1200" dirty="0" smtClean="0">
                <a:solidFill>
                  <a:schemeClr val="accent1"/>
                </a:solidFill>
              </a:rPr>
              <a:t>Replaces and extends </a:t>
            </a:r>
            <a:r>
              <a:rPr lang="en-US" sz="2400" b="1" i="0" kern="1200" dirty="0">
                <a:solidFill>
                  <a:schemeClr val="accent1"/>
                </a:solidFill>
              </a:rPr>
              <a:t>existing activities</a:t>
            </a:r>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TextBox 5"/>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1266555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A.2(3) – Software architecture is developed</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i="1" dirty="0">
                <a:sym typeface="Wingdings"/>
              </a:rPr>
              <a:t>Interfaces between software components, in the form of data flow and control flow, should be defined to be consistent between the components</a:t>
            </a:r>
            <a:r>
              <a:rPr lang="en-US" i="1" dirty="0" smtClean="0">
                <a:sym typeface="Wingdings"/>
              </a:rPr>
              <a:t>. [5.5.2(d)]</a:t>
            </a:r>
          </a:p>
          <a:p>
            <a:pPr marL="0" lvl="0" indent="0">
              <a:lnSpc>
                <a:spcPct val="100000"/>
              </a:lnSpc>
              <a:spcBef>
                <a:spcPts val="0"/>
              </a:spcBef>
              <a:buNone/>
            </a:pPr>
            <a:endParaRPr lang="en-US" dirty="0" smtClean="0">
              <a:sym typeface="Wingdings"/>
            </a:endParaRPr>
          </a:p>
          <a:p>
            <a:pPr marL="0" lvl="0" indent="0">
              <a:lnSpc>
                <a:spcPct val="100000"/>
              </a:lnSpc>
              <a:spcBef>
                <a:spcPts val="0"/>
              </a:spcBef>
              <a:buNone/>
            </a:pPr>
            <a:r>
              <a:rPr lang="en-US" dirty="0" smtClean="0">
                <a:sym typeface="Wingdings"/>
              </a:rPr>
              <a:t>Data dependencies can be specified as formal contracts</a:t>
            </a:r>
          </a:p>
          <a:p>
            <a:pPr marL="0" lvl="0" indent="0">
              <a:lnSpc>
                <a:spcPct val="100000"/>
              </a:lnSpc>
              <a:spcBef>
                <a:spcPts val="0"/>
              </a:spcBef>
              <a:buNone/>
            </a:pPr>
            <a:endParaRPr lang="en-US" dirty="0" smtClean="0">
              <a:sym typeface="Wingdings"/>
            </a:endParaRPr>
          </a:p>
          <a:p>
            <a:pPr marL="0" lvl="0" indent="0">
              <a:lnSpc>
                <a:spcPct val="100000"/>
              </a:lnSpc>
              <a:spcBef>
                <a:spcPts val="0"/>
              </a:spcBef>
              <a:buNone/>
            </a:pPr>
            <a:r>
              <a:rPr lang="en-US" dirty="0" smtClean="0">
                <a:sym typeface="Wingdings"/>
              </a:rPr>
              <a:t>Example:</a:t>
            </a:r>
            <a:endParaRPr lang="en-US" dirty="0">
              <a:sym typeface="Wingdings"/>
            </a:endParaRPr>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6" name="TextBox 5"/>
          <p:cNvSpPr txBox="1"/>
          <p:nvPr/>
        </p:nvSpPr>
        <p:spPr>
          <a:xfrm>
            <a:off x="0" y="0"/>
            <a:ext cx="1475019" cy="923330"/>
          </a:xfrm>
          <a:prstGeom prst="rect">
            <a:avLst/>
          </a:prstGeom>
          <a:noFill/>
        </p:spPr>
        <p:txBody>
          <a:bodyPr wrap="none" rtlCol="0">
            <a:spAutoFit/>
          </a:bodyPr>
          <a:lstStyle/>
          <a:p>
            <a:r>
              <a:rPr lang="en-US" sz="5400" dirty="0" smtClean="0">
                <a:solidFill>
                  <a:srgbClr val="C00000"/>
                </a:solidFill>
              </a:rPr>
              <a:t>Arch</a:t>
            </a:r>
            <a:endParaRPr lang="en-US" sz="5400" dirty="0">
              <a:solidFill>
                <a:srgbClr val="C000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241" y="5083555"/>
            <a:ext cx="7658100" cy="1228345"/>
          </a:xfrm>
          <a:prstGeom prst="rect">
            <a:avLst/>
          </a:prstGeom>
        </p:spPr>
      </p:pic>
    </p:spTree>
    <p:extLst>
      <p:ext uri="{BB962C8B-B14F-4D97-AF65-F5344CB8AC3E}">
        <p14:creationId xmlns:p14="http://schemas.microsoft.com/office/powerpoint/2010/main" val="841825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4" name="Oval 3"/>
          <p:cNvSpPr/>
          <p:nvPr/>
        </p:nvSpPr>
        <p:spPr>
          <a:xfrm>
            <a:off x="4161806" y="4040931"/>
            <a:ext cx="3715988" cy="1270660"/>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69400" y="4214596"/>
            <a:ext cx="870751" cy="923330"/>
          </a:xfrm>
          <a:prstGeom prst="rect">
            <a:avLst/>
          </a:prstGeom>
          <a:noFill/>
        </p:spPr>
        <p:txBody>
          <a:bodyPr wrap="none" rtlCol="0">
            <a:spAutoFit/>
          </a:bodyPr>
          <a:lstStyle/>
          <a:p>
            <a:r>
              <a:rPr lang="en-US" sz="5400" dirty="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495164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i="1" dirty="0"/>
              <a:t>For requirements (HLR and LLR), architecture and source code, the use of formal methods is a particular case of analysis. Thus the “</a:t>
            </a:r>
            <a:r>
              <a:rPr lang="en-US" sz="3600" i="1" dirty="0" smtClean="0"/>
              <a:t>only” </a:t>
            </a:r>
            <a:r>
              <a:rPr lang="en-US" sz="3600" i="1" dirty="0"/>
              <a:t>guidance needed for formal analysis in these cases is the criteria and conditions for the use of formal </a:t>
            </a:r>
            <a:r>
              <a:rPr lang="en-US" sz="3600" i="1" dirty="0" smtClean="0"/>
              <a:t>methods.</a:t>
            </a:r>
            <a:endParaRPr lang="en-US" sz="3600" i="1" dirty="0"/>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5" name="TextBox 4"/>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158037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200" y="0"/>
            <a:ext cx="5421411" cy="6858000"/>
          </a:xfrm>
          <a:prstGeom prst="rect">
            <a:avLst/>
          </a:prstGeom>
        </p:spPr>
      </p:pic>
      <p:sp>
        <p:nvSpPr>
          <p:cNvPr id="3" name="TextBox 2"/>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396769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FM.A-5(1) – SC complies with LLR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Automatic proof can guarantee that code for subprogram implements its formal contract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Example:</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ZoneTexte 3"/>
          <p:cNvSpPr txBox="1"/>
          <p:nvPr/>
        </p:nvSpPr>
        <p:spPr>
          <a:xfrm>
            <a:off x="8196959" y="134292"/>
            <a:ext cx="3852721" cy="461665"/>
          </a:xfrm>
          <a:prstGeom prst="rect">
            <a:avLst/>
          </a:prstGeom>
          <a:noFill/>
          <a:ln w="25400">
            <a:solidFill>
              <a:srgbClr val="00B050"/>
            </a:solidFill>
          </a:ln>
        </p:spPr>
        <p:txBody>
          <a:bodyPr wrap="none" rtlCol="0">
            <a:spAutoFit/>
          </a:bodyPr>
          <a:lstStyle/>
          <a:p>
            <a:pPr algn="r"/>
            <a:r>
              <a:rPr lang="en-US" sz="2400" b="1" i="0" kern="1200" dirty="0" smtClean="0">
                <a:solidFill>
                  <a:schemeClr val="accent6"/>
                </a:solidFill>
              </a:rPr>
              <a:t>Automates </a:t>
            </a:r>
            <a:r>
              <a:rPr lang="en-US" sz="2400" b="1" i="0" kern="1200" dirty="0">
                <a:solidFill>
                  <a:schemeClr val="accent6"/>
                </a:solidFill>
              </a:rPr>
              <a:t>existing activities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911600"/>
            <a:ext cx="10058400" cy="1513139"/>
          </a:xfrm>
          <a:prstGeom prst="rect">
            <a:avLst/>
          </a:prstGeom>
        </p:spPr>
      </p:pic>
      <p:sp>
        <p:nvSpPr>
          <p:cNvPr id="8" name="TextBox 7"/>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2070513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FM.A-5(2) – SC complies with software </a:t>
            </a:r>
            <a:r>
              <a:rPr lang="en-US" dirty="0"/>
              <a:t>a</a:t>
            </a:r>
            <a:r>
              <a:rPr lang="en-US" dirty="0" smtClean="0"/>
              <a:t>rch.</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Automatic proof can guarantee that code for subprogram implements specified data dependencies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Example:</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ZoneTexte 3"/>
          <p:cNvSpPr txBox="1"/>
          <p:nvPr/>
        </p:nvSpPr>
        <p:spPr>
          <a:xfrm>
            <a:off x="8196959" y="134292"/>
            <a:ext cx="3852721" cy="461665"/>
          </a:xfrm>
          <a:prstGeom prst="rect">
            <a:avLst/>
          </a:prstGeom>
          <a:noFill/>
          <a:ln w="25400">
            <a:solidFill>
              <a:srgbClr val="00B050"/>
            </a:solidFill>
          </a:ln>
        </p:spPr>
        <p:txBody>
          <a:bodyPr wrap="none" rtlCol="0">
            <a:spAutoFit/>
          </a:bodyPr>
          <a:lstStyle/>
          <a:p>
            <a:pPr algn="r"/>
            <a:r>
              <a:rPr lang="en-US" sz="2400" b="1" i="0" kern="1200" dirty="0" smtClean="0">
                <a:solidFill>
                  <a:schemeClr val="accent6"/>
                </a:solidFill>
              </a:rPr>
              <a:t>Automates </a:t>
            </a:r>
            <a:r>
              <a:rPr lang="en-US" sz="2400" b="1" i="0" kern="1200" dirty="0">
                <a:solidFill>
                  <a:schemeClr val="accent6"/>
                </a:solidFill>
              </a:rPr>
              <a:t>existing activities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5141" y="3988992"/>
            <a:ext cx="7658100" cy="1228345"/>
          </a:xfrm>
          <a:prstGeom prst="rect">
            <a:avLst/>
          </a:prstGeom>
        </p:spPr>
      </p:pic>
      <p:sp>
        <p:nvSpPr>
          <p:cNvPr id="7" name="TextBox 6"/>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142804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FM.A-5(3) – SC is verifiable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SC formally analyzed is verifiable</a:t>
            </a:r>
            <a:endParaRPr lang="en-US" dirty="0"/>
          </a:p>
        </p:txBody>
      </p:sp>
      <p:sp>
        <p:nvSpPr>
          <p:cNvPr id="5" name="ZoneTexte 3"/>
          <p:cNvSpPr txBox="1"/>
          <p:nvPr/>
        </p:nvSpPr>
        <p:spPr>
          <a:xfrm>
            <a:off x="8457717" y="134292"/>
            <a:ext cx="3610604" cy="461665"/>
          </a:xfrm>
          <a:prstGeom prst="rect">
            <a:avLst/>
          </a:prstGeom>
          <a:noFill/>
          <a:ln w="25400">
            <a:solidFill>
              <a:srgbClr val="00B050"/>
            </a:solidFill>
          </a:ln>
        </p:spPr>
        <p:txBody>
          <a:bodyPr wrap="none" rtlCol="0">
            <a:spAutoFit/>
          </a:bodyPr>
          <a:lstStyle/>
          <a:p>
            <a:pPr algn="r"/>
            <a:r>
              <a:rPr lang="en-US" sz="2400" b="1" i="0" kern="1200" dirty="0">
                <a:solidFill>
                  <a:schemeClr val="accent6"/>
                </a:solidFill>
              </a:rPr>
              <a:t>Removes existing activities</a:t>
            </a:r>
          </a:p>
        </p:txBody>
      </p:sp>
      <p:sp>
        <p:nvSpPr>
          <p:cNvPr id="6" name="TextBox 5"/>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7" name="TextBox 6"/>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76357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FM.A-5(4) – SC conforms to standards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SC is checked during formal analysis </a:t>
            </a:r>
            <a:r>
              <a:rPr lang="en-US" dirty="0" smtClean="0">
                <a:sym typeface="Wingdings"/>
              </a:rPr>
              <a:t>for conformance to formal subset:</a:t>
            </a:r>
          </a:p>
          <a:p>
            <a:pPr lvl="1">
              <a:lnSpc>
                <a:spcPct val="100000"/>
              </a:lnSpc>
              <a:spcBef>
                <a:spcPts val="0"/>
              </a:spcBef>
            </a:pPr>
            <a:r>
              <a:rPr lang="en-US" dirty="0" smtClean="0">
                <a:sym typeface="Wingdings"/>
              </a:rPr>
              <a:t>Subset is guaranteed to be free of ambiguities</a:t>
            </a:r>
          </a:p>
          <a:p>
            <a:pPr lvl="1">
              <a:lnSpc>
                <a:spcPct val="100000"/>
              </a:lnSpc>
              <a:spcBef>
                <a:spcPts val="0"/>
              </a:spcBef>
            </a:pPr>
            <a:r>
              <a:rPr lang="en-US" dirty="0" smtClean="0">
                <a:sym typeface="Wingdings"/>
              </a:rPr>
              <a:t>Compiler-specific or platform-specific features are clearly defined</a:t>
            </a:r>
          </a:p>
          <a:p>
            <a:pPr lvl="1">
              <a:lnSpc>
                <a:spcPct val="100000"/>
              </a:lnSpc>
              <a:spcBef>
                <a:spcPts val="0"/>
              </a:spcBef>
            </a:pPr>
            <a:r>
              <a:rPr lang="en-US" dirty="0" smtClean="0">
                <a:sym typeface="Wingdings"/>
              </a:rPr>
              <a:t>Unsafe language features are excluded (e.g. side-effects in expressions, interferences through aliasing, pointers)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Other coding standards can be enforced</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TextBox 5"/>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
        <p:nvSpPr>
          <p:cNvPr id="7" name="ZoneTexte 3"/>
          <p:cNvSpPr txBox="1"/>
          <p:nvPr/>
        </p:nvSpPr>
        <p:spPr>
          <a:xfrm>
            <a:off x="6867809" y="134292"/>
            <a:ext cx="5199052" cy="461665"/>
          </a:xfrm>
          <a:prstGeom prst="rect">
            <a:avLst/>
          </a:prstGeom>
          <a:noFill/>
          <a:ln w="25400">
            <a:solidFill>
              <a:schemeClr val="accent1"/>
            </a:solidFill>
          </a:ln>
        </p:spPr>
        <p:txBody>
          <a:bodyPr wrap="none" rtlCol="0">
            <a:spAutoFit/>
          </a:bodyPr>
          <a:lstStyle/>
          <a:p>
            <a:pPr algn="r"/>
            <a:r>
              <a:rPr lang="en-US" sz="2400" b="1" i="0" kern="1200" dirty="0" smtClean="0">
                <a:solidFill>
                  <a:schemeClr val="accent1"/>
                </a:solidFill>
              </a:rPr>
              <a:t>Replaces and extends </a:t>
            </a:r>
            <a:r>
              <a:rPr lang="en-US" sz="2400" b="1" i="0" kern="1200" dirty="0">
                <a:solidFill>
                  <a:schemeClr val="accent1"/>
                </a:solidFill>
              </a:rPr>
              <a:t>existing activities</a:t>
            </a:r>
          </a:p>
        </p:txBody>
      </p:sp>
    </p:spTree>
    <p:extLst>
      <p:ext uri="{BB962C8B-B14F-4D97-AF65-F5344CB8AC3E}">
        <p14:creationId xmlns:p14="http://schemas.microsoft.com/office/powerpoint/2010/main" val="504800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FM.A-5(5) – SC is traceable to LLR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Each subprogram is directly traceable to its formal contract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Automatic proof ensures all formal contracts have been implemented into subprograms</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ZoneTexte 3"/>
          <p:cNvSpPr txBox="1"/>
          <p:nvPr/>
        </p:nvSpPr>
        <p:spPr>
          <a:xfrm>
            <a:off x="8196959" y="134292"/>
            <a:ext cx="3852721" cy="461665"/>
          </a:xfrm>
          <a:prstGeom prst="rect">
            <a:avLst/>
          </a:prstGeom>
          <a:noFill/>
          <a:ln w="25400">
            <a:solidFill>
              <a:srgbClr val="00B050"/>
            </a:solidFill>
          </a:ln>
        </p:spPr>
        <p:txBody>
          <a:bodyPr wrap="none" rtlCol="0">
            <a:spAutoFit/>
          </a:bodyPr>
          <a:lstStyle/>
          <a:p>
            <a:pPr algn="r"/>
            <a:r>
              <a:rPr lang="en-US" sz="2400" b="1" i="0" kern="1200" dirty="0" smtClean="0">
                <a:solidFill>
                  <a:schemeClr val="accent6"/>
                </a:solidFill>
              </a:rPr>
              <a:t>Automates </a:t>
            </a:r>
            <a:r>
              <a:rPr lang="en-US" sz="2400" b="1" i="0" kern="1200" dirty="0">
                <a:solidFill>
                  <a:schemeClr val="accent6"/>
                </a:solidFill>
              </a:rPr>
              <a:t>existing activities</a:t>
            </a:r>
          </a:p>
        </p:txBody>
      </p:sp>
      <p:sp>
        <p:nvSpPr>
          <p:cNvPr id="7" name="TextBox 6"/>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922347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Methods Landscape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Application domain</a:t>
            </a:r>
            <a:r>
              <a:rPr lang="en-US" dirty="0" smtClean="0"/>
              <a:t>: system, protocol, </a:t>
            </a:r>
            <a:r>
              <a:rPr lang="en-US" b="1" dirty="0" smtClean="0"/>
              <a:t>software</a:t>
            </a:r>
            <a:r>
              <a:rPr lang="en-US" dirty="0" smtClean="0"/>
              <a:t>, hardware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Environment assumptions</a:t>
            </a:r>
            <a:r>
              <a:rPr lang="en-US" dirty="0" smtClean="0"/>
              <a:t>: </a:t>
            </a:r>
            <a:r>
              <a:rPr lang="en-US" b="1" dirty="0" smtClean="0"/>
              <a:t>nominal</a:t>
            </a:r>
            <a:r>
              <a:rPr lang="en-US" dirty="0" smtClean="0"/>
              <a:t>, faulty, hostile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Models</a:t>
            </a:r>
            <a:r>
              <a:rPr lang="en-US" dirty="0" smtClean="0"/>
              <a:t>: </a:t>
            </a:r>
            <a:r>
              <a:rPr lang="en-US" b="1" dirty="0" smtClean="0"/>
              <a:t>formal</a:t>
            </a:r>
            <a:r>
              <a:rPr lang="en-US" dirty="0" smtClean="0"/>
              <a:t>/semi-formal/informal, executable/not, partial/total, abstract/concrete, unique/multiple, deterministic/not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u="sng" dirty="0" smtClean="0"/>
              <a:t>Levels of rigor</a:t>
            </a:r>
            <a:r>
              <a:rPr lang="en-US" dirty="0" smtClean="0"/>
              <a:t>: conventional/formal design flow, </a:t>
            </a:r>
            <a:r>
              <a:rPr lang="en-US" b="1" dirty="0" smtClean="0"/>
              <a:t>formal</a:t>
            </a:r>
            <a:r>
              <a:rPr lang="en-US" dirty="0" smtClean="0"/>
              <a:t>/semi-formal/informal </a:t>
            </a:r>
            <a:r>
              <a:rPr lang="en-US" b="1" dirty="0" smtClean="0"/>
              <a:t>specifications</a:t>
            </a:r>
            <a:r>
              <a:rPr lang="en-US" dirty="0" smtClean="0"/>
              <a:t>, </a:t>
            </a:r>
            <a:r>
              <a:rPr lang="en-US" b="1" dirty="0" smtClean="0"/>
              <a:t>checking tools</a:t>
            </a:r>
            <a:endParaRPr lang="en-US" b="1" dirty="0"/>
          </a:p>
        </p:txBody>
      </p:sp>
      <p:sp>
        <p:nvSpPr>
          <p:cNvPr id="4" name="TextBox 3"/>
          <p:cNvSpPr txBox="1"/>
          <p:nvPr/>
        </p:nvSpPr>
        <p:spPr>
          <a:xfrm>
            <a:off x="128588" y="6488668"/>
            <a:ext cx="8137420" cy="369332"/>
          </a:xfrm>
          <a:prstGeom prst="rect">
            <a:avLst/>
          </a:prstGeom>
          <a:noFill/>
        </p:spPr>
        <p:txBody>
          <a:bodyPr wrap="none" rtlCol="0">
            <a:spAutoFit/>
          </a:bodyPr>
          <a:lstStyle/>
          <a:p>
            <a:r>
              <a:rPr lang="en-US" i="1" dirty="0"/>
              <a:t>Formal Methods for Safe and Secure Computers Systems</a:t>
            </a:r>
            <a:r>
              <a:rPr lang="en-US" dirty="0" smtClean="0"/>
              <a:t>, </a:t>
            </a:r>
            <a:r>
              <a:rPr lang="en-US" dirty="0" err="1" smtClean="0"/>
              <a:t>Garavel</a:t>
            </a:r>
            <a:r>
              <a:rPr lang="en-US" dirty="0" smtClean="0"/>
              <a:t> and Graf, BSI, 2013 </a:t>
            </a:r>
            <a:endParaRPr lang="en-US" i="1" dirty="0"/>
          </a:p>
        </p:txBody>
      </p:sp>
    </p:spTree>
    <p:extLst>
      <p:ext uri="{BB962C8B-B14F-4D97-AF65-F5344CB8AC3E}">
        <p14:creationId xmlns:p14="http://schemas.microsoft.com/office/powerpoint/2010/main" val="1910392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FM.A-5(6) – SC is accurate and consistent</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ZoneTexte 3"/>
          <p:cNvSpPr txBox="1"/>
          <p:nvPr/>
        </p:nvSpPr>
        <p:spPr>
          <a:xfrm>
            <a:off x="8196959" y="134292"/>
            <a:ext cx="3852721" cy="461665"/>
          </a:xfrm>
          <a:prstGeom prst="rect">
            <a:avLst/>
          </a:prstGeom>
          <a:noFill/>
          <a:ln w="25400">
            <a:solidFill>
              <a:srgbClr val="00B050"/>
            </a:solidFill>
          </a:ln>
        </p:spPr>
        <p:txBody>
          <a:bodyPr wrap="none" rtlCol="0">
            <a:spAutoFit/>
          </a:bodyPr>
          <a:lstStyle/>
          <a:p>
            <a:pPr algn="r"/>
            <a:r>
              <a:rPr lang="en-US" sz="2400" b="1" i="0" kern="1200" dirty="0" smtClean="0">
                <a:solidFill>
                  <a:schemeClr val="accent6"/>
                </a:solidFill>
              </a:rPr>
              <a:t>Automates </a:t>
            </a:r>
            <a:r>
              <a:rPr lang="en-US" sz="2400" b="1" i="0" kern="1200" dirty="0">
                <a:solidFill>
                  <a:schemeClr val="accent6"/>
                </a:solidFill>
              </a:rPr>
              <a:t>existing activities</a:t>
            </a:r>
          </a:p>
        </p:txBody>
      </p:sp>
      <p:sp>
        <p:nvSpPr>
          <p:cNvPr id="7"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SC expressed in formal subset is precise and unambiguous </a:t>
            </a:r>
            <a:r>
              <a:rPr lang="en-US" dirty="0" smtClean="0">
                <a:sym typeface="Wingdings"/>
              </a:rPr>
              <a:t> accuracy is guaranteed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Consistency of SC can be formally analyzed:</a:t>
            </a:r>
          </a:p>
          <a:p>
            <a:pPr lvl="1">
              <a:lnSpc>
                <a:spcPct val="100000"/>
              </a:lnSpc>
              <a:spcBef>
                <a:spcPts val="0"/>
              </a:spcBef>
            </a:pPr>
            <a:r>
              <a:rPr lang="en-US" dirty="0" smtClean="0">
                <a:sym typeface="Wingdings"/>
              </a:rPr>
              <a:t>SC is free from reads of uninitialized data</a:t>
            </a:r>
          </a:p>
          <a:p>
            <a:pPr lvl="1">
              <a:lnSpc>
                <a:spcPct val="100000"/>
              </a:lnSpc>
              <a:spcBef>
                <a:spcPts val="0"/>
              </a:spcBef>
            </a:pPr>
            <a:r>
              <a:rPr lang="en-US" dirty="0" smtClean="0">
                <a:sym typeface="Wingdings"/>
              </a:rPr>
              <a:t>SC is free from arithmetic overflows</a:t>
            </a:r>
          </a:p>
          <a:p>
            <a:pPr lvl="1">
              <a:lnSpc>
                <a:spcPct val="100000"/>
              </a:lnSpc>
              <a:spcBef>
                <a:spcPts val="0"/>
              </a:spcBef>
            </a:pPr>
            <a:r>
              <a:rPr lang="en-US" dirty="0" smtClean="0">
                <a:sym typeface="Wingdings"/>
              </a:rPr>
              <a:t>SC is free from run-time errors</a:t>
            </a:r>
          </a:p>
          <a:p>
            <a:pPr lvl="1">
              <a:lnSpc>
                <a:spcPct val="100000"/>
              </a:lnSpc>
              <a:spcBef>
                <a:spcPts val="0"/>
              </a:spcBef>
            </a:pPr>
            <a:r>
              <a:rPr lang="en-US" dirty="0" smtClean="0">
                <a:sym typeface="Wingdings"/>
              </a:rPr>
              <a:t>SC is free from unused computations (variables, statements, etc.)</a:t>
            </a:r>
          </a:p>
        </p:txBody>
      </p:sp>
      <p:sp>
        <p:nvSpPr>
          <p:cNvPr id="8" name="TextBox 7"/>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238510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4" name="Oval 3"/>
          <p:cNvSpPr/>
          <p:nvPr/>
        </p:nvSpPr>
        <p:spPr>
          <a:xfrm>
            <a:off x="7006606" y="4434631"/>
            <a:ext cx="1883394" cy="823169"/>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82100" y="4334470"/>
            <a:ext cx="1339662" cy="923330"/>
          </a:xfrm>
          <a:prstGeom prst="rect">
            <a:avLst/>
          </a:prstGeom>
          <a:noFill/>
        </p:spPr>
        <p:txBody>
          <a:bodyPr wrap="none" rtlCol="0">
            <a:spAutoFit/>
          </a:bodyPr>
          <a:lstStyle/>
          <a:p>
            <a:r>
              <a:rPr lang="en-US" sz="5400" dirty="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1749886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i="1" dirty="0"/>
              <a:t>For the formal analysis of source code to be used as verification evidence for the target system, verification should be performed to establish property preservation between source and object code. </a:t>
            </a:r>
            <a:r>
              <a:rPr lang="en-US" sz="3600" dirty="0"/>
              <a:t/>
            </a:r>
            <a:br>
              <a:rPr lang="en-US" sz="3600" dirty="0"/>
            </a:br>
            <a:endParaRPr lang="en-US" sz="3600" i="1" dirty="0"/>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5" name="TextBox 4"/>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92106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0" y="0"/>
            <a:ext cx="4938696" cy="6858000"/>
          </a:xfrm>
          <a:prstGeom prst="rect">
            <a:avLst/>
          </a:prstGeom>
        </p:spPr>
      </p:pic>
      <p:sp>
        <p:nvSpPr>
          <p:cNvPr id="3" name="TextBox 2"/>
          <p:cNvSpPr txBox="1"/>
          <p:nvPr/>
        </p:nvSpPr>
        <p:spPr>
          <a:xfrm>
            <a:off x="45027" y="6197723"/>
            <a:ext cx="6234592" cy="923330"/>
          </a:xfrm>
          <a:prstGeom prst="rect">
            <a:avLst/>
          </a:prstGeom>
          <a:noFill/>
        </p:spPr>
        <p:txBody>
          <a:bodyPr wrap="none" rtlCol="0">
            <a:spAutoFit/>
          </a:bodyPr>
          <a:lstStyle/>
          <a:p>
            <a:r>
              <a:rPr lang="en-US" i="1" dirty="0" smtClean="0"/>
              <a:t>DO-333</a:t>
            </a:r>
            <a:r>
              <a:rPr lang="en-US" i="1"/>
              <a:t>, Figure FM.6-2 Possible Verification Paths </a:t>
            </a:r>
            <a:r>
              <a:rPr lang="en-US" i="1" smtClean="0"/>
              <a:t>for </a:t>
            </a:r>
            <a:r>
              <a:rPr lang="en-US" i="1"/>
              <a:t>Executable </a:t>
            </a:r>
            <a:endParaRPr lang="en-US" i="1" smtClean="0"/>
          </a:p>
          <a:p>
            <a:r>
              <a:rPr lang="en-US" i="1" dirty="0" smtClean="0"/>
              <a:t>Objects </a:t>
            </a:r>
            <a:r>
              <a:rPr lang="en-US" i="1" dirty="0"/>
              <a:t>Code with Respect to Source Code and Requirements</a:t>
            </a:r>
          </a:p>
          <a:p>
            <a:endParaRPr lang="en-US" i="1" dirty="0"/>
          </a:p>
        </p:txBody>
      </p:sp>
      <p:sp>
        <p:nvSpPr>
          <p:cNvPr id="4" name="TextBox 3"/>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13834894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700" y="0"/>
            <a:ext cx="6826299" cy="6858000"/>
          </a:xfrm>
          <a:prstGeom prst="rect">
            <a:avLst/>
          </a:prstGeom>
        </p:spPr>
      </p:pic>
      <p:sp>
        <p:nvSpPr>
          <p:cNvPr id="3" name="TextBox 2"/>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98871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Preservation Between SC and OC</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05862987"/>
              </p:ext>
            </p:extLst>
          </p:nvPr>
        </p:nvGraphicFramePr>
        <p:xfrm>
          <a:off x="838200" y="1825625"/>
          <a:ext cx="10515600" cy="368808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z="2800" dirty="0" smtClean="0"/>
                        <a:t>At Compiler </a:t>
                      </a:r>
                      <a:r>
                        <a:rPr lang="en-US" sz="2800" baseline="0" dirty="0" smtClean="0"/>
                        <a:t>Level</a:t>
                      </a:r>
                      <a:endParaRPr lang="en-US" sz="2800" dirty="0"/>
                    </a:p>
                  </a:txBody>
                  <a:tcPr/>
                </a:tc>
                <a:tc>
                  <a:txBody>
                    <a:bodyPr/>
                    <a:lstStyle/>
                    <a:p>
                      <a:pPr algn="ctr"/>
                      <a:r>
                        <a:rPr lang="en-US" sz="2800" dirty="0" smtClean="0"/>
                        <a:t>At Project Level</a:t>
                      </a:r>
                      <a:endParaRPr lang="en-US" sz="2800" dirty="0"/>
                    </a:p>
                  </a:txBody>
                  <a:tcPr/>
                </a:tc>
              </a:tr>
              <a:tr h="370840">
                <a:tc>
                  <a:txBody>
                    <a:bodyPr/>
                    <a:lstStyle/>
                    <a:p>
                      <a:r>
                        <a:rPr lang="en-US" sz="2800" dirty="0" smtClean="0"/>
                        <a:t>Analysis of OC</a:t>
                      </a:r>
                      <a:r>
                        <a:rPr lang="en-US" sz="2800" baseline="0" dirty="0" smtClean="0"/>
                        <a:t> generated by the compiler ensures property preservation (similar in spirit to compiler traceability study)</a:t>
                      </a:r>
                      <a:endParaRPr lang="en-US" sz="2800" dirty="0"/>
                    </a:p>
                  </a:txBody>
                  <a:tcPr/>
                </a:tc>
                <a:tc>
                  <a:txBody>
                    <a:bodyPr/>
                    <a:lstStyle/>
                    <a:p>
                      <a:r>
                        <a:rPr lang="en-US" sz="2800" dirty="0" smtClean="0"/>
                        <a:t>Integration tests are performed twice to ensure property preservation: both with and without formal contracts</a:t>
                      </a:r>
                      <a:r>
                        <a:rPr lang="en-US" sz="2800" baseline="0" dirty="0" smtClean="0"/>
                        <a:t> executed</a:t>
                      </a:r>
                      <a:endParaRPr lang="en-US" sz="2800" dirty="0"/>
                    </a:p>
                  </a:txBody>
                  <a:tcPr/>
                </a:tc>
              </a:tr>
              <a:tr h="370840">
                <a:tc>
                  <a:txBody>
                    <a:bodyPr/>
                    <a:lstStyle/>
                    <a:p>
                      <a:r>
                        <a:rPr lang="en-US" sz="2800" dirty="0" smtClean="0"/>
                        <a:t>+ only done</a:t>
                      </a:r>
                      <a:r>
                        <a:rPr lang="en-US" sz="2800" baseline="0" dirty="0" smtClean="0"/>
                        <a:t> once</a:t>
                      </a:r>
                    </a:p>
                    <a:p>
                      <a:r>
                        <a:rPr lang="en-US" sz="2800" baseline="0" dirty="0" smtClean="0"/>
                        <a:t>+ done by compiler vendor</a:t>
                      </a:r>
                    </a:p>
                    <a:p>
                      <a:r>
                        <a:rPr lang="en-US" sz="2800" baseline="0" dirty="0" smtClean="0"/>
                        <a:t>--- weak confidence</a:t>
                      </a:r>
                      <a:endParaRPr lang="en-US" sz="2800" dirty="0"/>
                    </a:p>
                  </a:txBody>
                  <a:tcPr/>
                </a:tc>
                <a:tc>
                  <a:txBody>
                    <a:bodyPr/>
                    <a:lstStyle/>
                    <a:p>
                      <a:r>
                        <a:rPr lang="en-US" sz="2800" dirty="0" smtClean="0"/>
                        <a:t>- done for each project once</a:t>
                      </a:r>
                    </a:p>
                    <a:p>
                      <a:r>
                        <a:rPr lang="en-US" sz="2800" dirty="0" smtClean="0"/>
                        <a:t>- done by applicant</a:t>
                      </a:r>
                    </a:p>
                    <a:p>
                      <a:r>
                        <a:rPr lang="en-US" sz="2800" dirty="0" smtClean="0"/>
                        <a:t>+++ strong</a:t>
                      </a:r>
                      <a:r>
                        <a:rPr lang="en-US" sz="2800" baseline="0" dirty="0" smtClean="0"/>
                        <a:t> confidence</a:t>
                      </a:r>
                      <a:endParaRPr lang="en-US" sz="2800" dirty="0"/>
                    </a:p>
                  </a:txBody>
                  <a:tcPr/>
                </a:tc>
              </a:tr>
            </a:tbl>
          </a:graphicData>
        </a:graphic>
      </p:graphicFrame>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7" name="TextBox 6"/>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10283102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FM.6.7.1.1 – Coverage of LLR is achieved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correctly traced to formal contract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Review ensures compliance of LLR with HLR</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Review ensures robustness of LLR</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Any deficiencies are addressed </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826006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FM.6.7.1.2 – Complete coverage of each LLR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Objective</a:t>
            </a:r>
            <a:r>
              <a:rPr lang="en-US" dirty="0" smtClean="0"/>
              <a:t>: detect missing verification evidence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Formal analysis guarantees complete coverage of formal contract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All assumptions need to be described and justified</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2272165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FM.6.7.1.3 – Completeness of the set of LLR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Objective</a:t>
            </a:r>
            <a:r>
              <a:rPr lang="en-US" dirty="0" smtClean="0"/>
              <a:t>: detect missing or incomplete requirements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Need to ensure all requirements have been expressed:</a:t>
            </a:r>
          </a:p>
          <a:p>
            <a:pPr marL="914400" lvl="1" indent="-457200">
              <a:lnSpc>
                <a:spcPct val="100000"/>
              </a:lnSpc>
              <a:spcBef>
                <a:spcPts val="0"/>
              </a:spcBef>
              <a:buFont typeface="+mj-lt"/>
              <a:buAutoNum type="arabicPeriod"/>
            </a:pPr>
            <a:r>
              <a:rPr lang="en-US" i="1" dirty="0" smtClean="0"/>
              <a:t>For all input conditions, the required output has been specified</a:t>
            </a:r>
          </a:p>
          <a:p>
            <a:pPr marL="914400" lvl="1" indent="-457200">
              <a:lnSpc>
                <a:spcPct val="100000"/>
              </a:lnSpc>
              <a:spcBef>
                <a:spcPts val="0"/>
              </a:spcBef>
              <a:buFont typeface="+mj-lt"/>
              <a:buAutoNum type="arabicPeriod"/>
            </a:pPr>
            <a:r>
              <a:rPr lang="en-US" i="1" dirty="0"/>
              <a:t>For all </a:t>
            </a:r>
            <a:r>
              <a:rPr lang="en-US" i="1" dirty="0" smtClean="0"/>
              <a:t>outputs, </a:t>
            </a:r>
            <a:r>
              <a:rPr lang="en-US" i="1" dirty="0"/>
              <a:t>the required </a:t>
            </a:r>
            <a:r>
              <a:rPr lang="en-US" i="1" dirty="0" smtClean="0"/>
              <a:t>input conditions have </a:t>
            </a:r>
            <a:r>
              <a:rPr lang="en-US" i="1" dirty="0"/>
              <a:t>been </a:t>
            </a:r>
            <a:r>
              <a:rPr lang="en-US" i="1" dirty="0" smtClean="0"/>
              <a:t>specified</a:t>
            </a:r>
          </a:p>
          <a:p>
            <a:pPr marL="0" lvl="0" indent="0">
              <a:lnSpc>
                <a:spcPct val="100000"/>
              </a:lnSpc>
              <a:spcBef>
                <a:spcPts val="0"/>
              </a:spcBef>
              <a:buNone/>
              <a:defRPr/>
            </a:pPr>
            <a:endParaRPr lang="en-US" dirty="0"/>
          </a:p>
          <a:p>
            <a:pPr marL="0" lvl="0" indent="0">
              <a:lnSpc>
                <a:spcPct val="100000"/>
              </a:lnSpc>
              <a:spcBef>
                <a:spcPts val="0"/>
              </a:spcBef>
              <a:buNone/>
              <a:defRPr/>
            </a:pPr>
            <a:r>
              <a:rPr lang="en-US" dirty="0" smtClean="0"/>
              <a:t>For (1) specification by disjoint and complete cases is enough</a:t>
            </a:r>
            <a:endParaRPr lang="en-US" i="1" dirty="0" smtClean="0"/>
          </a:p>
          <a:p>
            <a:pPr marL="0" lvl="0" indent="0">
              <a:lnSpc>
                <a:spcPct val="100000"/>
              </a:lnSpc>
              <a:spcBef>
                <a:spcPts val="0"/>
              </a:spcBef>
              <a:buNone/>
              <a:defRPr/>
            </a:pPr>
            <a:endParaRPr lang="en-US" i="1" dirty="0"/>
          </a:p>
          <a:p>
            <a:pPr marL="0" lvl="0" indent="0">
              <a:lnSpc>
                <a:spcPct val="100000"/>
              </a:lnSpc>
              <a:spcBef>
                <a:spcPts val="0"/>
              </a:spcBef>
              <a:buNone/>
              <a:defRPr/>
            </a:pPr>
            <a:r>
              <a:rPr lang="en-US" dirty="0" smtClean="0"/>
              <a:t>For (2) analysis can detect missing inputs or outputs in specifications, completed by review</a:t>
            </a:r>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4018657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FM.6.7.1.4 – Unintended dataflow relations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Objective</a:t>
            </a:r>
            <a:r>
              <a:rPr lang="en-US" dirty="0" smtClean="0"/>
              <a:t>: detect unintended </a:t>
            </a:r>
            <a:r>
              <a:rPr lang="en-US" dirty="0" err="1" smtClean="0"/>
              <a:t>dataflows</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Demonstrate absence of unintended dependencies between inputs and </a:t>
            </a:r>
            <a:r>
              <a:rPr lang="en-US" dirty="0" smtClean="0"/>
              <a:t>outputs (whether specified inputs/outputs or not)</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Formal contracts can be used in SPARK or </a:t>
            </a:r>
            <a:r>
              <a:rPr lang="en-US" dirty="0" err="1" smtClean="0"/>
              <a:t>Frama</a:t>
            </a:r>
            <a:r>
              <a:rPr lang="en-US" dirty="0" smtClean="0"/>
              <a:t>-C to specify </a:t>
            </a:r>
            <a:r>
              <a:rPr lang="en-US" dirty="0" err="1" smtClean="0"/>
              <a:t>dataflows</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SPARK or </a:t>
            </a:r>
            <a:r>
              <a:rPr lang="en-US" dirty="0" err="1" smtClean="0"/>
              <a:t>Frama</a:t>
            </a:r>
            <a:r>
              <a:rPr lang="en-US" dirty="0" smtClean="0"/>
              <a:t>-C tools can perform automatic analysis</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615638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Methods for Functional Correctness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4681656"/>
              </p:ext>
            </p:extLst>
          </p:nvPr>
        </p:nvGraphicFramePr>
        <p:xfrm>
          <a:off x="838200" y="1825625"/>
          <a:ext cx="10515600" cy="4313920"/>
        </p:xfrm>
        <a:graphic>
          <a:graphicData uri="http://schemas.openxmlformats.org/drawingml/2006/table">
            <a:tbl>
              <a:tblPr firstRow="1" bandRow="1">
                <a:tableStyleId>{5C22544A-7EE6-4342-B048-85BDC9FD1C3A}</a:tableStyleId>
              </a:tblPr>
              <a:tblGrid>
                <a:gridCol w="2628900"/>
                <a:gridCol w="2628900"/>
                <a:gridCol w="2628900"/>
                <a:gridCol w="2628900"/>
              </a:tblGrid>
              <a:tr h="1078480">
                <a:tc>
                  <a:txBody>
                    <a:bodyPr/>
                    <a:lstStyle/>
                    <a:p>
                      <a:endParaRPr lang="en-US" sz="2800" dirty="0"/>
                    </a:p>
                  </a:txBody>
                  <a:tcPr/>
                </a:tc>
                <a:tc>
                  <a:txBody>
                    <a:bodyPr/>
                    <a:lstStyle/>
                    <a:p>
                      <a:pPr algn="ctr"/>
                      <a:r>
                        <a:rPr lang="en-US" sz="2800" dirty="0" smtClean="0"/>
                        <a:t>Deductive</a:t>
                      </a:r>
                      <a:r>
                        <a:rPr lang="en-US" sz="2800" baseline="0" dirty="0" smtClean="0"/>
                        <a:t> methods</a:t>
                      </a:r>
                      <a:endParaRPr lang="en-US" sz="2800" dirty="0"/>
                    </a:p>
                  </a:txBody>
                  <a:tcPr anchor="ctr"/>
                </a:tc>
                <a:tc>
                  <a:txBody>
                    <a:bodyPr/>
                    <a:lstStyle/>
                    <a:p>
                      <a:pPr algn="ctr"/>
                      <a:r>
                        <a:rPr lang="en-US" sz="2800" dirty="0" smtClean="0"/>
                        <a:t>Model</a:t>
                      </a:r>
                      <a:r>
                        <a:rPr lang="en-US" sz="2800" baseline="0" dirty="0" smtClean="0"/>
                        <a:t> checking</a:t>
                      </a:r>
                      <a:endParaRPr lang="en-US" sz="2800" dirty="0"/>
                    </a:p>
                  </a:txBody>
                  <a:tcPr anchor="ctr"/>
                </a:tc>
                <a:tc>
                  <a:txBody>
                    <a:bodyPr/>
                    <a:lstStyle/>
                    <a:p>
                      <a:pPr algn="ctr"/>
                      <a:r>
                        <a:rPr lang="en-US" sz="2800" dirty="0" smtClean="0"/>
                        <a:t>Abstract</a:t>
                      </a:r>
                      <a:r>
                        <a:rPr lang="en-US" sz="2800" baseline="0" dirty="0" smtClean="0"/>
                        <a:t> interpretation</a:t>
                      </a:r>
                      <a:endParaRPr lang="en-US" sz="2800" dirty="0"/>
                    </a:p>
                  </a:txBody>
                  <a:tcPr anchor="ctr"/>
                </a:tc>
              </a:tr>
              <a:tr h="1078480">
                <a:tc>
                  <a:txBody>
                    <a:bodyPr/>
                    <a:lstStyle/>
                    <a:p>
                      <a:pPr algn="ctr"/>
                      <a:r>
                        <a:rPr lang="en-US" sz="2800" b="1" dirty="0" smtClean="0">
                          <a:solidFill>
                            <a:schemeClr val="bg1"/>
                          </a:solidFill>
                        </a:rPr>
                        <a:t>Requirements</a:t>
                      </a:r>
                      <a:endParaRPr lang="en-US" sz="2800" b="1" dirty="0">
                        <a:solidFill>
                          <a:schemeClr val="bg1"/>
                        </a:solidFill>
                      </a:endParaRPr>
                    </a:p>
                  </a:txBody>
                  <a:tcPr anchor="ctr">
                    <a:solidFill>
                      <a:schemeClr val="accent1"/>
                    </a:solidFill>
                  </a:tcPr>
                </a:tc>
                <a:tc>
                  <a:txBody>
                    <a:bodyPr/>
                    <a:lstStyle/>
                    <a:p>
                      <a:pPr algn="ctr"/>
                      <a:r>
                        <a:rPr lang="en-US" sz="2800" dirty="0" smtClean="0"/>
                        <a:t>PVS, HOL4</a:t>
                      </a:r>
                      <a:endParaRPr lang="en-US" sz="2800" dirty="0"/>
                    </a:p>
                  </a:txBody>
                  <a:tcPr anchor="ctr"/>
                </a:tc>
                <a:tc>
                  <a:txBody>
                    <a:bodyPr/>
                    <a:lstStyle/>
                    <a:p>
                      <a:pPr algn="ctr"/>
                      <a:endParaRPr lang="en-US" sz="2800" dirty="0"/>
                    </a:p>
                  </a:txBody>
                  <a:tcPr anchor="ctr"/>
                </a:tc>
                <a:tc>
                  <a:txBody>
                    <a:bodyPr/>
                    <a:lstStyle/>
                    <a:p>
                      <a:pPr algn="ctr"/>
                      <a:endParaRPr lang="en-US" sz="2800"/>
                    </a:p>
                  </a:txBody>
                  <a:tcPr anchor="ctr"/>
                </a:tc>
              </a:tr>
              <a:tr h="1078480">
                <a:tc>
                  <a:txBody>
                    <a:bodyPr/>
                    <a:lstStyle/>
                    <a:p>
                      <a:pPr algn="ctr"/>
                      <a:r>
                        <a:rPr lang="en-US" sz="2800" b="1" dirty="0" smtClean="0">
                          <a:solidFill>
                            <a:schemeClr val="bg1"/>
                          </a:solidFill>
                        </a:rPr>
                        <a:t>Design</a:t>
                      </a:r>
                      <a:endParaRPr lang="en-US" sz="2800" b="1" dirty="0">
                        <a:solidFill>
                          <a:schemeClr val="bg1"/>
                        </a:solidFill>
                      </a:endParaRPr>
                    </a:p>
                  </a:txBody>
                  <a:tcPr anchor="ctr">
                    <a:solidFill>
                      <a:schemeClr val="accent1"/>
                    </a:solidFill>
                  </a:tcPr>
                </a:tc>
                <a:tc>
                  <a:txBody>
                    <a:bodyPr/>
                    <a:lstStyle/>
                    <a:p>
                      <a:pPr algn="ctr"/>
                      <a:r>
                        <a:rPr lang="en-US" sz="2800" dirty="0" smtClean="0"/>
                        <a:t>AGREE</a:t>
                      </a:r>
                      <a:endParaRPr lang="en-US" sz="2800" dirty="0"/>
                    </a:p>
                  </a:txBody>
                  <a:tcPr anchor="ctr"/>
                </a:tc>
                <a:tc>
                  <a:txBody>
                    <a:bodyPr/>
                    <a:lstStyle/>
                    <a:p>
                      <a:pPr algn="ctr"/>
                      <a:r>
                        <a:rPr lang="en-US" sz="2800" dirty="0" smtClean="0"/>
                        <a:t>Kind,</a:t>
                      </a:r>
                      <a:r>
                        <a:rPr lang="en-US" sz="2800" baseline="0" dirty="0" smtClean="0"/>
                        <a:t> </a:t>
                      </a:r>
                      <a:r>
                        <a:rPr lang="en-US" sz="2800" baseline="0" dirty="0" err="1" smtClean="0"/>
                        <a:t>MathWorks</a:t>
                      </a:r>
                      <a:r>
                        <a:rPr lang="en-US" sz="2800" baseline="0" dirty="0" smtClean="0"/>
                        <a:t> SDV</a:t>
                      </a:r>
                      <a:endParaRPr lang="en-US" sz="2800" dirty="0"/>
                    </a:p>
                  </a:txBody>
                  <a:tcPr anchor="ctr"/>
                </a:tc>
                <a:tc>
                  <a:txBody>
                    <a:bodyPr/>
                    <a:lstStyle/>
                    <a:p>
                      <a:pPr algn="ctr"/>
                      <a:endParaRPr lang="en-US" sz="2800"/>
                    </a:p>
                  </a:txBody>
                  <a:tcPr anchor="ctr"/>
                </a:tc>
              </a:tr>
              <a:tr h="1078480">
                <a:tc>
                  <a:txBody>
                    <a:bodyPr/>
                    <a:lstStyle/>
                    <a:p>
                      <a:pPr algn="ctr"/>
                      <a:r>
                        <a:rPr lang="en-US" sz="2800" b="1" dirty="0" smtClean="0">
                          <a:solidFill>
                            <a:schemeClr val="bg1"/>
                          </a:solidFill>
                        </a:rPr>
                        <a:t>Code</a:t>
                      </a:r>
                      <a:endParaRPr lang="en-US" sz="2800" b="1" dirty="0">
                        <a:solidFill>
                          <a:schemeClr val="bg1"/>
                        </a:solidFill>
                      </a:endParaRPr>
                    </a:p>
                  </a:txBody>
                  <a:tcPr anchor="ctr">
                    <a:solidFill>
                      <a:schemeClr val="accent1"/>
                    </a:solidFill>
                  </a:tcPr>
                </a:tc>
                <a:tc>
                  <a:txBody>
                    <a:bodyPr/>
                    <a:lstStyle/>
                    <a:p>
                      <a:pPr algn="ctr"/>
                      <a:r>
                        <a:rPr lang="en-US" sz="2800" dirty="0" smtClean="0"/>
                        <a:t>Caveat, </a:t>
                      </a:r>
                      <a:r>
                        <a:rPr lang="en-US" sz="2800" dirty="0" err="1" smtClean="0"/>
                        <a:t>Frama</a:t>
                      </a:r>
                      <a:r>
                        <a:rPr lang="en-US" sz="2800" dirty="0" smtClean="0"/>
                        <a:t>-C, SPARK</a:t>
                      </a:r>
                      <a:endParaRPr lang="en-US" sz="2800" dirty="0"/>
                    </a:p>
                  </a:txBody>
                  <a:tcPr anchor="ctr"/>
                </a:tc>
                <a:tc>
                  <a:txBody>
                    <a:bodyPr/>
                    <a:lstStyle/>
                    <a:p>
                      <a:pPr algn="ctr"/>
                      <a:r>
                        <a:rPr lang="en-US" sz="2800" dirty="0" smtClean="0"/>
                        <a:t>CBMC, SPIN</a:t>
                      </a:r>
                      <a:endParaRPr lang="en-US" sz="2800" dirty="0"/>
                    </a:p>
                  </a:txBody>
                  <a:tcPr anchor="ctr"/>
                </a:tc>
                <a:tc>
                  <a:txBody>
                    <a:bodyPr/>
                    <a:lstStyle/>
                    <a:p>
                      <a:pPr algn="ctr"/>
                      <a:r>
                        <a:rPr lang="en-US" sz="2800" dirty="0" err="1" smtClean="0"/>
                        <a:t>PolySpace</a:t>
                      </a:r>
                      <a:r>
                        <a:rPr lang="en-US" sz="2800" dirty="0" smtClean="0"/>
                        <a:t>,</a:t>
                      </a:r>
                      <a:r>
                        <a:rPr lang="en-US" sz="2800" baseline="0" dirty="0" smtClean="0"/>
                        <a:t> </a:t>
                      </a:r>
                      <a:r>
                        <a:rPr lang="en-US" sz="2800" baseline="0" dirty="0" err="1" smtClean="0"/>
                        <a:t>Astrée</a:t>
                      </a:r>
                      <a:endParaRPr lang="en-US" sz="2800" dirty="0"/>
                    </a:p>
                  </a:txBody>
                  <a:tcPr anchor="ctr"/>
                </a:tc>
              </a:tr>
            </a:tbl>
          </a:graphicData>
        </a:graphic>
      </p:graphicFrame>
      <p:sp>
        <p:nvSpPr>
          <p:cNvPr id="5" name="TextBox 4"/>
          <p:cNvSpPr txBox="1"/>
          <p:nvPr/>
        </p:nvSpPr>
        <p:spPr>
          <a:xfrm>
            <a:off x="128588" y="6488668"/>
            <a:ext cx="7107074" cy="369332"/>
          </a:xfrm>
          <a:prstGeom prst="rect">
            <a:avLst/>
          </a:prstGeom>
          <a:noFill/>
        </p:spPr>
        <p:txBody>
          <a:bodyPr wrap="none" rtlCol="0">
            <a:spAutoFit/>
          </a:bodyPr>
          <a:lstStyle/>
          <a:p>
            <a:r>
              <a:rPr lang="en-US" i="1" dirty="0" smtClean="0"/>
              <a:t>DO-333 Certification Case Studies</a:t>
            </a:r>
            <a:r>
              <a:rPr lang="en-US" dirty="0" smtClean="0"/>
              <a:t>, </a:t>
            </a:r>
            <a:r>
              <a:rPr lang="en-US" dirty="0" err="1" smtClean="0"/>
              <a:t>Cofer</a:t>
            </a:r>
            <a:r>
              <a:rPr lang="en-US" dirty="0" smtClean="0"/>
              <a:t> and Miller, Rockwell Collins, 2014</a:t>
            </a:r>
            <a:endParaRPr lang="en-US" i="1" dirty="0"/>
          </a:p>
        </p:txBody>
      </p:sp>
    </p:spTree>
    <p:extLst>
      <p:ext uri="{BB962C8B-B14F-4D97-AF65-F5344CB8AC3E}">
        <p14:creationId xmlns:p14="http://schemas.microsoft.com/office/powerpoint/2010/main" val="1339597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FM.6.7.1.5 – Extraneous code</a:t>
            </a:r>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Objective</a:t>
            </a:r>
            <a:r>
              <a:rPr lang="en-US" dirty="0" smtClean="0"/>
              <a:t>: detect code that does not correspond to a requirement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Two kinds of extraneous code:</a:t>
            </a:r>
          </a:p>
          <a:p>
            <a:pPr marL="971550" lvl="1" indent="-514350">
              <a:lnSpc>
                <a:spcPct val="100000"/>
              </a:lnSpc>
              <a:spcBef>
                <a:spcPts val="0"/>
              </a:spcBef>
              <a:buFont typeface="+mj-lt"/>
              <a:buAutoNum type="arabicPeriod"/>
            </a:pPr>
            <a:r>
              <a:rPr lang="en-US" dirty="0" smtClean="0"/>
              <a:t>“dead code” is present by error and unreachable</a:t>
            </a:r>
          </a:p>
          <a:p>
            <a:pPr marL="971550" lvl="1" indent="-514350">
              <a:lnSpc>
                <a:spcPct val="100000"/>
              </a:lnSpc>
              <a:spcBef>
                <a:spcPts val="0"/>
              </a:spcBef>
              <a:buFont typeface="+mj-lt"/>
              <a:buAutoNum type="arabicPeriod"/>
            </a:pPr>
            <a:r>
              <a:rPr lang="en-US" dirty="0" smtClean="0"/>
              <a:t>“unintended functionality” can be executed</a:t>
            </a:r>
          </a:p>
          <a:p>
            <a:pPr marL="971550" lvl="1" indent="-514350">
              <a:lnSpc>
                <a:spcPct val="100000"/>
              </a:lnSpc>
              <a:spcBef>
                <a:spcPts val="0"/>
              </a:spcBef>
              <a:buFont typeface="+mj-lt"/>
              <a:buAutoNum type="arabicPeriod"/>
            </a:pPr>
            <a:endParaRPr lang="en-US" dirty="0"/>
          </a:p>
          <a:p>
            <a:pPr marL="0" indent="0">
              <a:lnSpc>
                <a:spcPct val="100000"/>
              </a:lnSpc>
              <a:spcBef>
                <a:spcPts val="0"/>
              </a:spcBef>
              <a:buNone/>
            </a:pPr>
            <a:r>
              <a:rPr lang="en-US" dirty="0" smtClean="0"/>
              <a:t>No problems with (1)</a:t>
            </a:r>
          </a:p>
          <a:p>
            <a:pPr marL="0" indent="0">
              <a:lnSpc>
                <a:spcPct val="100000"/>
              </a:lnSpc>
              <a:spcBef>
                <a:spcPts val="0"/>
              </a:spcBef>
              <a:buNone/>
            </a:pPr>
            <a:endParaRPr lang="en-US" dirty="0"/>
          </a:p>
          <a:p>
            <a:pPr marL="0" indent="0">
              <a:lnSpc>
                <a:spcPct val="100000"/>
              </a:lnSpc>
              <a:spcBef>
                <a:spcPts val="0"/>
              </a:spcBef>
              <a:buNone/>
            </a:pPr>
            <a:r>
              <a:rPr lang="en-US" dirty="0" smtClean="0"/>
              <a:t>For (2) review can complete </a:t>
            </a:r>
            <a:r>
              <a:rPr lang="en-US" dirty="0"/>
              <a:t>formal analysis and other objectives </a:t>
            </a:r>
            <a:r>
              <a:rPr lang="en-US" dirty="0" smtClean="0"/>
              <a:t>to give </a:t>
            </a:r>
            <a:r>
              <a:rPr lang="en-US" dirty="0"/>
              <a:t>enough confidence of </a:t>
            </a:r>
            <a:r>
              <a:rPr lang="en-US" dirty="0" smtClean="0"/>
              <a:t>absence of unintended functionality</a:t>
            </a:r>
            <a:endParaRPr lang="en-US" dirty="0"/>
          </a:p>
          <a:p>
            <a:pPr marL="0" indent="0">
              <a:lnSpc>
                <a:spcPct val="100000"/>
              </a:lnSpc>
              <a:spcBef>
                <a:spcPts val="0"/>
              </a:spcBef>
              <a:buNone/>
            </a:pPr>
            <a:endParaRPr lang="en-US" dirty="0" smtClean="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19163935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sz="3600" b="1" i="1" dirty="0">
                <a:solidFill>
                  <a:schemeClr val="bg1"/>
                </a:solidFill>
              </a:rPr>
              <a:t>Formal analysis can be used to satisfy many of the verification objectives, completely in some cases and only partly in others. In this last case, the verification plan should describe how the </a:t>
            </a:r>
            <a:r>
              <a:rPr lang="en-US" sz="3600" b="1" i="1" u="sng" dirty="0">
                <a:solidFill>
                  <a:schemeClr val="bg1"/>
                </a:solidFill>
              </a:rPr>
              <a:t>combination</a:t>
            </a:r>
            <a:r>
              <a:rPr lang="en-US" sz="3600" b="1" i="1" dirty="0">
                <a:solidFill>
                  <a:schemeClr val="bg1"/>
                </a:solidFill>
              </a:rPr>
              <a:t> of formal analysis and other methods satisfies the objective completely. </a:t>
            </a:r>
            <a:endParaRPr lang="en-US" sz="3600" b="1" i="1" dirty="0">
              <a:solidFill>
                <a:schemeClr val="bg1"/>
              </a:solidFill>
              <a:effectLst/>
            </a:endParaRPr>
          </a:p>
        </p:txBody>
      </p:sp>
      <p:sp>
        <p:nvSpPr>
          <p:cNvPr id="3" name="Text Placeholder 2"/>
          <p:cNvSpPr>
            <a:spLocks noGrp="1"/>
          </p:cNvSpPr>
          <p:nvPr>
            <p:ph type="body" idx="1"/>
          </p:nvPr>
        </p:nvSpPr>
        <p:spPr/>
        <p:txBody>
          <a:bodyPr/>
          <a:lstStyle/>
          <a:p>
            <a:pPr algn="r"/>
            <a:r>
              <a:rPr lang="en-US" b="1" dirty="0" smtClean="0">
                <a:solidFill>
                  <a:schemeClr val="bg1"/>
                </a:solidFill>
              </a:rPr>
              <a:t>DO-333 FM.6.1</a:t>
            </a:r>
            <a:endParaRPr lang="en-US" b="1" dirty="0">
              <a:solidFill>
                <a:schemeClr val="bg1"/>
              </a:solidFill>
            </a:endParaRPr>
          </a:p>
        </p:txBody>
      </p:sp>
    </p:spTree>
    <p:extLst>
      <p:ext uri="{BB962C8B-B14F-4D97-AF65-F5344CB8AC3E}">
        <p14:creationId xmlns:p14="http://schemas.microsoft.com/office/powerpoint/2010/main" val="17332372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vs. Proof</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1768594"/>
              </p:ext>
            </p:extLst>
          </p:nvPr>
        </p:nvGraphicFramePr>
        <p:xfrm>
          <a:off x="838200" y="1825625"/>
          <a:ext cx="10515600" cy="344424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z="2800" dirty="0" smtClean="0">
                          <a:solidFill>
                            <a:schemeClr val="bg1"/>
                          </a:solidFill>
                        </a:rPr>
                        <a:t>Test</a:t>
                      </a:r>
                      <a:endParaRPr lang="en-US" sz="2800" dirty="0">
                        <a:solidFill>
                          <a:schemeClr val="bg1"/>
                        </a:solidFill>
                      </a:endParaRPr>
                    </a:p>
                  </a:txBody>
                  <a:tcPr/>
                </a:tc>
                <a:tc>
                  <a:txBody>
                    <a:bodyPr/>
                    <a:lstStyle/>
                    <a:p>
                      <a:pPr algn="ctr"/>
                      <a:r>
                        <a:rPr lang="en-US" sz="2800" dirty="0" smtClean="0">
                          <a:solidFill>
                            <a:schemeClr val="bg1"/>
                          </a:solidFill>
                        </a:rPr>
                        <a:t>Proof</a:t>
                      </a:r>
                      <a:endParaRPr lang="en-US" sz="2800" dirty="0">
                        <a:solidFill>
                          <a:schemeClr val="bg1"/>
                        </a:solidFill>
                      </a:endParaRPr>
                    </a:p>
                  </a:txBody>
                  <a:tcPr/>
                </a:tc>
              </a:tr>
              <a:tr h="370840">
                <a:tc>
                  <a:txBody>
                    <a:bodyPr/>
                    <a:lstStyle/>
                    <a:p>
                      <a:r>
                        <a:rPr lang="en-US" sz="2800" dirty="0" smtClean="0"/>
                        <a:t>- only partial verification</a:t>
                      </a:r>
                      <a:endParaRPr lang="en-US" sz="2800" dirty="0"/>
                    </a:p>
                  </a:txBody>
                  <a:tcPr/>
                </a:tc>
                <a:tc>
                  <a:txBody>
                    <a:bodyPr/>
                    <a:lstStyle/>
                    <a:p>
                      <a:r>
                        <a:rPr lang="en-US" sz="2800" dirty="0" smtClean="0"/>
                        <a:t>+ exhaustive verification</a:t>
                      </a:r>
                      <a:endParaRPr lang="en-US" sz="2800" dirty="0"/>
                    </a:p>
                  </a:txBody>
                  <a:tcPr/>
                </a:tc>
              </a:tr>
              <a:tr h="370840">
                <a:tc>
                  <a:txBody>
                    <a:bodyPr/>
                    <a:lstStyle/>
                    <a:p>
                      <a:r>
                        <a:rPr lang="en-US" sz="2800" dirty="0" smtClean="0"/>
                        <a:t>- as good as test oracle</a:t>
                      </a:r>
                      <a:endParaRPr lang="en-US" sz="2800" dirty="0"/>
                    </a:p>
                  </a:txBody>
                  <a:tcPr/>
                </a:tc>
                <a:tc>
                  <a:txBody>
                    <a:bodyPr/>
                    <a:lstStyle/>
                    <a:p>
                      <a:r>
                        <a:rPr lang="en-US" sz="2800" dirty="0" smtClean="0"/>
                        <a:t>- only if requirement</a:t>
                      </a:r>
                      <a:r>
                        <a:rPr lang="en-US" sz="2800" baseline="0" dirty="0" smtClean="0"/>
                        <a:t> (LLR or HLR)</a:t>
                      </a:r>
                      <a:r>
                        <a:rPr lang="en-US" sz="2800" dirty="0" smtClean="0"/>
                        <a:t> </a:t>
                      </a:r>
                    </a:p>
                    <a:p>
                      <a:r>
                        <a:rPr lang="en-US" sz="2800" baseline="0" dirty="0" smtClean="0"/>
                        <a:t>  </a:t>
                      </a:r>
                      <a:r>
                        <a:rPr lang="en-US" sz="2800" dirty="0" smtClean="0"/>
                        <a:t>can be expressed formally</a:t>
                      </a:r>
                      <a:endParaRPr lang="en-US" sz="2800" dirty="0"/>
                    </a:p>
                  </a:txBody>
                  <a:tcPr/>
                </a:tc>
              </a:tr>
              <a:tr h="370840">
                <a:tc>
                  <a:txBody>
                    <a:bodyPr/>
                    <a:lstStyle/>
                    <a:p>
                      <a:r>
                        <a:rPr lang="en-US" sz="2800" dirty="0" smtClean="0"/>
                        <a:t>+ verifies</a:t>
                      </a:r>
                      <a:r>
                        <a:rPr lang="en-US" sz="2800" baseline="0" dirty="0" smtClean="0"/>
                        <a:t> both SC and EOC</a:t>
                      </a:r>
                      <a:endParaRPr lang="en-US" sz="2800" dirty="0"/>
                    </a:p>
                  </a:txBody>
                  <a:tcPr/>
                </a:tc>
                <a:tc>
                  <a:txBody>
                    <a:bodyPr/>
                    <a:lstStyle/>
                    <a:p>
                      <a:r>
                        <a:rPr lang="en-US" sz="2800" dirty="0" smtClean="0"/>
                        <a:t>- only applicable to SC</a:t>
                      </a:r>
                      <a:endParaRPr lang="en-US" sz="2800" dirty="0"/>
                    </a:p>
                  </a:txBody>
                  <a:tcPr/>
                </a:tc>
              </a:tr>
              <a:tr h="370840">
                <a:tc>
                  <a:txBody>
                    <a:bodyPr/>
                    <a:lstStyle/>
                    <a:p>
                      <a:r>
                        <a:rPr lang="en-US" sz="2800" dirty="0" smtClean="0"/>
                        <a:t>+ can be applied on final</a:t>
                      </a:r>
                      <a:r>
                        <a:rPr lang="en-US" sz="2800" baseline="0" dirty="0" smtClean="0"/>
                        <a:t> </a:t>
                      </a:r>
                    </a:p>
                    <a:p>
                      <a:r>
                        <a:rPr lang="en-US" sz="2800" baseline="0" dirty="0" smtClean="0"/>
                        <a:t>   executable</a:t>
                      </a:r>
                      <a:endParaRPr lang="en-US" sz="2800" dirty="0"/>
                    </a:p>
                  </a:txBody>
                  <a:tcPr/>
                </a:tc>
                <a:tc>
                  <a:txBody>
                    <a:bodyPr/>
                    <a:lstStyle/>
                    <a:p>
                      <a:r>
                        <a:rPr lang="en-US" sz="2800" dirty="0" smtClean="0"/>
                        <a:t>- relies on assumptions</a:t>
                      </a:r>
                      <a:endParaRPr lang="en-US" sz="2800" dirty="0"/>
                    </a:p>
                  </a:txBody>
                  <a:tcPr/>
                </a:tc>
              </a:tr>
            </a:tbl>
          </a:graphicData>
        </a:graphic>
      </p:graphicFrame>
    </p:spTree>
    <p:extLst>
      <p:ext uri="{BB962C8B-B14F-4D97-AF65-F5344CB8AC3E}">
        <p14:creationId xmlns:p14="http://schemas.microsoft.com/office/powerpoint/2010/main" val="4422820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vs. Unit Proof for LLR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4710754"/>
              </p:ext>
            </p:extLst>
          </p:nvPr>
        </p:nvGraphicFramePr>
        <p:xfrm>
          <a:off x="838200" y="1825625"/>
          <a:ext cx="10515600" cy="429768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z="2800" dirty="0" smtClean="0">
                          <a:solidFill>
                            <a:schemeClr val="bg1"/>
                          </a:solidFill>
                        </a:rPr>
                        <a:t>Test</a:t>
                      </a:r>
                      <a:endParaRPr lang="en-US" sz="2800" dirty="0">
                        <a:solidFill>
                          <a:schemeClr val="bg1"/>
                        </a:solidFill>
                      </a:endParaRPr>
                    </a:p>
                  </a:txBody>
                  <a:tcPr/>
                </a:tc>
                <a:tc>
                  <a:txBody>
                    <a:bodyPr/>
                    <a:lstStyle/>
                    <a:p>
                      <a:pPr algn="ctr"/>
                      <a:r>
                        <a:rPr lang="en-US" sz="2800" dirty="0" smtClean="0">
                          <a:solidFill>
                            <a:schemeClr val="bg1"/>
                          </a:solidFill>
                        </a:rPr>
                        <a:t>Proof</a:t>
                      </a:r>
                      <a:endParaRPr lang="en-US" sz="2800" dirty="0">
                        <a:solidFill>
                          <a:schemeClr val="bg1"/>
                        </a:solidFill>
                      </a:endParaRPr>
                    </a:p>
                  </a:txBody>
                  <a:tcPr/>
                </a:tc>
              </a:tr>
              <a:tr h="370840">
                <a:tc>
                  <a:txBody>
                    <a:bodyPr/>
                    <a:lstStyle/>
                    <a:p>
                      <a:r>
                        <a:rPr lang="en-US" sz="2800" dirty="0" smtClean="0"/>
                        <a:t>- only partial verification</a:t>
                      </a:r>
                      <a:endParaRPr lang="en-US" sz="2800" dirty="0"/>
                    </a:p>
                  </a:txBody>
                  <a:tcPr/>
                </a:tc>
                <a:tc>
                  <a:txBody>
                    <a:bodyPr/>
                    <a:lstStyle/>
                    <a:p>
                      <a:r>
                        <a:rPr lang="en-US" sz="2800" dirty="0" smtClean="0"/>
                        <a:t>+ exhaustive verification</a:t>
                      </a:r>
                      <a:endParaRPr lang="en-US" sz="2800" dirty="0"/>
                    </a:p>
                  </a:txBody>
                  <a:tcPr/>
                </a:tc>
              </a:tr>
              <a:tr h="370840">
                <a:tc>
                  <a:txBody>
                    <a:bodyPr/>
                    <a:lstStyle/>
                    <a:p>
                      <a:r>
                        <a:rPr lang="en-US" sz="2800" dirty="0" smtClean="0"/>
                        <a:t>- as good as test oracle</a:t>
                      </a:r>
                      <a:endParaRPr lang="en-US" sz="2800" dirty="0"/>
                    </a:p>
                  </a:txBody>
                  <a:tcPr/>
                </a:tc>
                <a:tc>
                  <a:txBody>
                    <a:bodyPr/>
                    <a:lstStyle/>
                    <a:p>
                      <a:r>
                        <a:rPr lang="en-US" sz="2800" dirty="0" smtClean="0"/>
                        <a:t>- only if LLR</a:t>
                      </a:r>
                      <a:r>
                        <a:rPr lang="en-US" sz="2800" baseline="0" dirty="0" smtClean="0"/>
                        <a:t> </a:t>
                      </a:r>
                      <a:r>
                        <a:rPr lang="en-US" sz="2800" dirty="0" smtClean="0"/>
                        <a:t>can be expressed</a:t>
                      </a:r>
                    </a:p>
                    <a:p>
                      <a:r>
                        <a:rPr lang="en-US" sz="2800" dirty="0" smtClean="0"/>
                        <a:t>  formally (more likely than HLR)</a:t>
                      </a:r>
                      <a:endParaRPr lang="en-US" sz="2800" dirty="0"/>
                    </a:p>
                  </a:txBody>
                  <a:tcPr/>
                </a:tc>
              </a:tr>
              <a:tr h="370840">
                <a:tc>
                  <a:txBody>
                    <a:bodyPr/>
                    <a:lstStyle/>
                    <a:p>
                      <a:r>
                        <a:rPr lang="en-US" sz="2800" dirty="0" smtClean="0"/>
                        <a:t>-</a:t>
                      </a:r>
                      <a:r>
                        <a:rPr lang="en-US" sz="2800" baseline="0" dirty="0" smtClean="0"/>
                        <a:t> test harness or stubbing or instrumentation does not allow unit test to apply to final EOC</a:t>
                      </a:r>
                      <a:endParaRPr lang="en-US" sz="2800" dirty="0"/>
                    </a:p>
                  </a:txBody>
                  <a:tcPr/>
                </a:tc>
                <a:tc>
                  <a:txBody>
                    <a:bodyPr/>
                    <a:lstStyle/>
                    <a:p>
                      <a:r>
                        <a:rPr lang="en-US" sz="2800" dirty="0" smtClean="0"/>
                        <a:t>+ only applicable to SC, which</a:t>
                      </a:r>
                      <a:r>
                        <a:rPr lang="en-US" sz="2800" baseline="0" dirty="0" smtClean="0"/>
                        <a:t> is ok </a:t>
                      </a:r>
                    </a:p>
                    <a:p>
                      <a:r>
                        <a:rPr lang="en-US" sz="2800" baseline="0" dirty="0" smtClean="0"/>
                        <a:t>   in verification of LLR</a:t>
                      </a:r>
                      <a:endParaRPr lang="en-US" sz="2800" dirty="0"/>
                    </a:p>
                  </a:txBody>
                  <a:tcPr/>
                </a:tc>
              </a:tr>
              <a:tr h="370840">
                <a:tc>
                  <a:txBody>
                    <a:bodyPr/>
                    <a:lstStyle/>
                    <a:p>
                      <a:r>
                        <a:rPr lang="en-US" sz="2800" dirty="0" smtClean="0"/>
                        <a:t>- cannot be applied on final</a:t>
                      </a:r>
                      <a:r>
                        <a:rPr lang="en-US" sz="2800" baseline="0" dirty="0" smtClean="0"/>
                        <a:t> </a:t>
                      </a:r>
                    </a:p>
                    <a:p>
                      <a:r>
                        <a:rPr lang="en-US" sz="2800" baseline="0" dirty="0" smtClean="0"/>
                        <a:t>   executable</a:t>
                      </a:r>
                      <a:endParaRPr lang="en-US" sz="2800" dirty="0"/>
                    </a:p>
                  </a:txBody>
                  <a:tcPr/>
                </a:tc>
                <a:tc>
                  <a:txBody>
                    <a:bodyPr/>
                    <a:lstStyle/>
                    <a:p>
                      <a:r>
                        <a:rPr lang="en-US" sz="2800" dirty="0" smtClean="0"/>
                        <a:t>- relies on mostly local </a:t>
                      </a:r>
                    </a:p>
                    <a:p>
                      <a:r>
                        <a:rPr lang="en-US" sz="2800" baseline="0" dirty="0" smtClean="0"/>
                        <a:t>  </a:t>
                      </a:r>
                      <a:r>
                        <a:rPr lang="en-US" sz="2800" dirty="0" smtClean="0"/>
                        <a:t>assumptions</a:t>
                      </a:r>
                      <a:endParaRPr lang="en-US" sz="2800" dirty="0"/>
                    </a:p>
                  </a:txBody>
                  <a:tcPr/>
                </a:tc>
              </a:tr>
            </a:tbl>
          </a:graphicData>
        </a:graphic>
      </p:graphicFrame>
    </p:spTree>
    <p:extLst>
      <p:ext uri="{BB962C8B-B14F-4D97-AF65-F5344CB8AC3E}">
        <p14:creationId xmlns:p14="http://schemas.microsoft.com/office/powerpoint/2010/main" val="13041841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and Unit Proof for LLR</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expressed as executable contracts have a dual interpretation:</a:t>
            </a:r>
          </a:p>
          <a:p>
            <a:pPr lvl="1">
              <a:lnSpc>
                <a:spcPct val="100000"/>
              </a:lnSpc>
              <a:spcBef>
                <a:spcPts val="0"/>
              </a:spcBef>
            </a:pPr>
            <a:r>
              <a:rPr lang="en-US" dirty="0" smtClean="0"/>
              <a:t>Oracles for unit test</a:t>
            </a:r>
          </a:p>
          <a:p>
            <a:pPr lvl="1">
              <a:lnSpc>
                <a:spcPct val="100000"/>
              </a:lnSpc>
              <a:spcBef>
                <a:spcPts val="0"/>
              </a:spcBef>
            </a:pPr>
            <a:r>
              <a:rPr lang="en-US" dirty="0" smtClean="0"/>
              <a:t>Specifications for unit proof</a:t>
            </a:r>
          </a:p>
          <a:p>
            <a:pPr marL="0" lvl="0" indent="0">
              <a:lnSpc>
                <a:spcPct val="100000"/>
              </a:lnSpc>
              <a:spcBef>
                <a:spcPts val="0"/>
              </a:spcBef>
              <a:buNone/>
              <a:defRPr/>
            </a:pPr>
            <a:endParaRPr lang="en-US" dirty="0" smtClean="0"/>
          </a:p>
          <a:p>
            <a:pPr marL="0" lvl="0" indent="0">
              <a:lnSpc>
                <a:spcPct val="100000"/>
              </a:lnSpc>
              <a:spcBef>
                <a:spcPts val="0"/>
              </a:spcBef>
              <a:buNone/>
              <a:defRPr/>
            </a:pPr>
            <a:r>
              <a:rPr lang="en-US" dirty="0" smtClean="0"/>
              <a:t>If the same semantics is used in execution and proof, contract can become boundary in combination of test and proof</a:t>
            </a:r>
          </a:p>
          <a:p>
            <a:pPr marL="0" lvl="0" indent="0">
              <a:lnSpc>
                <a:spcPct val="100000"/>
              </a:lnSpc>
              <a:spcBef>
                <a:spcPts val="0"/>
              </a:spcBef>
              <a:buNone/>
              <a:defRPr/>
            </a:pPr>
            <a:endParaRPr lang="en-US" dirty="0"/>
          </a:p>
          <a:p>
            <a:pPr marL="0" lvl="0" indent="0">
              <a:lnSpc>
                <a:spcPct val="100000"/>
              </a:lnSpc>
              <a:spcBef>
                <a:spcPts val="0"/>
              </a:spcBef>
              <a:buNone/>
              <a:defRPr/>
            </a:pPr>
            <a:r>
              <a:rPr lang="en-US" dirty="0" smtClean="0"/>
              <a:t>Tested calls proved </a:t>
            </a:r>
            <a:r>
              <a:rPr lang="en-US" dirty="0" smtClean="0">
                <a:sym typeface="Wingdings"/>
              </a:rPr>
              <a:t> Enable preconditions during tests</a:t>
            </a:r>
          </a:p>
          <a:p>
            <a:pPr marL="0" lvl="0" indent="0">
              <a:lnSpc>
                <a:spcPct val="100000"/>
              </a:lnSpc>
              <a:spcBef>
                <a:spcPts val="0"/>
              </a:spcBef>
              <a:buNone/>
              <a:defRPr/>
            </a:pPr>
            <a:r>
              <a:rPr lang="en-US" dirty="0" smtClean="0">
                <a:sym typeface="Wingdings"/>
              </a:rPr>
              <a:t>Proved calls tested  Enable </a:t>
            </a:r>
            <a:r>
              <a:rPr lang="en-US" dirty="0" err="1" smtClean="0">
                <a:sym typeface="Wingdings"/>
              </a:rPr>
              <a:t>postconditions</a:t>
            </a:r>
            <a:r>
              <a:rPr lang="en-US" dirty="0" smtClean="0">
                <a:sym typeface="Wingdings"/>
              </a:rPr>
              <a:t> during tests</a:t>
            </a:r>
          </a:p>
          <a:p>
            <a:pPr marL="0" lvl="0" indent="0">
              <a:lnSpc>
                <a:spcPct val="100000"/>
              </a:lnSpc>
              <a:spcBef>
                <a:spcPts val="0"/>
              </a:spcBef>
              <a:buNone/>
              <a:defRPr/>
            </a:pPr>
            <a:endParaRPr lang="en-US" dirty="0">
              <a:sym typeface="Wingdings"/>
            </a:endParaRPr>
          </a:p>
          <a:p>
            <a:pPr marL="0" indent="0">
              <a:lnSpc>
                <a:spcPct val="100000"/>
              </a:lnSpc>
              <a:spcBef>
                <a:spcPts val="0"/>
              </a:spcBef>
              <a:buNone/>
              <a:defRPr/>
            </a:pPr>
            <a:r>
              <a:rPr lang="en-US" dirty="0"/>
              <a:t>Complete contract goes beyond preconditions and </a:t>
            </a:r>
            <a:r>
              <a:rPr lang="en-US" dirty="0" err="1" smtClean="0"/>
              <a:t>postconditions</a:t>
            </a:r>
            <a:endParaRPr lang="en-US" dirty="0"/>
          </a:p>
        </p:txBody>
      </p:sp>
      <p:sp>
        <p:nvSpPr>
          <p:cNvPr id="4" name="TextBox 3"/>
          <p:cNvSpPr txBox="1"/>
          <p:nvPr/>
        </p:nvSpPr>
        <p:spPr>
          <a:xfrm>
            <a:off x="128588" y="6488668"/>
            <a:ext cx="7430176" cy="369332"/>
          </a:xfrm>
          <a:prstGeom prst="rect">
            <a:avLst/>
          </a:prstGeom>
          <a:noFill/>
        </p:spPr>
        <p:txBody>
          <a:bodyPr wrap="none" rtlCol="0">
            <a:spAutoFit/>
          </a:bodyPr>
          <a:lstStyle/>
          <a:p>
            <a:r>
              <a:rPr lang="en-US" i="1" dirty="0"/>
              <a:t>Integrating Formal Program Verification with Testing</a:t>
            </a:r>
            <a:r>
              <a:rPr lang="en-US" dirty="0" smtClean="0"/>
              <a:t>, </a:t>
            </a:r>
            <a:r>
              <a:rPr lang="en-US" dirty="0" err="1" smtClean="0"/>
              <a:t>Comar</a:t>
            </a:r>
            <a:r>
              <a:rPr lang="en-US" dirty="0" smtClean="0"/>
              <a:t> et al., ERTS 2012</a:t>
            </a:r>
            <a:endParaRPr lang="en-US" i="1" dirty="0"/>
          </a:p>
        </p:txBody>
      </p:sp>
    </p:spTree>
    <p:extLst>
      <p:ext uri="{BB962C8B-B14F-4D97-AF65-F5344CB8AC3E}">
        <p14:creationId xmlns:p14="http://schemas.microsoft.com/office/powerpoint/2010/main" val="15955431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Explicit Assumption Management</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Complete requirement on caller:</a:t>
            </a:r>
          </a:p>
          <a:p>
            <a:pPr lvl="1">
              <a:lnSpc>
                <a:spcPct val="100000"/>
              </a:lnSpc>
              <a:spcBef>
                <a:spcPts val="0"/>
              </a:spcBef>
            </a:pPr>
            <a:r>
              <a:rPr lang="en-US" dirty="0" smtClean="0"/>
              <a:t>Precondition satisfied</a:t>
            </a:r>
          </a:p>
          <a:p>
            <a:pPr lvl="1">
              <a:lnSpc>
                <a:spcPct val="100000"/>
              </a:lnSpc>
              <a:spcBef>
                <a:spcPts val="0"/>
              </a:spcBef>
            </a:pPr>
            <a:r>
              <a:rPr lang="en-US" dirty="0" smtClean="0"/>
              <a:t>All inputs initialized</a:t>
            </a:r>
          </a:p>
          <a:p>
            <a:pPr lvl="1">
              <a:lnSpc>
                <a:spcPct val="100000"/>
              </a:lnSpc>
              <a:spcBef>
                <a:spcPts val="0"/>
              </a:spcBef>
            </a:pPr>
            <a:r>
              <a:rPr lang="en-US" dirty="0" smtClean="0"/>
              <a:t>No unintended aliasing causing interferences</a:t>
            </a:r>
          </a:p>
          <a:p>
            <a:pPr lvl="1">
              <a:lnSpc>
                <a:spcPct val="100000"/>
              </a:lnSpc>
              <a:spcBef>
                <a:spcPts val="0"/>
              </a:spcBef>
            </a:pPr>
            <a:r>
              <a:rPr lang="is-IS" dirty="0" smtClean="0"/>
              <a:t>…</a:t>
            </a:r>
            <a:endParaRPr lang="en-US" dirty="0" smtClean="0"/>
          </a:p>
          <a:p>
            <a:pPr marL="0" lvl="0" indent="0">
              <a:lnSpc>
                <a:spcPct val="100000"/>
              </a:lnSpc>
              <a:spcBef>
                <a:spcPts val="0"/>
              </a:spcBef>
              <a:buNone/>
              <a:defRPr/>
            </a:pPr>
            <a:r>
              <a:rPr lang="en-US" dirty="0" smtClean="0"/>
              <a:t> </a:t>
            </a:r>
          </a:p>
          <a:p>
            <a:pPr marL="0" lvl="0" indent="0">
              <a:lnSpc>
                <a:spcPct val="100000"/>
              </a:lnSpc>
              <a:spcBef>
                <a:spcPts val="0"/>
              </a:spcBef>
              <a:buNone/>
              <a:defRPr/>
            </a:pPr>
            <a:r>
              <a:rPr lang="en-US" dirty="0" smtClean="0"/>
              <a:t>Complete </a:t>
            </a:r>
            <a:r>
              <a:rPr lang="en-US" dirty="0"/>
              <a:t>requirement on </a:t>
            </a:r>
            <a:r>
              <a:rPr lang="en-US" dirty="0" err="1" smtClean="0"/>
              <a:t>callee</a:t>
            </a:r>
            <a:r>
              <a:rPr lang="en-US" dirty="0" smtClean="0"/>
              <a:t>:</a:t>
            </a:r>
            <a:endParaRPr lang="en-US" dirty="0"/>
          </a:p>
          <a:p>
            <a:pPr lvl="1">
              <a:lnSpc>
                <a:spcPct val="100000"/>
              </a:lnSpc>
              <a:spcBef>
                <a:spcPts val="0"/>
              </a:spcBef>
            </a:pPr>
            <a:r>
              <a:rPr lang="en-US" dirty="0" err="1" smtClean="0"/>
              <a:t>Postcondition</a:t>
            </a:r>
            <a:r>
              <a:rPr lang="en-US" dirty="0" smtClean="0"/>
              <a:t> </a:t>
            </a:r>
            <a:r>
              <a:rPr lang="en-US" dirty="0"/>
              <a:t>satisfied</a:t>
            </a:r>
          </a:p>
          <a:p>
            <a:pPr lvl="1">
              <a:lnSpc>
                <a:spcPct val="100000"/>
              </a:lnSpc>
              <a:spcBef>
                <a:spcPts val="0"/>
              </a:spcBef>
            </a:pPr>
            <a:r>
              <a:rPr lang="en-US" dirty="0"/>
              <a:t>All </a:t>
            </a:r>
            <a:r>
              <a:rPr lang="en-US" dirty="0" smtClean="0"/>
              <a:t>outputs initialized</a:t>
            </a:r>
          </a:p>
          <a:p>
            <a:pPr lvl="1">
              <a:lnSpc>
                <a:spcPct val="100000"/>
              </a:lnSpc>
              <a:spcBef>
                <a:spcPts val="0"/>
              </a:spcBef>
            </a:pPr>
            <a:r>
              <a:rPr lang="en-US" dirty="0" smtClean="0"/>
              <a:t>Only specified outputs are modified</a:t>
            </a:r>
          </a:p>
          <a:p>
            <a:pPr lvl="1">
              <a:lnSpc>
                <a:spcPct val="100000"/>
              </a:lnSpc>
              <a:spcBef>
                <a:spcPts val="0"/>
              </a:spcBef>
            </a:pPr>
            <a:r>
              <a:rPr lang="en-US" dirty="0" smtClean="0"/>
              <a:t>Subprogram terminates</a:t>
            </a:r>
          </a:p>
          <a:p>
            <a:pPr lvl="1">
              <a:lnSpc>
                <a:spcPct val="100000"/>
              </a:lnSpc>
              <a:spcBef>
                <a:spcPts val="0"/>
              </a:spcBef>
            </a:pPr>
            <a:r>
              <a:rPr lang="is-IS" dirty="0" smtClean="0"/>
              <a:t>…</a:t>
            </a:r>
            <a:endParaRPr lang="en-US" dirty="0"/>
          </a:p>
          <a:p>
            <a:pPr lvl="1">
              <a:lnSpc>
                <a:spcPct val="100000"/>
              </a:lnSpc>
              <a:spcBef>
                <a:spcPts val="0"/>
              </a:spcBef>
            </a:pPr>
            <a:endParaRPr lang="en-US" dirty="0" smtClean="0"/>
          </a:p>
        </p:txBody>
      </p:sp>
      <p:sp>
        <p:nvSpPr>
          <p:cNvPr id="4" name="TextBox 3"/>
          <p:cNvSpPr txBox="1"/>
          <p:nvPr/>
        </p:nvSpPr>
        <p:spPr>
          <a:xfrm>
            <a:off x="128588" y="6488668"/>
            <a:ext cx="10358285" cy="369332"/>
          </a:xfrm>
          <a:prstGeom prst="rect">
            <a:avLst/>
          </a:prstGeom>
          <a:noFill/>
        </p:spPr>
        <p:txBody>
          <a:bodyPr wrap="none" rtlCol="0">
            <a:spAutoFit/>
          </a:bodyPr>
          <a:lstStyle/>
          <a:p>
            <a:r>
              <a:rPr lang="en-US" i="1" dirty="0"/>
              <a:t>Explicit Assumptions - A </a:t>
            </a:r>
            <a:r>
              <a:rPr lang="en-US" i="1" dirty="0" err="1"/>
              <a:t>Prenup</a:t>
            </a:r>
            <a:r>
              <a:rPr lang="en-US" i="1" dirty="0"/>
              <a:t> for Marrying Static and Dynamic Program </a:t>
            </a:r>
            <a:r>
              <a:rPr lang="en-US" i="1" dirty="0" smtClean="0"/>
              <a:t>Verification</a:t>
            </a:r>
            <a:r>
              <a:rPr lang="en-US" dirty="0" smtClean="0"/>
              <a:t>, </a:t>
            </a:r>
            <a:r>
              <a:rPr lang="en-US" dirty="0" err="1" smtClean="0"/>
              <a:t>Kanig</a:t>
            </a:r>
            <a:r>
              <a:rPr lang="en-US" dirty="0" smtClean="0"/>
              <a:t> et al., TAP 2014</a:t>
            </a:r>
            <a:endParaRPr lang="en-US" i="1" dirty="0"/>
          </a:p>
        </p:txBody>
      </p:sp>
    </p:spTree>
    <p:extLst>
      <p:ext uri="{BB962C8B-B14F-4D97-AF65-F5344CB8AC3E}">
        <p14:creationId xmlns:p14="http://schemas.microsoft.com/office/powerpoint/2010/main" val="535619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chemeClr val="bg1"/>
                </a:solidFill>
              </a:rPr>
              <a:t>Any tool that supports the formal analysis should be assessed under the </a:t>
            </a:r>
            <a:r>
              <a:rPr lang="en-US" sz="3200" b="1" i="1" u="sng" dirty="0">
                <a:solidFill>
                  <a:schemeClr val="bg1"/>
                </a:solidFill>
              </a:rPr>
              <a:t>tool qualification </a:t>
            </a:r>
            <a:r>
              <a:rPr lang="en-US" sz="3200" b="1" i="1" dirty="0">
                <a:solidFill>
                  <a:schemeClr val="bg1"/>
                </a:solidFill>
              </a:rPr>
              <a:t>guidance required by DO-178 and qualified where necessary. </a:t>
            </a:r>
          </a:p>
        </p:txBody>
      </p:sp>
      <p:sp>
        <p:nvSpPr>
          <p:cNvPr id="3" name="Text Placeholder 2"/>
          <p:cNvSpPr>
            <a:spLocks noGrp="1"/>
          </p:cNvSpPr>
          <p:nvPr>
            <p:ph type="body" idx="1"/>
          </p:nvPr>
        </p:nvSpPr>
        <p:spPr/>
        <p:txBody>
          <a:bodyPr/>
          <a:lstStyle/>
          <a:p>
            <a:pPr algn="r"/>
            <a:r>
              <a:rPr lang="en-US" b="1" dirty="0" smtClean="0">
                <a:solidFill>
                  <a:schemeClr val="bg1"/>
                </a:solidFill>
              </a:rPr>
              <a:t>DO-333 FM.B.1.3.2</a:t>
            </a:r>
            <a:endParaRPr lang="en-US" b="1" dirty="0">
              <a:solidFill>
                <a:schemeClr val="bg1"/>
              </a:solidFill>
            </a:endParaRPr>
          </a:p>
        </p:txBody>
      </p:sp>
    </p:spTree>
    <p:extLst>
      <p:ext uri="{BB962C8B-B14F-4D97-AF65-F5344CB8AC3E}">
        <p14:creationId xmlns:p14="http://schemas.microsoft.com/office/powerpoint/2010/main" val="19115994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Qualification Strategy</a:t>
            </a:r>
            <a:endParaRPr lang="en-US" dirty="0"/>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US" dirty="0" smtClean="0"/>
              <a:t>Formal analysis tool should be qualified at level TQL-4:</a:t>
            </a:r>
          </a:p>
          <a:p>
            <a:pPr lvl="1">
              <a:lnSpc>
                <a:spcPct val="100000"/>
              </a:lnSpc>
              <a:spcBef>
                <a:spcPts val="0"/>
              </a:spcBef>
            </a:pPr>
            <a:r>
              <a:rPr lang="en-US" dirty="0" smtClean="0"/>
              <a:t>Allows the satisfaction of multiple objectives with one activity</a:t>
            </a:r>
          </a:p>
          <a:p>
            <a:pPr lvl="1">
              <a:lnSpc>
                <a:spcPct val="100000"/>
              </a:lnSpc>
              <a:spcBef>
                <a:spcPts val="0"/>
              </a:spcBef>
            </a:pPr>
            <a:r>
              <a:rPr lang="en-US" dirty="0" smtClean="0"/>
              <a:t>Increases the confidence as expected when adopting new technology</a:t>
            </a:r>
          </a:p>
          <a:p>
            <a:pPr marL="0" indent="0">
              <a:lnSpc>
                <a:spcPct val="100000"/>
              </a:lnSpc>
              <a:spcBef>
                <a:spcPts val="0"/>
              </a:spcBef>
              <a:buNone/>
            </a:pPr>
            <a:endParaRPr lang="en-US" dirty="0" smtClean="0"/>
          </a:p>
          <a:p>
            <a:pPr marL="0" indent="0">
              <a:lnSpc>
                <a:spcPct val="100000"/>
              </a:lnSpc>
              <a:spcBef>
                <a:spcPts val="0"/>
              </a:spcBef>
              <a:buNone/>
            </a:pPr>
            <a:r>
              <a:rPr lang="en-US" dirty="0" smtClean="0"/>
              <a:t>Previous experience in Airbus qualifying Caveat as a verification tool for DO-178B, to achieve unit proof in replacement of unit test [FM.B.1.5.1]</a:t>
            </a:r>
          </a:p>
          <a:p>
            <a:pPr marL="0" indent="0">
              <a:lnSpc>
                <a:spcPct val="100000"/>
              </a:lnSpc>
              <a:spcBef>
                <a:spcPts val="0"/>
              </a:spcBef>
              <a:buNone/>
            </a:pPr>
            <a:endParaRPr lang="en-US" dirty="0"/>
          </a:p>
          <a:p>
            <a:pPr marL="0" indent="0">
              <a:lnSpc>
                <a:spcPct val="100000"/>
              </a:lnSpc>
              <a:spcBef>
                <a:spcPts val="0"/>
              </a:spcBef>
              <a:buNone/>
            </a:pPr>
            <a:r>
              <a:rPr lang="en-US" dirty="0" smtClean="0"/>
              <a:t>SPARK qualification planned for 2018</a:t>
            </a:r>
          </a:p>
        </p:txBody>
      </p:sp>
    </p:spTree>
    <p:extLst>
      <p:ext uri="{BB962C8B-B14F-4D97-AF65-F5344CB8AC3E}">
        <p14:creationId xmlns:p14="http://schemas.microsoft.com/office/powerpoint/2010/main" val="8926570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Architecture</a:t>
            </a:r>
            <a:endParaRPr lang="en-US"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bwMode="auto">
          <a:xfrm>
            <a:off x="1959643" y="1690688"/>
            <a:ext cx="8998273" cy="2443916"/>
          </a:xfrm>
          <a:prstGeom prst="rect">
            <a:avLst/>
          </a:prstGeom>
          <a:gradFill>
            <a:gsLst>
              <a:gs pos="0">
                <a:srgbClr val="7030A0"/>
              </a:gs>
              <a:gs pos="35000">
                <a:srgbClr val="C9A4E4"/>
              </a:gs>
              <a:gs pos="100000">
                <a:srgbClr val="FEDCF9"/>
              </a:gs>
            </a:gsLs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7" name="Rectangle 6"/>
          <p:cNvSpPr/>
          <p:nvPr/>
        </p:nvSpPr>
        <p:spPr bwMode="auto">
          <a:xfrm>
            <a:off x="8269372" y="1758340"/>
            <a:ext cx="2608151" cy="2304256"/>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8" name="Rectangle 7"/>
          <p:cNvSpPr/>
          <p:nvPr/>
        </p:nvSpPr>
        <p:spPr bwMode="auto">
          <a:xfrm>
            <a:off x="7117244" y="4494644"/>
            <a:ext cx="2608151" cy="187220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9" name="Rectangle 8"/>
          <p:cNvSpPr/>
          <p:nvPr/>
        </p:nvSpPr>
        <p:spPr bwMode="auto">
          <a:xfrm>
            <a:off x="3940235" y="4494644"/>
            <a:ext cx="2608151" cy="187220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10" name="Rectangle 9"/>
          <p:cNvSpPr/>
          <p:nvPr/>
        </p:nvSpPr>
        <p:spPr bwMode="auto">
          <a:xfrm>
            <a:off x="2134344" y="2012983"/>
            <a:ext cx="1656184" cy="64807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GNAT</a:t>
            </a:r>
            <a:br>
              <a:rPr kumimoji="0" lang="en-US" sz="1800" b="0" i="0" u="none" strike="noStrike" cap="none" normalizeH="0" baseline="0" dirty="0">
                <a:solidFill>
                  <a:schemeClr val="tx1"/>
                </a:solidFill>
                <a:effectLst/>
                <a:latin typeface="Arial" charset="0"/>
              </a:rPr>
            </a:br>
            <a:r>
              <a:rPr kumimoji="0" lang="en-US" sz="1800" b="0" i="0" u="none" strike="noStrike" cap="none" normalizeH="0" baseline="0" dirty="0" smtClean="0">
                <a:solidFill>
                  <a:schemeClr val="tx1"/>
                </a:solidFill>
                <a:effectLst/>
                <a:latin typeface="Arial" charset="0"/>
              </a:rPr>
              <a:t>Frontend</a:t>
            </a:r>
            <a:endParaRPr kumimoji="0" lang="fr-FR" sz="1800" b="0" i="0" u="none" strike="noStrike" cap="none" normalizeH="0" baseline="0" dirty="0">
              <a:solidFill>
                <a:schemeClr val="tx1"/>
              </a:solidFill>
              <a:effectLst/>
              <a:latin typeface="Arial" charset="0"/>
            </a:endParaRPr>
          </a:p>
        </p:txBody>
      </p:sp>
      <p:sp>
        <p:nvSpPr>
          <p:cNvPr id="11" name="Rectangle 10"/>
          <p:cNvSpPr/>
          <p:nvPr/>
        </p:nvSpPr>
        <p:spPr bwMode="auto">
          <a:xfrm>
            <a:off x="6067549" y="2586432"/>
            <a:ext cx="1656184" cy="64807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solidFill>
                  <a:schemeClr val="tx1"/>
                </a:solidFill>
                <a:effectLst/>
                <a:latin typeface="Arial" charset="0"/>
              </a:rPr>
              <a:t>Why3</a:t>
            </a:r>
            <a:endParaRPr kumimoji="0" lang="fr-FR" sz="1800" b="0" i="0" u="none" strike="noStrike" cap="none" normalizeH="0" baseline="0" dirty="0">
              <a:solidFill>
                <a:schemeClr val="tx1"/>
              </a:solidFill>
              <a:effectLst/>
              <a:latin typeface="Arial" charset="0"/>
            </a:endParaRPr>
          </a:p>
        </p:txBody>
      </p:sp>
      <p:sp>
        <p:nvSpPr>
          <p:cNvPr id="12" name="Rectangle 11"/>
          <p:cNvSpPr/>
          <p:nvPr/>
        </p:nvSpPr>
        <p:spPr bwMode="auto">
          <a:xfrm>
            <a:off x="8362868" y="3228945"/>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CVC4</a:t>
            </a:r>
            <a:endParaRPr kumimoji="0" lang="fr-FR" sz="1800" b="0" i="0" u="none" strike="noStrike" cap="none" normalizeH="0" baseline="0" dirty="0">
              <a:solidFill>
                <a:schemeClr val="tx1"/>
              </a:solidFill>
              <a:effectLst/>
              <a:latin typeface="Arial" charset="0"/>
            </a:endParaRPr>
          </a:p>
        </p:txBody>
      </p:sp>
      <p:sp>
        <p:nvSpPr>
          <p:cNvPr id="13" name="Rectangle 12"/>
          <p:cNvSpPr/>
          <p:nvPr/>
        </p:nvSpPr>
        <p:spPr bwMode="auto">
          <a:xfrm>
            <a:off x="8357243" y="3665428"/>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Z3</a:t>
            </a:r>
            <a:endParaRPr kumimoji="0" lang="fr-FR" sz="1800" b="0" i="0" u="none" strike="noStrike" cap="none" normalizeH="0" baseline="0" dirty="0">
              <a:solidFill>
                <a:schemeClr val="tx1"/>
              </a:solidFill>
              <a:effectLst/>
              <a:latin typeface="Arial" charset="0"/>
            </a:endParaRPr>
          </a:p>
        </p:txBody>
      </p:sp>
      <p:sp>
        <p:nvSpPr>
          <p:cNvPr id="14" name="Rectangle 13"/>
          <p:cNvSpPr/>
          <p:nvPr/>
        </p:nvSpPr>
        <p:spPr bwMode="auto">
          <a:xfrm>
            <a:off x="4156259" y="5502756"/>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solidFill>
                  <a:schemeClr val="tx1"/>
                </a:solidFill>
                <a:effectLst/>
                <a:latin typeface="Arial" charset="0"/>
              </a:rPr>
              <a:t>Yices</a:t>
            </a:r>
            <a:endParaRPr kumimoji="0" lang="fr-FR" sz="1800" b="0" i="0" u="none" strike="noStrike" cap="none" normalizeH="0" baseline="0" dirty="0">
              <a:solidFill>
                <a:schemeClr val="tx1"/>
              </a:solidFill>
              <a:effectLst/>
              <a:latin typeface="Arial" charset="0"/>
            </a:endParaRPr>
          </a:p>
        </p:txBody>
      </p:sp>
      <p:sp>
        <p:nvSpPr>
          <p:cNvPr id="15" name="Rectangle 14"/>
          <p:cNvSpPr/>
          <p:nvPr/>
        </p:nvSpPr>
        <p:spPr bwMode="auto">
          <a:xfrm>
            <a:off x="7252603" y="5516820"/>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Coq</a:t>
            </a:r>
            <a:endParaRPr kumimoji="0" lang="fr-FR" sz="1800" b="0" i="0" u="none" strike="noStrike" cap="none" normalizeH="0" baseline="0" dirty="0">
              <a:solidFill>
                <a:schemeClr val="tx1"/>
              </a:solidFill>
              <a:effectLst/>
              <a:latin typeface="Arial" charset="0"/>
            </a:endParaRPr>
          </a:p>
        </p:txBody>
      </p:sp>
      <p:sp>
        <p:nvSpPr>
          <p:cNvPr id="16" name="Rectangle 15"/>
          <p:cNvSpPr/>
          <p:nvPr/>
        </p:nvSpPr>
        <p:spPr bwMode="auto">
          <a:xfrm>
            <a:off x="7252603" y="5898800"/>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Isabelle/HOL</a:t>
            </a:r>
            <a:endParaRPr kumimoji="0" lang="fr-FR" sz="1800" b="0" i="0" u="none" strike="noStrike" cap="none" normalizeH="0" baseline="0" dirty="0">
              <a:solidFill>
                <a:schemeClr val="tx1"/>
              </a:solidFill>
              <a:effectLst/>
              <a:latin typeface="Arial" charset="0"/>
            </a:endParaRPr>
          </a:p>
        </p:txBody>
      </p:sp>
      <p:sp>
        <p:nvSpPr>
          <p:cNvPr id="17" name="TextBox 16"/>
          <p:cNvSpPr txBox="1"/>
          <p:nvPr/>
        </p:nvSpPr>
        <p:spPr>
          <a:xfrm>
            <a:off x="3514563" y="1842637"/>
            <a:ext cx="4155305" cy="584775"/>
          </a:xfrm>
          <a:prstGeom prst="rect">
            <a:avLst/>
          </a:prstGeom>
          <a:noFill/>
        </p:spPr>
        <p:txBody>
          <a:bodyPr wrap="none" rtlCol="0">
            <a:spAutoFit/>
          </a:bodyPr>
          <a:lstStyle/>
          <a:p>
            <a:pPr algn="r"/>
            <a:r>
              <a:rPr lang="fr-FR" sz="3200" b="1" i="0" kern="1200" dirty="0"/>
              <a:t>SPARK 2014 </a:t>
            </a:r>
            <a:r>
              <a:rPr lang="fr-FR" sz="3200" b="1" i="0" kern="1200" dirty="0" err="1"/>
              <a:t>Toolset</a:t>
            </a:r>
            <a:endParaRPr lang="fr-FR" sz="3200" b="1" i="0" kern="1200" dirty="0"/>
          </a:p>
        </p:txBody>
      </p:sp>
      <p:cxnSp>
        <p:nvCxnSpPr>
          <p:cNvPr id="18" name="Straight Arrow Connector 17"/>
          <p:cNvCxnSpPr>
            <a:stCxn id="10" idx="3"/>
            <a:endCxn id="29" idx="0"/>
          </p:cNvCxnSpPr>
          <p:nvPr/>
        </p:nvCxnSpPr>
        <p:spPr bwMode="auto">
          <a:xfrm>
            <a:off x="3790528" y="2337019"/>
            <a:ext cx="142412" cy="1003766"/>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3790528" y="2344022"/>
            <a:ext cx="2277021" cy="574917"/>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0" name="TextBox 19"/>
          <p:cNvSpPr txBox="1"/>
          <p:nvPr/>
        </p:nvSpPr>
        <p:spPr>
          <a:xfrm>
            <a:off x="4012243" y="4599518"/>
            <a:ext cx="2464136" cy="707886"/>
          </a:xfrm>
          <a:prstGeom prst="rect">
            <a:avLst/>
          </a:prstGeom>
          <a:noFill/>
        </p:spPr>
        <p:txBody>
          <a:bodyPr wrap="none" rtlCol="0">
            <a:spAutoFit/>
          </a:bodyPr>
          <a:lstStyle/>
          <a:p>
            <a:r>
              <a:rPr lang="en-US" sz="2000" b="1" i="0" dirty="0"/>
              <a:t>3</a:t>
            </a:r>
            <a:r>
              <a:rPr lang="en-US" sz="2000" b="1" i="0" baseline="30000" dirty="0"/>
              <a:t>rd</a:t>
            </a:r>
            <a:r>
              <a:rPr lang="en-US" sz="2000" b="1" i="0" dirty="0"/>
              <a:t> Party </a:t>
            </a:r>
            <a:br>
              <a:rPr lang="en-US" sz="2000" b="1" i="0" dirty="0"/>
            </a:br>
            <a:r>
              <a:rPr lang="en-US" sz="2000" b="1" i="0" dirty="0"/>
              <a:t>Automatic </a:t>
            </a:r>
            <a:r>
              <a:rPr lang="en-US" sz="2000" b="1" i="0" dirty="0" err="1"/>
              <a:t>Provers</a:t>
            </a:r>
            <a:endParaRPr lang="fr-FR" sz="2000" b="1" i="0" dirty="0"/>
          </a:p>
        </p:txBody>
      </p:sp>
      <p:sp>
        <p:nvSpPr>
          <p:cNvPr id="21" name="TextBox 20"/>
          <p:cNvSpPr txBox="1"/>
          <p:nvPr/>
        </p:nvSpPr>
        <p:spPr>
          <a:xfrm>
            <a:off x="7195619" y="4590560"/>
            <a:ext cx="2093843" cy="707886"/>
          </a:xfrm>
          <a:prstGeom prst="rect">
            <a:avLst/>
          </a:prstGeom>
          <a:noFill/>
        </p:spPr>
        <p:txBody>
          <a:bodyPr wrap="none" rtlCol="0">
            <a:spAutoFit/>
          </a:bodyPr>
          <a:lstStyle/>
          <a:p>
            <a:r>
              <a:rPr lang="en-US" sz="2000" b="1" i="0" dirty="0"/>
              <a:t>3</a:t>
            </a:r>
            <a:r>
              <a:rPr lang="en-US" sz="2000" b="1" i="0" baseline="30000" dirty="0"/>
              <a:t>rd</a:t>
            </a:r>
            <a:r>
              <a:rPr lang="en-US" sz="2000" b="1" i="0" dirty="0"/>
              <a:t> Party </a:t>
            </a:r>
            <a:br>
              <a:rPr lang="en-US" sz="2000" b="1" i="0" dirty="0"/>
            </a:br>
            <a:r>
              <a:rPr lang="en-US" sz="2000" b="1" i="0" dirty="0"/>
              <a:t>Manual </a:t>
            </a:r>
            <a:r>
              <a:rPr lang="en-US" sz="2000" b="1" i="0" dirty="0" err="1"/>
              <a:t>Provers</a:t>
            </a:r>
            <a:endParaRPr lang="fr-FR" sz="2000" b="1" i="0" dirty="0"/>
          </a:p>
        </p:txBody>
      </p:sp>
      <p:cxnSp>
        <p:nvCxnSpPr>
          <p:cNvPr id="22" name="Straight Arrow Connector 21"/>
          <p:cNvCxnSpPr>
            <a:stCxn id="11" idx="2"/>
            <a:endCxn id="9" idx="0"/>
          </p:cNvCxnSpPr>
          <p:nvPr/>
        </p:nvCxnSpPr>
        <p:spPr bwMode="auto">
          <a:xfrm flipH="1">
            <a:off x="5244311" y="3234504"/>
            <a:ext cx="1651330" cy="126014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23" name="Straight Arrow Connector 22"/>
          <p:cNvCxnSpPr>
            <a:stCxn id="11" idx="2"/>
            <a:endCxn id="8" idx="0"/>
          </p:cNvCxnSpPr>
          <p:nvPr/>
        </p:nvCxnSpPr>
        <p:spPr bwMode="auto">
          <a:xfrm>
            <a:off x="6895641" y="3234504"/>
            <a:ext cx="1525679" cy="126014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4" name="TextBox 23"/>
          <p:cNvSpPr txBox="1"/>
          <p:nvPr/>
        </p:nvSpPr>
        <p:spPr>
          <a:xfrm>
            <a:off x="8357243" y="1875417"/>
            <a:ext cx="2464136" cy="707886"/>
          </a:xfrm>
          <a:prstGeom prst="rect">
            <a:avLst/>
          </a:prstGeom>
          <a:noFill/>
        </p:spPr>
        <p:txBody>
          <a:bodyPr wrap="none" rtlCol="0">
            <a:spAutoFit/>
          </a:bodyPr>
          <a:lstStyle/>
          <a:p>
            <a:r>
              <a:rPr lang="en-US" sz="2000" b="1" i="0" dirty="0"/>
              <a:t>Included</a:t>
            </a:r>
            <a:br>
              <a:rPr lang="en-US" sz="2000" b="1" i="0" dirty="0"/>
            </a:br>
            <a:r>
              <a:rPr lang="en-US" sz="2000" b="1" i="0" dirty="0"/>
              <a:t>Automatic </a:t>
            </a:r>
            <a:r>
              <a:rPr lang="en-US" sz="2000" b="1" i="0" dirty="0" err="1"/>
              <a:t>Provers</a:t>
            </a:r>
            <a:endParaRPr lang="fr-FR" sz="2000" b="1" i="0" dirty="0"/>
          </a:p>
        </p:txBody>
      </p:sp>
      <p:sp>
        <p:nvSpPr>
          <p:cNvPr id="25" name="Rectangle 24"/>
          <p:cNvSpPr/>
          <p:nvPr/>
        </p:nvSpPr>
        <p:spPr bwMode="auto">
          <a:xfrm>
            <a:off x="8357243" y="2802456"/>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Alt-Ergo</a:t>
            </a:r>
            <a:endParaRPr kumimoji="0" lang="fr-FR" sz="1800" b="0" i="0" u="none" strike="noStrike" cap="none" normalizeH="0" baseline="0" dirty="0">
              <a:solidFill>
                <a:schemeClr val="tx1"/>
              </a:solidFill>
              <a:effectLst/>
              <a:latin typeface="Arial" charset="0"/>
            </a:endParaRPr>
          </a:p>
        </p:txBody>
      </p:sp>
      <p:sp>
        <p:nvSpPr>
          <p:cNvPr id="26" name="Rectangle 25"/>
          <p:cNvSpPr/>
          <p:nvPr/>
        </p:nvSpPr>
        <p:spPr bwMode="auto">
          <a:xfrm>
            <a:off x="838200" y="2009854"/>
            <a:ext cx="720080" cy="648072"/>
          </a:xfrm>
          <a:prstGeom prst="rect">
            <a:avLst/>
          </a:prstGeom>
          <a:gradFill>
            <a:gsLst>
              <a:gs pos="0">
                <a:srgbClr val="FF0000"/>
              </a:gs>
              <a:gs pos="35000">
                <a:srgbClr val="F46262"/>
              </a:gs>
              <a:gs pos="100000">
                <a:srgbClr val="FFE1E1"/>
              </a:gs>
            </a:gsLs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Ada</a:t>
            </a:r>
            <a:br>
              <a:rPr kumimoji="0" lang="en-US" sz="1800" b="0" i="0" u="none" strike="noStrike" cap="none" normalizeH="0" baseline="0" dirty="0">
                <a:solidFill>
                  <a:schemeClr val="tx1"/>
                </a:solidFill>
                <a:effectLst/>
                <a:latin typeface="Arial" charset="0"/>
              </a:rPr>
            </a:br>
            <a:r>
              <a:rPr kumimoji="0" lang="en-US" sz="1800" b="0" i="0" u="none" strike="noStrike" cap="none" normalizeH="0" baseline="0" dirty="0">
                <a:solidFill>
                  <a:schemeClr val="tx1"/>
                </a:solidFill>
                <a:effectLst/>
                <a:latin typeface="Arial" charset="0"/>
              </a:rPr>
              <a:t>Files</a:t>
            </a:r>
            <a:endParaRPr kumimoji="0" lang="fr-FR" sz="1800" b="0" i="0" u="none" strike="noStrike" cap="none" normalizeH="0" baseline="0" dirty="0">
              <a:solidFill>
                <a:schemeClr val="tx1"/>
              </a:solidFill>
              <a:effectLst/>
              <a:latin typeface="Arial" charset="0"/>
            </a:endParaRPr>
          </a:p>
        </p:txBody>
      </p:sp>
      <p:cxnSp>
        <p:nvCxnSpPr>
          <p:cNvPr id="27" name="Straight Arrow Connector 26"/>
          <p:cNvCxnSpPr/>
          <p:nvPr/>
        </p:nvCxnSpPr>
        <p:spPr bwMode="auto">
          <a:xfrm>
            <a:off x="1558280" y="2333890"/>
            <a:ext cx="576064" cy="3129"/>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8" name="Rectangle 27"/>
          <p:cNvSpPr/>
          <p:nvPr/>
        </p:nvSpPr>
        <p:spPr bwMode="auto">
          <a:xfrm>
            <a:off x="4156259" y="5908418"/>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solidFill>
                  <a:schemeClr val="tx1"/>
                </a:solidFill>
                <a:effectLst/>
                <a:latin typeface="Arial" charset="0"/>
              </a:rPr>
              <a:t>Gappa</a:t>
            </a:r>
            <a:endParaRPr kumimoji="0" lang="fr-FR" sz="1800" b="0" i="0" u="none" strike="noStrike" cap="none" normalizeH="0" baseline="0" dirty="0">
              <a:solidFill>
                <a:schemeClr val="tx1"/>
              </a:solidFill>
              <a:effectLst/>
              <a:latin typeface="Arial" charset="0"/>
            </a:endParaRPr>
          </a:p>
        </p:txBody>
      </p:sp>
      <p:sp>
        <p:nvSpPr>
          <p:cNvPr id="29" name="Rectangle 28"/>
          <p:cNvSpPr/>
          <p:nvPr/>
        </p:nvSpPr>
        <p:spPr bwMode="auto">
          <a:xfrm>
            <a:off x="2475377" y="3340785"/>
            <a:ext cx="2915125" cy="661854"/>
          </a:xfrm>
          <a:prstGeom prst="rect">
            <a:avLst/>
          </a:prstGeom>
          <a:gradFill>
            <a:gsLst>
              <a:gs pos="0">
                <a:schemeClr val="accent6"/>
              </a:gs>
              <a:gs pos="35000">
                <a:schemeClr val="accent6">
                  <a:lumMod val="60000"/>
                  <a:lumOff val="40000"/>
                </a:schemeClr>
              </a:gs>
              <a:gs pos="100000">
                <a:schemeClr val="accent6">
                  <a:lumMod val="20000"/>
                  <a:lumOff val="80000"/>
                </a:schemeClr>
              </a:gs>
            </a:gsLs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30" name="TextBox 29"/>
          <p:cNvSpPr txBox="1"/>
          <p:nvPr/>
        </p:nvSpPr>
        <p:spPr>
          <a:xfrm>
            <a:off x="2547385" y="3445659"/>
            <a:ext cx="2785699" cy="400110"/>
          </a:xfrm>
          <a:prstGeom prst="rect">
            <a:avLst/>
          </a:prstGeom>
          <a:noFill/>
        </p:spPr>
        <p:txBody>
          <a:bodyPr wrap="none" rtlCol="0">
            <a:spAutoFit/>
          </a:bodyPr>
          <a:lstStyle/>
          <a:p>
            <a:r>
              <a:rPr lang="en-US" sz="2000" i="0" dirty="0" err="1" smtClean="0"/>
              <a:t>CodePeer</a:t>
            </a:r>
            <a:r>
              <a:rPr lang="en-US" sz="2000" i="0" dirty="0" smtClean="0"/>
              <a:t> Static </a:t>
            </a:r>
            <a:r>
              <a:rPr lang="en-US" sz="2000" dirty="0"/>
              <a:t>A</a:t>
            </a:r>
            <a:r>
              <a:rPr lang="en-US" sz="2000" i="0" dirty="0" smtClean="0"/>
              <a:t>nalysis</a:t>
            </a:r>
            <a:endParaRPr lang="fr-FR" sz="2000" i="0" dirty="0"/>
          </a:p>
        </p:txBody>
      </p:sp>
      <p:cxnSp>
        <p:nvCxnSpPr>
          <p:cNvPr id="34" name="Straight Arrow Connector 33"/>
          <p:cNvCxnSpPr>
            <a:stCxn id="11" idx="3"/>
            <a:endCxn id="7" idx="1"/>
          </p:cNvCxnSpPr>
          <p:nvPr/>
        </p:nvCxnSpPr>
        <p:spPr bwMode="auto">
          <a:xfrm>
            <a:off x="7723733" y="2910468"/>
            <a:ext cx="54563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389939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normAutofit/>
          </a:bodyPr>
          <a:lstStyle/>
          <a:p>
            <a:pPr marL="0" indent="0">
              <a:buNone/>
            </a:pPr>
            <a:r>
              <a:rPr lang="en-US" sz="1600" i="1" dirty="0" smtClean="0"/>
              <a:t>Are </a:t>
            </a:r>
            <a:r>
              <a:rPr lang="en-US" sz="1600" i="1" dirty="0"/>
              <a:t>We There Yet? 20 Years of Industrial Theorem Proving with SPARK</a:t>
            </a:r>
            <a:r>
              <a:rPr lang="en-US" sz="1600" dirty="0"/>
              <a:t>, Chapman and </a:t>
            </a:r>
            <a:r>
              <a:rPr lang="en-US" sz="1600" dirty="0" err="1"/>
              <a:t>Schanda</a:t>
            </a:r>
            <a:r>
              <a:rPr lang="en-US" sz="1600" dirty="0"/>
              <a:t>, </a:t>
            </a:r>
            <a:r>
              <a:rPr lang="en-US" sz="1600" dirty="0" err="1"/>
              <a:t>Altran</a:t>
            </a:r>
            <a:r>
              <a:rPr lang="en-US" sz="1600" dirty="0"/>
              <a:t>, ITP 2014</a:t>
            </a:r>
            <a:endParaRPr lang="en-US" sz="1600" i="1" dirty="0"/>
          </a:p>
          <a:p>
            <a:pPr marL="0" indent="0">
              <a:lnSpc>
                <a:spcPct val="100000"/>
              </a:lnSpc>
              <a:spcBef>
                <a:spcPts val="0"/>
              </a:spcBef>
              <a:buNone/>
            </a:pPr>
            <a:r>
              <a:rPr lang="en-US" sz="1600" i="1" dirty="0" smtClean="0"/>
              <a:t>DO-333 </a:t>
            </a:r>
            <a:r>
              <a:rPr lang="en-US" sz="1600" i="1" dirty="0"/>
              <a:t>Certification Case Studies</a:t>
            </a:r>
            <a:r>
              <a:rPr lang="en-US" sz="1600" dirty="0"/>
              <a:t>, </a:t>
            </a:r>
            <a:r>
              <a:rPr lang="en-US" sz="1600" dirty="0" err="1"/>
              <a:t>Cofer</a:t>
            </a:r>
            <a:r>
              <a:rPr lang="en-US" sz="1600" dirty="0"/>
              <a:t> and Miller, Rockwell Collins, 2014</a:t>
            </a:r>
            <a:endParaRPr lang="en-US" sz="1600" i="1" dirty="0"/>
          </a:p>
          <a:p>
            <a:pPr marL="0" indent="0">
              <a:lnSpc>
                <a:spcPct val="100000"/>
              </a:lnSpc>
              <a:spcBef>
                <a:spcPts val="0"/>
              </a:spcBef>
              <a:buNone/>
            </a:pPr>
            <a:r>
              <a:rPr lang="en-US" sz="1600" i="1" dirty="0" smtClean="0"/>
              <a:t>Engineering </a:t>
            </a:r>
            <a:r>
              <a:rPr lang="en-US" sz="1600" i="1" dirty="0"/>
              <a:t>a Sound Assertion Semantics for the Verifying Compiler</a:t>
            </a:r>
            <a:r>
              <a:rPr lang="en-US" sz="1600" dirty="0"/>
              <a:t>, </a:t>
            </a:r>
            <a:r>
              <a:rPr lang="en-US" sz="1600" dirty="0" err="1"/>
              <a:t>Chalin</a:t>
            </a:r>
            <a:r>
              <a:rPr lang="en-US" sz="1600" dirty="0"/>
              <a:t>, IEEE TSE 2010</a:t>
            </a:r>
          </a:p>
          <a:p>
            <a:pPr marL="0" indent="0">
              <a:lnSpc>
                <a:spcPct val="100000"/>
              </a:lnSpc>
              <a:spcBef>
                <a:spcPts val="0"/>
              </a:spcBef>
              <a:buNone/>
            </a:pPr>
            <a:r>
              <a:rPr lang="en-US" sz="1600" i="1" dirty="0" smtClean="0"/>
              <a:t>Explicit </a:t>
            </a:r>
            <a:r>
              <a:rPr lang="en-US" sz="1600" i="1" dirty="0"/>
              <a:t>Assumptions - A </a:t>
            </a:r>
            <a:r>
              <a:rPr lang="en-US" sz="1600" i="1" dirty="0" err="1"/>
              <a:t>Prenup</a:t>
            </a:r>
            <a:r>
              <a:rPr lang="en-US" sz="1600" i="1" dirty="0"/>
              <a:t> for Marrying Static and Dynamic Program Verification</a:t>
            </a:r>
            <a:r>
              <a:rPr lang="en-US" sz="1600" dirty="0"/>
              <a:t>, </a:t>
            </a:r>
            <a:r>
              <a:rPr lang="en-US" sz="1600" dirty="0" err="1"/>
              <a:t>Kanig</a:t>
            </a:r>
            <a:r>
              <a:rPr lang="en-US" sz="1600" dirty="0"/>
              <a:t> et al., TAP 2014</a:t>
            </a:r>
            <a:endParaRPr lang="en-US" sz="1600" i="1" dirty="0"/>
          </a:p>
          <a:p>
            <a:pPr marL="0" indent="0">
              <a:lnSpc>
                <a:spcPct val="100000"/>
              </a:lnSpc>
              <a:spcBef>
                <a:spcPts val="0"/>
              </a:spcBef>
              <a:buNone/>
            </a:pPr>
            <a:r>
              <a:rPr lang="en-US" sz="1600" i="1" dirty="0" smtClean="0"/>
              <a:t>Formal </a:t>
            </a:r>
            <a:r>
              <a:rPr lang="en-US" sz="1600" i="1" dirty="0"/>
              <a:t>Methods and the Certification of Critical Systems</a:t>
            </a:r>
            <a:r>
              <a:rPr lang="en-US" sz="1600" dirty="0"/>
              <a:t>, </a:t>
            </a:r>
            <a:r>
              <a:rPr lang="en-US" sz="1600" dirty="0" err="1"/>
              <a:t>Rushby</a:t>
            </a:r>
            <a:r>
              <a:rPr lang="en-US" sz="1600" dirty="0"/>
              <a:t>, FAA, 1993</a:t>
            </a:r>
            <a:endParaRPr lang="en-US" sz="1600" i="1" dirty="0"/>
          </a:p>
          <a:p>
            <a:pPr marL="0" indent="0">
              <a:lnSpc>
                <a:spcPct val="100000"/>
              </a:lnSpc>
              <a:spcBef>
                <a:spcPts val="0"/>
              </a:spcBef>
              <a:buNone/>
            </a:pPr>
            <a:r>
              <a:rPr lang="en-US" sz="1600" i="1" dirty="0" smtClean="0"/>
              <a:t>Formal Methods for Safe and Secure Computers Systems</a:t>
            </a:r>
            <a:r>
              <a:rPr lang="en-US" sz="1600" dirty="0" smtClean="0"/>
              <a:t>, </a:t>
            </a:r>
            <a:r>
              <a:rPr lang="en-US" sz="1600" dirty="0" err="1" smtClean="0"/>
              <a:t>Garavel</a:t>
            </a:r>
            <a:r>
              <a:rPr lang="en-US" sz="1600" dirty="0" smtClean="0"/>
              <a:t> and Graf, BSI, 2013 </a:t>
            </a:r>
            <a:endParaRPr lang="en-US" sz="1600" i="1" dirty="0" smtClean="0"/>
          </a:p>
          <a:p>
            <a:pPr marL="0" indent="0">
              <a:lnSpc>
                <a:spcPct val="100000"/>
              </a:lnSpc>
              <a:spcBef>
                <a:spcPts val="0"/>
              </a:spcBef>
              <a:buNone/>
            </a:pPr>
            <a:r>
              <a:rPr lang="en-US" sz="1600" i="1" dirty="0" smtClean="0"/>
              <a:t>Formal </a:t>
            </a:r>
            <a:r>
              <a:rPr lang="en-US" sz="1600" i="1" dirty="0"/>
              <a:t>Verification of Avionics Software Products</a:t>
            </a:r>
            <a:r>
              <a:rPr lang="en-US" sz="1600" dirty="0"/>
              <a:t>, </a:t>
            </a:r>
            <a:r>
              <a:rPr lang="en-US" sz="1600" dirty="0" err="1"/>
              <a:t>Souyris</a:t>
            </a:r>
            <a:r>
              <a:rPr lang="en-US" sz="1600" dirty="0"/>
              <a:t> et al., Airbus, FM 2009</a:t>
            </a:r>
          </a:p>
          <a:p>
            <a:pPr marL="0" indent="0">
              <a:lnSpc>
                <a:spcPct val="100000"/>
              </a:lnSpc>
              <a:spcBef>
                <a:spcPts val="0"/>
              </a:spcBef>
              <a:buNone/>
            </a:pPr>
            <a:r>
              <a:rPr lang="en-US" sz="1600" i="1" dirty="0" smtClean="0"/>
              <a:t>Guidance </a:t>
            </a:r>
            <a:r>
              <a:rPr lang="en-US" sz="1600" i="1" dirty="0"/>
              <a:t>for Using Formal Methods in a Certification Context</a:t>
            </a:r>
            <a:r>
              <a:rPr lang="en-US" sz="1600" dirty="0"/>
              <a:t>, Brown et al., SC-205/WG-71, ERTS 2010</a:t>
            </a:r>
            <a:endParaRPr lang="en-US" sz="1600" i="1" dirty="0"/>
          </a:p>
          <a:p>
            <a:pPr marL="0" lvl="0" indent="0">
              <a:lnSpc>
                <a:spcPct val="100000"/>
              </a:lnSpc>
              <a:spcBef>
                <a:spcPts val="0"/>
              </a:spcBef>
              <a:buNone/>
            </a:pPr>
            <a:r>
              <a:rPr lang="en-US" sz="1600" i="1" dirty="0" smtClean="0"/>
              <a:t>Guidelines </a:t>
            </a:r>
            <a:r>
              <a:rPr lang="en-US" sz="1600" i="1" dirty="0"/>
              <a:t>for the Use of Theorem Proving in the Certification of Critical </a:t>
            </a:r>
            <a:r>
              <a:rPr lang="en-US" sz="1600" i="1" dirty="0" smtClean="0"/>
              <a:t>Systems (draft), workshop on TPC, 2015</a:t>
            </a:r>
          </a:p>
          <a:p>
            <a:pPr marL="0" indent="0">
              <a:lnSpc>
                <a:spcPct val="100000"/>
              </a:lnSpc>
              <a:spcBef>
                <a:spcPts val="0"/>
              </a:spcBef>
              <a:buNone/>
            </a:pPr>
            <a:r>
              <a:rPr lang="en-US" sz="1600" i="1" dirty="0" smtClean="0"/>
              <a:t>Integrating </a:t>
            </a:r>
            <a:r>
              <a:rPr lang="en-US" sz="1600" i="1" dirty="0"/>
              <a:t>Formal Program Verification with Testing</a:t>
            </a:r>
            <a:r>
              <a:rPr lang="en-US" sz="1600" dirty="0"/>
              <a:t>, </a:t>
            </a:r>
            <a:r>
              <a:rPr lang="en-US" sz="1600" dirty="0" err="1"/>
              <a:t>Comar</a:t>
            </a:r>
            <a:r>
              <a:rPr lang="en-US" sz="1600" dirty="0"/>
              <a:t> et al., ERTS 2012</a:t>
            </a:r>
            <a:endParaRPr lang="en-US" sz="1600" i="1" dirty="0"/>
          </a:p>
          <a:p>
            <a:pPr marL="0" lvl="0" indent="0">
              <a:lnSpc>
                <a:spcPct val="100000"/>
              </a:lnSpc>
              <a:spcBef>
                <a:spcPts val="0"/>
              </a:spcBef>
              <a:buNone/>
            </a:pPr>
            <a:r>
              <a:rPr lang="en-US" sz="1600" i="1" dirty="0" smtClean="0"/>
              <a:t>Static </a:t>
            </a:r>
            <a:r>
              <a:rPr lang="en-US" sz="1600" i="1" dirty="0"/>
              <a:t>versus Dynamic Verification in Why3, </a:t>
            </a:r>
            <a:r>
              <a:rPr lang="en-US" sz="1600" i="1" dirty="0" err="1"/>
              <a:t>Frama</a:t>
            </a:r>
            <a:r>
              <a:rPr lang="en-US" sz="1600" i="1" dirty="0"/>
              <a:t>-C and SPARK 2014</a:t>
            </a:r>
            <a:r>
              <a:rPr lang="en-US" sz="1600" dirty="0"/>
              <a:t>, Marché et al., </a:t>
            </a:r>
            <a:r>
              <a:rPr lang="en-US" sz="1600" dirty="0" smtClean="0"/>
              <a:t>2016</a:t>
            </a:r>
          </a:p>
          <a:p>
            <a:pPr marL="0" indent="0">
              <a:lnSpc>
                <a:spcPct val="100000"/>
              </a:lnSpc>
              <a:spcBef>
                <a:spcPts val="0"/>
              </a:spcBef>
              <a:buNone/>
            </a:pPr>
            <a:r>
              <a:rPr lang="en-US" sz="1600" i="1" dirty="0" smtClean="0"/>
              <a:t>Testing </a:t>
            </a:r>
            <a:r>
              <a:rPr lang="en-US" sz="1600" i="1" dirty="0"/>
              <a:t>or Formal Verification: DO-178C Alternatives and Industrial</a:t>
            </a:r>
            <a:r>
              <a:rPr lang="en-US" sz="1600" dirty="0"/>
              <a:t>, Moy et al., IEEE Software </a:t>
            </a:r>
            <a:r>
              <a:rPr lang="en-US" sz="1600" dirty="0" smtClean="0"/>
              <a:t>2013</a:t>
            </a:r>
            <a:endParaRPr lang="en-US" sz="1600" i="1" dirty="0"/>
          </a:p>
        </p:txBody>
      </p:sp>
    </p:spTree>
    <p:extLst>
      <p:ext uri="{BB962C8B-B14F-4D97-AF65-F5344CB8AC3E}">
        <p14:creationId xmlns:p14="http://schemas.microsoft.com/office/powerpoint/2010/main" val="891201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Methods for Functional Correctness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4681656"/>
              </p:ext>
            </p:extLst>
          </p:nvPr>
        </p:nvGraphicFramePr>
        <p:xfrm>
          <a:off x="838200" y="1825625"/>
          <a:ext cx="10515600" cy="4313920"/>
        </p:xfrm>
        <a:graphic>
          <a:graphicData uri="http://schemas.openxmlformats.org/drawingml/2006/table">
            <a:tbl>
              <a:tblPr firstRow="1" bandRow="1">
                <a:tableStyleId>{5C22544A-7EE6-4342-B048-85BDC9FD1C3A}</a:tableStyleId>
              </a:tblPr>
              <a:tblGrid>
                <a:gridCol w="2628900"/>
                <a:gridCol w="2628900"/>
                <a:gridCol w="2628900"/>
                <a:gridCol w="2628900"/>
              </a:tblGrid>
              <a:tr h="1078480">
                <a:tc>
                  <a:txBody>
                    <a:bodyPr/>
                    <a:lstStyle/>
                    <a:p>
                      <a:endParaRPr lang="en-US" sz="2800" dirty="0"/>
                    </a:p>
                  </a:txBody>
                  <a:tcPr/>
                </a:tc>
                <a:tc>
                  <a:txBody>
                    <a:bodyPr/>
                    <a:lstStyle/>
                    <a:p>
                      <a:pPr algn="ctr"/>
                      <a:r>
                        <a:rPr lang="en-US" sz="2800" dirty="0" smtClean="0"/>
                        <a:t>Deductive</a:t>
                      </a:r>
                      <a:r>
                        <a:rPr lang="en-US" sz="2800" baseline="0" dirty="0" smtClean="0"/>
                        <a:t> methods</a:t>
                      </a:r>
                      <a:endParaRPr lang="en-US" sz="2800" dirty="0"/>
                    </a:p>
                  </a:txBody>
                  <a:tcPr anchor="ctr"/>
                </a:tc>
                <a:tc>
                  <a:txBody>
                    <a:bodyPr/>
                    <a:lstStyle/>
                    <a:p>
                      <a:pPr algn="ctr"/>
                      <a:r>
                        <a:rPr lang="en-US" sz="2800" dirty="0" smtClean="0"/>
                        <a:t>Model</a:t>
                      </a:r>
                      <a:r>
                        <a:rPr lang="en-US" sz="2800" baseline="0" dirty="0" smtClean="0"/>
                        <a:t> checking</a:t>
                      </a:r>
                      <a:endParaRPr lang="en-US" sz="2800" dirty="0"/>
                    </a:p>
                  </a:txBody>
                  <a:tcPr anchor="ctr"/>
                </a:tc>
                <a:tc>
                  <a:txBody>
                    <a:bodyPr/>
                    <a:lstStyle/>
                    <a:p>
                      <a:pPr algn="ctr"/>
                      <a:r>
                        <a:rPr lang="en-US" sz="2800" dirty="0" smtClean="0"/>
                        <a:t>Abstract</a:t>
                      </a:r>
                      <a:r>
                        <a:rPr lang="en-US" sz="2800" baseline="0" dirty="0" smtClean="0"/>
                        <a:t> interpretation</a:t>
                      </a:r>
                      <a:endParaRPr lang="en-US" sz="2800" dirty="0"/>
                    </a:p>
                  </a:txBody>
                  <a:tcPr anchor="ctr"/>
                </a:tc>
              </a:tr>
              <a:tr h="1078480">
                <a:tc>
                  <a:txBody>
                    <a:bodyPr/>
                    <a:lstStyle/>
                    <a:p>
                      <a:pPr algn="ctr"/>
                      <a:r>
                        <a:rPr lang="en-US" sz="2800" b="1" dirty="0" smtClean="0">
                          <a:solidFill>
                            <a:schemeClr val="bg1"/>
                          </a:solidFill>
                        </a:rPr>
                        <a:t>Requirements</a:t>
                      </a:r>
                      <a:endParaRPr lang="en-US" sz="2800" b="1" dirty="0">
                        <a:solidFill>
                          <a:schemeClr val="bg1"/>
                        </a:solidFill>
                      </a:endParaRPr>
                    </a:p>
                  </a:txBody>
                  <a:tcPr anchor="ctr">
                    <a:solidFill>
                      <a:schemeClr val="accent1"/>
                    </a:solidFill>
                  </a:tcPr>
                </a:tc>
                <a:tc>
                  <a:txBody>
                    <a:bodyPr/>
                    <a:lstStyle/>
                    <a:p>
                      <a:pPr algn="ctr"/>
                      <a:r>
                        <a:rPr lang="en-US" sz="2800" dirty="0" smtClean="0"/>
                        <a:t>PVS, HOL4</a:t>
                      </a:r>
                      <a:endParaRPr lang="en-US" sz="2800" dirty="0"/>
                    </a:p>
                  </a:txBody>
                  <a:tcPr anchor="ctr"/>
                </a:tc>
                <a:tc>
                  <a:txBody>
                    <a:bodyPr/>
                    <a:lstStyle/>
                    <a:p>
                      <a:pPr algn="ctr"/>
                      <a:endParaRPr lang="en-US" sz="2800" dirty="0"/>
                    </a:p>
                  </a:txBody>
                  <a:tcPr anchor="ctr"/>
                </a:tc>
                <a:tc>
                  <a:txBody>
                    <a:bodyPr/>
                    <a:lstStyle/>
                    <a:p>
                      <a:pPr algn="ctr"/>
                      <a:endParaRPr lang="en-US" sz="2800"/>
                    </a:p>
                  </a:txBody>
                  <a:tcPr anchor="ctr"/>
                </a:tc>
              </a:tr>
              <a:tr h="1078480">
                <a:tc>
                  <a:txBody>
                    <a:bodyPr/>
                    <a:lstStyle/>
                    <a:p>
                      <a:pPr algn="ctr"/>
                      <a:r>
                        <a:rPr lang="en-US" sz="2800" b="1" dirty="0" smtClean="0">
                          <a:solidFill>
                            <a:schemeClr val="bg1"/>
                          </a:solidFill>
                        </a:rPr>
                        <a:t>Design</a:t>
                      </a:r>
                      <a:endParaRPr lang="en-US" sz="2800" b="1" dirty="0">
                        <a:solidFill>
                          <a:schemeClr val="bg1"/>
                        </a:solidFill>
                      </a:endParaRPr>
                    </a:p>
                  </a:txBody>
                  <a:tcPr anchor="ctr">
                    <a:solidFill>
                      <a:schemeClr val="accent1"/>
                    </a:solidFill>
                  </a:tcPr>
                </a:tc>
                <a:tc>
                  <a:txBody>
                    <a:bodyPr/>
                    <a:lstStyle/>
                    <a:p>
                      <a:pPr algn="ctr"/>
                      <a:r>
                        <a:rPr lang="en-US" sz="2800" dirty="0" smtClean="0"/>
                        <a:t>AGREE</a:t>
                      </a:r>
                      <a:endParaRPr lang="en-US" sz="2800" dirty="0"/>
                    </a:p>
                  </a:txBody>
                  <a:tcPr anchor="ctr"/>
                </a:tc>
                <a:tc>
                  <a:txBody>
                    <a:bodyPr/>
                    <a:lstStyle/>
                    <a:p>
                      <a:pPr algn="ctr"/>
                      <a:r>
                        <a:rPr lang="en-US" sz="2800" dirty="0" smtClean="0"/>
                        <a:t>Kind,</a:t>
                      </a:r>
                      <a:r>
                        <a:rPr lang="en-US" sz="2800" baseline="0" dirty="0" smtClean="0"/>
                        <a:t> </a:t>
                      </a:r>
                      <a:r>
                        <a:rPr lang="en-US" sz="2800" baseline="0" dirty="0" err="1" smtClean="0"/>
                        <a:t>MathWorks</a:t>
                      </a:r>
                      <a:r>
                        <a:rPr lang="en-US" sz="2800" baseline="0" dirty="0" smtClean="0"/>
                        <a:t> SDV</a:t>
                      </a:r>
                      <a:endParaRPr lang="en-US" sz="2800" dirty="0"/>
                    </a:p>
                  </a:txBody>
                  <a:tcPr anchor="ctr"/>
                </a:tc>
                <a:tc>
                  <a:txBody>
                    <a:bodyPr/>
                    <a:lstStyle/>
                    <a:p>
                      <a:pPr algn="ctr"/>
                      <a:endParaRPr lang="en-US" sz="2800"/>
                    </a:p>
                  </a:txBody>
                  <a:tcPr anchor="ctr"/>
                </a:tc>
              </a:tr>
              <a:tr h="1078480">
                <a:tc>
                  <a:txBody>
                    <a:bodyPr/>
                    <a:lstStyle/>
                    <a:p>
                      <a:pPr algn="ctr"/>
                      <a:r>
                        <a:rPr lang="en-US" sz="2800" b="1" dirty="0" smtClean="0">
                          <a:solidFill>
                            <a:schemeClr val="bg1"/>
                          </a:solidFill>
                        </a:rPr>
                        <a:t>Code</a:t>
                      </a:r>
                      <a:endParaRPr lang="en-US" sz="2800" b="1" dirty="0">
                        <a:solidFill>
                          <a:schemeClr val="bg1"/>
                        </a:solidFill>
                      </a:endParaRPr>
                    </a:p>
                  </a:txBody>
                  <a:tcPr anchor="ctr">
                    <a:solidFill>
                      <a:schemeClr val="accent1"/>
                    </a:solidFill>
                  </a:tcPr>
                </a:tc>
                <a:tc>
                  <a:txBody>
                    <a:bodyPr/>
                    <a:lstStyle/>
                    <a:p>
                      <a:pPr algn="ctr"/>
                      <a:r>
                        <a:rPr lang="en-US" sz="2800" dirty="0" smtClean="0"/>
                        <a:t>Caveat, </a:t>
                      </a:r>
                      <a:r>
                        <a:rPr lang="en-US" sz="2800" dirty="0" err="1" smtClean="0"/>
                        <a:t>Frama</a:t>
                      </a:r>
                      <a:r>
                        <a:rPr lang="en-US" sz="2800" dirty="0" smtClean="0"/>
                        <a:t>-C, SPARK</a:t>
                      </a:r>
                      <a:endParaRPr lang="en-US" sz="2800" dirty="0"/>
                    </a:p>
                  </a:txBody>
                  <a:tcPr anchor="ctr"/>
                </a:tc>
                <a:tc>
                  <a:txBody>
                    <a:bodyPr/>
                    <a:lstStyle/>
                    <a:p>
                      <a:pPr algn="ctr"/>
                      <a:r>
                        <a:rPr lang="en-US" sz="2800" dirty="0" smtClean="0"/>
                        <a:t>CBMC, SPIN</a:t>
                      </a:r>
                      <a:endParaRPr lang="en-US" sz="2800" dirty="0"/>
                    </a:p>
                  </a:txBody>
                  <a:tcPr anchor="ctr"/>
                </a:tc>
                <a:tc>
                  <a:txBody>
                    <a:bodyPr/>
                    <a:lstStyle/>
                    <a:p>
                      <a:pPr algn="ctr"/>
                      <a:r>
                        <a:rPr lang="en-US" sz="2800" dirty="0" err="1" smtClean="0"/>
                        <a:t>PolySpace</a:t>
                      </a:r>
                      <a:r>
                        <a:rPr lang="en-US" sz="2800" dirty="0" smtClean="0"/>
                        <a:t>,</a:t>
                      </a:r>
                      <a:r>
                        <a:rPr lang="en-US" sz="2800" baseline="0" dirty="0" smtClean="0"/>
                        <a:t> </a:t>
                      </a:r>
                      <a:r>
                        <a:rPr lang="en-US" sz="2800" baseline="0" dirty="0" err="1" smtClean="0"/>
                        <a:t>Astrée</a:t>
                      </a:r>
                      <a:endParaRPr lang="en-US" sz="2800" dirty="0"/>
                    </a:p>
                  </a:txBody>
                  <a:tcPr anchor="ctr"/>
                </a:tc>
              </a:tr>
            </a:tbl>
          </a:graphicData>
        </a:graphic>
      </p:graphicFrame>
      <p:sp>
        <p:nvSpPr>
          <p:cNvPr id="5" name="TextBox 4"/>
          <p:cNvSpPr txBox="1"/>
          <p:nvPr/>
        </p:nvSpPr>
        <p:spPr>
          <a:xfrm>
            <a:off x="128588" y="6488668"/>
            <a:ext cx="7107074" cy="369332"/>
          </a:xfrm>
          <a:prstGeom prst="rect">
            <a:avLst/>
          </a:prstGeom>
          <a:noFill/>
        </p:spPr>
        <p:txBody>
          <a:bodyPr wrap="none" rtlCol="0">
            <a:spAutoFit/>
          </a:bodyPr>
          <a:lstStyle/>
          <a:p>
            <a:r>
              <a:rPr lang="en-US" i="1" dirty="0" smtClean="0"/>
              <a:t>DO-333 Certification Case Studies</a:t>
            </a:r>
            <a:r>
              <a:rPr lang="en-US" dirty="0" smtClean="0"/>
              <a:t>, </a:t>
            </a:r>
            <a:r>
              <a:rPr lang="en-US" dirty="0" err="1" smtClean="0"/>
              <a:t>Cofer</a:t>
            </a:r>
            <a:r>
              <a:rPr lang="en-US" dirty="0" smtClean="0"/>
              <a:t> and Miller, Rockwell Collins, 2014</a:t>
            </a:r>
            <a:endParaRPr lang="en-US" i="1" dirty="0"/>
          </a:p>
        </p:txBody>
      </p:sp>
      <p:sp>
        <p:nvSpPr>
          <p:cNvPr id="6" name="Oval 5"/>
          <p:cNvSpPr/>
          <p:nvPr/>
        </p:nvSpPr>
        <p:spPr>
          <a:xfrm>
            <a:off x="3336966" y="4927622"/>
            <a:ext cx="2873829" cy="1270660"/>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17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783" y="2385740"/>
            <a:ext cx="3063545" cy="1292433"/>
          </a:xfrm>
          <a:prstGeom prst="rect">
            <a:avLst/>
          </a:prstGeom>
        </p:spPr>
      </p:pic>
      <p:sp>
        <p:nvSpPr>
          <p:cNvPr id="2" name="Title 1"/>
          <p:cNvSpPr>
            <a:spLocks noGrp="1"/>
          </p:cNvSpPr>
          <p:nvPr>
            <p:ph type="title"/>
          </p:nvPr>
        </p:nvSpPr>
        <p:spPr/>
        <p:txBody>
          <a:bodyPr/>
          <a:lstStyle/>
          <a:p>
            <a:r>
              <a:rPr lang="en-US" dirty="0" smtClean="0"/>
              <a:t>Formal Program Verification</a:t>
            </a:r>
            <a:endParaRPr lang="en-US" dirty="0"/>
          </a:p>
        </p:txBody>
      </p:sp>
      <p:cxnSp>
        <p:nvCxnSpPr>
          <p:cNvPr id="5" name="Straight Connector 4"/>
          <p:cNvCxnSpPr/>
          <p:nvPr/>
        </p:nvCxnSpPr>
        <p:spPr>
          <a:xfrm>
            <a:off x="2758440" y="3492842"/>
            <a:ext cx="8168640" cy="12358"/>
          </a:xfrm>
          <a:prstGeom prst="line">
            <a:avLst/>
          </a:prstGeom>
          <a:ln w="177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264920" y="4038600"/>
            <a:ext cx="9662160" cy="15240"/>
          </a:xfrm>
          <a:prstGeom prst="line">
            <a:avLst/>
          </a:prstGeom>
          <a:ln w="1778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348397" y="1322368"/>
            <a:ext cx="1005403" cy="1938992"/>
          </a:xfrm>
          <a:prstGeom prst="rect">
            <a:avLst/>
          </a:prstGeom>
          <a:noFill/>
        </p:spPr>
        <p:txBody>
          <a:bodyPr wrap="none" rtlCol="0">
            <a:spAutoFit/>
          </a:bodyPr>
          <a:lstStyle/>
          <a:p>
            <a:r>
              <a:rPr lang="en-US" sz="12000" dirty="0" smtClean="0"/>
              <a:t>C</a:t>
            </a:r>
            <a:endParaRPr lang="en-US" sz="12000" dirty="0"/>
          </a:p>
        </p:txBody>
      </p:sp>
      <p:sp>
        <p:nvSpPr>
          <p:cNvPr id="9" name="TextBox 8"/>
          <p:cNvSpPr txBox="1"/>
          <p:nvPr/>
        </p:nvSpPr>
        <p:spPr>
          <a:xfrm>
            <a:off x="9541284" y="4365456"/>
            <a:ext cx="2619628" cy="1938992"/>
          </a:xfrm>
          <a:prstGeom prst="rect">
            <a:avLst/>
          </a:prstGeom>
          <a:noFill/>
        </p:spPr>
        <p:txBody>
          <a:bodyPr wrap="none" rtlCol="0">
            <a:spAutoFit/>
          </a:bodyPr>
          <a:lstStyle/>
          <a:p>
            <a:r>
              <a:rPr lang="en-US" sz="12000" smtClean="0"/>
              <a:t>Ada</a:t>
            </a:r>
            <a:endParaRPr lang="en-US" sz="12000" dirty="0"/>
          </a:p>
        </p:txBody>
      </p:sp>
      <p:sp>
        <p:nvSpPr>
          <p:cNvPr id="10" name="TextBox 9"/>
          <p:cNvSpPr txBox="1"/>
          <p:nvPr/>
        </p:nvSpPr>
        <p:spPr>
          <a:xfrm>
            <a:off x="1972983" y="2340020"/>
            <a:ext cx="1316386" cy="1077218"/>
          </a:xfrm>
          <a:prstGeom prst="rect">
            <a:avLst/>
          </a:prstGeom>
          <a:noFill/>
        </p:spPr>
        <p:txBody>
          <a:bodyPr wrap="none" rtlCol="0">
            <a:spAutoFit/>
          </a:bodyPr>
          <a:lstStyle/>
          <a:p>
            <a:pPr algn="ctr"/>
            <a:r>
              <a:rPr lang="en-US" sz="3200" dirty="0" smtClean="0"/>
              <a:t>1999</a:t>
            </a:r>
          </a:p>
          <a:p>
            <a:pPr algn="ctr"/>
            <a:r>
              <a:rPr lang="en-US" sz="3200" dirty="0" smtClean="0"/>
              <a:t>Caveat</a:t>
            </a:r>
            <a:endParaRPr lang="en-US" sz="3200" dirty="0"/>
          </a:p>
        </p:txBody>
      </p:sp>
      <p:sp>
        <p:nvSpPr>
          <p:cNvPr id="11" name="TextBox 10"/>
          <p:cNvSpPr txBox="1"/>
          <p:nvPr/>
        </p:nvSpPr>
        <p:spPr>
          <a:xfrm>
            <a:off x="5232039" y="2139072"/>
            <a:ext cx="1018227" cy="584775"/>
          </a:xfrm>
          <a:prstGeom prst="rect">
            <a:avLst/>
          </a:prstGeom>
          <a:noFill/>
        </p:spPr>
        <p:txBody>
          <a:bodyPr wrap="none" rtlCol="0">
            <a:spAutoFit/>
          </a:bodyPr>
          <a:lstStyle/>
          <a:p>
            <a:pPr algn="ctr"/>
            <a:r>
              <a:rPr lang="en-US" sz="3200" dirty="0" smtClean="0"/>
              <a:t>2008</a:t>
            </a:r>
          </a:p>
        </p:txBody>
      </p:sp>
      <p:sp>
        <p:nvSpPr>
          <p:cNvPr id="12" name="TextBox 11"/>
          <p:cNvSpPr txBox="1"/>
          <p:nvPr/>
        </p:nvSpPr>
        <p:spPr>
          <a:xfrm>
            <a:off x="7555721" y="4106376"/>
            <a:ext cx="1018227" cy="584775"/>
          </a:xfrm>
          <a:prstGeom prst="rect">
            <a:avLst/>
          </a:prstGeom>
          <a:noFill/>
        </p:spPr>
        <p:txBody>
          <a:bodyPr wrap="none" rtlCol="0">
            <a:spAutoFit/>
          </a:bodyPr>
          <a:lstStyle/>
          <a:p>
            <a:pPr algn="ctr"/>
            <a:r>
              <a:rPr lang="en-US" sz="3200" dirty="0" smtClean="0"/>
              <a:t>2014</a:t>
            </a:r>
          </a:p>
        </p:txBody>
      </p:sp>
      <p:sp>
        <p:nvSpPr>
          <p:cNvPr id="13" name="TextBox 12"/>
          <p:cNvSpPr txBox="1"/>
          <p:nvPr/>
        </p:nvSpPr>
        <p:spPr>
          <a:xfrm>
            <a:off x="1264920" y="4147329"/>
            <a:ext cx="1228734" cy="1077218"/>
          </a:xfrm>
          <a:prstGeom prst="rect">
            <a:avLst/>
          </a:prstGeom>
          <a:noFill/>
        </p:spPr>
        <p:txBody>
          <a:bodyPr wrap="none" rtlCol="0">
            <a:spAutoFit/>
          </a:bodyPr>
          <a:lstStyle/>
          <a:p>
            <a:pPr algn="ctr"/>
            <a:r>
              <a:rPr lang="en-US" sz="3200" smtClean="0"/>
              <a:t>1987</a:t>
            </a:r>
            <a:endParaRPr lang="en-US" sz="3200" dirty="0" smtClean="0"/>
          </a:p>
          <a:p>
            <a:pPr algn="ctr"/>
            <a:r>
              <a:rPr lang="en-US" sz="3200" dirty="0" smtClean="0"/>
              <a:t>SPARK</a:t>
            </a:r>
            <a:endParaRPr lang="en-US" sz="3200" dirty="0"/>
          </a:p>
        </p:txBody>
      </p:sp>
      <p:pic>
        <p:nvPicPr>
          <p:cNvPr id="15" name="Espace réservé du contenu 3" descr="spark_logo.png"/>
          <p:cNvPicPr>
            <a:picLocks noChangeAspect="1"/>
          </p:cNvPicPr>
          <p:nvPr/>
        </p:nvPicPr>
        <p:blipFill>
          <a:blip r:embed="rId3">
            <a:extLst>
              <a:ext uri="{28A0092B-C50C-407E-A947-70E740481C1C}">
                <a14:useLocalDpi xmlns:a14="http://schemas.microsoft.com/office/drawing/2010/main" val="0"/>
              </a:ext>
            </a:extLst>
          </a:blip>
          <a:srcRect t="-154637" b="-154637"/>
          <a:stretch>
            <a:fillRect/>
          </a:stretch>
        </p:blipFill>
        <p:spPr bwMode="auto">
          <a:xfrm>
            <a:off x="6670620" y="4106376"/>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3105" y="2915398"/>
            <a:ext cx="2395514" cy="334589"/>
          </a:xfrm>
          <a:prstGeom prst="rect">
            <a:avLst/>
          </a:prstGeom>
        </p:spPr>
      </p:pic>
      <p:sp>
        <p:nvSpPr>
          <p:cNvPr id="17" name="TextBox 16"/>
          <p:cNvSpPr txBox="1"/>
          <p:nvPr/>
        </p:nvSpPr>
        <p:spPr>
          <a:xfrm>
            <a:off x="8216175" y="2309872"/>
            <a:ext cx="1018228" cy="584775"/>
          </a:xfrm>
          <a:prstGeom prst="rect">
            <a:avLst/>
          </a:prstGeom>
          <a:noFill/>
        </p:spPr>
        <p:txBody>
          <a:bodyPr wrap="none" rtlCol="0">
            <a:spAutoFit/>
          </a:bodyPr>
          <a:lstStyle/>
          <a:p>
            <a:pPr algn="ctr"/>
            <a:r>
              <a:rPr lang="en-US" sz="3200" smtClean="0"/>
              <a:t>2013</a:t>
            </a:r>
            <a:endParaRPr lang="en-US" sz="3200" dirty="0" smtClean="0"/>
          </a:p>
        </p:txBody>
      </p:sp>
      <p:sp>
        <p:nvSpPr>
          <p:cNvPr id="18" name="TextBox 17"/>
          <p:cNvSpPr txBox="1"/>
          <p:nvPr/>
        </p:nvSpPr>
        <p:spPr>
          <a:xfrm>
            <a:off x="143828" y="6211669"/>
            <a:ext cx="10509993" cy="646331"/>
          </a:xfrm>
          <a:prstGeom prst="rect">
            <a:avLst/>
          </a:prstGeom>
          <a:noFill/>
        </p:spPr>
        <p:txBody>
          <a:bodyPr wrap="none" rtlCol="0">
            <a:spAutoFit/>
          </a:bodyPr>
          <a:lstStyle/>
          <a:p>
            <a:r>
              <a:rPr lang="en-US" i="1" dirty="0"/>
              <a:t>Formal Verification of Avionics Software Products</a:t>
            </a:r>
            <a:r>
              <a:rPr lang="en-US" dirty="0" smtClean="0"/>
              <a:t>, </a:t>
            </a:r>
            <a:r>
              <a:rPr lang="en-US" dirty="0" err="1" smtClean="0"/>
              <a:t>Souyris</a:t>
            </a:r>
            <a:r>
              <a:rPr lang="en-US" dirty="0" smtClean="0"/>
              <a:t> et al., Airbus, FM 2009</a:t>
            </a:r>
          </a:p>
          <a:p>
            <a:r>
              <a:rPr lang="en-US" i="1" dirty="0"/>
              <a:t>Are We There Yet? 20 Years of Industrial Theorem Proving with </a:t>
            </a:r>
            <a:r>
              <a:rPr lang="en-US" i="1" dirty="0" smtClean="0"/>
              <a:t>SPARK</a:t>
            </a:r>
            <a:r>
              <a:rPr lang="en-US" dirty="0" smtClean="0"/>
              <a:t>, Chapman and </a:t>
            </a:r>
            <a:r>
              <a:rPr lang="en-US" dirty="0" err="1" smtClean="0"/>
              <a:t>Schanda</a:t>
            </a:r>
            <a:r>
              <a:rPr lang="en-US" dirty="0" smtClean="0"/>
              <a:t>, </a:t>
            </a:r>
            <a:r>
              <a:rPr lang="en-US" dirty="0" err="1" smtClean="0"/>
              <a:t>Altran</a:t>
            </a:r>
            <a:r>
              <a:rPr lang="en-US" dirty="0" smtClean="0"/>
              <a:t>, ITP 2014</a:t>
            </a:r>
            <a:endParaRPr lang="en-US" i="1" dirty="0"/>
          </a:p>
        </p:txBody>
      </p:sp>
      <p:sp>
        <p:nvSpPr>
          <p:cNvPr id="19" name="TextBox 18"/>
          <p:cNvSpPr txBox="1"/>
          <p:nvPr/>
        </p:nvSpPr>
        <p:spPr>
          <a:xfrm>
            <a:off x="2597849" y="4822835"/>
            <a:ext cx="1160895" cy="1077218"/>
          </a:xfrm>
          <a:prstGeom prst="rect">
            <a:avLst/>
          </a:prstGeom>
          <a:noFill/>
          <a:ln w="38100">
            <a:solidFill>
              <a:srgbClr val="7030A0"/>
            </a:solidFill>
          </a:ln>
        </p:spPr>
        <p:txBody>
          <a:bodyPr wrap="none" rtlCol="0">
            <a:spAutoFit/>
          </a:bodyPr>
          <a:lstStyle/>
          <a:p>
            <a:pPr algn="ctr"/>
            <a:r>
              <a:rPr lang="en-US" sz="3200" dirty="0" smtClean="0"/>
              <a:t>1997</a:t>
            </a:r>
          </a:p>
          <a:p>
            <a:pPr algn="ctr"/>
            <a:r>
              <a:rPr lang="en-US" sz="3200" dirty="0" smtClean="0"/>
              <a:t>C130J</a:t>
            </a:r>
            <a:endParaRPr lang="en-US" sz="3200" dirty="0"/>
          </a:p>
        </p:txBody>
      </p:sp>
      <p:sp>
        <p:nvSpPr>
          <p:cNvPr id="20" name="TextBox 19"/>
          <p:cNvSpPr txBox="1"/>
          <p:nvPr/>
        </p:nvSpPr>
        <p:spPr>
          <a:xfrm>
            <a:off x="3304052" y="1594820"/>
            <a:ext cx="1252267" cy="1077218"/>
          </a:xfrm>
          <a:prstGeom prst="rect">
            <a:avLst/>
          </a:prstGeom>
          <a:noFill/>
          <a:ln w="38100">
            <a:solidFill>
              <a:schemeClr val="accent2"/>
            </a:solidFill>
          </a:ln>
        </p:spPr>
        <p:txBody>
          <a:bodyPr wrap="none" rtlCol="0">
            <a:spAutoFit/>
          </a:bodyPr>
          <a:lstStyle/>
          <a:p>
            <a:pPr algn="ctr"/>
            <a:r>
              <a:rPr lang="en-US" sz="3200" dirty="0" smtClean="0"/>
              <a:t>2002</a:t>
            </a:r>
          </a:p>
          <a:p>
            <a:pPr algn="ctr"/>
            <a:r>
              <a:rPr lang="en-US" sz="3200" dirty="0" smtClean="0"/>
              <a:t>Airbus</a:t>
            </a:r>
            <a:endParaRPr lang="en-US" sz="3200" dirty="0"/>
          </a:p>
        </p:txBody>
      </p:sp>
    </p:spTree>
    <p:extLst>
      <p:ext uri="{BB962C8B-B14F-4D97-AF65-F5344CB8AC3E}">
        <p14:creationId xmlns:p14="http://schemas.microsoft.com/office/powerpoint/2010/main" val="1924534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Formal Program Verification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377540"/>
              </p:ext>
            </p:extLst>
          </p:nvPr>
        </p:nvGraphicFramePr>
        <p:xfrm>
          <a:off x="838200" y="3181985"/>
          <a:ext cx="10515600" cy="274320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z="2800" dirty="0" smtClean="0"/>
                        <a:t>Implicit specifications</a:t>
                      </a:r>
                      <a:endParaRPr lang="en-US" sz="2800" dirty="0"/>
                    </a:p>
                  </a:txBody>
                  <a:tcPr/>
                </a:tc>
                <a:tc>
                  <a:txBody>
                    <a:bodyPr/>
                    <a:lstStyle/>
                    <a:p>
                      <a:pPr algn="ctr"/>
                      <a:r>
                        <a:rPr lang="en-US" sz="2800" dirty="0" smtClean="0"/>
                        <a:t>User</a:t>
                      </a:r>
                      <a:r>
                        <a:rPr lang="en-US" sz="2800" baseline="0" dirty="0" smtClean="0"/>
                        <a:t> defined specifications</a:t>
                      </a:r>
                      <a:endParaRPr lang="en-US" sz="2800" dirty="0"/>
                    </a:p>
                  </a:txBody>
                  <a:tcPr/>
                </a:tc>
              </a:tr>
              <a:tr h="370840">
                <a:tc>
                  <a:txBody>
                    <a:bodyPr/>
                    <a:lstStyle/>
                    <a:p>
                      <a:pPr algn="l"/>
                      <a:r>
                        <a:rPr lang="en-US" sz="2800" dirty="0" smtClean="0"/>
                        <a:t>No read of uninitialized data</a:t>
                      </a:r>
                    </a:p>
                    <a:p>
                      <a:pPr algn="l"/>
                      <a:endParaRPr lang="en-US" sz="2800" dirty="0" smtClean="0"/>
                    </a:p>
                    <a:p>
                      <a:pPr algn="l"/>
                      <a:r>
                        <a:rPr lang="en-US" sz="2800" dirty="0" smtClean="0"/>
                        <a:t>No</a:t>
                      </a:r>
                      <a:r>
                        <a:rPr lang="en-US" sz="2800" baseline="0" dirty="0" smtClean="0"/>
                        <a:t> run-time error</a:t>
                      </a:r>
                    </a:p>
                    <a:p>
                      <a:pPr algn="l"/>
                      <a:endParaRPr lang="en-US" sz="2800" baseline="0" dirty="0" smtClean="0"/>
                    </a:p>
                    <a:p>
                      <a:pPr algn="l"/>
                      <a:r>
                        <a:rPr lang="en-US" sz="2800" baseline="0" dirty="0" smtClean="0"/>
                        <a:t>No deadlock, no data race</a:t>
                      </a:r>
                      <a:endParaRPr lang="en-US" sz="2800" dirty="0"/>
                    </a:p>
                  </a:txBody>
                  <a:tcPr/>
                </a:tc>
                <a:tc>
                  <a:txBody>
                    <a:bodyPr/>
                    <a:lstStyle/>
                    <a:p>
                      <a:pPr algn="l"/>
                      <a:r>
                        <a:rPr lang="en-US" sz="2800" dirty="0" smtClean="0"/>
                        <a:t>Data dependences</a:t>
                      </a:r>
                    </a:p>
                    <a:p>
                      <a:pPr algn="l"/>
                      <a:endParaRPr lang="en-US" sz="2800" dirty="0" smtClean="0"/>
                    </a:p>
                    <a:p>
                      <a:pPr algn="l"/>
                      <a:r>
                        <a:rPr lang="en-US" sz="2800" dirty="0" smtClean="0"/>
                        <a:t>Function</a:t>
                      </a:r>
                      <a:r>
                        <a:rPr lang="en-US" sz="2800" baseline="0" dirty="0" smtClean="0"/>
                        <a:t>al contracts (pre/post)</a:t>
                      </a:r>
                    </a:p>
                    <a:p>
                      <a:pPr algn="l"/>
                      <a:endParaRPr lang="en-US" sz="2800" baseline="0" dirty="0" smtClean="0"/>
                    </a:p>
                    <a:p>
                      <a:pPr algn="l"/>
                      <a:r>
                        <a:rPr lang="en-US" sz="2800" baseline="0" dirty="0" smtClean="0"/>
                        <a:t>Integration contracts (pre)</a:t>
                      </a:r>
                      <a:endParaRPr lang="en-US" sz="2800" dirty="0"/>
                    </a:p>
                  </a:txBody>
                  <a:tcPr/>
                </a:tc>
              </a:tr>
            </a:tbl>
          </a:graphicData>
        </a:graphic>
      </p:graphicFrame>
      <p:sp>
        <p:nvSpPr>
          <p:cNvPr id="5" name="TextBox 4"/>
          <p:cNvSpPr txBox="1"/>
          <p:nvPr/>
        </p:nvSpPr>
        <p:spPr>
          <a:xfrm>
            <a:off x="2143219" y="2026920"/>
            <a:ext cx="6729150" cy="523220"/>
          </a:xfrm>
          <a:prstGeom prst="rect">
            <a:avLst/>
          </a:prstGeom>
          <a:noFill/>
        </p:spPr>
        <p:txBody>
          <a:bodyPr wrap="none" rtlCol="0">
            <a:spAutoFit/>
          </a:bodyPr>
          <a:lstStyle/>
          <a:p>
            <a:r>
              <a:rPr lang="en-US" sz="2800" dirty="0" smtClean="0"/>
              <a:t>Verify that code implements the specification</a:t>
            </a:r>
            <a:endParaRPr lang="en-US" sz="2800" dirty="0"/>
          </a:p>
        </p:txBody>
      </p:sp>
    </p:spTree>
    <p:extLst>
      <p:ext uri="{BB962C8B-B14F-4D97-AF65-F5344CB8AC3E}">
        <p14:creationId xmlns:p14="http://schemas.microsoft.com/office/powerpoint/2010/main" val="74383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Formal Specifications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12605598"/>
              </p:ext>
            </p:extLst>
          </p:nvPr>
        </p:nvGraphicFramePr>
        <p:xfrm>
          <a:off x="838200" y="1825625"/>
          <a:ext cx="10515600" cy="414528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pPr algn="ctr"/>
                      <a:r>
                        <a:rPr lang="en-US" sz="2800" dirty="0" smtClean="0"/>
                        <a:t>Year</a:t>
                      </a:r>
                      <a:endParaRPr lang="en-US" sz="2800" dirty="0"/>
                    </a:p>
                  </a:txBody>
                  <a:tcPr/>
                </a:tc>
                <a:tc>
                  <a:txBody>
                    <a:bodyPr/>
                    <a:lstStyle/>
                    <a:p>
                      <a:pPr algn="ctr"/>
                      <a:r>
                        <a:rPr lang="en-US" sz="2800" dirty="0" smtClean="0"/>
                        <a:t>Who?</a:t>
                      </a:r>
                      <a:endParaRPr lang="en-US" sz="2800" dirty="0"/>
                    </a:p>
                  </a:txBody>
                  <a:tcPr/>
                </a:tc>
                <a:tc>
                  <a:txBody>
                    <a:bodyPr/>
                    <a:lstStyle/>
                    <a:p>
                      <a:pPr algn="ctr"/>
                      <a:r>
                        <a:rPr lang="en-US" sz="2800" dirty="0" smtClean="0"/>
                        <a:t>Contracts</a:t>
                      </a:r>
                      <a:r>
                        <a:rPr lang="en-US" sz="2800" baseline="0" dirty="0" smtClean="0"/>
                        <a:t> =</a:t>
                      </a:r>
                      <a:endParaRPr lang="en-US" sz="2800" dirty="0"/>
                    </a:p>
                  </a:txBody>
                  <a:tcPr/>
                </a:tc>
              </a:tr>
              <a:tr h="370840">
                <a:tc>
                  <a:txBody>
                    <a:bodyPr/>
                    <a:lstStyle/>
                    <a:p>
                      <a:r>
                        <a:rPr lang="en-US" sz="2800" dirty="0" smtClean="0"/>
                        <a:t>1969</a:t>
                      </a:r>
                      <a:endParaRPr lang="en-US" sz="2800" dirty="0"/>
                    </a:p>
                  </a:txBody>
                  <a:tcPr/>
                </a:tc>
                <a:tc>
                  <a:txBody>
                    <a:bodyPr/>
                    <a:lstStyle/>
                    <a:p>
                      <a:r>
                        <a:rPr lang="en-US" sz="2800" dirty="0" smtClean="0"/>
                        <a:t>Hoare (logic)</a:t>
                      </a:r>
                      <a:endParaRPr lang="en-US" sz="2800" dirty="0"/>
                    </a:p>
                  </a:txBody>
                  <a:tcPr/>
                </a:tc>
                <a:tc>
                  <a:txBody>
                    <a:bodyPr/>
                    <a:lstStyle/>
                    <a:p>
                      <a:r>
                        <a:rPr lang="en-US" sz="2800" dirty="0" smtClean="0"/>
                        <a:t>logic</a:t>
                      </a:r>
                      <a:endParaRPr lang="en-US" sz="2800" dirty="0"/>
                    </a:p>
                  </a:txBody>
                  <a:tcPr/>
                </a:tc>
              </a:tr>
              <a:tr h="370840">
                <a:tc>
                  <a:txBody>
                    <a:bodyPr/>
                    <a:lstStyle/>
                    <a:p>
                      <a:r>
                        <a:rPr lang="en-US" sz="2800" dirty="0" smtClean="0"/>
                        <a:t>1987</a:t>
                      </a:r>
                      <a:endParaRPr lang="en-US" sz="2800" dirty="0"/>
                    </a:p>
                  </a:txBody>
                  <a:tcPr/>
                </a:tc>
                <a:tc>
                  <a:txBody>
                    <a:bodyPr/>
                    <a:lstStyle/>
                    <a:p>
                      <a:r>
                        <a:rPr lang="en-US" sz="2800" dirty="0" smtClean="0"/>
                        <a:t>SPARK 83 (PVL)</a:t>
                      </a:r>
                      <a:endParaRPr lang="en-US" sz="2800" dirty="0"/>
                    </a:p>
                  </a:txBody>
                  <a:tcPr/>
                </a:tc>
                <a:tc>
                  <a:txBody>
                    <a:bodyPr/>
                    <a:lstStyle/>
                    <a:p>
                      <a:r>
                        <a:rPr lang="en-US" sz="2800" dirty="0" smtClean="0"/>
                        <a:t>logic</a:t>
                      </a:r>
                      <a:endParaRPr lang="en-US" sz="2800" dirty="0"/>
                    </a:p>
                  </a:txBody>
                  <a:tcPr/>
                </a:tc>
              </a:tr>
              <a:tr h="370840">
                <a:tc>
                  <a:txBody>
                    <a:bodyPr/>
                    <a:lstStyle/>
                    <a:p>
                      <a:r>
                        <a:rPr lang="en-US" sz="2800" dirty="0" smtClean="0"/>
                        <a:t>1988</a:t>
                      </a:r>
                      <a:endParaRPr lang="en-US" sz="2800" dirty="0"/>
                    </a:p>
                  </a:txBody>
                  <a:tcPr/>
                </a:tc>
                <a:tc>
                  <a:txBody>
                    <a:bodyPr/>
                    <a:lstStyle/>
                    <a:p>
                      <a:r>
                        <a:rPr lang="en-US" sz="2800" dirty="0" smtClean="0"/>
                        <a:t>Meyer (Eiffel)</a:t>
                      </a:r>
                      <a:endParaRPr lang="en-US" sz="2800" dirty="0"/>
                    </a:p>
                  </a:txBody>
                  <a:tcPr/>
                </a:tc>
                <a:tc>
                  <a:txBody>
                    <a:bodyPr/>
                    <a:lstStyle/>
                    <a:p>
                      <a:r>
                        <a:rPr lang="en-US" sz="2800" dirty="0" smtClean="0"/>
                        <a:t>code</a:t>
                      </a:r>
                      <a:endParaRPr lang="en-US" sz="2800" dirty="0"/>
                    </a:p>
                  </a:txBody>
                  <a:tcPr/>
                </a:tc>
              </a:tr>
              <a:tr h="370840">
                <a:tc>
                  <a:txBody>
                    <a:bodyPr/>
                    <a:lstStyle/>
                    <a:p>
                      <a:r>
                        <a:rPr lang="en-US" sz="2800" dirty="0" smtClean="0"/>
                        <a:t>2005</a:t>
                      </a:r>
                      <a:endParaRPr lang="en-US" sz="2800" dirty="0"/>
                    </a:p>
                  </a:txBody>
                  <a:tcPr/>
                </a:tc>
                <a:tc>
                  <a:txBody>
                    <a:bodyPr/>
                    <a:lstStyle/>
                    <a:p>
                      <a:r>
                        <a:rPr lang="en-US" sz="2800" dirty="0" smtClean="0"/>
                        <a:t>JML</a:t>
                      </a:r>
                      <a:endParaRPr lang="en-US" sz="2800" dirty="0"/>
                    </a:p>
                  </a:txBody>
                  <a:tcPr/>
                </a:tc>
                <a:tc>
                  <a:txBody>
                    <a:bodyPr/>
                    <a:lstStyle/>
                    <a:p>
                      <a:r>
                        <a:rPr lang="en-US" sz="2800" b="1" dirty="0" smtClean="0"/>
                        <a:t>either</a:t>
                      </a:r>
                      <a:r>
                        <a:rPr lang="en-US" sz="2800" dirty="0" smtClean="0"/>
                        <a:t> logic </a:t>
                      </a:r>
                      <a:r>
                        <a:rPr lang="en-US" sz="2800" b="1" dirty="0" smtClean="0"/>
                        <a:t>or</a:t>
                      </a:r>
                      <a:r>
                        <a:rPr lang="en-US" sz="2800" dirty="0" smtClean="0"/>
                        <a:t> code</a:t>
                      </a:r>
                      <a:endParaRPr lang="en-US" sz="2800" dirty="0"/>
                    </a:p>
                  </a:txBody>
                  <a:tcPr/>
                </a:tc>
              </a:tr>
              <a:tr h="370840">
                <a:tc>
                  <a:txBody>
                    <a:bodyPr/>
                    <a:lstStyle/>
                    <a:p>
                      <a:r>
                        <a:rPr lang="en-US" sz="2800" dirty="0" smtClean="0"/>
                        <a:t>2010</a:t>
                      </a:r>
                      <a:endParaRPr lang="en-US" sz="2800" dirty="0"/>
                    </a:p>
                  </a:txBody>
                  <a:tcPr/>
                </a:tc>
                <a:tc>
                  <a:txBody>
                    <a:bodyPr/>
                    <a:lstStyle/>
                    <a:p>
                      <a:r>
                        <a:rPr lang="en-US" sz="2800" dirty="0" err="1" smtClean="0"/>
                        <a:t>Chalin</a:t>
                      </a:r>
                      <a:r>
                        <a:rPr lang="en-US" sz="2800" dirty="0" smtClean="0"/>
                        <a:t> (JML)</a:t>
                      </a:r>
                      <a:endParaRPr lang="en-US" sz="2800" dirty="0"/>
                    </a:p>
                  </a:txBody>
                  <a:tcPr/>
                </a:tc>
                <a:tc>
                  <a:txBody>
                    <a:bodyPr/>
                    <a:lstStyle/>
                    <a:p>
                      <a:r>
                        <a:rPr lang="en-US" sz="2800" b="1" dirty="0" smtClean="0"/>
                        <a:t>both</a:t>
                      </a:r>
                      <a:r>
                        <a:rPr lang="en-US" sz="2800" dirty="0" smtClean="0"/>
                        <a:t> logic</a:t>
                      </a:r>
                      <a:r>
                        <a:rPr lang="en-US" sz="2800" baseline="0" dirty="0" smtClean="0"/>
                        <a:t> </a:t>
                      </a:r>
                      <a:r>
                        <a:rPr lang="en-US" sz="2800" b="1" baseline="0" dirty="0" smtClean="0"/>
                        <a:t>and</a:t>
                      </a:r>
                      <a:r>
                        <a:rPr lang="en-US" sz="2800" baseline="0" dirty="0" smtClean="0"/>
                        <a:t> code</a:t>
                      </a:r>
                      <a:endParaRPr lang="en-US" sz="2800" dirty="0"/>
                    </a:p>
                  </a:txBody>
                  <a:tcPr/>
                </a:tc>
              </a:tr>
              <a:tr h="370840">
                <a:tc>
                  <a:txBody>
                    <a:bodyPr/>
                    <a:lstStyle/>
                    <a:p>
                      <a:r>
                        <a:rPr lang="en-US" sz="2800" dirty="0" smtClean="0"/>
                        <a:t>2011</a:t>
                      </a:r>
                      <a:endParaRPr lang="en-US" sz="2800" dirty="0"/>
                    </a:p>
                  </a:txBody>
                  <a:tcPr/>
                </a:tc>
                <a:tc>
                  <a:txBody>
                    <a:bodyPr/>
                    <a:lstStyle/>
                    <a:p>
                      <a:r>
                        <a:rPr lang="en-US" sz="2800" dirty="0" err="1" smtClean="0"/>
                        <a:t>Frama</a:t>
                      </a:r>
                      <a:r>
                        <a:rPr lang="en-US" sz="2800" dirty="0" smtClean="0"/>
                        <a:t>-C</a:t>
                      </a:r>
                      <a:r>
                        <a:rPr lang="en-US" sz="2800" baseline="0" dirty="0" smtClean="0"/>
                        <a:t> (E-ACSL)</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t>sometimes both</a:t>
                      </a:r>
                      <a:endParaRPr lang="en-US" sz="2800" dirty="0" smtClean="0"/>
                    </a:p>
                  </a:txBody>
                  <a:tcPr/>
                </a:tc>
              </a:tr>
              <a:tr h="370840">
                <a:tc>
                  <a:txBody>
                    <a:bodyPr/>
                    <a:lstStyle/>
                    <a:p>
                      <a:r>
                        <a:rPr lang="en-US" sz="2800" dirty="0" smtClean="0"/>
                        <a:t>2014</a:t>
                      </a:r>
                      <a:endParaRPr lang="en-US" sz="2800" dirty="0"/>
                    </a:p>
                  </a:txBody>
                  <a:tcPr/>
                </a:tc>
                <a:tc>
                  <a:txBody>
                    <a:bodyPr/>
                    <a:lstStyle/>
                    <a:p>
                      <a:r>
                        <a:rPr lang="en-US" sz="2800" dirty="0" smtClean="0"/>
                        <a:t>SPARK 2014</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t>always</a:t>
                      </a:r>
                      <a:r>
                        <a:rPr lang="en-US" sz="2800" b="1" baseline="0" dirty="0" smtClean="0"/>
                        <a:t> </a:t>
                      </a:r>
                      <a:r>
                        <a:rPr lang="en-US" sz="2800" b="1" dirty="0" smtClean="0"/>
                        <a:t>both</a:t>
                      </a:r>
                      <a:endParaRPr lang="en-US" sz="2800" dirty="0"/>
                    </a:p>
                  </a:txBody>
                  <a:tcPr/>
                </a:tc>
              </a:tr>
            </a:tbl>
          </a:graphicData>
        </a:graphic>
      </p:graphicFrame>
      <p:sp>
        <p:nvSpPr>
          <p:cNvPr id="4" name="TextBox 3"/>
          <p:cNvSpPr txBox="1"/>
          <p:nvPr/>
        </p:nvSpPr>
        <p:spPr>
          <a:xfrm>
            <a:off x="143828" y="6211669"/>
            <a:ext cx="8566704" cy="646331"/>
          </a:xfrm>
          <a:prstGeom prst="rect">
            <a:avLst/>
          </a:prstGeom>
          <a:noFill/>
        </p:spPr>
        <p:txBody>
          <a:bodyPr wrap="none" rtlCol="0">
            <a:spAutoFit/>
          </a:bodyPr>
          <a:lstStyle/>
          <a:p>
            <a:r>
              <a:rPr lang="en-US" i="1" dirty="0"/>
              <a:t>Engineering a Sound Assertion Semantics for the Verifying Compiler</a:t>
            </a:r>
            <a:r>
              <a:rPr lang="en-US" dirty="0" smtClean="0"/>
              <a:t>, </a:t>
            </a:r>
            <a:r>
              <a:rPr lang="en-US" dirty="0" err="1" smtClean="0"/>
              <a:t>Chalin</a:t>
            </a:r>
            <a:r>
              <a:rPr lang="en-US" dirty="0" smtClean="0"/>
              <a:t>, IEEE TSE 2010</a:t>
            </a:r>
          </a:p>
          <a:p>
            <a:r>
              <a:rPr lang="en-US" i="1" dirty="0"/>
              <a:t>Static versus Dynamic Verification in Why3, </a:t>
            </a:r>
            <a:r>
              <a:rPr lang="en-US" i="1" dirty="0" err="1"/>
              <a:t>Frama</a:t>
            </a:r>
            <a:r>
              <a:rPr lang="en-US" i="1" dirty="0"/>
              <a:t>-C and SPARK 2014</a:t>
            </a:r>
            <a:r>
              <a:rPr lang="en-US" dirty="0" smtClean="0"/>
              <a:t>, Marché et al., 2016</a:t>
            </a:r>
            <a:endParaRPr lang="en-US" i="1" dirty="0"/>
          </a:p>
        </p:txBody>
      </p:sp>
    </p:spTree>
    <p:extLst>
      <p:ext uri="{BB962C8B-B14F-4D97-AF65-F5344CB8AC3E}">
        <p14:creationId xmlns:p14="http://schemas.microsoft.com/office/powerpoint/2010/main" val="905454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2546</TotalTime>
  <Words>3180</Words>
  <Application>Microsoft Macintosh PowerPoint</Application>
  <PresentationFormat>Widescreen</PresentationFormat>
  <Paragraphs>506</Paragraphs>
  <Slides>59</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Wingdings</vt:lpstr>
      <vt:lpstr>Office Theme</vt:lpstr>
      <vt:lpstr>Formal Program Verification in Avionics Certification</vt:lpstr>
      <vt:lpstr>A formal model combined with a formal analysis constitutes a formal method. [..] There are many different kinds of formal analysis, but they can typically be classified in three categories: (1) deductive methods, such as theorem proving, (2) model checking, and (3) abstract interpretation.  </vt:lpstr>
      <vt:lpstr>Formal Methods Landscape</vt:lpstr>
      <vt:lpstr>Formal Methods Landscape</vt:lpstr>
      <vt:lpstr>Formal Methods for Functional Correctness</vt:lpstr>
      <vt:lpstr>Formal Methods for Functional Correctness</vt:lpstr>
      <vt:lpstr>Formal Program Verification</vt:lpstr>
      <vt:lpstr>Objectives of Formal Program Verification</vt:lpstr>
      <vt:lpstr>Executable Formal Specifications</vt:lpstr>
      <vt:lpstr>SPARK 2014 Language</vt:lpstr>
      <vt:lpstr>SPARK 2014 Language Examples</vt:lpstr>
      <vt:lpstr>SPARK 2014 Tools</vt:lpstr>
      <vt:lpstr>SPARK 2014 Methodology</vt:lpstr>
      <vt:lpstr>When formal analysis is used to meet a verification objective, there is an additional objective to ensure that each formal method used is correctly defined, justified, and appropriate to meet this verification objective. </vt:lpstr>
      <vt:lpstr>Contracts and Code Are a Formal Model</vt:lpstr>
      <vt:lpstr>Verification Tool Does a Formal Analysis</vt:lpstr>
      <vt:lpstr>All Assumptions Should Be Justified </vt:lpstr>
      <vt:lpstr>Formal Analysis Cases/Procedures Are Correct</vt:lpstr>
      <vt:lpstr>Formal Analysis Results Are Correct</vt:lpstr>
      <vt:lpstr>Formal methods might be used in a very selective manner to partially address a small set of objectives, or might be the primary source of evidence for the satisfaction of many of the objectives concerned with development and verification. </vt:lpstr>
      <vt:lpstr>PowerPoint Presentation</vt:lpstr>
      <vt:lpstr>PowerPoint Presentation</vt:lpstr>
      <vt:lpstr>PowerPoint Presentation</vt:lpstr>
      <vt:lpstr>PowerPoint Presentation</vt:lpstr>
      <vt:lpstr>For requirements (HLR and LLR), architecture and source code, the use of formal methods is a particular case of analysis. Thus the “only” guidance needed for formal analysis in these cases is the criteria and conditions for the use of formal methods.</vt:lpstr>
      <vt:lpstr>PowerPoint Presentation</vt:lpstr>
      <vt:lpstr>FM.A-4(2) – LLR are accurate and consistent</vt:lpstr>
      <vt:lpstr>FM.A-4(4) – LLR are verifiable</vt:lpstr>
      <vt:lpstr>FM.A-4(5) – LLR conform to standards</vt:lpstr>
      <vt:lpstr>FM.A-4(16) – LLR formalization is correct</vt:lpstr>
      <vt:lpstr>A.2(3) – Software architecture is developed</vt:lpstr>
      <vt:lpstr>PowerPoint Presentation</vt:lpstr>
      <vt:lpstr>For requirements (HLR and LLR), architecture and source code, the use of formal methods is a particular case of analysis. Thus the “only” guidance needed for formal analysis in these cases is the criteria and conditions for the use of formal methods.</vt:lpstr>
      <vt:lpstr>PowerPoint Presentation</vt:lpstr>
      <vt:lpstr>FM.A-5(1) – SC complies with LLR</vt:lpstr>
      <vt:lpstr>FM.A-5(2) – SC complies with software arch.</vt:lpstr>
      <vt:lpstr>FM.A-5(3) – SC is verifiable</vt:lpstr>
      <vt:lpstr>FM.A-5(4) – SC conforms to standards</vt:lpstr>
      <vt:lpstr>FM.A-5(5) – SC is traceable to LLR</vt:lpstr>
      <vt:lpstr>FM.A-5(6) – SC is accurate and consistent</vt:lpstr>
      <vt:lpstr>PowerPoint Presentation</vt:lpstr>
      <vt:lpstr>For the formal analysis of source code to be used as verification evidence for the target system, verification should be performed to establish property preservation between source and object code.  </vt:lpstr>
      <vt:lpstr>PowerPoint Presentation</vt:lpstr>
      <vt:lpstr>PowerPoint Presentation</vt:lpstr>
      <vt:lpstr>Property Preservation Between SC and OC</vt:lpstr>
      <vt:lpstr>FM.6.7.1.1 – Coverage of LLR is achieved</vt:lpstr>
      <vt:lpstr>FM.6.7.1.2 – Complete coverage of each LLR</vt:lpstr>
      <vt:lpstr>FM.6.7.1.3 – Completeness of the set of LLR</vt:lpstr>
      <vt:lpstr>FM.6.7.1.4 – Unintended dataflow relations</vt:lpstr>
      <vt:lpstr>FM.6.7.1.5 – Extraneous code</vt:lpstr>
      <vt:lpstr>Formal analysis can be used to satisfy many of the verification objectives, completely in some cases and only partly in others. In this last case, the verification plan should describe how the combination of formal analysis and other methods satisfies the objective completely. </vt:lpstr>
      <vt:lpstr>Test vs. Proof</vt:lpstr>
      <vt:lpstr>Unit Test vs. Unit Proof for LLR</vt:lpstr>
      <vt:lpstr>Unit Test and Unit Proof for LLR</vt:lpstr>
      <vt:lpstr>Need for Explicit Assumption Management</vt:lpstr>
      <vt:lpstr>Any tool that supports the formal analysis should be assessed under the tool qualification guidance required by DO-178 and qualified where necessary. </vt:lpstr>
      <vt:lpstr>Tool Qualification Strategy</vt:lpstr>
      <vt:lpstr>Tool Architecture</vt:lpstr>
      <vt:lpstr>Bibliography</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Program Verification in Avionics Certification</dc:title>
  <dc:creator>Yannick Moy</dc:creator>
  <cp:lastModifiedBy>Yannick Moy</cp:lastModifiedBy>
  <cp:revision>248</cp:revision>
  <dcterms:created xsi:type="dcterms:W3CDTF">2016-10-10T15:23:34Z</dcterms:created>
  <dcterms:modified xsi:type="dcterms:W3CDTF">2016-10-25T10:14:13Z</dcterms:modified>
</cp:coreProperties>
</file>