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4" name="Shape 1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4" name="Shape 2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hape 24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4" name="Shape 24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4" name="Shape 2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Shape 2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3" name="Shape 28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5" name="Shape 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2" name="Shape 1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457200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2" type="body"/>
          </p:nvPr>
        </p:nvSpPr>
        <p:spPr>
          <a:xfrm>
            <a:off x="4692273" y="1200150"/>
            <a:ext cx="3994525" cy="372568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0" name="Shape 20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idx="1" type="body"/>
          </p:nvPr>
        </p:nvSpPr>
        <p:spPr>
          <a:xfrm>
            <a:off x="457200" y="4406309"/>
            <a:ext cx="8229600" cy="51952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36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b="1"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dk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png"/><Relationship Id="rId4" Type="http://schemas.openxmlformats.org/officeDocument/2006/relationships/image" Target="../media/image0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png"/><Relationship Id="rId4" Type="http://schemas.openxmlformats.org/officeDocument/2006/relationships/image" Target="../media/image0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png"/><Relationship Id="rId4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png"/><Relationship Id="rId4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png"/><Relationship Id="rId4" Type="http://schemas.openxmlformats.org/officeDocument/2006/relationships/image" Target="../media/image07.png"/><Relationship Id="rId5" Type="http://schemas.openxmlformats.org/officeDocument/2006/relationships/image" Target="../media/image08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mailto:vincent1.louis@intradef.gouv.fr" TargetMode="External"/><Relationship Id="rId4" Type="http://schemas.openxmlformats.org/officeDocument/2006/relationships/hyperlink" Target="mailto:fofanov@adacore.com" TargetMode="External"/><Relationship Id="rId5" Type="http://schemas.openxmlformats.org/officeDocument/2006/relationships/hyperlink" Target="mailto:flavien.huynh@squoring.com" TargetMode="External"/><Relationship Id="rId6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Relationship Id="rId4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2.png"/><Relationship Id="rId4" Type="http://schemas.openxmlformats.org/officeDocument/2006/relationships/image" Target="../media/image0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png"/><Relationship Id="rId4" Type="http://schemas.openxmlformats.org/officeDocument/2006/relationships/image" Target="../media/image0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png"/><Relationship Id="rId4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png"/><Relationship Id="rId4" Type="http://schemas.openxmlformats.org/officeDocument/2006/relationships/image" Target="../media/image0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457200" y="1200150"/>
            <a:ext cx="8229600" cy="20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 algn="ctr">
              <a:spcBef>
                <a:spcPts val="0"/>
              </a:spcBef>
              <a:buNone/>
            </a:pPr>
            <a:r>
              <a:t/>
            </a:r>
            <a:endParaRPr/>
          </a:p>
          <a:p>
            <a:pPr algn="ctr">
              <a:spcBef>
                <a:spcPts val="0"/>
              </a:spcBef>
              <a:buNone/>
            </a:pPr>
            <a:r>
              <a:rPr b="1" lang="en"/>
              <a:t>Projet AdaSquore</a:t>
            </a:r>
          </a:p>
        </p:txBody>
      </p:sp>
      <p:pic>
        <p:nvPicPr>
          <p:cNvPr id="32" name="Shape 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Shape 33"/>
          <p:cNvSpPr txBox="1"/>
          <p:nvPr>
            <p:ph idx="2" type="body"/>
          </p:nvPr>
        </p:nvSpPr>
        <p:spPr>
          <a:xfrm>
            <a:off x="93750" y="4615675"/>
            <a:ext cx="22179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Octobre 2015</a:t>
            </a:r>
          </a:p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>
            <p:ph idx="1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127" name="Shape 127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28" name="Shape 128"/>
          <p:cNvSpPr txBox="1"/>
          <p:nvPr>
            <p:ph idx="2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Présentation</a:t>
            </a:r>
          </a:p>
        </p:txBody>
      </p:sp>
      <p:pic>
        <p:nvPicPr>
          <p:cNvPr id="129" name="Shape 1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976312"/>
            <a:ext cx="70485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Shape 130"/>
          <p:cNvSpPr txBox="1"/>
          <p:nvPr/>
        </p:nvSpPr>
        <p:spPr>
          <a:xfrm>
            <a:off x="2998050" y="3908800"/>
            <a:ext cx="3147899" cy="805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1800"/>
              <a:t>Evaluation par KPIs et métriques agrégées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6" name="Shape 1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Shape 137"/>
          <p:cNvSpPr txBox="1"/>
          <p:nvPr>
            <p:ph idx="1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138" name="Shape 138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39" name="Shape 139"/>
          <p:cNvSpPr txBox="1"/>
          <p:nvPr>
            <p:ph idx="2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Présentation</a:t>
            </a:r>
          </a:p>
        </p:txBody>
      </p:sp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976312"/>
            <a:ext cx="70485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103975" y="2485800"/>
            <a:ext cx="1728299" cy="9339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i="1" lang="en" sz="1800"/>
              <a:t>Tableau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1800"/>
              <a:t>de bord intelligent</a:t>
            </a:r>
          </a:p>
        </p:txBody>
      </p:sp>
      <p:sp>
        <p:nvSpPr>
          <p:cNvPr id="142" name="Shape 142"/>
          <p:cNvSpPr txBox="1"/>
          <p:nvPr/>
        </p:nvSpPr>
        <p:spPr>
          <a:xfrm>
            <a:off x="5308900" y="3972625"/>
            <a:ext cx="2109000" cy="3936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Graphes contextuels</a:t>
            </a:r>
          </a:p>
        </p:txBody>
      </p:sp>
      <p:sp>
        <p:nvSpPr>
          <p:cNvPr id="143" name="Shape 143"/>
          <p:cNvSpPr txBox="1"/>
          <p:nvPr/>
        </p:nvSpPr>
        <p:spPr>
          <a:xfrm>
            <a:off x="6582575" y="1903750"/>
            <a:ext cx="1296299" cy="55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Analyse de tendance</a:t>
            </a:r>
          </a:p>
        </p:txBody>
      </p:sp>
      <p:sp>
        <p:nvSpPr>
          <p:cNvPr id="144" name="Shape 144"/>
          <p:cNvSpPr txBox="1"/>
          <p:nvPr/>
        </p:nvSpPr>
        <p:spPr>
          <a:xfrm>
            <a:off x="3001025" y="3012575"/>
            <a:ext cx="1144199" cy="55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KPIs de pilotage</a:t>
            </a:r>
          </a:p>
        </p:txBody>
      </p:sp>
      <p:sp>
        <p:nvSpPr>
          <p:cNvPr id="145" name="Shape 145"/>
          <p:cNvSpPr txBox="1"/>
          <p:nvPr/>
        </p:nvSpPr>
        <p:spPr>
          <a:xfrm>
            <a:off x="4240900" y="1353550"/>
            <a:ext cx="1144199" cy="550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/>
              <a:t>Evaluation globale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457200" y="1200150"/>
            <a:ext cx="8229600" cy="20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Plan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Contacts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Présentation d’AdaSquore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en" sz="1800"/>
              <a:t>Innovations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Cas d’utilisation</a:t>
            </a:r>
          </a:p>
        </p:txBody>
      </p:sp>
      <p:pic>
        <p:nvPicPr>
          <p:cNvPr id="152" name="Shape 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Shape 153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154" name="Shape 154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Vérification formelle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 u="sng"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Shape 162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163" name="Shape 163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64" name="Shape 164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Innovations</a:t>
            </a:r>
          </a:p>
        </p:txBody>
      </p:sp>
      <p:pic>
        <p:nvPicPr>
          <p:cNvPr id="165" name="Shape 1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825" y="1672675"/>
            <a:ext cx="27051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Shape 166"/>
          <p:cNvSpPr/>
          <p:nvPr/>
        </p:nvSpPr>
        <p:spPr>
          <a:xfrm>
            <a:off x="511949" y="2674137"/>
            <a:ext cx="2960778" cy="47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FORMALLY</a:t>
            </a:r>
          </a:p>
        </p:txBody>
      </p:sp>
      <p:sp>
        <p:nvSpPr>
          <p:cNvPr id="167" name="Shape 167"/>
          <p:cNvSpPr/>
          <p:nvPr/>
        </p:nvSpPr>
        <p:spPr>
          <a:xfrm>
            <a:off x="6676025" y="2648987"/>
            <a:ext cx="1721301" cy="523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100%</a:t>
            </a:r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Vérification formelle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 u="sng"/>
          </a:p>
        </p:txBody>
      </p:sp>
      <p:pic>
        <p:nvPicPr>
          <p:cNvPr id="174" name="Shape 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176" name="Shape 176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77" name="Shape 177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Innovations</a:t>
            </a:r>
          </a:p>
        </p:txBody>
      </p:sp>
      <p:pic>
        <p:nvPicPr>
          <p:cNvPr id="178" name="Shape 1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21825" y="1672675"/>
            <a:ext cx="2705100" cy="24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Shape 179"/>
          <p:cNvSpPr/>
          <p:nvPr/>
        </p:nvSpPr>
        <p:spPr>
          <a:xfrm>
            <a:off x="511949" y="2674137"/>
            <a:ext cx="2960778" cy="473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FORMALLY</a:t>
            </a:r>
          </a:p>
        </p:txBody>
      </p:sp>
      <p:sp>
        <p:nvSpPr>
          <p:cNvPr id="180" name="Shape 180"/>
          <p:cNvSpPr/>
          <p:nvPr/>
        </p:nvSpPr>
        <p:spPr>
          <a:xfrm>
            <a:off x="6676025" y="2648987"/>
            <a:ext cx="1721301" cy="5238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algn="ctr"/>
            <a:r>
              <a:rPr b="0" i="0">
                <a:ln cap="flat" cmpd="sng" w="1905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  <a:solidFill>
                  <a:srgbClr val="FF0000"/>
                </a:solidFill>
                <a:latin typeface="Arial"/>
              </a:rPr>
              <a:t>100%</a:t>
            </a:r>
          </a:p>
        </p:txBody>
      </p:sp>
      <p:cxnSp>
        <p:nvCxnSpPr>
          <p:cNvPr id="181" name="Shape 181"/>
          <p:cNvCxnSpPr>
            <a:stCxn id="173" idx="1"/>
            <a:endCxn id="173" idx="3"/>
          </p:cNvCxnSpPr>
          <p:nvPr/>
        </p:nvCxnSpPr>
        <p:spPr>
          <a:xfrm>
            <a:off x="168250" y="2882749"/>
            <a:ext cx="8847300" cy="0"/>
          </a:xfrm>
          <a:prstGeom prst="straightConnector1">
            <a:avLst/>
          </a:prstGeom>
          <a:noFill/>
          <a:ln cap="flat" cmpd="sng" w="152400">
            <a:solidFill>
              <a:srgbClr val="000000"/>
            </a:solidFill>
            <a:prstDash val="solid"/>
            <a:round/>
            <a:headEnd len="lg" w="lg" type="none"/>
            <a:tailEnd len="lg" w="lg" type="none"/>
          </a:ln>
        </p:spPr>
      </p:cxn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Vérification formelle</a:t>
            </a:r>
            <a:r>
              <a:rPr b="1" lang="en" sz="1800"/>
              <a:t>  =  garanties (= “soundness” dans DO-178C/DO-333)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conditions nécessaires 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toutes les alarmes de l’outil sont traitées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toutes les hypothèses (= “assumptions”) de l’outil sont justifiées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 u="sng"/>
          </a:p>
          <a:p>
            <a:pPr rtl="0">
              <a:spcBef>
                <a:spcPts val="0"/>
              </a:spcBef>
              <a:buNone/>
            </a:pPr>
            <a:r>
              <a:rPr lang="en" sz="1800"/>
              <a:t>ex d’alarme : message d’alerte qu’une erreur à l’exécution est possible</a:t>
            </a:r>
          </a:p>
          <a:p>
            <a:pPr rtl="0">
              <a:spcBef>
                <a:spcPts val="0"/>
              </a:spcBef>
              <a:buNone/>
            </a:pPr>
            <a:r>
              <a:rPr lang="en" sz="1800"/>
              <a:t>ex d’hypothèse : l’architecture machine est 64-bits little endian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notion de niveau (haut / moyen / bas) de sévérité et de certitude</a:t>
            </a:r>
          </a:p>
        </p:txBody>
      </p:sp>
      <p:pic>
        <p:nvPicPr>
          <p:cNvPr id="188" name="Shape 1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Shape 189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190" name="Shape 190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91" name="Shape 191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Innovations</a:t>
            </a:r>
          </a:p>
        </p:txBody>
      </p:sp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Vérification formelle</a:t>
            </a:r>
            <a:r>
              <a:rPr b="1" lang="en" sz="1800"/>
              <a:t>  =  garanties (= “soundness” dans DO-178C/DO-333)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traiter une alarme ? par ex : exécuter le code visé lors des tests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justifier une hypothèse ? par ex : trouver une justification manuelle correspondante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échelle des garanties 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 u="sng"/>
              <a:t>bonnes garanties</a:t>
            </a:r>
            <a:r>
              <a:rPr lang="en" sz="1800"/>
              <a:t> si peu d’alarmes/hypothèses </a:t>
            </a:r>
            <a:r>
              <a:rPr b="1" lang="en" sz="1800"/>
              <a:t>et</a:t>
            </a:r>
            <a:r>
              <a:rPr lang="en" sz="1800"/>
              <a:t> avec des niveaux bas </a:t>
            </a:r>
            <a:r>
              <a:rPr b="1" lang="en" sz="1800"/>
              <a:t>et</a:t>
            </a:r>
            <a:r>
              <a:rPr lang="en" sz="1800"/>
              <a:t> que la vérification formelle porte sur une grande partie du code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 u="sng"/>
              <a:t>faibles garanties</a:t>
            </a:r>
            <a:r>
              <a:rPr lang="en" sz="1800"/>
              <a:t> si beaucoup d’alarmes/hypothèses, </a:t>
            </a:r>
            <a:r>
              <a:rPr b="1" lang="en" sz="1800"/>
              <a:t>ou</a:t>
            </a:r>
            <a:r>
              <a:rPr lang="en" sz="1800"/>
              <a:t> avec des niveaux haut, </a:t>
            </a:r>
            <a:r>
              <a:rPr b="1" lang="en" sz="1800"/>
              <a:t>ou</a:t>
            </a:r>
            <a:r>
              <a:rPr lang="en" sz="1800"/>
              <a:t> que la vérification formelle porte sur une petite partie du code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Shape 199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01" name="Shape 201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Innovations</a:t>
            </a:r>
          </a:p>
        </p:txBody>
      </p:sp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7" name="Shape 207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Vérification formelle</a:t>
            </a:r>
            <a:r>
              <a:rPr b="1" lang="en" sz="1800"/>
              <a:t> 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métriques de base 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% code analysé, % contrats / code, % contrats / fonctions, % complétude specs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# fonctions analysées, # contrats, # contrats élémentaires, # partitions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# alarmes (par niveau), # hypothèses (par niveau)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métriques agrégées 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niveau de vérification formelle du programme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reste-à-faire pour compléter la vérification formelle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08" name="Shape 2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Shape 209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10" name="Shape 210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11" name="Shape 211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Innovations</a:t>
            </a:r>
          </a:p>
        </p:txBody>
      </p:sp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7" name="Shape 217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Vérification de code orienté objet</a:t>
            </a:r>
            <a:r>
              <a:rPr b="1" lang="en" sz="1800"/>
              <a:t>  =  sous-typage comportemental = LSP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b="1"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classe parent P → classe dérivée D (= sous-type comportemental de P)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3 techniques de vérification (DO-178C / DO-332) :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(test) exécuter tous les tests de P sur D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(test) exercer tous les appels sur des objets de classe P et D</a:t>
            </a:r>
          </a:p>
          <a:p>
            <a:pPr indent="-342900" lvl="0" marL="457200" rtl="0">
              <a:spcBef>
                <a:spcPts val="0"/>
              </a:spcBef>
              <a:buSzPct val="100000"/>
              <a:buAutoNum type="arabicPeriod"/>
            </a:pPr>
            <a:r>
              <a:rPr lang="en" sz="1800"/>
              <a:t>(formel) vérifier statiquement le sous-typage comportemental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métriques de base : % complétion des objectifs 1, 2 ou 3</a:t>
            </a:r>
          </a:p>
        </p:txBody>
      </p:sp>
      <p:pic>
        <p:nvPicPr>
          <p:cNvPr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Shape 219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20" name="Shape 220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21" name="Shape 221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Innovations</a:t>
            </a:r>
          </a:p>
        </p:txBody>
      </p:sp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Indicateurs de pilotage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Indicateurs au niveau code source 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Caractéristiques de maintenabilité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Dette technique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Vérification formelle (</a:t>
            </a:r>
            <a:r>
              <a:rPr i="1" lang="en" sz="1800"/>
              <a:t>⇐ GNAThub</a:t>
            </a:r>
            <a:r>
              <a:rPr lang="en" sz="1800"/>
              <a:t>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Vérification OO (</a:t>
            </a:r>
            <a:r>
              <a:rPr i="1" lang="en" sz="1800"/>
              <a:t>⇐ GNAThub</a:t>
            </a:r>
            <a:r>
              <a:rPr lang="en" sz="1800"/>
              <a:t>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Indicateurs en amont et en aval du code source 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Gestion et évaluation des exigences, modèles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Gestion des faits techniques, tests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Shape 229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30" name="Shape 230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31" name="Shape 231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Innovations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20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Plan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Contacts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Présentation d’AdaSquore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Innovations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Cas d’utilisation</a:t>
            </a:r>
          </a:p>
        </p:txBody>
      </p:sp>
      <p:pic>
        <p:nvPicPr>
          <p:cNvPr id="41" name="Shape 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Shape 42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7" name="Shape 237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Plans d’action dynamiques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AdaSquore produit des plans d’action 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générés dynamiquement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basés sur l’analyse de la structure et des indicateurs du projet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Des critères permettent d’ordonnancer les plans d’action :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par l’application d’optimisation multicritères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les critères sont pondérés, et sont configurables (coût de remédiation, criticité, valeur business …)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238" name="Shape 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Shape 239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40" name="Shape 240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41" name="Shape 241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Innovations</a:t>
            </a:r>
          </a:p>
        </p:txBody>
      </p:sp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Shape 246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7" name="Shape 247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Évaluation Ingénierie Système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Développement et mise en œuvre d’un modèle reprenant les recommandations de l’INCOSE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Gestion de l’interdisciplinarité des projets : exigences, modèles, code source, tests, anomalies, évolutions ...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Production de mesures de granularité fine, puis d’indicateurs clé de pilotage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Utilisation d’une méthode d’analyse variable selon le cycle de vie du projet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Analyse de tendance au service de l’aide à la décision 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●"/>
            </a:pPr>
            <a:r>
              <a:rPr lang="en" sz="1800"/>
              <a:t>Évaluation de l’atteinte d’objectifs, et de la performance associée</a:t>
            </a:r>
          </a:p>
        </p:txBody>
      </p:sp>
      <p:pic>
        <p:nvPicPr>
          <p:cNvPr id="248" name="Shape 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Shape 249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50" name="Shape 250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51" name="Shape 251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Innovations</a:t>
            </a:r>
          </a:p>
        </p:txBody>
      </p:sp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457200" y="1200150"/>
            <a:ext cx="8229600" cy="20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Plan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Contacts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Présentation d’AdaSquore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Innovations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en" sz="1800"/>
              <a:t>Cas d’utilisation</a:t>
            </a:r>
          </a:p>
        </p:txBody>
      </p:sp>
      <p:pic>
        <p:nvPicPr>
          <p:cNvPr id="258" name="Shape 2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Shape 259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60" name="Shape 260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6" name="Shape 266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Cas 1 : Audit sans prérequis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Solution portable (pas d’installation)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Analyse statique du code source (pas d’outils supplémentaires)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Modèle d’évaluation complet (KPIs multi-niveaux)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Tableau de bord (navigation, résultat de l’audit, pilotage)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Ce cas d’utilisation permet de démontrer les capacités de restitution des résultats de l’audit </a:t>
            </a:r>
          </a:p>
        </p:txBody>
      </p:sp>
      <p:pic>
        <p:nvPicPr>
          <p:cNvPr id="267" name="Shape 2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Shape 268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69" name="Shape 269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70" name="Shape 270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Cas d’utilisation</a:t>
            </a:r>
          </a:p>
        </p:txBody>
      </p:sp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Shape 275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6" name="Shape 276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Cas 2 : Audit et suivi de projet avec les outils GNAT Pro et SPARK Pro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compilateur GNAT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outil de test GNATtest combiné avec GNATcoverage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outil d’analyse statique CodePeer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outil de vérification formelle SPARK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SzPct val="100000"/>
              <a:buChar char="+"/>
            </a:pPr>
            <a:r>
              <a:rPr lang="en" sz="1800"/>
              <a:t>métriques pour la vérification formelle et vérification de code orienté objet.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+"/>
            </a:pPr>
            <a:r>
              <a:rPr lang="en" sz="1800"/>
              <a:t>indicateurs basés sur ces métriques </a:t>
            </a:r>
          </a:p>
        </p:txBody>
      </p:sp>
      <p:pic>
        <p:nvPicPr>
          <p:cNvPr id="277" name="Shape 2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Shape 278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79" name="Shape 279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80" name="Shape 280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Cas d’utilisation</a:t>
            </a:r>
          </a:p>
        </p:txBody>
      </p:sp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6" name="Shape 286"/>
          <p:cNvSpPr txBox="1"/>
          <p:nvPr>
            <p:ph idx="1" type="body"/>
          </p:nvPr>
        </p:nvSpPr>
        <p:spPr>
          <a:xfrm>
            <a:off x="168250" y="1038350"/>
            <a:ext cx="8847300" cy="2133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 u="sng"/>
              <a:t>Cas 3 : Évaluation de la performance Ingénierie Système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/>
              <a:t>Pilotage au sens de l’Ingénierie Système :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Multidisciplinarité : exigences, modèles, code source, faits techniques, gestion des changements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Cycle de vie : jalons, objectifs dynamiques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Aide à la décision : analyse de tendance d’indicateurs clé 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</p:txBody>
      </p:sp>
      <p:pic>
        <p:nvPicPr>
          <p:cNvPr id="287" name="Shape 2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289" name="Shape 289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290" name="Shape 290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Cas d’utilisation</a:t>
            </a:r>
          </a:p>
        </p:txBody>
      </p:sp>
      <p:pic>
        <p:nvPicPr>
          <p:cNvPr id="291" name="Shape 2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675" y="3171425"/>
            <a:ext cx="11144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Shape 2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625" y="3645175"/>
            <a:ext cx="115252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Shape 2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437" y="4169050"/>
            <a:ext cx="1104900" cy="600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Shape 294"/>
          <p:cNvSpPr txBox="1"/>
          <p:nvPr>
            <p:ph idx="4" type="body"/>
          </p:nvPr>
        </p:nvSpPr>
        <p:spPr>
          <a:xfrm>
            <a:off x="1829650" y="3244512"/>
            <a:ext cx="6957299" cy="30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Connecteurs dédiés aux outils de chaque discipline</a:t>
            </a:r>
          </a:p>
        </p:txBody>
      </p:sp>
      <p:sp>
        <p:nvSpPr>
          <p:cNvPr id="295" name="Shape 295"/>
          <p:cNvSpPr txBox="1"/>
          <p:nvPr>
            <p:ph idx="5" type="body"/>
          </p:nvPr>
        </p:nvSpPr>
        <p:spPr>
          <a:xfrm>
            <a:off x="1829650" y="3742937"/>
            <a:ext cx="6957299" cy="30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Modèle basé sur les recommandations de l’INCOSE</a:t>
            </a:r>
          </a:p>
        </p:txBody>
      </p:sp>
      <p:sp>
        <p:nvSpPr>
          <p:cNvPr id="296" name="Shape 296"/>
          <p:cNvSpPr txBox="1"/>
          <p:nvPr>
            <p:ph idx="6" type="body"/>
          </p:nvPr>
        </p:nvSpPr>
        <p:spPr>
          <a:xfrm>
            <a:off x="1829650" y="4257775"/>
            <a:ext cx="6957299" cy="3015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Pilotage par la vision temporelle et structurelle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 txBox="1"/>
          <p:nvPr>
            <p:ph idx="1" type="body"/>
          </p:nvPr>
        </p:nvSpPr>
        <p:spPr>
          <a:xfrm>
            <a:off x="168250" y="1038350"/>
            <a:ext cx="8847300" cy="36887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b="1" lang="en" sz="1800" u="sng"/>
              <a:t>Calendrier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Projet de deux ans</a:t>
            </a:r>
          </a:p>
          <a:p>
            <a:pPr indent="-342900" lvl="0" marL="457200" rtl="0">
              <a:spcBef>
                <a:spcPts val="0"/>
              </a:spcBef>
              <a:buSzPct val="100000"/>
              <a:buChar char="-"/>
            </a:pPr>
            <a:r>
              <a:rPr lang="en" sz="1800"/>
              <a:t>Début des travaux : février 2015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 sz="1800" u="sng"/>
          </a:p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DGA</a:t>
            </a:r>
            <a:r>
              <a:rPr lang="en" sz="1800"/>
              <a:t> : Vincent Louis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vincent1.louis@intradef.gouv.fr</a:t>
            </a:r>
            <a:r>
              <a:rPr lang="en" sz="1800"/>
              <a:t>)</a:t>
            </a:r>
          </a:p>
          <a:p>
            <a:pPr indent="457200"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/>
              <a:t>Techniques Aéronautiques - Systèmes Informatiques Embarqués</a:t>
            </a:r>
          </a:p>
          <a:p>
            <a:pPr rtl="0">
              <a:spcBef>
                <a:spcPts val="0"/>
              </a:spcBef>
              <a:buNone/>
            </a:pPr>
            <a:r>
              <a:rPr b="1" lang="en" sz="1800" u="sng"/>
              <a:t>AdaCore</a:t>
            </a:r>
            <a:r>
              <a:rPr lang="en" sz="1800"/>
              <a:t> : Vasiliy Fofanov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fofanov@adacore.com</a:t>
            </a:r>
            <a:r>
              <a:rPr lang="en" sz="1800"/>
              <a:t>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Chef de Projet</a:t>
            </a:r>
            <a:r>
              <a:rPr lang="en" sz="1800"/>
              <a:t>	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 sz="1800" u="sng"/>
              <a:t>Squoring Technologies</a:t>
            </a:r>
            <a:r>
              <a:rPr lang="en" sz="1800"/>
              <a:t> : Flavien Huynh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flavien.huynh@squoring.com</a:t>
            </a:r>
            <a:r>
              <a:rPr lang="en" sz="1800"/>
              <a:t>)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lang="en" sz="1800"/>
              <a:t>Responsable Projets R&amp;D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Shape 51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53" name="Shape 53"/>
          <p:cNvSpPr txBox="1"/>
          <p:nvPr>
            <p:ph idx="3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Contacts</a:t>
            </a:r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1" type="body"/>
          </p:nvPr>
        </p:nvSpPr>
        <p:spPr>
          <a:xfrm>
            <a:off x="457200" y="1200150"/>
            <a:ext cx="8229600" cy="2024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2400"/>
              <a:t>Plan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Contacts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b="1" lang="en" sz="1800"/>
              <a:t>Présentation d’AdaSquore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Innovations</a:t>
            </a:r>
          </a:p>
          <a:p>
            <a:pPr indent="-228600" lvl="0" marL="457200" rtl="0">
              <a:spcBef>
                <a:spcPts val="0"/>
              </a:spcBef>
              <a:buSzPct val="100000"/>
            </a:pPr>
            <a:r>
              <a:rPr lang="en" sz="1800"/>
              <a:t>Cas d’utilisation</a:t>
            </a:r>
          </a:p>
        </p:txBody>
      </p:sp>
      <p:pic>
        <p:nvPicPr>
          <p:cNvPr id="60" name="Shape 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Shape 61"/>
          <p:cNvSpPr txBox="1"/>
          <p:nvPr>
            <p:ph idx="2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62" name="Shape 62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Shape 69"/>
          <p:cNvSpPr txBox="1"/>
          <p:nvPr>
            <p:ph idx="1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70" name="Shape 70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71" name="Shape 71"/>
          <p:cNvSpPr txBox="1"/>
          <p:nvPr>
            <p:ph idx="2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Présentation</a:t>
            </a:r>
          </a:p>
        </p:txBody>
      </p:sp>
      <p:pic>
        <p:nvPicPr>
          <p:cNvPr id="72" name="Shape 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400" y="990600"/>
            <a:ext cx="8143875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Shape 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990600"/>
            <a:ext cx="8143875" cy="35528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Shape 78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Shape 80"/>
          <p:cNvSpPr txBox="1"/>
          <p:nvPr>
            <p:ph idx="1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81" name="Shape 81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82" name="Shape 82"/>
          <p:cNvSpPr txBox="1"/>
          <p:nvPr>
            <p:ph idx="2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Présentation</a:t>
            </a:r>
          </a:p>
        </p:txBody>
      </p:sp>
      <p:sp>
        <p:nvSpPr>
          <p:cNvPr id="83" name="Shape 83"/>
          <p:cNvSpPr txBox="1"/>
          <p:nvPr/>
        </p:nvSpPr>
        <p:spPr>
          <a:xfrm>
            <a:off x="4945275" y="998725"/>
            <a:ext cx="1994399" cy="601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1200"/>
              <a:t>Vérification formelle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1200"/>
              <a:t>Vérification de code OO</a:t>
            </a:r>
          </a:p>
        </p:txBody>
      </p:sp>
      <p:sp>
        <p:nvSpPr>
          <p:cNvPr id="84" name="Shape 84"/>
          <p:cNvSpPr txBox="1"/>
          <p:nvPr/>
        </p:nvSpPr>
        <p:spPr>
          <a:xfrm>
            <a:off x="7452925" y="4262500"/>
            <a:ext cx="1292100" cy="523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1200"/>
              <a:t>Plans d’action dynamiques</a:t>
            </a:r>
          </a:p>
        </p:txBody>
      </p:sp>
      <p:sp>
        <p:nvSpPr>
          <p:cNvPr id="85" name="Shape 85"/>
          <p:cNvSpPr txBox="1"/>
          <p:nvPr/>
        </p:nvSpPr>
        <p:spPr>
          <a:xfrm>
            <a:off x="2359700" y="4543425"/>
            <a:ext cx="3391799" cy="322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1200"/>
              <a:t>Indicateurs de pilotage / Ingénierie Système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7301900" y="2610475"/>
            <a:ext cx="1407299" cy="6011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1200"/>
              <a:t>Intégration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1200"/>
              <a:t>métriques GNAT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2" name="Shape 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Shape 93"/>
          <p:cNvSpPr txBox="1"/>
          <p:nvPr>
            <p:ph idx="1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95" name="Shape 95"/>
          <p:cNvSpPr txBox="1"/>
          <p:nvPr>
            <p:ph idx="2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Présentation</a:t>
            </a:r>
          </a:p>
        </p:txBody>
      </p:sp>
      <p:pic>
        <p:nvPicPr>
          <p:cNvPr id="96" name="Shape 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976312"/>
            <a:ext cx="70485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Shape 97"/>
          <p:cNvSpPr txBox="1"/>
          <p:nvPr/>
        </p:nvSpPr>
        <p:spPr>
          <a:xfrm>
            <a:off x="2998050" y="2550162"/>
            <a:ext cx="3147899" cy="805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1800"/>
              <a:t>Pilotage de projet avec AdaSquore</a:t>
            </a: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3" name="Shape 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>
            <p:ph idx="1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06" name="Shape 106"/>
          <p:cNvSpPr txBox="1"/>
          <p:nvPr>
            <p:ph idx="2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Présentation</a:t>
            </a:r>
          </a:p>
        </p:txBody>
      </p:sp>
      <p:pic>
        <p:nvPicPr>
          <p:cNvPr id="107" name="Shape 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976312"/>
            <a:ext cx="70485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Shape 108"/>
          <p:cNvSpPr txBox="1"/>
          <p:nvPr/>
        </p:nvSpPr>
        <p:spPr>
          <a:xfrm>
            <a:off x="2993175" y="1441500"/>
            <a:ext cx="3147899" cy="805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b="1" i="1" lang="en" sz="1800"/>
              <a:t>Portefeuille de projets évalués dans le temps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0" y="0"/>
            <a:ext cx="9170099" cy="9339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687" y="205012"/>
            <a:ext cx="2657475" cy="52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Shape 115"/>
          <p:cNvSpPr txBox="1"/>
          <p:nvPr>
            <p:ph idx="1" type="body"/>
          </p:nvPr>
        </p:nvSpPr>
        <p:spPr>
          <a:xfrm>
            <a:off x="0" y="4727050"/>
            <a:ext cx="5431200" cy="439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/>
              <a:t>ISCLP - DGA Techniques aéronautiques - Octobre 2015</a:t>
            </a:r>
          </a:p>
        </p:txBody>
      </p:sp>
      <p:sp>
        <p:nvSpPr>
          <p:cNvPr id="116" name="Shape 116"/>
          <p:cNvSpPr txBox="1"/>
          <p:nvPr>
            <p:ph idx="12" type="sldNum"/>
          </p:nvPr>
        </p:nvSpPr>
        <p:spPr>
          <a:xfrm>
            <a:off x="8556791" y="47726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  <p:sp>
        <p:nvSpPr>
          <p:cNvPr id="117" name="Shape 117"/>
          <p:cNvSpPr txBox="1"/>
          <p:nvPr>
            <p:ph idx="2" type="body"/>
          </p:nvPr>
        </p:nvSpPr>
        <p:spPr>
          <a:xfrm>
            <a:off x="3062975" y="127650"/>
            <a:ext cx="6080999" cy="6785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r">
              <a:spcBef>
                <a:spcPts val="0"/>
              </a:spcBef>
              <a:buNone/>
            </a:pPr>
            <a:r>
              <a:rPr b="1" lang="en" sz="2400"/>
              <a:t>Présentation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7750" y="976312"/>
            <a:ext cx="7048500" cy="395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Shape 119"/>
          <p:cNvSpPr txBox="1"/>
          <p:nvPr/>
        </p:nvSpPr>
        <p:spPr>
          <a:xfrm>
            <a:off x="3011100" y="2608675"/>
            <a:ext cx="3147899" cy="10532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rtl="0" algn="ctr">
              <a:spcBef>
                <a:spcPts val="0"/>
              </a:spcBef>
              <a:buNone/>
            </a:pPr>
            <a:r>
              <a:rPr b="1" i="1" lang="en" sz="1800"/>
              <a:t>Décomposition et évaluation hiérarchique </a:t>
            </a:r>
          </a:p>
          <a:p>
            <a:pPr lvl="0" rtl="0" algn="ctr">
              <a:spcBef>
                <a:spcPts val="0"/>
              </a:spcBef>
              <a:buNone/>
            </a:pPr>
            <a:r>
              <a:rPr b="1" i="1" lang="en" sz="1800"/>
              <a:t>de chaque projet </a:t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