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259" r:id="rId3"/>
    <p:sldId id="303" r:id="rId4"/>
    <p:sldId id="290" r:id="rId5"/>
    <p:sldId id="291" r:id="rId6"/>
    <p:sldId id="292" r:id="rId7"/>
    <p:sldId id="278" r:id="rId8"/>
    <p:sldId id="280" r:id="rId9"/>
    <p:sldId id="279" r:id="rId10"/>
    <p:sldId id="301" r:id="rId11"/>
    <p:sldId id="300" r:id="rId12"/>
    <p:sldId id="281" r:id="rId13"/>
    <p:sldId id="283" r:id="rId14"/>
    <p:sldId id="284" r:id="rId15"/>
    <p:sldId id="285" r:id="rId16"/>
    <p:sldId id="286" r:id="rId17"/>
    <p:sldId id="287" r:id="rId18"/>
    <p:sldId id="293" r:id="rId19"/>
    <p:sldId id="294" r:id="rId20"/>
    <p:sldId id="288" r:id="rId21"/>
    <p:sldId id="295" r:id="rId22"/>
    <p:sldId id="297" r:id="rId23"/>
    <p:sldId id="296" r:id="rId24"/>
    <p:sldId id="298" r:id="rId25"/>
    <p:sldId id="302" r:id="rId26"/>
    <p:sldId id="289" r:id="rId27"/>
    <p:sldId id="275" r:id="rId28"/>
    <p:sldId id="276" r:id="rId2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303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301"/>
            <p14:sldId id="300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302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64608" autoAdjust="0"/>
  </p:normalViewPr>
  <p:slideViewPr>
    <p:cSldViewPr>
      <p:cViewPr>
        <p:scale>
          <a:sx n="95" d="100"/>
          <a:sy n="95" d="100"/>
        </p:scale>
        <p:origin x="-1896" y="4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SPARK 2014 is the new version of SPARK, a subset of Ada designed for formal verification.</a:t>
            </a:r>
          </a:p>
          <a:p>
            <a:r>
              <a:rPr lang="en-US" dirty="0" smtClean="0"/>
              <a:t>The past two releases of the SPARK product were</a:t>
            </a:r>
            <a:r>
              <a:rPr lang="en-US" baseline="0" dirty="0" smtClean="0"/>
              <a:t> based on this new version, so many of you have heard about it.</a:t>
            </a:r>
          </a:p>
          <a:p>
            <a:r>
              <a:rPr lang="en-US" baseline="0" dirty="0" smtClean="0"/>
              <a:t>If you’ve never heard of it, in a sentence SPARK is Ada with contracts + powerful analysis tools. And you can use it whether or not you’re in certification, whether or not you want to combine it with traditional testing.</a:t>
            </a:r>
          </a:p>
          <a:p>
            <a:r>
              <a:rPr lang="en-US" baseline="0" dirty="0" smtClean="0"/>
              <a:t>This presentation is not so much about what SPARK is, but about why using SPARK. Why would you use SPARK? I’ll answer to that question in a few slides.</a:t>
            </a:r>
          </a:p>
          <a:p>
            <a:r>
              <a:rPr lang="en-US" baseline="0" dirty="0" smtClean="0"/>
              <a:t>Besides why using it, </a:t>
            </a:r>
            <a:r>
              <a:rPr lang="en-US" baseline="0" smtClean="0"/>
              <a:t>we’ll see how </a:t>
            </a:r>
            <a:r>
              <a:rPr lang="en-US" baseline="0" dirty="0" smtClean="0"/>
              <a:t>easily you can use it. In particular, how it can be easily adopted in your processes, and easily used by your teams.</a:t>
            </a:r>
            <a:endParaRPr lang="en-US" dirty="0" smtClean="0"/>
          </a:p>
          <a:p>
            <a:r>
              <a:rPr lang="en-US" dirty="0" smtClean="0"/>
              <a:t>Hence this bold claim: formal</a:t>
            </a:r>
            <a:r>
              <a:rPr lang="en-US" baseline="0" dirty="0" smtClean="0"/>
              <a:t> verification IS easy with SPARK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use SPARK: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use the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resources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are the main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release, SPARK Pro 16: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There are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the support for the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profile,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unique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of SPARK,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. That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GNAT release,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a SPARK user.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Type </a:t>
            </a:r>
            <a:r>
              <a:rPr lang="fr-FR" baseline="0" dirty="0" err="1" smtClean="0"/>
              <a:t>predicates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fine-grain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stating</a:t>
            </a:r>
            <a:r>
              <a:rPr lang="fr-FR" baseline="0" dirty="0" smtClean="0"/>
              <a:t> invariants of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SPARK,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 invariants are </a:t>
            </a:r>
            <a:r>
              <a:rPr lang="fr-FR" baseline="0" dirty="0" err="1" smtClean="0"/>
              <a:t>never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violated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notably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improved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results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the addition of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provers</a:t>
            </a:r>
            <a:r>
              <a:rPr lang="fr-FR" baseline="0" dirty="0" smtClean="0"/>
              <a:t>, CVC4 and Z3.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integers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bitwise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arithmetic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an important interaction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wanted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2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focus </a:t>
            </a:r>
            <a:r>
              <a:rPr lang="fr-FR" dirty="0" err="1" smtClean="0"/>
              <a:t>now</a:t>
            </a:r>
            <a:r>
              <a:rPr lang="fr-FR" dirty="0" smtClean="0"/>
              <a:t> on </a:t>
            </a:r>
            <a:r>
              <a:rPr lang="fr-FR" dirty="0" err="1" smtClean="0"/>
              <a:t>two</a:t>
            </a:r>
            <a:r>
              <a:rPr lang="fr-FR" dirty="0" smtClean="0"/>
              <a:t> of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code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compiled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produce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assertions are </a:t>
            </a:r>
            <a:r>
              <a:rPr lang="fr-FR" baseline="0" dirty="0" err="1" smtClean="0"/>
              <a:t>enabled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not</a:t>
            </a:r>
            <a:r>
              <a:rPr lang="fr-FR" baseline="0" dirty="0" smtClean="0"/>
              <a:t> all.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variables, types and </a:t>
            </a:r>
            <a:r>
              <a:rPr lang="fr-FR" baseline="0" dirty="0" err="1" smtClean="0"/>
              <a:t>procedures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in the code,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all the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disappears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compile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assertions.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provides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use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Turning</a:t>
            </a:r>
            <a:r>
              <a:rPr lang="fr-FR" dirty="0" smtClean="0"/>
              <a:t> to </a:t>
            </a:r>
            <a:r>
              <a:rPr lang="fr-FR" dirty="0" err="1" smtClean="0"/>
              <a:t>counterexamples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code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saturated</a:t>
            </a:r>
            <a:r>
              <a:rPr lang="fr-FR" baseline="0" dirty="0" smtClean="0"/>
              <a:t> value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argument: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If the argument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-256 and 256,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unchanged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Otherwise</a:t>
            </a:r>
            <a:r>
              <a:rPr lang="fr-FR" baseline="0" dirty="0" smtClean="0"/>
              <a:t>,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arguments, and 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positive arguments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It </a:t>
            </a:r>
            <a:r>
              <a:rPr lang="fr-FR" baseline="0" dirty="0" err="1" smtClean="0"/>
              <a:t>turns</a:t>
            </a:r>
            <a:r>
              <a:rPr lang="fr-FR" baseline="0" dirty="0" smtClean="0"/>
              <a:t> out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of bugs…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GNATprove</a:t>
            </a:r>
            <a:r>
              <a:rPr lang="fr-FR" dirty="0" smtClean="0"/>
              <a:t> issues</a:t>
            </a:r>
            <a:r>
              <a:rPr lang="fr-FR" baseline="0" dirty="0" smtClean="0"/>
              <a:t> a message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tells us the abs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on line 4 (in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indeed</a:t>
            </a:r>
            <a:r>
              <a:rPr lang="fr-FR" baseline="0" dirty="0" smtClean="0"/>
              <a:t> the case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argument of abs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minimal </a:t>
            </a:r>
            <a:r>
              <a:rPr lang="fr-FR" baseline="0" dirty="0" err="1" smtClean="0"/>
              <a:t>integer</a:t>
            </a:r>
            <a:r>
              <a:rPr lang="fr-FR" baseline="0" dirty="0" smtClean="0"/>
              <a:t> value.</a:t>
            </a:r>
          </a:p>
          <a:p>
            <a:r>
              <a:rPr lang="fr-FR" baseline="0" dirty="0" smtClean="0"/>
              <a:t>… and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exactly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tells us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value of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displays: Val = -32768</a:t>
            </a:r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program’s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logic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causes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minimum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and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…</a:t>
            </a:r>
          </a:p>
          <a:p>
            <a:r>
              <a:rPr lang="fr-FR" baseline="0" dirty="0" err="1" smtClean="0"/>
              <a:t>Wait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the maximum!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3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Indeed</a:t>
            </a:r>
            <a:r>
              <a:rPr lang="fr-FR" dirty="0" smtClean="0"/>
              <a:t>, the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Min and Max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switched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rerun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time, </a:t>
            </a:r>
            <a:r>
              <a:rPr lang="fr-FR" dirty="0" err="1" smtClean="0"/>
              <a:t>GNATprove</a:t>
            </a:r>
            <a:r>
              <a:rPr lang="fr-FR" dirty="0" smtClean="0"/>
              <a:t> issues a message </a:t>
            </a:r>
            <a:r>
              <a:rPr lang="fr-FR" dirty="0" err="1" smtClean="0"/>
              <a:t>that</a:t>
            </a:r>
            <a:r>
              <a:rPr lang="fr-FR" dirty="0" smtClean="0"/>
              <a:t> tells us </a:t>
            </a:r>
            <a:r>
              <a:rPr lang="fr-FR" dirty="0" err="1" smtClean="0"/>
              <a:t>that</a:t>
            </a:r>
            <a:r>
              <a:rPr lang="fr-FR" dirty="0" smtClean="0"/>
              <a:t>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on line 4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harder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time to know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code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go </a:t>
            </a:r>
            <a:r>
              <a:rPr lang="fr-FR" baseline="0" dirty="0" err="1" smtClean="0"/>
              <a:t>wrong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shows a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Val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-257 on entry,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and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-256, as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looks correct!</a:t>
            </a:r>
          </a:p>
          <a:p>
            <a:r>
              <a:rPr lang="fr-FR" baseline="0" dirty="0" smtClean="0"/>
              <a:t>But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absolute</a:t>
            </a:r>
            <a:r>
              <a:rPr lang="fr-FR" baseline="0" dirty="0" smtClean="0"/>
              <a:t> value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strictly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256!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I’ll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first the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use cases.</a:t>
            </a:r>
          </a:p>
          <a:p>
            <a:r>
              <a:rPr lang="fr-FR" baseline="0" dirty="0" smtClean="0"/>
              <a:t>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info on how to </a:t>
            </a:r>
            <a:r>
              <a:rPr lang="fr-FR" baseline="0" dirty="0" err="1" smtClean="0"/>
              <a:t>learn</a:t>
            </a:r>
            <a:r>
              <a:rPr lang="fr-FR" baseline="0" dirty="0" smtClean="0"/>
              <a:t> to use SPARK.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finish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focus on </a:t>
            </a:r>
            <a:r>
              <a:rPr lang="fr-FR" baseline="0" dirty="0" err="1" smtClean="0"/>
              <a:t>what’s</a:t>
            </a:r>
            <a:r>
              <a:rPr lang="fr-FR" baseline="0" dirty="0" smtClean="0"/>
              <a:t> cooking for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 and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That’s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restrictive,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equal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continue </a:t>
            </a:r>
            <a:r>
              <a:rPr lang="fr-FR" baseline="0" dirty="0" err="1" smtClean="0"/>
              <a:t>interacting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bug…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 SPARK 16? </a:t>
            </a:r>
            <a:r>
              <a:rPr lang="fr-FR" baseline="0" dirty="0" err="1" smtClean="0"/>
              <a:t>We’re</a:t>
            </a:r>
            <a:r>
              <a:rPr lang="fr-FR" baseline="0" dirty="0" smtClean="0"/>
              <a:t> planning </a:t>
            </a:r>
            <a:r>
              <a:rPr lang="fr-FR" baseline="0" dirty="0" err="1" smtClean="0"/>
              <a:t>improvements</a:t>
            </a:r>
            <a:r>
              <a:rPr lang="fr-FR" baseline="0" dirty="0" smtClean="0"/>
              <a:t> in all directions: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New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, to support Ada 2012 type invariants, and </a:t>
            </a:r>
            <a:r>
              <a:rPr lang="fr-FR" dirty="0" err="1" smtClean="0"/>
              <a:t>some</a:t>
            </a:r>
            <a:r>
              <a:rPr lang="fr-FR" dirty="0" smtClean="0"/>
              <a:t> simple pointers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More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floats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analyzer</a:t>
            </a:r>
            <a:r>
              <a:rPr lang="fr-FR" baseline="0" dirty="0" smtClean="0"/>
              <a:t>. The goal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to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provers</a:t>
            </a:r>
            <a:r>
              <a:rPr lang="fr-FR" baseline="0" dirty="0" smtClean="0"/>
              <a:t> Alt-Ergo, CVC4 and Z3.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as Alt-Ergo, CVC4 and Z3 but </a:t>
            </a:r>
            <a:r>
              <a:rPr lang="fr-FR" baseline="0" dirty="0" err="1" smtClean="0"/>
              <a:t>faster</a:t>
            </a:r>
            <a:r>
              <a:rPr lang="fr-FR" baseline="0" dirty="0" smtClean="0"/>
              <a:t>!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range and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.</a:t>
            </a:r>
          </a:p>
          <a:p>
            <a:pPr marL="171450" lvl="0" indent="-171450">
              <a:buFont typeface="Arial"/>
              <a:buChar char="•"/>
            </a:pP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SPARK and C, and </a:t>
            </a:r>
            <a:r>
              <a:rPr lang="fr-FR" baseline="0" dirty="0" err="1" smtClean="0"/>
              <a:t>providing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metrics</a:t>
            </a:r>
            <a:r>
              <a:rPr lang="fr-FR" baseline="0" dirty="0" smtClean="0"/>
              <a:t> </a:t>
            </a:r>
            <a:r>
              <a:rPr lang="fr-FR" baseline="0" dirty="0" smtClean="0"/>
              <a:t>for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developments</a:t>
            </a:r>
            <a:r>
              <a:rPr lang="fr-FR" baseline="0" dirty="0" smtClean="0"/>
              <a:t>, in the </a:t>
            </a:r>
            <a:r>
              <a:rPr lang="fr-FR" baseline="0" dirty="0" err="1" smtClean="0"/>
              <a:t>context</a:t>
            </a:r>
            <a:r>
              <a:rPr lang="fr-FR" baseline="0" dirty="0" smtClean="0"/>
              <a:t> of a collaboration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Squoring</a:t>
            </a:r>
            <a:r>
              <a:rPr lang="fr-FR" baseline="0" dirty="0" smtClean="0"/>
              <a:t> Technologies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But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story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bold</a:t>
            </a:r>
            <a:r>
              <a:rPr lang="fr-FR" baseline="0" dirty="0" smtClean="0"/>
              <a:t> claim.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leisure</a:t>
            </a:r>
            <a:r>
              <a:rPr lang="fr-FR" baseline="0" dirty="0" smtClean="0"/>
              <a:t> drone, </a:t>
            </a:r>
            <a:r>
              <a:rPr lang="fr-FR" baseline="0" dirty="0" err="1" smtClean="0"/>
              <a:t>originally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programmed</a:t>
            </a:r>
            <a:r>
              <a:rPr lang="fr-FR" baseline="0" dirty="0" smtClean="0"/>
              <a:t> in C on top of </a:t>
            </a:r>
            <a:r>
              <a:rPr lang="fr-FR" baseline="0" dirty="0" err="1" smtClean="0"/>
              <a:t>FreeRTOS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libraries</a:t>
            </a:r>
            <a:r>
              <a:rPr lang="fr-FR" baseline="0" dirty="0" smtClean="0"/>
              <a:t>/drivers/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all in 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intern</a:t>
            </a:r>
            <a:r>
              <a:rPr lang="fr-FR" dirty="0" smtClean="0"/>
              <a:t> Anthony Leonardo </a:t>
            </a:r>
            <a:r>
              <a:rPr lang="fr-FR" dirty="0" err="1" smtClean="0"/>
              <a:t>Gracio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Anthony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of Ada and no </a:t>
            </a:r>
            <a:r>
              <a:rPr lang="fr-FR" dirty="0" err="1" smtClean="0"/>
              <a:t>knowledge</a:t>
            </a:r>
            <a:r>
              <a:rPr lang="fr-FR" dirty="0" smtClean="0"/>
              <a:t> of SPARK or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prior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internship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Yet</a:t>
            </a:r>
            <a:r>
              <a:rPr lang="fr-FR" baseline="0" dirty="0" smtClean="0"/>
              <a:t>, in 2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, Anthony </a:t>
            </a:r>
            <a:r>
              <a:rPr lang="fr-FR" baseline="0" dirty="0" err="1" smtClean="0"/>
              <a:t>rewrote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stabilization</a:t>
            </a:r>
            <a:r>
              <a:rPr lang="fr-FR" baseline="0" dirty="0" smtClean="0"/>
              <a:t> code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SPARK, and </a:t>
            </a:r>
            <a:r>
              <a:rPr lang="fr-FR" baseline="0" dirty="0" err="1" smtClean="0"/>
              <a:t>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on the SPARK code.</a:t>
            </a:r>
          </a:p>
          <a:p>
            <a:r>
              <a:rPr lang="fr-FR" baseline="0" dirty="0" smtClean="0"/>
              <a:t>And the drone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stage.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him</a:t>
            </a:r>
            <a:r>
              <a:rPr lang="fr-FR" dirty="0" smtClean="0"/>
              <a:t> 3 more </a:t>
            </a:r>
            <a:r>
              <a:rPr lang="fr-FR" dirty="0" err="1" smtClean="0"/>
              <a:t>months</a:t>
            </a:r>
            <a:r>
              <a:rPr lang="fr-FR" dirty="0" smtClean="0"/>
              <a:t>, and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rewrote</a:t>
            </a:r>
            <a:r>
              <a:rPr lang="fr-FR" dirty="0" smtClean="0"/>
              <a:t> the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firmware</a:t>
            </a:r>
            <a:r>
              <a:rPr lang="fr-FR" baseline="0" dirty="0" smtClean="0"/>
              <a:t> in SPARK and Ada.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expect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concurrency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upcoming</a:t>
            </a:r>
            <a:r>
              <a:rPr lang="fr-FR" baseline="0" dirty="0" smtClean="0"/>
              <a:t> version of SPARK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Ada)</a:t>
            </a:r>
          </a:p>
          <a:p>
            <a:r>
              <a:rPr lang="fr-FR" baseline="0" dirty="0" err="1" smtClean="0"/>
              <a:t>Anthony’s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assessment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intuitive! Not the </a:t>
            </a:r>
            <a:r>
              <a:rPr lang="fr-FR" baseline="0" dirty="0" err="1" smtClean="0"/>
              <a:t>typical</a:t>
            </a:r>
            <a:r>
              <a:rPr lang="fr-FR" baseline="0" dirty="0" smtClean="0"/>
              <a:t> feedback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people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for the first time.</a:t>
            </a:r>
          </a:p>
          <a:p>
            <a:r>
              <a:rPr lang="fr-FR" baseline="0" dirty="0" err="1" smtClean="0"/>
              <a:t>You’ll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demo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talk </a:t>
            </a:r>
            <a:r>
              <a:rPr lang="fr-FR" baseline="0" dirty="0" err="1" smtClean="0"/>
              <a:t>btw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processes</a:t>
            </a:r>
            <a:r>
              <a:rPr lang="fr-FR" baseline="0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Ada! 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AdaCore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of SPARK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 </a:t>
            </a:r>
            <a:r>
              <a:rPr lang="fr-FR" dirty="0" err="1" smtClean="0"/>
              <a:t>listens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talks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identified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use cases for SPARK. </a:t>
            </a:r>
            <a:r>
              <a:rPr lang="fr-FR" dirty="0" err="1" smtClean="0"/>
              <a:t>Here</a:t>
            </a:r>
            <a:r>
              <a:rPr lang="fr-FR" dirty="0" smtClean="0"/>
              <a:t> are the 5 more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on how proof and test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combined</a:t>
            </a:r>
            <a:r>
              <a:rPr lang="fr-FR" baseline="0" dirty="0" smtClean="0"/>
              <a:t> in 2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30/09/15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 automatically</a:t>
            </a:r>
          </a:p>
          <a:p>
            <a:pPr lvl="1"/>
            <a:r>
              <a:rPr lang="en-US" b="1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60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In replacement of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replacement of 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More complex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Safe </a:t>
            </a:r>
            <a:r>
              <a:rPr lang="en-US" b="1" dirty="0" smtClean="0">
                <a:solidFill>
                  <a:srgbClr val="2D72AD"/>
                </a:solidFill>
              </a:rPr>
              <a:t>optimization of run-time checks</a:t>
            </a:r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</a:t>
            </a:r>
            <a:r>
              <a:rPr lang="en-US" b="1" dirty="0">
                <a:solidFill>
                  <a:srgbClr val="2D72AD"/>
                </a:solidFill>
              </a:rPr>
              <a:t>proof and integration testing</a:t>
            </a:r>
          </a:p>
          <a:p>
            <a:pPr lvl="1"/>
            <a:r>
              <a:rPr lang="en-US" dirty="0"/>
              <a:t>Contract used for </a:t>
            </a:r>
            <a:r>
              <a:rPr lang="en-US" dirty="0" err="1"/>
              <a:t>AoRTE</a:t>
            </a:r>
            <a:r>
              <a:rPr lang="en-US" dirty="0"/>
              <a:t> at unit level</a:t>
            </a:r>
          </a:p>
          <a:p>
            <a:pPr lvl="1"/>
            <a:r>
              <a:rPr lang="en-US" u="sng" dirty="0"/>
              <a:t>Same</a:t>
            </a:r>
            <a:r>
              <a:rPr lang="en-US" dirty="0"/>
              <a:t> contract used for integration testing (</a:t>
            </a:r>
            <a:r>
              <a:rPr lang="en-US" u="sng" dirty="0"/>
              <a:t>no unit tests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Between proof and unit testing</a:t>
            </a:r>
          </a:p>
          <a:p>
            <a:pPr lvl="1"/>
            <a:r>
              <a:rPr lang="en-US" dirty="0"/>
              <a:t>Contract as boundary between </a:t>
            </a:r>
            <a:r>
              <a:rPr lang="en-US" dirty="0" smtClean="0"/>
              <a:t>proof </a:t>
            </a:r>
            <a:r>
              <a:rPr lang="en-US" dirty="0"/>
              <a:t>and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Very relevant in DO-178C context for avionics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modular integers and bitwise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/>
              <a:t>Much better handling of modular integers and bitwise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573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u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1216" cy="3419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0569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Better handling of floats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9493"/>
            <a:ext cx="8077200" cy="4309207"/>
          </a:xfrm>
        </p:spPr>
        <p:txBody>
          <a:bodyPr>
            <a:normAutofit/>
          </a:bodyPr>
          <a:lstStyle/>
          <a:p>
            <a:r>
              <a:rPr lang="en-US" dirty="0" smtClean="0"/>
              <a:t>Easy to </a:t>
            </a:r>
            <a:r>
              <a:rPr lang="en-US" dirty="0"/>
              <a:t>a</a:t>
            </a:r>
            <a:r>
              <a:rPr lang="en-US" dirty="0" smtClean="0"/>
              <a:t>dopt, easy to use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use cases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Learning SPARK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Technical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039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r>
              <a:rPr lang="en-US" dirty="0" smtClean="0"/>
              <a:t> (safe tasking)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errors!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 automatically</a:t>
            </a:r>
          </a:p>
          <a:p>
            <a:pPr lvl="1"/>
            <a:r>
              <a:rPr lang="en-US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2232</Words>
  <Application>Microsoft Macintosh PowerPoint</Application>
  <PresentationFormat>Présentation à l'écran (16:10)</PresentationFormat>
  <Paragraphs>328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Tech Days</vt:lpstr>
      <vt:lpstr>Présentation PowerPoint</vt:lpstr>
      <vt:lpstr>SPARK 2014 – Formal Verification Made Easy</vt:lpstr>
      <vt:lpstr>Easy to adopt, easy to use  Multiple use cases  Learning SPARK  Technical roadmap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 (1/2)</vt:lpstr>
      <vt:lpstr>Multiple Use Cases (1/2)</vt:lpstr>
      <vt:lpstr>Multiple Use Cases (2/2)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2015-10-01T06:18:50Z</dcterms:modified>
</cp:coreProperties>
</file>