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76" r:id="rId1"/>
  </p:sldMasterIdLst>
  <p:notesMasterIdLst>
    <p:notesMasterId r:id="rId23"/>
  </p:notesMasterIdLst>
  <p:handoutMasterIdLst>
    <p:handoutMasterId r:id="rId24"/>
  </p:handoutMasterIdLst>
  <p:sldIdLst>
    <p:sldId id="1106" r:id="rId2"/>
    <p:sldId id="1277" r:id="rId3"/>
    <p:sldId id="1260" r:id="rId4"/>
    <p:sldId id="1216" r:id="rId5"/>
    <p:sldId id="1274" r:id="rId6"/>
    <p:sldId id="1275" r:id="rId7"/>
    <p:sldId id="1263" r:id="rId8"/>
    <p:sldId id="1278" r:id="rId9"/>
    <p:sldId id="1265" r:id="rId10"/>
    <p:sldId id="1264" r:id="rId11"/>
    <p:sldId id="1266" r:id="rId12"/>
    <p:sldId id="1267" r:id="rId13"/>
    <p:sldId id="1279" r:id="rId14"/>
    <p:sldId id="1268" r:id="rId15"/>
    <p:sldId id="1270" r:id="rId16"/>
    <p:sldId id="1269" r:id="rId17"/>
    <p:sldId id="1271" r:id="rId18"/>
    <p:sldId id="1272" r:id="rId19"/>
    <p:sldId id="1280" r:id="rId20"/>
    <p:sldId id="1273" r:id="rId21"/>
    <p:sldId id="1276" r:id="rId22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i="1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i="1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i="1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i="1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91B9DA"/>
    <a:srgbClr val="16212C"/>
    <a:srgbClr val="040B11"/>
    <a:srgbClr val="04080B"/>
    <a:srgbClr val="404040"/>
    <a:srgbClr val="3377A9"/>
    <a:srgbClr val="245376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4624"/>
  </p:normalViewPr>
  <p:slideViewPr>
    <p:cSldViewPr>
      <p:cViewPr>
        <p:scale>
          <a:sx n="101" d="100"/>
          <a:sy n="101" d="100"/>
        </p:scale>
        <p:origin x="1176" y="4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1560"/>
    </p:cViewPr>
  </p:sorterViewPr>
  <p:notesViewPr>
    <p:cSldViewPr>
      <p:cViewPr varScale="1">
        <p:scale>
          <a:sx n="74" d="100"/>
          <a:sy n="74" d="100"/>
        </p:scale>
        <p:origin x="-2256" y="-108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handoutMaster" Target="handoutMasters/handout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0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28C7CF07-8AE4-48B4-9716-7DADFEA16C26}" type="datetime1">
              <a:rPr lang="en-US"/>
              <a:pPr/>
              <a:t>6/24/16</a:t>
            </a:fld>
            <a:endParaRPr lang="en-US"/>
          </a:p>
        </p:txBody>
      </p:sp>
      <p:sp>
        <p:nvSpPr>
          <p:cNvPr id="490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0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12223766-3AD6-4652-A677-8632E0E6B42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0617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66" tIns="48132" rIns="96266" bIns="48132" numCol="1" anchor="t" anchorCtr="0" compatLnSpc="1">
            <a:prstTxWarp prst="textNoShape">
              <a:avLst/>
            </a:prstTxWarp>
          </a:bodyPr>
          <a:lstStyle>
            <a:lvl1pPr defTabSz="962492">
              <a:defRPr sz="1200" i="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66" tIns="48132" rIns="96266" bIns="48132" numCol="1" anchor="t" anchorCtr="0" compatLnSpc="1">
            <a:prstTxWarp prst="textNoShape">
              <a:avLst/>
            </a:prstTxWarp>
          </a:bodyPr>
          <a:lstStyle>
            <a:lvl1pPr algn="r" defTabSz="962492">
              <a:defRPr sz="1200" i="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66" tIns="48132" rIns="96266" bIns="4813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66" tIns="48132" rIns="96266" bIns="48132" numCol="1" anchor="b" anchorCtr="0" compatLnSpc="1">
            <a:prstTxWarp prst="textNoShape">
              <a:avLst/>
            </a:prstTxWarp>
          </a:bodyPr>
          <a:lstStyle>
            <a:lvl1pPr defTabSz="962492">
              <a:defRPr sz="1200" i="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66" tIns="48132" rIns="96266" bIns="48132" numCol="1" anchor="b" anchorCtr="0" compatLnSpc="1">
            <a:prstTxWarp prst="textNoShape">
              <a:avLst/>
            </a:prstTxWarp>
          </a:bodyPr>
          <a:lstStyle>
            <a:lvl1pPr algn="r" defTabSz="962025">
              <a:defRPr sz="1200" i="0"/>
            </a:lvl1pPr>
          </a:lstStyle>
          <a:p>
            <a:fld id="{C749CB6B-4676-448B-8A99-68B3A3B809E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1941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Slide - First Page">
    <p:bg>
      <p:bgPr>
        <a:gradFill rotWithShape="1">
          <a:gsLst>
            <a:gs pos="0">
              <a:srgbClr val="04080B"/>
            </a:gs>
            <a:gs pos="100000">
              <a:schemeClr val="tx2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7"/>
          <p:cNvCxnSpPr>
            <a:cxnSpLocks noChangeShapeType="1"/>
          </p:cNvCxnSpPr>
          <p:nvPr userDrawn="1"/>
        </p:nvCxnSpPr>
        <p:spPr bwMode="auto">
          <a:xfrm>
            <a:off x="698500" y="3535363"/>
            <a:ext cx="77597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Rectangle 15"/>
          <p:cNvSpPr/>
          <p:nvPr/>
        </p:nvSpPr>
        <p:spPr bwMode="auto">
          <a:xfrm>
            <a:off x="0" y="0"/>
            <a:ext cx="9144000" cy="22098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800" dirty="0">
              <a:ea typeface="+mn-ea"/>
              <a:cs typeface="Arial" charset="0"/>
            </a:endParaRPr>
          </a:p>
        </p:txBody>
      </p:sp>
      <p:pic>
        <p:nvPicPr>
          <p:cNvPr id="20" name="Picture 2" descr="logo_textured_large.ps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85863"/>
            <a:ext cx="1905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3333382" y="3657600"/>
            <a:ext cx="2534018" cy="297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3333382" y="3904800"/>
            <a:ext cx="2534018" cy="3546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00" b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609600" y="3657600"/>
            <a:ext cx="2590800" cy="297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609600" y="5715000"/>
            <a:ext cx="4104000" cy="533400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400" baseline="0">
                <a:solidFill>
                  <a:srgbClr val="91B9DA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609600" y="3904800"/>
            <a:ext cx="2590800" cy="3546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00" b="0" baseline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5943600" y="3657600"/>
            <a:ext cx="2590800" cy="297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5943600" y="3904800"/>
            <a:ext cx="2590800" cy="3546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00" b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685800" y="2514600"/>
            <a:ext cx="7696200" cy="982800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5684520" y="1371600"/>
            <a:ext cx="2849880" cy="297000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accent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65734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-7471" y="0"/>
            <a:ext cx="9151471" cy="685800"/>
          </a:xfrm>
          <a:prstGeom prst="rect">
            <a:avLst/>
          </a:prstGeom>
          <a:gradFill flip="none" rotWithShape="1">
            <a:gsLst>
              <a:gs pos="0">
                <a:srgbClr val="040B11"/>
              </a:gs>
              <a:gs pos="100000">
                <a:schemeClr val="tx2"/>
              </a:gs>
            </a:gsLst>
            <a:lin ang="5400000" scaled="0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001000" cy="533400"/>
          </a:xfrm>
          <a:prstGeom prst="rect">
            <a:avLst/>
          </a:prstGeom>
        </p:spPr>
        <p:txBody>
          <a:bodyPr anchor="ctr" anchorCtr="0"/>
          <a:lstStyle>
            <a:lvl1pPr>
              <a:defRPr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043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927100"/>
            <a:ext cx="7772400" cy="381000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1pPr>
              <a:defRPr sz="1800"/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9277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927100"/>
            <a:ext cx="7772400" cy="381000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877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gradFill rotWithShape="1">
          <a:gsLst>
            <a:gs pos="0">
              <a:srgbClr val="04080B"/>
            </a:gs>
            <a:gs pos="100000">
              <a:schemeClr val="tx2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5819775" y="268288"/>
            <a:ext cx="18415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endParaRPr lang="en-US" sz="1400" b="1" i="0" dirty="0">
              <a:solidFill>
                <a:schemeClr val="accent1"/>
              </a:solidFill>
              <a:ea typeface="+mn-ea"/>
              <a:cs typeface="Arial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001000" cy="533400"/>
          </a:xfrm>
          <a:prstGeom prst="rect">
            <a:avLst/>
          </a:prstGeom>
        </p:spPr>
        <p:txBody>
          <a:bodyPr anchor="ctr" anchorCtr="0"/>
          <a:lstStyle>
            <a:lvl1pPr>
              <a:defRPr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938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gradFill rotWithShape="1">
          <a:gsLst>
            <a:gs pos="0">
              <a:srgbClr val="04080B"/>
            </a:gs>
            <a:gs pos="100000">
              <a:schemeClr val="tx2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 userDrawn="1"/>
        </p:nvSpPr>
        <p:spPr>
          <a:xfrm>
            <a:off x="5819775" y="268288"/>
            <a:ext cx="18415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endParaRPr lang="en-US" sz="1400" b="1" i="0" dirty="0">
              <a:solidFill>
                <a:schemeClr val="accent1"/>
              </a:solidFill>
              <a:ea typeface="+mn-ea"/>
              <a:cs typeface="Arial" charset="0"/>
            </a:endParaRPr>
          </a:p>
        </p:txBody>
      </p:sp>
      <p:pic>
        <p:nvPicPr>
          <p:cNvPr id="3" name="Picture 1" descr="gnatpr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743200"/>
            <a:ext cx="532130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 descr="gnatpro-slogan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884613"/>
            <a:ext cx="5257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2761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bg>
      <p:bgPr>
        <a:gradFill rotWithShape="1">
          <a:gsLst>
            <a:gs pos="0">
              <a:srgbClr val="04080B"/>
            </a:gs>
            <a:gs pos="100000">
              <a:srgbClr val="16212C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 userDrawn="1"/>
        </p:nvSpPr>
        <p:spPr>
          <a:xfrm>
            <a:off x="5819775" y="268288"/>
            <a:ext cx="18415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endParaRPr lang="en-US" sz="1400" b="1" i="0" dirty="0">
              <a:solidFill>
                <a:schemeClr val="accent1"/>
              </a:solidFill>
              <a:ea typeface="+mn-ea"/>
              <a:cs typeface="Arial" charset="0"/>
            </a:endParaRPr>
          </a:p>
        </p:txBody>
      </p:sp>
      <p:pic>
        <p:nvPicPr>
          <p:cNvPr id="3" name="Picture 3" descr="codepee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743200"/>
            <a:ext cx="5676900" cy="103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" descr="codepeer-slogan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863975"/>
            <a:ext cx="64770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8732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Pr>
        <a:gradFill rotWithShape="1">
          <a:gsLst>
            <a:gs pos="0">
              <a:srgbClr val="04080B"/>
            </a:gs>
            <a:gs pos="100000">
              <a:srgbClr val="16212C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 userDrawn="1"/>
        </p:nvSpPr>
        <p:spPr>
          <a:xfrm>
            <a:off x="5819775" y="268288"/>
            <a:ext cx="18415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endParaRPr lang="en-US" sz="1400" b="1" i="0" dirty="0">
              <a:solidFill>
                <a:schemeClr val="accent1"/>
              </a:solidFill>
              <a:ea typeface="+mn-ea"/>
              <a:cs typeface="Arial" charset="0"/>
            </a:endParaRPr>
          </a:p>
        </p:txBody>
      </p:sp>
      <p:pic>
        <p:nvPicPr>
          <p:cNvPr id="3" name="Picture 1" descr="sparkpr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762250"/>
            <a:ext cx="6172200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" descr="sparkpro-slogan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810000"/>
            <a:ext cx="6858000" cy="44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1980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bg>
      <p:bgPr>
        <a:gradFill rotWithShape="1">
          <a:gsLst>
            <a:gs pos="0">
              <a:srgbClr val="04080B"/>
            </a:gs>
            <a:gs pos="100000">
              <a:srgbClr val="16212C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 userDrawn="1"/>
        </p:nvSpPr>
        <p:spPr>
          <a:xfrm>
            <a:off x="5819775" y="268288"/>
            <a:ext cx="18415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endParaRPr lang="en-US" sz="1400" b="1" i="0" dirty="0">
              <a:solidFill>
                <a:schemeClr val="accent1"/>
              </a:solidFill>
              <a:ea typeface="+mn-ea"/>
              <a:cs typeface="Arial" charset="0"/>
            </a:endParaRPr>
          </a:p>
        </p:txBody>
      </p:sp>
      <p:pic>
        <p:nvPicPr>
          <p:cNvPr id="3" name="Picture 3" descr="sparkprob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75" y="2819400"/>
            <a:ext cx="8045450" cy="75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7288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bg>
      <p:bgPr>
        <a:gradFill rotWithShape="1">
          <a:gsLst>
            <a:gs pos="0">
              <a:srgbClr val="04080B"/>
            </a:gs>
            <a:gs pos="100000">
              <a:srgbClr val="16212C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 userDrawn="1"/>
        </p:nvSpPr>
        <p:spPr>
          <a:xfrm>
            <a:off x="5819775" y="268288"/>
            <a:ext cx="18415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endParaRPr lang="en-US" sz="1400" b="1" i="0" dirty="0">
              <a:solidFill>
                <a:schemeClr val="accent1"/>
              </a:solidFill>
              <a:ea typeface="+mn-ea"/>
              <a:cs typeface="Arial" charset="0"/>
            </a:endParaRPr>
          </a:p>
        </p:txBody>
      </p:sp>
      <p:pic>
        <p:nvPicPr>
          <p:cNvPr id="3" name="Picture 4" descr="gnatpro-safety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413" y="2743200"/>
            <a:ext cx="5335587" cy="152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8926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bg>
      <p:bgPr>
        <a:gradFill rotWithShape="1">
          <a:gsLst>
            <a:gs pos="0">
              <a:srgbClr val="04080B"/>
            </a:gs>
            <a:gs pos="100000">
              <a:srgbClr val="16212C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 userDrawn="1"/>
        </p:nvSpPr>
        <p:spPr>
          <a:xfrm>
            <a:off x="5819775" y="268288"/>
            <a:ext cx="18415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endParaRPr lang="en-US" sz="1400" b="1" i="0" dirty="0">
              <a:solidFill>
                <a:schemeClr val="accent1"/>
              </a:solidFill>
              <a:ea typeface="+mn-ea"/>
              <a:cs typeface="Arial" charset="0"/>
            </a:endParaRPr>
          </a:p>
        </p:txBody>
      </p:sp>
      <p:pic>
        <p:nvPicPr>
          <p:cNvPr id="3" name="Picture 1" descr="gnatpro-security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743200"/>
            <a:ext cx="5334000" cy="153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692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-7938" y="0"/>
            <a:ext cx="9151938" cy="685800"/>
          </a:xfrm>
          <a:prstGeom prst="rect">
            <a:avLst/>
          </a:prstGeom>
          <a:gradFill flip="none" rotWithShape="1">
            <a:gsLst>
              <a:gs pos="0">
                <a:srgbClr val="040B11"/>
              </a:gs>
              <a:gs pos="100000">
                <a:schemeClr val="tx2"/>
              </a:gs>
            </a:gsLst>
            <a:lin ang="5400000" scaled="0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800">
              <a:ea typeface="+mn-ea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143000"/>
            <a:ext cx="3810000" cy="53340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143000"/>
            <a:ext cx="3810000" cy="53340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001000" cy="533400"/>
          </a:xfrm>
          <a:prstGeom prst="rect">
            <a:avLst/>
          </a:prstGeom>
        </p:spPr>
        <p:txBody>
          <a:bodyPr anchor="ctr" anchorCtr="0"/>
          <a:lstStyle>
            <a:lvl1pPr>
              <a:defRPr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386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143000"/>
            <a:ext cx="78486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First level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7848600" y="6613525"/>
            <a:ext cx="18415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endParaRPr lang="fr-FR" sz="1000" i="0">
              <a:latin typeface="Verdana" pitchFamily="34" charset="0"/>
              <a:ea typeface="+mn-ea"/>
            </a:endParaRPr>
          </a:p>
        </p:txBody>
      </p:sp>
      <p:sp>
        <p:nvSpPr>
          <p:cNvPr id="4102" name="Text Box 6"/>
          <p:cNvSpPr txBox="1">
            <a:spLocks noChangeArrowheads="1"/>
          </p:cNvSpPr>
          <p:nvPr/>
        </p:nvSpPr>
        <p:spPr bwMode="auto">
          <a:xfrm>
            <a:off x="8305800" y="6642100"/>
            <a:ext cx="830263" cy="2159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sz="800" i="0">
                <a:solidFill>
                  <a:srgbClr val="A6A6A6"/>
                </a:solidFill>
              </a:rPr>
              <a:t>Slide: </a:t>
            </a:r>
            <a:fld id="{55164920-4DCD-44B8-B044-1D6BC493A243}" type="slidenum">
              <a:rPr lang="en-US" sz="800" i="0">
                <a:solidFill>
                  <a:srgbClr val="A6A6A6"/>
                </a:solidFill>
              </a:rPr>
              <a:pPr/>
              <a:t>‹#›</a:t>
            </a:fld>
            <a:endParaRPr lang="fr-FR" sz="800" i="0">
              <a:solidFill>
                <a:srgbClr val="A6A6A6"/>
              </a:solidFill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-15875" y="6634163"/>
            <a:ext cx="1454244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sz="800" i="0" dirty="0">
                <a:solidFill>
                  <a:srgbClr val="A6A6A6"/>
                </a:solidFill>
              </a:rPr>
              <a:t>Copyright © </a:t>
            </a:r>
            <a:r>
              <a:rPr lang="en-US" sz="800" i="0" dirty="0" smtClean="0">
                <a:solidFill>
                  <a:srgbClr val="A6A6A6"/>
                </a:solidFill>
              </a:rPr>
              <a:t>2013 </a:t>
            </a:r>
            <a:r>
              <a:rPr lang="en-US" sz="800" i="0" dirty="0" err="1">
                <a:solidFill>
                  <a:srgbClr val="A6A6A6"/>
                </a:solidFill>
              </a:rPr>
              <a:t>AdaCore</a:t>
            </a:r>
            <a:r>
              <a:rPr lang="en-US" sz="800" i="0" dirty="0">
                <a:solidFill>
                  <a:srgbClr val="A6A6A6"/>
                </a:solidFill>
              </a:rPr>
              <a:t> </a:t>
            </a:r>
            <a:endParaRPr lang="fr-FR" sz="800" i="0" dirty="0">
              <a:solidFill>
                <a:srgbClr val="A6A6A6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40" r:id="rId1"/>
    <p:sldLayoutId id="2147484541" r:id="rId2"/>
    <p:sldLayoutId id="2147484542" r:id="rId3"/>
    <p:sldLayoutId id="2147484543" r:id="rId4"/>
    <p:sldLayoutId id="2147484544" r:id="rId5"/>
    <p:sldLayoutId id="2147484545" r:id="rId6"/>
    <p:sldLayoutId id="2147484546" r:id="rId7"/>
    <p:sldLayoutId id="2147484547" r:id="rId8"/>
    <p:sldLayoutId id="2147484549" r:id="rId9"/>
    <p:sldLayoutId id="2147484550" r:id="rId10"/>
    <p:sldLayoutId id="2147484551" r:id="rId11"/>
    <p:sldLayoutId id="2147484552" r:id="rId12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Franklin Gothic Book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Franklin Gothic Book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Franklin Gothic Book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Franklin Gothic Book" charset="0"/>
          <a:ea typeface="ＭＳ Ｐゴシック" charset="-128"/>
          <a:cs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377A9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377A9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377A9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377A9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404040"/>
        </a:buClr>
        <a:buChar char="•"/>
        <a:defRPr sz="1600" b="1">
          <a:solidFill>
            <a:srgbClr val="404040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  <a:ea typeface="ヒラギノ角ゴ ProN W3"/>
          <a:cs typeface="ヒラギノ角ゴ ProN W3"/>
        </a:defRPr>
      </a:lvl2pPr>
      <a:lvl3pPr marL="11430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  <a:ea typeface="ヒラギノ角ゴ ProN W3"/>
          <a:cs typeface="ヒラギノ角ゴ ProN W3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Times" charset="0"/>
        <a:buChar char="•"/>
        <a:defRPr sz="1200">
          <a:solidFill>
            <a:schemeClr val="tx1"/>
          </a:solidFill>
          <a:latin typeface="+mn-lt"/>
          <a:ea typeface="ヒラギノ角ゴ ProN W3"/>
          <a:cs typeface="ヒラギノ角ゴ ProN W3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Times" charset="0"/>
        <a:buChar char="•"/>
        <a:defRPr sz="1200">
          <a:solidFill>
            <a:schemeClr val="tx1"/>
          </a:solidFill>
          <a:latin typeface="+mn-lt"/>
          <a:ea typeface="ヒラギノ角ゴ ProN W3"/>
          <a:cs typeface="ヒラギノ角ゴ ProN W3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09600" y="3657600"/>
            <a:ext cx="3242320" cy="297000"/>
          </a:xfrm>
        </p:spPr>
        <p:txBody>
          <a:bodyPr/>
          <a:lstStyle/>
          <a:p>
            <a:r>
              <a:rPr lang="en-US" dirty="0" smtClean="0"/>
              <a:t>Claire Dross and </a:t>
            </a:r>
            <a:r>
              <a:rPr lang="en-US" u="sng" dirty="0" smtClean="0"/>
              <a:t>Yannick Moy</a:t>
            </a:r>
            <a:endParaRPr lang="en-US" u="sn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 smtClean="0"/>
              <a:t>RSSRail</a:t>
            </a:r>
            <a:r>
              <a:rPr lang="en-US" dirty="0" smtClean="0"/>
              <a:t> 2016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pPr algn="ctr"/>
            <a:r>
              <a:rPr lang="en-US" dirty="0" smtClean="0"/>
              <a:t>Abstract Software Specifications </a:t>
            </a:r>
          </a:p>
          <a:p>
            <a:pPr algn="ctr"/>
            <a:r>
              <a:rPr lang="en-US" dirty="0" smtClean="0"/>
              <a:t>and Automatic Proof of Refinement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273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>
          <a:xfrm>
            <a:off x="5148064" y="4269432"/>
            <a:ext cx="3386336" cy="2399928"/>
          </a:xfrm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b="0" i="1" dirty="0"/>
              <a:t>a</a:t>
            </a:r>
            <a:r>
              <a:rPr lang="fr-FR" sz="2400" b="0" i="1" dirty="0" smtClean="0"/>
              <a:t>bstract </a:t>
            </a:r>
            <a:r>
              <a:rPr lang="fr-FR" sz="2400" b="0" i="1" dirty="0" err="1"/>
              <a:t>s</a:t>
            </a:r>
            <a:r>
              <a:rPr lang="fr-FR" sz="2400" b="0" i="1" dirty="0" err="1" smtClean="0"/>
              <a:t>pecification</a:t>
            </a:r>
            <a:r>
              <a:rPr lang="fr-FR" sz="2400" b="0" i="1" dirty="0" smtClean="0"/>
              <a:t> </a:t>
            </a:r>
            <a:r>
              <a:rPr lang="fr-FR" sz="2400" i="1" dirty="0" smtClean="0"/>
              <a:t>and </a:t>
            </a:r>
            <a:r>
              <a:rPr lang="fr-FR" sz="2400" i="1" dirty="0" err="1" smtClean="0"/>
              <a:t>verification</a:t>
            </a:r>
            <a:r>
              <a:rPr lang="fr-FR" sz="2400" i="1" dirty="0" smtClean="0"/>
              <a:t>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b="0" i="1" dirty="0" smtClean="0"/>
              <a:t>of user </a:t>
            </a:r>
            <a:r>
              <a:rPr lang="fr-FR" sz="2400" b="0" i="1" dirty="0"/>
              <a:t>s</a:t>
            </a:r>
            <a:r>
              <a:rPr lang="fr-FR" sz="2400" b="0" i="1" dirty="0" smtClean="0"/>
              <a:t>oftware </a:t>
            </a:r>
            <a:r>
              <a:rPr lang="fr-FR" sz="2400" b="0" i="1" dirty="0" err="1" smtClean="0"/>
              <a:t>implemented</a:t>
            </a:r>
            <a:r>
              <a:rPr lang="fr-FR" sz="2400" b="0" i="1" dirty="0" smtClean="0"/>
              <a:t> </a:t>
            </a:r>
            <a:r>
              <a:rPr lang="fr-FR" sz="2400" b="0" i="1" dirty="0" err="1" smtClean="0"/>
              <a:t>using</a:t>
            </a:r>
            <a:r>
              <a:rPr lang="fr-FR" sz="2400" b="0" i="1" dirty="0" smtClean="0"/>
              <a:t> </a:t>
            </a:r>
            <a:r>
              <a:rPr lang="fr-FR" sz="2400" i="1" dirty="0" err="1" smtClean="0"/>
              <a:t>imperative</a:t>
            </a:r>
            <a:r>
              <a:rPr lang="fr-FR" sz="2400" i="1" dirty="0" smtClean="0"/>
              <a:t> containers</a:t>
            </a:r>
            <a:endParaRPr lang="fr-FR" sz="2400" i="1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Abstract </a:t>
            </a:r>
            <a:r>
              <a:rPr lang="fr-FR" dirty="0" err="1" smtClean="0"/>
              <a:t>Specification</a:t>
            </a:r>
            <a:r>
              <a:rPr lang="fr-FR" dirty="0"/>
              <a:t> </a:t>
            </a:r>
            <a:r>
              <a:rPr lang="fr-FR" dirty="0" smtClean="0"/>
              <a:t>+ </a:t>
            </a:r>
            <a:r>
              <a:rPr lang="fr-FR" dirty="0" err="1" smtClean="0"/>
              <a:t>Verification</a:t>
            </a:r>
            <a:r>
              <a:rPr lang="fr-FR" dirty="0" smtClean="0"/>
              <a:t> of Software </a:t>
            </a:r>
            <a:r>
              <a:rPr lang="fr-FR" dirty="0" err="1" smtClean="0"/>
              <a:t>Based</a:t>
            </a:r>
            <a:r>
              <a:rPr lang="fr-FR" dirty="0" smtClean="0"/>
              <a:t> on </a:t>
            </a:r>
            <a:r>
              <a:rPr lang="fr-FR" dirty="0" err="1" smtClean="0"/>
              <a:t>Imperative</a:t>
            </a:r>
            <a:r>
              <a:rPr lang="fr-FR" dirty="0" smtClean="0"/>
              <a:t> Containers</a:t>
            </a:r>
            <a:endParaRPr lang="fr-FR" dirty="0"/>
          </a:p>
        </p:txBody>
      </p:sp>
      <p:sp>
        <p:nvSpPr>
          <p:cNvPr id="4" name="Rectangle à coins arrondis 3"/>
          <p:cNvSpPr/>
          <p:nvPr/>
        </p:nvSpPr>
        <p:spPr bwMode="auto">
          <a:xfrm>
            <a:off x="539552" y="842256"/>
            <a:ext cx="3384376" cy="2448272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800" b="1" i="1" u="none" strike="noStrike" cap="none" normalizeH="0" baseline="0" dirty="0" err="1" smtClean="0">
                <a:solidFill>
                  <a:schemeClr val="tx1"/>
                </a:solidFill>
                <a:effectLst/>
              </a:rPr>
              <a:t>Specification</a:t>
            </a:r>
            <a:r>
              <a:rPr kumimoji="0" lang="fr-FR" sz="1800" b="1" i="1" u="none" strike="noStrike" cap="none" normalizeH="0" baseline="0" dirty="0" smtClean="0">
                <a:solidFill>
                  <a:schemeClr val="tx1"/>
                </a:solidFill>
                <a:effectLst/>
              </a:rPr>
              <a:t> / API</a:t>
            </a:r>
            <a:endParaRPr lang="fr-FR" sz="1800" b="1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1" u="none" strike="noStrike" cap="none" normalizeH="0" baseline="0" dirty="0" smtClean="0"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800" i="0" dirty="0" err="1" smtClean="0"/>
              <a:t>Feature</a:t>
            </a:r>
            <a:r>
              <a:rPr lang="fr-FR" sz="1800" i="0" dirty="0" smtClean="0"/>
              <a:t> 1	</a:t>
            </a:r>
            <a:r>
              <a:rPr lang="fr-FR" sz="1800" i="0" dirty="0" err="1" smtClean="0"/>
              <a:t>Pre</a:t>
            </a:r>
            <a:endParaRPr lang="fr-FR" sz="1800" i="0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800" i="0" dirty="0"/>
              <a:t>	</a:t>
            </a:r>
            <a:r>
              <a:rPr lang="fr-FR" sz="1800" i="0" dirty="0" smtClean="0"/>
              <a:t>	Post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>
              <a:solidFill>
                <a:schemeClr val="tx1"/>
              </a:solidFill>
              <a:effectLst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800" i="0" dirty="0" err="1" smtClean="0"/>
              <a:t>Feature</a:t>
            </a:r>
            <a:r>
              <a:rPr lang="fr-FR" sz="1800" i="0" dirty="0" smtClean="0"/>
              <a:t> 2	</a:t>
            </a:r>
            <a:r>
              <a:rPr lang="fr-FR" sz="1800" i="0" dirty="0" err="1" smtClean="0"/>
              <a:t>Pre</a:t>
            </a:r>
            <a:endParaRPr lang="fr-FR" sz="1800" i="0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800" b="0" i="0" u="none" strike="noStrike" cap="none" normalizeH="0" baseline="0" dirty="0">
                <a:solidFill>
                  <a:schemeClr val="tx1"/>
                </a:solidFill>
                <a:effectLst/>
              </a:rPr>
              <a:t>	</a:t>
            </a:r>
            <a:r>
              <a:rPr kumimoji="0" lang="fr-FR" sz="1800" b="0" i="0" u="none" strike="noStrike" cap="none" normalizeH="0" baseline="0" dirty="0" smtClean="0">
                <a:solidFill>
                  <a:schemeClr val="tx1"/>
                </a:solidFill>
                <a:effectLst/>
              </a:rPr>
              <a:t>	Post</a:t>
            </a:r>
          </a:p>
        </p:txBody>
      </p:sp>
      <p:sp>
        <p:nvSpPr>
          <p:cNvPr id="6" name="Rectangle à coins arrondis 5"/>
          <p:cNvSpPr/>
          <p:nvPr/>
        </p:nvSpPr>
        <p:spPr bwMode="auto">
          <a:xfrm>
            <a:off x="539552" y="4187141"/>
            <a:ext cx="3384376" cy="2448272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800" b="1" i="1" u="none" strike="noStrike" cap="none" normalizeH="0" baseline="0" dirty="0" smtClean="0">
                <a:solidFill>
                  <a:schemeClr val="tx1"/>
                </a:solidFill>
                <a:effectLst/>
                <a:latin typeface="Arial" charset="0"/>
              </a:rPr>
              <a:t>Body / </a:t>
            </a:r>
            <a:r>
              <a:rPr kumimoji="0" lang="fr-FR" sz="1800" b="1" i="1" u="none" strike="noStrike" cap="none" normalizeH="0" baseline="0" dirty="0" err="1" smtClean="0">
                <a:solidFill>
                  <a:schemeClr val="tx1"/>
                </a:solidFill>
                <a:effectLst/>
                <a:latin typeface="Arial" charset="0"/>
              </a:rPr>
              <a:t>Implementation</a:t>
            </a:r>
            <a:endParaRPr kumimoji="0" lang="fr-FR" sz="1800" b="1" i="1" u="none" strike="noStrike" cap="none" normalizeH="0" baseline="0" dirty="0" smtClean="0"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800" b="1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800" i="0" u="none" strike="noStrike" cap="none" normalizeH="0" baseline="0" dirty="0" err="1" smtClean="0">
                <a:solidFill>
                  <a:schemeClr val="tx1"/>
                </a:solidFill>
                <a:effectLst/>
              </a:rPr>
              <a:t>Feature</a:t>
            </a:r>
            <a:r>
              <a:rPr kumimoji="0" lang="fr-FR" sz="1800" i="0" u="none" strike="noStrike" cap="none" normalizeH="0" baseline="0" dirty="0" smtClean="0">
                <a:solidFill>
                  <a:schemeClr val="tx1"/>
                </a:solidFill>
                <a:effectLst/>
              </a:rPr>
              <a:t> 1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800" i="0" dirty="0" smtClean="0"/>
              <a:t>		</a:t>
            </a:r>
            <a:r>
              <a:rPr lang="fr-FR" sz="1800" i="0" dirty="0" err="1" smtClean="0"/>
              <a:t>based</a:t>
            </a:r>
            <a:r>
              <a:rPr lang="fr-FR" sz="1800" i="0" dirty="0" smtClean="0"/>
              <a:t> on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800" i="0" dirty="0" smtClean="0"/>
              <a:t>		</a:t>
            </a:r>
            <a:r>
              <a:rPr lang="fr-FR" sz="1800" i="0" dirty="0" err="1" smtClean="0"/>
              <a:t>imperative</a:t>
            </a:r>
            <a:endParaRPr lang="fr-FR" sz="1800" i="0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800" i="0" u="none" strike="noStrike" cap="none" normalizeH="0" baseline="0" dirty="0" err="1" smtClean="0">
                <a:solidFill>
                  <a:schemeClr val="tx1"/>
                </a:solidFill>
                <a:effectLst/>
              </a:rPr>
              <a:t>Feature</a:t>
            </a:r>
            <a:r>
              <a:rPr kumimoji="0" lang="fr-FR" sz="1800" i="0" u="none" strike="noStrike" cap="none" normalizeH="0" dirty="0" smtClean="0">
                <a:solidFill>
                  <a:schemeClr val="tx1"/>
                </a:solidFill>
                <a:effectLst/>
              </a:rPr>
              <a:t> 2	containers</a:t>
            </a:r>
            <a:endParaRPr kumimoji="0" lang="fr-FR" sz="1800" i="0" u="none" strike="noStrike" cap="none" normalizeH="0" baseline="0" dirty="0" smtClean="0">
              <a:solidFill>
                <a:schemeClr val="tx1"/>
              </a:solidFill>
              <a:effectLst/>
            </a:endParaRPr>
          </a:p>
        </p:txBody>
      </p:sp>
      <p:sp>
        <p:nvSpPr>
          <p:cNvPr id="7" name="Rectangle à coins arrondis 6"/>
          <p:cNvSpPr/>
          <p:nvPr/>
        </p:nvSpPr>
        <p:spPr bwMode="auto">
          <a:xfrm>
            <a:off x="5150024" y="836712"/>
            <a:ext cx="3384376" cy="2448272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800" b="1" i="1" u="none" strike="noStrike" cap="none" normalizeH="0" baseline="0" dirty="0" err="1" smtClean="0">
                <a:solidFill>
                  <a:schemeClr val="tx1"/>
                </a:solidFill>
                <a:effectLst/>
                <a:latin typeface="Arial" charset="0"/>
              </a:rPr>
              <a:t>Functional</a:t>
            </a:r>
            <a:r>
              <a:rPr kumimoji="0" lang="fr-FR" sz="1800" b="1" i="1" u="none" strike="noStrike" cap="none" normalizeH="0" baseline="0" dirty="0" smtClean="0">
                <a:solidFill>
                  <a:schemeClr val="tx1"/>
                </a:solidFill>
                <a:effectLst/>
                <a:latin typeface="Arial" charset="0"/>
              </a:rPr>
              <a:t> Containers</a:t>
            </a:r>
          </a:p>
        </p:txBody>
      </p:sp>
      <p:sp>
        <p:nvSpPr>
          <p:cNvPr id="8" name="Ellipse 7"/>
          <p:cNvSpPr/>
          <p:nvPr/>
        </p:nvSpPr>
        <p:spPr bwMode="auto">
          <a:xfrm>
            <a:off x="5823476" y="1459249"/>
            <a:ext cx="2016224" cy="72008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800" b="0" i="0" u="none" strike="noStrike" cap="none" normalizeH="0" baseline="0" smtClean="0">
                <a:solidFill>
                  <a:schemeClr val="tx1"/>
                </a:solidFill>
                <a:effectLst/>
                <a:latin typeface="Arial" charset="0"/>
              </a:rPr>
              <a:t>Sequence</a:t>
            </a:r>
            <a:endParaRPr kumimoji="0" lang="fr-FR" sz="1800" b="0" i="0" u="none" strike="noStrike" cap="none" normalizeH="0" baseline="0" dirty="0" smtClean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Ellipse 8"/>
          <p:cNvSpPr/>
          <p:nvPr/>
        </p:nvSpPr>
        <p:spPr bwMode="auto">
          <a:xfrm>
            <a:off x="5354444" y="2297810"/>
            <a:ext cx="1368152" cy="72008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800" i="0" dirty="0" smtClean="0"/>
              <a:t>Set</a:t>
            </a:r>
            <a:endParaRPr kumimoji="0" lang="fr-FR" sz="1800" b="0" i="0" u="none" strike="noStrike" cap="none" normalizeH="0" baseline="0" dirty="0" smtClean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Ellipse 9"/>
          <p:cNvSpPr/>
          <p:nvPr/>
        </p:nvSpPr>
        <p:spPr bwMode="auto">
          <a:xfrm>
            <a:off x="6909226" y="2297810"/>
            <a:ext cx="1368152" cy="72008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800" i="0" smtClean="0"/>
              <a:t>Map</a:t>
            </a:r>
            <a:endParaRPr kumimoji="0" lang="fr-FR" sz="1800" b="0" i="0" u="none" strike="noStrike" cap="none" normalizeH="0" baseline="0" dirty="0" smtClean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2016728" y="1367551"/>
            <a:ext cx="4300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4400" i="0" kern="1200" dirty="0" smtClean="0"/>
              <a:t>{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2016728" y="2179329"/>
            <a:ext cx="4300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4400" i="0" kern="1200" dirty="0" smtClean="0"/>
              <a:t>{</a:t>
            </a:r>
          </a:p>
        </p:txBody>
      </p:sp>
      <p:sp>
        <p:nvSpPr>
          <p:cNvPr id="13" name="Flèche vers la droite 12"/>
          <p:cNvSpPr/>
          <p:nvPr/>
        </p:nvSpPr>
        <p:spPr>
          <a:xfrm>
            <a:off x="3352982" y="1706351"/>
            <a:ext cx="2048121" cy="22723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Flèche vers la droite 13"/>
          <p:cNvSpPr/>
          <p:nvPr/>
        </p:nvSpPr>
        <p:spPr>
          <a:xfrm>
            <a:off x="3352981" y="2497147"/>
            <a:ext cx="2048121" cy="22723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/>
          <p:cNvSpPr txBox="1"/>
          <p:nvPr/>
        </p:nvSpPr>
        <p:spPr>
          <a:xfrm>
            <a:off x="4008918" y="1921501"/>
            <a:ext cx="10294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3200" b="1" i="0" kern="1200" dirty="0" smtClean="0">
                <a:solidFill>
                  <a:schemeClr val="accent1"/>
                </a:solidFill>
              </a:rPr>
              <a:t>USE</a:t>
            </a:r>
          </a:p>
        </p:txBody>
      </p:sp>
      <p:sp>
        <p:nvSpPr>
          <p:cNvPr id="16" name="ZoneTexte 15"/>
          <p:cNvSpPr txBox="1"/>
          <p:nvPr/>
        </p:nvSpPr>
        <p:spPr>
          <a:xfrm rot="10800000">
            <a:off x="2016728" y="4866982"/>
            <a:ext cx="43002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8800" i="0" kern="1200" dirty="0" smtClean="0"/>
              <a:t>{</a:t>
            </a:r>
          </a:p>
        </p:txBody>
      </p:sp>
      <p:sp>
        <p:nvSpPr>
          <p:cNvPr id="17" name="Flèche vers la droite 16"/>
          <p:cNvSpPr/>
          <p:nvPr/>
        </p:nvSpPr>
        <p:spPr>
          <a:xfrm rot="16200000">
            <a:off x="1808815" y="3647777"/>
            <a:ext cx="851456" cy="22162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/>
          <p:cNvSpPr txBox="1"/>
          <p:nvPr/>
        </p:nvSpPr>
        <p:spPr>
          <a:xfrm>
            <a:off x="827584" y="3489865"/>
            <a:ext cx="29883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3200" b="1" i="0" kern="1200" smtClean="0">
                <a:solidFill>
                  <a:schemeClr val="accent1"/>
                </a:solidFill>
              </a:rPr>
              <a:t>IMPLE MENTS</a:t>
            </a:r>
            <a:endParaRPr lang="fr-FR" sz="3200" b="1" i="0" kern="1200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81346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>
          <a:xfrm>
            <a:off x="5148064" y="4269432"/>
            <a:ext cx="3386336" cy="2399928"/>
          </a:xfrm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b="0" i="1" dirty="0"/>
              <a:t>a</a:t>
            </a:r>
            <a:r>
              <a:rPr lang="fr-FR" sz="2400" b="0" i="1" dirty="0" smtClean="0"/>
              <a:t>bstract </a:t>
            </a:r>
            <a:r>
              <a:rPr lang="fr-FR" sz="2400" b="0" i="1" dirty="0" err="1"/>
              <a:t>s</a:t>
            </a:r>
            <a:r>
              <a:rPr lang="fr-FR" sz="2400" b="0" i="1" dirty="0" err="1" smtClean="0"/>
              <a:t>pecification</a:t>
            </a:r>
            <a:r>
              <a:rPr lang="fr-FR" sz="2400" b="0" i="1" dirty="0" smtClean="0"/>
              <a:t> and </a:t>
            </a:r>
            <a:r>
              <a:rPr lang="fr-FR" sz="2400" b="0" i="1" dirty="0" err="1" smtClean="0"/>
              <a:t>verification</a:t>
            </a:r>
            <a:r>
              <a:rPr lang="fr-FR" sz="2400" b="0" i="1" dirty="0" smtClean="0"/>
              <a:t>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b="0" i="1" dirty="0" smtClean="0"/>
              <a:t>of user </a:t>
            </a:r>
            <a:r>
              <a:rPr lang="fr-FR" sz="2400" b="0" i="1" dirty="0"/>
              <a:t>s</a:t>
            </a:r>
            <a:r>
              <a:rPr lang="fr-FR" sz="2400" b="0" i="1" dirty="0" smtClean="0"/>
              <a:t>oftware </a:t>
            </a:r>
            <a:r>
              <a:rPr lang="fr-FR" sz="2400" b="0" i="1" dirty="0" err="1" smtClean="0"/>
              <a:t>implemented</a:t>
            </a:r>
            <a:r>
              <a:rPr lang="fr-FR" sz="2400" b="0" i="1" dirty="0" smtClean="0"/>
              <a:t> </a:t>
            </a:r>
            <a:r>
              <a:rPr lang="fr-FR" sz="2400" b="0" i="1" dirty="0" err="1" smtClean="0"/>
              <a:t>using</a:t>
            </a:r>
            <a:r>
              <a:rPr lang="fr-FR" sz="2400" b="0" i="1" dirty="0" smtClean="0"/>
              <a:t> </a:t>
            </a:r>
            <a:r>
              <a:rPr lang="fr-FR" sz="2400" i="1" dirty="0" err="1" smtClean="0"/>
              <a:t>arrays</a:t>
            </a:r>
            <a:endParaRPr lang="fr-FR" sz="2400" i="1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Abstract </a:t>
            </a:r>
            <a:r>
              <a:rPr lang="fr-FR" dirty="0" err="1" smtClean="0"/>
              <a:t>Specification</a:t>
            </a:r>
            <a:r>
              <a:rPr lang="fr-FR" dirty="0"/>
              <a:t> </a:t>
            </a:r>
            <a:r>
              <a:rPr lang="fr-FR" dirty="0" smtClean="0"/>
              <a:t>+ </a:t>
            </a:r>
            <a:r>
              <a:rPr lang="fr-FR" dirty="0" err="1" smtClean="0"/>
              <a:t>Verification</a:t>
            </a:r>
            <a:r>
              <a:rPr lang="fr-FR" dirty="0" smtClean="0"/>
              <a:t> of Software </a:t>
            </a:r>
            <a:r>
              <a:rPr lang="fr-FR" dirty="0" err="1" smtClean="0"/>
              <a:t>Based</a:t>
            </a:r>
            <a:r>
              <a:rPr lang="fr-FR" dirty="0" smtClean="0"/>
              <a:t> on </a:t>
            </a:r>
            <a:r>
              <a:rPr lang="fr-FR" dirty="0" err="1" smtClean="0"/>
              <a:t>Arrays</a:t>
            </a:r>
            <a:endParaRPr lang="fr-FR" dirty="0"/>
          </a:p>
        </p:txBody>
      </p:sp>
      <p:sp>
        <p:nvSpPr>
          <p:cNvPr id="4" name="Rectangle à coins arrondis 3"/>
          <p:cNvSpPr/>
          <p:nvPr/>
        </p:nvSpPr>
        <p:spPr bwMode="auto">
          <a:xfrm>
            <a:off x="539552" y="842256"/>
            <a:ext cx="3384376" cy="2448272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800" b="1" i="1" u="none" strike="noStrike" cap="none" normalizeH="0" baseline="0" dirty="0" err="1" smtClean="0">
                <a:solidFill>
                  <a:schemeClr val="tx1"/>
                </a:solidFill>
                <a:effectLst/>
              </a:rPr>
              <a:t>Specification</a:t>
            </a:r>
            <a:r>
              <a:rPr kumimoji="0" lang="fr-FR" sz="1800" b="1" i="1" u="none" strike="noStrike" cap="none" normalizeH="0" baseline="0" dirty="0" smtClean="0">
                <a:solidFill>
                  <a:schemeClr val="tx1"/>
                </a:solidFill>
                <a:effectLst/>
              </a:rPr>
              <a:t> / API</a:t>
            </a:r>
            <a:endParaRPr lang="fr-FR" sz="1800" b="1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1" u="none" strike="noStrike" cap="none" normalizeH="0" baseline="0" dirty="0" smtClean="0"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800" i="0" dirty="0" err="1" smtClean="0"/>
              <a:t>Feature</a:t>
            </a:r>
            <a:r>
              <a:rPr lang="fr-FR" sz="1800" i="0" dirty="0" smtClean="0"/>
              <a:t> 1	</a:t>
            </a:r>
            <a:r>
              <a:rPr lang="fr-FR" sz="1800" i="0" dirty="0" err="1" smtClean="0"/>
              <a:t>Pre</a:t>
            </a:r>
            <a:endParaRPr lang="fr-FR" sz="1800" i="0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800" i="0" dirty="0"/>
              <a:t>	</a:t>
            </a:r>
            <a:r>
              <a:rPr lang="fr-FR" sz="1800" i="0" dirty="0" smtClean="0"/>
              <a:t>	Post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>
              <a:solidFill>
                <a:schemeClr val="tx1"/>
              </a:solidFill>
              <a:effectLst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800" i="0" dirty="0" err="1" smtClean="0"/>
              <a:t>Feature</a:t>
            </a:r>
            <a:r>
              <a:rPr lang="fr-FR" sz="1800" i="0" dirty="0" smtClean="0"/>
              <a:t> 2	</a:t>
            </a:r>
            <a:r>
              <a:rPr lang="fr-FR" sz="1800" i="0" dirty="0" err="1" smtClean="0"/>
              <a:t>Pre</a:t>
            </a:r>
            <a:endParaRPr lang="fr-FR" sz="1800" i="0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800" b="0" i="0" u="none" strike="noStrike" cap="none" normalizeH="0" baseline="0" dirty="0">
                <a:solidFill>
                  <a:schemeClr val="tx1"/>
                </a:solidFill>
                <a:effectLst/>
              </a:rPr>
              <a:t>	</a:t>
            </a:r>
            <a:r>
              <a:rPr kumimoji="0" lang="fr-FR" sz="1800" b="0" i="0" u="none" strike="noStrike" cap="none" normalizeH="0" baseline="0" dirty="0" smtClean="0">
                <a:solidFill>
                  <a:schemeClr val="tx1"/>
                </a:solidFill>
                <a:effectLst/>
              </a:rPr>
              <a:t>	Post</a:t>
            </a:r>
          </a:p>
        </p:txBody>
      </p:sp>
      <p:sp>
        <p:nvSpPr>
          <p:cNvPr id="6" name="Rectangle à coins arrondis 5"/>
          <p:cNvSpPr/>
          <p:nvPr/>
        </p:nvSpPr>
        <p:spPr bwMode="auto">
          <a:xfrm>
            <a:off x="539552" y="4187141"/>
            <a:ext cx="3384376" cy="2448272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800" b="1" i="1" u="none" strike="noStrike" cap="none" normalizeH="0" baseline="0" dirty="0" smtClean="0">
                <a:solidFill>
                  <a:schemeClr val="tx1"/>
                </a:solidFill>
                <a:effectLst/>
                <a:latin typeface="Arial" charset="0"/>
              </a:rPr>
              <a:t>Body / </a:t>
            </a:r>
            <a:r>
              <a:rPr kumimoji="0" lang="fr-FR" sz="1800" b="1" i="1" u="none" strike="noStrike" cap="none" normalizeH="0" baseline="0" dirty="0" err="1" smtClean="0">
                <a:solidFill>
                  <a:schemeClr val="tx1"/>
                </a:solidFill>
                <a:effectLst/>
                <a:latin typeface="Arial" charset="0"/>
              </a:rPr>
              <a:t>Implementation</a:t>
            </a:r>
            <a:endParaRPr kumimoji="0" lang="fr-FR" sz="1800" b="1" i="1" u="none" strike="noStrike" cap="none" normalizeH="0" baseline="0" dirty="0" smtClean="0"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800" b="1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800" i="0" u="none" strike="noStrike" cap="none" normalizeH="0" baseline="0" dirty="0" err="1" smtClean="0">
                <a:solidFill>
                  <a:schemeClr val="tx1"/>
                </a:solidFill>
                <a:effectLst/>
              </a:rPr>
              <a:t>Feature</a:t>
            </a:r>
            <a:r>
              <a:rPr kumimoji="0" lang="fr-FR" sz="1800" i="0" u="none" strike="noStrike" cap="none" normalizeH="0" baseline="0" dirty="0" smtClean="0">
                <a:solidFill>
                  <a:schemeClr val="tx1"/>
                </a:solidFill>
                <a:effectLst/>
              </a:rPr>
              <a:t> 1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800" i="0" dirty="0" smtClean="0"/>
              <a:t>		</a:t>
            </a:r>
            <a:r>
              <a:rPr lang="fr-FR" sz="1800" i="0" dirty="0" err="1" smtClean="0"/>
              <a:t>based</a:t>
            </a:r>
            <a:r>
              <a:rPr lang="fr-FR" sz="1800" i="0" dirty="0" smtClean="0"/>
              <a:t> on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800" i="0" dirty="0" smtClean="0"/>
              <a:t>		</a:t>
            </a:r>
            <a:r>
              <a:rPr lang="fr-FR" sz="1800" i="0" dirty="0" err="1" smtClean="0"/>
              <a:t>arrays</a:t>
            </a:r>
            <a:endParaRPr lang="fr-FR" sz="1800" i="0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800" i="0" u="none" strike="noStrike" cap="none" normalizeH="0" baseline="0" dirty="0" err="1" smtClean="0">
                <a:solidFill>
                  <a:schemeClr val="tx1"/>
                </a:solidFill>
                <a:effectLst/>
              </a:rPr>
              <a:t>Feature</a:t>
            </a:r>
            <a:r>
              <a:rPr kumimoji="0" lang="fr-FR" sz="1800" i="0" u="none" strike="noStrike" cap="none" normalizeH="0" dirty="0" smtClean="0">
                <a:solidFill>
                  <a:schemeClr val="tx1"/>
                </a:solidFill>
                <a:effectLst/>
              </a:rPr>
              <a:t> 2	</a:t>
            </a:r>
            <a:endParaRPr kumimoji="0" lang="fr-FR" sz="1800" i="0" u="none" strike="noStrike" cap="none" normalizeH="0" baseline="0" dirty="0" smtClean="0">
              <a:solidFill>
                <a:schemeClr val="tx1"/>
              </a:solidFill>
              <a:effectLst/>
            </a:endParaRPr>
          </a:p>
        </p:txBody>
      </p:sp>
      <p:sp>
        <p:nvSpPr>
          <p:cNvPr id="7" name="Rectangle à coins arrondis 6"/>
          <p:cNvSpPr/>
          <p:nvPr/>
        </p:nvSpPr>
        <p:spPr bwMode="auto">
          <a:xfrm>
            <a:off x="5150024" y="836712"/>
            <a:ext cx="3384376" cy="2448272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800" b="1" i="1" u="none" strike="noStrike" cap="none" normalizeH="0" baseline="0" dirty="0" err="1" smtClean="0">
                <a:solidFill>
                  <a:schemeClr val="tx1"/>
                </a:solidFill>
                <a:effectLst/>
                <a:latin typeface="Arial" charset="0"/>
              </a:rPr>
              <a:t>Functional</a:t>
            </a:r>
            <a:r>
              <a:rPr kumimoji="0" lang="fr-FR" sz="1800" b="1" i="1" u="none" strike="noStrike" cap="none" normalizeH="0" baseline="0" dirty="0" smtClean="0">
                <a:solidFill>
                  <a:schemeClr val="tx1"/>
                </a:solidFill>
                <a:effectLst/>
                <a:latin typeface="Arial" charset="0"/>
              </a:rPr>
              <a:t> Containers</a:t>
            </a:r>
          </a:p>
        </p:txBody>
      </p:sp>
      <p:sp>
        <p:nvSpPr>
          <p:cNvPr id="8" name="Ellipse 7"/>
          <p:cNvSpPr/>
          <p:nvPr/>
        </p:nvSpPr>
        <p:spPr bwMode="auto">
          <a:xfrm>
            <a:off x="5823476" y="1459249"/>
            <a:ext cx="2016224" cy="72008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800" b="0" i="0" u="none" strike="noStrike" cap="none" normalizeH="0" baseline="0" smtClean="0">
                <a:solidFill>
                  <a:schemeClr val="tx1"/>
                </a:solidFill>
                <a:effectLst/>
                <a:latin typeface="Arial" charset="0"/>
              </a:rPr>
              <a:t>Sequence</a:t>
            </a:r>
            <a:endParaRPr kumimoji="0" lang="fr-FR" sz="1800" b="0" i="0" u="none" strike="noStrike" cap="none" normalizeH="0" baseline="0" dirty="0" smtClean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Ellipse 8"/>
          <p:cNvSpPr/>
          <p:nvPr/>
        </p:nvSpPr>
        <p:spPr bwMode="auto">
          <a:xfrm>
            <a:off x="5354444" y="2297810"/>
            <a:ext cx="1368152" cy="72008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800" i="0" dirty="0" smtClean="0"/>
              <a:t>Set</a:t>
            </a:r>
            <a:endParaRPr kumimoji="0" lang="fr-FR" sz="1800" b="0" i="0" u="none" strike="noStrike" cap="none" normalizeH="0" baseline="0" dirty="0" smtClean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Ellipse 9"/>
          <p:cNvSpPr/>
          <p:nvPr/>
        </p:nvSpPr>
        <p:spPr bwMode="auto">
          <a:xfrm>
            <a:off x="6909226" y="2297810"/>
            <a:ext cx="1368152" cy="72008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800" i="0" smtClean="0"/>
              <a:t>Map</a:t>
            </a:r>
            <a:endParaRPr kumimoji="0" lang="fr-FR" sz="1800" b="0" i="0" u="none" strike="noStrike" cap="none" normalizeH="0" baseline="0" dirty="0" smtClean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2016728" y="1367551"/>
            <a:ext cx="4300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4400" i="0" kern="1200" dirty="0" smtClean="0"/>
              <a:t>{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2016728" y="2179329"/>
            <a:ext cx="4300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4400" i="0" kern="1200" dirty="0" smtClean="0"/>
              <a:t>{</a:t>
            </a:r>
          </a:p>
        </p:txBody>
      </p:sp>
      <p:sp>
        <p:nvSpPr>
          <p:cNvPr id="13" name="Flèche vers la droite 12"/>
          <p:cNvSpPr/>
          <p:nvPr/>
        </p:nvSpPr>
        <p:spPr>
          <a:xfrm>
            <a:off x="3352982" y="1706351"/>
            <a:ext cx="2048121" cy="22723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Flèche vers la droite 13"/>
          <p:cNvSpPr/>
          <p:nvPr/>
        </p:nvSpPr>
        <p:spPr>
          <a:xfrm>
            <a:off x="3352981" y="2497147"/>
            <a:ext cx="2048121" cy="22723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/>
          <p:cNvSpPr txBox="1"/>
          <p:nvPr/>
        </p:nvSpPr>
        <p:spPr>
          <a:xfrm>
            <a:off x="4008918" y="1921501"/>
            <a:ext cx="10294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3200" b="1" i="0" kern="1200" dirty="0" smtClean="0">
                <a:solidFill>
                  <a:schemeClr val="accent1"/>
                </a:solidFill>
              </a:rPr>
              <a:t>USE</a:t>
            </a:r>
          </a:p>
        </p:txBody>
      </p:sp>
      <p:sp>
        <p:nvSpPr>
          <p:cNvPr id="16" name="ZoneTexte 15"/>
          <p:cNvSpPr txBox="1"/>
          <p:nvPr/>
        </p:nvSpPr>
        <p:spPr>
          <a:xfrm rot="10800000">
            <a:off x="2016728" y="4866982"/>
            <a:ext cx="43002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8800" i="0" kern="1200" dirty="0" smtClean="0"/>
              <a:t>{</a:t>
            </a:r>
          </a:p>
        </p:txBody>
      </p:sp>
      <p:sp>
        <p:nvSpPr>
          <p:cNvPr id="17" name="Flèche vers la droite 16"/>
          <p:cNvSpPr/>
          <p:nvPr/>
        </p:nvSpPr>
        <p:spPr>
          <a:xfrm rot="16200000">
            <a:off x="1808815" y="3647777"/>
            <a:ext cx="851456" cy="22162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/>
          <p:cNvSpPr txBox="1"/>
          <p:nvPr/>
        </p:nvSpPr>
        <p:spPr>
          <a:xfrm>
            <a:off x="827584" y="3489865"/>
            <a:ext cx="29883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3200" b="1" i="0" kern="1200" dirty="0" smtClean="0">
                <a:solidFill>
                  <a:schemeClr val="accent1"/>
                </a:solidFill>
              </a:rPr>
              <a:t>IMPLE MENTS</a:t>
            </a:r>
          </a:p>
        </p:txBody>
      </p:sp>
    </p:spTree>
    <p:extLst>
      <p:ext uri="{BB962C8B-B14F-4D97-AF65-F5344CB8AC3E}">
        <p14:creationId xmlns:p14="http://schemas.microsoft.com/office/powerpoint/2010/main" val="17233537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>
          <a:xfrm>
            <a:off x="5148064" y="4269432"/>
            <a:ext cx="3386336" cy="2399928"/>
          </a:xfrm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b="0" i="1" dirty="0"/>
              <a:t>a</a:t>
            </a:r>
            <a:r>
              <a:rPr lang="fr-FR" sz="2400" b="0" i="1" dirty="0" smtClean="0"/>
              <a:t>bstract </a:t>
            </a:r>
            <a:r>
              <a:rPr lang="fr-FR" sz="2400" b="0" i="1" dirty="0" err="1"/>
              <a:t>s</a:t>
            </a:r>
            <a:r>
              <a:rPr lang="fr-FR" sz="2400" b="0" i="1" dirty="0" err="1" smtClean="0"/>
              <a:t>pecification</a:t>
            </a:r>
            <a:r>
              <a:rPr lang="fr-FR" sz="2400" b="0" i="1" dirty="0" smtClean="0"/>
              <a:t> and </a:t>
            </a:r>
            <a:r>
              <a:rPr lang="fr-FR" sz="2400" b="0" i="1" dirty="0" err="1" smtClean="0"/>
              <a:t>verification</a:t>
            </a:r>
            <a:r>
              <a:rPr lang="fr-FR" sz="2400" b="0" i="1" dirty="0" smtClean="0"/>
              <a:t>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b="0" i="1" dirty="0" smtClean="0"/>
              <a:t>of user </a:t>
            </a:r>
            <a:r>
              <a:rPr lang="fr-FR" sz="2400" b="0" i="1" dirty="0"/>
              <a:t>s</a:t>
            </a:r>
            <a:r>
              <a:rPr lang="fr-FR" sz="2400" b="0" i="1" dirty="0" smtClean="0"/>
              <a:t>oftware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i="1" dirty="0" err="1" smtClean="0"/>
              <a:t>with</a:t>
            </a:r>
            <a:r>
              <a:rPr lang="fr-FR" sz="2400" i="1" dirty="0" smtClean="0"/>
              <a:t> B Method</a:t>
            </a:r>
            <a:endParaRPr lang="fr-FR" sz="2400" i="1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Abstract </a:t>
            </a:r>
            <a:r>
              <a:rPr lang="fr-FR" dirty="0" err="1" smtClean="0"/>
              <a:t>Specification</a:t>
            </a:r>
            <a:r>
              <a:rPr lang="fr-FR" dirty="0"/>
              <a:t> </a:t>
            </a:r>
            <a:r>
              <a:rPr lang="fr-FR" dirty="0" smtClean="0"/>
              <a:t>+ </a:t>
            </a:r>
            <a:r>
              <a:rPr lang="fr-FR" dirty="0" err="1" smtClean="0"/>
              <a:t>Verification</a:t>
            </a:r>
            <a:r>
              <a:rPr lang="fr-FR" dirty="0" smtClean="0"/>
              <a:t> of Software </a:t>
            </a:r>
            <a:r>
              <a:rPr lang="fr-FR" dirty="0" err="1" smtClean="0"/>
              <a:t>with</a:t>
            </a:r>
            <a:r>
              <a:rPr lang="fr-FR" dirty="0" smtClean="0"/>
              <a:t> B Method</a:t>
            </a:r>
            <a:endParaRPr lang="fr-FR" dirty="0"/>
          </a:p>
        </p:txBody>
      </p:sp>
      <p:sp>
        <p:nvSpPr>
          <p:cNvPr id="4" name="Rectangle à coins arrondis 3"/>
          <p:cNvSpPr/>
          <p:nvPr/>
        </p:nvSpPr>
        <p:spPr bwMode="auto">
          <a:xfrm>
            <a:off x="539552" y="842256"/>
            <a:ext cx="3384376" cy="2448272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800" b="1" i="1" u="none" strike="noStrike" cap="none" normalizeH="0" baseline="0" dirty="0" smtClean="0">
                <a:solidFill>
                  <a:schemeClr val="tx1"/>
                </a:solidFill>
                <a:effectLst/>
              </a:rPr>
              <a:t>Abstract B Machine</a:t>
            </a:r>
            <a:endParaRPr lang="fr-FR" sz="1800" b="1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1" u="none" strike="noStrike" cap="none" normalizeH="0" baseline="0" dirty="0" smtClean="0"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800" i="0" dirty="0" err="1" smtClean="0"/>
              <a:t>Feature</a:t>
            </a:r>
            <a:r>
              <a:rPr lang="fr-FR" sz="1800" i="0" dirty="0" smtClean="0"/>
              <a:t> 1	</a:t>
            </a:r>
            <a:r>
              <a:rPr lang="fr-FR" sz="1800" i="0" dirty="0" err="1" smtClean="0"/>
              <a:t>Pre</a:t>
            </a:r>
            <a:endParaRPr lang="fr-FR" sz="1800" i="0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800" i="0" dirty="0"/>
              <a:t>	</a:t>
            </a:r>
            <a:r>
              <a:rPr lang="fr-FR" sz="1800" i="0" dirty="0" smtClean="0"/>
              <a:t>	</a:t>
            </a:r>
            <a:r>
              <a:rPr lang="fr-FR" sz="1800" i="0" dirty="0" err="1" smtClean="0"/>
              <a:t>Subst</a:t>
            </a:r>
            <a:endParaRPr lang="fr-FR" sz="1800" i="0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>
              <a:solidFill>
                <a:schemeClr val="tx1"/>
              </a:solidFill>
              <a:effectLst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800" i="0" dirty="0" err="1" smtClean="0"/>
              <a:t>Feature</a:t>
            </a:r>
            <a:r>
              <a:rPr lang="fr-FR" sz="1800" i="0" dirty="0" smtClean="0"/>
              <a:t> 2	</a:t>
            </a:r>
            <a:r>
              <a:rPr lang="fr-FR" sz="1800" i="0" dirty="0" err="1" smtClean="0"/>
              <a:t>Pre</a:t>
            </a:r>
            <a:endParaRPr lang="fr-FR" sz="1800" i="0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800" b="0" i="0" u="none" strike="noStrike" cap="none" normalizeH="0" baseline="0" dirty="0">
                <a:solidFill>
                  <a:schemeClr val="tx1"/>
                </a:solidFill>
                <a:effectLst/>
              </a:rPr>
              <a:t>	</a:t>
            </a:r>
            <a:r>
              <a:rPr kumimoji="0" lang="fr-FR" sz="1800" b="0" i="0" u="none" strike="noStrike" cap="none" normalizeH="0" baseline="0" dirty="0" smtClean="0">
                <a:solidFill>
                  <a:schemeClr val="tx1"/>
                </a:solidFill>
                <a:effectLst/>
              </a:rPr>
              <a:t>	</a:t>
            </a:r>
            <a:r>
              <a:rPr kumimoji="0" lang="fr-FR" sz="1800" b="0" i="0" u="none" strike="noStrike" cap="none" normalizeH="0" baseline="0" dirty="0" err="1" smtClean="0">
                <a:solidFill>
                  <a:schemeClr val="tx1"/>
                </a:solidFill>
                <a:effectLst/>
              </a:rPr>
              <a:t>Subst</a:t>
            </a:r>
            <a:endParaRPr kumimoji="0" lang="fr-FR" sz="1800" b="0" i="0" u="none" strike="noStrike" cap="none" normalizeH="0" baseline="0" dirty="0" smtClean="0">
              <a:solidFill>
                <a:schemeClr val="tx1"/>
              </a:solidFill>
              <a:effectLst/>
            </a:endParaRPr>
          </a:p>
        </p:txBody>
      </p:sp>
      <p:sp>
        <p:nvSpPr>
          <p:cNvPr id="6" name="Rectangle à coins arrondis 5"/>
          <p:cNvSpPr/>
          <p:nvPr/>
        </p:nvSpPr>
        <p:spPr bwMode="auto">
          <a:xfrm>
            <a:off x="539552" y="4187141"/>
            <a:ext cx="3384376" cy="2448272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800" b="1" i="1" u="none" strike="noStrike" cap="none" normalizeH="0" baseline="0" dirty="0" err="1" smtClean="0">
                <a:solidFill>
                  <a:schemeClr val="tx1"/>
                </a:solidFill>
                <a:effectLst/>
                <a:latin typeface="Arial" charset="0"/>
              </a:rPr>
              <a:t>Concrete</a:t>
            </a:r>
            <a:r>
              <a:rPr kumimoji="0" lang="fr-FR" sz="1800" b="1" i="1" u="none" strike="noStrike" cap="none" normalizeH="0" baseline="0" dirty="0" smtClean="0">
                <a:solidFill>
                  <a:schemeClr val="tx1"/>
                </a:solidFill>
                <a:effectLst/>
                <a:latin typeface="Arial" charset="0"/>
              </a:rPr>
              <a:t> B Machine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800" b="1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800" i="0" u="none" strike="noStrike" cap="none" normalizeH="0" baseline="0" dirty="0" err="1" smtClean="0">
                <a:solidFill>
                  <a:schemeClr val="tx1"/>
                </a:solidFill>
                <a:effectLst/>
              </a:rPr>
              <a:t>Feature</a:t>
            </a:r>
            <a:r>
              <a:rPr kumimoji="0" lang="fr-FR" sz="1800" i="0" u="none" strike="noStrike" cap="none" normalizeH="0" baseline="0" dirty="0" smtClean="0">
                <a:solidFill>
                  <a:schemeClr val="tx1"/>
                </a:solidFill>
                <a:effectLst/>
              </a:rPr>
              <a:t> 1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800" i="0" dirty="0" smtClean="0"/>
              <a:t>		</a:t>
            </a:r>
            <a:r>
              <a:rPr lang="fr-FR" sz="1800" i="0" dirty="0" err="1" smtClean="0"/>
              <a:t>based</a:t>
            </a:r>
            <a:r>
              <a:rPr lang="fr-FR" sz="1800" i="0" dirty="0" smtClean="0"/>
              <a:t> on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800" i="0" dirty="0" smtClean="0"/>
              <a:t>		</a:t>
            </a:r>
            <a:r>
              <a:rPr lang="fr-FR" sz="1800" i="0" dirty="0" err="1" smtClean="0"/>
              <a:t>arrays</a:t>
            </a:r>
            <a:endParaRPr lang="fr-FR" sz="1800" i="0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800" i="0" u="none" strike="noStrike" cap="none" normalizeH="0" baseline="0" dirty="0" err="1" smtClean="0">
                <a:solidFill>
                  <a:schemeClr val="tx1"/>
                </a:solidFill>
                <a:effectLst/>
              </a:rPr>
              <a:t>Feature</a:t>
            </a:r>
            <a:r>
              <a:rPr kumimoji="0" lang="fr-FR" sz="1800" i="0" u="none" strike="noStrike" cap="none" normalizeH="0" dirty="0" smtClean="0">
                <a:solidFill>
                  <a:schemeClr val="tx1"/>
                </a:solidFill>
                <a:effectLst/>
              </a:rPr>
              <a:t> 2	</a:t>
            </a:r>
            <a:endParaRPr kumimoji="0" lang="fr-FR" sz="1800" i="0" u="none" strike="noStrike" cap="none" normalizeH="0" baseline="0" dirty="0" smtClean="0">
              <a:solidFill>
                <a:schemeClr val="tx1"/>
              </a:solidFill>
              <a:effectLst/>
            </a:endParaRPr>
          </a:p>
        </p:txBody>
      </p:sp>
      <p:sp>
        <p:nvSpPr>
          <p:cNvPr id="7" name="Rectangle à coins arrondis 6"/>
          <p:cNvSpPr/>
          <p:nvPr/>
        </p:nvSpPr>
        <p:spPr bwMode="auto">
          <a:xfrm>
            <a:off x="5150024" y="836712"/>
            <a:ext cx="3384376" cy="2448272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800" b="1" i="1" u="none" strike="noStrike" cap="none" normalizeH="0" baseline="0" dirty="0" smtClean="0">
                <a:solidFill>
                  <a:schemeClr val="tx1"/>
                </a:solidFill>
                <a:effectLst/>
                <a:latin typeface="Arial" charset="0"/>
              </a:rPr>
              <a:t>Set</a:t>
            </a:r>
            <a:r>
              <a:rPr kumimoji="0" lang="fr-FR" sz="1800" b="1" i="1" u="none" strike="noStrike" cap="none" normalizeH="0" dirty="0" smtClean="0">
                <a:solidFill>
                  <a:schemeClr val="tx1"/>
                </a:solidFill>
                <a:effectLst/>
                <a:latin typeface="Arial" charset="0"/>
              </a:rPr>
              <a:t> Theory</a:t>
            </a:r>
            <a:endParaRPr kumimoji="0" lang="fr-FR" sz="1800" b="1" i="1" u="none" strike="noStrike" cap="none" normalizeH="0" baseline="0" dirty="0" smtClean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Ellipse 7"/>
          <p:cNvSpPr/>
          <p:nvPr/>
        </p:nvSpPr>
        <p:spPr bwMode="auto">
          <a:xfrm>
            <a:off x="5823476" y="1459249"/>
            <a:ext cx="2016224" cy="72008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800" b="0" i="0" u="none" strike="noStrike" cap="none" normalizeH="0" baseline="0" smtClean="0">
                <a:solidFill>
                  <a:schemeClr val="tx1"/>
                </a:solidFill>
                <a:effectLst/>
                <a:latin typeface="Arial" charset="0"/>
              </a:rPr>
              <a:t>Sequence</a:t>
            </a:r>
            <a:endParaRPr kumimoji="0" lang="fr-FR" sz="1800" b="0" i="0" u="none" strike="noStrike" cap="none" normalizeH="0" baseline="0" dirty="0" smtClean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Ellipse 8"/>
          <p:cNvSpPr/>
          <p:nvPr/>
        </p:nvSpPr>
        <p:spPr bwMode="auto">
          <a:xfrm>
            <a:off x="5354444" y="2297810"/>
            <a:ext cx="1368152" cy="72008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800" i="0" dirty="0" smtClean="0"/>
              <a:t>Set</a:t>
            </a:r>
            <a:endParaRPr kumimoji="0" lang="fr-FR" sz="1800" b="0" i="0" u="none" strike="noStrike" cap="none" normalizeH="0" baseline="0" dirty="0" smtClean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Ellipse 9"/>
          <p:cNvSpPr/>
          <p:nvPr/>
        </p:nvSpPr>
        <p:spPr bwMode="auto">
          <a:xfrm>
            <a:off x="6909226" y="2297810"/>
            <a:ext cx="1368152" cy="72008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800" i="0" smtClean="0"/>
              <a:t>Map</a:t>
            </a:r>
            <a:endParaRPr kumimoji="0" lang="fr-FR" sz="1800" b="0" i="0" u="none" strike="noStrike" cap="none" normalizeH="0" baseline="0" dirty="0" smtClean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2016728" y="1367551"/>
            <a:ext cx="4300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4400" i="0" kern="1200" dirty="0" smtClean="0"/>
              <a:t>{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2016728" y="2179329"/>
            <a:ext cx="4300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4400" i="0" kern="1200" dirty="0" smtClean="0"/>
              <a:t>{</a:t>
            </a:r>
          </a:p>
        </p:txBody>
      </p:sp>
      <p:sp>
        <p:nvSpPr>
          <p:cNvPr id="13" name="Flèche vers la droite 12"/>
          <p:cNvSpPr/>
          <p:nvPr/>
        </p:nvSpPr>
        <p:spPr>
          <a:xfrm>
            <a:off x="3352982" y="1706351"/>
            <a:ext cx="2048121" cy="22723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Flèche vers la droite 13"/>
          <p:cNvSpPr/>
          <p:nvPr/>
        </p:nvSpPr>
        <p:spPr>
          <a:xfrm>
            <a:off x="3352981" y="2497147"/>
            <a:ext cx="2048121" cy="22723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/>
          <p:cNvSpPr txBox="1"/>
          <p:nvPr/>
        </p:nvSpPr>
        <p:spPr>
          <a:xfrm>
            <a:off x="4008918" y="1921501"/>
            <a:ext cx="10294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3200" b="1" i="0" kern="1200" dirty="0" smtClean="0">
                <a:solidFill>
                  <a:schemeClr val="accent1"/>
                </a:solidFill>
              </a:rPr>
              <a:t>USE</a:t>
            </a:r>
          </a:p>
        </p:txBody>
      </p:sp>
      <p:sp>
        <p:nvSpPr>
          <p:cNvPr id="16" name="ZoneTexte 15"/>
          <p:cNvSpPr txBox="1"/>
          <p:nvPr/>
        </p:nvSpPr>
        <p:spPr>
          <a:xfrm rot="10800000">
            <a:off x="2016728" y="4866982"/>
            <a:ext cx="43002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8800" i="0" kern="1200" dirty="0" smtClean="0"/>
              <a:t>{</a:t>
            </a:r>
          </a:p>
        </p:txBody>
      </p:sp>
      <p:sp>
        <p:nvSpPr>
          <p:cNvPr id="17" name="Flèche vers la droite 16"/>
          <p:cNvSpPr/>
          <p:nvPr/>
        </p:nvSpPr>
        <p:spPr>
          <a:xfrm rot="16200000">
            <a:off x="1808815" y="3647777"/>
            <a:ext cx="851456" cy="22162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/>
          <p:cNvSpPr txBox="1"/>
          <p:nvPr/>
        </p:nvSpPr>
        <p:spPr>
          <a:xfrm>
            <a:off x="827584" y="3489865"/>
            <a:ext cx="29883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3200" b="1" i="0" kern="1200" smtClean="0">
                <a:solidFill>
                  <a:schemeClr val="accent1"/>
                </a:solidFill>
              </a:rPr>
              <a:t>IMPLE MENTS</a:t>
            </a:r>
            <a:endParaRPr lang="fr-FR" sz="3200" b="1" i="0" kern="1200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647512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Text Placeholder 8"/>
          <p:cNvSpPr txBox="1">
            <a:spLocks/>
          </p:cNvSpPr>
          <p:nvPr/>
        </p:nvSpPr>
        <p:spPr>
          <a:xfrm>
            <a:off x="683568" y="2852936"/>
            <a:ext cx="7696200" cy="98280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Char char="•"/>
              <a:defRPr sz="1600" b="1">
                <a:solidFill>
                  <a:srgbClr val="40404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fr-FR" sz="4000" i="0" kern="0" dirty="0" err="1" smtClean="0">
                <a:solidFill>
                  <a:schemeClr val="bg1"/>
                </a:solidFill>
              </a:rPr>
              <a:t>Three</a:t>
            </a:r>
            <a:r>
              <a:rPr lang="fr-FR" sz="4000" i="0" kern="0" dirty="0" smtClean="0">
                <a:solidFill>
                  <a:schemeClr val="bg1"/>
                </a:solidFill>
              </a:rPr>
              <a:t> </a:t>
            </a:r>
            <a:r>
              <a:rPr lang="fr-FR" sz="4000" i="0" kern="0" dirty="0" err="1" smtClean="0">
                <a:solidFill>
                  <a:schemeClr val="bg1"/>
                </a:solidFill>
              </a:rPr>
              <a:t>Examples</a:t>
            </a:r>
            <a:endParaRPr lang="en-US" sz="4000" i="0" kern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6009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>
          <a:xfrm>
            <a:off x="5148064" y="4269432"/>
            <a:ext cx="3386336" cy="2399928"/>
          </a:xfrm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b="0" i="1" dirty="0"/>
              <a:t>a</a:t>
            </a:r>
            <a:r>
              <a:rPr lang="fr-FR" sz="2400" b="0" i="1" dirty="0" smtClean="0"/>
              <a:t>bstract </a:t>
            </a:r>
            <a:r>
              <a:rPr lang="fr-FR" sz="2400" b="0" i="1" dirty="0" err="1"/>
              <a:t>s</a:t>
            </a:r>
            <a:r>
              <a:rPr lang="fr-FR" sz="2400" b="0" i="1" dirty="0" err="1" smtClean="0"/>
              <a:t>pecification</a:t>
            </a:r>
            <a:r>
              <a:rPr lang="fr-FR" sz="2400" b="0" i="1" dirty="0" smtClean="0"/>
              <a:t> and </a:t>
            </a:r>
            <a:r>
              <a:rPr lang="fr-FR" sz="2400" b="0" i="1" dirty="0" err="1" smtClean="0"/>
              <a:t>verification</a:t>
            </a:r>
            <a:r>
              <a:rPr lang="fr-FR" sz="2400" b="0" i="1" dirty="0" smtClean="0"/>
              <a:t>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b="0" i="1" dirty="0" smtClean="0"/>
              <a:t>of </a:t>
            </a:r>
            <a:r>
              <a:rPr lang="fr-FR" sz="2400" i="1" dirty="0" smtClean="0"/>
              <a:t>simple </a:t>
            </a:r>
            <a:r>
              <a:rPr lang="fr-FR" sz="2400" i="1" dirty="0" err="1" smtClean="0"/>
              <a:t>allocator</a:t>
            </a:r>
            <a:r>
              <a:rPr lang="fr-FR" sz="2400" i="1" dirty="0" smtClean="0"/>
              <a:t> </a:t>
            </a:r>
            <a:r>
              <a:rPr lang="fr-FR" sz="2400" b="0" i="1" dirty="0" err="1" smtClean="0"/>
              <a:t>implemented</a:t>
            </a:r>
            <a:r>
              <a:rPr lang="fr-FR" sz="2400" b="0" i="1" dirty="0" smtClean="0"/>
              <a:t> </a:t>
            </a:r>
            <a:r>
              <a:rPr lang="fr-FR" sz="2400" b="0" i="1" dirty="0" err="1" smtClean="0"/>
              <a:t>using</a:t>
            </a:r>
            <a:r>
              <a:rPr lang="fr-FR" sz="2400" b="0" i="1" dirty="0" smtClean="0"/>
              <a:t> </a:t>
            </a:r>
            <a:r>
              <a:rPr lang="fr-FR" sz="2400" b="0" i="1" dirty="0" err="1" smtClean="0"/>
              <a:t>arrays</a:t>
            </a:r>
            <a:endParaRPr lang="fr-FR" sz="2400" b="0" i="1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Abstract </a:t>
            </a:r>
            <a:r>
              <a:rPr lang="fr-FR" dirty="0" err="1" smtClean="0"/>
              <a:t>Specification</a:t>
            </a:r>
            <a:r>
              <a:rPr lang="fr-FR" dirty="0"/>
              <a:t> </a:t>
            </a:r>
            <a:r>
              <a:rPr lang="fr-FR" dirty="0" smtClean="0"/>
              <a:t>+ </a:t>
            </a:r>
            <a:r>
              <a:rPr lang="fr-FR" dirty="0" err="1" smtClean="0"/>
              <a:t>Verification</a:t>
            </a:r>
            <a:r>
              <a:rPr lang="fr-FR" dirty="0" smtClean="0"/>
              <a:t> of Simple </a:t>
            </a:r>
            <a:r>
              <a:rPr lang="fr-FR" dirty="0" err="1" smtClean="0"/>
              <a:t>Allocator</a:t>
            </a:r>
            <a:endParaRPr lang="fr-FR" dirty="0"/>
          </a:p>
        </p:txBody>
      </p:sp>
      <p:sp>
        <p:nvSpPr>
          <p:cNvPr id="4" name="Rectangle à coins arrondis 3"/>
          <p:cNvSpPr/>
          <p:nvPr/>
        </p:nvSpPr>
        <p:spPr bwMode="auto">
          <a:xfrm>
            <a:off x="539552" y="842256"/>
            <a:ext cx="3384376" cy="2448272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800" b="1" i="1" u="none" strike="noStrike" cap="none" normalizeH="0" baseline="0" dirty="0" smtClean="0">
                <a:solidFill>
                  <a:schemeClr val="tx1"/>
                </a:solidFill>
                <a:effectLst/>
              </a:rPr>
              <a:t>Simple </a:t>
            </a:r>
            <a:r>
              <a:rPr kumimoji="0" lang="fr-FR" sz="1800" b="1" i="1" u="none" strike="noStrike" cap="none" normalizeH="0" baseline="0" dirty="0" err="1" smtClean="0">
                <a:solidFill>
                  <a:schemeClr val="tx1"/>
                </a:solidFill>
                <a:effectLst/>
              </a:rPr>
              <a:t>Allocator</a:t>
            </a:r>
            <a:r>
              <a:rPr kumimoji="0" lang="fr-FR" sz="1800" b="1" i="1" u="none" strike="noStrike" cap="none" normalizeH="0" baseline="0" dirty="0" smtClean="0">
                <a:solidFill>
                  <a:schemeClr val="tx1"/>
                </a:solidFill>
                <a:effectLst/>
              </a:rPr>
              <a:t> </a:t>
            </a:r>
            <a:r>
              <a:rPr kumimoji="0" lang="fr-FR" sz="1800" b="1" i="1" u="none" strike="noStrike" cap="none" normalizeH="0" baseline="0" dirty="0" err="1" smtClean="0">
                <a:solidFill>
                  <a:schemeClr val="tx1"/>
                </a:solidFill>
                <a:effectLst/>
              </a:rPr>
              <a:t>Spec</a:t>
            </a:r>
            <a:endParaRPr lang="fr-FR" sz="1800" b="1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1" u="none" strike="noStrike" cap="none" normalizeH="0" baseline="0" dirty="0" smtClean="0"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800" i="0" dirty="0" smtClean="0"/>
              <a:t>Alloc		</a:t>
            </a:r>
            <a:r>
              <a:rPr lang="fr-FR" sz="1800" i="0" dirty="0" err="1" smtClean="0"/>
              <a:t>Pre</a:t>
            </a:r>
            <a:endParaRPr lang="fr-FR" sz="1800" i="0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800" i="0" dirty="0"/>
              <a:t>	</a:t>
            </a:r>
            <a:r>
              <a:rPr lang="fr-FR" sz="1800" i="0" dirty="0" smtClean="0"/>
              <a:t>	Post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>
              <a:solidFill>
                <a:schemeClr val="tx1"/>
              </a:solidFill>
              <a:effectLst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800" i="0" dirty="0" smtClean="0"/>
              <a:t>Free		</a:t>
            </a:r>
            <a:r>
              <a:rPr lang="fr-FR" sz="1800" i="0" dirty="0" err="1" smtClean="0"/>
              <a:t>Pre</a:t>
            </a:r>
            <a:endParaRPr lang="fr-FR" sz="1800" i="0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800" b="0" i="0" u="none" strike="noStrike" cap="none" normalizeH="0" baseline="0" dirty="0">
                <a:solidFill>
                  <a:schemeClr val="tx1"/>
                </a:solidFill>
                <a:effectLst/>
              </a:rPr>
              <a:t>	</a:t>
            </a:r>
            <a:r>
              <a:rPr kumimoji="0" lang="fr-FR" sz="1800" b="0" i="0" u="none" strike="noStrike" cap="none" normalizeH="0" baseline="0" dirty="0" smtClean="0">
                <a:solidFill>
                  <a:schemeClr val="tx1"/>
                </a:solidFill>
                <a:effectLst/>
              </a:rPr>
              <a:t>	Post</a:t>
            </a:r>
          </a:p>
        </p:txBody>
      </p:sp>
      <p:sp>
        <p:nvSpPr>
          <p:cNvPr id="6" name="Rectangle à coins arrondis 5"/>
          <p:cNvSpPr/>
          <p:nvPr/>
        </p:nvSpPr>
        <p:spPr bwMode="auto">
          <a:xfrm>
            <a:off x="539552" y="4187141"/>
            <a:ext cx="3384376" cy="2448272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800" b="1" i="1" u="none" strike="noStrike" cap="none" normalizeH="0" baseline="0" dirty="0" smtClean="0">
                <a:solidFill>
                  <a:schemeClr val="tx1"/>
                </a:solidFill>
                <a:effectLst/>
                <a:latin typeface="Arial" charset="0"/>
              </a:rPr>
              <a:t>Simple </a:t>
            </a:r>
            <a:r>
              <a:rPr kumimoji="0" lang="fr-FR" sz="1800" b="1" i="1" u="none" strike="noStrike" cap="none" normalizeH="0" baseline="0" dirty="0" err="1" smtClean="0">
                <a:solidFill>
                  <a:schemeClr val="tx1"/>
                </a:solidFill>
                <a:effectLst/>
                <a:latin typeface="Arial" charset="0"/>
              </a:rPr>
              <a:t>Allocator</a:t>
            </a:r>
            <a:r>
              <a:rPr kumimoji="0" lang="fr-FR" sz="1800" b="1" i="1" u="none" strike="noStrike" cap="none" normalizeH="0" baseline="0" dirty="0" smtClean="0">
                <a:solidFill>
                  <a:schemeClr val="tx1"/>
                </a:solidFill>
                <a:effectLst/>
                <a:latin typeface="Arial" charset="0"/>
              </a:rPr>
              <a:t> Body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800" b="1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800" i="0" u="none" strike="noStrike" cap="none" normalizeH="0" baseline="0" dirty="0" smtClean="0">
                <a:solidFill>
                  <a:schemeClr val="tx1"/>
                </a:solidFill>
                <a:effectLst/>
              </a:rPr>
              <a:t>Alloc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800" i="0" dirty="0" smtClean="0"/>
              <a:t>		</a:t>
            </a:r>
            <a:r>
              <a:rPr lang="fr-FR" sz="1800" i="0" dirty="0" err="1" smtClean="0"/>
              <a:t>based</a:t>
            </a:r>
            <a:r>
              <a:rPr lang="fr-FR" sz="1800" i="0" dirty="0" smtClean="0"/>
              <a:t> on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800" i="0" dirty="0" smtClean="0"/>
              <a:t>		</a:t>
            </a:r>
            <a:r>
              <a:rPr lang="fr-FR" sz="1800" i="0" dirty="0" err="1" smtClean="0"/>
              <a:t>arrays</a:t>
            </a:r>
            <a:endParaRPr lang="fr-FR" sz="1800" i="0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800" i="0" u="none" strike="noStrike" cap="none" normalizeH="0" dirty="0" smtClean="0">
                <a:solidFill>
                  <a:schemeClr val="tx1"/>
                </a:solidFill>
                <a:effectLst/>
              </a:rPr>
              <a:t>Free	</a:t>
            </a:r>
            <a:endParaRPr kumimoji="0" lang="fr-FR" sz="1800" i="0" u="none" strike="noStrike" cap="none" normalizeH="0" baseline="0" dirty="0" smtClean="0">
              <a:solidFill>
                <a:schemeClr val="tx1"/>
              </a:solidFill>
              <a:effectLst/>
            </a:endParaRPr>
          </a:p>
        </p:txBody>
      </p:sp>
      <p:sp>
        <p:nvSpPr>
          <p:cNvPr id="7" name="Rectangle à coins arrondis 6"/>
          <p:cNvSpPr/>
          <p:nvPr/>
        </p:nvSpPr>
        <p:spPr bwMode="auto">
          <a:xfrm>
            <a:off x="5150024" y="836712"/>
            <a:ext cx="3384376" cy="2448272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800" b="1" i="1" u="none" strike="noStrike" cap="none" normalizeH="0" baseline="0" dirty="0" smtClean="0">
                <a:solidFill>
                  <a:schemeClr val="tx1"/>
                </a:solidFill>
                <a:effectLst/>
                <a:latin typeface="Arial" charset="0"/>
              </a:rPr>
              <a:t>Model of </a:t>
            </a:r>
            <a:r>
              <a:rPr kumimoji="0" lang="fr-FR" sz="1800" b="1" i="1" u="none" strike="noStrike" cap="none" normalizeH="0" baseline="0" dirty="0" err="1" smtClean="0">
                <a:solidFill>
                  <a:schemeClr val="tx1"/>
                </a:solidFill>
                <a:effectLst/>
                <a:latin typeface="Arial" charset="0"/>
              </a:rPr>
              <a:t>Allocator</a:t>
            </a:r>
            <a:endParaRPr kumimoji="0" lang="fr-FR" sz="1800" b="1" i="1" u="none" strike="noStrike" cap="none" normalizeH="0" baseline="0" dirty="0" smtClean="0"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800" b="1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800" i="0" u="none" strike="noStrike" cap="none" normalizeH="0" baseline="0" dirty="0" err="1" smtClean="0">
                <a:solidFill>
                  <a:schemeClr val="tx1"/>
                </a:solidFill>
                <a:effectLst/>
              </a:rPr>
              <a:t>Available</a:t>
            </a:r>
            <a:r>
              <a:rPr kumimoji="0" lang="fr-FR" sz="1800" i="0" u="none" strike="noStrike" cap="none" normalizeH="0" baseline="0" dirty="0" smtClean="0">
                <a:solidFill>
                  <a:schemeClr val="tx1"/>
                </a:solidFill>
                <a:effectLst/>
              </a:rPr>
              <a:t> 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800" i="0" dirty="0" err="1" smtClean="0"/>
              <a:t>Resources</a:t>
            </a:r>
            <a:endParaRPr lang="fr-FR" sz="1800" i="0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i="0" u="none" strike="noStrike" cap="none" normalizeH="0" baseline="0" dirty="0">
              <a:solidFill>
                <a:schemeClr val="tx1"/>
              </a:solidFill>
              <a:effectLst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800" i="0" dirty="0" err="1" smtClean="0"/>
              <a:t>Allocated</a:t>
            </a:r>
            <a:endParaRPr lang="fr-FR" sz="1800" i="0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800" i="0" u="none" strike="noStrike" cap="none" normalizeH="0" baseline="0" dirty="0" err="1" smtClean="0">
                <a:solidFill>
                  <a:schemeClr val="tx1"/>
                </a:solidFill>
                <a:effectLst/>
              </a:rPr>
              <a:t>Resources</a:t>
            </a:r>
            <a:endParaRPr kumimoji="0" lang="fr-FR" sz="1800" i="0" u="none" strike="noStrike" cap="none" normalizeH="0" baseline="0" dirty="0" smtClean="0">
              <a:solidFill>
                <a:schemeClr val="tx1"/>
              </a:solidFill>
              <a:effectLst/>
            </a:endParaRPr>
          </a:p>
        </p:txBody>
      </p:sp>
      <p:sp>
        <p:nvSpPr>
          <p:cNvPr id="9" name="Ellipse 8"/>
          <p:cNvSpPr/>
          <p:nvPr/>
        </p:nvSpPr>
        <p:spPr bwMode="auto">
          <a:xfrm>
            <a:off x="6785248" y="1459929"/>
            <a:ext cx="1368152" cy="72008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800" i="0" dirty="0" smtClean="0"/>
              <a:t>Set</a:t>
            </a:r>
            <a:endParaRPr kumimoji="0" lang="fr-FR" sz="1800" b="0" i="0" u="none" strike="noStrike" cap="none" normalizeH="0" baseline="0" dirty="0" smtClean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2016728" y="1367551"/>
            <a:ext cx="4300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4400" i="0" kern="1200" dirty="0" smtClean="0"/>
              <a:t>{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2016728" y="2179329"/>
            <a:ext cx="4300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4400" i="0" kern="1200" dirty="0" smtClean="0"/>
              <a:t>{</a:t>
            </a:r>
          </a:p>
        </p:txBody>
      </p:sp>
      <p:sp>
        <p:nvSpPr>
          <p:cNvPr id="13" name="Flèche vers la droite 12"/>
          <p:cNvSpPr/>
          <p:nvPr/>
        </p:nvSpPr>
        <p:spPr>
          <a:xfrm>
            <a:off x="3352982" y="1706351"/>
            <a:ext cx="2048121" cy="22723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Flèche vers la droite 13"/>
          <p:cNvSpPr/>
          <p:nvPr/>
        </p:nvSpPr>
        <p:spPr>
          <a:xfrm>
            <a:off x="3352981" y="2497147"/>
            <a:ext cx="2048121" cy="22723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/>
          <p:cNvSpPr txBox="1"/>
          <p:nvPr/>
        </p:nvSpPr>
        <p:spPr>
          <a:xfrm>
            <a:off x="4031063" y="1921501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3200" b="1" i="0" kern="1200" dirty="0" smtClean="0">
                <a:solidFill>
                  <a:schemeClr val="accent1"/>
                </a:solidFill>
              </a:rPr>
              <a:t>IS-A</a:t>
            </a:r>
          </a:p>
        </p:txBody>
      </p:sp>
      <p:sp>
        <p:nvSpPr>
          <p:cNvPr id="16" name="ZoneTexte 15"/>
          <p:cNvSpPr txBox="1"/>
          <p:nvPr/>
        </p:nvSpPr>
        <p:spPr>
          <a:xfrm rot="10800000">
            <a:off x="2016728" y="4866982"/>
            <a:ext cx="43002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8800" i="0" kern="1200" dirty="0" smtClean="0"/>
              <a:t>{</a:t>
            </a:r>
          </a:p>
        </p:txBody>
      </p:sp>
      <p:sp>
        <p:nvSpPr>
          <p:cNvPr id="17" name="Flèche vers la droite 16"/>
          <p:cNvSpPr/>
          <p:nvPr/>
        </p:nvSpPr>
        <p:spPr>
          <a:xfrm rot="16200000">
            <a:off x="1808815" y="3647777"/>
            <a:ext cx="851456" cy="22162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/>
          <p:cNvSpPr txBox="1"/>
          <p:nvPr/>
        </p:nvSpPr>
        <p:spPr>
          <a:xfrm>
            <a:off x="827584" y="3489865"/>
            <a:ext cx="29883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3200" b="1" i="0" kern="1200" dirty="0" smtClean="0">
                <a:solidFill>
                  <a:schemeClr val="accent1"/>
                </a:solidFill>
              </a:rPr>
              <a:t>IMPLE MENTS</a:t>
            </a:r>
          </a:p>
        </p:txBody>
      </p:sp>
      <p:sp>
        <p:nvSpPr>
          <p:cNvPr id="19" name="Ellipse 18"/>
          <p:cNvSpPr/>
          <p:nvPr/>
        </p:nvSpPr>
        <p:spPr bwMode="auto">
          <a:xfrm>
            <a:off x="6785248" y="2312193"/>
            <a:ext cx="1368152" cy="72008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800" i="0" dirty="0" smtClean="0"/>
              <a:t>Set</a:t>
            </a:r>
            <a:endParaRPr kumimoji="0" lang="fr-FR" sz="1800" b="0" i="0" u="none" strike="noStrike" cap="none" normalizeH="0" baseline="0" dirty="0" smtClean="0"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292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>
          <a:xfrm>
            <a:off x="5220072" y="1143000"/>
            <a:ext cx="3314328" cy="5334000"/>
          </a:xfrm>
          <a:ln w="19050">
            <a:solidFill>
              <a:schemeClr val="tx1"/>
            </a:solidFill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b="0" dirty="0" err="1" smtClean="0"/>
              <a:t>Refinement</a:t>
            </a:r>
            <a:r>
              <a:rPr lang="fr-FR" sz="2400" b="0" dirty="0" smtClean="0"/>
              <a:t> </a:t>
            </a:r>
            <a:r>
              <a:rPr lang="fr-FR" sz="2400" b="0" dirty="0" err="1" smtClean="0"/>
              <a:t>expressed</a:t>
            </a:r>
            <a:r>
              <a:rPr lang="fr-FR" sz="2400" b="0" dirty="0" smtClean="0"/>
              <a:t> in </a:t>
            </a:r>
            <a:r>
              <a:rPr lang="fr-FR" sz="2400" b="0" dirty="0" err="1" smtClean="0"/>
              <a:t>ghost</a:t>
            </a:r>
            <a:r>
              <a:rPr lang="fr-FR" sz="2400" b="0" dirty="0" smtClean="0"/>
              <a:t> </a:t>
            </a:r>
            <a:r>
              <a:rPr lang="fr-FR" sz="2400" b="0" dirty="0" err="1" smtClean="0"/>
              <a:t>function</a:t>
            </a:r>
            <a:r>
              <a:rPr lang="fr-FR" sz="2400" b="0" dirty="0" smtClean="0"/>
              <a:t> </a:t>
            </a:r>
            <a:r>
              <a:rPr lang="fr-FR" sz="2400" b="0" dirty="0" err="1" smtClean="0"/>
              <a:t>Is_Valid</a:t>
            </a:r>
            <a:endParaRPr lang="fr-FR" sz="2400" b="0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2400" b="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b="0" dirty="0" err="1" smtClean="0"/>
              <a:t>Is_Valid</a:t>
            </a:r>
            <a:r>
              <a:rPr lang="fr-FR" sz="2400" b="0" dirty="0" smtClean="0"/>
              <a:t> </a:t>
            </a:r>
            <a:r>
              <a:rPr lang="fr-FR" sz="2400" b="0" dirty="0" err="1" smtClean="0"/>
              <a:t>is</a:t>
            </a:r>
            <a:r>
              <a:rPr lang="fr-FR" sz="2400" b="0" dirty="0" smtClean="0"/>
              <a:t> the Post of </a:t>
            </a:r>
            <a:r>
              <a:rPr lang="fr-FR" sz="2400" b="0" dirty="0" err="1" smtClean="0"/>
              <a:t>function</a:t>
            </a:r>
            <a:r>
              <a:rPr lang="fr-FR" sz="2400" b="0" dirty="0" smtClean="0"/>
              <a:t> Model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endParaRPr lang="fr-FR" sz="2400" b="0" dirty="0" smtClean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fr-FR" sz="2400" b="0" dirty="0" err="1" smtClean="0"/>
              <a:t>Two</a:t>
            </a:r>
            <a:r>
              <a:rPr lang="fr-FR" sz="2400" b="0" dirty="0" smtClean="0"/>
              <a:t> </a:t>
            </a:r>
            <a:r>
              <a:rPr lang="fr-FR" sz="2400" b="0" dirty="0" err="1" smtClean="0"/>
              <a:t>loop</a:t>
            </a:r>
            <a:r>
              <a:rPr lang="fr-FR" sz="2400" b="0" dirty="0" smtClean="0"/>
              <a:t> </a:t>
            </a:r>
            <a:r>
              <a:rPr lang="fr-FR" sz="2400" b="0" dirty="0" smtClean="0"/>
              <a:t>invariants in </a:t>
            </a:r>
            <a:r>
              <a:rPr lang="fr-FR" sz="2400" b="0" dirty="0" err="1" smtClean="0"/>
              <a:t>Add</a:t>
            </a:r>
            <a:r>
              <a:rPr lang="fr-FR" sz="2400" b="0" dirty="0" smtClean="0"/>
              <a:t> and Model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endParaRPr lang="fr-FR" sz="2400" b="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fr-FR" sz="2400" b="0" dirty="0" err="1" smtClean="0"/>
              <a:t>AoRTE</a:t>
            </a:r>
            <a:r>
              <a:rPr lang="fr-FR" sz="2400" b="0" dirty="0" smtClean="0"/>
              <a:t> + </a:t>
            </a:r>
            <a:r>
              <a:rPr lang="fr-FR" sz="2400" b="0" dirty="0" err="1" smtClean="0"/>
              <a:t>refinement</a:t>
            </a:r>
            <a:r>
              <a:rPr lang="fr-FR" sz="2400" b="0" dirty="0" smtClean="0"/>
              <a:t> </a:t>
            </a:r>
            <a:r>
              <a:rPr lang="fr-FR" sz="2400" b="0" dirty="0" err="1" smtClean="0"/>
              <a:t>proved</a:t>
            </a:r>
            <a:r>
              <a:rPr lang="fr-FR" sz="2400" b="0" dirty="0" smtClean="0"/>
              <a:t> at </a:t>
            </a:r>
            <a:r>
              <a:rPr lang="fr-FR" sz="2400" b="0" dirty="0" err="1" smtClean="0"/>
              <a:t>level</a:t>
            </a:r>
            <a:r>
              <a:rPr lang="fr-FR" sz="2400" b="0" dirty="0" smtClean="0"/>
              <a:t> 2 </a:t>
            </a:r>
            <a:r>
              <a:rPr lang="fr-FR" sz="2400" b="0" dirty="0" smtClean="0"/>
              <a:t>(</a:t>
            </a:r>
            <a:r>
              <a:rPr lang="fr-FR" sz="2400" b="0" dirty="0"/>
              <a:t>3</a:t>
            </a:r>
            <a:r>
              <a:rPr lang="fr-FR" sz="2400" b="0" dirty="0" smtClean="0"/>
              <a:t>s</a:t>
            </a:r>
            <a:r>
              <a:rPr lang="fr-FR" sz="2400" b="0" dirty="0" smtClean="0"/>
              <a:t>)</a:t>
            </a:r>
            <a:endParaRPr lang="fr-FR" sz="2400" b="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2400" b="0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Data </a:t>
            </a:r>
            <a:r>
              <a:rPr lang="fr-FR" dirty="0" err="1" smtClean="0"/>
              <a:t>Refinement</a:t>
            </a:r>
            <a:r>
              <a:rPr lang="fr-FR" dirty="0" smtClean="0"/>
              <a:t> of </a:t>
            </a:r>
            <a:r>
              <a:rPr lang="fr-FR" dirty="0"/>
              <a:t>Simple </a:t>
            </a:r>
            <a:r>
              <a:rPr lang="fr-FR" dirty="0" err="1" smtClean="0"/>
              <a:t>Allocator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 bwMode="auto">
          <a:xfrm>
            <a:off x="900093" y="5301208"/>
            <a:ext cx="504056" cy="36004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1" u="none" strike="noStrike" cap="none" normalizeH="0" baseline="0" smtClean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404149" y="5301208"/>
            <a:ext cx="504056" cy="36004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1" u="none" strike="noStrike" cap="none" normalizeH="0" baseline="0" smtClean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908038" y="5301208"/>
            <a:ext cx="504056" cy="36004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1" u="none" strike="noStrike" cap="none" normalizeH="0" baseline="0" smtClean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412094" y="5301208"/>
            <a:ext cx="504056" cy="36004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1" u="none" strike="noStrike" cap="none" normalizeH="0" baseline="0" smtClean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2916150" y="5301208"/>
            <a:ext cx="504056" cy="36004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1" u="none" strike="noStrike" cap="none" normalizeH="0" baseline="0" smtClean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420206" y="5301208"/>
            <a:ext cx="504056" cy="36004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1" u="none" strike="noStrike" cap="none" normalizeH="0" baseline="0" smtClean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Ellipse 10"/>
          <p:cNvSpPr/>
          <p:nvPr/>
        </p:nvSpPr>
        <p:spPr bwMode="auto">
          <a:xfrm>
            <a:off x="972101" y="1556792"/>
            <a:ext cx="1583676" cy="72008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800" i="0" smtClean="0"/>
              <a:t>Available</a:t>
            </a:r>
            <a:endParaRPr kumimoji="0" lang="fr-FR" sz="1800" b="0" i="0" u="none" strike="noStrike" cap="none" normalizeH="0" baseline="0" dirty="0" smtClean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Ellipse 11"/>
          <p:cNvSpPr/>
          <p:nvPr/>
        </p:nvSpPr>
        <p:spPr bwMode="auto">
          <a:xfrm>
            <a:off x="2483935" y="2114128"/>
            <a:ext cx="1656017" cy="720080"/>
          </a:xfrm>
          <a:prstGeom prst="ellipse">
            <a:avLst/>
          </a:prstGeom>
          <a:solidFill>
            <a:schemeClr val="bg1">
              <a:lumMod val="5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800" i="0" smtClean="0"/>
              <a:t>Allocated</a:t>
            </a:r>
            <a:endParaRPr kumimoji="0" lang="fr-FR" sz="1800" b="0" i="0" u="none" strike="noStrike" cap="none" normalizeH="0" baseline="0" dirty="0" smtClean="0"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4" name="Connecteur droit 13"/>
          <p:cNvCxnSpPr/>
          <p:nvPr/>
        </p:nvCxnSpPr>
        <p:spPr bwMode="auto">
          <a:xfrm>
            <a:off x="395536" y="3861048"/>
            <a:ext cx="4176464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ZoneTexte 15"/>
          <p:cNvSpPr txBox="1"/>
          <p:nvPr/>
        </p:nvSpPr>
        <p:spPr>
          <a:xfrm>
            <a:off x="152400" y="3460998"/>
            <a:ext cx="1172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1400" b="1" i="0" kern="1200" dirty="0" smtClean="0"/>
              <a:t>ABSTRACT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152400" y="3953322"/>
            <a:ext cx="11929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1400" b="1" i="0" kern="1200" smtClean="0"/>
              <a:t>CONCRETE</a:t>
            </a:r>
            <a:endParaRPr lang="fr-FR" sz="1400" b="1" i="0" kern="1200" dirty="0" smtClean="0"/>
          </a:p>
        </p:txBody>
      </p:sp>
      <p:sp>
        <p:nvSpPr>
          <p:cNvPr id="18" name="Flèche vers la droite 17"/>
          <p:cNvSpPr/>
          <p:nvPr/>
        </p:nvSpPr>
        <p:spPr>
          <a:xfrm rot="16200000">
            <a:off x="1212866" y="3765909"/>
            <a:ext cx="2123472" cy="26006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/>
          <p:cNvSpPr txBox="1"/>
          <p:nvPr/>
        </p:nvSpPr>
        <p:spPr>
          <a:xfrm>
            <a:off x="2642579" y="3212976"/>
            <a:ext cx="151195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000" b="1" i="0" kern="1200" dirty="0" smtClean="0">
                <a:solidFill>
                  <a:schemeClr val="accent1"/>
                </a:solidFill>
              </a:rPr>
              <a:t>GHOST </a:t>
            </a:r>
          </a:p>
          <a:p>
            <a:pPr algn="ctr"/>
            <a:r>
              <a:rPr lang="fr-FR" sz="2000" b="1" i="0" dirty="0" smtClean="0">
                <a:solidFill>
                  <a:schemeClr val="accent1"/>
                </a:solidFill>
              </a:rPr>
              <a:t>FUNCTION</a:t>
            </a:r>
          </a:p>
          <a:p>
            <a:pPr algn="ctr"/>
            <a:r>
              <a:rPr lang="fr-FR" sz="2000" b="1" i="0" kern="1200" dirty="0" smtClean="0">
                <a:solidFill>
                  <a:schemeClr val="accent1"/>
                </a:solidFill>
              </a:rPr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1000488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>
          <a:xfrm>
            <a:off x="5148064" y="4269432"/>
            <a:ext cx="3386336" cy="2399928"/>
          </a:xfrm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b="0" i="1" dirty="0"/>
              <a:t>a</a:t>
            </a:r>
            <a:r>
              <a:rPr lang="fr-FR" sz="2400" b="0" i="1" dirty="0" smtClean="0"/>
              <a:t>bstract </a:t>
            </a:r>
            <a:r>
              <a:rPr lang="fr-FR" sz="2400" b="0" i="1" dirty="0" err="1"/>
              <a:t>s</a:t>
            </a:r>
            <a:r>
              <a:rPr lang="fr-FR" sz="2400" b="0" i="1" dirty="0" err="1" smtClean="0"/>
              <a:t>pecification</a:t>
            </a:r>
            <a:r>
              <a:rPr lang="fr-FR" sz="2400" b="0" i="1" dirty="0" smtClean="0"/>
              <a:t> and </a:t>
            </a:r>
            <a:r>
              <a:rPr lang="fr-FR" sz="2400" b="0" i="1" dirty="0" err="1" smtClean="0"/>
              <a:t>verification</a:t>
            </a:r>
            <a:r>
              <a:rPr lang="fr-FR" sz="2400" b="0" i="1" dirty="0" smtClean="0"/>
              <a:t>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b="0" i="1" dirty="0" smtClean="0"/>
              <a:t>of </a:t>
            </a:r>
            <a:r>
              <a:rPr lang="fr-FR" sz="2400" i="1" dirty="0" smtClean="0"/>
              <a:t>free </a:t>
            </a:r>
            <a:r>
              <a:rPr lang="fr-FR" sz="2400" i="1" dirty="0" err="1" smtClean="0"/>
              <a:t>list</a:t>
            </a:r>
            <a:r>
              <a:rPr lang="fr-FR" sz="2400" i="1" dirty="0" smtClean="0"/>
              <a:t> </a:t>
            </a:r>
            <a:r>
              <a:rPr lang="fr-FR" sz="2400" i="1" dirty="0" err="1" smtClean="0"/>
              <a:t>allocator</a:t>
            </a:r>
            <a:r>
              <a:rPr lang="fr-FR" sz="2400" i="1" dirty="0" smtClean="0"/>
              <a:t> </a:t>
            </a:r>
            <a:r>
              <a:rPr lang="fr-FR" sz="2400" b="0" i="1" dirty="0" err="1" smtClean="0"/>
              <a:t>implemented</a:t>
            </a:r>
            <a:r>
              <a:rPr lang="fr-FR" sz="2400" b="0" i="1" dirty="0" smtClean="0"/>
              <a:t> </a:t>
            </a:r>
            <a:r>
              <a:rPr lang="fr-FR" sz="2400" b="0" i="1" dirty="0" err="1" smtClean="0"/>
              <a:t>using</a:t>
            </a:r>
            <a:r>
              <a:rPr lang="fr-FR" sz="2400" b="0" i="1" dirty="0" smtClean="0"/>
              <a:t> </a:t>
            </a:r>
            <a:r>
              <a:rPr lang="fr-FR" sz="2400" b="0" i="1" dirty="0" err="1" smtClean="0"/>
              <a:t>arrays</a:t>
            </a:r>
            <a:endParaRPr lang="fr-FR" sz="2400" b="0" i="1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Abstract </a:t>
            </a:r>
            <a:r>
              <a:rPr lang="fr-FR" dirty="0" err="1" smtClean="0"/>
              <a:t>Specification</a:t>
            </a:r>
            <a:r>
              <a:rPr lang="fr-FR" dirty="0"/>
              <a:t> </a:t>
            </a:r>
            <a:r>
              <a:rPr lang="fr-FR" dirty="0" smtClean="0"/>
              <a:t>+ </a:t>
            </a:r>
            <a:r>
              <a:rPr lang="fr-FR" dirty="0" err="1" smtClean="0"/>
              <a:t>Verification</a:t>
            </a:r>
            <a:r>
              <a:rPr lang="fr-FR" dirty="0" smtClean="0"/>
              <a:t> of Free List </a:t>
            </a:r>
            <a:r>
              <a:rPr lang="fr-FR" dirty="0" err="1" smtClean="0"/>
              <a:t>Allocator</a:t>
            </a:r>
            <a:r>
              <a:rPr lang="fr-FR" dirty="0" smtClean="0"/>
              <a:t> </a:t>
            </a:r>
            <a:r>
              <a:rPr lang="fr-FR" dirty="0" err="1" smtClean="0"/>
              <a:t>Based</a:t>
            </a:r>
            <a:r>
              <a:rPr lang="fr-FR" dirty="0" smtClean="0"/>
              <a:t> on </a:t>
            </a:r>
            <a:r>
              <a:rPr lang="fr-FR" dirty="0" err="1" smtClean="0"/>
              <a:t>Arrays</a:t>
            </a:r>
            <a:endParaRPr lang="fr-FR" dirty="0"/>
          </a:p>
        </p:txBody>
      </p:sp>
      <p:sp>
        <p:nvSpPr>
          <p:cNvPr id="4" name="Rectangle à coins arrondis 3"/>
          <p:cNvSpPr/>
          <p:nvPr/>
        </p:nvSpPr>
        <p:spPr bwMode="auto">
          <a:xfrm>
            <a:off x="539552" y="842256"/>
            <a:ext cx="3384376" cy="2448272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800" b="1" i="1" u="none" strike="noStrike" cap="none" normalizeH="0" baseline="0" dirty="0" smtClean="0">
                <a:solidFill>
                  <a:schemeClr val="tx1"/>
                </a:solidFill>
                <a:effectLst/>
              </a:rPr>
              <a:t>Free List </a:t>
            </a:r>
            <a:r>
              <a:rPr kumimoji="0" lang="fr-FR" sz="1800" b="1" i="1" u="none" strike="noStrike" cap="none" normalizeH="0" baseline="0" dirty="0" err="1" smtClean="0">
                <a:solidFill>
                  <a:schemeClr val="tx1"/>
                </a:solidFill>
                <a:effectLst/>
              </a:rPr>
              <a:t>Allocator</a:t>
            </a:r>
            <a:r>
              <a:rPr kumimoji="0" lang="fr-FR" sz="1800" b="1" i="1" u="none" strike="noStrike" cap="none" normalizeH="0" baseline="0" dirty="0" smtClean="0">
                <a:solidFill>
                  <a:schemeClr val="tx1"/>
                </a:solidFill>
                <a:effectLst/>
              </a:rPr>
              <a:t> </a:t>
            </a:r>
            <a:r>
              <a:rPr kumimoji="0" lang="fr-FR" sz="1800" b="1" i="1" u="none" strike="noStrike" cap="none" normalizeH="0" baseline="0" dirty="0" err="1" smtClean="0">
                <a:solidFill>
                  <a:schemeClr val="tx1"/>
                </a:solidFill>
                <a:effectLst/>
              </a:rPr>
              <a:t>Spec</a:t>
            </a:r>
            <a:endParaRPr lang="fr-FR" sz="1800" b="1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1" u="none" strike="noStrike" cap="none" normalizeH="0" baseline="0" dirty="0" smtClean="0"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800" i="0" dirty="0" smtClean="0"/>
              <a:t>Alloc		</a:t>
            </a:r>
            <a:r>
              <a:rPr lang="fr-FR" sz="1800" i="0" dirty="0" err="1" smtClean="0"/>
              <a:t>Pre</a:t>
            </a:r>
            <a:endParaRPr lang="fr-FR" sz="1800" i="0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800" i="0" dirty="0"/>
              <a:t>	</a:t>
            </a:r>
            <a:r>
              <a:rPr lang="fr-FR" sz="1800" i="0" dirty="0" smtClean="0"/>
              <a:t>	Post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>
              <a:solidFill>
                <a:schemeClr val="tx1"/>
              </a:solidFill>
              <a:effectLst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800" i="0" dirty="0" smtClean="0"/>
              <a:t>Free		</a:t>
            </a:r>
            <a:r>
              <a:rPr lang="fr-FR" sz="1800" i="0" dirty="0" err="1" smtClean="0"/>
              <a:t>Pre</a:t>
            </a:r>
            <a:endParaRPr lang="fr-FR" sz="1800" i="0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800" b="0" i="0" u="none" strike="noStrike" cap="none" normalizeH="0" baseline="0" dirty="0">
                <a:solidFill>
                  <a:schemeClr val="tx1"/>
                </a:solidFill>
                <a:effectLst/>
              </a:rPr>
              <a:t>	</a:t>
            </a:r>
            <a:r>
              <a:rPr kumimoji="0" lang="fr-FR" sz="1800" b="0" i="0" u="none" strike="noStrike" cap="none" normalizeH="0" baseline="0" dirty="0" smtClean="0">
                <a:solidFill>
                  <a:schemeClr val="tx1"/>
                </a:solidFill>
                <a:effectLst/>
              </a:rPr>
              <a:t>	Post</a:t>
            </a:r>
          </a:p>
        </p:txBody>
      </p:sp>
      <p:sp>
        <p:nvSpPr>
          <p:cNvPr id="6" name="Rectangle à coins arrondis 5"/>
          <p:cNvSpPr/>
          <p:nvPr/>
        </p:nvSpPr>
        <p:spPr bwMode="auto">
          <a:xfrm>
            <a:off x="539552" y="4187141"/>
            <a:ext cx="3384376" cy="2448272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800" b="1" i="1" u="none" strike="noStrike" cap="none" normalizeH="0" baseline="0" dirty="0" smtClean="0">
                <a:solidFill>
                  <a:schemeClr val="tx1"/>
                </a:solidFill>
                <a:effectLst/>
                <a:latin typeface="Arial" charset="0"/>
              </a:rPr>
              <a:t>Fre</a:t>
            </a:r>
            <a:r>
              <a:rPr lang="fr-FR" sz="1800" b="1" dirty="0" smtClean="0"/>
              <a:t>e List </a:t>
            </a:r>
            <a:r>
              <a:rPr kumimoji="0" lang="fr-FR" sz="1800" b="1" i="1" u="none" strike="noStrike" cap="none" normalizeH="0" baseline="0" dirty="0" err="1" smtClean="0">
                <a:solidFill>
                  <a:schemeClr val="tx1"/>
                </a:solidFill>
                <a:effectLst/>
                <a:latin typeface="Arial" charset="0"/>
              </a:rPr>
              <a:t>Allocator</a:t>
            </a:r>
            <a:r>
              <a:rPr kumimoji="0" lang="fr-FR" sz="1800" b="1" i="1" u="none" strike="noStrike" cap="none" normalizeH="0" baseline="0" dirty="0" smtClean="0">
                <a:solidFill>
                  <a:schemeClr val="tx1"/>
                </a:solidFill>
                <a:effectLst/>
                <a:latin typeface="Arial" charset="0"/>
              </a:rPr>
              <a:t> Body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800" b="1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800" i="0" u="none" strike="noStrike" cap="none" normalizeH="0" baseline="0" dirty="0" smtClean="0">
                <a:solidFill>
                  <a:schemeClr val="tx1"/>
                </a:solidFill>
                <a:effectLst/>
              </a:rPr>
              <a:t>Alloc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800" i="0" dirty="0" smtClean="0"/>
              <a:t>		</a:t>
            </a:r>
            <a:r>
              <a:rPr lang="fr-FR" sz="1800" i="0" dirty="0" err="1" smtClean="0"/>
              <a:t>based</a:t>
            </a:r>
            <a:r>
              <a:rPr lang="fr-FR" sz="1800" i="0" dirty="0" smtClean="0"/>
              <a:t> on</a:t>
            </a:r>
          </a:p>
          <a:p>
            <a:r>
              <a:rPr lang="fr-FR" sz="1800" i="0" dirty="0" smtClean="0"/>
              <a:t>		</a:t>
            </a:r>
            <a:r>
              <a:rPr lang="fr-FR" sz="1800" i="0" dirty="0" err="1" smtClean="0"/>
              <a:t>list</a:t>
            </a:r>
            <a:r>
              <a:rPr lang="fr-FR" sz="1800" i="0" dirty="0" smtClean="0"/>
              <a:t> over </a:t>
            </a:r>
            <a:r>
              <a:rPr kumimoji="0" lang="fr-FR" sz="1800" i="0" u="none" strike="noStrike" cap="none" normalizeH="0" dirty="0" smtClean="0">
                <a:solidFill>
                  <a:schemeClr val="tx1"/>
                </a:solidFill>
                <a:effectLst/>
              </a:rPr>
              <a:t>Free</a:t>
            </a:r>
            <a:r>
              <a:rPr kumimoji="0" lang="fr-FR" sz="1800" i="0" u="none" strike="noStrike" cap="none" normalizeH="0" dirty="0" smtClean="0">
                <a:solidFill>
                  <a:schemeClr val="tx1"/>
                </a:solidFill>
                <a:effectLst/>
              </a:rPr>
              <a:t>	</a:t>
            </a:r>
            <a:r>
              <a:rPr lang="fr-FR" sz="1800" i="0" dirty="0"/>
              <a:t>	</a:t>
            </a:r>
            <a:r>
              <a:rPr lang="fr-FR" sz="1800" i="0" dirty="0" err="1" smtClean="0"/>
              <a:t>arrays</a:t>
            </a:r>
            <a:endParaRPr lang="fr-FR" sz="1800" i="0" dirty="0"/>
          </a:p>
        </p:txBody>
      </p:sp>
      <p:sp>
        <p:nvSpPr>
          <p:cNvPr id="7" name="Rectangle à coins arrondis 6"/>
          <p:cNvSpPr/>
          <p:nvPr/>
        </p:nvSpPr>
        <p:spPr bwMode="auto">
          <a:xfrm>
            <a:off x="5150024" y="836712"/>
            <a:ext cx="3384376" cy="2448272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800" b="1" i="1" u="none" strike="noStrike" cap="none" normalizeH="0" baseline="0" dirty="0" smtClean="0">
                <a:solidFill>
                  <a:schemeClr val="tx1"/>
                </a:solidFill>
                <a:effectLst/>
                <a:latin typeface="Arial" charset="0"/>
              </a:rPr>
              <a:t>Model of </a:t>
            </a:r>
            <a:r>
              <a:rPr kumimoji="0" lang="fr-FR" sz="1800" b="1" i="1" u="none" strike="noStrike" cap="none" normalizeH="0" baseline="0" dirty="0" err="1" smtClean="0">
                <a:solidFill>
                  <a:schemeClr val="tx1"/>
                </a:solidFill>
                <a:effectLst/>
                <a:latin typeface="Arial" charset="0"/>
              </a:rPr>
              <a:t>Allocator</a:t>
            </a:r>
            <a:endParaRPr kumimoji="0" lang="fr-FR" sz="1800" b="1" i="1" u="none" strike="noStrike" cap="none" normalizeH="0" baseline="0" dirty="0" smtClean="0"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800" b="1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800" i="0" u="none" strike="noStrike" cap="none" normalizeH="0" baseline="0" dirty="0" err="1" smtClean="0">
                <a:solidFill>
                  <a:schemeClr val="tx1"/>
                </a:solidFill>
                <a:effectLst/>
              </a:rPr>
              <a:t>Available</a:t>
            </a:r>
            <a:endParaRPr kumimoji="0" lang="fr-FR" sz="1800" i="0" u="none" strike="noStrike" cap="none" normalizeH="0" baseline="0" dirty="0" smtClean="0">
              <a:solidFill>
                <a:schemeClr val="tx1"/>
              </a:solidFill>
              <a:effectLst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800" i="0" dirty="0" err="1" smtClean="0"/>
              <a:t>Resources</a:t>
            </a:r>
            <a:endParaRPr kumimoji="0" lang="fr-FR" sz="1800" i="0" u="none" strike="noStrike" cap="none" normalizeH="0" baseline="0" dirty="0">
              <a:solidFill>
                <a:schemeClr val="tx1"/>
              </a:solidFill>
              <a:effectLst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800" i="0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800" i="0" dirty="0" err="1" smtClean="0"/>
              <a:t>Allocated</a:t>
            </a:r>
            <a:endParaRPr lang="fr-FR" sz="1800" i="0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800" i="0" u="none" strike="noStrike" cap="none" normalizeH="0" baseline="0" dirty="0" err="1" smtClean="0">
                <a:solidFill>
                  <a:schemeClr val="tx1"/>
                </a:solidFill>
                <a:effectLst/>
              </a:rPr>
              <a:t>Resources</a:t>
            </a:r>
            <a:endParaRPr kumimoji="0" lang="fr-FR" sz="1800" i="0" u="none" strike="noStrike" cap="none" normalizeH="0" baseline="0" dirty="0" smtClean="0">
              <a:solidFill>
                <a:schemeClr val="tx1"/>
              </a:solidFill>
              <a:effectLst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2016728" y="1367551"/>
            <a:ext cx="4300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4400" i="0" kern="1200" dirty="0" smtClean="0"/>
              <a:t>{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2016728" y="2179329"/>
            <a:ext cx="4300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4400" i="0" kern="1200" dirty="0" smtClean="0"/>
              <a:t>{</a:t>
            </a:r>
          </a:p>
        </p:txBody>
      </p:sp>
      <p:sp>
        <p:nvSpPr>
          <p:cNvPr id="13" name="Flèche vers la droite 12"/>
          <p:cNvSpPr/>
          <p:nvPr/>
        </p:nvSpPr>
        <p:spPr>
          <a:xfrm>
            <a:off x="3352982" y="1706351"/>
            <a:ext cx="2048121" cy="22723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Flèche vers la droite 13"/>
          <p:cNvSpPr/>
          <p:nvPr/>
        </p:nvSpPr>
        <p:spPr>
          <a:xfrm>
            <a:off x="3352981" y="2497147"/>
            <a:ext cx="2048121" cy="22723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/>
          <p:cNvSpPr txBox="1"/>
          <p:nvPr/>
        </p:nvSpPr>
        <p:spPr>
          <a:xfrm>
            <a:off x="4031063" y="1921501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3200" b="1" i="0" kern="1200" dirty="0" smtClean="0">
                <a:solidFill>
                  <a:schemeClr val="accent1"/>
                </a:solidFill>
              </a:rPr>
              <a:t>IS-A</a:t>
            </a:r>
          </a:p>
        </p:txBody>
      </p:sp>
      <p:sp>
        <p:nvSpPr>
          <p:cNvPr id="16" name="ZoneTexte 15"/>
          <p:cNvSpPr txBox="1"/>
          <p:nvPr/>
        </p:nvSpPr>
        <p:spPr>
          <a:xfrm rot="10800000">
            <a:off x="2016728" y="4866982"/>
            <a:ext cx="43002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8800" i="0" kern="1200" dirty="0" smtClean="0"/>
              <a:t>{</a:t>
            </a:r>
          </a:p>
        </p:txBody>
      </p:sp>
      <p:sp>
        <p:nvSpPr>
          <p:cNvPr id="17" name="Flèche vers la droite 16"/>
          <p:cNvSpPr/>
          <p:nvPr/>
        </p:nvSpPr>
        <p:spPr>
          <a:xfrm rot="16200000">
            <a:off x="1808815" y="3647777"/>
            <a:ext cx="851456" cy="22162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/>
          <p:cNvSpPr txBox="1"/>
          <p:nvPr/>
        </p:nvSpPr>
        <p:spPr>
          <a:xfrm>
            <a:off x="827584" y="3489865"/>
            <a:ext cx="29883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3200" b="1" i="0" kern="1200" dirty="0" smtClean="0">
                <a:solidFill>
                  <a:schemeClr val="accent1"/>
                </a:solidFill>
              </a:rPr>
              <a:t>IMPLE MENTS</a:t>
            </a:r>
          </a:p>
        </p:txBody>
      </p:sp>
      <p:sp>
        <p:nvSpPr>
          <p:cNvPr id="19" name="Ellipse 18"/>
          <p:cNvSpPr/>
          <p:nvPr/>
        </p:nvSpPr>
        <p:spPr bwMode="auto">
          <a:xfrm>
            <a:off x="6785248" y="2312193"/>
            <a:ext cx="1368152" cy="72008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800" i="0" dirty="0" smtClean="0"/>
              <a:t>Set</a:t>
            </a:r>
            <a:endParaRPr kumimoji="0" lang="fr-FR" sz="1800" b="0" i="0" u="none" strike="noStrike" cap="none" normalizeH="0" baseline="0" dirty="0" smtClean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Ellipse 19"/>
          <p:cNvSpPr/>
          <p:nvPr/>
        </p:nvSpPr>
        <p:spPr bwMode="auto">
          <a:xfrm>
            <a:off x="6444208" y="1459249"/>
            <a:ext cx="2016224" cy="72008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800" b="0" i="0" u="none" strike="noStrike" cap="none" normalizeH="0" baseline="0" smtClean="0">
                <a:solidFill>
                  <a:schemeClr val="tx1"/>
                </a:solidFill>
                <a:effectLst/>
                <a:latin typeface="Arial" charset="0"/>
              </a:rPr>
              <a:t>Sequence</a:t>
            </a:r>
            <a:endParaRPr kumimoji="0" lang="fr-FR" sz="1800" b="0" i="0" u="none" strike="noStrike" cap="none" normalizeH="0" baseline="0" dirty="0" smtClean="0"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6202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>
          <a:xfrm>
            <a:off x="5220072" y="1143000"/>
            <a:ext cx="3314328" cy="5334000"/>
          </a:xfrm>
          <a:ln w="19050">
            <a:solidFill>
              <a:schemeClr val="tx1"/>
            </a:solidFill>
          </a:ln>
        </p:spPr>
        <p:txBody>
          <a:bodyPr/>
          <a:lstStyle/>
          <a:p>
            <a:pPr marL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/>
            </a:pPr>
            <a:r>
              <a:rPr lang="fr-FR" sz="2400" b="0" dirty="0" err="1"/>
              <a:t>Refinement</a:t>
            </a:r>
            <a:r>
              <a:rPr lang="fr-FR" sz="2400" b="0" dirty="0"/>
              <a:t> </a:t>
            </a:r>
            <a:r>
              <a:rPr lang="fr-FR" sz="2400" b="0" dirty="0" err="1"/>
              <a:t>expressed</a:t>
            </a:r>
            <a:r>
              <a:rPr lang="fr-FR" sz="2400" b="0" dirty="0"/>
              <a:t> in </a:t>
            </a:r>
            <a:r>
              <a:rPr lang="fr-FR" sz="2400" b="0" dirty="0" err="1"/>
              <a:t>ghost</a:t>
            </a:r>
            <a:r>
              <a:rPr lang="fr-FR" sz="2400" b="0" dirty="0"/>
              <a:t> variable Model and </a:t>
            </a:r>
            <a:r>
              <a:rPr lang="fr-FR" sz="2400" b="0" dirty="0" err="1"/>
              <a:t>ghost</a:t>
            </a:r>
            <a:r>
              <a:rPr lang="fr-FR" sz="2400" b="0" dirty="0"/>
              <a:t> </a:t>
            </a:r>
            <a:r>
              <a:rPr lang="fr-FR" sz="2400" b="0" dirty="0" err="1"/>
              <a:t>function</a:t>
            </a:r>
            <a:r>
              <a:rPr lang="fr-FR" sz="2400" b="0" dirty="0"/>
              <a:t> </a:t>
            </a:r>
            <a:r>
              <a:rPr lang="fr-FR" sz="2400" b="0" dirty="0" err="1"/>
              <a:t>Is_Valid</a:t>
            </a:r>
            <a:endParaRPr lang="fr-FR" sz="2400" b="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2400" b="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b="0" dirty="0" err="1" smtClean="0"/>
              <a:t>Is_Valid</a:t>
            </a:r>
            <a:r>
              <a:rPr lang="fr-FR" sz="2400" b="0" dirty="0" smtClean="0"/>
              <a:t> </a:t>
            </a:r>
            <a:r>
              <a:rPr lang="fr-FR" sz="2400" b="0" dirty="0" err="1" smtClean="0"/>
              <a:t>is</a:t>
            </a:r>
            <a:r>
              <a:rPr lang="fr-FR" sz="2400" b="0" dirty="0" smtClean="0"/>
              <a:t> in the </a:t>
            </a:r>
            <a:r>
              <a:rPr lang="fr-FR" sz="2400" b="0" dirty="0" err="1" smtClean="0"/>
              <a:t>Pre</a:t>
            </a:r>
            <a:r>
              <a:rPr lang="fr-FR" sz="2400" b="0" dirty="0" smtClean="0"/>
              <a:t> and Post of Alloc and Free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endParaRPr lang="fr-FR" sz="2400" b="0" dirty="0" smtClean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fr-FR" sz="2400" b="0" dirty="0" err="1" smtClean="0"/>
              <a:t>Two</a:t>
            </a:r>
            <a:r>
              <a:rPr lang="fr-FR" sz="2400" b="0" dirty="0" smtClean="0"/>
              <a:t> </a:t>
            </a:r>
            <a:r>
              <a:rPr lang="fr-FR" sz="2400" b="0" dirty="0" err="1" smtClean="0"/>
              <a:t>loop</a:t>
            </a:r>
            <a:r>
              <a:rPr lang="fr-FR" sz="2400" b="0" dirty="0" smtClean="0"/>
              <a:t> invariants in </a:t>
            </a:r>
            <a:r>
              <a:rPr lang="fr-FR" sz="2400" b="0" dirty="0" err="1" smtClean="0"/>
              <a:t>elaboration</a:t>
            </a:r>
            <a:r>
              <a:rPr lang="fr-FR" sz="2400" b="0" dirty="0" smtClean="0"/>
              <a:t> code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endParaRPr lang="fr-FR" sz="2400" b="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fr-FR" sz="2400" b="0" dirty="0" err="1" smtClean="0"/>
              <a:t>AoRTE</a:t>
            </a:r>
            <a:r>
              <a:rPr lang="fr-FR" sz="2400" b="0" dirty="0" smtClean="0"/>
              <a:t> + </a:t>
            </a:r>
            <a:r>
              <a:rPr lang="fr-FR" sz="2400" b="0" dirty="0" err="1" smtClean="0"/>
              <a:t>refinement</a:t>
            </a:r>
            <a:r>
              <a:rPr lang="fr-FR" sz="2400" b="0" dirty="0" smtClean="0"/>
              <a:t> </a:t>
            </a:r>
            <a:r>
              <a:rPr lang="fr-FR" sz="2400" b="0" dirty="0" err="1" smtClean="0"/>
              <a:t>proved</a:t>
            </a:r>
            <a:r>
              <a:rPr lang="fr-FR" sz="2400" b="0" dirty="0" smtClean="0"/>
              <a:t> at </a:t>
            </a:r>
            <a:r>
              <a:rPr lang="fr-FR" sz="2400" b="0" dirty="0" err="1" smtClean="0"/>
              <a:t>level</a:t>
            </a:r>
            <a:r>
              <a:rPr lang="fr-FR" sz="2400" b="0" dirty="0" smtClean="0"/>
              <a:t> </a:t>
            </a:r>
            <a:r>
              <a:rPr lang="fr-FR" sz="2400" b="0" dirty="0" smtClean="0"/>
              <a:t>4 (</a:t>
            </a:r>
            <a:r>
              <a:rPr lang="fr-FR" sz="2400" b="0" dirty="0" smtClean="0"/>
              <a:t>30s</a:t>
            </a:r>
            <a:r>
              <a:rPr lang="fr-FR" sz="2400" b="0" dirty="0" smtClean="0"/>
              <a:t>)</a:t>
            </a:r>
            <a:endParaRPr lang="fr-FR" sz="2400" b="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2400" b="0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Data </a:t>
            </a:r>
            <a:r>
              <a:rPr lang="fr-FR" dirty="0" err="1" smtClean="0"/>
              <a:t>Refinement</a:t>
            </a:r>
            <a:r>
              <a:rPr lang="fr-FR" dirty="0" smtClean="0"/>
              <a:t> of Free List </a:t>
            </a:r>
            <a:r>
              <a:rPr lang="fr-FR" dirty="0" err="1" smtClean="0"/>
              <a:t>Allocator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 bwMode="auto">
          <a:xfrm>
            <a:off x="900093" y="5301208"/>
            <a:ext cx="504056" cy="36004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1" u="none" strike="noStrike" cap="none" normalizeH="0" baseline="0" smtClean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404149" y="5301208"/>
            <a:ext cx="504056" cy="36004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1" u="none" strike="noStrike" cap="none" normalizeH="0" baseline="0" smtClean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908038" y="5301208"/>
            <a:ext cx="504056" cy="36004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1" u="none" strike="noStrike" cap="none" normalizeH="0" baseline="0" smtClean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412094" y="5301208"/>
            <a:ext cx="504056" cy="36004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1" u="none" strike="noStrike" cap="none" normalizeH="0" baseline="0" smtClean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2916150" y="5301208"/>
            <a:ext cx="504056" cy="36004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1" u="none" strike="noStrike" cap="none" normalizeH="0" baseline="0" smtClean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420206" y="5301208"/>
            <a:ext cx="504056" cy="36004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1" u="none" strike="noStrike" cap="none" normalizeH="0" baseline="0" smtClean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Ellipse 10"/>
          <p:cNvSpPr/>
          <p:nvPr/>
        </p:nvSpPr>
        <p:spPr bwMode="auto">
          <a:xfrm>
            <a:off x="972101" y="1556792"/>
            <a:ext cx="1583676" cy="72008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800" i="0" dirty="0" err="1" smtClean="0"/>
              <a:t>Available</a:t>
            </a:r>
            <a:endParaRPr kumimoji="0" lang="fr-FR" sz="1800" b="0" i="0" u="none" strike="noStrike" cap="none" normalizeH="0" baseline="0" dirty="0" smtClean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Ellipse 11"/>
          <p:cNvSpPr/>
          <p:nvPr/>
        </p:nvSpPr>
        <p:spPr bwMode="auto">
          <a:xfrm>
            <a:off x="2483935" y="2114128"/>
            <a:ext cx="1656017" cy="720080"/>
          </a:xfrm>
          <a:prstGeom prst="ellipse">
            <a:avLst/>
          </a:prstGeom>
          <a:solidFill>
            <a:schemeClr val="bg1">
              <a:lumMod val="5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800" i="0" smtClean="0"/>
              <a:t>Allocated</a:t>
            </a:r>
            <a:endParaRPr kumimoji="0" lang="fr-FR" sz="1800" b="0" i="0" u="none" strike="noStrike" cap="none" normalizeH="0" baseline="0" dirty="0" smtClean="0"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4" name="Connecteur droit 13"/>
          <p:cNvCxnSpPr/>
          <p:nvPr/>
        </p:nvCxnSpPr>
        <p:spPr bwMode="auto">
          <a:xfrm>
            <a:off x="395536" y="3861048"/>
            <a:ext cx="4176464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ZoneTexte 15"/>
          <p:cNvSpPr txBox="1"/>
          <p:nvPr/>
        </p:nvSpPr>
        <p:spPr>
          <a:xfrm>
            <a:off x="152400" y="3460998"/>
            <a:ext cx="1172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1400" b="1" i="0" kern="1200" dirty="0" smtClean="0"/>
              <a:t>ABSTRACT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152400" y="3953322"/>
            <a:ext cx="11929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1400" b="1" i="0" kern="1200" smtClean="0"/>
              <a:t>CONCRETE</a:t>
            </a:r>
            <a:endParaRPr lang="fr-FR" sz="1400" b="1" i="0" kern="1200" dirty="0" smtClean="0"/>
          </a:p>
        </p:txBody>
      </p:sp>
      <p:sp>
        <p:nvSpPr>
          <p:cNvPr id="18" name="Flèche vers la droite 17"/>
          <p:cNvSpPr/>
          <p:nvPr/>
        </p:nvSpPr>
        <p:spPr>
          <a:xfrm rot="16200000">
            <a:off x="1423677" y="3555099"/>
            <a:ext cx="1701851" cy="26007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" name="Connecteur droit 12"/>
          <p:cNvCxnSpPr/>
          <p:nvPr/>
        </p:nvCxnSpPr>
        <p:spPr bwMode="auto">
          <a:xfrm>
            <a:off x="2699792" y="5733256"/>
            <a:ext cx="0" cy="50405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21" name="Freeform 23"/>
          <p:cNvSpPr/>
          <p:nvPr/>
        </p:nvSpPr>
        <p:spPr>
          <a:xfrm rot="3657642" flipH="1">
            <a:off x="1503119" y="5094754"/>
            <a:ext cx="736732" cy="1319215"/>
          </a:xfrm>
          <a:custGeom>
            <a:avLst/>
            <a:gdLst>
              <a:gd name="connsiteX0" fmla="*/ 831273 w 831273"/>
              <a:gd name="connsiteY0" fmla="*/ 1149927 h 1149927"/>
              <a:gd name="connsiteX1" fmla="*/ 207818 w 831273"/>
              <a:gd name="connsiteY1" fmla="*/ 775854 h 1149927"/>
              <a:gd name="connsiteX2" fmla="*/ 0 w 831273"/>
              <a:gd name="connsiteY2" fmla="*/ 0 h 1149927"/>
              <a:gd name="connsiteX0" fmla="*/ 840798 w 840798"/>
              <a:gd name="connsiteY0" fmla="*/ 911802 h 911802"/>
              <a:gd name="connsiteX1" fmla="*/ 207818 w 840798"/>
              <a:gd name="connsiteY1" fmla="*/ 775854 h 911802"/>
              <a:gd name="connsiteX2" fmla="*/ 0 w 840798"/>
              <a:gd name="connsiteY2" fmla="*/ 0 h 911802"/>
              <a:gd name="connsiteX0" fmla="*/ 840798 w 840798"/>
              <a:gd name="connsiteY0" fmla="*/ 911802 h 911802"/>
              <a:gd name="connsiteX1" fmla="*/ 198293 w 840798"/>
              <a:gd name="connsiteY1" fmla="*/ 547254 h 911802"/>
              <a:gd name="connsiteX2" fmla="*/ 0 w 840798"/>
              <a:gd name="connsiteY2" fmla="*/ 0 h 911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0798" h="911802">
                <a:moveTo>
                  <a:pt x="840798" y="911802"/>
                </a:moveTo>
                <a:cubicBezTo>
                  <a:pt x="598343" y="820592"/>
                  <a:pt x="336838" y="738908"/>
                  <a:pt x="198293" y="547254"/>
                </a:cubicBezTo>
                <a:cubicBezTo>
                  <a:pt x="59748" y="355600"/>
                  <a:pt x="34636" y="292100"/>
                  <a:pt x="0" y="0"/>
                </a:cubicBezTo>
              </a:path>
            </a:pathLst>
          </a:custGeom>
          <a:noFill/>
          <a:ln w="25400" cmpd="sng">
            <a:solidFill>
              <a:schemeClr val="tx1"/>
            </a:solidFill>
            <a:headEnd type="triangl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22" name="Freeform 23"/>
          <p:cNvSpPr/>
          <p:nvPr/>
        </p:nvSpPr>
        <p:spPr>
          <a:xfrm rot="14484308" flipH="1">
            <a:off x="1758279" y="4133881"/>
            <a:ext cx="1181092" cy="2143788"/>
          </a:xfrm>
          <a:custGeom>
            <a:avLst/>
            <a:gdLst>
              <a:gd name="connsiteX0" fmla="*/ 831273 w 831273"/>
              <a:gd name="connsiteY0" fmla="*/ 1149927 h 1149927"/>
              <a:gd name="connsiteX1" fmla="*/ 207818 w 831273"/>
              <a:gd name="connsiteY1" fmla="*/ 775854 h 1149927"/>
              <a:gd name="connsiteX2" fmla="*/ 0 w 831273"/>
              <a:gd name="connsiteY2" fmla="*/ 0 h 1149927"/>
              <a:gd name="connsiteX0" fmla="*/ 840798 w 840798"/>
              <a:gd name="connsiteY0" fmla="*/ 911802 h 911802"/>
              <a:gd name="connsiteX1" fmla="*/ 207818 w 840798"/>
              <a:gd name="connsiteY1" fmla="*/ 775854 h 911802"/>
              <a:gd name="connsiteX2" fmla="*/ 0 w 840798"/>
              <a:gd name="connsiteY2" fmla="*/ 0 h 911802"/>
              <a:gd name="connsiteX0" fmla="*/ 840798 w 840798"/>
              <a:gd name="connsiteY0" fmla="*/ 911802 h 911802"/>
              <a:gd name="connsiteX1" fmla="*/ 198293 w 840798"/>
              <a:gd name="connsiteY1" fmla="*/ 547254 h 911802"/>
              <a:gd name="connsiteX2" fmla="*/ 0 w 840798"/>
              <a:gd name="connsiteY2" fmla="*/ 0 h 911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0798" h="911802">
                <a:moveTo>
                  <a:pt x="840798" y="911802"/>
                </a:moveTo>
                <a:cubicBezTo>
                  <a:pt x="598343" y="820592"/>
                  <a:pt x="336838" y="738908"/>
                  <a:pt x="198293" y="547254"/>
                </a:cubicBezTo>
                <a:cubicBezTo>
                  <a:pt x="59748" y="355600"/>
                  <a:pt x="34636" y="292100"/>
                  <a:pt x="0" y="0"/>
                </a:cubicBezTo>
              </a:path>
            </a:pathLst>
          </a:custGeom>
          <a:noFill/>
          <a:ln w="25400" cmpd="sng">
            <a:solidFill>
              <a:schemeClr val="tx1"/>
            </a:solidFill>
            <a:headEnd type="triangl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2642579" y="3212976"/>
            <a:ext cx="151195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000" b="1" i="0" kern="1200" dirty="0" smtClean="0">
                <a:solidFill>
                  <a:schemeClr val="accent1"/>
                </a:solidFill>
              </a:rPr>
              <a:t>GHOST </a:t>
            </a:r>
          </a:p>
          <a:p>
            <a:pPr algn="ctr"/>
            <a:r>
              <a:rPr lang="fr-FR" sz="2000" b="1" i="0" dirty="0" smtClean="0">
                <a:solidFill>
                  <a:schemeClr val="accent1"/>
                </a:solidFill>
              </a:rPr>
              <a:t>FUNCTION</a:t>
            </a:r>
          </a:p>
          <a:p>
            <a:pPr algn="ctr"/>
            <a:r>
              <a:rPr lang="fr-FR" sz="2000" b="1" i="0" kern="1200" dirty="0" err="1" smtClean="0">
                <a:solidFill>
                  <a:schemeClr val="accent1"/>
                </a:solidFill>
              </a:rPr>
              <a:t>Is_Valid</a:t>
            </a:r>
            <a:endParaRPr lang="fr-FR" sz="2000" b="1" i="0" kern="1200" dirty="0" smtClean="0">
              <a:solidFill>
                <a:schemeClr val="accent1"/>
              </a:solidFill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2655647" y="994870"/>
            <a:ext cx="14801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000" b="1" i="0" kern="1200" dirty="0" smtClean="0">
                <a:solidFill>
                  <a:schemeClr val="accent1"/>
                </a:solidFill>
              </a:rPr>
              <a:t>GHOST </a:t>
            </a:r>
          </a:p>
          <a:p>
            <a:pPr algn="ctr"/>
            <a:r>
              <a:rPr lang="fr-FR" sz="2000" b="1" i="0" dirty="0" smtClean="0">
                <a:solidFill>
                  <a:schemeClr val="accent1"/>
                </a:solidFill>
              </a:rPr>
              <a:t>VARIABLE</a:t>
            </a:r>
          </a:p>
          <a:p>
            <a:pPr algn="ctr"/>
            <a:r>
              <a:rPr lang="fr-FR" sz="2000" b="1" i="0" kern="1200" dirty="0" smtClean="0">
                <a:solidFill>
                  <a:schemeClr val="accent1"/>
                </a:solidFill>
              </a:rPr>
              <a:t>Model</a:t>
            </a:r>
          </a:p>
        </p:txBody>
      </p:sp>
      <p:sp>
        <p:nvSpPr>
          <p:cNvPr id="25" name="Flèche vers la droite 24"/>
          <p:cNvSpPr/>
          <p:nvPr/>
        </p:nvSpPr>
        <p:spPr>
          <a:xfrm rot="5400000">
            <a:off x="1423676" y="3705651"/>
            <a:ext cx="1701851" cy="26007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931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>
          <a:xfrm>
            <a:off x="5220072" y="1143000"/>
            <a:ext cx="3314328" cy="5334000"/>
          </a:xfrm>
          <a:ln w="19050">
            <a:solidFill>
              <a:schemeClr val="tx1"/>
            </a:solidFill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b="0" dirty="0" err="1" smtClean="0"/>
              <a:t>Refinement</a:t>
            </a:r>
            <a:r>
              <a:rPr lang="fr-FR" sz="2400" b="0" dirty="0" smtClean="0"/>
              <a:t> </a:t>
            </a:r>
            <a:r>
              <a:rPr lang="fr-FR" sz="2400" b="0" dirty="0" err="1" smtClean="0"/>
              <a:t>expressed</a:t>
            </a:r>
            <a:r>
              <a:rPr lang="fr-FR" sz="2400" b="0" dirty="0" smtClean="0"/>
              <a:t> in </a:t>
            </a:r>
            <a:r>
              <a:rPr lang="fr-FR" sz="2400" b="0" dirty="0" err="1" smtClean="0"/>
              <a:t>ghost</a:t>
            </a:r>
            <a:r>
              <a:rPr lang="fr-FR" sz="2400" b="0" dirty="0" smtClean="0"/>
              <a:t> </a:t>
            </a:r>
            <a:r>
              <a:rPr lang="fr-FR" sz="2400" b="0" dirty="0" err="1" smtClean="0"/>
              <a:t>function</a:t>
            </a:r>
            <a:r>
              <a:rPr lang="fr-FR" sz="2400" b="0" dirty="0" smtClean="0"/>
              <a:t> </a:t>
            </a:r>
            <a:r>
              <a:rPr lang="fr-FR" sz="2400" b="0" dirty="0" err="1" smtClean="0"/>
              <a:t>Is_Valid</a:t>
            </a:r>
            <a:r>
              <a:rPr lang="fr-FR" sz="2400" b="0" dirty="0" smtClean="0"/>
              <a:t> </a:t>
            </a:r>
            <a:r>
              <a:rPr lang="fr-FR" sz="2400" b="0" dirty="0" err="1" smtClean="0"/>
              <a:t>based</a:t>
            </a:r>
            <a:r>
              <a:rPr lang="fr-FR" sz="2400" b="0" dirty="0" smtClean="0"/>
              <a:t> on Model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2400" b="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b="0" dirty="0" err="1" smtClean="0"/>
              <a:t>Is_Valid</a:t>
            </a:r>
            <a:r>
              <a:rPr lang="fr-FR" sz="2400" b="0" dirty="0" smtClean="0"/>
              <a:t> in </a:t>
            </a:r>
            <a:r>
              <a:rPr lang="fr-FR" sz="2400" b="0" dirty="0" err="1" smtClean="0"/>
              <a:t>Pre</a:t>
            </a:r>
            <a:r>
              <a:rPr lang="fr-FR" sz="2400" b="0" dirty="0" smtClean="0"/>
              <a:t>/</a:t>
            </a:r>
            <a:r>
              <a:rPr lang="fr-FR" sz="2400" b="0" dirty="0" smtClean="0"/>
              <a:t>Post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2400" b="0" dirty="0" smtClean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fr-FR" sz="2400" b="0" dirty="0" err="1" smtClean="0"/>
              <a:t>Ghost</a:t>
            </a:r>
            <a:r>
              <a:rPr lang="fr-FR" sz="2400" b="0" dirty="0" smtClean="0"/>
              <a:t> </a:t>
            </a:r>
            <a:r>
              <a:rPr lang="fr-FR" sz="2400" b="0" dirty="0" err="1" smtClean="0"/>
              <a:t>function</a:t>
            </a:r>
            <a:r>
              <a:rPr lang="fr-FR" sz="2400" b="0" dirty="0" smtClean="0"/>
              <a:t> Model </a:t>
            </a:r>
            <a:r>
              <a:rPr lang="fr-FR" sz="2400" b="0" dirty="0" err="1" smtClean="0"/>
              <a:t>with</a:t>
            </a:r>
            <a:r>
              <a:rPr lang="fr-FR" sz="2400" b="0" dirty="0" smtClean="0"/>
              <a:t> </a:t>
            </a:r>
            <a:r>
              <a:rPr lang="fr-FR" sz="2400" b="0" dirty="0" err="1" smtClean="0"/>
              <a:t>Pre</a:t>
            </a:r>
            <a:r>
              <a:rPr lang="fr-FR" sz="2400" b="0" dirty="0" smtClean="0"/>
              <a:t>/Post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endParaRPr lang="fr-FR" sz="2400" b="0" dirty="0" smtClean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fr-FR" sz="2400" b="0" dirty="0" smtClean="0"/>
              <a:t>Five </a:t>
            </a:r>
            <a:r>
              <a:rPr lang="fr-FR" sz="2400" b="0" dirty="0" err="1" smtClean="0"/>
              <a:t>loop</a:t>
            </a:r>
            <a:r>
              <a:rPr lang="fr-FR" sz="2400" b="0" dirty="0" smtClean="0"/>
              <a:t> invariants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endParaRPr lang="fr-FR" sz="2400" b="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fr-FR" sz="2400" b="0" dirty="0" err="1" smtClean="0"/>
              <a:t>AoRTE</a:t>
            </a:r>
            <a:r>
              <a:rPr lang="fr-FR" sz="2400" b="0" dirty="0" smtClean="0"/>
              <a:t> + </a:t>
            </a:r>
            <a:r>
              <a:rPr lang="fr-FR" sz="2400" b="0" dirty="0" err="1" smtClean="0"/>
              <a:t>refinement</a:t>
            </a:r>
            <a:r>
              <a:rPr lang="fr-FR" sz="2400" b="0" dirty="0" smtClean="0"/>
              <a:t> </a:t>
            </a:r>
            <a:r>
              <a:rPr lang="fr-FR" sz="2400" b="0" dirty="0" err="1" smtClean="0"/>
              <a:t>proved</a:t>
            </a:r>
            <a:r>
              <a:rPr lang="fr-FR" sz="2400" b="0" dirty="0" smtClean="0"/>
              <a:t> at </a:t>
            </a:r>
            <a:r>
              <a:rPr lang="fr-FR" sz="2400" b="0" dirty="0" err="1" smtClean="0"/>
              <a:t>level</a:t>
            </a:r>
            <a:r>
              <a:rPr lang="fr-FR" sz="2400" b="0" dirty="0" smtClean="0"/>
              <a:t> </a:t>
            </a:r>
            <a:r>
              <a:rPr lang="fr-FR" sz="2400" b="0" dirty="0" smtClean="0"/>
              <a:t>4 (</a:t>
            </a:r>
            <a:r>
              <a:rPr lang="fr-FR" sz="2400" b="0" dirty="0" smtClean="0"/>
              <a:t>40</a:t>
            </a:r>
            <a:r>
              <a:rPr lang="fr-FR" sz="2400" b="0" dirty="0" smtClean="0"/>
              <a:t>s</a:t>
            </a:r>
            <a:r>
              <a:rPr lang="fr-FR" sz="2400" b="0" dirty="0" smtClean="0"/>
              <a:t>)</a:t>
            </a:r>
            <a:endParaRPr lang="fr-FR" sz="2400" b="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2400" b="0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Data </a:t>
            </a:r>
            <a:r>
              <a:rPr lang="fr-FR" dirty="0" err="1" smtClean="0"/>
              <a:t>Refinement</a:t>
            </a:r>
            <a:r>
              <a:rPr lang="fr-FR" dirty="0" smtClean="0"/>
              <a:t> of Free List </a:t>
            </a:r>
            <a:r>
              <a:rPr lang="fr-FR" dirty="0" err="1" smtClean="0"/>
              <a:t>Allocator</a:t>
            </a:r>
            <a:r>
              <a:rPr lang="fr-FR" dirty="0" smtClean="0"/>
              <a:t> (</a:t>
            </a:r>
            <a:r>
              <a:rPr lang="fr-FR" dirty="0" err="1" smtClean="0"/>
              <a:t>Modified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 bwMode="auto">
          <a:xfrm>
            <a:off x="900093" y="5301208"/>
            <a:ext cx="504056" cy="36004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1" u="none" strike="noStrike" cap="none" normalizeH="0" baseline="0" smtClean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404149" y="5301208"/>
            <a:ext cx="504056" cy="36004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1" u="none" strike="noStrike" cap="none" normalizeH="0" baseline="0" smtClean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908038" y="5301208"/>
            <a:ext cx="504056" cy="36004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1" u="none" strike="noStrike" cap="none" normalizeH="0" baseline="0" smtClean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412094" y="5301208"/>
            <a:ext cx="504056" cy="36004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1" u="none" strike="noStrike" cap="none" normalizeH="0" baseline="0" smtClean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2916150" y="5301208"/>
            <a:ext cx="504056" cy="36004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1" u="none" strike="noStrike" cap="none" normalizeH="0" baseline="0" smtClean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420206" y="5301208"/>
            <a:ext cx="504056" cy="36004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1" u="none" strike="noStrike" cap="none" normalizeH="0" baseline="0" smtClean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Ellipse 10"/>
          <p:cNvSpPr/>
          <p:nvPr/>
        </p:nvSpPr>
        <p:spPr bwMode="auto">
          <a:xfrm>
            <a:off x="972101" y="1556792"/>
            <a:ext cx="1583676" cy="72008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800" i="0" dirty="0" err="1" smtClean="0"/>
              <a:t>Available</a:t>
            </a:r>
            <a:endParaRPr kumimoji="0" lang="fr-FR" sz="1800" b="0" i="0" u="none" strike="noStrike" cap="none" normalizeH="0" baseline="0" dirty="0" smtClean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Ellipse 11"/>
          <p:cNvSpPr/>
          <p:nvPr/>
        </p:nvSpPr>
        <p:spPr bwMode="auto">
          <a:xfrm>
            <a:off x="2483935" y="2114128"/>
            <a:ext cx="1656017" cy="720080"/>
          </a:xfrm>
          <a:prstGeom prst="ellipse">
            <a:avLst/>
          </a:prstGeom>
          <a:solidFill>
            <a:schemeClr val="bg1">
              <a:lumMod val="5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800" i="0" smtClean="0"/>
              <a:t>Allocated</a:t>
            </a:r>
            <a:endParaRPr kumimoji="0" lang="fr-FR" sz="1800" b="0" i="0" u="none" strike="noStrike" cap="none" normalizeH="0" baseline="0" dirty="0" smtClean="0"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4" name="Connecteur droit 13"/>
          <p:cNvCxnSpPr/>
          <p:nvPr/>
        </p:nvCxnSpPr>
        <p:spPr bwMode="auto">
          <a:xfrm>
            <a:off x="395536" y="3861048"/>
            <a:ext cx="4176464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ZoneTexte 15"/>
          <p:cNvSpPr txBox="1"/>
          <p:nvPr/>
        </p:nvSpPr>
        <p:spPr>
          <a:xfrm>
            <a:off x="152400" y="3460998"/>
            <a:ext cx="1172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1400" b="1" i="0" kern="1200" dirty="0" smtClean="0"/>
              <a:t>ABSTRACT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152400" y="3953322"/>
            <a:ext cx="11929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1400" b="1" i="0" kern="1200" smtClean="0"/>
              <a:t>CONCRETE</a:t>
            </a:r>
            <a:endParaRPr lang="fr-FR" sz="1400" b="1" i="0" kern="1200" dirty="0" smtClean="0"/>
          </a:p>
        </p:txBody>
      </p:sp>
      <p:sp>
        <p:nvSpPr>
          <p:cNvPr id="18" name="Flèche vers la droite 17"/>
          <p:cNvSpPr/>
          <p:nvPr/>
        </p:nvSpPr>
        <p:spPr>
          <a:xfrm rot="16200000">
            <a:off x="1423677" y="3555099"/>
            <a:ext cx="1701851" cy="26007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" name="Connecteur droit 12"/>
          <p:cNvCxnSpPr/>
          <p:nvPr/>
        </p:nvCxnSpPr>
        <p:spPr bwMode="auto">
          <a:xfrm>
            <a:off x="2699792" y="5733256"/>
            <a:ext cx="0" cy="50405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21" name="Freeform 23"/>
          <p:cNvSpPr/>
          <p:nvPr/>
        </p:nvSpPr>
        <p:spPr>
          <a:xfrm rot="3657642" flipH="1">
            <a:off x="1503119" y="5094754"/>
            <a:ext cx="736732" cy="1319215"/>
          </a:xfrm>
          <a:custGeom>
            <a:avLst/>
            <a:gdLst>
              <a:gd name="connsiteX0" fmla="*/ 831273 w 831273"/>
              <a:gd name="connsiteY0" fmla="*/ 1149927 h 1149927"/>
              <a:gd name="connsiteX1" fmla="*/ 207818 w 831273"/>
              <a:gd name="connsiteY1" fmla="*/ 775854 h 1149927"/>
              <a:gd name="connsiteX2" fmla="*/ 0 w 831273"/>
              <a:gd name="connsiteY2" fmla="*/ 0 h 1149927"/>
              <a:gd name="connsiteX0" fmla="*/ 840798 w 840798"/>
              <a:gd name="connsiteY0" fmla="*/ 911802 h 911802"/>
              <a:gd name="connsiteX1" fmla="*/ 207818 w 840798"/>
              <a:gd name="connsiteY1" fmla="*/ 775854 h 911802"/>
              <a:gd name="connsiteX2" fmla="*/ 0 w 840798"/>
              <a:gd name="connsiteY2" fmla="*/ 0 h 911802"/>
              <a:gd name="connsiteX0" fmla="*/ 840798 w 840798"/>
              <a:gd name="connsiteY0" fmla="*/ 911802 h 911802"/>
              <a:gd name="connsiteX1" fmla="*/ 198293 w 840798"/>
              <a:gd name="connsiteY1" fmla="*/ 547254 h 911802"/>
              <a:gd name="connsiteX2" fmla="*/ 0 w 840798"/>
              <a:gd name="connsiteY2" fmla="*/ 0 h 911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0798" h="911802">
                <a:moveTo>
                  <a:pt x="840798" y="911802"/>
                </a:moveTo>
                <a:cubicBezTo>
                  <a:pt x="598343" y="820592"/>
                  <a:pt x="336838" y="738908"/>
                  <a:pt x="198293" y="547254"/>
                </a:cubicBezTo>
                <a:cubicBezTo>
                  <a:pt x="59748" y="355600"/>
                  <a:pt x="34636" y="292100"/>
                  <a:pt x="0" y="0"/>
                </a:cubicBezTo>
              </a:path>
            </a:pathLst>
          </a:custGeom>
          <a:noFill/>
          <a:ln w="25400" cmpd="sng">
            <a:solidFill>
              <a:schemeClr val="tx1"/>
            </a:solidFill>
            <a:headEnd type="triangl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22" name="Freeform 23"/>
          <p:cNvSpPr/>
          <p:nvPr/>
        </p:nvSpPr>
        <p:spPr>
          <a:xfrm rot="14484308" flipH="1">
            <a:off x="1758279" y="4133881"/>
            <a:ext cx="1181092" cy="2143788"/>
          </a:xfrm>
          <a:custGeom>
            <a:avLst/>
            <a:gdLst>
              <a:gd name="connsiteX0" fmla="*/ 831273 w 831273"/>
              <a:gd name="connsiteY0" fmla="*/ 1149927 h 1149927"/>
              <a:gd name="connsiteX1" fmla="*/ 207818 w 831273"/>
              <a:gd name="connsiteY1" fmla="*/ 775854 h 1149927"/>
              <a:gd name="connsiteX2" fmla="*/ 0 w 831273"/>
              <a:gd name="connsiteY2" fmla="*/ 0 h 1149927"/>
              <a:gd name="connsiteX0" fmla="*/ 840798 w 840798"/>
              <a:gd name="connsiteY0" fmla="*/ 911802 h 911802"/>
              <a:gd name="connsiteX1" fmla="*/ 207818 w 840798"/>
              <a:gd name="connsiteY1" fmla="*/ 775854 h 911802"/>
              <a:gd name="connsiteX2" fmla="*/ 0 w 840798"/>
              <a:gd name="connsiteY2" fmla="*/ 0 h 911802"/>
              <a:gd name="connsiteX0" fmla="*/ 840798 w 840798"/>
              <a:gd name="connsiteY0" fmla="*/ 911802 h 911802"/>
              <a:gd name="connsiteX1" fmla="*/ 198293 w 840798"/>
              <a:gd name="connsiteY1" fmla="*/ 547254 h 911802"/>
              <a:gd name="connsiteX2" fmla="*/ 0 w 840798"/>
              <a:gd name="connsiteY2" fmla="*/ 0 h 911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0798" h="911802">
                <a:moveTo>
                  <a:pt x="840798" y="911802"/>
                </a:moveTo>
                <a:cubicBezTo>
                  <a:pt x="598343" y="820592"/>
                  <a:pt x="336838" y="738908"/>
                  <a:pt x="198293" y="547254"/>
                </a:cubicBezTo>
                <a:cubicBezTo>
                  <a:pt x="59748" y="355600"/>
                  <a:pt x="34636" y="292100"/>
                  <a:pt x="0" y="0"/>
                </a:cubicBezTo>
              </a:path>
            </a:pathLst>
          </a:custGeom>
          <a:noFill/>
          <a:ln w="25400" cmpd="sng">
            <a:solidFill>
              <a:schemeClr val="tx1"/>
            </a:solidFill>
            <a:headEnd type="triangl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2642579" y="3212976"/>
            <a:ext cx="151195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000" b="1" i="0" kern="1200" dirty="0" smtClean="0">
                <a:solidFill>
                  <a:schemeClr val="accent1"/>
                </a:solidFill>
              </a:rPr>
              <a:t>GHOST </a:t>
            </a:r>
          </a:p>
          <a:p>
            <a:pPr algn="ctr"/>
            <a:r>
              <a:rPr lang="fr-FR" sz="2000" b="1" i="0" dirty="0" smtClean="0">
                <a:solidFill>
                  <a:schemeClr val="accent1"/>
                </a:solidFill>
              </a:rPr>
              <a:t>FUNCTION</a:t>
            </a:r>
          </a:p>
          <a:p>
            <a:pPr algn="ctr"/>
            <a:r>
              <a:rPr lang="fr-FR" sz="2000" b="1" i="0" kern="1200" dirty="0" smtClean="0">
                <a:solidFill>
                  <a:schemeClr val="accent1"/>
                </a:solidFill>
              </a:rPr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206829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Text Placeholder 8"/>
          <p:cNvSpPr txBox="1">
            <a:spLocks/>
          </p:cNvSpPr>
          <p:nvPr/>
        </p:nvSpPr>
        <p:spPr>
          <a:xfrm>
            <a:off x="683568" y="2852936"/>
            <a:ext cx="7696200" cy="98280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Char char="•"/>
              <a:defRPr sz="1600" b="1">
                <a:solidFill>
                  <a:srgbClr val="40404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fr-FR" sz="4000" i="0" kern="0" dirty="0" smtClean="0">
                <a:solidFill>
                  <a:schemeClr val="bg1"/>
                </a:solidFill>
              </a:rPr>
              <a:t>Conclusion</a:t>
            </a:r>
            <a:endParaRPr lang="en-US" sz="4000" i="0" kern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1083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Text Placeholder 8"/>
          <p:cNvSpPr txBox="1">
            <a:spLocks/>
          </p:cNvSpPr>
          <p:nvPr/>
        </p:nvSpPr>
        <p:spPr>
          <a:xfrm>
            <a:off x="683568" y="2852936"/>
            <a:ext cx="7696200" cy="98280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Char char="•"/>
              <a:defRPr sz="1600" b="1">
                <a:solidFill>
                  <a:srgbClr val="40404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n-US" sz="4000" i="0" kern="0" dirty="0" smtClean="0">
                <a:solidFill>
                  <a:schemeClr val="bg1"/>
                </a:solidFill>
              </a:rPr>
              <a:t>S</a:t>
            </a:r>
            <a:r>
              <a:rPr lang="fr-FR" sz="4000" i="0" kern="0" dirty="0" smtClean="0">
                <a:solidFill>
                  <a:schemeClr val="bg1"/>
                </a:solidFill>
              </a:rPr>
              <a:t>PARK 2014</a:t>
            </a:r>
            <a:endParaRPr lang="en-US" sz="4000" i="0" kern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2991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Comparison</a:t>
            </a:r>
            <a:r>
              <a:rPr lang="fr-FR" dirty="0" smtClean="0"/>
              <a:t> of the </a:t>
            </a:r>
            <a:r>
              <a:rPr lang="fr-FR" dirty="0" err="1" smtClean="0"/>
              <a:t>Three</a:t>
            </a:r>
            <a:r>
              <a:rPr lang="fr-FR" dirty="0" smtClean="0"/>
              <a:t> </a:t>
            </a:r>
            <a:r>
              <a:rPr lang="fr-FR" dirty="0" err="1" smtClean="0"/>
              <a:t>Modeling</a:t>
            </a:r>
            <a:r>
              <a:rPr lang="fr-FR" dirty="0" smtClean="0"/>
              <a:t> </a:t>
            </a:r>
            <a:r>
              <a:rPr lang="fr-FR" dirty="0" err="1" smtClean="0"/>
              <a:t>Approaches</a:t>
            </a:r>
            <a:endParaRPr lang="fr-FR" dirty="0"/>
          </a:p>
        </p:txBody>
      </p:sp>
      <p:graphicFrame>
        <p:nvGraphicFramePr>
          <p:cNvPr id="4" name="Tableau 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151123328"/>
              </p:ext>
            </p:extLst>
          </p:nvPr>
        </p:nvGraphicFramePr>
        <p:xfrm>
          <a:off x="395536" y="908720"/>
          <a:ext cx="8352928" cy="57181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232"/>
                <a:gridCol w="2088232"/>
                <a:gridCol w="2088232"/>
                <a:gridCol w="2088232"/>
              </a:tblGrid>
              <a:tr h="648072"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Allocator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Simple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Free List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Free</a:t>
                      </a:r>
                      <a:r>
                        <a:rPr lang="fr-FR" baseline="0" dirty="0" smtClean="0"/>
                        <a:t> List (</a:t>
                      </a:r>
                      <a:r>
                        <a:rPr lang="fr-FR" baseline="0" dirty="0" err="1" smtClean="0"/>
                        <a:t>Mod</a:t>
                      </a:r>
                      <a:r>
                        <a:rPr lang="fr-FR" baseline="0" dirty="0" smtClean="0"/>
                        <a:t>)</a:t>
                      </a:r>
                      <a:endParaRPr lang="fr-FR" dirty="0"/>
                    </a:p>
                  </a:txBody>
                  <a:tcPr anchor="ctr"/>
                </a:tc>
              </a:tr>
              <a:tr h="631647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Model</a:t>
                      </a:r>
                      <a:endParaRPr lang="fr-FR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Ghost</a:t>
                      </a:r>
                      <a:r>
                        <a:rPr lang="fr-FR" dirty="0" smtClean="0"/>
                        <a:t> </a:t>
                      </a:r>
                      <a:r>
                        <a:rPr lang="fr-FR" dirty="0" err="1" smtClean="0"/>
                        <a:t>function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err="1" smtClean="0"/>
                        <a:t>Ghost</a:t>
                      </a:r>
                      <a:r>
                        <a:rPr lang="fr-FR" b="1" dirty="0" smtClean="0"/>
                        <a:t> variables</a:t>
                      </a:r>
                      <a:endParaRPr lang="fr-FR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Ghost</a:t>
                      </a:r>
                      <a:r>
                        <a:rPr lang="fr-FR" dirty="0" smtClean="0"/>
                        <a:t> </a:t>
                      </a:r>
                      <a:r>
                        <a:rPr lang="fr-FR" dirty="0" err="1" smtClean="0"/>
                        <a:t>function</a:t>
                      </a:r>
                      <a:endParaRPr lang="fr-FR" dirty="0"/>
                    </a:p>
                  </a:txBody>
                  <a:tcPr anchor="ctr"/>
                </a:tc>
              </a:tr>
              <a:tr h="631647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Invariant in </a:t>
                      </a:r>
                      <a:r>
                        <a:rPr lang="fr-FR" b="1" dirty="0" err="1" smtClean="0"/>
                        <a:t>Pre</a:t>
                      </a:r>
                      <a:r>
                        <a:rPr lang="fr-FR" b="1" dirty="0" smtClean="0"/>
                        <a:t>/Post</a:t>
                      </a:r>
                      <a:endParaRPr lang="fr-FR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no</a:t>
                      </a:r>
                      <a:endParaRPr lang="fr-FR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yes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yes</a:t>
                      </a:r>
                      <a:endParaRPr lang="fr-FR" dirty="0"/>
                    </a:p>
                  </a:txBody>
                  <a:tcPr anchor="ctr"/>
                </a:tc>
              </a:tr>
              <a:tr h="631647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Loop Invariants</a:t>
                      </a:r>
                      <a:endParaRPr lang="fr-FR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 – 6 conditions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 – 9 conditions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5 – 23 conditions</a:t>
                      </a:r>
                      <a:endParaRPr lang="fr-FR" dirty="0"/>
                    </a:p>
                  </a:txBody>
                  <a:tcPr anchor="ctr"/>
                </a:tc>
              </a:tr>
              <a:tr h="631647">
                <a:tc>
                  <a:txBody>
                    <a:bodyPr/>
                    <a:lstStyle/>
                    <a:p>
                      <a:pPr algn="ctr"/>
                      <a:r>
                        <a:rPr lang="fr-FR" b="1" dirty="0" err="1" smtClean="0"/>
                        <a:t>Ghost</a:t>
                      </a:r>
                      <a:r>
                        <a:rPr lang="fr-FR" b="1" baseline="0" dirty="0" smtClean="0"/>
                        <a:t> </a:t>
                      </a:r>
                      <a:r>
                        <a:rPr lang="fr-FR" b="1" baseline="0" dirty="0" err="1" smtClean="0"/>
                        <a:t>Functions</a:t>
                      </a:r>
                      <a:endParaRPr lang="fr-FR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4 + 2</a:t>
                      </a:r>
                      <a:endParaRPr lang="fr-FR" dirty="0"/>
                    </a:p>
                  </a:txBody>
                  <a:tcPr anchor="ctr"/>
                </a:tc>
              </a:tr>
              <a:tr h="631647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Auto-active </a:t>
                      </a:r>
                      <a:r>
                        <a:rPr lang="fr-FR" b="1" dirty="0" err="1" smtClean="0"/>
                        <a:t>Verification</a:t>
                      </a:r>
                      <a:endParaRPr lang="fr-FR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no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no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err="1" smtClean="0"/>
                        <a:t>yes</a:t>
                      </a:r>
                      <a:endParaRPr lang="fr-FR" b="1" dirty="0"/>
                    </a:p>
                  </a:txBody>
                  <a:tcPr anchor="ctr"/>
                </a:tc>
              </a:tr>
              <a:tr h="631647">
                <a:tc>
                  <a:txBody>
                    <a:bodyPr/>
                    <a:lstStyle/>
                    <a:p>
                      <a:pPr algn="ctr"/>
                      <a:r>
                        <a:rPr lang="fr-FR" b="1" dirty="0" err="1" smtClean="0"/>
                        <a:t>Slocs</a:t>
                      </a:r>
                      <a:r>
                        <a:rPr lang="fr-FR" b="1" dirty="0" smtClean="0"/>
                        <a:t> (code)</a:t>
                      </a:r>
                      <a:endParaRPr lang="fr-FR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38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49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49</a:t>
                      </a:r>
                      <a:endParaRPr lang="fr-FR" dirty="0"/>
                    </a:p>
                  </a:txBody>
                  <a:tcPr anchor="ctr"/>
                </a:tc>
              </a:tr>
              <a:tr h="631647">
                <a:tc>
                  <a:txBody>
                    <a:bodyPr/>
                    <a:lstStyle/>
                    <a:p>
                      <a:pPr algn="ctr"/>
                      <a:r>
                        <a:rPr lang="fr-FR" b="1" dirty="0" err="1" smtClean="0"/>
                        <a:t>Slocs</a:t>
                      </a:r>
                      <a:r>
                        <a:rPr lang="fr-FR" b="1" dirty="0" smtClean="0"/>
                        <a:t> (</a:t>
                      </a:r>
                      <a:r>
                        <a:rPr lang="fr-FR" b="1" dirty="0" err="1" smtClean="0"/>
                        <a:t>contracts</a:t>
                      </a:r>
                      <a:r>
                        <a:rPr lang="fr-FR" b="1" dirty="0" smtClean="0"/>
                        <a:t>)</a:t>
                      </a:r>
                      <a:endParaRPr lang="fr-FR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67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103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138</a:t>
                      </a:r>
                      <a:endParaRPr lang="fr-FR" dirty="0"/>
                    </a:p>
                  </a:txBody>
                  <a:tcPr anchor="ctr"/>
                </a:tc>
              </a:tr>
              <a:tr h="631647">
                <a:tc>
                  <a:txBody>
                    <a:bodyPr/>
                    <a:lstStyle/>
                    <a:p>
                      <a:pPr algn="ctr"/>
                      <a:r>
                        <a:rPr lang="fr-FR" b="1" dirty="0" err="1" smtClean="0"/>
                        <a:t>Slocs</a:t>
                      </a:r>
                      <a:r>
                        <a:rPr lang="fr-FR" b="1" dirty="0" smtClean="0"/>
                        <a:t> (total)</a:t>
                      </a:r>
                      <a:endParaRPr lang="fr-FR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119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167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261</a:t>
                      </a:r>
                      <a:endParaRPr lang="fr-FR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0975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>
          <a:xfrm>
            <a:off x="685800" y="1143000"/>
            <a:ext cx="8062664" cy="5334000"/>
          </a:xfrm>
        </p:spPr>
        <p:txBody>
          <a:bodyPr/>
          <a:lstStyle/>
          <a:p>
            <a:pPr marL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fr-FR" sz="2000" b="0" dirty="0" smtClean="0"/>
              <a:t>SPARK </a:t>
            </a:r>
            <a:r>
              <a:rPr lang="fr-FR" sz="2000" b="0" dirty="0" err="1" smtClean="0"/>
              <a:t>toolset</a:t>
            </a:r>
            <a:endParaRPr lang="fr-FR" sz="2000" b="0" dirty="0" smtClean="0"/>
          </a:p>
          <a:p>
            <a:pPr marL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endParaRPr lang="fr-FR" sz="2000" b="0" dirty="0"/>
          </a:p>
          <a:p>
            <a:pPr marL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fr-FR" sz="2000" dirty="0">
                <a:solidFill>
                  <a:srgbClr val="0070C0"/>
                </a:solidFill>
              </a:rPr>
              <a:t>http://</a:t>
            </a:r>
            <a:r>
              <a:rPr lang="fr-FR" sz="2000" dirty="0" err="1">
                <a:solidFill>
                  <a:srgbClr val="0070C0"/>
                </a:solidFill>
              </a:rPr>
              <a:t>libre.adacore.com</a:t>
            </a:r>
            <a:r>
              <a:rPr lang="fr-FR" sz="2000" dirty="0">
                <a:solidFill>
                  <a:srgbClr val="0070C0"/>
                </a:solidFill>
              </a:rPr>
              <a:t>/</a:t>
            </a:r>
            <a:endParaRPr lang="fr-FR" sz="2000" dirty="0" smtClean="0">
              <a:solidFill>
                <a:srgbClr val="0070C0"/>
              </a:solidFill>
            </a:endParaRPr>
          </a:p>
          <a:p>
            <a:pPr marL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endParaRPr lang="fr-FR" sz="2000" b="0" dirty="0"/>
          </a:p>
          <a:p>
            <a:pPr marL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fr-FR" sz="2000" b="0" dirty="0" smtClean="0"/>
              <a:t>Code source of </a:t>
            </a:r>
            <a:r>
              <a:rPr lang="fr-FR" sz="2000" b="0" dirty="0" err="1" smtClean="0"/>
              <a:t>examples</a:t>
            </a:r>
            <a:endParaRPr lang="fr-FR" sz="2000" b="0" dirty="0" smtClean="0"/>
          </a:p>
          <a:p>
            <a:pPr marL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endParaRPr lang="fr-FR" sz="2000" b="0" dirty="0" smtClean="0"/>
          </a:p>
          <a:p>
            <a:pPr marL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fr-FR" sz="2000" dirty="0" smtClean="0">
                <a:solidFill>
                  <a:srgbClr val="0070C0"/>
                </a:solidFill>
              </a:rPr>
              <a:t>https</a:t>
            </a:r>
            <a:r>
              <a:rPr lang="fr-FR" sz="2000" dirty="0">
                <a:solidFill>
                  <a:srgbClr val="0070C0"/>
                </a:solidFill>
              </a:rPr>
              <a:t>://</a:t>
            </a:r>
            <a:r>
              <a:rPr lang="fr-FR" sz="2000" dirty="0" err="1" smtClean="0">
                <a:solidFill>
                  <a:srgbClr val="0070C0"/>
                </a:solidFill>
              </a:rPr>
              <a:t>forge.open-do.org</a:t>
            </a:r>
            <a:r>
              <a:rPr lang="fr-FR" sz="2000" dirty="0" smtClean="0">
                <a:solidFill>
                  <a:srgbClr val="0070C0"/>
                </a:solidFill>
              </a:rPr>
              <a:t>/</a:t>
            </a:r>
            <a:r>
              <a:rPr lang="fr-FR" sz="2000" dirty="0" err="1" smtClean="0">
                <a:solidFill>
                  <a:srgbClr val="0070C0"/>
                </a:solidFill>
              </a:rPr>
              <a:t>anonscm</a:t>
            </a:r>
            <a:r>
              <a:rPr lang="fr-FR" sz="2000" dirty="0" smtClean="0">
                <a:solidFill>
                  <a:srgbClr val="0070C0"/>
                </a:solidFill>
              </a:rPr>
              <a:t>/git/spark2014/spark2014.git/</a:t>
            </a:r>
          </a:p>
          <a:p>
            <a:pPr marL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endParaRPr lang="fr-FR" sz="2000" b="0" dirty="0" smtClean="0"/>
          </a:p>
          <a:p>
            <a:pPr marL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fr-FR" sz="2000" b="0" dirty="0" smtClean="0"/>
              <a:t>SPARK blog and </a:t>
            </a:r>
            <a:r>
              <a:rPr lang="fr-FR" sz="2000" b="0" dirty="0" err="1" smtClean="0"/>
              <a:t>resources</a:t>
            </a:r>
            <a:r>
              <a:rPr lang="fr-FR" sz="2000" b="0" dirty="0" smtClean="0"/>
              <a:t> (</a:t>
            </a:r>
            <a:r>
              <a:rPr lang="fr-FR" sz="2000" b="0" dirty="0" err="1" smtClean="0"/>
              <a:t>User’s</a:t>
            </a:r>
            <a:r>
              <a:rPr lang="fr-FR" sz="2000" b="0" dirty="0" smtClean="0"/>
              <a:t> Guide)</a:t>
            </a:r>
          </a:p>
          <a:p>
            <a:pPr marL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endParaRPr lang="fr-FR" sz="2000" b="0" dirty="0"/>
          </a:p>
          <a:p>
            <a:pPr marL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fr-FR" sz="2000" dirty="0">
                <a:solidFill>
                  <a:srgbClr val="0070C0"/>
                </a:solidFill>
              </a:rPr>
              <a:t>http://</a:t>
            </a:r>
            <a:r>
              <a:rPr lang="fr-FR" sz="2000" dirty="0" smtClean="0">
                <a:solidFill>
                  <a:srgbClr val="0070C0"/>
                </a:solidFill>
              </a:rPr>
              <a:t>www.spark-2014.org</a:t>
            </a:r>
          </a:p>
          <a:p>
            <a:pPr marL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endParaRPr lang="fr-FR" sz="2000" b="0" dirty="0" smtClean="0"/>
          </a:p>
          <a:p>
            <a:pPr marL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fr-FR" sz="2000" b="0" dirty="0" smtClean="0"/>
              <a:t>SPARK online training</a:t>
            </a:r>
          </a:p>
          <a:p>
            <a:pPr marL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endParaRPr lang="fr-FR" sz="2000" b="0" dirty="0"/>
          </a:p>
          <a:p>
            <a:pPr mar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sz="2000" dirty="0">
                <a:solidFill>
                  <a:srgbClr val="0070C0"/>
                </a:solidFill>
              </a:rPr>
              <a:t>http://</a:t>
            </a:r>
            <a:r>
              <a:rPr lang="en-US" sz="2000" dirty="0" err="1">
                <a:solidFill>
                  <a:srgbClr val="0070C0"/>
                </a:solidFill>
              </a:rPr>
              <a:t>u.adacore.com</a:t>
            </a:r>
            <a:endParaRPr lang="en-US" sz="2000" u="sng" dirty="0">
              <a:solidFill>
                <a:srgbClr val="0070C0"/>
              </a:solidFill>
            </a:endParaRPr>
          </a:p>
          <a:p>
            <a:pPr marL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endParaRPr lang="fr-FR" sz="2000" b="0" dirty="0" smtClean="0"/>
          </a:p>
          <a:p>
            <a:pPr marL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endParaRPr lang="fr-FR" b="0" dirty="0" smtClean="0"/>
          </a:p>
          <a:p>
            <a:pPr marL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endParaRPr lang="fr-FR" b="0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SPARK </a:t>
            </a:r>
            <a:r>
              <a:rPr lang="fr-FR" dirty="0" err="1" smtClean="0"/>
              <a:t>Resources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64692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2014</a:t>
            </a:r>
            <a:endParaRPr lang="en-US" dirty="0"/>
          </a:p>
        </p:txBody>
      </p:sp>
      <p:pic>
        <p:nvPicPr>
          <p:cNvPr id="4" name="partnership-4inch300dpi_black_transparen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25268" y="908720"/>
            <a:ext cx="3255264" cy="1085088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Picture 5" descr="ada2012png-blac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164" y="1981651"/>
            <a:ext cx="1224136" cy="608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232" y="2703548"/>
            <a:ext cx="8028384" cy="1070451"/>
          </a:xfrm>
          <a:prstGeom prst="rect">
            <a:avLst/>
          </a:prstGeom>
        </p:spPr>
      </p:pic>
      <p:grpSp>
        <p:nvGrpSpPr>
          <p:cNvPr id="12" name="Grouper 11"/>
          <p:cNvGrpSpPr/>
          <p:nvPr/>
        </p:nvGrpSpPr>
        <p:grpSpPr>
          <a:xfrm>
            <a:off x="467544" y="3591971"/>
            <a:ext cx="8529050" cy="2421951"/>
            <a:chOff x="467544" y="3591971"/>
            <a:chExt cx="8529050" cy="2421951"/>
          </a:xfrm>
        </p:grpSpPr>
        <p:pic>
          <p:nvPicPr>
            <p:cNvPr id="5" name="Espace réservé du contenu 3" descr="spark_logo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54637" b="-154637"/>
            <a:stretch>
              <a:fillRect/>
            </a:stretch>
          </p:blipFill>
          <p:spPr bwMode="auto">
            <a:xfrm>
              <a:off x="467544" y="3591971"/>
              <a:ext cx="2788428" cy="1533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Image 8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8210" y="4986067"/>
              <a:ext cx="8028384" cy="1027855"/>
            </a:xfrm>
            <a:prstGeom prst="rect">
              <a:avLst/>
            </a:prstGeom>
          </p:spPr>
        </p:pic>
      </p:grpSp>
      <p:pic>
        <p:nvPicPr>
          <p:cNvPr id="11" name="Imag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2653" y="2569621"/>
            <a:ext cx="5257800" cy="2044700"/>
          </a:xfrm>
          <a:prstGeom prst="rect">
            <a:avLst/>
          </a:prstGeom>
          <a:ln w="63500">
            <a:solidFill>
              <a:schemeClr val="accent6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33104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Ghost Code in SPARK 2014</a:t>
            </a:r>
            <a:endParaRPr lang="fr-FR" dirty="0"/>
          </a:p>
        </p:txBody>
      </p:sp>
      <p:sp>
        <p:nvSpPr>
          <p:cNvPr id="16" name="Rectangle à coins arrondis 15"/>
          <p:cNvSpPr/>
          <p:nvPr/>
        </p:nvSpPr>
        <p:spPr>
          <a:xfrm>
            <a:off x="2971800" y="3162300"/>
            <a:ext cx="1371600" cy="990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baseline="30000" dirty="0" smtClean="0">
              <a:solidFill>
                <a:schemeClr val="bg1"/>
              </a:solidFill>
              <a:latin typeface="Helvetica"/>
              <a:cs typeface="Helvetica"/>
            </a:endParaRPr>
          </a:p>
          <a:p>
            <a:pPr algn="ctr"/>
            <a:r>
              <a:rPr lang="fr-FR" sz="5400" baseline="30000" dirty="0" smtClean="0">
                <a:solidFill>
                  <a:schemeClr val="bg1"/>
                </a:solidFill>
                <a:cs typeface="Helvetica"/>
              </a:rPr>
              <a:t>code</a:t>
            </a:r>
            <a:endParaRPr lang="fr-FR" sz="5400" baseline="30000" dirty="0">
              <a:solidFill>
                <a:schemeClr val="bg1"/>
              </a:solidFill>
              <a:cs typeface="Helvetica"/>
            </a:endParaRPr>
          </a:p>
        </p:txBody>
      </p:sp>
      <p:sp>
        <p:nvSpPr>
          <p:cNvPr id="17" name="Rectangle à coins arrondis 16"/>
          <p:cNvSpPr/>
          <p:nvPr/>
        </p:nvSpPr>
        <p:spPr>
          <a:xfrm>
            <a:off x="2590800" y="1714500"/>
            <a:ext cx="2209800" cy="990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baseline="30000" dirty="0" smtClean="0">
              <a:solidFill>
                <a:schemeClr val="bg1"/>
              </a:solidFill>
              <a:latin typeface="Helvetica"/>
              <a:cs typeface="Helvetica"/>
            </a:endParaRPr>
          </a:p>
          <a:p>
            <a:pPr algn="ctr"/>
            <a:r>
              <a:rPr lang="fr-FR" sz="5400" baseline="30000" dirty="0" err="1" smtClean="0">
                <a:solidFill>
                  <a:schemeClr val="bg1"/>
                </a:solidFill>
                <a:cs typeface="Helvetica"/>
              </a:rPr>
              <a:t>contracts</a:t>
            </a:r>
            <a:endParaRPr lang="fr-FR" sz="5400" baseline="30000" dirty="0">
              <a:solidFill>
                <a:schemeClr val="bg1"/>
              </a:solidFill>
              <a:cs typeface="Helvetica"/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3429000" y="2530614"/>
            <a:ext cx="4842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 smtClean="0">
                <a:latin typeface="Helvetica"/>
                <a:cs typeface="Helvetica"/>
              </a:rPr>
              <a:t>+</a:t>
            </a:r>
            <a:endParaRPr lang="fr-FR" sz="4000" dirty="0">
              <a:latin typeface="Helvetica"/>
              <a:cs typeface="Helvetica"/>
            </a:endParaRPr>
          </a:p>
        </p:txBody>
      </p:sp>
      <p:sp>
        <p:nvSpPr>
          <p:cNvPr id="19" name="Flèche vers la droite 18"/>
          <p:cNvSpPr/>
          <p:nvPr/>
        </p:nvSpPr>
        <p:spPr>
          <a:xfrm>
            <a:off x="1524000" y="2095500"/>
            <a:ext cx="990600" cy="228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à coins arrondis 19"/>
          <p:cNvSpPr/>
          <p:nvPr/>
        </p:nvSpPr>
        <p:spPr>
          <a:xfrm>
            <a:off x="6324600" y="3162300"/>
            <a:ext cx="2514600" cy="990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baseline="30000" dirty="0" smtClean="0">
              <a:solidFill>
                <a:schemeClr val="bg1"/>
              </a:solidFill>
              <a:latin typeface="Helvetica"/>
              <a:cs typeface="Helvetica"/>
            </a:endParaRPr>
          </a:p>
          <a:p>
            <a:pPr algn="ctr"/>
            <a:r>
              <a:rPr lang="fr-FR" sz="5400" baseline="30000" dirty="0" err="1" smtClean="0">
                <a:solidFill>
                  <a:schemeClr val="bg1"/>
                </a:solidFill>
                <a:cs typeface="Helvetica"/>
              </a:rPr>
              <a:t>executable</a:t>
            </a:r>
            <a:endParaRPr lang="fr-FR" sz="5400" baseline="30000" dirty="0">
              <a:solidFill>
                <a:schemeClr val="bg1"/>
              </a:solidFill>
              <a:cs typeface="Helvetica"/>
            </a:endParaRPr>
          </a:p>
        </p:txBody>
      </p:sp>
      <p:sp>
        <p:nvSpPr>
          <p:cNvPr id="21" name="Content Placeholder 2"/>
          <p:cNvSpPr txBox="1">
            <a:spLocks/>
          </p:cNvSpPr>
          <p:nvPr/>
        </p:nvSpPr>
        <p:spPr bwMode="auto">
          <a:xfrm>
            <a:off x="304800" y="1863744"/>
            <a:ext cx="1295400" cy="1146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Char char="•"/>
              <a:defRPr sz="1600" b="1">
                <a:solidFill>
                  <a:srgbClr val="40404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2000" b="0" i="0" kern="0" dirty="0" smtClean="0">
                <a:solidFill>
                  <a:schemeClr val="tx1"/>
                </a:solidFill>
              </a:rPr>
              <a:t>ghost </a:t>
            </a:r>
          </a:p>
          <a:p>
            <a:pPr marL="0" indent="0">
              <a:buFontTx/>
              <a:buNone/>
            </a:pPr>
            <a:r>
              <a:rPr lang="en-US" sz="2000" b="0" i="0" kern="0" dirty="0" smtClean="0">
                <a:solidFill>
                  <a:schemeClr val="tx1"/>
                </a:solidFill>
              </a:rPr>
              <a:t>functions</a:t>
            </a:r>
            <a:endParaRPr lang="en-US" sz="2000" b="0" i="0" kern="0" dirty="0">
              <a:solidFill>
                <a:schemeClr val="tx1"/>
              </a:solidFill>
            </a:endParaRPr>
          </a:p>
        </p:txBody>
      </p:sp>
      <p:sp>
        <p:nvSpPr>
          <p:cNvPr id="22" name="Flèche vers la droite 21"/>
          <p:cNvSpPr/>
          <p:nvPr/>
        </p:nvSpPr>
        <p:spPr>
          <a:xfrm>
            <a:off x="4419600" y="3543300"/>
            <a:ext cx="1828800" cy="228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4724400" y="3162300"/>
            <a:ext cx="1295400" cy="457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i="0" dirty="0" smtClean="0">
                <a:latin typeface="+mn-lt"/>
              </a:rPr>
              <a:t>compile</a:t>
            </a:r>
            <a:endParaRPr lang="en-US" i="0" dirty="0">
              <a:latin typeface="+mn-lt"/>
            </a:endParaRPr>
          </a:p>
        </p:txBody>
      </p:sp>
      <p:sp>
        <p:nvSpPr>
          <p:cNvPr id="24" name="Flèche vers la droite 23"/>
          <p:cNvSpPr/>
          <p:nvPr/>
        </p:nvSpPr>
        <p:spPr>
          <a:xfrm rot="1823950">
            <a:off x="4839668" y="2799152"/>
            <a:ext cx="1373473" cy="2129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 rot="1799537">
            <a:off x="4772736" y="2353773"/>
            <a:ext cx="1981200" cy="457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i="0" dirty="0">
                <a:latin typeface="+mn-lt"/>
              </a:rPr>
              <a:t>w</a:t>
            </a:r>
            <a:r>
              <a:rPr lang="en-US" i="0" dirty="0" smtClean="0">
                <a:latin typeface="+mn-lt"/>
              </a:rPr>
              <a:t>ith assertions</a:t>
            </a:r>
            <a:endParaRPr lang="en-US" i="0" dirty="0">
              <a:latin typeface="+mn-lt"/>
            </a:endParaRPr>
          </a:p>
        </p:txBody>
      </p:sp>
      <p:sp>
        <p:nvSpPr>
          <p:cNvPr id="26" name="Content Placeholder 2"/>
          <p:cNvSpPr txBox="1">
            <a:spLocks/>
          </p:cNvSpPr>
          <p:nvPr/>
        </p:nvSpPr>
        <p:spPr>
          <a:xfrm>
            <a:off x="3200400" y="4568844"/>
            <a:ext cx="5971674" cy="11461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4400" b="1" dirty="0">
                <a:solidFill>
                  <a:srgbClr val="2D72AD"/>
                </a:solidFill>
                <a:latin typeface="+mn-lt"/>
              </a:rPr>
              <a:t>u</a:t>
            </a:r>
            <a:r>
              <a:rPr lang="en-US" sz="4400" b="1" dirty="0" smtClean="0">
                <a:solidFill>
                  <a:srgbClr val="2D72AD"/>
                </a:solidFill>
                <a:latin typeface="+mn-lt"/>
              </a:rPr>
              <a:t>sed in formal + test</a:t>
            </a:r>
            <a:endParaRPr lang="en-US" sz="4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38088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Ghost Code in SPARK 2014</a:t>
            </a:r>
            <a:endParaRPr lang="fr-FR" dirty="0"/>
          </a:p>
        </p:txBody>
      </p:sp>
      <p:sp>
        <p:nvSpPr>
          <p:cNvPr id="16" name="Rectangle à coins arrondis 15"/>
          <p:cNvSpPr/>
          <p:nvPr/>
        </p:nvSpPr>
        <p:spPr>
          <a:xfrm>
            <a:off x="2971800" y="3162300"/>
            <a:ext cx="1371600" cy="990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baseline="30000" dirty="0" smtClean="0">
              <a:solidFill>
                <a:schemeClr val="bg1"/>
              </a:solidFill>
              <a:latin typeface="Helvetica"/>
              <a:cs typeface="Helvetica"/>
            </a:endParaRPr>
          </a:p>
          <a:p>
            <a:pPr algn="ctr"/>
            <a:r>
              <a:rPr lang="fr-FR" sz="5400" baseline="30000" dirty="0" smtClean="0">
                <a:solidFill>
                  <a:schemeClr val="bg1"/>
                </a:solidFill>
                <a:cs typeface="Helvetica"/>
              </a:rPr>
              <a:t>code</a:t>
            </a:r>
            <a:endParaRPr lang="fr-FR" sz="5400" baseline="30000" dirty="0">
              <a:solidFill>
                <a:schemeClr val="bg1"/>
              </a:solidFill>
              <a:cs typeface="Helvetica"/>
            </a:endParaRPr>
          </a:p>
        </p:txBody>
      </p:sp>
      <p:sp>
        <p:nvSpPr>
          <p:cNvPr id="17" name="Rectangle à coins arrondis 16"/>
          <p:cNvSpPr/>
          <p:nvPr/>
        </p:nvSpPr>
        <p:spPr>
          <a:xfrm>
            <a:off x="2590800" y="1714500"/>
            <a:ext cx="2209800" cy="990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baseline="30000" dirty="0" smtClean="0">
              <a:solidFill>
                <a:schemeClr val="bg1"/>
              </a:solidFill>
              <a:latin typeface="Helvetica"/>
              <a:cs typeface="Helvetica"/>
            </a:endParaRPr>
          </a:p>
          <a:p>
            <a:pPr algn="ctr"/>
            <a:r>
              <a:rPr lang="fr-FR" sz="5400" baseline="30000" dirty="0" err="1" smtClean="0">
                <a:solidFill>
                  <a:schemeClr val="bg1"/>
                </a:solidFill>
                <a:cs typeface="Helvetica"/>
              </a:rPr>
              <a:t>contracts</a:t>
            </a:r>
            <a:endParaRPr lang="fr-FR" sz="5400" baseline="30000" dirty="0">
              <a:solidFill>
                <a:schemeClr val="bg1"/>
              </a:solidFill>
              <a:cs typeface="Helvetica"/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3429000" y="2530614"/>
            <a:ext cx="4842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 smtClean="0">
                <a:latin typeface="Helvetica"/>
                <a:cs typeface="Helvetica"/>
              </a:rPr>
              <a:t>+</a:t>
            </a:r>
            <a:endParaRPr lang="fr-FR" sz="4000" dirty="0">
              <a:latin typeface="Helvetica"/>
              <a:cs typeface="Helvetica"/>
            </a:endParaRPr>
          </a:p>
        </p:txBody>
      </p:sp>
      <p:sp>
        <p:nvSpPr>
          <p:cNvPr id="19" name="Flèche vers la droite 18"/>
          <p:cNvSpPr/>
          <p:nvPr/>
        </p:nvSpPr>
        <p:spPr>
          <a:xfrm>
            <a:off x="1524000" y="2095500"/>
            <a:ext cx="990600" cy="228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à coins arrondis 19"/>
          <p:cNvSpPr/>
          <p:nvPr/>
        </p:nvSpPr>
        <p:spPr>
          <a:xfrm>
            <a:off x="6324600" y="3162300"/>
            <a:ext cx="2514600" cy="990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baseline="30000" dirty="0" smtClean="0">
              <a:solidFill>
                <a:schemeClr val="bg1"/>
              </a:solidFill>
              <a:latin typeface="Helvetica"/>
              <a:cs typeface="Helvetica"/>
            </a:endParaRPr>
          </a:p>
          <a:p>
            <a:pPr algn="ctr"/>
            <a:r>
              <a:rPr lang="fr-FR" sz="5400" baseline="30000" dirty="0" err="1" smtClean="0">
                <a:solidFill>
                  <a:schemeClr val="bg1"/>
                </a:solidFill>
                <a:cs typeface="Helvetica"/>
              </a:rPr>
              <a:t>executable</a:t>
            </a:r>
            <a:endParaRPr lang="fr-FR" sz="5400" baseline="30000" dirty="0">
              <a:solidFill>
                <a:schemeClr val="bg1"/>
              </a:solidFill>
              <a:cs typeface="Helvetica"/>
            </a:endParaRPr>
          </a:p>
        </p:txBody>
      </p:sp>
      <p:sp>
        <p:nvSpPr>
          <p:cNvPr id="21" name="Content Placeholder 2"/>
          <p:cNvSpPr txBox="1">
            <a:spLocks/>
          </p:cNvSpPr>
          <p:nvPr/>
        </p:nvSpPr>
        <p:spPr bwMode="auto">
          <a:xfrm>
            <a:off x="304800" y="1863744"/>
            <a:ext cx="1295400" cy="1146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Char char="•"/>
              <a:defRPr sz="1600" b="1">
                <a:solidFill>
                  <a:srgbClr val="40404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2000" b="0" i="0" kern="0" dirty="0" smtClean="0">
                <a:solidFill>
                  <a:schemeClr val="tx1"/>
                </a:solidFill>
              </a:rPr>
              <a:t>ghost </a:t>
            </a:r>
          </a:p>
          <a:p>
            <a:pPr marL="0" indent="0">
              <a:buFontTx/>
              <a:buNone/>
            </a:pPr>
            <a:r>
              <a:rPr lang="en-US" sz="2000" b="0" i="0" kern="0" dirty="0" smtClean="0">
                <a:solidFill>
                  <a:schemeClr val="tx1"/>
                </a:solidFill>
              </a:rPr>
              <a:t>functions</a:t>
            </a:r>
            <a:endParaRPr lang="en-US" sz="2000" b="0" i="0" kern="0" dirty="0">
              <a:solidFill>
                <a:schemeClr val="tx1"/>
              </a:solidFill>
            </a:endParaRPr>
          </a:p>
        </p:txBody>
      </p:sp>
      <p:sp>
        <p:nvSpPr>
          <p:cNvPr id="22" name="Flèche vers la droite 21"/>
          <p:cNvSpPr/>
          <p:nvPr/>
        </p:nvSpPr>
        <p:spPr>
          <a:xfrm>
            <a:off x="4419600" y="3543300"/>
            <a:ext cx="1828800" cy="228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4724400" y="3162300"/>
            <a:ext cx="1295400" cy="457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i="0" dirty="0" smtClean="0">
                <a:latin typeface="+mn-lt"/>
              </a:rPr>
              <a:t>compile</a:t>
            </a:r>
            <a:endParaRPr lang="en-US" i="0" dirty="0">
              <a:latin typeface="+mn-lt"/>
            </a:endParaRPr>
          </a:p>
        </p:txBody>
      </p:sp>
      <p:sp>
        <p:nvSpPr>
          <p:cNvPr id="24" name="Flèche vers la droite 23"/>
          <p:cNvSpPr/>
          <p:nvPr/>
        </p:nvSpPr>
        <p:spPr>
          <a:xfrm rot="1823950">
            <a:off x="4839668" y="2799152"/>
            <a:ext cx="1373473" cy="2129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 rot="1799537">
            <a:off x="4772736" y="2353773"/>
            <a:ext cx="1981200" cy="457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i="0" dirty="0">
                <a:latin typeface="+mn-lt"/>
              </a:rPr>
              <a:t>w</a:t>
            </a:r>
            <a:r>
              <a:rPr lang="en-US" i="0" dirty="0" smtClean="0">
                <a:latin typeface="+mn-lt"/>
              </a:rPr>
              <a:t>ith assertions</a:t>
            </a:r>
            <a:endParaRPr lang="en-US" i="0" dirty="0">
              <a:latin typeface="+mn-lt"/>
            </a:endParaRPr>
          </a:p>
        </p:txBody>
      </p:sp>
      <p:sp>
        <p:nvSpPr>
          <p:cNvPr id="26" name="Content Placeholder 2"/>
          <p:cNvSpPr txBox="1">
            <a:spLocks/>
          </p:cNvSpPr>
          <p:nvPr/>
        </p:nvSpPr>
        <p:spPr>
          <a:xfrm>
            <a:off x="3200400" y="4568844"/>
            <a:ext cx="5971674" cy="11461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4400" b="1" dirty="0">
                <a:solidFill>
                  <a:srgbClr val="2D72AD"/>
                </a:solidFill>
                <a:latin typeface="+mn-lt"/>
              </a:rPr>
              <a:t>u</a:t>
            </a:r>
            <a:r>
              <a:rPr lang="en-US" sz="4400" b="1" dirty="0" smtClean="0">
                <a:solidFill>
                  <a:srgbClr val="2D72AD"/>
                </a:solidFill>
                <a:latin typeface="+mn-lt"/>
              </a:rPr>
              <a:t>sed in formal + test</a:t>
            </a:r>
            <a:endParaRPr lang="en-US" sz="4400" dirty="0">
              <a:latin typeface="+mn-lt"/>
            </a:endParaRPr>
          </a:p>
        </p:txBody>
      </p:sp>
      <p:sp>
        <p:nvSpPr>
          <p:cNvPr id="14" name="Flèche vers la droite 13"/>
          <p:cNvSpPr/>
          <p:nvPr/>
        </p:nvSpPr>
        <p:spPr>
          <a:xfrm>
            <a:off x="1600200" y="3543300"/>
            <a:ext cx="1295400" cy="23175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304800" y="3009900"/>
            <a:ext cx="160020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i="0" dirty="0" smtClean="0">
                <a:latin typeface="+mn-lt"/>
              </a:rPr>
              <a:t>ghost </a:t>
            </a:r>
          </a:p>
          <a:p>
            <a:pPr marL="0" indent="0">
              <a:buFont typeface="Arial" pitchFamily="34" charset="0"/>
              <a:buNone/>
            </a:pPr>
            <a:r>
              <a:rPr lang="en-US" i="0" dirty="0" smtClean="0">
                <a:latin typeface="+mn-lt"/>
              </a:rPr>
              <a:t>variables,</a:t>
            </a:r>
          </a:p>
          <a:p>
            <a:pPr marL="0" indent="0">
              <a:buFont typeface="Arial" pitchFamily="34" charset="0"/>
              <a:buNone/>
            </a:pPr>
            <a:r>
              <a:rPr lang="en-US" i="0" dirty="0">
                <a:latin typeface="+mn-lt"/>
              </a:rPr>
              <a:t>t</a:t>
            </a:r>
            <a:r>
              <a:rPr lang="en-US" i="0" dirty="0" smtClean="0">
                <a:latin typeface="+mn-lt"/>
              </a:rPr>
              <a:t>ypes,</a:t>
            </a:r>
          </a:p>
          <a:p>
            <a:pPr marL="0" indent="0">
              <a:buFont typeface="Arial" pitchFamily="34" charset="0"/>
              <a:buNone/>
            </a:pPr>
            <a:r>
              <a:rPr lang="en-US" i="0" dirty="0">
                <a:latin typeface="+mn-lt"/>
              </a:rPr>
              <a:t>f</a:t>
            </a:r>
            <a:r>
              <a:rPr lang="en-US" i="0" dirty="0" smtClean="0">
                <a:latin typeface="+mn-lt"/>
              </a:rPr>
              <a:t>unctions,</a:t>
            </a:r>
          </a:p>
          <a:p>
            <a:pPr marL="0" indent="0">
              <a:buFont typeface="Arial" pitchFamily="34" charset="0"/>
              <a:buNone/>
            </a:pPr>
            <a:r>
              <a:rPr lang="en-US" i="0" dirty="0">
                <a:latin typeface="+mn-lt"/>
              </a:rPr>
              <a:t>p</a:t>
            </a:r>
            <a:r>
              <a:rPr lang="en-US" i="0" dirty="0" smtClean="0">
                <a:latin typeface="+mn-lt"/>
              </a:rPr>
              <a:t>rocedures,</a:t>
            </a:r>
          </a:p>
          <a:p>
            <a:pPr marL="0" indent="0">
              <a:buFont typeface="Arial" pitchFamily="34" charset="0"/>
              <a:buNone/>
            </a:pPr>
            <a:r>
              <a:rPr lang="en-US" i="0" dirty="0" smtClean="0">
                <a:latin typeface="+mn-lt"/>
              </a:rPr>
              <a:t>packages</a:t>
            </a:r>
            <a:endParaRPr lang="en-US" i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61895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Ghost Code in SPARK 2014</a:t>
            </a:r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3429000" y="2530614"/>
            <a:ext cx="484227" cy="707886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sz="4000" dirty="0" smtClean="0">
                <a:solidFill>
                  <a:schemeClr val="bg1">
                    <a:lumMod val="85000"/>
                  </a:schemeClr>
                </a:solidFill>
                <a:latin typeface="Helvetica"/>
                <a:cs typeface="Helvetica"/>
              </a:rPr>
              <a:t>+</a:t>
            </a:r>
            <a:endParaRPr lang="fr-FR" sz="4000" dirty="0">
              <a:solidFill>
                <a:schemeClr val="bg1">
                  <a:lumMod val="85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21" name="Content Placeholder 2"/>
          <p:cNvSpPr txBox="1">
            <a:spLocks/>
          </p:cNvSpPr>
          <p:nvPr/>
        </p:nvSpPr>
        <p:spPr bwMode="auto">
          <a:xfrm>
            <a:off x="304800" y="1863744"/>
            <a:ext cx="1295400" cy="1146156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Char char="•"/>
              <a:defRPr sz="1600" b="1">
                <a:solidFill>
                  <a:srgbClr val="40404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2000" b="0" i="0" kern="0" dirty="0" smtClean="0">
                <a:solidFill>
                  <a:schemeClr val="bg1">
                    <a:lumMod val="85000"/>
                  </a:schemeClr>
                </a:solidFill>
              </a:rPr>
              <a:t>ghost </a:t>
            </a:r>
          </a:p>
          <a:p>
            <a:pPr marL="0" indent="0">
              <a:buFontTx/>
              <a:buNone/>
            </a:pPr>
            <a:r>
              <a:rPr lang="en-US" sz="2000" b="0" i="0" kern="0" dirty="0" smtClean="0">
                <a:solidFill>
                  <a:schemeClr val="bg1">
                    <a:lumMod val="85000"/>
                  </a:schemeClr>
                </a:solidFill>
              </a:rPr>
              <a:t>functions</a:t>
            </a:r>
            <a:endParaRPr lang="en-US" sz="2000" b="0" i="0" kern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2" name="Flèche vers la droite 21"/>
          <p:cNvSpPr/>
          <p:nvPr/>
        </p:nvSpPr>
        <p:spPr>
          <a:xfrm>
            <a:off x="4419600" y="3543300"/>
            <a:ext cx="1828800" cy="228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4724400" y="3162300"/>
            <a:ext cx="1295400" cy="457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i="0" dirty="0" smtClean="0">
                <a:latin typeface="+mn-lt"/>
              </a:rPr>
              <a:t>compile</a:t>
            </a:r>
            <a:endParaRPr lang="en-US" i="0" dirty="0">
              <a:latin typeface="+mn-lt"/>
            </a:endParaRPr>
          </a:p>
        </p:txBody>
      </p:sp>
      <p:sp>
        <p:nvSpPr>
          <p:cNvPr id="24" name="Flèche vers la droite 23"/>
          <p:cNvSpPr/>
          <p:nvPr/>
        </p:nvSpPr>
        <p:spPr>
          <a:xfrm rot="1823950">
            <a:off x="4839668" y="2799152"/>
            <a:ext cx="1373473" cy="212920"/>
          </a:xfrm>
          <a:prstGeom prst="rightArrow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 rot="1799537">
            <a:off x="4772736" y="2353773"/>
            <a:ext cx="1981200" cy="45720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i="0" dirty="0">
                <a:solidFill>
                  <a:schemeClr val="bg1">
                    <a:lumMod val="85000"/>
                  </a:schemeClr>
                </a:solidFill>
                <a:latin typeface="+mn-lt"/>
              </a:rPr>
              <a:t>w</a:t>
            </a:r>
            <a:r>
              <a:rPr lang="en-US" i="0" dirty="0" smtClean="0">
                <a:solidFill>
                  <a:schemeClr val="bg1">
                    <a:lumMod val="85000"/>
                  </a:schemeClr>
                </a:solidFill>
                <a:latin typeface="+mn-lt"/>
              </a:rPr>
              <a:t>ith assertions</a:t>
            </a:r>
            <a:endParaRPr lang="en-US" i="0" dirty="0">
              <a:solidFill>
                <a:schemeClr val="bg1">
                  <a:lumMod val="85000"/>
                </a:schemeClr>
              </a:solidFill>
              <a:latin typeface="+mn-lt"/>
            </a:endParaRPr>
          </a:p>
        </p:txBody>
      </p:sp>
      <p:sp>
        <p:nvSpPr>
          <p:cNvPr id="26" name="Content Placeholder 2"/>
          <p:cNvSpPr txBox="1">
            <a:spLocks/>
          </p:cNvSpPr>
          <p:nvPr/>
        </p:nvSpPr>
        <p:spPr>
          <a:xfrm>
            <a:off x="3033963" y="4584526"/>
            <a:ext cx="5971674" cy="11461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4400" b="1">
                <a:solidFill>
                  <a:srgbClr val="2D72AD"/>
                </a:solidFill>
                <a:latin typeface="+mn-lt"/>
              </a:rPr>
              <a:t>r</a:t>
            </a:r>
            <a:r>
              <a:rPr lang="en-US" sz="4400" b="1" smtClean="0">
                <a:solidFill>
                  <a:srgbClr val="2D72AD"/>
                </a:solidFill>
                <a:latin typeface="+mn-lt"/>
              </a:rPr>
              <a:t>emoved in final build</a:t>
            </a:r>
            <a:endParaRPr lang="en-US" sz="4400" dirty="0">
              <a:latin typeface="+mn-lt"/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304800" y="3009900"/>
            <a:ext cx="1600200" cy="160020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i="0" dirty="0" smtClean="0">
                <a:solidFill>
                  <a:schemeClr val="bg1">
                    <a:lumMod val="85000"/>
                  </a:schemeClr>
                </a:solidFill>
                <a:latin typeface="+mn-lt"/>
              </a:rPr>
              <a:t>ghost </a:t>
            </a:r>
          </a:p>
          <a:p>
            <a:pPr marL="0" indent="0">
              <a:buFont typeface="Arial" pitchFamily="34" charset="0"/>
              <a:buNone/>
            </a:pPr>
            <a:r>
              <a:rPr lang="en-US" i="0" dirty="0" smtClean="0">
                <a:solidFill>
                  <a:schemeClr val="bg1">
                    <a:lumMod val="85000"/>
                  </a:schemeClr>
                </a:solidFill>
                <a:latin typeface="+mn-lt"/>
              </a:rPr>
              <a:t>variables,</a:t>
            </a:r>
          </a:p>
          <a:p>
            <a:pPr marL="0" indent="0">
              <a:buFont typeface="Arial" pitchFamily="34" charset="0"/>
              <a:buNone/>
            </a:pPr>
            <a:r>
              <a:rPr lang="en-US" i="0" dirty="0">
                <a:solidFill>
                  <a:schemeClr val="bg1">
                    <a:lumMod val="85000"/>
                  </a:schemeClr>
                </a:solidFill>
                <a:latin typeface="+mn-lt"/>
              </a:rPr>
              <a:t>t</a:t>
            </a:r>
            <a:r>
              <a:rPr lang="en-US" i="0" dirty="0" smtClean="0">
                <a:solidFill>
                  <a:schemeClr val="bg1">
                    <a:lumMod val="85000"/>
                  </a:schemeClr>
                </a:solidFill>
                <a:latin typeface="+mn-lt"/>
              </a:rPr>
              <a:t>ypes,</a:t>
            </a:r>
          </a:p>
          <a:p>
            <a:pPr marL="0" indent="0">
              <a:buFont typeface="Arial" pitchFamily="34" charset="0"/>
              <a:buNone/>
            </a:pPr>
            <a:r>
              <a:rPr lang="en-US" i="0" dirty="0">
                <a:solidFill>
                  <a:schemeClr val="bg1">
                    <a:lumMod val="85000"/>
                  </a:schemeClr>
                </a:solidFill>
                <a:latin typeface="+mn-lt"/>
              </a:rPr>
              <a:t>f</a:t>
            </a:r>
            <a:r>
              <a:rPr lang="en-US" i="0" dirty="0" smtClean="0">
                <a:solidFill>
                  <a:schemeClr val="bg1">
                    <a:lumMod val="85000"/>
                  </a:schemeClr>
                </a:solidFill>
                <a:latin typeface="+mn-lt"/>
              </a:rPr>
              <a:t>unctions,</a:t>
            </a:r>
          </a:p>
          <a:p>
            <a:pPr marL="0" indent="0">
              <a:buFont typeface="Arial" pitchFamily="34" charset="0"/>
              <a:buNone/>
            </a:pPr>
            <a:r>
              <a:rPr lang="en-US" i="0" dirty="0">
                <a:solidFill>
                  <a:schemeClr val="bg1">
                    <a:lumMod val="85000"/>
                  </a:schemeClr>
                </a:solidFill>
                <a:latin typeface="+mn-lt"/>
              </a:rPr>
              <a:t>p</a:t>
            </a:r>
            <a:r>
              <a:rPr lang="en-US" i="0" dirty="0" smtClean="0">
                <a:solidFill>
                  <a:schemeClr val="bg1">
                    <a:lumMod val="85000"/>
                  </a:schemeClr>
                </a:solidFill>
                <a:latin typeface="+mn-lt"/>
              </a:rPr>
              <a:t>rocedures,</a:t>
            </a:r>
          </a:p>
          <a:p>
            <a:pPr marL="0" indent="0">
              <a:buFont typeface="Arial" pitchFamily="34" charset="0"/>
              <a:buNone/>
            </a:pPr>
            <a:r>
              <a:rPr lang="en-US" i="0" dirty="0" smtClean="0">
                <a:solidFill>
                  <a:schemeClr val="bg1">
                    <a:lumMod val="85000"/>
                  </a:schemeClr>
                </a:solidFill>
                <a:latin typeface="+mn-lt"/>
              </a:rPr>
              <a:t>packages</a:t>
            </a:r>
            <a:endParaRPr lang="en-US" i="0" dirty="0">
              <a:solidFill>
                <a:schemeClr val="bg1">
                  <a:lumMod val="85000"/>
                </a:schemeClr>
              </a:solidFill>
              <a:latin typeface="+mn-lt"/>
            </a:endParaRPr>
          </a:p>
        </p:txBody>
      </p:sp>
      <p:sp>
        <p:nvSpPr>
          <p:cNvPr id="16" name="Rectangle à coins arrondis 15"/>
          <p:cNvSpPr/>
          <p:nvPr/>
        </p:nvSpPr>
        <p:spPr>
          <a:xfrm>
            <a:off x="2971800" y="3162300"/>
            <a:ext cx="1371600" cy="990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baseline="30000" dirty="0" smtClean="0">
              <a:solidFill>
                <a:schemeClr val="bg1"/>
              </a:solidFill>
              <a:latin typeface="Helvetica"/>
              <a:cs typeface="Helvetica"/>
            </a:endParaRPr>
          </a:p>
          <a:p>
            <a:pPr algn="ctr"/>
            <a:r>
              <a:rPr lang="fr-FR" sz="5400" baseline="30000" dirty="0" smtClean="0">
                <a:solidFill>
                  <a:schemeClr val="bg1"/>
                </a:solidFill>
                <a:cs typeface="Helvetica"/>
              </a:rPr>
              <a:t>code</a:t>
            </a:r>
            <a:endParaRPr lang="fr-FR" sz="5400" baseline="30000" dirty="0">
              <a:solidFill>
                <a:schemeClr val="bg1"/>
              </a:solidFill>
              <a:cs typeface="Helvetica"/>
            </a:endParaRPr>
          </a:p>
        </p:txBody>
      </p:sp>
      <p:sp>
        <p:nvSpPr>
          <p:cNvPr id="20" name="Rectangle à coins arrondis 19"/>
          <p:cNvSpPr/>
          <p:nvPr/>
        </p:nvSpPr>
        <p:spPr>
          <a:xfrm>
            <a:off x="6324600" y="3162300"/>
            <a:ext cx="2514600" cy="990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baseline="30000" dirty="0" smtClean="0">
              <a:solidFill>
                <a:schemeClr val="bg1"/>
              </a:solidFill>
              <a:latin typeface="Helvetica"/>
              <a:cs typeface="Helvetica"/>
            </a:endParaRPr>
          </a:p>
          <a:p>
            <a:pPr algn="ctr"/>
            <a:r>
              <a:rPr lang="fr-FR" sz="5400" baseline="30000" dirty="0" err="1" smtClean="0">
                <a:solidFill>
                  <a:schemeClr val="bg1"/>
                </a:solidFill>
                <a:cs typeface="Helvetica"/>
              </a:rPr>
              <a:t>executable</a:t>
            </a:r>
            <a:endParaRPr lang="fr-FR" sz="5400" baseline="30000" dirty="0">
              <a:solidFill>
                <a:schemeClr val="bg1"/>
              </a:solidFill>
              <a:cs typeface="Helvetica"/>
            </a:endParaRPr>
          </a:p>
        </p:txBody>
      </p:sp>
      <p:sp>
        <p:nvSpPr>
          <p:cNvPr id="14" name="Flèche vers la droite 13"/>
          <p:cNvSpPr/>
          <p:nvPr/>
        </p:nvSpPr>
        <p:spPr>
          <a:xfrm>
            <a:off x="1600200" y="3543300"/>
            <a:ext cx="1295400" cy="231756"/>
          </a:xfrm>
          <a:prstGeom prst="rightArrow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9" name="Flèche vers la droite 18"/>
          <p:cNvSpPr/>
          <p:nvPr/>
        </p:nvSpPr>
        <p:spPr>
          <a:xfrm>
            <a:off x="1524000" y="2095500"/>
            <a:ext cx="990600" cy="228600"/>
          </a:xfrm>
          <a:prstGeom prst="rightArrow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7" name="Rectangle à coins arrondis 16"/>
          <p:cNvSpPr/>
          <p:nvPr/>
        </p:nvSpPr>
        <p:spPr>
          <a:xfrm>
            <a:off x="2590800" y="1714500"/>
            <a:ext cx="2209800" cy="990600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baseline="30000" dirty="0" smtClean="0">
              <a:solidFill>
                <a:schemeClr val="bg1">
                  <a:lumMod val="85000"/>
                </a:schemeClr>
              </a:solidFill>
              <a:latin typeface="Helvetica"/>
              <a:cs typeface="Helvetica"/>
            </a:endParaRPr>
          </a:p>
          <a:p>
            <a:pPr algn="ctr"/>
            <a:r>
              <a:rPr lang="fr-FR" sz="5400" baseline="30000" dirty="0" err="1" smtClean="0">
                <a:solidFill>
                  <a:schemeClr val="bg1">
                    <a:lumMod val="85000"/>
                  </a:schemeClr>
                </a:solidFill>
                <a:cs typeface="Helvetica"/>
              </a:rPr>
              <a:t>contracts</a:t>
            </a:r>
            <a:endParaRPr lang="fr-FR" sz="5400" baseline="30000" dirty="0">
              <a:solidFill>
                <a:schemeClr val="bg1">
                  <a:lumMod val="85000"/>
                </a:schemeClr>
              </a:solidFill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807448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Container Library in SPARK 2014</a:t>
            </a:r>
            <a:endParaRPr lang="fr-FR" dirty="0"/>
          </a:p>
        </p:txBody>
      </p:sp>
      <p:sp>
        <p:nvSpPr>
          <p:cNvPr id="4" name="Rectangle à coins arrondis 3"/>
          <p:cNvSpPr/>
          <p:nvPr/>
        </p:nvSpPr>
        <p:spPr bwMode="auto">
          <a:xfrm>
            <a:off x="539552" y="1124744"/>
            <a:ext cx="8064896" cy="1584176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800" b="0" i="1" u="none" strike="noStrike" cap="none" normalizeH="0" baseline="0" dirty="0" err="1" smtClean="0">
                <a:solidFill>
                  <a:schemeClr val="tx1"/>
                </a:solidFill>
                <a:effectLst/>
                <a:latin typeface="Arial" charset="0"/>
              </a:rPr>
              <a:t>Functional</a:t>
            </a:r>
            <a:r>
              <a:rPr kumimoji="0" lang="fr-FR" sz="1800" b="0" i="1" u="none" strike="noStrike" cap="none" normalizeH="0" dirty="0" smtClean="0">
                <a:solidFill>
                  <a:schemeClr val="tx1"/>
                </a:solidFill>
                <a:effectLst/>
                <a:latin typeface="Arial" charset="0"/>
              </a:rPr>
              <a:t> Containers</a:t>
            </a:r>
            <a:endParaRPr kumimoji="0" lang="fr-FR" sz="1800" b="0" i="1" u="none" strike="noStrike" cap="none" normalizeH="0" baseline="0" dirty="0" smtClean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Rectangle à coins arrondis 17"/>
          <p:cNvSpPr/>
          <p:nvPr/>
        </p:nvSpPr>
        <p:spPr bwMode="auto">
          <a:xfrm>
            <a:off x="539552" y="2996952"/>
            <a:ext cx="8064896" cy="1584176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800" b="0" i="1" u="none" strike="noStrike" cap="none" normalizeH="0" baseline="0" dirty="0" smtClean="0">
                <a:solidFill>
                  <a:schemeClr val="tx1"/>
                </a:solidFill>
                <a:effectLst/>
                <a:latin typeface="Arial" charset="0"/>
              </a:rPr>
              <a:t>Standard </a:t>
            </a:r>
            <a:r>
              <a:rPr kumimoji="0" lang="fr-FR" sz="1800" b="0" i="1" u="none" strike="noStrike" cap="none" normalizeH="0" baseline="0" dirty="0" err="1" smtClean="0">
                <a:solidFill>
                  <a:schemeClr val="tx1"/>
                </a:solidFill>
                <a:effectLst/>
                <a:latin typeface="Arial" charset="0"/>
              </a:rPr>
              <a:t>Imperative</a:t>
            </a:r>
            <a:r>
              <a:rPr kumimoji="0" lang="fr-FR" sz="1800" b="0" i="1" u="none" strike="noStrike" cap="none" normalizeH="0" baseline="0" dirty="0" smtClean="0">
                <a:solidFill>
                  <a:schemeClr val="tx1"/>
                </a:solidFill>
                <a:effectLst/>
                <a:latin typeface="Arial" charset="0"/>
              </a:rPr>
              <a:t> Containers</a:t>
            </a:r>
          </a:p>
        </p:txBody>
      </p:sp>
      <p:sp>
        <p:nvSpPr>
          <p:cNvPr id="19" name="Rectangle à coins arrondis 18"/>
          <p:cNvSpPr/>
          <p:nvPr/>
        </p:nvSpPr>
        <p:spPr bwMode="auto">
          <a:xfrm>
            <a:off x="539552" y="4869160"/>
            <a:ext cx="8064896" cy="1584176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800" b="0" i="1" u="none" strike="noStrike" cap="none" normalizeH="0" baseline="0" dirty="0" smtClean="0">
                <a:solidFill>
                  <a:schemeClr val="tx1"/>
                </a:solidFill>
                <a:effectLst/>
                <a:latin typeface="Arial" charset="0"/>
              </a:rPr>
              <a:t>User</a:t>
            </a:r>
            <a:r>
              <a:rPr kumimoji="0" lang="fr-FR" sz="1800" b="0" i="1" u="none" strike="noStrike" cap="none" normalizeH="0" dirty="0" smtClean="0">
                <a:solidFill>
                  <a:schemeClr val="tx1"/>
                </a:solidFill>
                <a:effectLst/>
                <a:latin typeface="Arial" charset="0"/>
              </a:rPr>
              <a:t> Code</a:t>
            </a:r>
            <a:endParaRPr kumimoji="0" lang="fr-FR" sz="1800" b="0" i="1" u="none" strike="noStrike" cap="none" normalizeH="0" baseline="0" dirty="0" smtClean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Ellipse 19"/>
          <p:cNvSpPr/>
          <p:nvPr/>
        </p:nvSpPr>
        <p:spPr bwMode="auto">
          <a:xfrm>
            <a:off x="1334353" y="1727199"/>
            <a:ext cx="2016224" cy="72008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800" b="0" i="0" u="none" strike="noStrike" cap="none" normalizeH="0" baseline="0" smtClean="0">
                <a:solidFill>
                  <a:schemeClr val="tx1"/>
                </a:solidFill>
                <a:effectLst/>
                <a:latin typeface="Arial" charset="0"/>
              </a:rPr>
              <a:t>Sequence</a:t>
            </a:r>
            <a:endParaRPr kumimoji="0" lang="fr-FR" sz="1800" b="0" i="0" u="none" strike="noStrike" cap="none" normalizeH="0" baseline="0" dirty="0" smtClean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Ellipse 21"/>
          <p:cNvSpPr/>
          <p:nvPr/>
        </p:nvSpPr>
        <p:spPr bwMode="auto">
          <a:xfrm>
            <a:off x="4173243" y="1725040"/>
            <a:ext cx="1368152" cy="72008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800" i="0" dirty="0" smtClean="0"/>
              <a:t>Set</a:t>
            </a:r>
            <a:endParaRPr kumimoji="0" lang="fr-FR" sz="1800" b="0" i="0" u="none" strike="noStrike" cap="none" normalizeH="0" baseline="0" dirty="0" smtClean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Ellipse 22"/>
          <p:cNvSpPr/>
          <p:nvPr/>
        </p:nvSpPr>
        <p:spPr bwMode="auto">
          <a:xfrm>
            <a:off x="6660232" y="3601845"/>
            <a:ext cx="1368152" cy="72008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800" i="0" smtClean="0"/>
              <a:t>Map</a:t>
            </a:r>
            <a:endParaRPr kumimoji="0" lang="fr-FR" sz="1800" b="0" i="0" u="none" strike="noStrike" cap="none" normalizeH="0" baseline="0" dirty="0" smtClean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Ellipse 23"/>
          <p:cNvSpPr/>
          <p:nvPr/>
        </p:nvSpPr>
        <p:spPr bwMode="auto">
          <a:xfrm>
            <a:off x="1236449" y="3645024"/>
            <a:ext cx="1368152" cy="72008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800" i="0" dirty="0" smtClean="0"/>
              <a:t>List</a:t>
            </a:r>
            <a:endParaRPr kumimoji="0" lang="fr-FR" sz="1800" b="0" i="0" u="none" strike="noStrike" cap="none" normalizeH="0" baseline="0" dirty="0" smtClean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Ellipse 24"/>
          <p:cNvSpPr/>
          <p:nvPr/>
        </p:nvSpPr>
        <p:spPr bwMode="auto">
          <a:xfrm>
            <a:off x="3046884" y="3645024"/>
            <a:ext cx="1368152" cy="72008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800" i="0" dirty="0" err="1" smtClean="0"/>
              <a:t>Vector</a:t>
            </a:r>
            <a:endParaRPr kumimoji="0" lang="fr-FR" sz="1800" b="0" i="0" u="none" strike="noStrike" cap="none" normalizeH="0" baseline="0" dirty="0" smtClean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Ellipse 25"/>
          <p:cNvSpPr/>
          <p:nvPr/>
        </p:nvSpPr>
        <p:spPr bwMode="auto">
          <a:xfrm>
            <a:off x="4857319" y="3601845"/>
            <a:ext cx="1368152" cy="72008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800" i="0" dirty="0" smtClean="0"/>
              <a:t>Set</a:t>
            </a:r>
            <a:endParaRPr kumimoji="0" lang="fr-FR" sz="1800" b="0" i="0" u="none" strike="noStrike" cap="none" normalizeH="0" baseline="0" dirty="0" smtClean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Ellipse 26"/>
          <p:cNvSpPr/>
          <p:nvPr/>
        </p:nvSpPr>
        <p:spPr bwMode="auto">
          <a:xfrm>
            <a:off x="6320807" y="1725040"/>
            <a:ext cx="1368152" cy="72008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800" i="0" smtClean="0"/>
              <a:t>Map</a:t>
            </a:r>
            <a:endParaRPr kumimoji="0" lang="fr-FR" sz="1800" b="0" i="0" u="none" strike="noStrike" cap="none" normalizeH="0" baseline="0" dirty="0" smtClean="0"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6" name="Grouper 35"/>
          <p:cNvGrpSpPr/>
          <p:nvPr/>
        </p:nvGrpSpPr>
        <p:grpSpPr>
          <a:xfrm>
            <a:off x="1920525" y="2143278"/>
            <a:ext cx="6284857" cy="4328061"/>
            <a:chOff x="1920525" y="2143278"/>
            <a:chExt cx="6284857" cy="4328061"/>
          </a:xfrm>
        </p:grpSpPr>
        <p:sp>
          <p:nvSpPr>
            <p:cNvPr id="30" name="Freeform 23"/>
            <p:cNvSpPr/>
            <p:nvPr/>
          </p:nvSpPr>
          <p:spPr>
            <a:xfrm rot="12720752">
              <a:off x="2426980" y="2464528"/>
              <a:ext cx="1661546" cy="3324048"/>
            </a:xfrm>
            <a:custGeom>
              <a:avLst/>
              <a:gdLst>
                <a:gd name="connsiteX0" fmla="*/ 831273 w 831273"/>
                <a:gd name="connsiteY0" fmla="*/ 1149927 h 1149927"/>
                <a:gd name="connsiteX1" fmla="*/ 207818 w 831273"/>
                <a:gd name="connsiteY1" fmla="*/ 775854 h 1149927"/>
                <a:gd name="connsiteX2" fmla="*/ 0 w 831273"/>
                <a:gd name="connsiteY2" fmla="*/ 0 h 1149927"/>
                <a:gd name="connsiteX0" fmla="*/ 840798 w 840798"/>
                <a:gd name="connsiteY0" fmla="*/ 911802 h 911802"/>
                <a:gd name="connsiteX1" fmla="*/ 207818 w 840798"/>
                <a:gd name="connsiteY1" fmla="*/ 775854 h 911802"/>
                <a:gd name="connsiteX2" fmla="*/ 0 w 840798"/>
                <a:gd name="connsiteY2" fmla="*/ 0 h 911802"/>
                <a:gd name="connsiteX0" fmla="*/ 840798 w 840798"/>
                <a:gd name="connsiteY0" fmla="*/ 911802 h 911802"/>
                <a:gd name="connsiteX1" fmla="*/ 198293 w 840798"/>
                <a:gd name="connsiteY1" fmla="*/ 547254 h 911802"/>
                <a:gd name="connsiteX2" fmla="*/ 0 w 840798"/>
                <a:gd name="connsiteY2" fmla="*/ 0 h 911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40798" h="911802">
                  <a:moveTo>
                    <a:pt x="840798" y="911802"/>
                  </a:moveTo>
                  <a:cubicBezTo>
                    <a:pt x="598343" y="820592"/>
                    <a:pt x="336838" y="738908"/>
                    <a:pt x="198293" y="547254"/>
                  </a:cubicBezTo>
                  <a:cubicBezTo>
                    <a:pt x="59748" y="355600"/>
                    <a:pt x="34636" y="292100"/>
                    <a:pt x="0" y="0"/>
                  </a:cubicBezTo>
                </a:path>
              </a:pathLst>
            </a:custGeom>
            <a:noFill/>
            <a:ln w="76200" cmpd="sng">
              <a:solidFill>
                <a:schemeClr val="accent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rgbClr val="FFFFFF"/>
                </a:solidFill>
              </a:endParaRPr>
            </a:p>
          </p:txBody>
        </p:sp>
        <p:sp>
          <p:nvSpPr>
            <p:cNvPr id="31" name="Freeform 23"/>
            <p:cNvSpPr/>
            <p:nvPr/>
          </p:nvSpPr>
          <p:spPr>
            <a:xfrm rot="9896027">
              <a:off x="3641597" y="2143278"/>
              <a:ext cx="677718" cy="1738718"/>
            </a:xfrm>
            <a:custGeom>
              <a:avLst/>
              <a:gdLst>
                <a:gd name="connsiteX0" fmla="*/ 831273 w 831273"/>
                <a:gd name="connsiteY0" fmla="*/ 1149927 h 1149927"/>
                <a:gd name="connsiteX1" fmla="*/ 207818 w 831273"/>
                <a:gd name="connsiteY1" fmla="*/ 775854 h 1149927"/>
                <a:gd name="connsiteX2" fmla="*/ 0 w 831273"/>
                <a:gd name="connsiteY2" fmla="*/ 0 h 1149927"/>
                <a:gd name="connsiteX0" fmla="*/ 840798 w 840798"/>
                <a:gd name="connsiteY0" fmla="*/ 911802 h 911802"/>
                <a:gd name="connsiteX1" fmla="*/ 207818 w 840798"/>
                <a:gd name="connsiteY1" fmla="*/ 775854 h 911802"/>
                <a:gd name="connsiteX2" fmla="*/ 0 w 840798"/>
                <a:gd name="connsiteY2" fmla="*/ 0 h 911802"/>
                <a:gd name="connsiteX0" fmla="*/ 840798 w 840798"/>
                <a:gd name="connsiteY0" fmla="*/ 911802 h 911802"/>
                <a:gd name="connsiteX1" fmla="*/ 198293 w 840798"/>
                <a:gd name="connsiteY1" fmla="*/ 547254 h 911802"/>
                <a:gd name="connsiteX2" fmla="*/ 0 w 840798"/>
                <a:gd name="connsiteY2" fmla="*/ 0 h 911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40798" h="911802">
                  <a:moveTo>
                    <a:pt x="840798" y="911802"/>
                  </a:moveTo>
                  <a:cubicBezTo>
                    <a:pt x="598343" y="820592"/>
                    <a:pt x="336838" y="738908"/>
                    <a:pt x="198293" y="547254"/>
                  </a:cubicBezTo>
                  <a:cubicBezTo>
                    <a:pt x="59748" y="355600"/>
                    <a:pt x="34636" y="292100"/>
                    <a:pt x="0" y="0"/>
                  </a:cubicBezTo>
                </a:path>
              </a:pathLst>
            </a:custGeom>
            <a:noFill/>
            <a:ln w="76200" cmpd="sng">
              <a:solidFill>
                <a:schemeClr val="accent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rgbClr val="FFFFFF"/>
                </a:solidFill>
              </a:endParaRPr>
            </a:p>
          </p:txBody>
        </p:sp>
        <p:sp>
          <p:nvSpPr>
            <p:cNvPr id="32" name="ZoneTexte 31"/>
            <p:cNvSpPr txBox="1"/>
            <p:nvPr/>
          </p:nvSpPr>
          <p:spPr>
            <a:xfrm>
              <a:off x="1920525" y="5915622"/>
              <a:ext cx="244009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fr-FR" sz="2800" b="1" i="0" kern="1200" dirty="0" smtClean="0">
                  <a:solidFill>
                    <a:schemeClr val="accent1"/>
                  </a:solidFill>
                </a:rPr>
                <a:t>CONTRACTS</a:t>
              </a:r>
            </a:p>
          </p:txBody>
        </p:sp>
        <p:sp>
          <p:nvSpPr>
            <p:cNvPr id="33" name="ZoneTexte 32"/>
            <p:cNvSpPr txBox="1"/>
            <p:nvPr/>
          </p:nvSpPr>
          <p:spPr>
            <a:xfrm>
              <a:off x="4445859" y="3074027"/>
              <a:ext cx="244009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fr-FR" sz="2800" b="1" i="0" kern="1200" dirty="0" smtClean="0">
                  <a:solidFill>
                    <a:schemeClr val="accent1"/>
                  </a:solidFill>
                </a:rPr>
                <a:t>CONTRACTS</a:t>
              </a:r>
            </a:p>
          </p:txBody>
        </p:sp>
        <p:sp>
          <p:nvSpPr>
            <p:cNvPr id="34" name="Freeform 23"/>
            <p:cNvSpPr/>
            <p:nvPr/>
          </p:nvSpPr>
          <p:spPr>
            <a:xfrm rot="9896027">
              <a:off x="6535137" y="4118706"/>
              <a:ext cx="677718" cy="1738718"/>
            </a:xfrm>
            <a:custGeom>
              <a:avLst/>
              <a:gdLst>
                <a:gd name="connsiteX0" fmla="*/ 831273 w 831273"/>
                <a:gd name="connsiteY0" fmla="*/ 1149927 h 1149927"/>
                <a:gd name="connsiteX1" fmla="*/ 207818 w 831273"/>
                <a:gd name="connsiteY1" fmla="*/ 775854 h 1149927"/>
                <a:gd name="connsiteX2" fmla="*/ 0 w 831273"/>
                <a:gd name="connsiteY2" fmla="*/ 0 h 1149927"/>
                <a:gd name="connsiteX0" fmla="*/ 840798 w 840798"/>
                <a:gd name="connsiteY0" fmla="*/ 911802 h 911802"/>
                <a:gd name="connsiteX1" fmla="*/ 207818 w 840798"/>
                <a:gd name="connsiteY1" fmla="*/ 775854 h 911802"/>
                <a:gd name="connsiteX2" fmla="*/ 0 w 840798"/>
                <a:gd name="connsiteY2" fmla="*/ 0 h 911802"/>
                <a:gd name="connsiteX0" fmla="*/ 840798 w 840798"/>
                <a:gd name="connsiteY0" fmla="*/ 911802 h 911802"/>
                <a:gd name="connsiteX1" fmla="*/ 198293 w 840798"/>
                <a:gd name="connsiteY1" fmla="*/ 547254 h 911802"/>
                <a:gd name="connsiteX2" fmla="*/ 0 w 840798"/>
                <a:gd name="connsiteY2" fmla="*/ 0 h 911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40798" h="911802">
                  <a:moveTo>
                    <a:pt x="840798" y="911802"/>
                  </a:moveTo>
                  <a:cubicBezTo>
                    <a:pt x="598343" y="820592"/>
                    <a:pt x="336838" y="738908"/>
                    <a:pt x="198293" y="547254"/>
                  </a:cubicBezTo>
                  <a:cubicBezTo>
                    <a:pt x="59748" y="355600"/>
                    <a:pt x="34636" y="292100"/>
                    <a:pt x="0" y="0"/>
                  </a:cubicBezTo>
                </a:path>
              </a:pathLst>
            </a:custGeom>
            <a:noFill/>
            <a:ln w="76200" cmpd="sng">
              <a:solidFill>
                <a:schemeClr val="accent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rgbClr val="FFFFFF"/>
                </a:solidFill>
              </a:endParaRPr>
            </a:p>
          </p:txBody>
        </p:sp>
        <p:sp>
          <p:nvSpPr>
            <p:cNvPr id="35" name="ZoneTexte 34"/>
            <p:cNvSpPr txBox="1"/>
            <p:nvPr/>
          </p:nvSpPr>
          <p:spPr>
            <a:xfrm>
              <a:off x="5566519" y="5517232"/>
              <a:ext cx="2638863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2800" b="1" i="0" kern="1200" dirty="0" smtClean="0">
                  <a:solidFill>
                    <a:schemeClr val="accent1"/>
                  </a:solidFill>
                </a:rPr>
                <a:t>DATA </a:t>
              </a:r>
            </a:p>
            <a:p>
              <a:pPr algn="ctr"/>
              <a:r>
                <a:rPr lang="fr-FR" sz="2800" b="1" i="0" kern="1200" dirty="0" smtClean="0">
                  <a:solidFill>
                    <a:schemeClr val="accent1"/>
                  </a:solidFill>
                </a:rPr>
                <a:t>STRUCTURES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84932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Text Placeholder 8"/>
          <p:cNvSpPr txBox="1">
            <a:spLocks/>
          </p:cNvSpPr>
          <p:nvPr/>
        </p:nvSpPr>
        <p:spPr>
          <a:xfrm>
            <a:off x="683568" y="2852936"/>
            <a:ext cx="7696200" cy="98280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Char char="•"/>
              <a:defRPr sz="1600" b="1">
                <a:solidFill>
                  <a:srgbClr val="40404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fr-FR" sz="4000" i="0" kern="0" dirty="0" smtClean="0">
                <a:solidFill>
                  <a:schemeClr val="bg1"/>
                </a:solidFill>
              </a:rPr>
              <a:t>Abstraction and Proof</a:t>
            </a:r>
            <a:endParaRPr lang="en-US" sz="4000" i="0" kern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2746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>
          <a:xfrm>
            <a:off x="5148064" y="4269432"/>
            <a:ext cx="3386336" cy="2399928"/>
          </a:xfrm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b="0" i="1" dirty="0"/>
              <a:t>a</a:t>
            </a:r>
            <a:r>
              <a:rPr lang="fr-FR" sz="2400" b="0" i="1" dirty="0" smtClean="0"/>
              <a:t>bstract </a:t>
            </a:r>
            <a:r>
              <a:rPr lang="fr-FR" sz="2400" b="0" i="1" dirty="0" err="1"/>
              <a:t>s</a:t>
            </a:r>
            <a:r>
              <a:rPr lang="fr-FR" sz="2400" b="0" i="1" dirty="0" err="1" smtClean="0"/>
              <a:t>pecification</a:t>
            </a:r>
            <a:r>
              <a:rPr lang="fr-FR" sz="2400" b="0" i="1" dirty="0" smtClean="0"/>
              <a:t> of </a:t>
            </a:r>
            <a:r>
              <a:rPr lang="fr-FR" sz="2400" i="1" dirty="0" err="1" smtClean="0"/>
              <a:t>imperative</a:t>
            </a:r>
            <a:r>
              <a:rPr lang="fr-FR" sz="2400" i="1" dirty="0" smtClean="0"/>
              <a:t> containers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b="0" i="1" dirty="0" err="1" smtClean="0"/>
              <a:t>implemented</a:t>
            </a:r>
            <a:r>
              <a:rPr lang="fr-FR" sz="2400" b="0" i="1" dirty="0" smtClean="0"/>
              <a:t> </a:t>
            </a:r>
            <a:r>
              <a:rPr lang="fr-FR" sz="2400" b="0" i="1" dirty="0" err="1" smtClean="0"/>
              <a:t>using</a:t>
            </a:r>
            <a:r>
              <a:rPr lang="fr-FR" sz="2400" b="0" i="1" dirty="0" smtClean="0"/>
              <a:t> </a:t>
            </a:r>
            <a:r>
              <a:rPr lang="fr-FR" sz="2400" b="0" i="1" dirty="0" err="1" smtClean="0"/>
              <a:t>dynamic</a:t>
            </a:r>
            <a:r>
              <a:rPr lang="fr-FR" sz="2400" b="0" i="1" dirty="0" smtClean="0"/>
              <a:t> allocation, </a:t>
            </a:r>
            <a:r>
              <a:rPr lang="fr-FR" sz="2400" b="0" i="1" dirty="0" err="1" smtClean="0"/>
              <a:t>arrays</a:t>
            </a:r>
            <a:r>
              <a:rPr lang="fr-FR" sz="2400" b="0" i="1" dirty="0" smtClean="0"/>
              <a:t>, etc.</a:t>
            </a:r>
            <a:endParaRPr lang="fr-FR" sz="2400" b="0" i="1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Abstract </a:t>
            </a:r>
            <a:r>
              <a:rPr lang="fr-FR" dirty="0" err="1" smtClean="0"/>
              <a:t>Specification</a:t>
            </a:r>
            <a:r>
              <a:rPr lang="fr-FR" dirty="0" smtClean="0"/>
              <a:t> of the </a:t>
            </a:r>
            <a:r>
              <a:rPr lang="fr-FR" dirty="0" err="1" smtClean="0"/>
              <a:t>Imperative</a:t>
            </a:r>
            <a:r>
              <a:rPr lang="fr-FR" dirty="0" smtClean="0"/>
              <a:t> Container Library</a:t>
            </a:r>
            <a:endParaRPr lang="fr-FR" dirty="0"/>
          </a:p>
        </p:txBody>
      </p:sp>
      <p:sp>
        <p:nvSpPr>
          <p:cNvPr id="4" name="Rectangle à coins arrondis 3"/>
          <p:cNvSpPr/>
          <p:nvPr/>
        </p:nvSpPr>
        <p:spPr bwMode="auto">
          <a:xfrm>
            <a:off x="539552" y="842256"/>
            <a:ext cx="3384376" cy="2448272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800" b="1" i="1" u="none" strike="noStrike" cap="none" normalizeH="0" baseline="0" dirty="0" err="1" smtClean="0">
                <a:solidFill>
                  <a:schemeClr val="tx1"/>
                </a:solidFill>
                <a:effectLst/>
              </a:rPr>
              <a:t>Specification</a:t>
            </a:r>
            <a:r>
              <a:rPr kumimoji="0" lang="fr-FR" sz="1800" b="1" i="1" u="none" strike="noStrike" cap="none" normalizeH="0" baseline="0" dirty="0" smtClean="0">
                <a:solidFill>
                  <a:schemeClr val="tx1"/>
                </a:solidFill>
                <a:effectLst/>
              </a:rPr>
              <a:t> / API</a:t>
            </a:r>
            <a:endParaRPr lang="fr-FR" sz="1800" b="1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1" u="none" strike="noStrike" cap="none" normalizeH="0" baseline="0" dirty="0" smtClean="0"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800" i="0" dirty="0" err="1" smtClean="0"/>
              <a:t>Feature</a:t>
            </a:r>
            <a:r>
              <a:rPr lang="fr-FR" sz="1800" i="0" dirty="0" smtClean="0"/>
              <a:t> 1	</a:t>
            </a:r>
            <a:r>
              <a:rPr lang="fr-FR" sz="1800" i="0" dirty="0" err="1" smtClean="0"/>
              <a:t>Pre</a:t>
            </a:r>
            <a:endParaRPr lang="fr-FR" sz="1800" i="0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800" i="0" dirty="0"/>
              <a:t>	</a:t>
            </a:r>
            <a:r>
              <a:rPr lang="fr-FR" sz="1800" i="0" dirty="0" smtClean="0"/>
              <a:t>	Post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>
              <a:solidFill>
                <a:schemeClr val="tx1"/>
              </a:solidFill>
              <a:effectLst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800" i="0" dirty="0" err="1" smtClean="0"/>
              <a:t>Feature</a:t>
            </a:r>
            <a:r>
              <a:rPr lang="fr-FR" sz="1800" i="0" dirty="0" smtClean="0"/>
              <a:t> 2	</a:t>
            </a:r>
            <a:r>
              <a:rPr lang="fr-FR" sz="1800" i="0" dirty="0" err="1" smtClean="0"/>
              <a:t>Pre</a:t>
            </a:r>
            <a:endParaRPr lang="fr-FR" sz="1800" i="0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800" b="0" i="0" u="none" strike="noStrike" cap="none" normalizeH="0" baseline="0" dirty="0">
                <a:solidFill>
                  <a:schemeClr val="tx1"/>
                </a:solidFill>
                <a:effectLst/>
              </a:rPr>
              <a:t>	</a:t>
            </a:r>
            <a:r>
              <a:rPr kumimoji="0" lang="fr-FR" sz="1800" b="0" i="0" u="none" strike="noStrike" cap="none" normalizeH="0" baseline="0" dirty="0" smtClean="0">
                <a:solidFill>
                  <a:schemeClr val="tx1"/>
                </a:solidFill>
                <a:effectLst/>
              </a:rPr>
              <a:t>	Post</a:t>
            </a:r>
          </a:p>
        </p:txBody>
      </p:sp>
      <p:sp>
        <p:nvSpPr>
          <p:cNvPr id="6" name="Rectangle à coins arrondis 5"/>
          <p:cNvSpPr/>
          <p:nvPr/>
        </p:nvSpPr>
        <p:spPr bwMode="auto">
          <a:xfrm>
            <a:off x="539552" y="4187141"/>
            <a:ext cx="3384376" cy="2448272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800" b="1" i="1" u="none" strike="noStrike" cap="none" normalizeH="0" baseline="0" dirty="0" smtClean="0">
                <a:solidFill>
                  <a:schemeClr val="tx1"/>
                </a:solidFill>
                <a:effectLst/>
                <a:latin typeface="Arial" charset="0"/>
              </a:rPr>
              <a:t>Body / </a:t>
            </a:r>
            <a:r>
              <a:rPr kumimoji="0" lang="fr-FR" sz="1800" b="1" i="1" u="none" strike="noStrike" cap="none" normalizeH="0" baseline="0" dirty="0" err="1" smtClean="0">
                <a:solidFill>
                  <a:schemeClr val="tx1"/>
                </a:solidFill>
                <a:effectLst/>
                <a:latin typeface="Arial" charset="0"/>
              </a:rPr>
              <a:t>Implementation</a:t>
            </a:r>
            <a:endParaRPr kumimoji="0" lang="fr-FR" sz="1800" b="1" i="1" u="none" strike="noStrike" cap="none" normalizeH="0" baseline="0" dirty="0" smtClean="0"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800" b="1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800" i="0" u="none" strike="noStrike" cap="none" normalizeH="0" baseline="0" dirty="0" err="1" smtClean="0">
                <a:solidFill>
                  <a:schemeClr val="tx1"/>
                </a:solidFill>
                <a:effectLst/>
              </a:rPr>
              <a:t>Feature</a:t>
            </a:r>
            <a:r>
              <a:rPr kumimoji="0" lang="fr-FR" sz="1800" i="0" u="none" strike="noStrike" cap="none" normalizeH="0" baseline="0" dirty="0" smtClean="0">
                <a:solidFill>
                  <a:schemeClr val="tx1"/>
                </a:solidFill>
                <a:effectLst/>
              </a:rPr>
              <a:t> 1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800" i="0" dirty="0" smtClean="0"/>
              <a:t>		in full Ada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800" i="0" dirty="0" smtClean="0"/>
              <a:t>		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800" i="0" u="none" strike="noStrike" cap="none" normalizeH="0" baseline="0" dirty="0" err="1" smtClean="0">
                <a:solidFill>
                  <a:schemeClr val="tx1"/>
                </a:solidFill>
                <a:effectLst/>
              </a:rPr>
              <a:t>Feature</a:t>
            </a:r>
            <a:r>
              <a:rPr kumimoji="0" lang="fr-FR" sz="1800" i="0" u="none" strike="noStrike" cap="none" normalizeH="0" dirty="0" smtClean="0">
                <a:solidFill>
                  <a:schemeClr val="tx1"/>
                </a:solidFill>
                <a:effectLst/>
              </a:rPr>
              <a:t> 2	</a:t>
            </a:r>
            <a:endParaRPr kumimoji="0" lang="fr-FR" sz="1800" i="0" u="none" strike="noStrike" cap="none" normalizeH="0" baseline="0" dirty="0" smtClean="0">
              <a:solidFill>
                <a:schemeClr val="tx1"/>
              </a:solidFill>
              <a:effectLst/>
            </a:endParaRPr>
          </a:p>
        </p:txBody>
      </p:sp>
      <p:sp>
        <p:nvSpPr>
          <p:cNvPr id="7" name="Rectangle à coins arrondis 6"/>
          <p:cNvSpPr/>
          <p:nvPr/>
        </p:nvSpPr>
        <p:spPr bwMode="auto">
          <a:xfrm>
            <a:off x="5150024" y="836712"/>
            <a:ext cx="3384376" cy="2448272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800" b="1" i="1" u="none" strike="noStrike" cap="none" normalizeH="0" baseline="0" dirty="0" err="1" smtClean="0">
                <a:solidFill>
                  <a:schemeClr val="tx1"/>
                </a:solidFill>
                <a:effectLst/>
                <a:latin typeface="Arial" charset="0"/>
              </a:rPr>
              <a:t>Functional</a:t>
            </a:r>
            <a:r>
              <a:rPr kumimoji="0" lang="fr-FR" sz="1800" b="1" i="1" u="none" strike="noStrike" cap="none" normalizeH="0" baseline="0" dirty="0" smtClean="0">
                <a:solidFill>
                  <a:schemeClr val="tx1"/>
                </a:solidFill>
                <a:effectLst/>
                <a:latin typeface="Arial" charset="0"/>
              </a:rPr>
              <a:t> Containers</a:t>
            </a:r>
          </a:p>
        </p:txBody>
      </p:sp>
      <p:sp>
        <p:nvSpPr>
          <p:cNvPr id="8" name="Ellipse 7"/>
          <p:cNvSpPr/>
          <p:nvPr/>
        </p:nvSpPr>
        <p:spPr bwMode="auto">
          <a:xfrm>
            <a:off x="5823476" y="1459249"/>
            <a:ext cx="2016224" cy="72008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800" b="0" i="0" u="none" strike="noStrike" cap="none" normalizeH="0" baseline="0" smtClean="0">
                <a:solidFill>
                  <a:schemeClr val="tx1"/>
                </a:solidFill>
                <a:effectLst/>
                <a:latin typeface="Arial" charset="0"/>
              </a:rPr>
              <a:t>Sequence</a:t>
            </a:r>
            <a:endParaRPr kumimoji="0" lang="fr-FR" sz="1800" b="0" i="0" u="none" strike="noStrike" cap="none" normalizeH="0" baseline="0" dirty="0" smtClean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Ellipse 8"/>
          <p:cNvSpPr/>
          <p:nvPr/>
        </p:nvSpPr>
        <p:spPr bwMode="auto">
          <a:xfrm>
            <a:off x="5354444" y="2297810"/>
            <a:ext cx="1368152" cy="72008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800" i="0" dirty="0" smtClean="0"/>
              <a:t>Set</a:t>
            </a:r>
            <a:endParaRPr kumimoji="0" lang="fr-FR" sz="1800" b="0" i="0" u="none" strike="noStrike" cap="none" normalizeH="0" baseline="0" dirty="0" smtClean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Ellipse 9"/>
          <p:cNvSpPr/>
          <p:nvPr/>
        </p:nvSpPr>
        <p:spPr bwMode="auto">
          <a:xfrm>
            <a:off x="6909226" y="2297810"/>
            <a:ext cx="1368152" cy="72008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800" i="0" smtClean="0"/>
              <a:t>Map</a:t>
            </a:r>
            <a:endParaRPr kumimoji="0" lang="fr-FR" sz="1800" b="0" i="0" u="none" strike="noStrike" cap="none" normalizeH="0" baseline="0" dirty="0" smtClean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2016728" y="1367551"/>
            <a:ext cx="4300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4400" i="0" kern="1200" dirty="0" smtClean="0"/>
              <a:t>{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2016728" y="2179329"/>
            <a:ext cx="4300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4400" i="0" kern="1200" dirty="0" smtClean="0"/>
              <a:t>{</a:t>
            </a:r>
          </a:p>
        </p:txBody>
      </p:sp>
      <p:sp>
        <p:nvSpPr>
          <p:cNvPr id="13" name="Flèche vers la droite 12"/>
          <p:cNvSpPr/>
          <p:nvPr/>
        </p:nvSpPr>
        <p:spPr>
          <a:xfrm>
            <a:off x="3352982" y="1706351"/>
            <a:ext cx="2048121" cy="22723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Flèche vers la droite 13"/>
          <p:cNvSpPr/>
          <p:nvPr/>
        </p:nvSpPr>
        <p:spPr>
          <a:xfrm>
            <a:off x="3352981" y="2497147"/>
            <a:ext cx="2048121" cy="22723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/>
          <p:cNvSpPr txBox="1"/>
          <p:nvPr/>
        </p:nvSpPr>
        <p:spPr>
          <a:xfrm>
            <a:off x="4008918" y="1921501"/>
            <a:ext cx="10294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3200" b="1" i="0" kern="1200" dirty="0" smtClean="0">
                <a:solidFill>
                  <a:schemeClr val="accent1"/>
                </a:solidFill>
              </a:rPr>
              <a:t>USE</a:t>
            </a:r>
          </a:p>
        </p:txBody>
      </p:sp>
      <p:sp>
        <p:nvSpPr>
          <p:cNvPr id="16" name="ZoneTexte 15"/>
          <p:cNvSpPr txBox="1"/>
          <p:nvPr/>
        </p:nvSpPr>
        <p:spPr>
          <a:xfrm rot="10800000">
            <a:off x="2016728" y="4866982"/>
            <a:ext cx="43002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8800" i="0" kern="1200" dirty="0" smtClean="0"/>
              <a:t>{</a:t>
            </a:r>
          </a:p>
        </p:txBody>
      </p:sp>
      <p:sp>
        <p:nvSpPr>
          <p:cNvPr id="17" name="Flèche vers la droite 16"/>
          <p:cNvSpPr/>
          <p:nvPr/>
        </p:nvSpPr>
        <p:spPr>
          <a:xfrm rot="16200000">
            <a:off x="1808815" y="3647777"/>
            <a:ext cx="851456" cy="22162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/>
          <p:cNvSpPr txBox="1"/>
          <p:nvPr/>
        </p:nvSpPr>
        <p:spPr>
          <a:xfrm>
            <a:off x="827584" y="3489865"/>
            <a:ext cx="29883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3200" b="1" i="0" kern="1200" dirty="0" smtClean="0">
                <a:solidFill>
                  <a:schemeClr val="accent1"/>
                </a:solidFill>
              </a:rPr>
              <a:t>IMPLE MENTS</a:t>
            </a:r>
          </a:p>
        </p:txBody>
      </p:sp>
    </p:spTree>
    <p:extLst>
      <p:ext uri="{BB962C8B-B14F-4D97-AF65-F5344CB8AC3E}">
        <p14:creationId xmlns:p14="http://schemas.microsoft.com/office/powerpoint/2010/main" val="20312255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11-09-12- AdaCore presentation - template">
  <a:themeElements>
    <a:clrScheme name="Custom 1">
      <a:dk1>
        <a:srgbClr val="000000"/>
      </a:dk1>
      <a:lt1>
        <a:srgbClr val="FFFFFF"/>
      </a:lt1>
      <a:dk2>
        <a:srgbClr val="0D253A"/>
      </a:dk2>
      <a:lt2>
        <a:srgbClr val="E4E8E9"/>
      </a:lt2>
      <a:accent1>
        <a:srgbClr val="17598F"/>
      </a:accent1>
      <a:accent2>
        <a:srgbClr val="8EAFCB"/>
      </a:accent2>
      <a:accent3>
        <a:srgbClr val="A6CE8D"/>
      </a:accent3>
      <a:accent4>
        <a:srgbClr val="0D253A"/>
      </a:accent4>
      <a:accent5>
        <a:srgbClr val="E4E8E9"/>
      </a:accent5>
      <a:accent6>
        <a:srgbClr val="419415"/>
      </a:accent6>
      <a:hlink>
        <a:srgbClr val="CB9A31"/>
      </a:hlink>
      <a:folHlink>
        <a:srgbClr val="8D8D8D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square" rtlCol="0">
        <a:spAutoFit/>
      </a:bodyPr>
      <a:lstStyle>
        <a:defPPr algn="r">
          <a:defRPr sz="1400" b="1" i="0" kern="1200" dirty="0" smtClean="0">
            <a:solidFill>
              <a:schemeClr val="accent1"/>
            </a:solidFill>
          </a:defRPr>
        </a:defPPr>
      </a:lstStyle>
    </a:txDef>
  </a:objectDefaults>
  <a:extraClrSchemeLst>
    <a:extraClrScheme>
      <a:clrScheme name="AdaCore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aCore_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aCore_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aCore_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aCore_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aCore_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2011-09-12- AdaCore presentation - template</Template>
  <TotalTime>6808</TotalTime>
  <Words>625</Words>
  <Application>Microsoft Macintosh PowerPoint</Application>
  <PresentationFormat>Présentation à l'écran (4:3)</PresentationFormat>
  <Paragraphs>341</Paragraphs>
  <Slides>21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9" baseType="lpstr">
      <vt:lpstr>Franklin Gothic Book</vt:lpstr>
      <vt:lpstr>Helvetica</vt:lpstr>
      <vt:lpstr>ＭＳ Ｐゴシック</vt:lpstr>
      <vt:lpstr>Times</vt:lpstr>
      <vt:lpstr>Verdana</vt:lpstr>
      <vt:lpstr>ヒラギノ角ゴ ProN W3</vt:lpstr>
      <vt:lpstr>Arial</vt:lpstr>
      <vt:lpstr>2011-09-12- AdaCore presentation - template</vt:lpstr>
      <vt:lpstr>Présentation PowerPoint</vt:lpstr>
      <vt:lpstr>Présentation PowerPoint</vt:lpstr>
      <vt:lpstr>SPARK 2014</vt:lpstr>
      <vt:lpstr>Ghost Code in SPARK 2014</vt:lpstr>
      <vt:lpstr>Ghost Code in SPARK 2014</vt:lpstr>
      <vt:lpstr>Ghost Code in SPARK 2014</vt:lpstr>
      <vt:lpstr>Container Library in SPARK 2014</vt:lpstr>
      <vt:lpstr>Présentation PowerPoint</vt:lpstr>
      <vt:lpstr>Abstract Specification of the Imperative Container Library</vt:lpstr>
      <vt:lpstr>Abstract Specification + Verification of Software Based on Imperative Containers</vt:lpstr>
      <vt:lpstr>Abstract Specification + Verification of Software Based on Arrays</vt:lpstr>
      <vt:lpstr>Abstract Specification + Verification of Software with B Method</vt:lpstr>
      <vt:lpstr>Présentation PowerPoint</vt:lpstr>
      <vt:lpstr>Abstract Specification + Verification of Simple Allocator</vt:lpstr>
      <vt:lpstr>Data Refinement of Simple Allocator</vt:lpstr>
      <vt:lpstr>Abstract Specification + Verification of Free List Allocator Based on Arrays</vt:lpstr>
      <vt:lpstr>Data Refinement of Free List Allocator</vt:lpstr>
      <vt:lpstr>Data Refinement of Free List Allocator (Modified)</vt:lpstr>
      <vt:lpstr>Présentation PowerPoint</vt:lpstr>
      <vt:lpstr>Comparison of the Three Modeling Approaches</vt:lpstr>
      <vt:lpstr>SPARK Resources</vt:lpstr>
    </vt:vector>
  </TitlesOfParts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ochem</dc:creator>
  <cp:lastModifiedBy>Yannick Moy</cp:lastModifiedBy>
  <cp:revision>212</cp:revision>
  <dcterms:created xsi:type="dcterms:W3CDTF">2011-10-07T11:41:06Z</dcterms:created>
  <dcterms:modified xsi:type="dcterms:W3CDTF">2016-06-24T12:40:46Z</dcterms:modified>
</cp:coreProperties>
</file>