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xls" ContentType="application/vnd.ms-excel"/>
  <Default Extension="wmf" ContentType="image/x-w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656" r:id="rId1"/>
  </p:sldMasterIdLst>
  <p:notesMasterIdLst>
    <p:notesMasterId r:id="rId33"/>
  </p:notesMasterIdLst>
  <p:handoutMasterIdLst>
    <p:handoutMasterId r:id="rId34"/>
  </p:handoutMasterIdLst>
  <p:sldIdLst>
    <p:sldId id="259" r:id="rId2"/>
    <p:sldId id="328" r:id="rId3"/>
    <p:sldId id="304" r:id="rId4"/>
    <p:sldId id="306" r:id="rId5"/>
    <p:sldId id="333" r:id="rId6"/>
    <p:sldId id="334" r:id="rId7"/>
    <p:sldId id="331" r:id="rId8"/>
    <p:sldId id="332" r:id="rId9"/>
    <p:sldId id="316" r:id="rId10"/>
    <p:sldId id="322" r:id="rId11"/>
    <p:sldId id="329" r:id="rId12"/>
    <p:sldId id="330" r:id="rId13"/>
    <p:sldId id="305" r:id="rId14"/>
    <p:sldId id="278" r:id="rId15"/>
    <p:sldId id="280" r:id="rId16"/>
    <p:sldId id="290" r:id="rId17"/>
    <p:sldId id="303" r:id="rId18"/>
    <p:sldId id="308" r:id="rId19"/>
    <p:sldId id="312" r:id="rId20"/>
    <p:sldId id="291" r:id="rId21"/>
    <p:sldId id="292" r:id="rId22"/>
    <p:sldId id="315" r:id="rId23"/>
    <p:sldId id="311" r:id="rId24"/>
    <p:sldId id="326" r:id="rId25"/>
    <p:sldId id="327" r:id="rId26"/>
    <p:sldId id="314" r:id="rId27"/>
    <p:sldId id="313" r:id="rId28"/>
    <p:sldId id="279" r:id="rId29"/>
    <p:sldId id="300" r:id="rId30"/>
    <p:sldId id="281" r:id="rId31"/>
    <p:sldId id="309" r:id="rId32"/>
  </p:sldIdLst>
  <p:sldSz cx="9144000" cy="5715000" type="screen16x1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Introduction" id="{779CC93D-E52E-4D84-901B-11D7331DD495}">
          <p14:sldIdLst>
            <p14:sldId id="259"/>
            <p14:sldId id="328"/>
            <p14:sldId id="304"/>
            <p14:sldId id="306"/>
            <p14:sldId id="333"/>
            <p14:sldId id="334"/>
            <p14:sldId id="331"/>
            <p14:sldId id="332"/>
            <p14:sldId id="316"/>
            <p14:sldId id="322"/>
          </p14:sldIdLst>
        </p14:section>
        <p14:section name="Ease of adoption" id="{C8004B6A-92E6-40B4-A4B3-1CE947A80CAB}">
          <p14:sldIdLst>
            <p14:sldId id="329"/>
            <p14:sldId id="330"/>
            <p14:sldId id="305"/>
            <p14:sldId id="278"/>
            <p14:sldId id="280"/>
          </p14:sldIdLst>
        </p14:section>
        <p14:section name="examples" id="{102C3517-36BB-48C2-BEAB-B6C5CE10C579}">
          <p14:sldIdLst>
            <p14:sldId id="290"/>
            <p14:sldId id="303"/>
            <p14:sldId id="308"/>
            <p14:sldId id="312"/>
            <p14:sldId id="291"/>
            <p14:sldId id="292"/>
            <p14:sldId id="315"/>
            <p14:sldId id="311"/>
            <p14:sldId id="326"/>
            <p14:sldId id="327"/>
            <p14:sldId id="314"/>
            <p14:sldId id="313"/>
          </p14:sldIdLst>
        </p14:section>
        <p14:section name="Use cases" id="{CE15C8F9-0B8F-F942-8F4A-BF6B35DF54F1}">
          <p14:sldIdLst>
            <p14:sldId id="279"/>
            <p14:sldId id="300"/>
            <p14:sldId id="281"/>
          </p14:sldIdLst>
        </p14:section>
        <p14:section name="Conclusion" id="{790CEF5B-569A-4C2F-BED5-750B08C0E5AD}">
          <p14:sldIdLst>
            <p14:sldId id="30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80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3300"/>
    <a:srgbClr val="2D72AD"/>
    <a:srgbClr val="009ED6"/>
  </p:clrMru>
  <p:extLst>
    <p:ext uri="{E76CE94A-603C-4142-B9EB-6D1370010A27}">
      <p14:discardImageEditData xmlns:p14="http://schemas.microsoft.com/office/powerpoint/2010/main" val="1"/>
    </p:ext>
    <p:ext uri="{D31A062A-798A-4329-ABDD-BBA856620510}">
      <p14:defaultImageDpi xmlns:p14="http://schemas.microsoft.com/office/powerpoint/2010/main" val="96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27F97BB-C833-4FB7-BDE5-3F7075034690}" styleName="Themed Style 2 - Accent 5">
    <a:tblBg>
      <a:fillRef idx="3">
        <a:schemeClr val="accent5"/>
      </a:fillRef>
      <a:effectRef idx="3">
        <a:schemeClr val="accent5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5">
                <a:tint val="50000"/>
              </a:schemeClr>
            </a:lnRef>
          </a:left>
          <a:right>
            <a:lnRef idx="1">
              <a:schemeClr val="accent5">
                <a:tint val="50000"/>
              </a:schemeClr>
            </a:lnRef>
          </a:right>
          <a:top>
            <a:lnRef idx="1">
              <a:schemeClr val="accent5">
                <a:tint val="50000"/>
              </a:schemeClr>
            </a:lnRef>
          </a:top>
          <a:bottom>
            <a:lnRef idx="1">
              <a:schemeClr val="accent5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5FD0F851-EC5A-4D38-B0AD-8093EC10F338}" styleName="Light Style 1 - Accent 5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5"/>
              </a:solidFill>
            </a:ln>
          </a:top>
          <a:bottom>
            <a:ln w="12700" cmpd="sng">
              <a:solidFill>
                <a:schemeClr val="accent5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5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5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5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726" autoAdjust="0"/>
    <p:restoredTop sz="91453" autoAdjust="0"/>
  </p:normalViewPr>
  <p:slideViewPr>
    <p:cSldViewPr>
      <p:cViewPr varScale="1">
        <p:scale>
          <a:sx n="98" d="100"/>
          <a:sy n="98" d="100"/>
        </p:scale>
        <p:origin x="936" y="84"/>
      </p:cViewPr>
      <p:guideLst>
        <p:guide orient="horz" pos="180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>
      <p:cViewPr varScale="1">
        <p:scale>
          <a:sx n="83" d="100"/>
          <a:sy n="83" d="100"/>
        </p:scale>
        <p:origin x="-3144" y="-96"/>
      </p:cViewPr>
      <p:guideLst>
        <p:guide orient="horz" pos="2880"/>
        <p:guide pos="2160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png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wmf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83FDC75-7F73-4A4A-A77C-09AADF00E0EA}" type="datetimeFigureOut">
              <a:rPr lang="en-US" smtClean="0"/>
              <a:pPr/>
              <a:t>10/22/2015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59226BF-1F13-42D3-80DC-373E7ADD1EB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5811899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8AEF76B-3757-4A0B-AF93-28494465C1DD}" type="datetimeFigureOut">
              <a:rPr lang="en-US" smtClean="0"/>
              <a:pPr/>
              <a:t>10/22/2015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685800"/>
            <a:ext cx="54864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5693FD4-8F83-4EF7-AC3F-0DC0388986B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35422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://www.adacore.com/sparkpro/language-toolset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685800"/>
            <a:ext cx="5486400" cy="34290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 smtClean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C6EAC7D-5A89-47C2-8ABA-56C9C2DEF7A4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1057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fr-FR" dirty="0" err="1" smtClean="0"/>
              <a:t>That’s</a:t>
            </a:r>
            <a:r>
              <a:rPr lang="fr-FR" dirty="0" smtClean="0"/>
              <a:t> </a:t>
            </a:r>
            <a:r>
              <a:rPr lang="fr-FR" dirty="0" err="1" smtClean="0"/>
              <a:t>Asok</a:t>
            </a:r>
            <a:r>
              <a:rPr lang="fr-FR" dirty="0" smtClean="0"/>
              <a:t> the </a:t>
            </a:r>
            <a:r>
              <a:rPr lang="fr-FR" dirty="0" err="1" smtClean="0"/>
              <a:t>intern</a:t>
            </a:r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07803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See blog.adacore.com/how-to-prevent-drone-crashes-using-spark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070004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 100% complete -- no data logging, and various other minor things not implemented (e.g., doesn’t blink the green LED as the radio</a:t>
            </a:r>
            <a:r>
              <a:rPr lang="en-US" baseline="0" dirty="0" smtClean="0"/>
              <a:t> data packages are sent).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13051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Current totals for Ada are 72,920 bytes of code</a:t>
            </a:r>
            <a:r>
              <a:rPr lang="en-US" baseline="0" dirty="0" smtClean="0"/>
              <a:t> and </a:t>
            </a:r>
            <a:r>
              <a:rPr lang="en-US" dirty="0" smtClean="0"/>
              <a:t>81,024 bytes of RAM.</a:t>
            </a:r>
          </a:p>
          <a:p>
            <a:endParaRPr lang="en-US" dirty="0" smtClean="0"/>
          </a:p>
          <a:p>
            <a:r>
              <a:rPr lang="en-US" dirty="0" smtClean="0"/>
              <a:t>Current totals for C </a:t>
            </a:r>
            <a:r>
              <a:rPr lang="en-US" smtClean="0"/>
              <a:t>are </a:t>
            </a:r>
            <a:r>
              <a:rPr lang="en-US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75,904 </a:t>
            </a:r>
            <a:r>
              <a:rPr lang="en-US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bytes of code and 104,000 bytes of RAM.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273860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 just possible for a smart intern located at AdaCore</a:t>
            </a:r>
          </a:p>
          <a:p>
            <a:endParaRPr lang="en-US" dirty="0" smtClean="0"/>
          </a:p>
          <a:p>
            <a:r>
              <a:rPr lang="en-US" dirty="0" smtClean="0"/>
              <a:t>“Flying at a slightly higher altitude…”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520343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3ADD48-8BD8-42E4-ABF6-E71D852338BE}" type="slidenum">
              <a:rPr lang="en-US" altLang="en-US"/>
              <a:pPr/>
              <a:t>24</a:t>
            </a:fld>
            <a:endParaRPr lang="en-US" altLang="en-US"/>
          </a:p>
        </p:txBody>
      </p:sp>
      <p:sp>
        <p:nvSpPr>
          <p:cNvPr id="2478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7811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en-US" dirty="0" smtClean="0"/>
              <a:t>Thus the SPARK</a:t>
            </a:r>
            <a:r>
              <a:rPr lang="en-US" altLang="en-US" baseline="0" dirty="0" smtClean="0"/>
              <a:t> defect rate was 0.04 per KSLOC.</a:t>
            </a:r>
            <a:endParaRPr lang="en-US" altLang="en-US" dirty="0"/>
          </a:p>
        </p:txBody>
      </p:sp>
      <p:sp>
        <p:nvSpPr>
          <p:cNvPr id="247812" name="Slide Number Placeholder 3"/>
          <p:cNvSpPr txBox="1">
            <a:spLocks noGrp="1"/>
          </p:cNvSpPr>
          <p:nvPr/>
        </p:nvSpPr>
        <p:spPr bwMode="auto">
          <a:xfrm>
            <a:off x="4022725" y="8915400"/>
            <a:ext cx="307657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r"/>
            <a:r>
              <a:rPr lang="en-GB" altLang="en-US" sz="1200">
                <a:ea typeface="ＭＳ Ｐゴシック" panose="020B0600070205080204" pitchFamily="34" charset="-128"/>
              </a:rPr>
              <a:t>Page </a:t>
            </a:r>
            <a:fld id="{7F40A16C-C9D0-4682-8196-EDF69279F0AA}" type="slidenum">
              <a:rPr lang="en-GB" altLang="en-US" sz="1200">
                <a:ea typeface="ＭＳ Ｐゴシック" panose="020B0600070205080204" pitchFamily="34" charset="-128"/>
              </a:rPr>
              <a:pPr algn="r"/>
              <a:t>24</a:t>
            </a:fld>
            <a:endParaRPr lang="en-GB" altLang="en-US" sz="120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4021405876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>
            <a:spLocks noGrp="1" noChangeArrowheads="1"/>
          </p:cNvSpPr>
          <p:nvPr>
            <p:ph type="sldNum" sz="quarter" idx="5"/>
          </p:nvPr>
        </p:nvSpPr>
        <p:spPr>
          <a:ln/>
        </p:spPr>
        <p:txBody>
          <a:bodyPr/>
          <a:lstStyle/>
          <a:p>
            <a:fld id="{D43ADD48-8BD8-42E4-ABF6-E71D852338BE}" type="slidenum">
              <a:rPr lang="en-US" altLang="en-US"/>
              <a:pPr/>
              <a:t>25</a:t>
            </a:fld>
            <a:endParaRPr lang="en-US" altLang="en-US"/>
          </a:p>
        </p:txBody>
      </p:sp>
      <p:sp>
        <p:nvSpPr>
          <p:cNvPr id="247810" name="Slide Image Placeholder 1"/>
          <p:cNvSpPr>
            <a:spLocks noGrp="1" noRot="1" noChangeAspect="1" noTextEdit="1"/>
          </p:cNvSpPr>
          <p:nvPr>
            <p:ph type="sldImg"/>
          </p:nvPr>
        </p:nvSpPr>
        <p:spPr>
          <a:ln/>
        </p:spPr>
      </p:sp>
      <p:sp>
        <p:nvSpPr>
          <p:cNvPr id="247811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altLang="en-US"/>
          </a:p>
        </p:txBody>
      </p:sp>
      <p:sp>
        <p:nvSpPr>
          <p:cNvPr id="247812" name="Slide Number Placeholder 3"/>
          <p:cNvSpPr txBox="1">
            <a:spLocks noGrp="1"/>
          </p:cNvSpPr>
          <p:nvPr/>
        </p:nvSpPr>
        <p:spPr bwMode="auto">
          <a:xfrm>
            <a:off x="4022725" y="8915400"/>
            <a:ext cx="3076575" cy="469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b"/>
          <a:lstStyle>
            <a:lvl1pPr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1pPr>
            <a:lvl2pPr marL="742950" indent="-28575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2pPr>
            <a:lvl3pPr marL="11430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3pPr>
            <a:lvl4pPr marL="16002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4pPr>
            <a:lvl5pPr marL="2057400" indent="-228600"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" panose="02020603050405020304" pitchFamily="18" charset="0"/>
              </a:defRPr>
            </a:lvl9pPr>
          </a:lstStyle>
          <a:p>
            <a:pPr algn="r"/>
            <a:r>
              <a:rPr lang="en-GB" altLang="en-US" sz="1200">
                <a:ea typeface="ＭＳ Ｐゴシック" panose="020B0600070205080204" pitchFamily="34" charset="-128"/>
              </a:rPr>
              <a:t>Page </a:t>
            </a:r>
            <a:fld id="{7F40A16C-C9D0-4682-8196-EDF69279F0AA}" type="slidenum">
              <a:rPr lang="en-GB" altLang="en-US" sz="1200">
                <a:ea typeface="ＭＳ Ｐゴシック" panose="020B0600070205080204" pitchFamily="34" charset="-128"/>
              </a:rPr>
              <a:pPr algn="r"/>
              <a:t>25</a:t>
            </a:fld>
            <a:endParaRPr lang="en-GB" altLang="en-US" sz="1200">
              <a:ea typeface="ＭＳ Ｐゴシック" panose="020B0600070205080204" pitchFamily="34" charset="-128"/>
            </a:endParaRPr>
          </a:p>
        </p:txBody>
      </p:sp>
    </p:spTree>
    <p:extLst>
      <p:ext uri="{BB962C8B-B14F-4D97-AF65-F5344CB8AC3E}">
        <p14:creationId xmlns:p14="http://schemas.microsoft.com/office/powerpoint/2010/main" val="340371658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Not just toy</a:t>
            </a:r>
            <a:r>
              <a:rPr lang="en-US" baseline="0" dirty="0" smtClean="0"/>
              <a:t> projects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840026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For that matter, your bank account would disappear if your marriage fails… </a:t>
            </a:r>
            <a:r>
              <a:rPr lang="en-US" dirty="0" smtClean="0">
                <a:sym typeface="Wingdings" panose="05000000000000000000" pitchFamily="2" charset="2"/>
              </a:rPr>
              <a:t></a:t>
            </a:r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 smtClean="0"/>
          </a:p>
          <a:p>
            <a:pPr marL="0" marR="0" lvl="2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smtClean="0"/>
              <a:t>Malaysian airlines 777 incident</a:t>
            </a:r>
          </a:p>
          <a:p>
            <a:endParaRPr lang="en-US" dirty="0"/>
          </a:p>
        </p:txBody>
      </p:sp>
      <p:sp>
        <p:nvSpPr>
          <p:cNvPr id="4" name="Header Placeholder 3"/>
          <p:cNvSpPr>
            <a:spLocks noGrp="1"/>
          </p:cNvSpPr>
          <p:nvPr>
            <p:ph type="hd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The GPS AE653 Debugging Capability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>
              <a:defRPr/>
            </a:pPr>
            <a:r>
              <a:rPr lang="en-US" smtClean="0"/>
              <a:t>24 Feb 2005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FCA34A94-EB52-41DE-9791-B9F5E12BDE41}" type="slidenum">
              <a:rPr lang="en-US" smtClean="0"/>
              <a:pPr>
                <a:defRPr/>
              </a:pPr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9686581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2467" name="Rectangle 3"/>
          <p:cNvSpPr>
            <a:spLocks noGrp="1" noChangeArrowheads="1"/>
          </p:cNvSpPr>
          <p:nvPr>
            <p:ph type="body" idx="1"/>
          </p:nvPr>
        </p:nvSpPr>
        <p:spPr>
          <a:noFill/>
          <a:ln w="9525"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r>
              <a:rPr lang="en-US" smtClean="0"/>
              <a:t>Source: Barry Boehm, Software Engineering Economics, Prentice Hall, 1981, pg. 40</a:t>
            </a:r>
          </a:p>
        </p:txBody>
      </p:sp>
    </p:spTree>
    <p:extLst>
      <p:ext uri="{BB962C8B-B14F-4D97-AF65-F5344CB8AC3E}">
        <p14:creationId xmlns:p14="http://schemas.microsoft.com/office/powerpoint/2010/main" val="318489315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See </a:t>
            </a:r>
            <a:r>
              <a:rPr lang="en-US" dirty="0" smtClean="0">
                <a:solidFill>
                  <a:srgbClr val="FF0000"/>
                </a:solidFill>
                <a:hlinkClick r:id="rId3"/>
              </a:rPr>
              <a:t>http://www.adacore.com/sparkpro/language-toolset</a:t>
            </a:r>
            <a:r>
              <a:rPr lang="en-US" dirty="0" smtClean="0">
                <a:solidFill>
                  <a:srgbClr val="FF0000"/>
                </a:solidFill>
              </a:rPr>
              <a:t> </a:t>
            </a:r>
            <a:endParaRPr lang="en-US" dirty="0" smtClean="0"/>
          </a:p>
          <a:p>
            <a:endParaRPr lang="en-US" dirty="0" smtClean="0"/>
          </a:p>
          <a:p>
            <a:r>
              <a:rPr lang="en-US" b="1" dirty="0" smtClean="0">
                <a:effectLst/>
              </a:rPr>
              <a:t>Data Flow Analysis</a:t>
            </a:r>
          </a:p>
          <a:p>
            <a:r>
              <a:rPr lang="en-US" dirty="0" smtClean="0">
                <a:effectLst/>
              </a:rPr>
              <a:t>Detects common programming errors that can be the cause of insecurities or erroneous </a:t>
            </a:r>
            <a:r>
              <a:rPr lang="en-US" dirty="0" err="1" smtClean="0">
                <a:effectLst/>
              </a:rPr>
              <a:t>behaviour</a:t>
            </a:r>
            <a:r>
              <a:rPr lang="en-US" dirty="0" smtClean="0">
                <a:effectLst/>
              </a:rPr>
              <a:t>, including </a:t>
            </a:r>
            <a:r>
              <a:rPr lang="en-US" dirty="0" err="1" smtClean="0">
                <a:effectLst/>
              </a:rPr>
              <a:t>uninitialised</a:t>
            </a:r>
            <a:r>
              <a:rPr lang="en-US" dirty="0" smtClean="0">
                <a:effectLst/>
              </a:rPr>
              <a:t> variables and ineffective assignments. Advanced data flow analysis can be used to check that access to global variables conforms to contracts specified by a software architect, thereby ensuring that the software conforms to its architectural design.</a:t>
            </a:r>
          </a:p>
          <a:p>
            <a:r>
              <a:rPr lang="en-US" b="1" dirty="0" smtClean="0">
                <a:effectLst/>
              </a:rPr>
              <a:t>Information Flow Analysis</a:t>
            </a:r>
          </a:p>
          <a:p>
            <a:r>
              <a:rPr lang="en-US" dirty="0" smtClean="0">
                <a:effectLst/>
              </a:rPr>
              <a:t>For more critical applications, dependency contracts can be specified to constrain the information flow allowed in a program. Violations of these contracts - potentially representing violations of safety or security policies - can then be detected even before the code is compiled.</a:t>
            </a:r>
          </a:p>
          <a:p>
            <a:r>
              <a:rPr lang="en-US" b="1" dirty="0" smtClean="0">
                <a:effectLst/>
              </a:rPr>
              <a:t>Absence of Run Time Exceptions</a:t>
            </a:r>
          </a:p>
          <a:p>
            <a:r>
              <a:rPr lang="en-US" dirty="0" smtClean="0">
                <a:effectLst/>
              </a:rPr>
              <a:t>SPARK Pro can check that a program is free from run-time exceptions such as divide-by-zero, numeric overflow, buffer overflows or indexing an array out-of-bounds. The mathematical proof system on which SPARK Pro is based guarantees that this analysis is sound, so that even before a program is executed or tested or large class of potentially hard-to-detect errors can be eliminated from your software.</a:t>
            </a:r>
          </a:p>
          <a:p>
            <a:r>
              <a:rPr lang="en-US" b="1" dirty="0" smtClean="0">
                <a:effectLst/>
              </a:rPr>
              <a:t>Property Checking</a:t>
            </a:r>
          </a:p>
          <a:p>
            <a:r>
              <a:rPr lang="en-US" dirty="0" smtClean="0">
                <a:effectLst/>
              </a:rPr>
              <a:t>For more critical applications, key safety or security properties can be expressed in the contract notation that forms part of Ada 2012. Using a mathematically-sound proof system, the SPARK Pro toolset is able to automatically check that a program will satisfy these properties for all possible inputs and execution paths - as if the program had been exhaustively tested but without ever having to compile or run the code.</a:t>
            </a:r>
          </a:p>
          <a:p>
            <a:r>
              <a:rPr lang="en-US" b="1" dirty="0" smtClean="0">
                <a:effectLst/>
              </a:rPr>
              <a:t>Functional Correctness</a:t>
            </a:r>
          </a:p>
          <a:p>
            <a:r>
              <a:rPr lang="en-US" dirty="0" smtClean="0">
                <a:effectLst/>
              </a:rPr>
              <a:t>With its extended contract language, SPARK provides for fully comprehensive, formal specification of the required functional </a:t>
            </a:r>
            <a:r>
              <a:rPr lang="en-US" dirty="0" err="1" smtClean="0">
                <a:effectLst/>
              </a:rPr>
              <a:t>behaviour</a:t>
            </a:r>
            <a:r>
              <a:rPr lang="en-US" dirty="0" smtClean="0">
                <a:effectLst/>
              </a:rPr>
              <a:t> of a program </a:t>
            </a:r>
            <a:r>
              <a:rPr lang="en-US" dirty="0" err="1" smtClean="0">
                <a:effectLst/>
              </a:rPr>
              <a:t>ie</a:t>
            </a:r>
            <a:r>
              <a:rPr lang="en-US" dirty="0" smtClean="0">
                <a:effectLst/>
              </a:rPr>
              <a:t>. a specification of the Low-Level Requirements. Using the same proof system, the SPARK Pro tools will automatically prove that a program meets its functional specification, thus providing the highest possible level of assurance for the correct </a:t>
            </a:r>
            <a:r>
              <a:rPr lang="en-US" dirty="0" err="1" smtClean="0">
                <a:effectLst/>
              </a:rPr>
              <a:t>behaviour</a:t>
            </a:r>
            <a:r>
              <a:rPr lang="en-US" dirty="0" smtClean="0">
                <a:effectLst/>
              </a:rPr>
              <a:t> of critical systems.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50864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Inga is the only “normal” person in the bunch.</a:t>
            </a:r>
            <a:r>
              <a:rPr lang="en-US" baseline="0" dirty="0" smtClean="0"/>
              <a:t> She </a:t>
            </a:r>
            <a:r>
              <a:rPr lang="en-US" dirty="0" smtClean="0"/>
              <a:t>displays her</a:t>
            </a:r>
            <a:r>
              <a:rPr lang="en-US" baseline="0" dirty="0" smtClean="0"/>
              <a:t> intelligence and wits several times, for example regarding the revolving door candle control.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365261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The command line case is important because that would be the usage for certification (at least once, at </a:t>
            </a:r>
            <a:r>
              <a:rPr lang="en-US" smtClean="0"/>
              <a:t>the end).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2971434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'image des diapositives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ce réservé des commentair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fr-FR" dirty="0"/>
          </a:p>
        </p:txBody>
      </p:sp>
      <p:sp>
        <p:nvSpPr>
          <p:cNvPr id="4" name="Espace réservé du numéro de diapositiv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527433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10 Degree of Freedom Inertial Measurement Unit</a:t>
            </a:r>
          </a:p>
          <a:p>
            <a:endParaRPr lang="en-US" dirty="0" smtClean="0"/>
          </a:p>
          <a:p>
            <a:r>
              <a:rPr lang="en-US" dirty="0" smtClean="0"/>
              <a:t>See https://www.bitcraze.io/2014/07/crazyflie-2-0-system-architecture/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1421077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mtClean="0"/>
              <a:t>BLE: </a:t>
            </a:r>
            <a:r>
              <a:rPr lang="en-US" dirty="0" smtClean="0"/>
              <a:t>Bluetooth </a:t>
            </a:r>
            <a:r>
              <a:rPr lang="en-US" smtClean="0"/>
              <a:t>Low Energy</a:t>
            </a:r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75693FD4-8F83-4EF7-AC3F-0DC0388986B0}" type="slidenum">
              <a:rPr lang="en-US" smtClean="0"/>
              <a:pPr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7099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Slide - First Page">
    <p:bg>
      <p:bgPr>
        <a:gradFill rotWithShape="1">
          <a:gsLst>
            <a:gs pos="0">
              <a:srgbClr val="04080B"/>
            </a:gs>
            <a:gs pos="100000">
              <a:schemeClr val="tx2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5" name="Straight Connector 7"/>
          <p:cNvCxnSpPr>
            <a:cxnSpLocks noChangeShapeType="1"/>
          </p:cNvCxnSpPr>
          <p:nvPr/>
        </p:nvCxnSpPr>
        <p:spPr bwMode="auto">
          <a:xfrm>
            <a:off x="698500" y="2946136"/>
            <a:ext cx="7759700" cy="0"/>
          </a:xfrm>
          <a:prstGeom prst="line">
            <a:avLst/>
          </a:prstGeom>
          <a:noFill/>
          <a:ln w="9525" algn="ctr">
            <a:solidFill>
              <a:schemeClr val="accent1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</p:cxnSp>
      <p:sp>
        <p:nvSpPr>
          <p:cNvPr id="16" name="Rectangle 15"/>
          <p:cNvSpPr>
            <a:spLocks noChangeArrowheads="1"/>
          </p:cNvSpPr>
          <p:nvPr/>
        </p:nvSpPr>
        <p:spPr bwMode="auto">
          <a:xfrm>
            <a:off x="0" y="0"/>
            <a:ext cx="9144000" cy="1841500"/>
          </a:xfrm>
          <a:prstGeom prst="rect">
            <a:avLst/>
          </a:prstGeom>
          <a:solidFill>
            <a:schemeClr val="bg1"/>
          </a:solidFill>
          <a:ln>
            <a:noFill/>
          </a:ln>
          <a:extLs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>
            <a:lvl1pPr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>
              <a:defRPr/>
            </a:pPr>
            <a:endParaRPr lang="en-US" altLang="en-US" sz="1500" smtClean="0"/>
          </a:p>
        </p:txBody>
      </p:sp>
      <p:sp>
        <p:nvSpPr>
          <p:cNvPr id="13" name="Text Placeholder 7"/>
          <p:cNvSpPr>
            <a:spLocks noGrp="1"/>
          </p:cNvSpPr>
          <p:nvPr>
            <p:ph type="body" sz="quarter" idx="16"/>
          </p:nvPr>
        </p:nvSpPr>
        <p:spPr>
          <a:xfrm>
            <a:off x="3333382" y="3048000"/>
            <a:ext cx="2534018" cy="2475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167" b="1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4" name="Text Placeholder 7"/>
          <p:cNvSpPr>
            <a:spLocks noGrp="1"/>
          </p:cNvSpPr>
          <p:nvPr>
            <p:ph type="body" sz="quarter" idx="17"/>
          </p:nvPr>
        </p:nvSpPr>
        <p:spPr>
          <a:xfrm>
            <a:off x="3333382" y="3254000"/>
            <a:ext cx="2534018" cy="2955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83" b="0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1"/>
          </p:nvPr>
        </p:nvSpPr>
        <p:spPr>
          <a:xfrm>
            <a:off x="609600" y="3048000"/>
            <a:ext cx="2590800" cy="2475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167" b="1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14"/>
          </p:nvPr>
        </p:nvSpPr>
        <p:spPr>
          <a:xfrm>
            <a:off x="609600" y="4762500"/>
            <a:ext cx="4104000" cy="444500"/>
          </a:xfrm>
        </p:spPr>
        <p:txBody>
          <a:bodyPr/>
          <a:lstStyle>
            <a:lvl1pPr marL="0" indent="0">
              <a:lnSpc>
                <a:spcPct val="150000"/>
              </a:lnSpc>
              <a:spcBef>
                <a:spcPts val="0"/>
              </a:spcBef>
              <a:buNone/>
              <a:defRPr sz="1167" baseline="0">
                <a:solidFill>
                  <a:srgbClr val="91B9DA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1" name="Text Placeholder 7"/>
          <p:cNvSpPr>
            <a:spLocks noGrp="1"/>
          </p:cNvSpPr>
          <p:nvPr>
            <p:ph type="body" sz="quarter" idx="15"/>
          </p:nvPr>
        </p:nvSpPr>
        <p:spPr>
          <a:xfrm>
            <a:off x="609600" y="3254000"/>
            <a:ext cx="2590800" cy="2955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83" b="0" baseline="0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8" name="Text Placeholder 7"/>
          <p:cNvSpPr>
            <a:spLocks noGrp="1"/>
          </p:cNvSpPr>
          <p:nvPr>
            <p:ph type="body" sz="quarter" idx="21"/>
          </p:nvPr>
        </p:nvSpPr>
        <p:spPr>
          <a:xfrm>
            <a:off x="5943600" y="3048000"/>
            <a:ext cx="2590800" cy="2475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167" b="1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9" name="Text Placeholder 7"/>
          <p:cNvSpPr>
            <a:spLocks noGrp="1"/>
          </p:cNvSpPr>
          <p:nvPr>
            <p:ph type="body" sz="quarter" idx="22"/>
          </p:nvPr>
        </p:nvSpPr>
        <p:spPr>
          <a:xfrm>
            <a:off x="5943600" y="3254000"/>
            <a:ext cx="2590800" cy="295500"/>
          </a:xfrm>
        </p:spPr>
        <p:txBody>
          <a:bodyPr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1083" b="0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7" name="Text Placeholder 7"/>
          <p:cNvSpPr>
            <a:spLocks noGrp="1"/>
          </p:cNvSpPr>
          <p:nvPr>
            <p:ph type="body" sz="quarter" idx="23"/>
          </p:nvPr>
        </p:nvSpPr>
        <p:spPr>
          <a:xfrm>
            <a:off x="685800" y="2095500"/>
            <a:ext cx="7696200" cy="819000"/>
          </a:xfrm>
        </p:spPr>
        <p:txBody>
          <a:bodyPr anchor="b"/>
          <a:lstStyle>
            <a:lvl1pPr marL="0" indent="0">
              <a:lnSpc>
                <a:spcPct val="100000"/>
              </a:lnSpc>
              <a:spcBef>
                <a:spcPts val="0"/>
              </a:spcBef>
              <a:buNone/>
              <a:defRPr sz="2000" b="1">
                <a:solidFill>
                  <a:schemeClr val="bg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21" name="Text Placeholder 7"/>
          <p:cNvSpPr>
            <a:spLocks noGrp="1"/>
          </p:cNvSpPr>
          <p:nvPr>
            <p:ph type="body" sz="quarter" idx="24"/>
          </p:nvPr>
        </p:nvSpPr>
        <p:spPr>
          <a:xfrm>
            <a:off x="5684520" y="1143000"/>
            <a:ext cx="2849880" cy="247500"/>
          </a:xfrm>
        </p:spPr>
        <p:txBody>
          <a:bodyPr/>
          <a:lstStyle>
            <a:lvl1pPr marL="0" indent="0" algn="r">
              <a:lnSpc>
                <a:spcPct val="100000"/>
              </a:lnSpc>
              <a:spcBef>
                <a:spcPts val="0"/>
              </a:spcBef>
              <a:buNone/>
              <a:defRPr sz="1167" b="1">
                <a:solidFill>
                  <a:schemeClr val="accent1"/>
                </a:solidFill>
              </a:defRPr>
            </a:lvl1pPr>
            <a:lvl2pPr>
              <a:buNone/>
              <a:defRPr/>
            </a:lvl2pPr>
            <a:lvl3pPr>
              <a:buNone/>
              <a:defRPr/>
            </a:lvl3pPr>
            <a:lvl4pPr>
              <a:buNone/>
              <a:defRPr/>
            </a:lvl4pPr>
            <a:lvl5pPr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pic>
        <p:nvPicPr>
          <p:cNvPr id="22" name="Picture 6" descr="adacore_logo_big"/>
          <p:cNvPicPr>
            <a:picLocks noChangeAspect="1" noChangeArrowheads="1"/>
          </p:cNvPicPr>
          <p:nvPr userDrawn="1"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1838" y="1000050"/>
            <a:ext cx="1879134" cy="5334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03051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914400" y="2400300"/>
            <a:ext cx="7239000" cy="1600200"/>
          </a:xfrm>
          <a:prstGeom prst="rect">
            <a:avLst/>
          </a:prstGeom>
        </p:spPr>
        <p:txBody>
          <a:bodyPr anchor="t">
            <a:noAutofit/>
          </a:bodyPr>
          <a:lstStyle>
            <a:lvl1pPr algn="l">
              <a:lnSpc>
                <a:spcPct val="80000"/>
              </a:lnSpc>
              <a:defRPr sz="4000" b="1" i="0" kern="1200" cap="none" baseline="0">
                <a:solidFill>
                  <a:srgbClr val="2D72AD"/>
                </a:solidFill>
                <a:latin typeface="Helvetica"/>
                <a:cs typeface="Helvetica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914400" y="4076700"/>
            <a:ext cx="4772528" cy="825500"/>
          </a:xfrm>
        </p:spPr>
        <p:txBody>
          <a:bodyPr>
            <a:normAutofit/>
          </a:bodyPr>
          <a:lstStyle>
            <a:lvl1pPr marL="0" indent="0" algn="l">
              <a:buNone/>
              <a:defRPr sz="2000" b="0" i="0">
                <a:solidFill>
                  <a:schemeClr val="tx1"/>
                </a:solidFill>
                <a:latin typeface="Helvetica"/>
                <a:cs typeface="Helvetica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</p:spTree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57200" y="114300"/>
            <a:ext cx="8458200" cy="6858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 algn="ctr">
              <a:defRPr lang="en-US" sz="3200" b="1" i="0" dirty="0">
                <a:solidFill>
                  <a:schemeClr val="tx1"/>
                </a:solidFill>
                <a:effectLst/>
                <a:latin typeface="Helvetica"/>
                <a:cs typeface="Helvetica"/>
              </a:defRPr>
            </a:lvl1pPr>
          </a:lstStyle>
          <a:p>
            <a:r>
              <a:rPr lang="en-US" dirty="0" smtClean="0"/>
              <a:t>Click To Edit Master Title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2000" y="1028700"/>
            <a:ext cx="8077200" cy="4419600"/>
          </a:xfrm>
        </p:spPr>
        <p:txBody>
          <a:bodyPr>
            <a:normAutofit/>
          </a:bodyPr>
          <a:lstStyle>
            <a:lvl1pPr marL="0" indent="0">
              <a:spcBef>
                <a:spcPts val="3000"/>
              </a:spcBef>
              <a:spcAft>
                <a:spcPts val="0"/>
              </a:spcAft>
              <a:buFontTx/>
              <a:buNone/>
              <a:defRPr sz="2800">
                <a:solidFill>
                  <a:schemeClr val="tx1"/>
                </a:solidFill>
                <a:latin typeface="Helvetica"/>
                <a:cs typeface="Helvetica"/>
              </a:defRPr>
            </a:lvl1pPr>
            <a:lvl2pPr marL="731520" indent="-342900">
              <a:spcBef>
                <a:spcPts val="1200"/>
              </a:spcBef>
              <a:spcAft>
                <a:spcPts val="0"/>
              </a:spcAft>
              <a:buFont typeface="Arial" panose="020B0604020202020204" pitchFamily="34" charset="0"/>
              <a:buChar char="•"/>
              <a:defRPr sz="2200">
                <a:latin typeface="Helvetica"/>
                <a:cs typeface="Helvetica"/>
              </a:defRPr>
            </a:lvl2pPr>
            <a:lvl3pPr marL="1257300" indent="-342900">
              <a:buFont typeface="Arial" panose="020B0604020202020204" pitchFamily="34" charset="0"/>
              <a:buChar char="•"/>
              <a:defRPr sz="2000">
                <a:latin typeface="Helvetica"/>
                <a:cs typeface="Helvetica"/>
              </a:defRPr>
            </a:lvl3pPr>
            <a:lvl4pPr marL="1714500" indent="-342900">
              <a:buFont typeface="Arial" panose="020B0604020202020204" pitchFamily="34" charset="0"/>
              <a:buChar char="•"/>
              <a:defRPr sz="2000">
                <a:latin typeface="Helvetica"/>
                <a:cs typeface="Helvetica"/>
              </a:defRPr>
            </a:lvl4pPr>
            <a:lvl5pPr marL="2171700" indent="-342900">
              <a:buFont typeface="Arial" panose="020B0604020202020204" pitchFamily="34" charset="0"/>
              <a:buChar char="•"/>
              <a:defRPr sz="2000">
                <a:latin typeface="Helvetica"/>
                <a:cs typeface="Helvetica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">
    <p:bg>
      <p:bgPr>
        <a:gradFill rotWithShape="1">
          <a:gsLst>
            <a:gs pos="0">
              <a:srgbClr val="04080B"/>
            </a:gs>
            <a:gs pos="100000">
              <a:schemeClr val="tx2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5819196" y="223573"/>
            <a:ext cx="184730" cy="2719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defRPr/>
            </a:pPr>
            <a:endParaRPr lang="en-US" sz="1167" b="1" smtClean="0">
              <a:solidFill>
                <a:schemeClr val="accent1"/>
              </a:solidFill>
            </a:endParaRPr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381000" y="2222500"/>
            <a:ext cx="8382000" cy="769506"/>
          </a:xfrm>
        </p:spPr>
        <p:txBody>
          <a:bodyPr>
            <a:spAutoFit/>
          </a:bodyPr>
          <a:lstStyle>
            <a:lvl1pPr marL="0" indent="0" algn="ctr" rtl="0" fontAlgn="base">
              <a:spcBef>
                <a:spcPct val="0"/>
              </a:spcBef>
              <a:spcAft>
                <a:spcPct val="0"/>
              </a:spcAft>
              <a:buNone/>
              <a:defRPr lang="en-US" sz="3667" b="1" i="0" kern="1200" dirty="0" smtClean="0">
                <a:solidFill>
                  <a:schemeClr val="bg1"/>
                </a:solidFill>
                <a:latin typeface="+mn-lt"/>
                <a:ea typeface="ＭＳ Ｐゴシック" charset="-128"/>
                <a:cs typeface="Helvetica"/>
              </a:defRPr>
            </a:lvl1pPr>
            <a:lvl2pPr marL="380985" indent="0">
              <a:buNone/>
              <a:defRPr/>
            </a:lvl2pPr>
            <a:lvl3pPr marL="761970" indent="0">
              <a:buNone/>
              <a:defRPr/>
            </a:lvl3pPr>
            <a:lvl4pPr marL="1142954" indent="0">
              <a:buNone/>
              <a:defRPr/>
            </a:lvl4pPr>
            <a:lvl5pPr marL="1523939" indent="0"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11113051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0"/>
            <a:ext cx="9151938" cy="571500"/>
          </a:xfrm>
          <a:prstGeom prst="rect">
            <a:avLst/>
          </a:prstGeom>
          <a:gradFill rotWithShape="1">
            <a:gsLst>
              <a:gs pos="27000">
                <a:srgbClr val="153957">
                  <a:lumMod val="99000"/>
                  <a:lumOff val="1000"/>
                </a:srgbClr>
              </a:gs>
              <a:gs pos="100000">
                <a:schemeClr val="tx2"/>
              </a:gs>
            </a:gsLst>
            <a:lin ang="5400000"/>
          </a:gradFill>
          <a:ln>
            <a:noFill/>
          </a:ln>
          <a:extLst/>
        </p:spPr>
        <p:txBody>
          <a:bodyPr/>
          <a:lstStyle/>
          <a:p>
            <a:pPr algn="ctr">
              <a:defRPr/>
            </a:pPr>
            <a:endParaRPr lang="en-US" sz="1500">
              <a:latin typeface="Arial" charset="0"/>
            </a:endParaRP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8305801" y="5535083"/>
            <a:ext cx="830263" cy="194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>
              <a:defRPr/>
            </a:pPr>
            <a:r>
              <a:rPr lang="en-US" sz="667" smtClean="0">
                <a:solidFill>
                  <a:srgbClr val="A6A6A6"/>
                </a:solidFill>
              </a:rPr>
              <a:t>Slide: </a:t>
            </a:r>
            <a:fld id="{9E9B421E-AB74-4DD7-A629-A093C2FE9686}" type="slidenum">
              <a:rPr lang="en-US" sz="667" smtClean="0">
                <a:solidFill>
                  <a:srgbClr val="A6A6A6"/>
                </a:solidFill>
              </a:rPr>
              <a:pPr algn="r">
                <a:defRPr/>
              </a:pPr>
              <a:t>‹#›</a:t>
            </a:fld>
            <a:endParaRPr lang="fr-FR" sz="667" smtClean="0">
              <a:solidFill>
                <a:srgbClr val="A6A6A6"/>
              </a:solidFill>
            </a:endParaRPr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 bwMode="gray">
          <a:xfrm>
            <a:off x="152400" y="63500"/>
            <a:ext cx="8763000" cy="444500"/>
          </a:xfrm>
          <a:prstGeom prst="rect">
            <a:avLst/>
          </a:prstGeom>
        </p:spPr>
        <p:txBody>
          <a:bodyPr anchor="ctr" anchorCtr="0"/>
          <a:lstStyle>
            <a:lvl1pPr algn="l">
              <a:defRPr sz="2333" b="1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5" name="Content Placeholder 2"/>
          <p:cNvSpPr>
            <a:spLocks noGrp="1"/>
          </p:cNvSpPr>
          <p:nvPr>
            <p:ph sz="half" idx="10"/>
          </p:nvPr>
        </p:nvSpPr>
        <p:spPr>
          <a:xfrm>
            <a:off x="685800" y="952500"/>
            <a:ext cx="7848600" cy="4445000"/>
          </a:xfrm>
        </p:spPr>
        <p:txBody>
          <a:bodyPr/>
          <a:lstStyle>
            <a:lvl1pPr>
              <a:lnSpc>
                <a:spcPct val="100000"/>
              </a:lnSpc>
              <a:spcBef>
                <a:spcPts val="2333"/>
              </a:spcBef>
              <a:defRPr sz="1667" b="1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>
              <a:lnSpc>
                <a:spcPct val="100000"/>
              </a:lnSpc>
              <a:spcBef>
                <a:spcPts val="750"/>
              </a:spcBef>
              <a:spcAft>
                <a:spcPts val="0"/>
              </a:spcAft>
              <a:defRPr sz="1500"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marL="1000085" indent="-238115">
              <a:spcBef>
                <a:spcPts val="500"/>
              </a:spcBef>
              <a:spcAft>
                <a:spcPts val="0"/>
              </a:spcAft>
              <a:buFont typeface="Wingdings" pitchFamily="2" charset="2"/>
              <a:buChar char="§"/>
              <a:defRPr sz="1500"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>
              <a:spcBef>
                <a:spcPts val="500"/>
              </a:spcBef>
              <a:defRPr sz="1500"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>
              <a:spcBef>
                <a:spcPts val="500"/>
              </a:spcBef>
              <a:defRPr sz="1500"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047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0" y="0"/>
            <a:ext cx="9151938" cy="571500"/>
          </a:xfrm>
          <a:prstGeom prst="rect">
            <a:avLst/>
          </a:prstGeom>
          <a:gradFill rotWithShape="1">
            <a:gsLst>
              <a:gs pos="27000">
                <a:srgbClr val="153957">
                  <a:lumMod val="99000"/>
                  <a:lumOff val="1000"/>
                </a:srgbClr>
              </a:gs>
              <a:gs pos="100000">
                <a:schemeClr val="tx2"/>
              </a:gs>
            </a:gsLst>
            <a:lin ang="5400000"/>
          </a:gradFill>
          <a:ln>
            <a:noFill/>
          </a:ln>
          <a:extLst/>
        </p:spPr>
        <p:txBody>
          <a:bodyPr/>
          <a:lstStyle/>
          <a:p>
            <a:pPr algn="ctr">
              <a:defRPr/>
            </a:pPr>
            <a:endParaRPr lang="en-US" sz="1500">
              <a:latin typeface="Arial" charset="0"/>
            </a:endParaRPr>
          </a:p>
        </p:txBody>
      </p:sp>
      <p:sp>
        <p:nvSpPr>
          <p:cNvPr id="6" name="Text Box 6"/>
          <p:cNvSpPr txBox="1">
            <a:spLocks noChangeArrowheads="1"/>
          </p:cNvSpPr>
          <p:nvPr/>
        </p:nvSpPr>
        <p:spPr bwMode="auto">
          <a:xfrm>
            <a:off x="8305801" y="5535083"/>
            <a:ext cx="830263" cy="194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>
              <a:defRPr/>
            </a:pPr>
            <a:r>
              <a:rPr lang="en-US" sz="667" smtClean="0">
                <a:solidFill>
                  <a:srgbClr val="A6A6A6"/>
                </a:solidFill>
              </a:rPr>
              <a:t>Slide: </a:t>
            </a:r>
            <a:fld id="{3DB35497-FD48-4E64-AE6C-4B6276AD0171}" type="slidenum">
              <a:rPr lang="en-US" sz="667" smtClean="0">
                <a:solidFill>
                  <a:srgbClr val="A6A6A6"/>
                </a:solidFill>
              </a:rPr>
              <a:pPr algn="r">
                <a:defRPr/>
              </a:pPr>
              <a:t>‹#›</a:t>
            </a:fld>
            <a:endParaRPr lang="fr-FR" sz="667" smtClean="0">
              <a:solidFill>
                <a:srgbClr val="A6A6A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762000" y="952500"/>
            <a:ext cx="3810000" cy="444500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2000"/>
            </a:lvl3pPr>
            <a:lvl4pPr>
              <a:defRPr sz="2000"/>
            </a:lvl4pPr>
            <a:lvl5pPr>
              <a:defRPr sz="20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724400" y="952500"/>
            <a:ext cx="3810000" cy="4445000"/>
          </a:xfrm>
        </p:spPr>
        <p:txBody>
          <a:bodyPr/>
          <a:lstStyle>
            <a:lvl1pPr algn="l" rtl="0" eaLnBrk="1" fontAlgn="base" hangingPunct="1">
              <a:spcBef>
                <a:spcPct val="20000"/>
              </a:spcBef>
              <a:spcAft>
                <a:spcPct val="0"/>
              </a:spcAft>
              <a:defRPr lang="en-US" sz="2000" b="1" dirty="0" smtClean="0">
                <a:solidFill>
                  <a:srgbClr val="404040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  <a:lvl2pPr algn="l" rtl="0" eaLnBrk="1" fontAlgn="base" hangingPunct="1">
              <a:spcBef>
                <a:spcPct val="20000"/>
              </a:spcBef>
              <a:spcAft>
                <a:spcPct val="0"/>
              </a:spcAft>
              <a:defRPr lang="en-US" sz="2000" b="1" dirty="0" smtClean="0">
                <a:solidFill>
                  <a:srgbClr val="404040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algn="l" rtl="0" eaLnBrk="1" fontAlgn="base" hangingPunct="1">
              <a:spcBef>
                <a:spcPct val="20000"/>
              </a:spcBef>
              <a:spcAft>
                <a:spcPct val="0"/>
              </a:spcAft>
              <a:defRPr lang="en-US" sz="2000" b="1" dirty="0" smtClean="0">
                <a:solidFill>
                  <a:srgbClr val="404040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algn="l" rtl="0" eaLnBrk="1" fontAlgn="base" hangingPunct="1">
              <a:spcBef>
                <a:spcPct val="20000"/>
              </a:spcBef>
              <a:spcAft>
                <a:spcPct val="0"/>
              </a:spcAft>
              <a:defRPr lang="en-US" sz="2000" b="1" dirty="0" smtClean="0">
                <a:solidFill>
                  <a:srgbClr val="404040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algn="l" rtl="0" eaLnBrk="1" fontAlgn="base" hangingPunct="1">
              <a:spcBef>
                <a:spcPct val="20000"/>
              </a:spcBef>
              <a:spcAft>
                <a:spcPct val="0"/>
              </a:spcAft>
              <a:defRPr lang="en-US" sz="2000" b="1" dirty="0">
                <a:solidFill>
                  <a:srgbClr val="404040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 bwMode="gray">
          <a:xfrm>
            <a:off x="152400" y="63500"/>
            <a:ext cx="8763000" cy="444500"/>
          </a:xfrm>
          <a:prstGeom prst="rect">
            <a:avLst/>
          </a:prstGeom>
        </p:spPr>
        <p:txBody>
          <a:bodyPr anchor="ctr" anchorCtr="0"/>
          <a:lstStyle>
            <a:lvl1pPr algn="l">
              <a:defRPr sz="28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973099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ustom Layout">
    <p:bg>
      <p:bgPr>
        <a:gradFill rotWithShape="1">
          <a:gsLst>
            <a:gs pos="0">
              <a:srgbClr val="04080B"/>
            </a:gs>
            <a:gs pos="100000">
              <a:schemeClr val="tx2"/>
            </a:gs>
          </a:gsLst>
          <a:lin ang="540000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>
            <a:spLocks noChangeArrowheads="1"/>
          </p:cNvSpPr>
          <p:nvPr/>
        </p:nvSpPr>
        <p:spPr bwMode="auto">
          <a:xfrm>
            <a:off x="5819196" y="223573"/>
            <a:ext cx="184730" cy="27193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 eaLnBrk="1" hangingPunct="1">
              <a:defRPr/>
            </a:pPr>
            <a:endParaRPr lang="en-US" sz="1167" b="1" smtClean="0">
              <a:solidFill>
                <a:schemeClr val="accent1"/>
              </a:solidFill>
            </a:endParaRPr>
          </a:p>
        </p:txBody>
      </p:sp>
      <p:sp>
        <p:nvSpPr>
          <p:cNvPr id="5" name="Title 1"/>
          <p:cNvSpPr>
            <a:spLocks noGrp="1"/>
          </p:cNvSpPr>
          <p:nvPr>
            <p:ph type="title"/>
          </p:nvPr>
        </p:nvSpPr>
        <p:spPr>
          <a:xfrm>
            <a:off x="152400" y="63500"/>
            <a:ext cx="8763000" cy="444500"/>
          </a:xfrm>
          <a:prstGeom prst="rect">
            <a:avLst/>
          </a:prstGeom>
        </p:spPr>
        <p:txBody>
          <a:bodyPr anchor="ctr" anchorCtr="0"/>
          <a:lstStyle>
            <a:lvl1pPr>
              <a:defRPr sz="2333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981268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ChangeArrowheads="1"/>
          </p:cNvSpPr>
          <p:nvPr/>
        </p:nvSpPr>
        <p:spPr bwMode="auto">
          <a:xfrm>
            <a:off x="0" y="0"/>
            <a:ext cx="9151938" cy="571500"/>
          </a:xfrm>
          <a:prstGeom prst="rect">
            <a:avLst/>
          </a:prstGeom>
          <a:gradFill rotWithShape="1">
            <a:gsLst>
              <a:gs pos="27000">
                <a:srgbClr val="153957">
                  <a:lumMod val="99000"/>
                  <a:lumOff val="1000"/>
                </a:srgbClr>
              </a:gs>
              <a:gs pos="100000">
                <a:schemeClr val="tx2"/>
              </a:gs>
            </a:gsLst>
            <a:lin ang="5400000"/>
          </a:gradFill>
          <a:ln>
            <a:noFill/>
          </a:ln>
          <a:extLst/>
        </p:spPr>
        <p:txBody>
          <a:bodyPr/>
          <a:lstStyle/>
          <a:p>
            <a:pPr algn="ctr">
              <a:defRPr/>
            </a:pPr>
            <a:endParaRPr lang="en-US" sz="1500">
              <a:latin typeface="Arial" charset="0"/>
            </a:endParaRPr>
          </a:p>
        </p:txBody>
      </p:sp>
      <p:sp>
        <p:nvSpPr>
          <p:cNvPr id="4" name="Text Box 6"/>
          <p:cNvSpPr txBox="1">
            <a:spLocks noChangeArrowheads="1"/>
          </p:cNvSpPr>
          <p:nvPr/>
        </p:nvSpPr>
        <p:spPr bwMode="auto">
          <a:xfrm>
            <a:off x="8305801" y="5535083"/>
            <a:ext cx="830263" cy="194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>
              <a:defRPr/>
            </a:pPr>
            <a:r>
              <a:rPr lang="en-US" sz="667" smtClean="0">
                <a:solidFill>
                  <a:srgbClr val="A6A6A6"/>
                </a:solidFill>
              </a:rPr>
              <a:t>Slide: </a:t>
            </a:r>
            <a:fld id="{2807B7E5-82C5-43E9-9413-9E8B385DA850}" type="slidenum">
              <a:rPr lang="en-US" sz="667" smtClean="0">
                <a:solidFill>
                  <a:srgbClr val="A6A6A6"/>
                </a:solidFill>
              </a:rPr>
              <a:pPr algn="r">
                <a:defRPr/>
              </a:pPr>
              <a:t>‹#›</a:t>
            </a:fld>
            <a:endParaRPr lang="fr-FR" sz="667" smtClean="0">
              <a:solidFill>
                <a:srgbClr val="A6A6A6"/>
              </a:solidFill>
            </a:endParaRPr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 bwMode="gray">
          <a:xfrm>
            <a:off x="152400" y="63500"/>
            <a:ext cx="8763000" cy="444500"/>
          </a:xfrm>
          <a:prstGeom prst="rect">
            <a:avLst/>
          </a:prstGeom>
        </p:spPr>
        <p:txBody>
          <a:bodyPr anchor="ctr" anchorCtr="0"/>
          <a:lstStyle>
            <a:lvl1pPr>
              <a:defRPr sz="2800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79588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>
            <a:spLocks noChangeArrowheads="1"/>
          </p:cNvSpPr>
          <p:nvPr/>
        </p:nvSpPr>
        <p:spPr bwMode="auto">
          <a:xfrm>
            <a:off x="0" y="0"/>
            <a:ext cx="9151938" cy="571500"/>
          </a:xfrm>
          <a:prstGeom prst="rect">
            <a:avLst/>
          </a:prstGeom>
          <a:gradFill rotWithShape="1">
            <a:gsLst>
              <a:gs pos="27000">
                <a:srgbClr val="153957">
                  <a:lumMod val="99000"/>
                  <a:lumOff val="1000"/>
                </a:srgbClr>
              </a:gs>
              <a:gs pos="100000">
                <a:schemeClr val="tx2"/>
              </a:gs>
            </a:gsLst>
            <a:lin ang="5400000"/>
          </a:gradFill>
          <a:ln>
            <a:noFill/>
          </a:ln>
          <a:extLst/>
        </p:spPr>
        <p:txBody>
          <a:bodyPr/>
          <a:lstStyle/>
          <a:p>
            <a:pPr algn="ctr">
              <a:defRPr/>
            </a:pPr>
            <a:endParaRPr lang="en-US" sz="2000">
              <a:latin typeface="Arial" charset="0"/>
            </a:endParaRPr>
          </a:p>
        </p:txBody>
      </p:sp>
      <p:sp>
        <p:nvSpPr>
          <p:cNvPr id="5" name="Text Box 6"/>
          <p:cNvSpPr txBox="1">
            <a:spLocks noChangeArrowheads="1"/>
          </p:cNvSpPr>
          <p:nvPr/>
        </p:nvSpPr>
        <p:spPr bwMode="auto">
          <a:xfrm>
            <a:off x="8305801" y="5535083"/>
            <a:ext cx="830263" cy="19499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 algn="ctr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r">
              <a:defRPr/>
            </a:pPr>
            <a:r>
              <a:rPr lang="en-US" sz="667" smtClean="0">
                <a:solidFill>
                  <a:srgbClr val="A6A6A6"/>
                </a:solidFill>
              </a:rPr>
              <a:t>Slide: </a:t>
            </a:r>
            <a:fld id="{95D6869B-13B0-46BB-8FFE-B7BE18F8F61F}" type="slidenum">
              <a:rPr lang="en-US" sz="667" smtClean="0">
                <a:solidFill>
                  <a:srgbClr val="A6A6A6"/>
                </a:solidFill>
              </a:rPr>
              <a:pPr algn="r">
                <a:defRPr/>
              </a:pPr>
              <a:t>‹#›</a:t>
            </a:fld>
            <a:endParaRPr lang="fr-FR" sz="667" smtClean="0">
              <a:solidFill>
                <a:srgbClr val="A6A6A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52500"/>
            <a:ext cx="8001000" cy="4445000"/>
          </a:xfrm>
        </p:spPr>
        <p:txBody>
          <a:bodyPr/>
          <a:lstStyle>
            <a:lvl1pPr>
              <a:lnSpc>
                <a:spcPct val="100000"/>
              </a:lnSpc>
              <a:spcBef>
                <a:spcPts val="3000"/>
              </a:spcBef>
              <a:defRPr sz="2200"/>
            </a:lvl1pPr>
            <a:lvl2pPr marL="619100" indent="-238115">
              <a:lnSpc>
                <a:spcPct val="100000"/>
              </a:lnSpc>
              <a:spcBef>
                <a:spcPts val="750"/>
              </a:spcBef>
              <a:defRPr lang="en-US" sz="22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2pPr>
            <a:lvl3pPr marL="952462" indent="-190492">
              <a:lnSpc>
                <a:spcPct val="100000"/>
              </a:lnSpc>
              <a:spcBef>
                <a:spcPts val="750"/>
              </a:spcBef>
              <a:defRPr lang="en-US" sz="20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3pPr>
            <a:lvl4pPr marL="1333447" indent="-190492">
              <a:defRPr lang="en-US" sz="2000" dirty="0" smtClean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4pPr>
            <a:lvl5pPr marL="1714431" indent="-190492">
              <a:defRPr lang="en-US" sz="2000" dirty="0">
                <a:solidFill>
                  <a:schemeClr val="tx1"/>
                </a:solidFill>
                <a:latin typeface="Verdana" pitchFamily="34" charset="0"/>
                <a:ea typeface="Verdana" pitchFamily="34" charset="0"/>
                <a:cs typeface="Verdana" pitchFamily="34" charset="0"/>
              </a:defRPr>
            </a:lvl5pPr>
          </a:lstStyle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Title 1"/>
          <p:cNvSpPr>
            <a:spLocks noGrp="1"/>
          </p:cNvSpPr>
          <p:nvPr>
            <p:ph type="title"/>
          </p:nvPr>
        </p:nvSpPr>
        <p:spPr bwMode="gray">
          <a:xfrm>
            <a:off x="152400" y="63500"/>
            <a:ext cx="8763000" cy="444500"/>
          </a:xfrm>
          <a:prstGeom prst="rect">
            <a:avLst/>
          </a:prstGeom>
        </p:spPr>
        <p:txBody>
          <a:bodyPr anchor="ctr" anchorCtr="0"/>
          <a:lstStyle>
            <a:lvl1pPr algn="l">
              <a:defRPr sz="2800" b="1">
                <a:latin typeface="Verdana" pitchFamily="34" charset="0"/>
                <a:ea typeface="Verdana" pitchFamily="34" charset="0"/>
                <a:cs typeface="Verdana" pitchFamily="34" charset="0"/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960179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5571" name="Rectangle 3"/>
          <p:cNvSpPr>
            <a:spLocks noGrp="1" noChangeArrowheads="1"/>
          </p:cNvSpPr>
          <p:nvPr>
            <p:ph type="ctrTitle"/>
          </p:nvPr>
        </p:nvSpPr>
        <p:spPr>
          <a:xfrm>
            <a:off x="3124200" y="1206500"/>
            <a:ext cx="5257800" cy="508000"/>
          </a:xfrm>
          <a:prstGeom prst="rect">
            <a:avLst/>
          </a:prstGeo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65572" name="Rectangle 4"/>
          <p:cNvSpPr>
            <a:spLocks noGrp="1" noChangeArrowheads="1"/>
          </p:cNvSpPr>
          <p:nvPr>
            <p:ph type="subTitle" idx="1"/>
          </p:nvPr>
        </p:nvSpPr>
        <p:spPr>
          <a:xfrm>
            <a:off x="3124200" y="2857500"/>
            <a:ext cx="5410200" cy="952500"/>
          </a:xfrm>
        </p:spPr>
        <p:txBody>
          <a:bodyPr/>
          <a:lstStyle>
            <a:lvl1pPr marL="0" indent="0">
              <a:buFontTx/>
              <a:buNone/>
              <a:defRPr sz="1167">
                <a:solidFill>
                  <a:srgbClr val="025B9D"/>
                </a:solidFill>
              </a:defRPr>
            </a:lvl1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7907177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702357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685800" y="952500"/>
            <a:ext cx="7848600" cy="4445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First level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6220393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58" r:id="rId2"/>
    <p:sldLayoutId id="2147483659" r:id="rId3"/>
    <p:sldLayoutId id="2147483660" r:id="rId4"/>
    <p:sldLayoutId id="2147483661" r:id="rId5"/>
    <p:sldLayoutId id="2147483662" r:id="rId6"/>
    <p:sldLayoutId id="2147483663" r:id="rId7"/>
    <p:sldLayoutId id="2147483664" r:id="rId8"/>
    <p:sldLayoutId id="2147483665" r:id="rId9"/>
    <p:sldLayoutId id="2147483649" r:id="rId10"/>
    <p:sldLayoutId id="2147483650" r:id="rId11"/>
  </p:sldLayoutIdLst>
  <p:transition spd="slow">
    <p:wipe dir="d"/>
  </p:transition>
  <p:timing>
    <p:tnLst>
      <p:par>
        <p:cTn id="1" dur="indefinite" restart="never" nodeType="tmRoot"/>
      </p:par>
    </p:tnLst>
  </p:timing>
  <p:txStyles>
    <p:titleStyle>
      <a:lvl1pPr algn="l" rtl="0" eaLnBrk="1" fontAlgn="base" hangingPunct="1">
        <a:spcBef>
          <a:spcPct val="0"/>
        </a:spcBef>
        <a:spcAft>
          <a:spcPct val="0"/>
        </a:spcAft>
        <a:defRPr sz="1333" b="1">
          <a:solidFill>
            <a:schemeClr val="bg1"/>
          </a:solidFill>
          <a:latin typeface="+mj-lt"/>
          <a:ea typeface="+mj-ea"/>
          <a:cs typeface="+mj-cs"/>
        </a:defRPr>
      </a:lvl1pPr>
      <a:lvl2pPr algn="l" rtl="0" eaLnBrk="1" fontAlgn="base" hangingPunct="1">
        <a:spcBef>
          <a:spcPct val="0"/>
        </a:spcBef>
        <a:spcAft>
          <a:spcPct val="0"/>
        </a:spcAft>
        <a:defRPr sz="1333" b="1">
          <a:solidFill>
            <a:schemeClr val="bg1"/>
          </a:solidFill>
          <a:latin typeface="Franklin Gothic Book"/>
          <a:ea typeface="ヒラギノ角ゴ ProN W3"/>
          <a:cs typeface="ヒラギノ角ゴ ProN W3"/>
        </a:defRPr>
      </a:lvl2pPr>
      <a:lvl3pPr algn="l" rtl="0" eaLnBrk="1" fontAlgn="base" hangingPunct="1">
        <a:spcBef>
          <a:spcPct val="0"/>
        </a:spcBef>
        <a:spcAft>
          <a:spcPct val="0"/>
        </a:spcAft>
        <a:defRPr sz="1333" b="1">
          <a:solidFill>
            <a:schemeClr val="bg1"/>
          </a:solidFill>
          <a:latin typeface="Franklin Gothic Book"/>
          <a:ea typeface="ヒラギノ角ゴ ProN W3"/>
          <a:cs typeface="ヒラギノ角ゴ ProN W3"/>
        </a:defRPr>
      </a:lvl3pPr>
      <a:lvl4pPr algn="l" rtl="0" eaLnBrk="1" fontAlgn="base" hangingPunct="1">
        <a:spcBef>
          <a:spcPct val="0"/>
        </a:spcBef>
        <a:spcAft>
          <a:spcPct val="0"/>
        </a:spcAft>
        <a:defRPr sz="1333" b="1">
          <a:solidFill>
            <a:schemeClr val="bg1"/>
          </a:solidFill>
          <a:latin typeface="Franklin Gothic Book"/>
          <a:ea typeface="ヒラギノ角ゴ ProN W3"/>
          <a:cs typeface="ヒラギノ角ゴ ProN W3"/>
        </a:defRPr>
      </a:lvl4pPr>
      <a:lvl5pPr algn="l" rtl="0" eaLnBrk="1" fontAlgn="base" hangingPunct="1">
        <a:spcBef>
          <a:spcPct val="0"/>
        </a:spcBef>
        <a:spcAft>
          <a:spcPct val="0"/>
        </a:spcAft>
        <a:defRPr sz="1333" b="1">
          <a:solidFill>
            <a:schemeClr val="bg1"/>
          </a:solidFill>
          <a:latin typeface="Franklin Gothic Book"/>
          <a:ea typeface="ヒラギノ角ゴ ProN W3"/>
          <a:cs typeface="ヒラギノ角ゴ ProN W3"/>
        </a:defRPr>
      </a:lvl5pPr>
      <a:lvl6pPr marL="380985" algn="l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3377A9"/>
          </a:solidFill>
          <a:latin typeface="Verdana" pitchFamily="34" charset="0"/>
        </a:defRPr>
      </a:lvl6pPr>
      <a:lvl7pPr marL="761970" algn="l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3377A9"/>
          </a:solidFill>
          <a:latin typeface="Verdana" pitchFamily="34" charset="0"/>
        </a:defRPr>
      </a:lvl7pPr>
      <a:lvl8pPr marL="1142954" algn="l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3377A9"/>
          </a:solidFill>
          <a:latin typeface="Verdana" pitchFamily="34" charset="0"/>
        </a:defRPr>
      </a:lvl8pPr>
      <a:lvl9pPr marL="1523939" algn="l" rtl="0" eaLnBrk="1" fontAlgn="base" hangingPunct="1">
        <a:spcBef>
          <a:spcPct val="0"/>
        </a:spcBef>
        <a:spcAft>
          <a:spcPct val="0"/>
        </a:spcAft>
        <a:defRPr sz="2000" b="1">
          <a:solidFill>
            <a:srgbClr val="3377A9"/>
          </a:solidFill>
          <a:latin typeface="Verdana" pitchFamily="34" charset="0"/>
        </a:defRPr>
      </a:lvl9pPr>
    </p:titleStyle>
    <p:bodyStyle>
      <a:lvl1pPr marL="285739" indent="-285739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lr>
          <a:srgbClr val="404040"/>
        </a:buClr>
        <a:buChar char="•"/>
        <a:defRPr sz="1667" b="1">
          <a:solidFill>
            <a:srgbClr val="404040"/>
          </a:solidFill>
          <a:latin typeface="Verdana" pitchFamily="34" charset="0"/>
          <a:ea typeface="Verdana" pitchFamily="34" charset="0"/>
          <a:cs typeface="Verdana" pitchFamily="34" charset="0"/>
        </a:defRPr>
      </a:lvl1pPr>
      <a:lvl2pPr marL="619100" indent="-238115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2pPr>
      <a:lvl3pPr marL="952462" indent="-190492" algn="l" rtl="0" eaLnBrk="1" fontAlgn="base" hangingPunct="1">
        <a:lnSpc>
          <a:spcPct val="120000"/>
        </a:lnSpc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3pPr>
      <a:lvl4pPr marL="1333447" indent="-190492" algn="l" rtl="0" eaLnBrk="1" fontAlgn="base" hangingPunct="1">
        <a:spcBef>
          <a:spcPct val="20000"/>
        </a:spcBef>
        <a:spcAft>
          <a:spcPct val="0"/>
        </a:spcAft>
        <a:buFont typeface="Times" pitchFamily="18" charset="0"/>
        <a:buChar char="•"/>
        <a:defRPr sz="1333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4pPr>
      <a:lvl5pPr marL="1714431" indent="-190492" algn="l" rtl="0" eaLnBrk="1" fontAlgn="base" hangingPunct="1">
        <a:spcBef>
          <a:spcPct val="20000"/>
        </a:spcBef>
        <a:spcAft>
          <a:spcPct val="0"/>
        </a:spcAft>
        <a:buFont typeface="Times" pitchFamily="18" charset="0"/>
        <a:buChar char="•"/>
        <a:defRPr sz="1333">
          <a:solidFill>
            <a:schemeClr val="tx1"/>
          </a:solidFill>
          <a:latin typeface="Verdana" pitchFamily="34" charset="0"/>
          <a:ea typeface="Verdana" pitchFamily="34" charset="0"/>
          <a:cs typeface="Verdana" pitchFamily="34" charset="0"/>
        </a:defRPr>
      </a:lvl5pPr>
      <a:lvl6pPr marL="2095416" indent="-190492" algn="l" rtl="0" eaLnBrk="1" fontAlgn="base" hangingPunct="1">
        <a:spcBef>
          <a:spcPct val="20000"/>
        </a:spcBef>
        <a:spcAft>
          <a:spcPct val="0"/>
        </a:spcAft>
        <a:buFont typeface="Times" pitchFamily="18" charset="0"/>
        <a:buChar char="•"/>
        <a:defRPr sz="1000">
          <a:solidFill>
            <a:schemeClr val="tx1"/>
          </a:solidFill>
          <a:latin typeface="+mn-lt"/>
        </a:defRPr>
      </a:lvl6pPr>
      <a:lvl7pPr marL="2476401" indent="-190492" algn="l" rtl="0" eaLnBrk="1" fontAlgn="base" hangingPunct="1">
        <a:spcBef>
          <a:spcPct val="20000"/>
        </a:spcBef>
        <a:spcAft>
          <a:spcPct val="0"/>
        </a:spcAft>
        <a:buFont typeface="Times" pitchFamily="18" charset="0"/>
        <a:buChar char="•"/>
        <a:defRPr sz="1000">
          <a:solidFill>
            <a:schemeClr val="tx1"/>
          </a:solidFill>
          <a:latin typeface="+mn-lt"/>
        </a:defRPr>
      </a:lvl7pPr>
      <a:lvl8pPr marL="2857386" indent="-190492" algn="l" rtl="0" eaLnBrk="1" fontAlgn="base" hangingPunct="1">
        <a:spcBef>
          <a:spcPct val="20000"/>
        </a:spcBef>
        <a:spcAft>
          <a:spcPct val="0"/>
        </a:spcAft>
        <a:buFont typeface="Times" pitchFamily="18" charset="0"/>
        <a:buChar char="•"/>
        <a:defRPr sz="1000">
          <a:solidFill>
            <a:schemeClr val="tx1"/>
          </a:solidFill>
          <a:latin typeface="+mn-lt"/>
        </a:defRPr>
      </a:lvl8pPr>
      <a:lvl9pPr marL="3238370" indent="-190492" algn="l" rtl="0" eaLnBrk="1" fontAlgn="base" hangingPunct="1">
        <a:spcBef>
          <a:spcPct val="20000"/>
        </a:spcBef>
        <a:spcAft>
          <a:spcPct val="0"/>
        </a:spcAft>
        <a:buFont typeface="Times" pitchFamily="18" charset="0"/>
        <a:buChar char="•"/>
        <a:defRPr sz="1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1pPr>
      <a:lvl2pPr marL="380985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2pPr>
      <a:lvl3pPr marL="761970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3pPr>
      <a:lvl4pPr marL="1142954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523939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1904924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285909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666893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47878" algn="l" defTabSz="761970" rtl="0" eaLnBrk="1" latinLnBrk="0" hangingPunct="1"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tags" Target="../tags/tag2.xml"/><Relationship Id="rId1" Type="http://schemas.openxmlformats.org/officeDocument/2006/relationships/tags" Target="../tags/tag1.xml"/><Relationship Id="rId4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5.xml"/><Relationship Id="rId7" Type="http://schemas.openxmlformats.org/officeDocument/2006/relationships/image" Target="../media/image3.wmf"/><Relationship Id="rId2" Type="http://schemas.openxmlformats.org/officeDocument/2006/relationships/slideLayout" Target="../slideLayouts/slideLayout6.xml"/><Relationship Id="rId1" Type="http://schemas.openxmlformats.org/officeDocument/2006/relationships/vmlDrawing" Target="../drawings/vmlDrawing2.vml"/><Relationship Id="rId6" Type="http://schemas.openxmlformats.org/officeDocument/2006/relationships/oleObject" Target="../embeddings/oleObject2.bin"/><Relationship Id="rId5" Type="http://schemas.openxmlformats.org/officeDocument/2006/relationships/image" Target="../media/image5.jpeg"/><Relationship Id="rId4" Type="http://schemas.openxmlformats.org/officeDocument/2006/relationships/image" Target="../media/image4.jpeg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7.jpe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jpe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e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8.jpe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e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png"/><Relationship Id="rId5" Type="http://schemas.openxmlformats.org/officeDocument/2006/relationships/oleObject" Target="../embeddings/Microsoft_Excel_97-2003_Worksheet1.xls"/><Relationship Id="rId4" Type="http://schemas.openxmlformats.org/officeDocument/2006/relationships/oleObject" Target="../embeddings/oleObject1.bin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6"/>
          <p:cNvSpPr>
            <a:spLocks noGrp="1"/>
          </p:cNvSpPr>
          <p:nvPr>
            <p:ph type="body" sz="quarter" idx="16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body" sz="quarter" idx="11"/>
            <p:custDataLst>
              <p:tags r:id="rId2"/>
            </p:custDataLst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 smtClean="0">
                <a:latin typeface="+mn-lt"/>
              </a:rPr>
              <a:t>Pat Rogers, PhD</a:t>
            </a:r>
            <a:endParaRPr lang="en-US" dirty="0">
              <a:latin typeface="+mn-lt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r>
              <a:rPr lang="en-US" dirty="0" smtClean="0"/>
              <a:t>November 2015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5"/>
          </p:nvPr>
        </p:nvSpPr>
        <p:spPr/>
        <p:txBody>
          <a:bodyPr/>
          <a:lstStyle/>
          <a:p>
            <a:r>
              <a:rPr lang="en-US" dirty="0" smtClean="0"/>
              <a:t>rogers@adacore.com</a:t>
            </a:r>
            <a:endParaRPr lang="en-US" dirty="0"/>
          </a:p>
        </p:txBody>
      </p:sp>
      <p:sp>
        <p:nvSpPr>
          <p:cNvPr id="9" name="Text Placeholder 8"/>
          <p:cNvSpPr>
            <a:spLocks noGrp="1"/>
          </p:cNvSpPr>
          <p:nvPr>
            <p:ph type="body" sz="quarter" idx="2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22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23"/>
          </p:nvPr>
        </p:nvSpPr>
        <p:spPr/>
        <p:txBody>
          <a:bodyPr/>
          <a:lstStyle/>
          <a:p>
            <a:r>
              <a:rPr lang="en-US" dirty="0"/>
              <a:t>Practical Development of Safe, Secure, Reliable Embedded Software</a:t>
            </a:r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4"/>
          </p:nvPr>
        </p:nvSpPr>
        <p:spPr/>
        <p:txBody>
          <a:bodyPr/>
          <a:lstStyle/>
          <a:p>
            <a:r>
              <a:rPr lang="en-US" dirty="0" smtClean="0"/>
              <a:t>ARM </a:t>
            </a:r>
            <a:r>
              <a:rPr lang="en-US" dirty="0" err="1" smtClean="0"/>
              <a:t>TechCon</a:t>
            </a:r>
            <a:r>
              <a:rPr lang="en-US" dirty="0" smtClean="0"/>
              <a:t> 2015</a:t>
            </a:r>
            <a:endParaRPr lang="en-US" dirty="0"/>
          </a:p>
        </p:txBody>
      </p:sp>
    </p:spTree>
    <p:custDataLst>
      <p:tags r:id="rId1"/>
    </p:custDataLst>
  </p:cSld>
  <p:clrMapOvr>
    <a:masterClrMapping/>
  </p:clrMapOvr>
  <p:transition spd="slow">
    <p:fade/>
  </p:transition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Proving Functional Correctness Example</a:t>
            </a:r>
            <a:endParaRPr lang="en-US" dirty="0"/>
          </a:p>
        </p:txBody>
      </p:sp>
      <p:sp>
        <p:nvSpPr>
          <p:cNvPr id="19" name="TextBox 18"/>
          <p:cNvSpPr txBox="1"/>
          <p:nvPr/>
        </p:nvSpPr>
        <p:spPr>
          <a:xfrm>
            <a:off x="1483475" y="952500"/>
            <a:ext cx="5831725" cy="45807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tabLst>
                <a:tab pos="341313" algn="l"/>
                <a:tab pos="401638" algn="l"/>
              </a:tabLst>
            </a:pPr>
            <a:r>
              <a:rPr lang="en-US" sz="1600" b="1" noProof="1" smtClean="0">
                <a:latin typeface="Calibri" panose="020F0502020204030204" pitchFamily="34" charset="0"/>
                <a:cs typeface="Consolas" panose="020B0609020204030204" pitchFamily="49" charset="0"/>
              </a:rPr>
              <a:t>type </a:t>
            </a:r>
            <a:r>
              <a:rPr lang="en-US" sz="1600" noProof="1" smtClean="0">
                <a:latin typeface="Calibri" panose="020F0502020204030204" pitchFamily="34" charset="0"/>
                <a:cs typeface="Consolas" panose="020B0609020204030204" pitchFamily="49" charset="0"/>
              </a:rPr>
              <a:t>Move_Result </a:t>
            </a:r>
            <a:r>
              <a:rPr lang="en-US" sz="1600" b="1" noProof="1" smtClean="0">
                <a:latin typeface="Calibri" panose="020F0502020204030204" pitchFamily="34" charset="0"/>
                <a:cs typeface="Consolas" panose="020B0609020204030204" pitchFamily="49" charset="0"/>
              </a:rPr>
              <a:t>is </a:t>
            </a:r>
            <a:r>
              <a:rPr lang="en-US" sz="1600" noProof="1" smtClean="0">
                <a:latin typeface="Calibri" panose="020F0502020204030204" pitchFamily="34" charset="0"/>
                <a:cs typeface="Consolas" panose="020B0609020204030204" pitchFamily="49" charset="0"/>
              </a:rPr>
              <a:t>(Full_Speed, Slow_Down, Keep_Going, Stop);</a:t>
            </a:r>
          </a:p>
          <a:p>
            <a:pPr>
              <a:tabLst>
                <a:tab pos="341313" algn="l"/>
                <a:tab pos="401638" algn="l"/>
              </a:tabLst>
            </a:pPr>
            <a:endParaRPr lang="en-US" sz="1600" noProof="1" smtClean="0">
              <a:latin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tabLst>
                <a:tab pos="341313" algn="l"/>
                <a:tab pos="401638" algn="l"/>
              </a:tabLst>
            </a:pPr>
            <a:r>
              <a:rPr lang="en-US" sz="1600" b="1" noProof="1" smtClean="0">
                <a:latin typeface="Calibri" panose="020F0502020204030204" pitchFamily="34" charset="0"/>
                <a:cs typeface="Consolas" panose="020B0609020204030204" pitchFamily="49" charset="0"/>
              </a:rPr>
              <a:t>procedure </a:t>
            </a:r>
            <a:r>
              <a:rPr lang="en-US" sz="1600" noProof="1" smtClean="0">
                <a:latin typeface="Calibri" panose="020F0502020204030204" pitchFamily="34" charset="0"/>
                <a:cs typeface="Consolas" panose="020B0609020204030204" pitchFamily="49" charset="0"/>
              </a:rPr>
              <a:t>Move</a:t>
            </a:r>
          </a:p>
          <a:p>
            <a:pPr>
              <a:spcBef>
                <a:spcPts val="200"/>
              </a:spcBef>
              <a:tabLst>
                <a:tab pos="341313" algn="l"/>
                <a:tab pos="401638" algn="l"/>
                <a:tab pos="1601788" algn="l"/>
              </a:tabLst>
            </a:pPr>
            <a:r>
              <a:rPr lang="en-US" sz="1600" noProof="1" smtClean="0">
                <a:latin typeface="Calibri" panose="020F0502020204030204" pitchFamily="34" charset="0"/>
                <a:cs typeface="Consolas" panose="020B0609020204030204" pitchFamily="49" charset="0"/>
              </a:rPr>
              <a:t>	(Train        	: </a:t>
            </a:r>
            <a:r>
              <a:rPr lang="en-US" sz="1600" b="1" noProof="1" smtClean="0">
                <a:latin typeface="Calibri" panose="020F0502020204030204" pitchFamily="34" charset="0"/>
                <a:cs typeface="Consolas" panose="020B0609020204030204" pitchFamily="49" charset="0"/>
              </a:rPr>
              <a:t>in</a:t>
            </a:r>
            <a:r>
              <a:rPr lang="en-US" sz="1600" noProof="1" smtClean="0">
                <a:latin typeface="Calibri" panose="020F0502020204030204" pitchFamily="34" charset="0"/>
                <a:cs typeface="Consolas" panose="020B0609020204030204" pitchFamily="49" charset="0"/>
              </a:rPr>
              <a:t> Train_Id;</a:t>
            </a:r>
          </a:p>
          <a:p>
            <a:pPr>
              <a:spcBef>
                <a:spcPts val="200"/>
              </a:spcBef>
              <a:tabLst>
                <a:tab pos="341313" algn="l"/>
                <a:tab pos="401638" algn="l"/>
                <a:tab pos="1601788" algn="l"/>
              </a:tabLst>
            </a:pPr>
            <a:r>
              <a:rPr lang="en-US" sz="1600" noProof="1" smtClean="0">
                <a:latin typeface="Calibri" panose="020F0502020204030204" pitchFamily="34" charset="0"/>
                <a:cs typeface="Consolas" panose="020B0609020204030204" pitchFamily="49" charset="0"/>
              </a:rPr>
              <a:t>		New_Position	: </a:t>
            </a:r>
            <a:r>
              <a:rPr lang="en-US" sz="1600" b="1" noProof="1" smtClean="0">
                <a:latin typeface="Calibri" panose="020F0502020204030204" pitchFamily="34" charset="0"/>
                <a:cs typeface="Consolas" panose="020B0609020204030204" pitchFamily="49" charset="0"/>
              </a:rPr>
              <a:t>in</a:t>
            </a:r>
            <a:r>
              <a:rPr lang="en-US" sz="1600" noProof="1" smtClean="0">
                <a:latin typeface="Calibri" panose="020F0502020204030204" pitchFamily="34" charset="0"/>
                <a:cs typeface="Consolas" panose="020B0609020204030204" pitchFamily="49" charset="0"/>
              </a:rPr>
              <a:t> Train_Position;</a:t>
            </a:r>
          </a:p>
          <a:p>
            <a:pPr>
              <a:spcBef>
                <a:spcPts val="200"/>
              </a:spcBef>
              <a:tabLst>
                <a:tab pos="341313" algn="l"/>
                <a:tab pos="401638" algn="l"/>
                <a:tab pos="1601788" algn="l"/>
              </a:tabLst>
            </a:pPr>
            <a:r>
              <a:rPr lang="en-US" sz="1600" noProof="1" smtClean="0">
                <a:latin typeface="Calibri" panose="020F0502020204030204" pitchFamily="34" charset="0"/>
                <a:cs typeface="Consolas" panose="020B0609020204030204" pitchFamily="49" charset="0"/>
              </a:rPr>
              <a:t>		Result       	: </a:t>
            </a:r>
            <a:r>
              <a:rPr lang="en-US" sz="1600" b="1" noProof="1" smtClean="0">
                <a:latin typeface="Calibri" panose="020F0502020204030204" pitchFamily="34" charset="0"/>
                <a:cs typeface="Consolas" panose="020B0609020204030204" pitchFamily="49" charset="0"/>
              </a:rPr>
              <a:t>out </a:t>
            </a:r>
            <a:r>
              <a:rPr lang="en-US" sz="1600" noProof="1" smtClean="0">
                <a:latin typeface="Calibri" panose="020F0502020204030204" pitchFamily="34" charset="0"/>
                <a:cs typeface="Consolas" panose="020B0609020204030204" pitchFamily="49" charset="0"/>
              </a:rPr>
              <a:t>Move_Result)</a:t>
            </a:r>
          </a:p>
          <a:p>
            <a:pPr>
              <a:spcBef>
                <a:spcPts val="600"/>
              </a:spcBef>
              <a:tabLst>
                <a:tab pos="341313" algn="l"/>
                <a:tab pos="401638" algn="l"/>
              </a:tabLst>
            </a:pPr>
            <a:r>
              <a:rPr lang="en-US" sz="1600" b="1" noProof="1" smtClean="0">
                <a:latin typeface="Calibri" panose="020F0502020204030204" pitchFamily="34" charset="0"/>
                <a:cs typeface="Consolas" panose="020B0609020204030204" pitchFamily="49" charset="0"/>
              </a:rPr>
              <a:t>with</a:t>
            </a:r>
          </a:p>
          <a:p>
            <a:pPr>
              <a:spcBef>
                <a:spcPts val="900"/>
              </a:spcBef>
              <a:tabLst>
                <a:tab pos="341313" algn="l"/>
                <a:tab pos="401638" algn="l"/>
                <a:tab pos="1255713" algn="l"/>
              </a:tabLst>
            </a:pPr>
            <a:r>
              <a:rPr lang="en-US" sz="1600" noProof="1" smtClean="0">
                <a:latin typeface="Calibri" panose="020F0502020204030204" pitchFamily="34" charset="0"/>
                <a:cs typeface="Consolas" panose="020B0609020204030204" pitchFamily="49" charset="0"/>
              </a:rPr>
              <a:t>	Global =&gt;	(Input  =&gt; Cur_Num_Trains,</a:t>
            </a:r>
          </a:p>
          <a:p>
            <a:pPr>
              <a:spcBef>
                <a:spcPts val="300"/>
              </a:spcBef>
              <a:tabLst>
                <a:tab pos="341313" algn="l"/>
                <a:tab pos="401638" algn="l"/>
                <a:tab pos="1255713" algn="l"/>
                <a:tab pos="1316038" algn="l"/>
              </a:tabLst>
            </a:pPr>
            <a:r>
              <a:rPr lang="en-US" sz="1600" noProof="1" smtClean="0">
                <a:latin typeface="Calibri" panose="020F0502020204030204" pitchFamily="34" charset="0"/>
                <a:cs typeface="Consolas" panose="020B0609020204030204" pitchFamily="49" charset="0"/>
              </a:rPr>
              <a:t>			 In_Out =&gt; (Trains, Track_Signals)),</a:t>
            </a:r>
          </a:p>
          <a:p>
            <a:pPr>
              <a:spcBef>
                <a:spcPts val="900"/>
              </a:spcBef>
              <a:tabLst>
                <a:tab pos="341313" algn="l"/>
                <a:tab pos="401638" algn="l"/>
                <a:tab pos="1030288" algn="l"/>
              </a:tabLst>
            </a:pPr>
            <a:r>
              <a:rPr lang="en-US" sz="1600" noProof="1" smtClean="0">
                <a:latin typeface="Calibri" panose="020F0502020204030204" pitchFamily="34" charset="0"/>
                <a:cs typeface="Consolas" panose="020B0609020204030204" pitchFamily="49" charset="0"/>
              </a:rPr>
              <a:t>	Pre  =&gt; 	Train </a:t>
            </a:r>
            <a:r>
              <a:rPr lang="en-US" sz="1600" b="1" noProof="1" smtClean="0">
                <a:latin typeface="Calibri" panose="020F0502020204030204" pitchFamily="34" charset="0"/>
                <a:cs typeface="Consolas" panose="020B0609020204030204" pitchFamily="49" charset="0"/>
              </a:rPr>
              <a:t>in </a:t>
            </a:r>
            <a:r>
              <a:rPr lang="en-US" sz="1600" noProof="1" smtClean="0">
                <a:latin typeface="Calibri" panose="020F0502020204030204" pitchFamily="34" charset="0"/>
                <a:cs typeface="Consolas" panose="020B0609020204030204" pitchFamily="49" charset="0"/>
              </a:rPr>
              <a:t>1 .. Cur_Num_Trains </a:t>
            </a:r>
            <a:r>
              <a:rPr lang="en-US" sz="1600" b="1" noProof="1" smtClean="0">
                <a:latin typeface="Calibri" panose="020F0502020204030204" pitchFamily="34" charset="0"/>
                <a:cs typeface="Consolas" panose="020B0609020204030204" pitchFamily="49" charset="0"/>
              </a:rPr>
              <a:t>and then</a:t>
            </a:r>
          </a:p>
          <a:p>
            <a:pPr>
              <a:spcBef>
                <a:spcPts val="500"/>
              </a:spcBef>
              <a:tabLst>
                <a:tab pos="341313" algn="l"/>
                <a:tab pos="401638" algn="l"/>
                <a:tab pos="1030288" algn="l"/>
              </a:tabLst>
            </a:pPr>
            <a:r>
              <a:rPr lang="en-US" sz="1600" noProof="1" smtClean="0">
                <a:latin typeface="Calibri" panose="020F0502020204030204" pitchFamily="34" charset="0"/>
                <a:cs typeface="Consolas" panose="020B0609020204030204" pitchFamily="49" charset="0"/>
              </a:rPr>
              <a:t>			Valid_Move (Trains (Train), New_Position) </a:t>
            </a:r>
            <a:r>
              <a:rPr lang="en-US" sz="1600" b="1" noProof="1" smtClean="0">
                <a:latin typeface="Calibri" panose="020F0502020204030204" pitchFamily="34" charset="0"/>
                <a:cs typeface="Consolas" panose="020B0609020204030204" pitchFamily="49" charset="0"/>
              </a:rPr>
              <a:t>and then</a:t>
            </a:r>
          </a:p>
          <a:p>
            <a:pPr>
              <a:spcBef>
                <a:spcPts val="500"/>
              </a:spcBef>
              <a:tabLst>
                <a:tab pos="341313" algn="l"/>
                <a:tab pos="401638" algn="l"/>
                <a:tab pos="1030288" algn="l"/>
              </a:tabLst>
            </a:pPr>
            <a:r>
              <a:rPr lang="en-US" sz="1600" noProof="1" smtClean="0">
                <a:latin typeface="Calibri" panose="020F0502020204030204" pitchFamily="34" charset="0"/>
                <a:cs typeface="Consolas" panose="020B0609020204030204" pitchFamily="49" charset="0"/>
              </a:rPr>
              <a:t>			One_Train_At_Most_Per_Track </a:t>
            </a:r>
            <a:r>
              <a:rPr lang="en-US" sz="1600" b="1" noProof="1" smtClean="0">
                <a:latin typeface="Calibri" panose="020F0502020204030204" pitchFamily="34" charset="0"/>
                <a:cs typeface="Consolas" panose="020B0609020204030204" pitchFamily="49" charset="0"/>
              </a:rPr>
              <a:t>and then</a:t>
            </a:r>
          </a:p>
          <a:p>
            <a:pPr>
              <a:spcBef>
                <a:spcPts val="500"/>
              </a:spcBef>
              <a:tabLst>
                <a:tab pos="341313" algn="l"/>
                <a:tab pos="401638" algn="l"/>
                <a:tab pos="1030288" algn="l"/>
              </a:tabLst>
            </a:pPr>
            <a:r>
              <a:rPr lang="en-US" sz="1600" noProof="1" smtClean="0">
                <a:latin typeface="Calibri" panose="020F0502020204030204" pitchFamily="34" charset="0"/>
                <a:cs typeface="Consolas" panose="020B0609020204030204" pitchFamily="49" charset="0"/>
              </a:rPr>
              <a:t>			Safe_Signaling,</a:t>
            </a:r>
          </a:p>
          <a:p>
            <a:pPr>
              <a:spcBef>
                <a:spcPts val="900"/>
              </a:spcBef>
              <a:tabLst>
                <a:tab pos="341313" algn="l"/>
                <a:tab pos="401638" algn="l"/>
                <a:tab pos="1030288" algn="l"/>
              </a:tabLst>
            </a:pPr>
            <a:r>
              <a:rPr lang="en-US" sz="1600" noProof="1" smtClean="0">
                <a:latin typeface="Calibri" panose="020F0502020204030204" pitchFamily="34" charset="0"/>
                <a:cs typeface="Consolas" panose="020B0609020204030204" pitchFamily="49" charset="0"/>
              </a:rPr>
              <a:t>	Post =&gt;	One_Train_At_Most_Per_Track </a:t>
            </a:r>
            <a:r>
              <a:rPr lang="en-US" sz="1600" b="1" noProof="1" smtClean="0">
                <a:latin typeface="Calibri" panose="020F0502020204030204" pitchFamily="34" charset="0"/>
                <a:cs typeface="Consolas" panose="020B0609020204030204" pitchFamily="49" charset="0"/>
              </a:rPr>
              <a:t>and then</a:t>
            </a:r>
          </a:p>
          <a:p>
            <a:pPr>
              <a:spcBef>
                <a:spcPts val="500"/>
              </a:spcBef>
              <a:tabLst>
                <a:tab pos="341313" algn="l"/>
                <a:tab pos="401638" algn="l"/>
                <a:tab pos="1030288" algn="l"/>
              </a:tabLst>
            </a:pPr>
            <a:r>
              <a:rPr lang="en-US" sz="1600" noProof="1" smtClean="0">
                <a:latin typeface="Calibri" panose="020F0502020204030204" pitchFamily="34" charset="0"/>
                <a:cs typeface="Consolas" panose="020B0609020204030204" pitchFamily="49" charset="0"/>
              </a:rPr>
              <a:t>			Safe_Signaling;</a:t>
            </a:r>
            <a:endParaRPr lang="en-US" sz="1600" noProof="1">
              <a:latin typeface="Calibri" panose="020F0502020204030204" pitchFamily="34" charset="0"/>
              <a:cs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1933724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52500"/>
            <a:ext cx="8229600" cy="4445000"/>
          </a:xfrm>
        </p:spPr>
        <p:txBody>
          <a:bodyPr>
            <a:noAutofit/>
          </a:bodyPr>
          <a:lstStyle/>
          <a:p>
            <a:r>
              <a:rPr lang="en-US" dirty="0" smtClean="0"/>
              <a:t>Your software development already does!</a:t>
            </a:r>
          </a:p>
          <a:p>
            <a:r>
              <a:rPr lang="en-US" dirty="0" smtClean="0"/>
              <a:t>The ultimate product of software development is a precise, rigorous description of behavior</a:t>
            </a:r>
          </a:p>
          <a:p>
            <a:r>
              <a:rPr lang="en-US" dirty="0" smtClean="0"/>
              <a:t>It’s machine code</a:t>
            </a:r>
          </a:p>
          <a:p>
            <a:pPr lvl="1"/>
            <a:r>
              <a:rPr lang="en-US" dirty="0" smtClean="0"/>
              <a:t>Operational semantics defined by the target processor</a:t>
            </a:r>
          </a:p>
          <a:p>
            <a:r>
              <a:rPr lang="en-US" dirty="0" smtClean="0"/>
              <a:t>So it’s not </a:t>
            </a:r>
            <a:r>
              <a:rPr lang="en-US" b="1" i="1" dirty="0" smtClean="0"/>
              <a:t>whether</a:t>
            </a:r>
            <a:r>
              <a:rPr lang="en-US" dirty="0" smtClean="0"/>
              <a:t>, but </a:t>
            </a:r>
            <a:r>
              <a:rPr lang="en-US" b="1" i="1" dirty="0" smtClean="0"/>
              <a:t>when</a:t>
            </a:r>
            <a:r>
              <a:rPr lang="en-US" dirty="0" smtClean="0"/>
              <a:t> to use formalism</a:t>
            </a:r>
          </a:p>
          <a:p>
            <a:r>
              <a:rPr lang="en-US" dirty="0" smtClean="0"/>
              <a:t>Earlier in the life cycle is better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Why Doesn’t Everyone Use Formalism?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023125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10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10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10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10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0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10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10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10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Perception that formal methods have “flopped” due to inability to prove </a:t>
            </a:r>
            <a:r>
              <a:rPr lang="en-US" i="1" dirty="0" smtClean="0"/>
              <a:t>entire programs</a:t>
            </a:r>
            <a:r>
              <a:rPr lang="en-US" dirty="0" smtClean="0"/>
              <a:t> correct</a:t>
            </a:r>
          </a:p>
          <a:p>
            <a:r>
              <a:rPr lang="en-US" dirty="0" smtClean="0"/>
              <a:t>Fear of the mathematics</a:t>
            </a:r>
          </a:p>
          <a:p>
            <a:r>
              <a:rPr lang="en-US" dirty="0" smtClean="0"/>
              <a:t>But the math is now hidden behind the tools</a:t>
            </a:r>
          </a:p>
          <a:p>
            <a:r>
              <a:rPr lang="en-US" dirty="0" smtClean="0"/>
              <a:t>Now easy enough to adopt and use by regular teams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Really, Why Doesn’t Everybody Use It?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039055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How Smart Do You Have To Be?</a:t>
            </a:r>
            <a:endParaRPr lang="en-US" dirty="0"/>
          </a:p>
        </p:txBody>
      </p:sp>
      <p:grpSp>
        <p:nvGrpSpPr>
          <p:cNvPr id="8" name="Group 7"/>
          <p:cNvGrpSpPr/>
          <p:nvPr/>
        </p:nvGrpSpPr>
        <p:grpSpPr>
          <a:xfrm>
            <a:off x="208050" y="1714500"/>
            <a:ext cx="3594846" cy="2752726"/>
            <a:chOff x="381000" y="1714500"/>
            <a:chExt cx="3594846" cy="2752726"/>
          </a:xfrm>
        </p:grpSpPr>
        <p:pic>
          <p:nvPicPr>
            <p:cNvPr id="1028" name="Picture 4" descr="http://www.physics.gatech.edu/system/files/u1080/flavio_fenton_10.28.14_0.jpg"/>
            <p:cNvPicPr>
              <a:picLocks noChangeAspect="1" noChangeArrowheads="1"/>
            </p:cNvPicPr>
            <p:nvPr/>
          </p:nvPicPr>
          <p:blipFill>
            <a:blip r:embed="rId4" cstate="email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381000" y="2476500"/>
              <a:ext cx="3594846" cy="199072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7" name="TextBox 6"/>
            <p:cNvSpPr txBox="1"/>
            <p:nvPr/>
          </p:nvSpPr>
          <p:spPr>
            <a:xfrm>
              <a:off x="1198315" y="1714500"/>
              <a:ext cx="1960217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Too Much</a:t>
              </a:r>
              <a:endParaRPr lang="en-US" sz="3200" dirty="0"/>
            </a:p>
          </p:txBody>
        </p:sp>
      </p:grpSp>
      <p:grpSp>
        <p:nvGrpSpPr>
          <p:cNvPr id="9" name="Group 8"/>
          <p:cNvGrpSpPr/>
          <p:nvPr/>
        </p:nvGrpSpPr>
        <p:grpSpPr>
          <a:xfrm>
            <a:off x="4120023" y="1714500"/>
            <a:ext cx="2095500" cy="2847976"/>
            <a:chOff x="4267200" y="1714500"/>
            <a:chExt cx="2095500" cy="2847976"/>
          </a:xfrm>
        </p:grpSpPr>
        <p:pic>
          <p:nvPicPr>
            <p:cNvPr id="1030" name="Picture 6" descr="http://thefilmexperience.net/storage/1970s/youngfrank-freshdead.jpg?__SQUARESPACE_CACHEVERSION=1403203337556"/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267200" y="2476500"/>
              <a:ext cx="2095500" cy="2085976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sp>
          <p:nvSpPr>
            <p:cNvPr id="11" name="TextBox 10"/>
            <p:cNvSpPr txBox="1"/>
            <p:nvPr/>
          </p:nvSpPr>
          <p:spPr>
            <a:xfrm>
              <a:off x="4402970" y="1714500"/>
              <a:ext cx="182396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Too Little</a:t>
              </a:r>
              <a:endParaRPr lang="en-US" sz="3200" dirty="0"/>
            </a:p>
          </p:txBody>
        </p:sp>
      </p:grpSp>
      <p:grpSp>
        <p:nvGrpSpPr>
          <p:cNvPr id="14" name="Group 13"/>
          <p:cNvGrpSpPr/>
          <p:nvPr/>
        </p:nvGrpSpPr>
        <p:grpSpPr>
          <a:xfrm>
            <a:off x="6532650" y="1714499"/>
            <a:ext cx="2433592" cy="3209248"/>
            <a:chOff x="6553200" y="1714499"/>
            <a:chExt cx="2433592" cy="3209248"/>
          </a:xfrm>
        </p:grpSpPr>
        <p:sp>
          <p:nvSpPr>
            <p:cNvPr id="12" name="TextBox 11"/>
            <p:cNvSpPr txBox="1"/>
            <p:nvPr/>
          </p:nvSpPr>
          <p:spPr>
            <a:xfrm>
              <a:off x="6766356" y="1714499"/>
              <a:ext cx="2007281" cy="58477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3200" dirty="0" smtClean="0"/>
                <a:t>Just Right</a:t>
              </a:r>
              <a:endParaRPr lang="en-US" sz="3200" dirty="0"/>
            </a:p>
          </p:txBody>
        </p:sp>
        <p:graphicFrame>
          <p:nvGraphicFramePr>
            <p:cNvPr id="13" name="Object 12"/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786977209"/>
                </p:ext>
              </p:extLst>
            </p:nvPr>
          </p:nvGraphicFramePr>
          <p:xfrm>
            <a:off x="6553200" y="2472647"/>
            <a:ext cx="2433592" cy="2451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146" name="Image" r:id="rId6" imgW="8825040" imgH="8888760" progId="PhotoshopElements.Image.10">
                    <p:embed/>
                  </p:oleObj>
                </mc:Choice>
                <mc:Fallback>
                  <p:oleObj name="Image" r:id="rId6" imgW="8825040" imgH="8888760" progId="PhotoshopElements.Image.10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7"/>
                        <a:stretch>
                          <a:fillRect/>
                        </a:stretch>
                      </p:blipFill>
                      <p:spPr>
                        <a:xfrm>
                          <a:off x="6553200" y="2472647"/>
                          <a:ext cx="2433592" cy="2451100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</p:grpSp>
    </p:spTree>
    <p:extLst>
      <p:ext uri="{BB962C8B-B14F-4D97-AF65-F5344CB8AC3E}">
        <p14:creationId xmlns:p14="http://schemas.microsoft.com/office/powerpoint/2010/main" val="95482625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4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1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6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17" dur="20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Can do it gradually</a:t>
            </a:r>
          </a:p>
          <a:p>
            <a:pPr lvl="1"/>
            <a:r>
              <a:rPr lang="en-US" dirty="0" smtClean="0"/>
              <a:t>SPARK is just Ada 2012!</a:t>
            </a:r>
          </a:p>
          <a:p>
            <a:pPr lvl="1"/>
            <a:r>
              <a:rPr lang="en-US" dirty="0" smtClean="0"/>
              <a:t>Have some units in SPARK, others in Ada</a:t>
            </a:r>
          </a:p>
          <a:p>
            <a:pPr lvl="1"/>
            <a:r>
              <a:rPr lang="en-US" dirty="0" smtClean="0"/>
              <a:t>Inside units, parts in SPARK and parts in Ada</a:t>
            </a:r>
          </a:p>
          <a:p>
            <a:r>
              <a:rPr lang="en-US" dirty="0" smtClean="0"/>
              <a:t>Plenty of tool support</a:t>
            </a:r>
          </a:p>
          <a:p>
            <a:pPr lvl="1"/>
            <a:r>
              <a:rPr lang="en-US" dirty="0" smtClean="0"/>
              <a:t>Based on GNAT projects</a:t>
            </a:r>
          </a:p>
          <a:p>
            <a:pPr lvl="1"/>
            <a:r>
              <a:rPr lang="en-US" dirty="0" smtClean="0"/>
              <a:t>SPARK tools integrated in the IDEs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Sufficiently Easy to Adopt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26087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Provides incremental benefits</a:t>
            </a:r>
          </a:p>
          <a:p>
            <a:pPr lvl="1"/>
            <a:r>
              <a:rPr lang="en-US" dirty="0" smtClean="0"/>
              <a:t>Usable without up-front work (no contracts)</a:t>
            </a:r>
          </a:p>
          <a:p>
            <a:pPr lvl="1"/>
            <a:r>
              <a:rPr lang="en-US" dirty="0" smtClean="0"/>
              <a:t>Increasing benefits with more contracts</a:t>
            </a:r>
          </a:p>
          <a:p>
            <a:r>
              <a:rPr lang="en-US" dirty="0" smtClean="0"/>
              <a:t>Is highly interactive</a:t>
            </a:r>
          </a:p>
          <a:p>
            <a:pPr lvl="1"/>
            <a:r>
              <a:rPr lang="en-US" dirty="0" smtClean="0"/>
              <a:t>Run at different levels of granularity (down to single line)</a:t>
            </a:r>
          </a:p>
          <a:p>
            <a:pPr lvl="1"/>
            <a:r>
              <a:rPr lang="en-US" dirty="0" smtClean="0"/>
              <a:t>Run at different levels of analysis power</a:t>
            </a:r>
          </a:p>
          <a:p>
            <a:pPr lvl="1"/>
            <a:r>
              <a:rPr lang="en-US" dirty="0" smtClean="0"/>
              <a:t>Get precise results in the IDE or command line</a:t>
            </a:r>
          </a:p>
          <a:p>
            <a:pPr lvl="1"/>
            <a:r>
              <a:rPr lang="en-US" dirty="0" smtClean="0"/>
              <a:t>Get results’ explanations (paths, counterexamples)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Sufficiently Easy </a:t>
            </a:r>
            <a:r>
              <a:rPr lang="en-US" dirty="0" smtClean="0"/>
              <a:t>to Use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89375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 descr="crazyflize 001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438400" y="1409700"/>
            <a:ext cx="4521200" cy="33909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Crazyflie 2.0 Example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03626775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381000" y="2707884"/>
            <a:ext cx="2362200" cy="1248857"/>
          </a:xfrm>
          <a:prstGeom prst="rect">
            <a:avLst/>
          </a:prstGeom>
          <a:solidFill>
            <a:srgbClr val="0033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>
              <a:spcAft>
                <a:spcPts val="600"/>
              </a:spcAft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nRF51822</a:t>
            </a:r>
          </a:p>
          <a:p>
            <a:pPr algn="ctr"/>
            <a:r>
              <a:rPr 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16MHz Cortex M0</a:t>
            </a:r>
          </a:p>
          <a:p>
            <a:pPr algn="ctr"/>
            <a:r>
              <a:rPr 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16KB RAM, 256KB FLASH</a:t>
            </a:r>
          </a:p>
          <a:p>
            <a:pPr algn="ctr">
              <a:spcBef>
                <a:spcPts val="600"/>
              </a:spcBef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BLE and NRF Radio</a:t>
            </a:r>
          </a:p>
        </p:txBody>
      </p:sp>
      <p:sp>
        <p:nvSpPr>
          <p:cNvPr id="4" name="Rectangle 3"/>
          <p:cNvSpPr/>
          <p:nvPr/>
        </p:nvSpPr>
        <p:spPr>
          <a:xfrm>
            <a:off x="4404938" y="2707884"/>
            <a:ext cx="2209800" cy="1248857"/>
          </a:xfrm>
          <a:prstGeom prst="rect">
            <a:avLst/>
          </a:prstGeom>
          <a:solidFill>
            <a:srgbClr val="0033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  <a:scene3d>
            <a:camera prst="orthographicFront"/>
            <a:lightRig rig="threePt" dir="t"/>
          </a:scene3d>
          <a:sp3d>
            <a:bevelT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>
              <a:spcAft>
                <a:spcPts val="600"/>
              </a:spcAft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STM32F405</a:t>
            </a:r>
          </a:p>
          <a:p>
            <a:pPr algn="ctr"/>
            <a:r>
              <a:rPr 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168MHz Cortex M4</a:t>
            </a:r>
          </a:p>
          <a:p>
            <a:pPr algn="ctr"/>
            <a:r>
              <a:rPr 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196KB RAM, 1MB FLASH</a:t>
            </a:r>
          </a:p>
          <a:p>
            <a:pPr algn="ctr">
              <a:spcBef>
                <a:spcPts val="600"/>
              </a:spcBef>
            </a:pPr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Flight Control</a:t>
            </a:r>
          </a:p>
        </p:txBody>
      </p:sp>
      <p:cxnSp>
        <p:nvCxnSpPr>
          <p:cNvPr id="5" name="Straight Connector 4"/>
          <p:cNvCxnSpPr>
            <a:stCxn id="2" idx="3"/>
            <a:endCxn id="4" idx="1"/>
          </p:cNvCxnSpPr>
          <p:nvPr/>
        </p:nvCxnSpPr>
        <p:spPr>
          <a:xfrm>
            <a:off x="2743200" y="3332313"/>
            <a:ext cx="1661738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3172150" y="3015466"/>
            <a:ext cx="80887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UART</a:t>
            </a:r>
            <a:endParaRPr lang="en-US" dirty="0"/>
          </a:p>
        </p:txBody>
      </p:sp>
      <p:sp>
        <p:nvSpPr>
          <p:cNvPr id="8" name="Rectangle 7"/>
          <p:cNvSpPr/>
          <p:nvPr/>
        </p:nvSpPr>
        <p:spPr>
          <a:xfrm>
            <a:off x="4404938" y="835324"/>
            <a:ext cx="2209800" cy="1371600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1"/>
          <a:lstStyle/>
          <a:p>
            <a:pPr algn="ctr">
              <a:spcAft>
                <a:spcPts val="600"/>
              </a:spcAft>
            </a:pPr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10 DOF IMU</a:t>
            </a:r>
          </a:p>
          <a:p>
            <a:r>
              <a:rPr 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3-axis accelerometer</a:t>
            </a:r>
          </a:p>
          <a:p>
            <a:r>
              <a:rPr 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3-axis </a:t>
            </a:r>
            <a:r>
              <a:rPr 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gyro</a:t>
            </a:r>
          </a:p>
          <a:p>
            <a:r>
              <a:rPr lang="en-US" sz="1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3-axis </a:t>
            </a:r>
            <a:r>
              <a:rPr 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magnetometer</a:t>
            </a:r>
          </a:p>
          <a:p>
            <a:r>
              <a:rPr lang="en-US" sz="1400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  <a:cs typeface="Consolas" panose="020B0609020204030204" pitchFamily="49" charset="0"/>
              </a:rPr>
              <a:t>pressure sensor</a:t>
            </a:r>
            <a:endParaRPr lang="en-US" sz="1400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latin typeface="Consolas" panose="020B0609020204030204" pitchFamily="49" charset="0"/>
              <a:cs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509838" y="2277353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I2C</a:t>
            </a:r>
            <a:endParaRPr lang="en-US" dirty="0"/>
          </a:p>
        </p:txBody>
      </p:sp>
      <p:cxnSp>
        <p:nvCxnSpPr>
          <p:cNvPr id="13" name="Straight Connector 12"/>
          <p:cNvCxnSpPr>
            <a:stCxn id="8" idx="2"/>
            <a:endCxn id="4" idx="0"/>
          </p:cNvCxnSpPr>
          <p:nvPr/>
        </p:nvCxnSpPr>
        <p:spPr>
          <a:xfrm>
            <a:off x="5509838" y="2206924"/>
            <a:ext cx="0" cy="50096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/>
          <p:cNvSpPr/>
          <p:nvPr/>
        </p:nvSpPr>
        <p:spPr>
          <a:xfrm>
            <a:off x="7620000" y="3027512"/>
            <a:ext cx="1219200" cy="60960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Motors</a:t>
            </a:r>
          </a:p>
        </p:txBody>
      </p:sp>
      <p:cxnSp>
        <p:nvCxnSpPr>
          <p:cNvPr id="19" name="Straight Connector 18"/>
          <p:cNvCxnSpPr>
            <a:stCxn id="4" idx="3"/>
            <a:endCxn id="17" idx="1"/>
          </p:cNvCxnSpPr>
          <p:nvPr/>
        </p:nvCxnSpPr>
        <p:spPr>
          <a:xfrm flipV="1">
            <a:off x="6614738" y="3332312"/>
            <a:ext cx="1005262" cy="1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/>
          <p:cNvSpPr txBox="1"/>
          <p:nvPr/>
        </p:nvSpPr>
        <p:spPr>
          <a:xfrm>
            <a:off x="6767138" y="3015466"/>
            <a:ext cx="7489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PWM</a:t>
            </a:r>
            <a:endParaRPr lang="en-US" dirty="0"/>
          </a:p>
        </p:txBody>
      </p:sp>
      <p:grpSp>
        <p:nvGrpSpPr>
          <p:cNvPr id="1039" name="Group 1038"/>
          <p:cNvGrpSpPr/>
          <p:nvPr/>
        </p:nvGrpSpPr>
        <p:grpSpPr>
          <a:xfrm>
            <a:off x="952500" y="911523"/>
            <a:ext cx="1219200" cy="1219201"/>
            <a:chOff x="952500" y="419100"/>
            <a:chExt cx="1219200" cy="1219201"/>
          </a:xfrm>
        </p:grpSpPr>
        <p:grpSp>
          <p:nvGrpSpPr>
            <p:cNvPr id="1027" name="Group 1026"/>
            <p:cNvGrpSpPr/>
            <p:nvPr/>
          </p:nvGrpSpPr>
          <p:grpSpPr>
            <a:xfrm>
              <a:off x="1409205" y="419100"/>
              <a:ext cx="305790" cy="609600"/>
              <a:chOff x="1375172" y="419100"/>
              <a:chExt cx="305790" cy="609600"/>
            </a:xfrm>
          </p:grpSpPr>
          <p:cxnSp>
            <p:nvCxnSpPr>
              <p:cNvPr id="26" name="Straight Connector 25"/>
              <p:cNvCxnSpPr/>
              <p:nvPr/>
            </p:nvCxnSpPr>
            <p:spPr>
              <a:xfrm>
                <a:off x="1375172" y="419100"/>
                <a:ext cx="152400" cy="2286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8" name="Straight Connector 27"/>
              <p:cNvCxnSpPr/>
              <p:nvPr/>
            </p:nvCxnSpPr>
            <p:spPr>
              <a:xfrm flipV="1">
                <a:off x="1528562" y="422097"/>
                <a:ext cx="152400" cy="2286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1" name="Straight Connector 30"/>
              <p:cNvCxnSpPr/>
              <p:nvPr/>
            </p:nvCxnSpPr>
            <p:spPr>
              <a:xfrm>
                <a:off x="1528067" y="419100"/>
                <a:ext cx="0" cy="609600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5" name="Rectangle 24"/>
            <p:cNvSpPr/>
            <p:nvPr/>
          </p:nvSpPr>
          <p:spPr>
            <a:xfrm>
              <a:off x="952500" y="1028701"/>
              <a:ext cx="1219200" cy="609600"/>
            </a:xfrm>
            <a:prstGeom prst="rect">
              <a:avLst/>
            </a:prstGeom>
            <a:ln>
              <a:solidFill>
                <a:schemeClr val="tx1"/>
              </a:solidFill>
            </a:ln>
            <a:effectLst>
              <a:outerShdw blurRad="50800" dist="38100" dir="2700000" algn="tl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 smtClean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</a:rPr>
                <a:t>RF Power Amp.</a:t>
              </a:r>
              <a:endParaRPr lang="en-US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endParaRPr>
            </a:p>
          </p:txBody>
        </p:sp>
      </p:grpSp>
      <p:cxnSp>
        <p:nvCxnSpPr>
          <p:cNvPr id="36" name="Straight Connector 35"/>
          <p:cNvCxnSpPr>
            <a:stCxn id="25" idx="2"/>
            <a:endCxn id="2" idx="0"/>
          </p:cNvCxnSpPr>
          <p:nvPr/>
        </p:nvCxnSpPr>
        <p:spPr>
          <a:xfrm>
            <a:off x="1562100" y="2130724"/>
            <a:ext cx="0" cy="57716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Rectangle 38"/>
          <p:cNvSpPr/>
          <p:nvPr/>
        </p:nvSpPr>
        <p:spPr>
          <a:xfrm>
            <a:off x="6172200" y="4758528"/>
            <a:ext cx="1219200" cy="60960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EEPROM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352800" y="4755754"/>
            <a:ext cx="2209800" cy="60960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Expansion Port</a:t>
            </a:r>
          </a:p>
        </p:txBody>
      </p:sp>
      <p:cxnSp>
        <p:nvCxnSpPr>
          <p:cNvPr id="1031" name="Elbow Connector 1030"/>
          <p:cNvCxnSpPr>
            <a:stCxn id="4" idx="2"/>
            <a:endCxn id="39" idx="0"/>
          </p:cNvCxnSpPr>
          <p:nvPr/>
        </p:nvCxnSpPr>
        <p:spPr>
          <a:xfrm rot="16200000" flipH="1">
            <a:off x="5744926" y="3721653"/>
            <a:ext cx="801787" cy="1271962"/>
          </a:xfrm>
          <a:prstGeom prst="bentConnector3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/>
          <p:cNvSpPr txBox="1"/>
          <p:nvPr/>
        </p:nvSpPr>
        <p:spPr>
          <a:xfrm>
            <a:off x="6781800" y="4269063"/>
            <a:ext cx="54373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I2C</a:t>
            </a:r>
            <a:endParaRPr lang="en-US" dirty="0"/>
          </a:p>
        </p:txBody>
      </p:sp>
      <p:cxnSp>
        <p:nvCxnSpPr>
          <p:cNvPr id="1033" name="Straight Connector 1032"/>
          <p:cNvCxnSpPr>
            <a:stCxn id="4" idx="2"/>
            <a:endCxn id="40" idx="0"/>
          </p:cNvCxnSpPr>
          <p:nvPr/>
        </p:nvCxnSpPr>
        <p:spPr>
          <a:xfrm rot="5400000">
            <a:off x="4584263" y="3830178"/>
            <a:ext cx="799013" cy="1052138"/>
          </a:xfrm>
          <a:prstGeom prst="bentConnector3">
            <a:avLst>
              <a:gd name="adj1" fmla="val 50000"/>
            </a:avLst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/>
          <p:cNvSpPr/>
          <p:nvPr/>
        </p:nvSpPr>
        <p:spPr>
          <a:xfrm>
            <a:off x="952500" y="4755754"/>
            <a:ext cx="1219200" cy="609600"/>
          </a:xfrm>
          <a:prstGeom prst="rect">
            <a:avLst/>
          </a:prstGeom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Power</a:t>
            </a:r>
            <a:endParaRPr lang="en-US" dirty="0"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cxnSp>
        <p:nvCxnSpPr>
          <p:cNvPr id="47" name="Straight Connector 46"/>
          <p:cNvCxnSpPr>
            <a:stCxn id="46" idx="3"/>
            <a:endCxn id="40" idx="1"/>
          </p:cNvCxnSpPr>
          <p:nvPr/>
        </p:nvCxnSpPr>
        <p:spPr>
          <a:xfrm>
            <a:off x="2171700" y="5060554"/>
            <a:ext cx="1181100" cy="0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" name="Straight Connector 49"/>
          <p:cNvCxnSpPr>
            <a:stCxn id="2" idx="2"/>
            <a:endCxn id="46" idx="0"/>
          </p:cNvCxnSpPr>
          <p:nvPr/>
        </p:nvCxnSpPr>
        <p:spPr>
          <a:xfrm>
            <a:off x="1562100" y="3956741"/>
            <a:ext cx="0" cy="799013"/>
          </a:xfrm>
          <a:prstGeom prst="line">
            <a:avLst/>
          </a:prstGeom>
          <a:ln w="3175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0" name="Title 1039"/>
          <p:cNvSpPr>
            <a:spLocks noGrp="1"/>
          </p:cNvSpPr>
          <p:nvPr>
            <p:ph type="title"/>
          </p:nvPr>
        </p:nvSpPr>
        <p:spPr>
          <a:xfrm>
            <a:off x="533400" y="0"/>
            <a:ext cx="8077200" cy="525397"/>
          </a:xfrm>
        </p:spPr>
        <p:txBody>
          <a:bodyPr>
            <a:normAutofit fontScale="90000"/>
          </a:bodyPr>
          <a:lstStyle/>
          <a:p>
            <a:pPr algn="ctr"/>
            <a:r>
              <a:rPr lang="en-US" sz="2800" dirty="0" smtClean="0"/>
              <a:t>Crazyflie 2.0 Dual MCU System Architecture</a:t>
            </a:r>
            <a:endParaRPr lang="en-US" sz="2800" dirty="0"/>
          </a:p>
        </p:txBody>
      </p:sp>
    </p:spTree>
    <p:extLst>
      <p:ext uri="{BB962C8B-B14F-4D97-AF65-F5344CB8AC3E}">
        <p14:creationId xmlns:p14="http://schemas.microsoft.com/office/powerpoint/2010/main" val="400913560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685800" y="1866900"/>
            <a:ext cx="4038600" cy="3657600"/>
          </a:xfrm>
        </p:spPr>
        <p:txBody>
          <a:bodyPr>
            <a:normAutofit/>
          </a:bodyPr>
          <a:lstStyle/>
          <a:p>
            <a:r>
              <a:rPr lang="en-US" dirty="0" smtClean="0"/>
              <a:t>On/Off logic</a:t>
            </a:r>
          </a:p>
          <a:p>
            <a:r>
              <a:rPr lang="en-US" dirty="0" smtClean="0"/>
              <a:t>Power management</a:t>
            </a:r>
          </a:p>
          <a:p>
            <a:r>
              <a:rPr lang="en-US" dirty="0" smtClean="0"/>
              <a:t>Master radio bootloader</a:t>
            </a:r>
          </a:p>
          <a:p>
            <a:r>
              <a:rPr lang="en-US" dirty="0" smtClean="0"/>
              <a:t>Radio and BLE communication</a:t>
            </a:r>
          </a:p>
          <a:p>
            <a:r>
              <a:rPr lang="en-US" dirty="0" smtClean="0"/>
              <a:t>Detect and check installed expansion boards</a:t>
            </a:r>
            <a:endParaRPr lang="en-US" dirty="0"/>
          </a:p>
        </p:txBody>
      </p:sp>
      <p:sp>
        <p:nvSpPr>
          <p:cNvPr id="5" name="Content Placeholder 4"/>
          <p:cNvSpPr>
            <a:spLocks noGrp="1"/>
          </p:cNvSpPr>
          <p:nvPr>
            <p:ph sz="half" idx="2"/>
          </p:nvPr>
        </p:nvSpPr>
        <p:spPr>
          <a:xfrm>
            <a:off x="4876800" y="1866900"/>
            <a:ext cx="4038600" cy="3657600"/>
          </a:xfrm>
        </p:spPr>
        <p:txBody>
          <a:bodyPr>
            <a:normAutofit/>
          </a:bodyPr>
          <a:lstStyle/>
          <a:p>
            <a:r>
              <a:rPr lang="en-US" smtClean="0"/>
              <a:t>(Everything else…)</a:t>
            </a:r>
          </a:p>
          <a:p>
            <a:r>
              <a:rPr lang="en-US" smtClean="0"/>
              <a:t>Sensor reading</a:t>
            </a:r>
          </a:p>
          <a:p>
            <a:r>
              <a:rPr lang="en-US" smtClean="0"/>
              <a:t>Motor control</a:t>
            </a:r>
          </a:p>
          <a:p>
            <a:r>
              <a:rPr lang="en-US" smtClean="0"/>
              <a:t>Flight control</a:t>
            </a:r>
          </a:p>
          <a:p>
            <a:r>
              <a:rPr lang="en-US" smtClean="0"/>
              <a:t>Telemetry</a:t>
            </a:r>
          </a:p>
          <a:p>
            <a:r>
              <a:rPr lang="en-US" smtClean="0"/>
              <a:t>Additional user development</a:t>
            </a:r>
          </a:p>
          <a:p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MCU Responsibilities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1828800" y="1252835"/>
            <a:ext cx="162416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nRF51822</a:t>
            </a:r>
            <a:endParaRPr lang="en-US" sz="2400" dirty="0"/>
          </a:p>
        </p:txBody>
      </p:sp>
      <p:sp>
        <p:nvSpPr>
          <p:cNvPr id="7" name="TextBox 6"/>
          <p:cNvSpPr txBox="1"/>
          <p:nvPr/>
        </p:nvSpPr>
        <p:spPr>
          <a:xfrm>
            <a:off x="5956581" y="1252834"/>
            <a:ext cx="187904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STM32F405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132151989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 descr="crazyflize 001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647700"/>
            <a:ext cx="4521200" cy="3390900"/>
          </a:xfrm>
          <a:prstGeom prst="rect">
            <a:avLst/>
          </a:prstGeom>
        </p:spPr>
      </p:pic>
      <p:sp>
        <p:nvSpPr>
          <p:cNvPr id="5" name="Content Placeholder 2"/>
          <p:cNvSpPr txBox="1">
            <a:spLocks/>
          </p:cNvSpPr>
          <p:nvPr/>
        </p:nvSpPr>
        <p:spPr>
          <a:xfrm>
            <a:off x="261537" y="3845212"/>
            <a:ext cx="3886200" cy="121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 smtClean="0"/>
              <a:t>1800 SLOC for stabilization in C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/>
              <a:t>+ </a:t>
            </a:r>
            <a:r>
              <a:rPr lang="en-US" dirty="0" err="1" smtClean="0"/>
              <a:t>FreeRTOS</a:t>
            </a:r>
            <a:r>
              <a:rPr lang="en-US" dirty="0" smtClean="0"/>
              <a:t> for threading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/>
              <a:t>+ …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Crazyflie 2.0 Challenge</a:t>
            </a:r>
            <a:endParaRPr lang="en-US" dirty="0"/>
          </a:p>
        </p:txBody>
      </p:sp>
      <p:pic>
        <p:nvPicPr>
          <p:cNvPr id="6" name="Picture 2" descr="http://vignette3.wikia.nocookie.net/dilbert/images/f/fe/Images.jpeg/revision/latest?cb=20110203012220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29137" y="3543300"/>
            <a:ext cx="1033863" cy="18230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Cross 2"/>
          <p:cNvSpPr/>
          <p:nvPr/>
        </p:nvSpPr>
        <p:spPr>
          <a:xfrm>
            <a:off x="4475038" y="4188112"/>
            <a:ext cx="533400" cy="533400"/>
          </a:xfrm>
          <a:prstGeom prst="plus">
            <a:avLst>
              <a:gd name="adj" fmla="val 377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5335739" y="4039314"/>
            <a:ext cx="120539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2400" dirty="0" smtClean="0"/>
              <a:t>SPARK</a:t>
            </a:r>
          </a:p>
          <a:p>
            <a:pPr algn="ctr"/>
            <a:r>
              <a:rPr lang="en-US" sz="2400" dirty="0" smtClean="0"/>
              <a:t>2014</a:t>
            </a:r>
            <a:endParaRPr lang="en-US" sz="2400" dirty="0"/>
          </a:p>
        </p:txBody>
      </p:sp>
      <p:sp>
        <p:nvSpPr>
          <p:cNvPr id="8" name="Cross 7"/>
          <p:cNvSpPr/>
          <p:nvPr/>
        </p:nvSpPr>
        <p:spPr>
          <a:xfrm>
            <a:off x="6868435" y="4188112"/>
            <a:ext cx="533400" cy="533400"/>
          </a:xfrm>
          <a:prstGeom prst="plus">
            <a:avLst>
              <a:gd name="adj" fmla="val 3773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6207752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Your car could crash</a:t>
            </a:r>
          </a:p>
          <a:p>
            <a:r>
              <a:rPr lang="en-US" dirty="0" smtClean="0"/>
              <a:t>Your flight could crash</a:t>
            </a:r>
          </a:p>
          <a:p>
            <a:r>
              <a:rPr lang="en-US" dirty="0" smtClean="0"/>
              <a:t>Your medical implant could fail</a:t>
            </a:r>
          </a:p>
          <a:p>
            <a:r>
              <a:rPr lang="en-US" dirty="0"/>
              <a:t>Your bank account could disappear</a:t>
            </a:r>
          </a:p>
          <a:p>
            <a:r>
              <a:rPr lang="en-US" dirty="0" smtClean="0"/>
              <a:t>Your </a:t>
            </a:r>
            <a:r>
              <a:rPr lang="en-US" dirty="0"/>
              <a:t>marriage could fail </a:t>
            </a:r>
            <a:r>
              <a:rPr lang="en-US" dirty="0" smtClean="0"/>
              <a:t>(No? </a:t>
            </a:r>
          </a:p>
          <a:p>
            <a:r>
              <a:rPr lang="en-US" dirty="0" smtClean="0"/>
              <a:t>Et cetera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The Future of Critical Software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5741877" y="3826555"/>
            <a:ext cx="3097323" cy="4739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200" b="1" kern="0" dirty="0">
                <a:solidFill>
                  <a:srgbClr val="40404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Ashley Madison</a:t>
            </a:r>
            <a:r>
              <a:rPr lang="en-US" sz="2200" b="1" kern="0" dirty="0" smtClean="0">
                <a:solidFill>
                  <a:srgbClr val="404040"/>
                </a:solidFill>
                <a:latin typeface="Verdana" pitchFamily="34" charset="0"/>
                <a:ea typeface="Verdana" pitchFamily="34" charset="0"/>
                <a:cs typeface="Verdana" pitchFamily="34" charset="0"/>
              </a:rPr>
              <a:t>…)</a:t>
            </a:r>
            <a:endParaRPr lang="en-US" i="0" kern="1200" dirty="0" smtClean="0"/>
          </a:p>
        </p:txBody>
      </p:sp>
    </p:spTree>
    <p:extLst>
      <p:ext uri="{BB962C8B-B14F-4D97-AF65-F5344CB8AC3E}">
        <p14:creationId xmlns:p14="http://schemas.microsoft.com/office/powerpoint/2010/main" val="392786639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4" grpId="0"/>
    </p:bld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 descr="crazyflize 001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647700"/>
            <a:ext cx="4521200" cy="33909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2 months later</a:t>
            </a:r>
            <a:r>
              <a:rPr lang="en-US" dirty="0" smtClean="0"/>
              <a:t>…</a:t>
            </a:r>
            <a:endParaRPr lang="en-US" dirty="0"/>
          </a:p>
        </p:txBody>
      </p:sp>
      <p:sp>
        <p:nvSpPr>
          <p:cNvPr id="14" name="Content Placeholder 2"/>
          <p:cNvSpPr>
            <a:spLocks noGrp="1"/>
          </p:cNvSpPr>
          <p:nvPr>
            <p:ph idx="4294967295"/>
          </p:nvPr>
        </p:nvSpPr>
        <p:spPr>
          <a:xfrm>
            <a:off x="0" y="3613150"/>
            <a:ext cx="3886200" cy="16764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 smtClean="0"/>
              <a:t>1800 SLOC stabilization in C</a:t>
            </a:r>
          </a:p>
          <a:p>
            <a:pPr marL="0" indent="0">
              <a:buNone/>
            </a:pPr>
            <a:r>
              <a:rPr lang="en-US" dirty="0" smtClean="0"/>
              <a:t>+ </a:t>
            </a:r>
            <a:r>
              <a:rPr lang="en-US" dirty="0" err="1" smtClean="0"/>
              <a:t>FreeRTOS</a:t>
            </a: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+ …</a:t>
            </a:r>
            <a:endParaRPr lang="en-US" dirty="0"/>
          </a:p>
        </p:txBody>
      </p:sp>
      <p:sp>
        <p:nvSpPr>
          <p:cNvPr id="15" name="Flèche vers la droite 14"/>
          <p:cNvSpPr/>
          <p:nvPr/>
        </p:nvSpPr>
        <p:spPr>
          <a:xfrm>
            <a:off x="3581400" y="3619500"/>
            <a:ext cx="1600200" cy="3810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5257800" y="3314700"/>
            <a:ext cx="3886200" cy="2209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b="1" dirty="0" smtClean="0">
                <a:solidFill>
                  <a:srgbClr val="2D72AD"/>
                </a:solidFill>
              </a:rPr>
              <a:t>Re-written in Ada/SPARK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/>
              <a:t>2100 SLOC in SPARK</a:t>
            </a:r>
          </a:p>
          <a:p>
            <a:pPr marL="0" indent="0">
              <a:buFont typeface="Arial" pitchFamily="34" charset="0"/>
              <a:buNone/>
            </a:pPr>
            <a:r>
              <a:rPr lang="en-US" b="1" dirty="0"/>
              <a:t>p</a:t>
            </a:r>
            <a:r>
              <a:rPr lang="en-US" b="1" dirty="0" smtClean="0"/>
              <a:t>roved no run-time errors!</a:t>
            </a:r>
          </a:p>
          <a:p>
            <a:pPr marL="0" indent="0">
              <a:spcBef>
                <a:spcPts val="1200"/>
              </a:spcBef>
              <a:buFont typeface="Arial" pitchFamily="34" charset="0"/>
              <a:buNone/>
            </a:pPr>
            <a:r>
              <a:rPr lang="en-US" dirty="0" smtClean="0"/>
              <a:t>+ </a:t>
            </a:r>
            <a:r>
              <a:rPr lang="en-US" dirty="0" err="1" smtClean="0"/>
              <a:t>FreeRTOS</a:t>
            </a:r>
            <a:endParaRPr lang="en-US" dirty="0" smtClean="0"/>
          </a:p>
          <a:p>
            <a:pPr marL="0" indent="0">
              <a:buFont typeface="Arial" pitchFamily="34" charset="0"/>
              <a:buNone/>
            </a:pPr>
            <a:r>
              <a:rPr lang="en-US" dirty="0" smtClean="0"/>
              <a:t>+ …</a:t>
            </a:r>
          </a:p>
          <a:p>
            <a:pPr marL="0" indent="0">
              <a:buFont typeface="Arial" pitchFamily="34" charset="0"/>
              <a:buNone/>
            </a:pPr>
            <a:endParaRPr lang="en-US" dirty="0"/>
          </a:p>
        </p:txBody>
      </p:sp>
      <p:pic>
        <p:nvPicPr>
          <p:cNvPr id="8" name="Picture 2" descr="http://vignette3.wikia.nocookie.net/dilbert/images/f/fe/Images.jpeg/revision/latest?cb=20110203012220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1950" y="4094676"/>
            <a:ext cx="688150" cy="1213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94122871"/>
      </p:ext>
    </p:extLst>
  </p:cSld>
  <p:clrMapOvr>
    <a:masterClrMapping/>
  </p:clrMapOvr>
  <p:transition spd="slow">
    <p:wipe dir="r"/>
  </p:transition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Image 8" descr="crazyflize 001.jpg"/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09800" y="647700"/>
            <a:ext cx="4521200" cy="3390900"/>
          </a:xfrm>
          <a:prstGeom prst="rect">
            <a:avLst/>
          </a:prstGeom>
        </p:spPr>
      </p:pic>
      <p:sp>
        <p:nvSpPr>
          <p:cNvPr id="15" name="Flèche vers la droite 14"/>
          <p:cNvSpPr/>
          <p:nvPr/>
        </p:nvSpPr>
        <p:spPr>
          <a:xfrm>
            <a:off x="3581400" y="3619500"/>
            <a:ext cx="1600200" cy="381000"/>
          </a:xfrm>
          <a:prstGeom prst="rightArrow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7" name="Content Placeholder 2"/>
          <p:cNvSpPr txBox="1">
            <a:spLocks/>
          </p:cNvSpPr>
          <p:nvPr/>
        </p:nvSpPr>
        <p:spPr>
          <a:xfrm>
            <a:off x="5257800" y="3314700"/>
            <a:ext cx="3886200" cy="24003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US" b="1" dirty="0">
                <a:solidFill>
                  <a:srgbClr val="2D72AD"/>
                </a:solidFill>
              </a:rPr>
              <a:t>Re-written </a:t>
            </a:r>
            <a:r>
              <a:rPr lang="en-US" b="1" dirty="0" smtClean="0">
                <a:solidFill>
                  <a:srgbClr val="2D72AD"/>
                </a:solidFill>
              </a:rPr>
              <a:t>in Ada/SPARK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/>
              <a:t>2100 SLOC in SPARK</a:t>
            </a:r>
          </a:p>
          <a:p>
            <a:pPr marL="0" indent="0">
              <a:buFont typeface="Arial" pitchFamily="34" charset="0"/>
              <a:buNone/>
            </a:pPr>
            <a:r>
              <a:rPr lang="en-US" dirty="0"/>
              <a:t>p</a:t>
            </a:r>
            <a:r>
              <a:rPr lang="en-US" dirty="0" smtClean="0"/>
              <a:t>roved no run-time errors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/>
              <a:t>+ </a:t>
            </a:r>
            <a:r>
              <a:rPr lang="en-US" b="1" dirty="0" smtClean="0"/>
              <a:t>Ravenscar tasking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/>
              <a:t>+</a:t>
            </a:r>
            <a:r>
              <a:rPr lang="en-US" b="1" dirty="0" smtClean="0"/>
              <a:t> will prove no concurrency errors</a:t>
            </a:r>
          </a:p>
          <a:p>
            <a:pPr marL="0" indent="0">
              <a:buFont typeface="Arial" pitchFamily="34" charset="0"/>
              <a:buNone/>
            </a:pPr>
            <a:endParaRPr lang="en-US" b="1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5 months later…</a:t>
            </a:r>
            <a:endParaRPr lang="en-US" dirty="0"/>
          </a:p>
        </p:txBody>
      </p:sp>
      <p:sp>
        <p:nvSpPr>
          <p:cNvPr id="12" name="Content Placeholder 2"/>
          <p:cNvSpPr txBox="1">
            <a:spLocks/>
          </p:cNvSpPr>
          <p:nvPr/>
        </p:nvSpPr>
        <p:spPr>
          <a:xfrm>
            <a:off x="152400" y="3612650"/>
            <a:ext cx="3886200" cy="1676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342900" indent="-3429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1pPr>
            <a:lvl2pPr marL="742950" indent="-28575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2pPr>
            <a:lvl3pPr marL="1143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3pPr>
            <a:lvl4pPr marL="1600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–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4pPr>
            <a:lvl5pPr marL="20574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»"/>
              <a:defRPr sz="2000" kern="1200">
                <a:solidFill>
                  <a:schemeClr val="tx1"/>
                </a:solidFill>
                <a:latin typeface="Helvetica"/>
                <a:ea typeface="+mn-ea"/>
                <a:cs typeface="Helvetica"/>
              </a:defRPr>
            </a:lvl5pPr>
            <a:lvl6pPr marL="25146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itchFamily="34" charset="0"/>
              <a:buNone/>
            </a:pPr>
            <a:r>
              <a:rPr lang="en-US" dirty="0" smtClean="0"/>
              <a:t>1800 SLOC stabilization in C</a:t>
            </a:r>
          </a:p>
          <a:p>
            <a:pPr marL="0" indent="0">
              <a:buFont typeface="Arial" pitchFamily="34" charset="0"/>
              <a:buNone/>
            </a:pPr>
            <a:r>
              <a:rPr lang="en-US" dirty="0" smtClean="0"/>
              <a:t>+ </a:t>
            </a:r>
            <a:r>
              <a:rPr lang="en-US" dirty="0" err="1" smtClean="0"/>
              <a:t>FreeRTOS</a:t>
            </a:r>
            <a:endParaRPr lang="en-US" dirty="0" smtClean="0"/>
          </a:p>
          <a:p>
            <a:pPr marL="0" indent="0">
              <a:buFont typeface="Arial" pitchFamily="34" charset="0"/>
              <a:buNone/>
            </a:pPr>
            <a:r>
              <a:rPr lang="en-US" dirty="0" smtClean="0"/>
              <a:t>+ …</a:t>
            </a:r>
            <a:endParaRPr lang="en-US" dirty="0"/>
          </a:p>
        </p:txBody>
      </p:sp>
      <p:pic>
        <p:nvPicPr>
          <p:cNvPr id="8" name="Picture 2" descr="http://vignette3.wikia.nocookie.net/dilbert/images/f/fe/Images.jpeg/revision/latest?cb=20110203012220"/>
          <p:cNvPicPr>
            <a:picLocks noChangeAspect="1" noChangeArrowheads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1950" y="4094676"/>
            <a:ext cx="688150" cy="121342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3539662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He added drop recovery</a:t>
            </a:r>
          </a:p>
          <a:p>
            <a:r>
              <a:rPr lang="en-US" dirty="0" smtClean="0"/>
              <a:t>But he didn’t implement data logging</a:t>
            </a:r>
          </a:p>
          <a:p>
            <a:r>
              <a:rPr lang="en-US" dirty="0" smtClean="0"/>
              <a:t>Ada code size is slightly less (about 3K less)</a:t>
            </a:r>
          </a:p>
          <a:p>
            <a:r>
              <a:rPr lang="en-US" dirty="0" smtClean="0"/>
              <a:t>Ada data size is much less (about 23K less)</a:t>
            </a:r>
            <a:endParaRPr lang="en-US" dirty="0"/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How Do The Implementations Compare?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726005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Created by students at Vermont Technical College</a:t>
            </a:r>
          </a:p>
          <a:p>
            <a:r>
              <a:rPr lang="en-US" dirty="0" smtClean="0"/>
              <a:t>Launched into Earth orbit in 2013</a:t>
            </a:r>
          </a:p>
          <a:p>
            <a:r>
              <a:rPr lang="en-US" dirty="0" smtClean="0"/>
              <a:t>One of the very few that works</a:t>
            </a:r>
          </a:p>
          <a:p>
            <a:r>
              <a:rPr lang="en-US" dirty="0" smtClean="0"/>
              <a:t>Team selected for new version going to the Moon</a:t>
            </a:r>
            <a:endParaRPr lang="en-US" dirty="0"/>
          </a:p>
          <a:p>
            <a:pPr lvl="1"/>
            <a:r>
              <a:rPr lang="en-US" dirty="0" smtClean="0"/>
              <a:t>Lunar </a:t>
            </a:r>
            <a:r>
              <a:rPr lang="en-US" dirty="0" err="1" smtClean="0"/>
              <a:t>IceCube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Lunar CubeSat</a:t>
            </a:r>
            <a:endParaRPr lang="en-US" dirty="0"/>
          </a:p>
        </p:txBody>
      </p:sp>
      <p:pic>
        <p:nvPicPr>
          <p:cNvPr id="3074" name="Picture 2" descr="http://www.adacore.com/images/made/uploads/press/2013-11-19-CubeSatPicture_332_200_s_c1.jp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3677" y="2019300"/>
            <a:ext cx="1960626" cy="1181100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6780444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GB" altLang="en-US" dirty="0"/>
              <a:t>MULTOS is an operating system for smartcards</a:t>
            </a:r>
          </a:p>
          <a:p>
            <a:r>
              <a:rPr lang="en-GB" altLang="en-US" dirty="0" smtClean="0"/>
              <a:t>100,000 lines of SPARK code</a:t>
            </a:r>
          </a:p>
          <a:p>
            <a:r>
              <a:rPr lang="en-GB" altLang="en-US" dirty="0" smtClean="0"/>
              <a:t>Only 4 defects reported 1 year after delivery</a:t>
            </a:r>
          </a:p>
          <a:p>
            <a:pPr lvl="1"/>
            <a:r>
              <a:rPr lang="en-GB" altLang="en-US" dirty="0" smtClean="0"/>
              <a:t>0.04 per KSLOC</a:t>
            </a:r>
          </a:p>
          <a:p>
            <a:pPr lvl="1"/>
            <a:r>
              <a:rPr lang="en-GB" altLang="en-US" dirty="0" smtClean="0"/>
              <a:t>Corrected under warranty (!)</a:t>
            </a:r>
          </a:p>
          <a:p>
            <a:r>
              <a:rPr lang="en-GB" altLang="en-US" dirty="0" smtClean="0"/>
              <a:t>Industry standard is 5 defects per 1,000 lines</a:t>
            </a:r>
          </a:p>
          <a:p>
            <a:pPr lvl="1"/>
            <a:r>
              <a:rPr lang="en-GB" altLang="en-US" dirty="0" smtClean="0"/>
              <a:t>Thus approximately 500 defects expected</a:t>
            </a:r>
          </a:p>
          <a:p>
            <a:r>
              <a:rPr lang="en-GB" altLang="en-US" dirty="0" smtClean="0"/>
              <a:t>Ultra-high reliability achieved</a:t>
            </a:r>
          </a:p>
          <a:p>
            <a:endParaRPr lang="en-GB" altLang="en-US" dirty="0" smtClean="0"/>
          </a:p>
          <a:p>
            <a:endParaRPr lang="en-GB" altLang="en-US" dirty="0"/>
          </a:p>
        </p:txBody>
      </p:sp>
      <p:sp>
        <p:nvSpPr>
          <p:cNvPr id="246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smtClean="0"/>
              <a:t>MULTOS </a:t>
            </a:r>
            <a:r>
              <a:rPr lang="en-GB" altLang="en-US" dirty="0"/>
              <a:t>Certificate Authority Reliability</a:t>
            </a:r>
          </a:p>
        </p:txBody>
      </p:sp>
    </p:spTree>
    <p:extLst>
      <p:ext uri="{BB962C8B-B14F-4D97-AF65-F5344CB8AC3E}">
        <p14:creationId xmlns:p14="http://schemas.microsoft.com/office/powerpoint/2010/main" val="121819035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787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Autofit/>
          </a:bodyPr>
          <a:lstStyle/>
          <a:p>
            <a:r>
              <a:rPr lang="en-GB" altLang="en-US" dirty="0" smtClean="0"/>
              <a:t>28 lines of code per day</a:t>
            </a:r>
          </a:p>
          <a:p>
            <a:pPr lvl="1"/>
            <a:r>
              <a:rPr lang="en-GB" altLang="en-US" dirty="0" smtClean="0"/>
              <a:t>Fully documented, tested, everything</a:t>
            </a:r>
          </a:p>
          <a:p>
            <a:r>
              <a:rPr lang="en-GB" altLang="en-US" dirty="0" smtClean="0"/>
              <a:t>Industry standard is 10 lines of code per day</a:t>
            </a:r>
          </a:p>
          <a:p>
            <a:r>
              <a:rPr lang="en-GB" altLang="en-US" dirty="0" smtClean="0"/>
              <a:t>Very high levels of productivity</a:t>
            </a:r>
          </a:p>
          <a:p>
            <a:pPr lvl="1"/>
            <a:endParaRPr lang="en-GB" altLang="en-US" dirty="0" smtClean="0"/>
          </a:p>
          <a:p>
            <a:endParaRPr lang="en-GB" altLang="en-US" dirty="0" smtClean="0"/>
          </a:p>
          <a:p>
            <a:endParaRPr lang="en-GB" altLang="en-US" dirty="0"/>
          </a:p>
        </p:txBody>
      </p:sp>
      <p:sp>
        <p:nvSpPr>
          <p:cNvPr id="24678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altLang="en-US" dirty="0" smtClean="0"/>
              <a:t>MULTOS CA Productivity</a:t>
            </a:r>
            <a:endParaRPr lang="en-GB" altLang="en-US" dirty="0"/>
          </a:p>
        </p:txBody>
      </p:sp>
    </p:spTree>
    <p:extLst>
      <p:ext uri="{BB962C8B-B14F-4D97-AF65-F5344CB8AC3E}">
        <p14:creationId xmlns:p14="http://schemas.microsoft.com/office/powerpoint/2010/main" val="86886719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“interim </a:t>
            </a:r>
            <a:r>
              <a:rPr lang="en-US" dirty="0"/>
              <a:t>Future Area Controls Tools </a:t>
            </a:r>
            <a:r>
              <a:rPr lang="en-US" dirty="0" smtClean="0"/>
              <a:t>Support”</a:t>
            </a:r>
          </a:p>
          <a:p>
            <a:r>
              <a:rPr lang="en-US" dirty="0" smtClean="0"/>
              <a:t>The </a:t>
            </a:r>
            <a:r>
              <a:rPr lang="en-US" dirty="0"/>
              <a:t>UK’s </a:t>
            </a:r>
            <a:r>
              <a:rPr lang="en-US" dirty="0" smtClean="0"/>
              <a:t>next generation ATC system, online 2011</a:t>
            </a:r>
          </a:p>
          <a:p>
            <a:r>
              <a:rPr lang="en-US" dirty="0"/>
              <a:t>T</a:t>
            </a:r>
            <a:r>
              <a:rPr lang="en-US" dirty="0" smtClean="0"/>
              <a:t>ools </a:t>
            </a:r>
            <a:r>
              <a:rPr lang="en-US" dirty="0"/>
              <a:t>for trajectory prediction, conflict </a:t>
            </a:r>
            <a:r>
              <a:rPr lang="en-US" dirty="0" smtClean="0"/>
              <a:t>detection </a:t>
            </a:r>
            <a:r>
              <a:rPr lang="en-US" dirty="0"/>
              <a:t>and monitoring </a:t>
            </a:r>
            <a:r>
              <a:rPr lang="en-US" dirty="0" smtClean="0"/>
              <a:t>aids</a:t>
            </a:r>
          </a:p>
          <a:p>
            <a:r>
              <a:rPr lang="en-US" dirty="0" smtClean="0"/>
              <a:t>Includes </a:t>
            </a:r>
            <a:r>
              <a:rPr lang="en-US" dirty="0"/>
              <a:t>over </a:t>
            </a:r>
            <a:r>
              <a:rPr lang="en-US" dirty="0" smtClean="0"/>
              <a:t>200K lines of </a:t>
            </a:r>
            <a:r>
              <a:rPr lang="en-US" dirty="0"/>
              <a:t>SPARK source </a:t>
            </a:r>
            <a:r>
              <a:rPr lang="en-US" dirty="0" smtClean="0"/>
              <a:t>code</a:t>
            </a:r>
          </a:p>
          <a:p>
            <a:r>
              <a:rPr lang="en-US" dirty="0" smtClean="0"/>
              <a:t>Proven exception-free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iFACTS</a:t>
            </a:r>
            <a:endParaRPr lang="en-US" dirty="0"/>
          </a:p>
        </p:txBody>
      </p:sp>
      <p:pic>
        <p:nvPicPr>
          <p:cNvPr id="5122" name="Picture 2" descr="http://www.adacore.com/uploads/customers/project-atc.jpg"/>
          <p:cNvPicPr>
            <a:picLocks noChangeAspect="1" noChangeArrowheads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553200" y="4686300"/>
            <a:ext cx="1560217" cy="93988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400046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By </a:t>
            </a:r>
            <a:r>
              <a:rPr lang="en-US" dirty="0"/>
              <a:t>TOYOTA </a:t>
            </a:r>
            <a:r>
              <a:rPr lang="en-US" dirty="0" err="1"/>
              <a:t>InfoTechnology</a:t>
            </a:r>
            <a:r>
              <a:rPr lang="en-US" dirty="0"/>
              <a:t> Center (ITC)</a:t>
            </a:r>
          </a:p>
          <a:p>
            <a:r>
              <a:rPr lang="en-US" dirty="0" smtClean="0"/>
              <a:t>To </a:t>
            </a:r>
            <a:r>
              <a:rPr lang="en-US" dirty="0"/>
              <a:t>show that software requirements can be transformed into an implementation </a:t>
            </a:r>
            <a:r>
              <a:rPr lang="en-US" dirty="0" smtClean="0"/>
              <a:t>proven </a:t>
            </a:r>
            <a:r>
              <a:rPr lang="en-US" dirty="0"/>
              <a:t>to be free of </a:t>
            </a:r>
            <a:r>
              <a:rPr lang="en-US" dirty="0" smtClean="0"/>
              <a:t>run-time errors</a:t>
            </a:r>
          </a:p>
          <a:p>
            <a:r>
              <a:rPr lang="en-US" dirty="0" smtClean="0"/>
              <a:t>Currently underway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Vehicle Component Research </a:t>
            </a:r>
            <a:r>
              <a:rPr lang="en-US" dirty="0" smtClean="0"/>
              <a:t>Project</a:t>
            </a:r>
            <a:endParaRPr lang="en-US" dirty="0"/>
          </a:p>
        </p:txBody>
      </p:sp>
      <p:pic>
        <p:nvPicPr>
          <p:cNvPr id="4098" name="Picture 2" descr="http://www.adacore.com/images/made/uploads/customers/carsfreeway_332_200_s_c1.jpg"/>
          <p:cNvPicPr>
            <a:picLocks noChangeAspect="1" noChangeArrowheads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9800" y="3848100"/>
            <a:ext cx="2403348" cy="1447800"/>
          </a:xfrm>
          <a:prstGeom prst="ellipse">
            <a:avLst/>
          </a:prstGeom>
          <a:ln>
            <a:noFill/>
          </a:ln>
          <a:effectLst>
            <a:softEdge rad="112500"/>
          </a:effectLst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64490069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 safe coding standard for critical software</a:t>
            </a:r>
          </a:p>
          <a:p>
            <a:pPr lvl="1"/>
            <a:r>
              <a:rPr lang="en-US" dirty="0" smtClean="0"/>
              <a:t>Increases portability across compilers/platforms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Addressing data and control coupling</a:t>
            </a:r>
          </a:p>
          <a:p>
            <a:pPr marL="514350" indent="-514350">
              <a:buFont typeface="+mj-lt"/>
              <a:buAutoNum type="arabicPeriod"/>
            </a:pPr>
            <a:r>
              <a:rPr lang="en-US" dirty="0" smtClean="0"/>
              <a:t>Proving absence of run-time </a:t>
            </a:r>
            <a:r>
              <a:rPr lang="en-US" dirty="0"/>
              <a:t>errors (“</a:t>
            </a:r>
            <a:r>
              <a:rPr lang="en-US" dirty="0" err="1" smtClean="0"/>
              <a:t>AoRTE</a:t>
            </a:r>
            <a:r>
              <a:rPr lang="en-US" dirty="0" smtClean="0"/>
              <a:t>”)</a:t>
            </a:r>
          </a:p>
          <a:p>
            <a:pPr lvl="1"/>
            <a:r>
              <a:rPr lang="en-US" dirty="0" smtClean="0"/>
              <a:t>Requires few contracts</a:t>
            </a:r>
          </a:p>
          <a:p>
            <a:pPr lvl="1"/>
            <a:r>
              <a:rPr lang="en-US" dirty="0" smtClean="0"/>
              <a:t>Typically 95% - 98% proved</a:t>
            </a:r>
          </a:p>
          <a:p>
            <a:pPr lvl="1"/>
            <a:r>
              <a:rPr lang="en-US" dirty="0" smtClean="0"/>
              <a:t>Proof can be completed by testing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Multiple Use Cases (1/2)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0934929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457200" indent="-457200">
              <a:buFont typeface="+mj-lt"/>
              <a:buAutoNum type="arabicPeriod" startAt="4"/>
            </a:pPr>
            <a:r>
              <a:rPr lang="en-US" dirty="0" smtClean="0"/>
              <a:t>Safe removal of run-time checks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en-US" dirty="0" smtClean="0"/>
              <a:t>Prove correct integration between components</a:t>
            </a:r>
          </a:p>
          <a:p>
            <a:pPr lvl="1"/>
            <a:r>
              <a:rPr lang="en-US" dirty="0" smtClean="0"/>
              <a:t>Replaces defensive coding</a:t>
            </a:r>
          </a:p>
          <a:p>
            <a:pPr lvl="1"/>
            <a:r>
              <a:rPr lang="en-US" dirty="0" smtClean="0"/>
              <a:t>Simple contracts are needed</a:t>
            </a:r>
          </a:p>
          <a:p>
            <a:pPr marL="457200" indent="-457200">
              <a:buFont typeface="+mj-lt"/>
              <a:buAutoNum type="arabicPeriod" startAt="4"/>
            </a:pPr>
            <a:r>
              <a:rPr lang="en-US" dirty="0" smtClean="0"/>
              <a:t>Prove functional correctness</a:t>
            </a:r>
          </a:p>
          <a:p>
            <a:pPr lvl="1"/>
            <a:r>
              <a:rPr lang="en-US" dirty="0" smtClean="0"/>
              <a:t>Replaces unit testing</a:t>
            </a:r>
          </a:p>
          <a:p>
            <a:pPr lvl="1"/>
            <a:r>
              <a:rPr lang="en-US" dirty="0" smtClean="0"/>
              <a:t>More complex contracts are needed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Multiple Use Cases (2/2)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266291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ontent Placeholder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There’s no such thing as a silver bullet</a:t>
            </a:r>
          </a:p>
          <a:p>
            <a:r>
              <a:rPr lang="en-US" dirty="0" smtClean="0"/>
              <a:t>But there are much better options available</a:t>
            </a:r>
          </a:p>
          <a:p>
            <a:r>
              <a:rPr lang="en-US" dirty="0" smtClean="0"/>
              <a:t>We </a:t>
            </a:r>
            <a:r>
              <a:rPr lang="en-US" u="sng" dirty="0" smtClean="0"/>
              <a:t>can</a:t>
            </a:r>
            <a:r>
              <a:rPr lang="en-US" dirty="0" smtClean="0"/>
              <a:t> produce highly-reliable software at a reasonable cost</a:t>
            </a:r>
            <a:endParaRPr lang="en-US" dirty="0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Buggy Code Is Not Inevitable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920503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Because not everything can be proved…</a:t>
            </a:r>
          </a:p>
          <a:p>
            <a:r>
              <a:rPr lang="en-US" smtClean="0"/>
              <a:t>Focus test coverage on unproven runtime error checks</a:t>
            </a:r>
          </a:p>
          <a:p>
            <a:r>
              <a:rPr lang="en-US" altLang="en-US" smtClean="0"/>
              <a:t>At the level of individual subprograms, proven routines can call tested routines and vice versa</a:t>
            </a:r>
            <a:endParaRPr lang="en-US" smtClean="0"/>
          </a:p>
          <a:p>
            <a:r>
              <a:rPr lang="en-US" altLang="en-US" smtClean="0"/>
              <a:t>During integration tests, proofs replace unit tests</a:t>
            </a:r>
          </a:p>
          <a:p>
            <a:pPr lvl="1"/>
            <a:r>
              <a:rPr lang="en-US" altLang="en-US" smtClean="0"/>
              <a:t>Contracts already express what the unit tests would test</a:t>
            </a:r>
            <a:endParaRPr lang="en-US" alt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Combining Proof and Test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623749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mtClean="0"/>
              <a:t>How safe/secure/reliable must your software be?</a:t>
            </a:r>
          </a:p>
          <a:p>
            <a:r>
              <a:rPr lang="en-US" smtClean="0"/>
              <a:t>You can do anything with any language – but at what cost?</a:t>
            </a:r>
          </a:p>
          <a:p>
            <a:r>
              <a:rPr lang="en-US" smtClean="0"/>
              <a:t>High reliability at reasonable cost is demonstrable now</a:t>
            </a:r>
          </a:p>
          <a:p>
            <a:r>
              <a:rPr lang="en-US" smtClean="0"/>
              <a:t>You don’t need a new team to get there</a:t>
            </a:r>
          </a:p>
          <a:p>
            <a:r>
              <a:rPr lang="en-US" smtClean="0"/>
              <a:t>Come drop a Crazyflie at the AdaCore booth</a:t>
            </a:r>
            <a:endParaRPr lang="en-US" dirty="0" smtClean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Concluding Remarks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96219106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A formally-defined programming language supporting static analysis</a:t>
            </a:r>
          </a:p>
          <a:p>
            <a:pPr lvl="1"/>
            <a:r>
              <a:rPr lang="en-US" dirty="0"/>
              <a:t>Specifically designed for high-integrity </a:t>
            </a:r>
            <a:r>
              <a:rPr lang="en-US" dirty="0" smtClean="0"/>
              <a:t>software</a:t>
            </a:r>
          </a:p>
          <a:p>
            <a:r>
              <a:rPr lang="en-US" dirty="0" smtClean="0"/>
              <a:t>A set of tools to perform those analyses</a:t>
            </a:r>
          </a:p>
          <a:p>
            <a:r>
              <a:rPr lang="en-US" dirty="0" smtClean="0"/>
              <a:t>Based on statically provable contracts + testing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A Better Way: SPARK 2014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2196827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7" name="Rectangle 7"/>
          <p:cNvSpPr>
            <a:spLocks noGrp="1" noChangeArrowheads="1"/>
          </p:cNvSpPr>
          <p:nvPr>
            <p:ph idx="1"/>
          </p:nvPr>
        </p:nvSpPr>
        <p:spPr>
          <a:xfrm>
            <a:off x="762000" y="952500"/>
            <a:ext cx="8077200" cy="4495800"/>
          </a:xfrm>
        </p:spPr>
        <p:txBody>
          <a:bodyPr/>
          <a:lstStyle/>
          <a:p>
            <a:r>
              <a:rPr lang="en-US" dirty="0" smtClean="0"/>
              <a:t>Shifts costs from later, expensive phases to earlier, cheaper phase</a:t>
            </a:r>
          </a:p>
        </p:txBody>
      </p:sp>
      <p:sp>
        <p:nvSpPr>
          <p:cNvPr id="26626" name="Rectangle 4"/>
          <p:cNvSpPr>
            <a:spLocks noGrp="1" noChangeArrowheads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mtClean="0"/>
              <a:t>Why Static Analysis Saves Money</a:t>
            </a:r>
            <a:endParaRPr lang="en-US" dirty="0" smtClean="0"/>
          </a:p>
        </p:txBody>
      </p:sp>
      <p:grpSp>
        <p:nvGrpSpPr>
          <p:cNvPr id="2" name="Group 1"/>
          <p:cNvGrpSpPr/>
          <p:nvPr/>
        </p:nvGrpSpPr>
        <p:grpSpPr>
          <a:xfrm>
            <a:off x="1222375" y="1943100"/>
            <a:ext cx="6651625" cy="3735917"/>
            <a:chOff x="552450" y="2146300"/>
            <a:chExt cx="7981950" cy="4483100"/>
          </a:xfrm>
        </p:grpSpPr>
        <p:graphicFrame>
          <p:nvGraphicFramePr>
            <p:cNvPr id="26628" name="Object 8"/>
            <p:cNvGraphicFramePr>
              <a:graphicFrameLocks noChangeAspect="1"/>
            </p:cNvGraphicFramePr>
            <p:nvPr>
              <p:extLst/>
            </p:nvPr>
          </p:nvGraphicFramePr>
          <p:xfrm>
            <a:off x="552450" y="2146300"/>
            <a:ext cx="7981950" cy="4483100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2075" r:id="rId5" imgW="7980356" imgH="4487045" progId="Excel.Chart.8">
                    <p:embed/>
                  </p:oleObj>
                </mc:Choice>
                <mc:Fallback>
                  <p:oleObj r:id="rId5" imgW="7980356" imgH="4487045" progId="Excel.Chart.8">
                    <p:embed/>
                    <p:pic>
                      <p:nvPicPr>
                        <p:cNvPr id="0" name=""/>
                        <p:cNvPicPr>
                          <a:picLocks noChangeAspect="1" noChangeArrowheads="1"/>
                        </p:cNvPicPr>
                        <p:nvPr/>
                      </p:nvPicPr>
                      <p:blipFill>
                        <a:blip r:embed="rId6">
                          <a:extLst>
                            <a:ext uri="{28A0092B-C50C-407E-A947-70E740481C1C}">
                              <a14:useLocalDpi xmlns:a14="http://schemas.microsoft.com/office/drawing/2010/main" val="0"/>
                            </a:ext>
                          </a:extLst>
                        </a:blip>
                        <a:srcRect/>
                        <a:stretch>
                          <a:fillRect/>
                        </a:stretch>
                      </p:blipFill>
                      <p:spPr bwMode="auto">
                        <a:xfrm>
                          <a:off x="552450" y="2146300"/>
                          <a:ext cx="7981950" cy="4483100"/>
                        </a:xfrm>
                        <a:prstGeom prst="rect">
                          <a:avLst/>
                        </a:prstGeom>
                        <a:noFill/>
                        <a:ln>
                          <a:noFill/>
                        </a:ln>
                        <a:extLst>
                          <a:ext uri="{909E8E84-426E-40DD-AFC4-6F175D3DCCD1}">
                            <a14:hiddenFill xmlns:a14="http://schemas.microsoft.com/office/drawing/2010/main">
                              <a:solidFill>
                                <a:srgbClr val="FFFFFF"/>
                              </a:solidFill>
                            </a14:hiddenFill>
                          </a:ext>
                          <a:ext uri="{91240B29-F687-4F45-9708-019B960494DF}">
                            <a14:hiddenLine xmlns:a14="http://schemas.microsoft.com/office/drawing/2010/main" w="9525">
                              <a:solidFill>
                                <a:srgbClr val="000000"/>
                              </a:solidFill>
                              <a:miter lim="800000"/>
                              <a:headEnd/>
                              <a:tailEnd/>
                            </a14:hiddenLine>
                          </a:ext>
                        </a:extLst>
                      </p:spPr>
                    </p:pic>
                  </p:oleObj>
                </mc:Fallback>
              </mc:AlternateContent>
            </a:graphicData>
          </a:graphic>
        </p:graphicFrame>
        <p:sp>
          <p:nvSpPr>
            <p:cNvPr id="26629" name="Text Box 9"/>
            <p:cNvSpPr txBox="1">
              <a:spLocks noChangeArrowheads="1"/>
            </p:cNvSpPr>
            <p:nvPr/>
          </p:nvSpPr>
          <p:spPr bwMode="blackWhite">
            <a:xfrm>
              <a:off x="2667000" y="2514600"/>
              <a:ext cx="4113049" cy="249299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12700" algn="ctr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none">
              <a:spAutoFit/>
            </a:bodyPr>
            <a:lstStyle>
              <a:lvl1pPr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1pPr>
              <a:lvl2pPr marL="742950" indent="-28575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2pPr>
              <a:lvl3pPr marL="11430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3pPr>
              <a:lvl4pPr marL="16002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4pPr>
              <a:lvl5pPr marL="2057400" indent="-228600" eaLnBrk="0" hangingPunct="0">
                <a:defRPr>
                  <a:solidFill>
                    <a:schemeClr val="tx1"/>
                  </a:solidFill>
                  <a:latin typeface="Arial" pitchFamily="34" charset="0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>
                  <a:solidFill>
                    <a:schemeClr val="tx1"/>
                  </a:solidFill>
                  <a:latin typeface="Arial" pitchFamily="34" charset="0"/>
                </a:defRPr>
              </a:lvl9pPr>
            </a:lstStyle>
            <a:p>
              <a:pPr>
                <a:spcBef>
                  <a:spcPct val="30000"/>
                </a:spcBef>
              </a:pPr>
              <a:r>
                <a:rPr kumimoji="1" lang="en-US" sz="750"/>
                <a:t>Source: Barry Boehm, </a:t>
              </a:r>
              <a:r>
                <a:rPr kumimoji="1" lang="en-US" sz="750" i="1"/>
                <a:t>Software Engineering Economics</a:t>
              </a:r>
              <a:r>
                <a:rPr kumimoji="1" lang="en-US" sz="750"/>
                <a:t>, Prentice Hall, 1981</a:t>
              </a:r>
              <a:endParaRPr lang="en-US" sz="750"/>
            </a:p>
          </p:txBody>
        </p:sp>
      </p:grpSp>
    </p:spTree>
    <p:extLst>
      <p:ext uri="{BB962C8B-B14F-4D97-AF65-F5344CB8AC3E}">
        <p14:creationId xmlns:p14="http://schemas.microsoft.com/office/powerpoint/2010/main" val="254325259"/>
      </p:ext>
    </p:extLst>
  </p:cSld>
  <p:clrMapOvr>
    <a:masterClrMapping/>
  </p:clrMapOvr>
  <p:transition/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Bugs that testing would have caught may be caught </a:t>
            </a:r>
            <a:r>
              <a:rPr lang="en-US" i="1" dirty="0" smtClean="0"/>
              <a:t>earlier</a:t>
            </a:r>
          </a:p>
          <a:p>
            <a:r>
              <a:rPr lang="en-US" dirty="0" smtClean="0"/>
              <a:t>Bugs that testing would have </a:t>
            </a:r>
            <a:r>
              <a:rPr lang="en-US" i="1" dirty="0" smtClean="0"/>
              <a:t>missed</a:t>
            </a:r>
            <a:r>
              <a:rPr lang="en-US" dirty="0" smtClean="0"/>
              <a:t> may be </a:t>
            </a:r>
            <a:r>
              <a:rPr lang="en-US" i="1" dirty="0" smtClean="0"/>
              <a:t>caught</a:t>
            </a:r>
          </a:p>
          <a:p>
            <a:r>
              <a:rPr lang="en-US" dirty="0" smtClean="0"/>
              <a:t>Passing (nearly) all the tests the first time is cheaper…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How Does Formalism Shift Costs?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5470128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6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“Preconditions” specify caller obligations</a:t>
            </a:r>
          </a:p>
          <a:p>
            <a:r>
              <a:rPr lang="en-US" dirty="0" smtClean="0"/>
              <a:t>“Postconditions” </a:t>
            </a:r>
            <a:r>
              <a:rPr lang="en-US" dirty="0"/>
              <a:t>specify </a:t>
            </a:r>
            <a:r>
              <a:rPr lang="en-US" dirty="0" smtClean="0"/>
              <a:t>implementer guarantees</a:t>
            </a:r>
            <a:endParaRPr lang="en-US" dirty="0"/>
          </a:p>
          <a:p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>
                <a:effectLst/>
              </a:rPr>
              <a:t>Contracts</a:t>
            </a:r>
            <a:endParaRPr lang="en-US" dirty="0">
              <a:effectLst/>
            </a:endParaRPr>
          </a:p>
        </p:txBody>
      </p:sp>
      <p:sp>
        <p:nvSpPr>
          <p:cNvPr id="32" name="TextBox 31"/>
          <p:cNvSpPr txBox="1"/>
          <p:nvPr/>
        </p:nvSpPr>
        <p:spPr>
          <a:xfrm>
            <a:off x="609600" y="3116240"/>
            <a:ext cx="1505540" cy="369332"/>
          </a:xfrm>
          <a:prstGeom prst="rect">
            <a:avLst/>
          </a:prstGeom>
          <a:solidFill>
            <a:srgbClr val="0066CC"/>
          </a:solidFill>
          <a:ln>
            <a:solidFill>
              <a:srgbClr val="0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Requirement</a:t>
            </a:r>
          </a:p>
        </p:txBody>
      </p:sp>
      <p:cxnSp>
        <p:nvCxnSpPr>
          <p:cNvPr id="33" name="Curved Connector 32"/>
          <p:cNvCxnSpPr>
            <a:stCxn id="32" idx="3"/>
            <a:endCxn id="34" idx="1"/>
          </p:cNvCxnSpPr>
          <p:nvPr/>
        </p:nvCxnSpPr>
        <p:spPr bwMode="auto">
          <a:xfrm>
            <a:off x="2115140" y="3300906"/>
            <a:ext cx="467148" cy="162679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34" name="Rectangle 33"/>
          <p:cNvSpPr/>
          <p:nvPr/>
        </p:nvSpPr>
        <p:spPr bwMode="auto">
          <a:xfrm>
            <a:off x="2582288" y="3394570"/>
            <a:ext cx="127000" cy="1380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txBody>
          <a:bodyPr vert="horz" wrap="square" lIns="76200" tIns="38100" rIns="76200" bIns="38100" numCol="1" rtlCol="0" anchor="t" anchorCtr="0" compatLnSpc="1">
            <a:prstTxWarp prst="textNoShape">
              <a:avLst/>
            </a:prstTxWarp>
          </a:bodyPr>
          <a:lstStyle/>
          <a:p>
            <a:pPr defTabSz="761970" fontAlgn="base">
              <a:spcBef>
                <a:spcPct val="0"/>
              </a:spcBef>
              <a:spcAft>
                <a:spcPct val="0"/>
              </a:spcAft>
            </a:pPr>
            <a:endParaRPr lang="en-US" sz="1500" i="1">
              <a:latin typeface="Arial" charset="0"/>
            </a:endParaRPr>
          </a:p>
        </p:txBody>
      </p:sp>
      <p:sp>
        <p:nvSpPr>
          <p:cNvPr id="35" name="TextBox 34"/>
          <p:cNvSpPr txBox="1"/>
          <p:nvPr/>
        </p:nvSpPr>
        <p:spPr>
          <a:xfrm>
            <a:off x="725016" y="3726096"/>
            <a:ext cx="1274708" cy="369332"/>
          </a:xfrm>
          <a:prstGeom prst="rect">
            <a:avLst/>
          </a:prstGeom>
          <a:solidFill>
            <a:srgbClr val="0066CC"/>
          </a:solidFill>
          <a:ln>
            <a:solidFill>
              <a:srgbClr val="000000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Guarantee</a:t>
            </a:r>
          </a:p>
        </p:txBody>
      </p:sp>
      <p:cxnSp>
        <p:nvCxnSpPr>
          <p:cNvPr id="36" name="Curved Connector 35"/>
          <p:cNvCxnSpPr>
            <a:stCxn id="35" idx="3"/>
            <a:endCxn id="40" idx="1"/>
          </p:cNvCxnSpPr>
          <p:nvPr/>
        </p:nvCxnSpPr>
        <p:spPr bwMode="auto">
          <a:xfrm flipV="1">
            <a:off x="1999724" y="3670238"/>
            <a:ext cx="582564" cy="240524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40" name="Rectangle 39"/>
          <p:cNvSpPr/>
          <p:nvPr/>
        </p:nvSpPr>
        <p:spPr bwMode="auto">
          <a:xfrm>
            <a:off x="2582288" y="3601223"/>
            <a:ext cx="127000" cy="138030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txBody>
          <a:bodyPr vert="horz" wrap="square" lIns="76200" tIns="38100" rIns="76200" bIns="38100" numCol="1" rtlCol="0" anchor="t" anchorCtr="0" compatLnSpc="1">
            <a:prstTxWarp prst="textNoShape">
              <a:avLst/>
            </a:prstTxWarp>
          </a:bodyPr>
          <a:lstStyle/>
          <a:p>
            <a:pPr defTabSz="761970" fontAlgn="base">
              <a:spcBef>
                <a:spcPct val="0"/>
              </a:spcBef>
              <a:spcAft>
                <a:spcPct val="0"/>
              </a:spcAft>
            </a:pPr>
            <a:endParaRPr lang="en-US" sz="1500" i="1">
              <a:latin typeface="Arial" charset="0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2514600" y="2933700"/>
            <a:ext cx="5603906" cy="207492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tabLst>
                <a:tab pos="235470" algn="l"/>
                <a:tab pos="572800" algn="l"/>
                <a:tab pos="903516" algn="l"/>
              </a:tabLst>
            </a:pPr>
            <a:r>
              <a:rPr lang="en-US" b="1" noProof="1">
                <a:latin typeface="Calibri" pitchFamily="34" charset="0"/>
              </a:rPr>
              <a:t>procedure </a:t>
            </a:r>
            <a:r>
              <a:rPr lang="en-US" noProof="1">
                <a:latin typeface="Calibri" pitchFamily="34" charset="0"/>
              </a:rPr>
              <a:t>Push (This : </a:t>
            </a:r>
            <a:r>
              <a:rPr lang="en-US" b="1" noProof="1">
                <a:latin typeface="Calibri" pitchFamily="34" charset="0"/>
              </a:rPr>
              <a:t>in out </a:t>
            </a:r>
            <a:r>
              <a:rPr lang="en-US" noProof="1">
                <a:latin typeface="Calibri" pitchFamily="34" charset="0"/>
              </a:rPr>
              <a:t>Stack;  Value : Content) </a:t>
            </a:r>
            <a:r>
              <a:rPr lang="en-US" b="1" noProof="1">
                <a:latin typeface="Calibri" pitchFamily="34" charset="0"/>
              </a:rPr>
              <a:t>with</a:t>
            </a:r>
          </a:p>
          <a:p>
            <a:pPr>
              <a:spcBef>
                <a:spcPts val="400"/>
              </a:spcBef>
              <a:tabLst>
                <a:tab pos="234950" algn="l"/>
                <a:tab pos="525463" algn="l"/>
                <a:tab pos="742950" algn="l"/>
                <a:tab pos="1085850" algn="l"/>
              </a:tabLst>
            </a:pPr>
            <a:r>
              <a:rPr lang="en-US" noProof="1">
                <a:latin typeface="Calibri" pitchFamily="34" charset="0"/>
              </a:rPr>
              <a:t>	Pre  	</a:t>
            </a:r>
            <a:r>
              <a:rPr lang="en-US" noProof="1" smtClean="0">
                <a:latin typeface="Calibri" pitchFamily="34" charset="0"/>
              </a:rPr>
              <a:t>=&gt;	</a:t>
            </a:r>
            <a:r>
              <a:rPr lang="en-US" b="1" noProof="1" smtClean="0">
                <a:latin typeface="Calibri" pitchFamily="34" charset="0"/>
              </a:rPr>
              <a:t>not </a:t>
            </a:r>
            <a:r>
              <a:rPr lang="en-US" noProof="1">
                <a:latin typeface="Calibri" pitchFamily="34" charset="0"/>
              </a:rPr>
              <a:t>Full (This),</a:t>
            </a:r>
          </a:p>
          <a:p>
            <a:pPr>
              <a:spcBef>
                <a:spcPts val="400"/>
              </a:spcBef>
              <a:tabLst>
                <a:tab pos="234950" algn="l"/>
                <a:tab pos="525463" algn="l"/>
                <a:tab pos="742950" algn="l"/>
                <a:tab pos="1085850" algn="l"/>
              </a:tabLst>
            </a:pPr>
            <a:r>
              <a:rPr lang="en-US" noProof="1">
                <a:latin typeface="Calibri" pitchFamily="34" charset="0"/>
              </a:rPr>
              <a:t>	Post	</a:t>
            </a:r>
            <a:r>
              <a:rPr lang="en-US" noProof="1" smtClean="0">
                <a:latin typeface="Calibri" pitchFamily="34" charset="0"/>
              </a:rPr>
              <a:t>=&gt;	</a:t>
            </a:r>
            <a:r>
              <a:rPr lang="en-US" b="1" noProof="1" smtClean="0">
                <a:latin typeface="Calibri" pitchFamily="34" charset="0"/>
              </a:rPr>
              <a:t>not </a:t>
            </a:r>
            <a:r>
              <a:rPr lang="en-US" noProof="1">
                <a:latin typeface="Calibri" pitchFamily="34" charset="0"/>
              </a:rPr>
              <a:t>Empty (This) </a:t>
            </a:r>
            <a:r>
              <a:rPr lang="en-US" b="1" noProof="1">
                <a:latin typeface="Calibri" pitchFamily="34" charset="0"/>
              </a:rPr>
              <a:t>and </a:t>
            </a:r>
            <a:r>
              <a:rPr lang="en-US" noProof="1">
                <a:latin typeface="Calibri" pitchFamily="34" charset="0"/>
              </a:rPr>
              <a:t>Top (This) = Value;</a:t>
            </a:r>
          </a:p>
          <a:p>
            <a:pPr>
              <a:spcBef>
                <a:spcPts val="500"/>
              </a:spcBef>
              <a:tabLst>
                <a:tab pos="235470" algn="l"/>
                <a:tab pos="572800" algn="l"/>
                <a:tab pos="903516" algn="l"/>
              </a:tabLst>
            </a:pPr>
            <a:r>
              <a:rPr lang="en-US" noProof="1">
                <a:latin typeface="Calibri" pitchFamily="34" charset="0"/>
              </a:rPr>
              <a:t>…</a:t>
            </a:r>
          </a:p>
          <a:p>
            <a:pPr>
              <a:spcBef>
                <a:spcPts val="600"/>
              </a:spcBef>
              <a:tabLst>
                <a:tab pos="235470" algn="l"/>
                <a:tab pos="572800" algn="l"/>
                <a:tab pos="903516" algn="l"/>
              </a:tabLst>
            </a:pPr>
            <a:r>
              <a:rPr lang="en-US" b="1" noProof="1">
                <a:latin typeface="Calibri" pitchFamily="34" charset="0"/>
              </a:rPr>
              <a:t>function </a:t>
            </a:r>
            <a:r>
              <a:rPr lang="en-US" noProof="1">
                <a:latin typeface="Calibri" pitchFamily="34" charset="0"/>
              </a:rPr>
              <a:t>Top (This : Stack) </a:t>
            </a:r>
            <a:r>
              <a:rPr lang="en-US" b="1" noProof="1">
                <a:latin typeface="Calibri" pitchFamily="34" charset="0"/>
              </a:rPr>
              <a:t>return </a:t>
            </a:r>
            <a:r>
              <a:rPr lang="en-US" noProof="1">
                <a:latin typeface="Calibri" pitchFamily="34" charset="0"/>
              </a:rPr>
              <a:t>Content;</a:t>
            </a:r>
          </a:p>
          <a:p>
            <a:pPr>
              <a:spcBef>
                <a:spcPts val="600"/>
              </a:spcBef>
              <a:tabLst>
                <a:tab pos="235470" algn="l"/>
                <a:tab pos="572800" algn="l"/>
                <a:tab pos="903516" algn="l"/>
              </a:tabLst>
            </a:pPr>
            <a:r>
              <a:rPr lang="en-US" b="1" noProof="1">
                <a:latin typeface="Calibri" pitchFamily="34" charset="0"/>
              </a:rPr>
              <a:t>function </a:t>
            </a:r>
            <a:r>
              <a:rPr lang="en-US" noProof="1">
                <a:latin typeface="Calibri" pitchFamily="34" charset="0"/>
              </a:rPr>
              <a:t>Full (This : Stack) </a:t>
            </a:r>
            <a:r>
              <a:rPr lang="en-US" b="1" noProof="1">
                <a:latin typeface="Calibri" pitchFamily="34" charset="0"/>
              </a:rPr>
              <a:t>return </a:t>
            </a:r>
            <a:r>
              <a:rPr lang="en-US" noProof="1">
                <a:latin typeface="Calibri" pitchFamily="34" charset="0"/>
              </a:rPr>
              <a:t>Boolean</a:t>
            </a:r>
            <a:r>
              <a:rPr lang="en-US" b="1" noProof="1">
                <a:latin typeface="Calibri" pitchFamily="34" charset="0"/>
              </a:rPr>
              <a:t>;</a:t>
            </a:r>
            <a:endParaRPr lang="en-US" noProof="1">
              <a:latin typeface="Calibri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12234223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DMA Device Driver Contract Example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838200" y="1009114"/>
            <a:ext cx="7932556" cy="449353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tabLst>
                <a:tab pos="238115" algn="l"/>
                <a:tab pos="287062" algn="l"/>
              </a:tabLst>
            </a:pPr>
            <a:r>
              <a:rPr lang="en-US" sz="1600" b="1" noProof="1" smtClean="0">
                <a:latin typeface="Calibri" panose="020F0502020204030204" pitchFamily="34" charset="0"/>
                <a:cs typeface="Consolas" panose="020B0609020204030204" pitchFamily="49" charset="0"/>
              </a:rPr>
              <a:t>type </a:t>
            </a:r>
            <a:r>
              <a:rPr lang="en-US" sz="1600" noProof="1" smtClean="0">
                <a:latin typeface="Calibri" panose="020F0502020204030204" pitchFamily="34" charset="0"/>
                <a:cs typeface="Consolas" panose="020B0609020204030204" pitchFamily="49" charset="0"/>
              </a:rPr>
              <a:t>DMA_Status_Flag </a:t>
            </a:r>
            <a:r>
              <a:rPr lang="en-US" sz="1600" b="1" noProof="1" smtClean="0">
                <a:latin typeface="Calibri" panose="020F0502020204030204" pitchFamily="34" charset="0"/>
                <a:cs typeface="Consolas" panose="020B0609020204030204" pitchFamily="49" charset="0"/>
              </a:rPr>
              <a:t>is</a:t>
            </a:r>
          </a:p>
          <a:p>
            <a:pPr>
              <a:spcBef>
                <a:spcPts val="167"/>
              </a:spcBef>
              <a:tabLst>
                <a:tab pos="238115" algn="l"/>
                <a:tab pos="287062" algn="l"/>
              </a:tabLst>
            </a:pPr>
            <a:r>
              <a:rPr lang="en-US" sz="1600" noProof="1" smtClean="0">
                <a:latin typeface="Calibri" panose="020F0502020204030204" pitchFamily="34" charset="0"/>
                <a:cs typeface="Consolas" panose="020B0609020204030204" pitchFamily="49" charset="0"/>
              </a:rPr>
              <a:t>	(FIFO_Error_Indicated,</a:t>
            </a:r>
          </a:p>
          <a:p>
            <a:pPr>
              <a:spcBef>
                <a:spcPts val="167"/>
              </a:spcBef>
              <a:tabLst>
                <a:tab pos="238115" algn="l"/>
                <a:tab pos="287062" algn="l"/>
              </a:tabLst>
            </a:pPr>
            <a:r>
              <a:rPr lang="en-US" sz="1600" noProof="1" smtClean="0">
                <a:latin typeface="Calibri" panose="020F0502020204030204" pitchFamily="34" charset="0"/>
                <a:cs typeface="Consolas" panose="020B0609020204030204" pitchFamily="49" charset="0"/>
              </a:rPr>
              <a:t>		Direct_Mode_Error_Indicated,</a:t>
            </a:r>
          </a:p>
          <a:p>
            <a:pPr>
              <a:spcBef>
                <a:spcPts val="167"/>
              </a:spcBef>
              <a:tabLst>
                <a:tab pos="238115" algn="l"/>
                <a:tab pos="287062" algn="l"/>
              </a:tabLst>
            </a:pPr>
            <a:r>
              <a:rPr lang="en-US" sz="1600" noProof="1" smtClean="0">
                <a:latin typeface="Calibri" panose="020F0502020204030204" pitchFamily="34" charset="0"/>
                <a:cs typeface="Consolas" panose="020B0609020204030204" pitchFamily="49" charset="0"/>
              </a:rPr>
              <a:t>		Transfer_Error_Indicated,</a:t>
            </a:r>
          </a:p>
          <a:p>
            <a:pPr>
              <a:spcBef>
                <a:spcPts val="167"/>
              </a:spcBef>
              <a:tabLst>
                <a:tab pos="238115" algn="l"/>
                <a:tab pos="287062" algn="l"/>
              </a:tabLst>
            </a:pPr>
            <a:r>
              <a:rPr lang="en-US" sz="1600" noProof="1" smtClean="0">
                <a:latin typeface="Calibri" panose="020F0502020204030204" pitchFamily="34" charset="0"/>
                <a:cs typeface="Consolas" panose="020B0609020204030204" pitchFamily="49" charset="0"/>
              </a:rPr>
              <a:t>		Half_Transfer_Complete_Indicated,</a:t>
            </a:r>
          </a:p>
          <a:p>
            <a:pPr>
              <a:spcBef>
                <a:spcPts val="167"/>
              </a:spcBef>
              <a:tabLst>
                <a:tab pos="238115" algn="l"/>
                <a:tab pos="287062" algn="l"/>
              </a:tabLst>
            </a:pPr>
            <a:r>
              <a:rPr lang="en-US" sz="1600" noProof="1" smtClean="0">
                <a:latin typeface="Calibri" panose="020F0502020204030204" pitchFamily="34" charset="0"/>
                <a:cs typeface="Consolas" panose="020B0609020204030204" pitchFamily="49" charset="0"/>
              </a:rPr>
              <a:t>		Transfer_Complete_Indicated);</a:t>
            </a:r>
          </a:p>
          <a:p>
            <a:pPr>
              <a:tabLst>
                <a:tab pos="238115" algn="l"/>
                <a:tab pos="287062" algn="l"/>
              </a:tabLst>
            </a:pPr>
            <a:endParaRPr lang="en-US" sz="1600" noProof="1" smtClean="0">
              <a:latin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Bef>
                <a:spcPts val="1000"/>
              </a:spcBef>
              <a:tabLst>
                <a:tab pos="238115" algn="l"/>
                <a:tab pos="523854" algn="l"/>
                <a:tab pos="574123" algn="l"/>
              </a:tabLst>
            </a:pPr>
            <a:r>
              <a:rPr lang="en-US" sz="1600" b="1" noProof="1" smtClean="0">
                <a:latin typeface="Calibri" panose="020F0502020204030204" pitchFamily="34" charset="0"/>
                <a:cs typeface="Consolas" panose="020B0609020204030204" pitchFamily="49" charset="0"/>
              </a:rPr>
              <a:t>procedure </a:t>
            </a:r>
            <a:r>
              <a:rPr lang="en-US" sz="1600" noProof="1" smtClean="0">
                <a:latin typeface="Calibri" panose="020F0502020204030204" pitchFamily="34" charset="0"/>
                <a:cs typeface="Consolas" panose="020B0609020204030204" pitchFamily="49" charset="0"/>
              </a:rPr>
              <a:t>Clear_All_Status (Unit : </a:t>
            </a:r>
            <a:r>
              <a:rPr lang="en-US" sz="1600" b="1" noProof="1" smtClean="0">
                <a:latin typeface="Calibri" panose="020F0502020204030204" pitchFamily="34" charset="0"/>
                <a:cs typeface="Consolas" panose="020B0609020204030204" pitchFamily="49" charset="0"/>
              </a:rPr>
              <a:t>in out </a:t>
            </a:r>
            <a:r>
              <a:rPr lang="en-US" sz="1600" noProof="1" smtClean="0">
                <a:latin typeface="Calibri" panose="020F0502020204030204" pitchFamily="34" charset="0"/>
                <a:cs typeface="Consolas" panose="020B0609020204030204" pitchFamily="49" charset="0"/>
              </a:rPr>
              <a:t>DMA_Controller;    Stream : DMA_Stream_Selector)</a:t>
            </a:r>
          </a:p>
          <a:p>
            <a:pPr>
              <a:spcBef>
                <a:spcPts val="333"/>
              </a:spcBef>
              <a:tabLst>
                <a:tab pos="238115" algn="l"/>
                <a:tab pos="523854" algn="l"/>
                <a:tab pos="574123" algn="l"/>
              </a:tabLst>
            </a:pPr>
            <a:r>
              <a:rPr lang="en-US" sz="1600" b="1" noProof="1" smtClean="0">
                <a:latin typeface="Calibri" panose="020F0502020204030204" pitchFamily="34" charset="0"/>
                <a:cs typeface="Consolas" panose="020B0609020204030204" pitchFamily="49" charset="0"/>
              </a:rPr>
              <a:t>	with </a:t>
            </a:r>
            <a:r>
              <a:rPr lang="en-US" sz="1600" noProof="1" smtClean="0">
                <a:latin typeface="Calibri" panose="020F0502020204030204" pitchFamily="34" charset="0"/>
                <a:cs typeface="Consolas" panose="020B0609020204030204" pitchFamily="49" charset="0"/>
              </a:rPr>
              <a:t>Post =&gt;</a:t>
            </a:r>
          </a:p>
          <a:p>
            <a:pPr>
              <a:spcBef>
                <a:spcPts val="250"/>
              </a:spcBef>
              <a:tabLst>
                <a:tab pos="238115" algn="l"/>
                <a:tab pos="523854" algn="l"/>
                <a:tab pos="574123" algn="l"/>
                <a:tab pos="810916" algn="l"/>
                <a:tab pos="1049031" algn="l"/>
              </a:tabLst>
            </a:pPr>
            <a:r>
              <a:rPr lang="en-US" sz="1600" noProof="1" smtClean="0">
                <a:latin typeface="Calibri" panose="020F0502020204030204" pitchFamily="34" charset="0"/>
                <a:cs typeface="Consolas" panose="020B0609020204030204" pitchFamily="49" charset="0"/>
              </a:rPr>
              <a:t>		(</a:t>
            </a:r>
            <a:r>
              <a:rPr lang="en-US" sz="1600" b="1" noProof="1" smtClean="0">
                <a:latin typeface="Calibri" panose="020F0502020204030204" pitchFamily="34" charset="0"/>
                <a:cs typeface="Consolas" panose="020B0609020204030204" pitchFamily="49" charset="0"/>
              </a:rPr>
              <a:t>for all </a:t>
            </a:r>
            <a:r>
              <a:rPr lang="en-US" sz="1600" noProof="1" smtClean="0">
                <a:latin typeface="Calibri" panose="020F0502020204030204" pitchFamily="34" charset="0"/>
                <a:cs typeface="Consolas" panose="020B0609020204030204" pitchFamily="49" charset="0"/>
              </a:rPr>
              <a:t>Flag </a:t>
            </a:r>
            <a:r>
              <a:rPr lang="en-US" sz="1600" b="1" noProof="1" smtClean="0">
                <a:latin typeface="Calibri" panose="020F0502020204030204" pitchFamily="34" charset="0"/>
                <a:cs typeface="Consolas" panose="020B0609020204030204" pitchFamily="49" charset="0"/>
              </a:rPr>
              <a:t>in </a:t>
            </a:r>
            <a:r>
              <a:rPr lang="en-US" sz="1600" noProof="1" smtClean="0">
                <a:latin typeface="Calibri" panose="020F0502020204030204" pitchFamily="34" charset="0"/>
                <a:cs typeface="Consolas" panose="020B0609020204030204" pitchFamily="49" charset="0"/>
              </a:rPr>
              <a:t>DMA_Status_Flag =&gt; </a:t>
            </a:r>
            <a:r>
              <a:rPr lang="en-US" sz="1600" b="1" noProof="1" smtClean="0">
                <a:latin typeface="Calibri" panose="020F0502020204030204" pitchFamily="34" charset="0"/>
                <a:cs typeface="Consolas" panose="020B0609020204030204" pitchFamily="49" charset="0"/>
              </a:rPr>
              <a:t>not </a:t>
            </a:r>
            <a:r>
              <a:rPr lang="en-US" sz="1600" noProof="1" smtClean="0">
                <a:latin typeface="Calibri" panose="020F0502020204030204" pitchFamily="34" charset="0"/>
                <a:cs typeface="Consolas" panose="020B0609020204030204" pitchFamily="49" charset="0"/>
              </a:rPr>
              <a:t>Status_Indicated (Unit, Stream, Flag));</a:t>
            </a:r>
          </a:p>
          <a:p>
            <a:pPr>
              <a:tabLst>
                <a:tab pos="238115" algn="l"/>
                <a:tab pos="523854" algn="l"/>
                <a:tab pos="574123" algn="l"/>
              </a:tabLst>
            </a:pPr>
            <a:endParaRPr lang="en-US" sz="1600" noProof="1" smtClean="0">
              <a:latin typeface="Calibri" panose="020F0502020204030204" pitchFamily="34" charset="0"/>
              <a:cs typeface="Consolas" panose="020B0609020204030204" pitchFamily="49" charset="0"/>
            </a:endParaRPr>
          </a:p>
          <a:p>
            <a:pPr>
              <a:spcBef>
                <a:spcPts val="1000"/>
              </a:spcBef>
              <a:tabLst>
                <a:tab pos="238115" algn="l"/>
                <a:tab pos="523854" algn="l"/>
                <a:tab pos="574123" algn="l"/>
              </a:tabLst>
            </a:pPr>
            <a:r>
              <a:rPr lang="en-US" sz="1600" b="1" noProof="1" smtClean="0">
                <a:latin typeface="Calibri" panose="020F0502020204030204" pitchFamily="34" charset="0"/>
                <a:cs typeface="Consolas" panose="020B0609020204030204" pitchFamily="49" charset="0"/>
              </a:rPr>
              <a:t>function </a:t>
            </a:r>
            <a:r>
              <a:rPr lang="en-US" sz="1600" noProof="1" smtClean="0">
                <a:latin typeface="Calibri" panose="020F0502020204030204" pitchFamily="34" charset="0"/>
                <a:cs typeface="Consolas" panose="020B0609020204030204" pitchFamily="49" charset="0"/>
              </a:rPr>
              <a:t>Status_Indicated</a:t>
            </a:r>
          </a:p>
          <a:p>
            <a:pPr>
              <a:tabLst>
                <a:tab pos="236538" algn="l"/>
                <a:tab pos="285750" algn="l"/>
                <a:tab pos="573088" algn="l"/>
                <a:tab pos="809625" algn="l"/>
                <a:tab pos="914400" algn="l"/>
              </a:tabLst>
            </a:pPr>
            <a:r>
              <a:rPr lang="en-US" sz="1600" noProof="1" smtClean="0">
                <a:latin typeface="Calibri" panose="020F0502020204030204" pitchFamily="34" charset="0"/>
                <a:cs typeface="Consolas" panose="020B0609020204030204" pitchFamily="49" charset="0"/>
              </a:rPr>
              <a:t>	(Unit		: DMA_Controller;</a:t>
            </a:r>
          </a:p>
          <a:p>
            <a:pPr>
              <a:tabLst>
                <a:tab pos="236538" algn="l"/>
                <a:tab pos="285750" algn="l"/>
                <a:tab pos="573088" algn="l"/>
                <a:tab pos="809625" algn="l"/>
                <a:tab pos="914400" algn="l"/>
              </a:tabLst>
            </a:pPr>
            <a:r>
              <a:rPr lang="en-US" sz="1600" noProof="1" smtClean="0">
                <a:latin typeface="Calibri" panose="020F0502020204030204" pitchFamily="34" charset="0"/>
                <a:cs typeface="Consolas" panose="020B0609020204030204" pitchFamily="49" charset="0"/>
              </a:rPr>
              <a:t>		Stream	: DMA_Stream_Selector;</a:t>
            </a:r>
          </a:p>
          <a:p>
            <a:pPr>
              <a:tabLst>
                <a:tab pos="236538" algn="l"/>
                <a:tab pos="285750" algn="l"/>
                <a:tab pos="573088" algn="l"/>
                <a:tab pos="809625" algn="l"/>
                <a:tab pos="914400" algn="l"/>
              </a:tabLst>
            </a:pPr>
            <a:r>
              <a:rPr lang="en-US" sz="1600" noProof="1" smtClean="0">
                <a:latin typeface="Calibri" panose="020F0502020204030204" pitchFamily="34" charset="0"/>
                <a:cs typeface="Consolas" panose="020B0609020204030204" pitchFamily="49" charset="0"/>
              </a:rPr>
              <a:t>		Flag		: DMA_Status_Flag)</a:t>
            </a:r>
          </a:p>
          <a:p>
            <a:pPr>
              <a:tabLst>
                <a:tab pos="238115" algn="l"/>
                <a:tab pos="523854" algn="l"/>
                <a:tab pos="574123" algn="l"/>
              </a:tabLst>
            </a:pPr>
            <a:r>
              <a:rPr lang="en-US" sz="1600" b="1" noProof="1" smtClean="0">
                <a:latin typeface="Calibri" panose="020F0502020204030204" pitchFamily="34" charset="0"/>
                <a:cs typeface="Consolas" panose="020B0609020204030204" pitchFamily="49" charset="0"/>
              </a:rPr>
              <a:t>	return </a:t>
            </a:r>
            <a:r>
              <a:rPr lang="en-US" sz="1600" noProof="1" smtClean="0">
                <a:latin typeface="Calibri" panose="020F0502020204030204" pitchFamily="34" charset="0"/>
                <a:cs typeface="Consolas" panose="020B0609020204030204" pitchFamily="49" charset="0"/>
              </a:rPr>
              <a:t>Boolean;</a:t>
            </a:r>
            <a:endParaRPr lang="en-US" sz="1600" noProof="1">
              <a:latin typeface="Calibri" panose="020F0502020204030204" pitchFamily="34" charset="0"/>
              <a:cs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5962892" y="4610100"/>
            <a:ext cx="1827190" cy="830997"/>
          </a:xfrm>
          <a:prstGeom prst="rect">
            <a:avLst/>
          </a:prstGeom>
          <a:solidFill>
            <a:srgbClr val="FFC000"/>
          </a:solidFill>
          <a:ln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 wrap="square" rtlCol="0" anchor="ctr" anchorCtr="1">
            <a:spAutoFit/>
          </a:bodyPr>
          <a:lstStyle/>
          <a:p>
            <a:pPr algn="ctr"/>
            <a:r>
              <a:rPr lang="en-US" sz="1600" dirty="0"/>
              <a:t>Guarantees no flags remain set after call</a:t>
            </a:r>
          </a:p>
        </p:txBody>
      </p:sp>
      <p:sp>
        <p:nvSpPr>
          <p:cNvPr id="7" name="Rectangle 6"/>
          <p:cNvSpPr/>
          <p:nvPr/>
        </p:nvSpPr>
        <p:spPr bwMode="auto">
          <a:xfrm>
            <a:off x="5867400" y="3848100"/>
            <a:ext cx="127000" cy="118234"/>
          </a:xfrm>
          <a:prstGeom prst="rect">
            <a:avLst/>
          </a:prstGeom>
          <a:noFill/>
          <a:ln w="9525" cap="flat" cmpd="sng" algn="ctr">
            <a:noFill/>
            <a:prstDash val="solid"/>
            <a:round/>
            <a:headEnd type="none" w="med" len="med"/>
            <a:tailEnd type="none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txBody>
          <a:bodyPr rtlCol="0" anchor="ctr"/>
          <a:lstStyle/>
          <a:p>
            <a:pPr algn="ctr"/>
            <a:endParaRPr lang="en-US" sz="1500"/>
          </a:p>
        </p:txBody>
      </p:sp>
      <p:cxnSp>
        <p:nvCxnSpPr>
          <p:cNvPr id="8" name="Curved Connector 7"/>
          <p:cNvCxnSpPr>
            <a:stCxn id="6" idx="0"/>
            <a:endCxn id="7" idx="2"/>
          </p:cNvCxnSpPr>
          <p:nvPr/>
        </p:nvCxnSpPr>
        <p:spPr bwMode="auto">
          <a:xfrm rot="16200000" flipV="1">
            <a:off x="6081811" y="3815423"/>
            <a:ext cx="643766" cy="945587"/>
          </a:xfrm>
          <a:prstGeom prst="curvedConnector3">
            <a:avLst>
              <a:gd name="adj1" fmla="val 50000"/>
            </a:avLst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stealth"/>
          </a:ln>
          <a:effectLst/>
        </p:spPr>
      </p:cxnSp>
    </p:spTree>
    <p:extLst>
      <p:ext uri="{BB962C8B-B14F-4D97-AF65-F5344CB8AC3E}">
        <p14:creationId xmlns:p14="http://schemas.microsoft.com/office/powerpoint/2010/main" val="3315673551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952500"/>
            <a:ext cx="8229600" cy="444500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Data and Information flow</a:t>
            </a:r>
          </a:p>
          <a:p>
            <a:pPr lvl="1"/>
            <a:r>
              <a:rPr lang="en-US" dirty="0" smtClean="0"/>
              <a:t>No uninitialized variables, unused assignments, etc.</a:t>
            </a:r>
          </a:p>
          <a:p>
            <a:pPr lvl="1"/>
            <a:r>
              <a:rPr lang="en-US" dirty="0" smtClean="0"/>
              <a:t>Data only goes where you want it to go</a:t>
            </a:r>
          </a:p>
          <a:p>
            <a:r>
              <a:rPr lang="en-US" dirty="0" smtClean="0"/>
              <a:t>Freedom from run-time errors</a:t>
            </a:r>
          </a:p>
          <a:p>
            <a:pPr lvl="1"/>
            <a:r>
              <a:rPr lang="en-US" dirty="0" smtClean="0"/>
              <a:t>No buffer overflow, no numeric overflow, no divide by zero, no invalid array indexes, no null pointer deference, etc.</a:t>
            </a:r>
          </a:p>
          <a:p>
            <a:r>
              <a:rPr lang="en-US" dirty="0" smtClean="0"/>
              <a:t>Functional correctness at unit level</a:t>
            </a:r>
          </a:p>
          <a:p>
            <a:r>
              <a:rPr lang="en-US" dirty="0" smtClean="0"/>
              <a:t>Arbitrary security and safety properties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dirty="0" smtClean="0"/>
              <a:t>What Can You Prove With It?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9424574"/>
      </p:ext>
    </p:extLst>
  </p:cSld>
  <p:clrMapOvr>
    <a:masterClrMapping/>
  </p:clrMapOvr>
  <p:transition spd="slow">
    <p:wipe dir="d"/>
  </p:transition>
  <p:timing>
    <p:tnLst>
      <p:par>
        <p:cTn id="1" dur="indefinite" restart="never" nodeType="tmRoot"/>
      </p:par>
    </p:tn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ECTIONID" val="yI2DOt6RzRcU51QxdhNewL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DVSHAPEID" val="0uhWvCQomImT50qU5y4Znw"/>
</p:tagLst>
</file>

<file path=ppt/theme/theme1.xml><?xml version="1.0" encoding="utf-8"?>
<a:theme xmlns:a="http://schemas.openxmlformats.org/drawingml/2006/main" name="AdaCore Training">
  <a:themeElements>
    <a:clrScheme name="Custom 1">
      <a:dk1>
        <a:srgbClr val="000000"/>
      </a:dk1>
      <a:lt1>
        <a:srgbClr val="FFFFFF"/>
      </a:lt1>
      <a:dk2>
        <a:srgbClr val="0D253A"/>
      </a:dk2>
      <a:lt2>
        <a:srgbClr val="E4E8E9"/>
      </a:lt2>
      <a:accent1>
        <a:srgbClr val="17598F"/>
      </a:accent1>
      <a:accent2>
        <a:srgbClr val="8EAFCB"/>
      </a:accent2>
      <a:accent3>
        <a:srgbClr val="A6CE8D"/>
      </a:accent3>
      <a:accent4>
        <a:srgbClr val="0D253A"/>
      </a:accent4>
      <a:accent5>
        <a:srgbClr val="E4E8E9"/>
      </a:accent5>
      <a:accent6>
        <a:srgbClr val="419415"/>
      </a:accent6>
      <a:hlink>
        <a:srgbClr val="CB9A31"/>
      </a:hlink>
      <a:folHlink>
        <a:srgbClr val="8D8D8D"/>
      </a:folHlink>
    </a:clrScheme>
    <a:fontScheme name="Technic">
      <a:majorFont>
        <a:latin typeface="Franklin Gothic Book"/>
        <a:ea typeface=""/>
        <a:cs typeface=""/>
        <a:font script="Jpan" typeface="ＭＳ Ｐゴシック"/>
        <a:font script="Hang" typeface="HY견고딕"/>
        <a:font script="Hans" typeface="宋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ゴシック"/>
        <a:font script="Hang" typeface="HY중고딕"/>
        <a:font script="Hans" typeface="黑体"/>
        <a:font script="Hant" typeface="微軟正黑體"/>
        <a:font script="Arab" typeface="Tahoma"/>
        <a:font script="Hebr" typeface="Levenim MT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100000" t="-60000" r="100000" b="20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>
    <a:spDef>
      <a:spPr bwMode="auto">
        <a:solidFill>
          <a:schemeClr val="tx2">
            <a:lumMod val="25000"/>
            <a:lumOff val="75000"/>
          </a:schemeClr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rtlCol="0" anchor="ctr" anchorCtr="1" compatLnSpc="1">
        <a:prstTxWarp prst="textNoShape">
          <a:avLst/>
        </a:prstTxWarp>
      </a:bodyPr>
      <a:lstStyle>
        <a:defPPr marL="0" marR="0" indent="0" algn="ctr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sz="1800" b="0" u="none" strike="noStrike" cap="none" normalizeH="0" baseline="0" dirty="0" smtClean="0">
            <a:solidFill>
              <a:schemeClr val="tx1"/>
            </a:solidFill>
            <a:effectLst/>
          </a:defRPr>
        </a:defPPr>
      </a:lstStyle>
    </a:spDef>
    <a:lnDef>
      <a:spPr bwMode="auto"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triangle"/>
        </a:ln>
        <a:effectLst/>
      </a:spPr>
      <a:bodyPr/>
      <a:lstStyle/>
    </a:lnDef>
    <a:txDef>
      <a:spPr>
        <a:noFill/>
      </a:spPr>
      <a:bodyPr wrap="none" rtlCol="0">
        <a:spAutoFit/>
      </a:bodyPr>
      <a:lstStyle>
        <a:defPPr>
          <a:defRPr i="0" kern="1200" dirty="0" smtClean="0"/>
        </a:defPPr>
      </a:lstStyle>
    </a:txDef>
  </a:objectDefaults>
  <a:extraClrSchemeLst>
    <a:extraClrScheme>
      <a:clrScheme name="AdaCore_template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daCore_template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daCore_template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daCore_template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daCore_template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AdaCore_template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daCore_template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713E39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BBAFAE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daCore_template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daCore_template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daCore_template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daCore_template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AdaCore_template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ARM_Ada_tutorial</Template>
  <TotalTime>0</TotalTime>
  <Words>1667</Words>
  <Application>Microsoft Office PowerPoint</Application>
  <PresentationFormat>On-screen Show (16:10)</PresentationFormat>
  <Paragraphs>294</Paragraphs>
  <Slides>31</Slides>
  <Notes>17</Notes>
  <HiddenSlides>1</HiddenSlides>
  <MMClips>0</MMClips>
  <ScaleCrop>false</ScaleCrop>
  <HeadingPairs>
    <vt:vector size="8" baseType="variant">
      <vt:variant>
        <vt:lpstr>Fonts Used</vt:lpstr>
      </vt:variant>
      <vt:variant>
        <vt:i4>10</vt:i4>
      </vt:variant>
      <vt:variant>
        <vt:lpstr>Theme</vt:lpstr>
      </vt:variant>
      <vt:variant>
        <vt:i4>1</vt:i4>
      </vt:variant>
      <vt:variant>
        <vt:lpstr>Embedded OLE Servers</vt:lpstr>
      </vt:variant>
      <vt:variant>
        <vt:i4>2</vt:i4>
      </vt:variant>
      <vt:variant>
        <vt:lpstr>Slide Titles</vt:lpstr>
      </vt:variant>
      <vt:variant>
        <vt:i4>31</vt:i4>
      </vt:variant>
    </vt:vector>
  </HeadingPairs>
  <TitlesOfParts>
    <vt:vector size="44" baseType="lpstr">
      <vt:lpstr>ＭＳ Ｐゴシック</vt:lpstr>
      <vt:lpstr>Arial</vt:lpstr>
      <vt:lpstr>Calibri</vt:lpstr>
      <vt:lpstr>Consolas</vt:lpstr>
      <vt:lpstr>Franklin Gothic Book</vt:lpstr>
      <vt:lpstr>Helvetica</vt:lpstr>
      <vt:lpstr>Times</vt:lpstr>
      <vt:lpstr>Verdana</vt:lpstr>
      <vt:lpstr>Wingdings</vt:lpstr>
      <vt:lpstr>ヒラギノ角ゴ ProN W3</vt:lpstr>
      <vt:lpstr>AdaCore Training</vt:lpstr>
      <vt:lpstr>Microsoft Excel Chart</vt:lpstr>
      <vt:lpstr>Image</vt:lpstr>
      <vt:lpstr>PowerPoint Presentation</vt:lpstr>
      <vt:lpstr>The Future of Critical Software</vt:lpstr>
      <vt:lpstr>Buggy Code Is Not Inevitable</vt:lpstr>
      <vt:lpstr>A Better Way: SPARK 2014</vt:lpstr>
      <vt:lpstr>Why Static Analysis Saves Money</vt:lpstr>
      <vt:lpstr>How Does Formalism Shift Costs?</vt:lpstr>
      <vt:lpstr>Contracts</vt:lpstr>
      <vt:lpstr>DMA Device Driver Contract Example</vt:lpstr>
      <vt:lpstr>What Can You Prove With It?</vt:lpstr>
      <vt:lpstr>Proving Functional Correctness Example</vt:lpstr>
      <vt:lpstr>Why Doesn’t Everyone Use Formalism?</vt:lpstr>
      <vt:lpstr>Really, Why Doesn’t Everybody Use It?</vt:lpstr>
      <vt:lpstr>How Smart Do You Have To Be?</vt:lpstr>
      <vt:lpstr>Sufficiently Easy to Adopt</vt:lpstr>
      <vt:lpstr>Sufficiently Easy to Use</vt:lpstr>
      <vt:lpstr>The Crazyflie 2.0 Example</vt:lpstr>
      <vt:lpstr>Crazyflie 2.0 Dual MCU System Architecture</vt:lpstr>
      <vt:lpstr>MCU Responsibilities</vt:lpstr>
      <vt:lpstr>The Crazyflie 2.0 Challenge</vt:lpstr>
      <vt:lpstr>2 months later…</vt:lpstr>
      <vt:lpstr>5 months later…</vt:lpstr>
      <vt:lpstr>How Do The Implementations Compare?</vt:lpstr>
      <vt:lpstr>Lunar CubeSat</vt:lpstr>
      <vt:lpstr>MULTOS Certificate Authority Reliability</vt:lpstr>
      <vt:lpstr>MULTOS CA Productivity</vt:lpstr>
      <vt:lpstr>iFACTS</vt:lpstr>
      <vt:lpstr>Vehicle Component Research Project</vt:lpstr>
      <vt:lpstr>Multiple Use Cases (1/2)</vt:lpstr>
      <vt:lpstr>Multiple Use Cases (2/2)</vt:lpstr>
      <vt:lpstr>Combining Proof and Test</vt:lpstr>
      <vt:lpstr>Concluding Remarks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2010-02-01T21:33:28Z</dcterms:created>
  <dcterms:modified xsi:type="dcterms:W3CDTF">2015-10-22T19:44:29Z</dcterms:modified>
</cp:coreProperties>
</file>