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88" r:id="rId11"/>
    <p:sldId id="291" r:id="rId12"/>
    <p:sldId id="266" r:id="rId13"/>
    <p:sldId id="290" r:id="rId14"/>
    <p:sldId id="292" r:id="rId15"/>
    <p:sldId id="25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57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933" autoAdjust="0"/>
  </p:normalViewPr>
  <p:slideViewPr>
    <p:cSldViewPr snapToGrid="0">
      <p:cViewPr varScale="1">
        <p:scale>
          <a:sx n="68" d="100"/>
          <a:sy n="68" d="100"/>
        </p:scale>
        <p:origin x="10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06/08/2014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on Mixed Language Programming with Ada and C.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The subject of this lecture are 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the features of the Ada Programming Language that provide support for integration with the C Programming Language.</a:t>
            </a:r>
          </a:p>
          <a:p>
            <a:endParaRPr lang="en-GB" altLang="en-US" baseline="0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Ada</a:t>
            </a:r>
            <a:r>
              <a:rPr lang="en-GB" baseline="0" dirty="0" smtClean="0"/>
              <a:t> strings to C main programs can be made simpler by using the Interfaces.C.Strings package.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see a set of constant Ada strings being declared using types from Interfaces.C.Strings.  The data structure is exported using the C convention as the externally named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is able to access the array of strings and iterate over them printing them out until it finds a NULL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 the use of the Null_Ptr constant from Interfaces.C.Strings.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arrays</a:t>
            </a:r>
            <a:r>
              <a:rPr lang="en-GB" baseline="0" dirty="0" smtClean="0"/>
              <a:t> of memory objects from C into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example we see a piece of C code that declares 4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memory objects in an array.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array is imported into an Ada entity that has been typed using an Ada array declaration.</a:t>
            </a:r>
          </a:p>
          <a:p>
            <a:endParaRPr lang="en-GB" baseline="0" dirty="0" smtClean="0"/>
          </a:p>
          <a:p>
            <a:r>
              <a:rPr lang="en-GB" dirty="0" smtClean="0"/>
              <a:t>The Ada</a:t>
            </a:r>
            <a:r>
              <a:rPr lang="en-GB" baseline="0" dirty="0" smtClean="0"/>
              <a:t> main program iterates over the array printing out the hex version of the C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particular case the hex values 10, 20, 30 and 40 are output to the console.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4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child generic package Interfaces.C.Pointers allows the Ada programmer to perform C-style operations on pointers.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includes an access type Pointer that is C-compatible and corresponds to one use of C's “Element *”</a:t>
            </a:r>
            <a:endParaRPr lang="en-GB" dirty="0" smtClean="0"/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generic allows two styles of usage: one in which the array is terminated by a special terminator element; and another in which the programmer needs to keep track of the length. 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is achieved by providing two versions of a function called</a:t>
            </a:r>
            <a:r>
              <a:rPr lang="en-GB" baseline="0" dirty="0" smtClean="0"/>
              <a:t> Value that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dereference a Pointer and deliver the designated array</a:t>
            </a:r>
            <a:r>
              <a:rPr lang="en-GB" baseline="0" dirty="0" smtClean="0"/>
              <a:t> one provided with the Terminator and the other with a Length.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also provides several pointer arithmetic operations, and “copy” procedures that copy the contents of a source pointer into the array designated by a destination pointer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generics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new to you then I would suggest you visit the Programming in the Large course from the Ada University where they are covered by a dedicated lecture.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is an example of traversing a C array being traversed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8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 can also import C function pointers and use the as access to subprogram entities.</a:t>
            </a:r>
          </a:p>
          <a:p>
            <a:endParaRPr lang="en-GB" dirty="0" smtClean="0"/>
          </a:p>
          <a:p>
            <a:r>
              <a:rPr lang="en-GB" dirty="0" smtClean="0"/>
              <a:t>The C code declares</a:t>
            </a:r>
            <a:r>
              <a:rPr lang="en-GB" baseline="0" dirty="0" smtClean="0"/>
              <a:t> a function called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 that accepts a pointer to a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object that is dereferenced as an input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function pointer is assigned the address of this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declares an access to subprogram type that matches the signature of the C function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then imports 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entity from C and dereferences the pointer to invoke the C function that outputs 10 using </a:t>
            </a:r>
            <a:r>
              <a:rPr lang="en-GB" baseline="0" dirty="0" err="1" smtClean="0"/>
              <a:t>printf</a:t>
            </a:r>
            <a:r>
              <a:rPr lang="en-GB" baseline="0" smtClean="0"/>
              <a:t>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0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GNAT tools contains a very useful feature for automatically generating Import pragmas for entities</a:t>
            </a:r>
            <a:r>
              <a:rPr lang="en-GB" baseline="0" dirty="0" smtClean="0"/>
              <a:t> defined in C header files.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header file here called </a:t>
            </a:r>
            <a:r>
              <a:rPr lang="en-GB" baseline="0" dirty="0" err="1" smtClean="0"/>
              <a:t>clib.h</a:t>
            </a:r>
            <a:r>
              <a:rPr lang="en-GB" baseline="0" dirty="0" smtClean="0"/>
              <a:t> provides 3 function prototypes with various return types and parameters.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is possible to produce an Ada package specification for this C header file by passing a particular flag to the </a:t>
            </a:r>
            <a:r>
              <a:rPr lang="en-GB" baseline="0" dirty="0" err="1" smtClean="0"/>
              <a:t>gcc</a:t>
            </a:r>
            <a:r>
              <a:rPr lang="en-GB" baseline="0" dirty="0" smtClean="0"/>
              <a:t> compiler.</a:t>
            </a:r>
          </a:p>
          <a:p>
            <a:endParaRPr lang="en-GB" baseline="0" dirty="0" smtClean="0"/>
          </a:p>
          <a:p>
            <a:r>
              <a:rPr lang="en-GB" dirty="0" smtClean="0"/>
              <a:t>The –</a:t>
            </a:r>
            <a:r>
              <a:rPr lang="en-GB" dirty="0" err="1" smtClean="0"/>
              <a:t>fdump</a:t>
            </a:r>
            <a:r>
              <a:rPr lang="en-GB" dirty="0" smtClean="0"/>
              <a:t>-</a:t>
            </a:r>
            <a:r>
              <a:rPr lang="en-GB" dirty="0" err="1" smtClean="0"/>
              <a:t>ada</a:t>
            </a:r>
            <a:r>
              <a:rPr lang="en-GB" dirty="0" smtClean="0"/>
              <a:t>-spec flag</a:t>
            </a:r>
            <a:r>
              <a:rPr lang="en-GB" baseline="0" dirty="0" smtClean="0"/>
              <a:t> is passed to </a:t>
            </a:r>
            <a:r>
              <a:rPr lang="en-GB" baseline="0" dirty="0" err="1" smtClean="0"/>
              <a:t>gcc</a:t>
            </a:r>
            <a:r>
              <a:rPr lang="en-GB" baseline="0" dirty="0" smtClean="0"/>
              <a:t> along with the name of the C header file.  The –C flag is used to ensure comments from the C header file are copied into the generated Ada package specification.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resulting Ada package specification for the example C header file is shown on this slide.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function has been imported as an Ada entity and appropriate data types have been used for return values and parameters.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 the use of Interfaces.C.Strings for the character pointer return value from function3.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At time of writing Ada 2005 pragmas are generated but these could be manually converted to Ada 2012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Perhaps in the future support for Ada 2012 aspects will be added.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10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slides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subject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Before you start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the quiz I suggest you keep a reference open to Interfaces.C and its child packages.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of the quiz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1 kicks off with an example of importing a C subprogram into an Ada main program.</a:t>
            </a:r>
          </a:p>
          <a:p>
            <a:endParaRPr lang="en-GB" dirty="0" smtClean="0"/>
          </a:p>
          <a:p>
            <a:r>
              <a:rPr lang="en-GB" dirty="0" smtClean="0"/>
              <a:t>The Ada entity </a:t>
            </a:r>
            <a:r>
              <a:rPr lang="en-GB" dirty="0" err="1" smtClean="0"/>
              <a:t>Get_Length</a:t>
            </a:r>
            <a:r>
              <a:rPr lang="en-GB" dirty="0" smtClean="0"/>
              <a:t> is a function represented</a:t>
            </a:r>
            <a:r>
              <a:rPr lang="en-GB" baseline="0" dirty="0" smtClean="0"/>
              <a:t> by Convention, Import and </a:t>
            </a:r>
            <a:r>
              <a:rPr lang="en-GB" baseline="0" dirty="0" err="1" smtClean="0"/>
              <a:t>External_Name</a:t>
            </a:r>
            <a:r>
              <a:rPr lang="en-GB" baseline="0" dirty="0" smtClean="0"/>
              <a:t>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body calls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39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link into an executable.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External_Name</a:t>
            </a:r>
            <a:r>
              <a:rPr lang="en-GB" dirty="0" smtClean="0"/>
              <a:t> string must</a:t>
            </a:r>
            <a:r>
              <a:rPr lang="en-GB" baseline="0" dirty="0" smtClean="0"/>
              <a:t> match the foreign language entity name exactly, including the use of the correct case.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used the camel case string “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” in the declaration of the Ada entity for the imported C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However the C code used all lowercase for the declaration of the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 function.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31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2 covers exporting an Ada subprogram</a:t>
            </a:r>
            <a:r>
              <a:rPr lang="en-GB" baseline="0" dirty="0" smtClean="0"/>
              <a:t> for use by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function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 will return the value 60 when called.  Study the code carefully.</a:t>
            </a:r>
            <a:endParaRPr lang="en-GB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execute correctly.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There</a:t>
            </a:r>
            <a:r>
              <a:rPr lang="en-GB" baseline="0" dirty="0" smtClean="0"/>
              <a:t> must be a call to adainit() before the use of any exported Ada entities by the C main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Ada Programming Language offers unique features</a:t>
            </a:r>
            <a:r>
              <a:rPr lang="en-GB" baseline="0" dirty="0" smtClean="0"/>
              <a:t> for interfacing to foreign programming languages that are part of a mature and progressive ISO/IEC standard 8652 revision 2012.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you haven’t started at the beginning of this lecture series I would strongly that you stop watching this lecture and attend the first lecture in this series.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contains significant background information that will greatly help with learning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From this point onwards it is assumed you understand the Ada Aspects involved in Ada and C mixed language programming.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 recap they are Convention, Import, Export, Link_Name and External_Name.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lecture we’re going to cover how those Aspects are applied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are also going to cover the Interfaces child packages specific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Finally we’ll look at how you can have a main program in either language and make use of foreign language subprograms.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42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3 demonstrates the use of an</a:t>
            </a:r>
            <a:r>
              <a:rPr lang="en-GB" baseline="0" dirty="0" smtClean="0"/>
              <a:t> imported memory object using the C convention.  The program declares an Ada entity using the name </a:t>
            </a:r>
            <a:r>
              <a:rPr lang="en-GB" baseline="0" dirty="0" err="1" smtClean="0"/>
              <a:t>The_Length</a:t>
            </a:r>
            <a:r>
              <a:rPr lang="en-GB" baseline="0" dirty="0" smtClean="0"/>
              <a:t> but specifies a different external name for the entity in the foreign language.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foreign language has declared the memory object as a constant value 20.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5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Ada is able to use memory objects imported from foreign languages without having the responsibility for setting their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18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4 mixes</a:t>
            </a:r>
            <a:r>
              <a:rPr lang="en-GB" baseline="0" dirty="0" smtClean="0"/>
              <a:t> the use of Ada access types with C pointers but without using any pointer arithmetic.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the C main program executes it intends to outputs the number 50.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is much larger than previous questions so please take your time to read it through an understand it.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endParaRPr lang="en-GB" dirty="0" smtClean="0"/>
          </a:p>
          <a:p>
            <a:r>
              <a:rPr lang="en-GB" dirty="0" smtClean="0"/>
              <a:t>It is perfectly safe to</a:t>
            </a:r>
            <a:r>
              <a:rPr lang="en-GB" baseline="0" dirty="0" smtClean="0"/>
              <a:t> mix Ada access types with C pointers as long as the types from Interfaces.C are used as the target types.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45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5 presents</a:t>
            </a:r>
            <a:r>
              <a:rPr lang="en-GB" baseline="0" dirty="0" smtClean="0"/>
              <a:t> a method of accessing an array of C constants imported as an Ada entity.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body of the Ada main program iterates over the imported entity until the value 9999 is encountered.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Again this code is quite advanced so please take some time to review it before attempting the question of correctness.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60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</a:t>
            </a:r>
            <a:r>
              <a:rPr lang="en-GB" baseline="0" dirty="0" smtClean="0"/>
              <a:t> but it is not recommended to do this kind of access type manipulation.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There are some big assumptions being made by the code in the question slide about the imported C data 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 better solution using the is shown here.  It is restricted to a single use of the ‘Access attribute and it is made type safe by using the structure returned by the Value subprogram from the Interfaces.C.Pointer package.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It is probably debatable about which solution is better but in the interests of fairness both must be presented in this lecture.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7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6 asks which of</a:t>
            </a:r>
            <a:r>
              <a:rPr lang="en-GB" baseline="0" dirty="0" smtClean="0"/>
              <a:t> these packages is not part of the hierarchy of packages rooted in Interfaces.C.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Please select your</a:t>
            </a:r>
            <a:r>
              <a:rPr lang="en-GB" baseline="0" dirty="0" smtClean="0"/>
              <a:t> chosen answer and then click Submit.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8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was </a:t>
            </a:r>
            <a:r>
              <a:rPr lang="en-GB" baseline="0" dirty="0" err="1" smtClean="0"/>
              <a:t>Interfaces.C.Subprograms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10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7 asks what output will this</a:t>
            </a:r>
            <a:r>
              <a:rPr lang="en-GB" baseline="0" dirty="0" smtClean="0"/>
              <a:t> Ada main program produce by using an imported C string.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fail to compile, output the “Hello World” string or raise PROGRAM_ERROR exception at runtime.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click Submit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94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the “Hello World” string.  As you can see it’s very easy to use C strings imported into Ada main programs.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6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start off by looking at how a</a:t>
            </a:r>
            <a:r>
              <a:rPr lang="en-GB" baseline="0" dirty="0" smtClean="0"/>
              <a:t> subprogram implemented in C can be imported into an Ada main program and executed.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below shows an Ada main program declaring a nested subprogram that is an imported function using the C calling 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External_Name aspect has been used to identify the name of the subprogram in the C source code.</a:t>
            </a:r>
          </a:p>
          <a:p>
            <a:endParaRPr lang="en-GB" baseline="0" dirty="0" smtClean="0"/>
          </a:p>
          <a:p>
            <a:r>
              <a:rPr lang="en-GB" dirty="0" smtClean="0"/>
              <a:t>The subsequent</a:t>
            </a:r>
            <a:r>
              <a:rPr lang="en-GB" baseline="0" dirty="0" smtClean="0"/>
              <a:t> fragment of C code shows the subprogram implementation that returns the numeric value 10.</a:t>
            </a:r>
          </a:p>
          <a:p>
            <a:endParaRPr lang="en-GB" baseline="0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body code of the Ada main program calls the imported C function using the Ada entity identifier which causes the value 10 to be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7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Moving onto Question 8 we see an Ada package specification exporting a constant</a:t>
            </a:r>
            <a:r>
              <a:rPr lang="en-GB" baseline="0" dirty="0" smtClean="0"/>
              <a:t> string using the C convention,  the external name is “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”.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uses an externally declared string entity called 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 in a call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the C main program fail to compile, enter an infinite loop and never return or print the “Hello World” string ?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then click the Submit button to check your answers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46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Again it</a:t>
            </a:r>
            <a:r>
              <a:rPr lang="en-GB" baseline="0" dirty="0" smtClean="0"/>
              <a:t> has been demonstrated how easy it is to use a strongly typed Ada string declaration in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With this example you can see that declaring all your C strings within Ada packages helps introduce type safe data structures into C programs.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58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penultimate question again asks to identify what string output an Ada main program will produce.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 data types from Interfaces.C.Strings to work with imported C functions that use char * entities.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Interfaces.C.Strings provide various type safe subprograms for working with C 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What do you think the output from this Ada main program will be.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be the “Hello World” string, nothing due to a PROGRAM_ERROR exception or will the code fail to compile.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your answer and click the Submit button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52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“Hello World”.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the </a:t>
            </a:r>
            <a:r>
              <a:rPr lang="en-GB" baseline="0" dirty="0" err="1" smtClean="0"/>
              <a:t>char_access_array</a:t>
            </a:r>
            <a:r>
              <a:rPr lang="en-GB" baseline="0" dirty="0" smtClean="0"/>
              <a:t> object returned by the imported C function is given to the </a:t>
            </a:r>
            <a:r>
              <a:rPr lang="en-GB" baseline="0" dirty="0" err="1" smtClean="0"/>
              <a:t>To_Chars_Ptr</a:t>
            </a:r>
            <a:r>
              <a:rPr lang="en-GB" baseline="0" dirty="0" smtClean="0"/>
              <a:t> subprogram from Interfaces.C.Strings.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The result of this subprogram is given to Value from </a:t>
            </a:r>
            <a:r>
              <a:rPr lang="en-GB" baseline="0" dirty="0" err="1" smtClean="0"/>
              <a:t>Interfaces.C.String</a:t>
            </a:r>
            <a:r>
              <a:rPr lang="en-GB" baseline="0" dirty="0" smtClean="0"/>
              <a:t> which will return an Ada string version of the character pointer.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8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final question continues</a:t>
            </a:r>
            <a:r>
              <a:rPr lang="en-GB" baseline="0" dirty="0" smtClean="0"/>
              <a:t> the theme of using Interfaces.C.Strings.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code declares a constant set of Ada strings and exports them as the C convention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  The C main program uses these strings in a loop.  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What do you think the output from the C main program will be.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C code will fail to output gibberish, the Ada code will raise a CONSTRAINT_ERROR exception </a:t>
            </a:r>
            <a:r>
              <a:rPr lang="en-GB" baseline="0" smtClean="0"/>
              <a:t>at runtime, or the </a:t>
            </a:r>
            <a:r>
              <a:rPr lang="en-GB" baseline="0" dirty="0" smtClean="0"/>
              <a:t>“Hello World” string.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Select your answer and click the Submit button to see if you are 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49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You could use this type</a:t>
            </a:r>
            <a:r>
              <a:rPr lang="en-GB" baseline="0" dirty="0" smtClean="0"/>
              <a:t> of constant Ada structure to limit the need for error prone C strings and gain the type safety of Ada Strings.</a:t>
            </a:r>
          </a:p>
          <a:p>
            <a:endParaRPr lang="en-GB" baseline="0" dirty="0" smtClean="0"/>
          </a:p>
          <a:p>
            <a:r>
              <a:rPr lang="en-GB" dirty="0" smtClean="0"/>
              <a:t>That concludes</a:t>
            </a:r>
            <a:r>
              <a:rPr lang="en-GB" baseline="0" dirty="0" smtClean="0"/>
              <a:t> the quiz – please click the Continue button to review your score.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3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Congratulations - you have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completed this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this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**Export this as a background</a:t>
            </a:r>
            <a:r>
              <a:rPr lang="en-GB" baseline="0" dirty="0" smtClean="0"/>
              <a:t> for the RESULTS slide**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memory objects from C as</a:t>
            </a:r>
            <a:r>
              <a:rPr lang="en-GB" baseline="0" dirty="0" smtClean="0"/>
              <a:t> seen in this fragment of Ada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familiar Convention, Import and External_Name aspects are used to specify the Ada entity used to identify the foreign language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case the memory object is called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 and it is defined in the subsequent snippet of C code as being a constant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typed value of 20.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will notice the use of an Ada type from Interfaces.C that resembles the C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 from the </a:t>
            </a:r>
            <a:r>
              <a:rPr lang="en-GB" baseline="0" dirty="0" err="1" smtClean="0"/>
              <a:t>stdlib</a:t>
            </a:r>
            <a:r>
              <a:rPr lang="en-GB" baseline="0" dirty="0" smtClean="0"/>
              <a:t> header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will come onto the details of Interfaces.C later in this lecture but for now understand its vital role in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output from the Ada program would be the value 20.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 main program makes use of exported Ada subprograms it must first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 the elaboration of the Ada library units included in the system.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this point the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exported subprograms may be used safe in the knowledge the environment is available to them.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this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the adainit() function and it should be declared as a function returning void and accepting no parameters.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C main program has finished with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exported Ada subprograms it must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finalization of the environment task.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this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adafinal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and it should be declared as a function returning void and accepting no parameters.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code for the declaration of adainit() and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adafinal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is given on this slide.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2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an Ada subprogram</a:t>
            </a:r>
            <a:r>
              <a:rPr lang="en-GB" baseline="0" dirty="0" smtClean="0"/>
              <a:t> to a C program is just as simple as importing a C subprogram into Ada, however there are some additional points of interest to the importing C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Exported subprogram entity looks very similar to an imported subprogram with the only difference being a swapping from the Import aspect to the Export aspect.</a:t>
            </a:r>
          </a:p>
          <a:p>
            <a:endParaRPr lang="en-GB" baseline="0" dirty="0" smtClean="0"/>
          </a:p>
          <a:p>
            <a:r>
              <a:rPr lang="en-GB" dirty="0" smtClean="0"/>
              <a:t>Of course there is</a:t>
            </a:r>
            <a:r>
              <a:rPr lang="en-GB" baseline="0" dirty="0" smtClean="0"/>
              <a:t> a need for an implementation of the exported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show a package specification containing the declaration of an exported subprogram and notably the Ada entity name is different from the name used to reference it externally.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a simple implementation in the associated package body that returns the value 60.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calls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() but not before calling adainit() and subsequently calling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which we know is a requirement for using exported Ada subprograms.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example we export an Ada entity to C that’s a constant memory object with the value 80.</a:t>
            </a:r>
          </a:p>
          <a:p>
            <a:endParaRPr lang="en-GB" dirty="0" smtClean="0"/>
          </a:p>
          <a:p>
            <a:r>
              <a:rPr lang="en-GB" dirty="0" smtClean="0"/>
              <a:t>The same aspects have been used as when exporting a subprogram but</a:t>
            </a:r>
            <a:r>
              <a:rPr lang="en-GB" baseline="0" dirty="0" smtClean="0"/>
              <a:t> the external name has been altered in this case to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 the C side of the program the main function again has to call adainit() and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and then can make use of the exported Ada entity.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output from the C program would be the value 80.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8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Interfaces.C contains the basic types, constants, and subprograms that allow an Ada program to pass scalars and strings to C functions.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number of types, constants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subprograms are provided to enable interfacing to C foreign language entities.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reader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encouraged to study the contents of this package in detail offline from the course as it contents are very valuable to a programmer.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Interfaces.C is the parent package of two important child packages related specifically to C pointers and strings, two areas where C and Ada differ considerably.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7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Interfaces.C.Strings package is defined in the Ada Programming Language Reference Manual as a package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and subprograms allowing an Ada program to allocate, reference, update, and free C-style strings.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we see a snippet of C code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function that returns a pointer to the string “Hello World”.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Ada main program imports the C function as an Ada entity called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Get_String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then goes onto use features of the Interfaces.C.Strings package to convert the string pointer into a suitable Ada access type and subsequently access the target object as an Ada string.  The Ada string is then suitable for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Ada.Text_IO.Put_Line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subprogram.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0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&amp; 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Strings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62105"/>
              </p:ext>
            </p:extLst>
          </p:nvPr>
        </p:nvGraphicFramePr>
        <p:xfrm>
          <a:off x="1641296" y="1008659"/>
          <a:ext cx="5499483" cy="243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(1..2)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 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2036"/>
              </p:ext>
            </p:extLst>
          </p:nvPr>
        </p:nvGraphicFramePr>
        <p:xfrm>
          <a:off x="2844463" y="364236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2870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6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arrays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25878"/>
              </p:ext>
            </p:extLst>
          </p:nvPr>
        </p:nvGraphicFramePr>
        <p:xfrm>
          <a:off x="867905" y="1086150"/>
          <a:ext cx="7578671" cy="37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671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of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Ada.Text_IO.Modular_IO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Size_T_IO.Put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Item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Ada.Text_IO.New_Line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10"/>
              </p:ext>
            </p:extLst>
          </p:nvPr>
        </p:nvGraphicFramePr>
        <p:xfrm>
          <a:off x="2054050" y="5102850"/>
          <a:ext cx="5471953" cy="95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956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[4] = { 0x10, 0x20, 0x30, 0x40 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2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Interfaces.C.Pointers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78354"/>
              </p:ext>
            </p:extLst>
          </p:nvPr>
        </p:nvGraphicFramePr>
        <p:xfrm>
          <a:off x="707396" y="1009850"/>
          <a:ext cx="7609020" cy="479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796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34058"/>
              </p:ext>
            </p:extLst>
          </p:nvPr>
        </p:nvGraphicFramePr>
        <p:xfrm>
          <a:off x="3005084" y="5897881"/>
          <a:ext cx="531133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9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to Subprograms</a:t>
            </a:r>
            <a:endParaRPr lang="en-GB" dirty="0"/>
          </a:p>
        </p:txBody>
      </p:sp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32934"/>
              </p:ext>
            </p:extLst>
          </p:nvPr>
        </p:nvGraphicFramePr>
        <p:xfrm>
          <a:off x="1464805" y="921050"/>
          <a:ext cx="6612395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procedure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.all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27498"/>
              </p:ext>
            </p:extLst>
          </p:nvPr>
        </p:nvGraphicFramePr>
        <p:xfrm>
          <a:off x="2041350" y="4470401"/>
          <a:ext cx="547195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16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*x);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(*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 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76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C Header Files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6745"/>
              </p:ext>
            </p:extLst>
          </p:nvPr>
        </p:nvGraphicFramePr>
        <p:xfrm>
          <a:off x="2969817" y="764704"/>
          <a:ext cx="3416915" cy="146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915"/>
              </a:tblGrid>
              <a:tr h="1466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function1(void*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void* function2(void);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function3(char** j);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12884"/>
              </p:ext>
            </p:extLst>
          </p:nvPr>
        </p:nvGraphicFramePr>
        <p:xfrm>
          <a:off x="2672862" y="2447778"/>
          <a:ext cx="3910819" cy="42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19"/>
              </a:tblGrid>
              <a:tr h="42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gcc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–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fdump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-spec –C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clib.h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66294"/>
              </p:ext>
            </p:extLst>
          </p:nvPr>
        </p:nvGraphicFramePr>
        <p:xfrm>
          <a:off x="422031" y="3047221"/>
          <a:ext cx="8384344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344"/>
              </a:tblGrid>
              <a:tr h="2284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Ada_2005;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Style_Checks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(Off);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Interfaces.C; use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System;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clib_h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procedure function1 (arg1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  -- clib.h:3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function1, "function1");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function2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-- clib.h:5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function2, "function2");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function3 (arg1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-- clib.h:7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function3, "function3");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clib_h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1771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40340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3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08955"/>
              </p:ext>
            </p:extLst>
          </p:nvPr>
        </p:nvGraphicFramePr>
        <p:xfrm>
          <a:off x="2979553" y="223903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pic>
        <p:nvPicPr>
          <p:cNvPr id="4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95" y="3247102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  <a:stCxn id="6" idx="0"/>
            <a:endCxn id="7" idx="2"/>
          </p:cNvCxnSpPr>
          <p:nvPr/>
        </p:nvCxnSpPr>
        <p:spPr bwMode="auto">
          <a:xfrm flipH="1" flipV="1">
            <a:off x="2606181" y="2133353"/>
            <a:ext cx="2866353" cy="107812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4716884" y="3211477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30" y="1179246"/>
            <a:ext cx="3713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</a:t>
            </a:r>
            <a:r>
              <a:rPr lang="en-GB" sz="1400" b="1" i="0" kern="1200" dirty="0" err="1" smtClean="0">
                <a:solidFill>
                  <a:schemeClr val="accent1"/>
                </a:solidFill>
              </a:rPr>
              <a:t>External_Name</a:t>
            </a:r>
            <a:r>
              <a:rPr lang="en-GB" sz="1400" b="1" i="0" kern="1200" dirty="0" smtClean="0">
                <a:solidFill>
                  <a:schemeClr val="accent1"/>
                </a:solidFill>
              </a:rPr>
              <a:t> string must match </a:t>
            </a: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foreign language entity name.</a:t>
            </a:r>
          </a:p>
          <a:p>
            <a:endParaRPr lang="en-GB" sz="1400" b="1" dirty="0">
              <a:solidFill>
                <a:schemeClr val="accent1"/>
              </a:solidFill>
            </a:endParaRP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While Ada is case insensitive, C is case sensitive</a:t>
            </a:r>
          </a:p>
        </p:txBody>
      </p:sp>
      <p:graphicFrame>
        <p:nvGraphicFramePr>
          <p:cNvPr id="9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21055"/>
              </p:ext>
            </p:extLst>
          </p:nvPr>
        </p:nvGraphicFramePr>
        <p:xfrm>
          <a:off x="2966500" y="4649964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94161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89089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91595"/>
              </p:ext>
            </p:extLst>
          </p:nvPr>
        </p:nvGraphicFramePr>
        <p:xfrm>
          <a:off x="5020615" y="4139942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7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99053"/>
              </p:ext>
            </p:extLst>
          </p:nvPr>
        </p:nvGraphicFramePr>
        <p:xfrm>
          <a:off x="3793394" y="3225541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07" y="44637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  <a:stCxn id="7" idx="0"/>
            <a:endCxn id="8" idx="2"/>
          </p:cNvCxnSpPr>
          <p:nvPr/>
        </p:nvCxnSpPr>
        <p:spPr bwMode="auto">
          <a:xfrm flipH="1" flipV="1">
            <a:off x="2854733" y="2459871"/>
            <a:ext cx="1715432" cy="19427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3814515" y="4402603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951" y="2152094"/>
            <a:ext cx="191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Missing call to adainit()</a:t>
            </a:r>
          </a:p>
        </p:txBody>
      </p:sp>
    </p:spTree>
    <p:extLst>
      <p:ext uri="{BB962C8B-B14F-4D97-AF65-F5344CB8AC3E}">
        <p14:creationId xmlns:p14="http://schemas.microsoft.com/office/powerpoint/2010/main" val="263341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685800" y="894772"/>
            <a:ext cx="7848600" cy="5334000"/>
          </a:xfrm>
        </p:spPr>
        <p:txBody>
          <a:bodyPr/>
          <a:lstStyle/>
          <a:p>
            <a:r>
              <a:rPr lang="en-GB" b="0" dirty="0" smtClean="0"/>
              <a:t>Language Standard (ISO/IEC 8652:2012)</a:t>
            </a:r>
          </a:p>
          <a:p>
            <a:r>
              <a:rPr lang="en-GB" b="0" dirty="0" smtClean="0"/>
              <a:t>Interfacing to C is defined in the Language Standard</a:t>
            </a:r>
          </a:p>
          <a:p>
            <a:r>
              <a:rPr lang="en-GB" b="0" dirty="0" smtClean="0"/>
              <a:t>Uses Ada 2012 Aspects</a:t>
            </a:r>
          </a:p>
          <a:p>
            <a:pPr lvl="1"/>
            <a:r>
              <a:rPr lang="en-GB" dirty="0" smtClean="0"/>
              <a:t>Convention, Import, Export, Link_Name, External_Name</a:t>
            </a:r>
          </a:p>
          <a:p>
            <a:r>
              <a:rPr lang="en-GB" b="0" dirty="0" smtClean="0"/>
              <a:t>Child Packages of Interfaces are available</a:t>
            </a:r>
          </a:p>
          <a:p>
            <a:pPr lvl="1"/>
            <a:r>
              <a:rPr lang="en-GB" dirty="0" smtClean="0"/>
              <a:t>Interfaces.C</a:t>
            </a:r>
          </a:p>
          <a:p>
            <a:pPr lvl="1"/>
            <a:r>
              <a:rPr lang="en-GB" b="0" dirty="0" smtClean="0"/>
              <a:t>Interfaces.C.Pointers</a:t>
            </a:r>
          </a:p>
          <a:p>
            <a:pPr lvl="1"/>
            <a:r>
              <a:rPr lang="en-GB" dirty="0" smtClean="0"/>
              <a:t>Interfaces.C.Strings</a:t>
            </a:r>
          </a:p>
          <a:p>
            <a:r>
              <a:rPr lang="en-GB" b="0" dirty="0" smtClean="0"/>
              <a:t>Possible to have mixed language Main programs</a:t>
            </a:r>
          </a:p>
          <a:p>
            <a:pPr lvl="1"/>
            <a:r>
              <a:rPr lang="en-GB" dirty="0" smtClean="0"/>
              <a:t>C Main program with exported with Ada Subprograms</a:t>
            </a:r>
          </a:p>
          <a:p>
            <a:pPr lvl="1"/>
            <a:r>
              <a:rPr lang="en-GB" b="0" dirty="0" smtClean="0"/>
              <a:t>Ada Main program with imported C Subprograms</a:t>
            </a:r>
          </a:p>
          <a:p>
            <a:pPr lvl="1"/>
            <a:endParaRPr lang="en-GB" b="0" dirty="0" smtClean="0"/>
          </a:p>
          <a:p>
            <a:endParaRPr lang="en-GB" b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72290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47262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0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72416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37999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3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6124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34288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=&gt; 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2133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63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60543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3196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=&gt; 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20626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0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44464"/>
              </p:ext>
            </p:extLst>
          </p:nvPr>
        </p:nvGraphicFramePr>
        <p:xfrm>
          <a:off x="3549317" y="5775157"/>
          <a:ext cx="5311332" cy="54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542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19645"/>
              </p:ext>
            </p:extLst>
          </p:nvPr>
        </p:nvGraphicFramePr>
        <p:xfrm>
          <a:off x="512296" y="1070810"/>
          <a:ext cx="7609020" cy="444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389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array(Positive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(1..30)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."="(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My_Ptr.all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5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91922"/>
              </p:ext>
            </p:extLst>
          </p:nvPr>
        </p:nvGraphicFramePr>
        <p:xfrm>
          <a:off x="596517" y="1070810"/>
          <a:ext cx="7609020" cy="531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5317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6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87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2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97899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61417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2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(7/10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4998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307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77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41437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66831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6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06308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79142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09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21619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56185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71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38560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37334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09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66637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34995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14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(10/10)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26809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(1..4)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3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4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("End")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1056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3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(10/10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85386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(1..4)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3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4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("End")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79800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6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32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0634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90631"/>
              </p:ext>
            </p:extLst>
          </p:nvPr>
        </p:nvGraphicFramePr>
        <p:xfrm>
          <a:off x="2137229" y="4055460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7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adainit() </a:t>
            </a:r>
            <a:r>
              <a:rPr lang="en-GB" dirty="0" smtClean="0"/>
              <a:t>&amp; </a:t>
            </a:r>
            <a:r>
              <a:rPr lang="en-GB" dirty="0" err="1" smtClean="0"/>
              <a:t>adafinal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b="0" kern="1200" dirty="0" smtClean="0">
                <a:solidFill>
                  <a:schemeClr val="tx1"/>
                </a:solidFill>
              </a:rPr>
              <a:t>adainit</a:t>
            </a:r>
            <a:r>
              <a:rPr lang="en-GB" b="0" kern="1200" dirty="0">
                <a:solidFill>
                  <a:schemeClr val="tx1"/>
                </a:solidFill>
              </a:rPr>
              <a:t>() contains the elaboration code for library </a:t>
            </a:r>
            <a:r>
              <a:rPr lang="en-GB" b="0" kern="1200" dirty="0" smtClean="0">
                <a:solidFill>
                  <a:schemeClr val="tx1"/>
                </a:solidFill>
              </a:rPr>
              <a:t>units</a:t>
            </a:r>
          </a:p>
          <a:p>
            <a:r>
              <a:rPr lang="en-GB" b="0" kern="1200" dirty="0" smtClean="0">
                <a:solidFill>
                  <a:schemeClr val="tx1"/>
                </a:solidFill>
              </a:rPr>
              <a:t>Must appear as the following in C code</a:t>
            </a:r>
          </a:p>
          <a:p>
            <a:endParaRPr lang="en-GB" b="0" kern="1200" dirty="0">
              <a:solidFill>
                <a:schemeClr val="tx1"/>
              </a:solidFill>
            </a:endParaRPr>
          </a:p>
          <a:p>
            <a:endParaRPr lang="en-GB" b="0" kern="1200" dirty="0" smtClean="0">
              <a:solidFill>
                <a:schemeClr val="tx1"/>
              </a:solidFill>
            </a:endParaRPr>
          </a:p>
          <a:p>
            <a:endParaRPr lang="en-GB" b="0" kern="1200" dirty="0">
              <a:solidFill>
                <a:schemeClr val="tx1"/>
              </a:solidFill>
            </a:endParaRPr>
          </a:p>
          <a:p>
            <a:r>
              <a:rPr lang="en-GB" b="0" dirty="0" err="1" smtClean="0"/>
              <a:t>adafinal</a:t>
            </a:r>
            <a:r>
              <a:rPr lang="en-GB" b="0" dirty="0" smtClean="0"/>
              <a:t>() </a:t>
            </a:r>
            <a:r>
              <a:rPr lang="en-GB" b="0" dirty="0"/>
              <a:t>should contain the finalization </a:t>
            </a:r>
            <a:r>
              <a:rPr lang="en-GB" b="0" dirty="0" smtClean="0"/>
              <a:t>code</a:t>
            </a:r>
          </a:p>
          <a:p>
            <a:r>
              <a:rPr lang="en-GB" b="0" kern="1200" dirty="0">
                <a:solidFill>
                  <a:schemeClr val="tx1"/>
                </a:solidFill>
              </a:rPr>
              <a:t>Must appear as </a:t>
            </a:r>
            <a:r>
              <a:rPr lang="en-GB" b="0" kern="1200" dirty="0" smtClean="0">
                <a:solidFill>
                  <a:schemeClr val="tx1"/>
                </a:solidFill>
              </a:rPr>
              <a:t>the </a:t>
            </a:r>
            <a:r>
              <a:rPr lang="en-GB" b="0" kern="1200" dirty="0">
                <a:solidFill>
                  <a:schemeClr val="tx1"/>
                </a:solidFill>
              </a:rPr>
              <a:t>following in C code</a:t>
            </a:r>
          </a:p>
          <a:p>
            <a:endParaRPr lang="en-GB" b="0" kern="12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27207"/>
              </p:ext>
            </p:extLst>
          </p:nvPr>
        </p:nvGraphicFramePr>
        <p:xfrm>
          <a:off x="2743200" y="2588824"/>
          <a:ext cx="3503221" cy="5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221"/>
              </a:tblGrid>
              <a:tr h="558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27268"/>
              </p:ext>
            </p:extLst>
          </p:nvPr>
        </p:nvGraphicFramePr>
        <p:xfrm>
          <a:off x="2753096" y="5045034"/>
          <a:ext cx="3503221" cy="5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221"/>
              </a:tblGrid>
              <a:tr h="558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82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72818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09966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60832"/>
              </p:ext>
            </p:extLst>
          </p:nvPr>
        </p:nvGraphicFramePr>
        <p:xfrm>
          <a:off x="5020615" y="4139942"/>
          <a:ext cx="3659560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adainit();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7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18255"/>
              </p:ext>
            </p:extLst>
          </p:nvPr>
        </p:nvGraphicFramePr>
        <p:xfrm>
          <a:off x="1980269" y="149745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 constant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80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80622"/>
              </p:ext>
            </p:extLst>
          </p:nvPr>
        </p:nvGraphicFramePr>
        <p:xfrm>
          <a:off x="2656238" y="3630490"/>
          <a:ext cx="3659560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adainit(void);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adafinal(void);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adainit();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3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dirty="0" smtClean="0"/>
              <a:t>Provides types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, short, long, </a:t>
            </a:r>
            <a:r>
              <a:rPr lang="en-GB" dirty="0" err="1" smtClean="0"/>
              <a:t>signed_char</a:t>
            </a:r>
            <a:r>
              <a:rPr lang="en-GB" dirty="0" smtClean="0"/>
              <a:t>, unsigned, char</a:t>
            </a:r>
          </a:p>
          <a:p>
            <a:pPr lvl="1"/>
            <a:r>
              <a:rPr lang="en-GB" dirty="0" err="1" smtClean="0"/>
              <a:t>ptrdiff_t</a:t>
            </a:r>
            <a:r>
              <a:rPr lang="en-GB" dirty="0" smtClean="0"/>
              <a:t>, </a:t>
            </a:r>
            <a:r>
              <a:rPr lang="en-GB" dirty="0" err="1" smtClean="0"/>
              <a:t>size_t</a:t>
            </a:r>
            <a:endParaRPr lang="en-GB" dirty="0" smtClean="0"/>
          </a:p>
          <a:p>
            <a:pPr lvl="1"/>
            <a:r>
              <a:rPr lang="en-GB" dirty="0" err="1" smtClean="0"/>
              <a:t>C_Float</a:t>
            </a:r>
            <a:r>
              <a:rPr lang="en-GB" dirty="0" smtClean="0"/>
              <a:t>, double, </a:t>
            </a:r>
            <a:r>
              <a:rPr lang="en-GB" dirty="0" err="1" smtClean="0"/>
              <a:t>long_double</a:t>
            </a:r>
            <a:endParaRPr lang="en-GB" dirty="0" smtClean="0"/>
          </a:p>
          <a:p>
            <a:r>
              <a:rPr lang="en-GB" dirty="0" smtClean="0"/>
              <a:t>Provides constants</a:t>
            </a:r>
          </a:p>
          <a:p>
            <a:pPr lvl="1"/>
            <a:r>
              <a:rPr lang="en-GB" dirty="0" err="1" smtClean="0"/>
              <a:t>nul</a:t>
            </a:r>
            <a:r>
              <a:rPr lang="en-GB" dirty="0" smtClean="0"/>
              <a:t>, </a:t>
            </a:r>
            <a:r>
              <a:rPr lang="en-GB" dirty="0" err="1" smtClean="0"/>
              <a:t>wide_nul</a:t>
            </a:r>
            <a:r>
              <a:rPr lang="en-GB" dirty="0" smtClean="0"/>
              <a:t>, char16_nul, char32_nul</a:t>
            </a:r>
          </a:p>
          <a:p>
            <a:r>
              <a:rPr lang="en-GB" dirty="0" smtClean="0"/>
              <a:t>Provides subprograms</a:t>
            </a:r>
          </a:p>
          <a:p>
            <a:pPr lvl="1"/>
            <a:r>
              <a:rPr lang="en-GB" dirty="0" err="1" smtClean="0"/>
              <a:t>To_C</a:t>
            </a:r>
            <a:r>
              <a:rPr lang="en-GB" dirty="0" smtClean="0"/>
              <a:t> for strings and variants of characters</a:t>
            </a:r>
          </a:p>
          <a:p>
            <a:pPr lvl="1"/>
            <a:r>
              <a:rPr lang="en-GB" dirty="0" err="1" smtClean="0"/>
              <a:t>To_Ada</a:t>
            </a:r>
            <a:r>
              <a:rPr lang="en-GB" dirty="0" smtClean="0"/>
              <a:t> for strings and variants of characters</a:t>
            </a:r>
            <a:endParaRPr lang="en-GB" dirty="0"/>
          </a:p>
          <a:p>
            <a:r>
              <a:rPr lang="en-GB" dirty="0" smtClean="0"/>
              <a:t>Forms the foundation for other C 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03826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Strings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44965"/>
              </p:ext>
            </p:extLst>
          </p:nvPr>
        </p:nvGraphicFramePr>
        <p:xfrm>
          <a:off x="1451936" y="2870750"/>
          <a:ext cx="6240129" cy="22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12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92696"/>
              </p:ext>
            </p:extLst>
          </p:nvPr>
        </p:nvGraphicFramePr>
        <p:xfrm>
          <a:off x="2799004" y="1257610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65503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5579</Words>
  <Application>Microsoft Office PowerPoint</Application>
  <PresentationFormat>On-screen Show (4:3)</PresentationFormat>
  <Paragraphs>1043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Introduction</vt:lpstr>
      <vt:lpstr>Importing C Subprograms</vt:lpstr>
      <vt:lpstr>Importing C Memory Objects</vt:lpstr>
      <vt:lpstr>adainit() &amp; adafinal()</vt:lpstr>
      <vt:lpstr>Exporting Ada Subprograms</vt:lpstr>
      <vt:lpstr>Exporting Ada Memory Objects</vt:lpstr>
      <vt:lpstr>Interfaces.C</vt:lpstr>
      <vt:lpstr>Importing C Strings</vt:lpstr>
      <vt:lpstr>Exporting Ada Strings</vt:lpstr>
      <vt:lpstr>Importing C arrays</vt:lpstr>
      <vt:lpstr>Interfaces.C.Pointers</vt:lpstr>
      <vt:lpstr>Access to Subprograms</vt:lpstr>
      <vt:lpstr>Processing C Header Files</vt:lpstr>
      <vt:lpstr>PowerPoint Presentation</vt:lpstr>
      <vt:lpstr>(1/10)</vt:lpstr>
      <vt:lpstr>(1/10)</vt:lpstr>
      <vt:lpstr>(2/10)</vt:lpstr>
      <vt:lpstr>(2/10)</vt:lpstr>
      <vt:lpstr>(3/10)</vt:lpstr>
      <vt:lpstr>(3/10)</vt:lpstr>
      <vt:lpstr>(4/10)</vt:lpstr>
      <vt:lpstr>(4/10)</vt:lpstr>
      <vt:lpstr>(5/10)</vt:lpstr>
      <vt:lpstr>(5/10)</vt:lpstr>
      <vt:lpstr>(6/10)</vt:lpstr>
      <vt:lpstr>(6/10)</vt:lpstr>
      <vt:lpstr>(7/10)</vt:lpstr>
      <vt:lpstr>(7/10)</vt:lpstr>
      <vt:lpstr>(8/10)</vt:lpstr>
      <vt:lpstr>(8/10)</vt:lpstr>
      <vt:lpstr>(9/10)</vt:lpstr>
      <vt:lpstr>(9/10)</vt:lpstr>
      <vt:lpstr>(10/10)</vt:lpstr>
      <vt:lpstr>(10/10)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364</cp:revision>
  <dcterms:created xsi:type="dcterms:W3CDTF">2014-07-01T18:04:03Z</dcterms:created>
  <dcterms:modified xsi:type="dcterms:W3CDTF">2014-08-06T11:48:05Z</dcterms:modified>
</cp:coreProperties>
</file>