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3"/>
  </p:notesMasterIdLst>
  <p:sldIdLst>
    <p:sldId id="256" r:id="rId2"/>
    <p:sldId id="259" r:id="rId3"/>
    <p:sldId id="260" r:id="rId4"/>
    <p:sldId id="261" r:id="rId5"/>
    <p:sldId id="263" r:id="rId6"/>
    <p:sldId id="262" r:id="rId7"/>
    <p:sldId id="265" r:id="rId8"/>
    <p:sldId id="294" r:id="rId9"/>
    <p:sldId id="296" r:id="rId10"/>
    <p:sldId id="264" r:id="rId11"/>
    <p:sldId id="268" r:id="rId12"/>
    <p:sldId id="290" r:id="rId13"/>
    <p:sldId id="297" r:id="rId14"/>
    <p:sldId id="298" r:id="rId15"/>
    <p:sldId id="299" r:id="rId16"/>
    <p:sldId id="300" r:id="rId17"/>
    <p:sldId id="266" r:id="rId18"/>
    <p:sldId id="293" r:id="rId19"/>
    <p:sldId id="269" r:id="rId20"/>
    <p:sldId id="258" r:id="rId21"/>
    <p:sldId id="270" r:id="rId22"/>
    <p:sldId id="271" r:id="rId23"/>
    <p:sldId id="272" r:id="rId24"/>
    <p:sldId id="273" r:id="rId25"/>
    <p:sldId id="274" r:id="rId26"/>
    <p:sldId id="275" r:id="rId27"/>
    <p:sldId id="276" r:id="rId28"/>
    <p:sldId id="277" r:id="rId29"/>
    <p:sldId id="280" r:id="rId30"/>
    <p:sldId id="281" r:id="rId31"/>
    <p:sldId id="278" r:id="rId32"/>
    <p:sldId id="279" r:id="rId33"/>
    <p:sldId id="282" r:id="rId34"/>
    <p:sldId id="283" r:id="rId35"/>
    <p:sldId id="284" r:id="rId36"/>
    <p:sldId id="285" r:id="rId37"/>
    <p:sldId id="286" r:id="rId38"/>
    <p:sldId id="287" r:id="rId39"/>
    <p:sldId id="288" r:id="rId40"/>
    <p:sldId id="289" r:id="rId41"/>
    <p:sldId id="25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22" autoAdjust="0"/>
    <p:restoredTop sz="53548" autoAdjust="0"/>
  </p:normalViewPr>
  <p:slideViewPr>
    <p:cSldViewPr snapToGrid="0">
      <p:cViewPr varScale="1">
        <p:scale>
          <a:sx n="65" d="100"/>
          <a:sy n="65" d="100"/>
        </p:scale>
        <p:origin x="1350" y="6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F8CB0-33D2-4F49-9A97-DB788DFC7082}" type="datetimeFigureOut">
              <a:rPr lang="en-GB" smtClean="0"/>
              <a:t>11/09/2014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C9329-88FA-4F10-ACFF-58B750973BE9}" type="slidenum">
              <a:rPr lang="en-GB" smtClean="0"/>
              <a:t>‹#›</a:t>
            </a:fld>
            <a:endParaRPr lang="en-GB"/>
          </a:p>
        </p:txBody>
      </p:sp>
    </p:spTree>
    <p:extLst>
      <p:ext uri="{BB962C8B-B14F-4D97-AF65-F5344CB8AC3E}">
        <p14:creationId xmlns:p14="http://schemas.microsoft.com/office/powerpoint/2010/main" val="86200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Hello my name is Martyn Pike and welcome to this lecture from the Ada University course on Mixed Language Programming with Ada and C++.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Together we shall complete a series of slides and then you will be assessed on your learning by some quiz questions.</a:t>
            </a:r>
          </a:p>
          <a:p>
            <a:endParaRPr lang="en-GB" dirty="0" smtClean="0"/>
          </a:p>
          <a:p>
            <a:r>
              <a:rPr lang="en-GB" dirty="0" smtClean="0"/>
              <a:t>During</a:t>
            </a:r>
            <a:r>
              <a:rPr lang="en-GB" baseline="0" dirty="0" smtClean="0"/>
              <a:t> this lecture we will encounter advanced Ada subjects like </a:t>
            </a:r>
            <a:r>
              <a:rPr lang="en-GB" dirty="0" smtClean="0"/>
              <a:t>tagged types, anonymous access types, limited types</a:t>
            </a:r>
            <a:r>
              <a:rPr lang="en-GB" baseline="0" dirty="0" smtClean="0"/>
              <a:t> and </a:t>
            </a:r>
            <a:r>
              <a:rPr lang="en-GB" dirty="0" smtClean="0"/>
              <a:t>interfaces.  It’s a good idea to familiarise yourself with these subjects before continuing, likewise</a:t>
            </a:r>
            <a:r>
              <a:rPr lang="en-GB" baseline="0" dirty="0" smtClean="0"/>
              <a:t> this lecture materials is most relevant to the GNAT and g++ tools as opposed to general Ada and </a:t>
            </a:r>
            <a:r>
              <a:rPr lang="en-GB" baseline="0" smtClean="0"/>
              <a:t>C++.</a:t>
            </a:r>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a:t>
            </a:fld>
            <a:endParaRPr lang="en-GB" dirty="0"/>
          </a:p>
        </p:txBody>
      </p:sp>
    </p:spTree>
    <p:extLst>
      <p:ext uri="{BB962C8B-B14F-4D97-AF65-F5344CB8AC3E}">
        <p14:creationId xmlns:p14="http://schemas.microsoft.com/office/powerpoint/2010/main" val="397390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 we find a concrete </a:t>
            </a:r>
            <a:r>
              <a:rPr lang="en-GB" baseline="0" dirty="0" smtClean="0"/>
              <a:t>C++ class from which object can be instantiated. It is called </a:t>
            </a:r>
            <a:r>
              <a:rPr lang="en-GB" baseline="0" dirty="0" err="1" smtClean="0"/>
              <a:t>Aclass</a:t>
            </a:r>
            <a:r>
              <a:rPr lang="en-GB" baseline="0" dirty="0" smtClean="0"/>
              <a:t> and has a private character attribute and a protected character attribute.</a:t>
            </a:r>
          </a:p>
          <a:p>
            <a:endParaRPr lang="en-GB" baseline="0" dirty="0" smtClean="0"/>
          </a:p>
          <a:p>
            <a:r>
              <a:rPr lang="en-GB" baseline="0" dirty="0" smtClean="0"/>
              <a:t>The constructor accepts a pointer to a string and there is also a destructor.</a:t>
            </a:r>
          </a:p>
          <a:p>
            <a:endParaRPr lang="en-GB" baseline="0" dirty="0" smtClean="0"/>
          </a:p>
          <a:p>
            <a:r>
              <a:rPr lang="en-GB" dirty="0" smtClean="0"/>
              <a:t>We see a command line call to g++ with the –fdump-</a:t>
            </a:r>
            <a:r>
              <a:rPr lang="en-GB" dirty="0" err="1" smtClean="0"/>
              <a:t>ada</a:t>
            </a:r>
            <a:r>
              <a:rPr lang="en-GB" dirty="0" smtClean="0"/>
              <a:t>-spec option and at</a:t>
            </a:r>
            <a:r>
              <a:rPr lang="en-GB" baseline="0" dirty="0" smtClean="0"/>
              <a:t> the bottom of this slide is the resulting Ada package specification.</a:t>
            </a:r>
          </a:p>
          <a:p>
            <a:endParaRPr lang="en-GB" baseline="0" dirty="0" smtClean="0"/>
          </a:p>
          <a:p>
            <a:r>
              <a:rPr lang="en-GB" dirty="0" smtClean="0"/>
              <a:t>The child</a:t>
            </a:r>
            <a:r>
              <a:rPr lang="en-GB" baseline="0" dirty="0" smtClean="0"/>
              <a:t> utility packages of Interfaces.C are used to provide a consistent interfacing type model even for C++.</a:t>
            </a:r>
          </a:p>
          <a:p>
            <a:endParaRPr lang="en-GB" baseline="0" dirty="0" smtClean="0"/>
          </a:p>
          <a:p>
            <a:r>
              <a:rPr lang="en-GB" baseline="0" dirty="0" smtClean="0"/>
              <a:t>The attributes of the </a:t>
            </a:r>
            <a:r>
              <a:rPr lang="en-GB" baseline="0" dirty="0" err="1" smtClean="0"/>
              <a:t>AClass</a:t>
            </a:r>
            <a:r>
              <a:rPr lang="en-GB" baseline="0" dirty="0" smtClean="0"/>
              <a:t> are represented as Ada record elements in a limited record that is imported using the pragma Import CPP convention.</a:t>
            </a:r>
          </a:p>
          <a:p>
            <a:endParaRPr lang="en-GB" baseline="0" dirty="0" smtClean="0"/>
          </a:p>
          <a:p>
            <a:r>
              <a:rPr lang="en-GB" baseline="0" dirty="0" smtClean="0"/>
              <a:t>The </a:t>
            </a:r>
            <a:r>
              <a:rPr lang="en-GB" baseline="0" dirty="0" err="1" smtClean="0"/>
              <a:t>Delete_AClass</a:t>
            </a:r>
            <a:r>
              <a:rPr lang="en-GB" baseline="0" dirty="0" smtClean="0"/>
              <a:t> destructor is imported by identifying the </a:t>
            </a:r>
            <a:r>
              <a:rPr lang="en-GB" baseline="0" dirty="0" err="1" smtClean="0"/>
              <a:t>Link_Name</a:t>
            </a:r>
            <a:r>
              <a:rPr lang="en-GB" baseline="0" dirty="0" smtClean="0"/>
              <a:t> argument for the pragma Import.  This is safe to do as the </a:t>
            </a:r>
            <a:r>
              <a:rPr lang="en-GB" baseline="0" dirty="0" err="1" smtClean="0"/>
              <a:t>Link_Name</a:t>
            </a:r>
            <a:r>
              <a:rPr lang="en-GB" baseline="0" dirty="0" smtClean="0"/>
              <a:t> was determined by g++ which knows how the mangling is to be performed and therefore removes the possibility of error.</a:t>
            </a:r>
          </a:p>
          <a:p>
            <a:endParaRPr lang="en-GB" baseline="0" dirty="0" smtClean="0"/>
          </a:p>
          <a:p>
            <a:r>
              <a:rPr lang="en-GB" baseline="0" dirty="0" smtClean="0"/>
              <a:t>Here there is a brief introduction to a new pragma called </a:t>
            </a:r>
            <a:r>
              <a:rPr lang="en-GB" baseline="0" dirty="0" err="1" smtClean="0"/>
              <a:t>CPP_Constructor</a:t>
            </a:r>
            <a:r>
              <a:rPr lang="en-GB" baseline="0" dirty="0" smtClean="0"/>
              <a:t> which is specifically used to identify class constructor subprograms.  Here it is used for the </a:t>
            </a:r>
            <a:r>
              <a:rPr lang="en-GB" baseline="0" dirty="0" err="1" smtClean="0"/>
              <a:t>AClass</a:t>
            </a:r>
            <a:r>
              <a:rPr lang="en-GB" baseline="0" dirty="0" smtClean="0"/>
              <a:t> constructor.</a:t>
            </a:r>
          </a:p>
          <a:p>
            <a:endParaRPr lang="en-GB" baseline="0" dirty="0" smtClean="0"/>
          </a:p>
          <a:p>
            <a:r>
              <a:rPr lang="en-GB" dirty="0" smtClean="0"/>
              <a:t>In a</a:t>
            </a:r>
            <a:r>
              <a:rPr lang="en-GB" baseline="0" dirty="0" smtClean="0"/>
              <a:t> build environment it is likely to see –fdump-</a:t>
            </a:r>
            <a:r>
              <a:rPr lang="en-GB" baseline="0" dirty="0" err="1" smtClean="0"/>
              <a:t>ada</a:t>
            </a:r>
            <a:r>
              <a:rPr lang="en-GB" baseline="0" dirty="0" smtClean="0"/>
              <a:t>-spec used routinely to ensure the package specification is an accurate representation of any C++ code.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10</a:t>
            </a:fld>
            <a:endParaRPr lang="en-GB"/>
          </a:p>
        </p:txBody>
      </p:sp>
    </p:spTree>
    <p:extLst>
      <p:ext uri="{BB962C8B-B14F-4D97-AF65-F5344CB8AC3E}">
        <p14:creationId xmlns:p14="http://schemas.microsoft.com/office/powerpoint/2010/main" val="1945626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err="1" smtClean="0"/>
              <a:t>CPP_Constructor</a:t>
            </a:r>
            <a:r>
              <a:rPr lang="en-GB" baseline="0" dirty="0" smtClean="0"/>
              <a:t> pragma is applied to a designated subprogram.</a:t>
            </a:r>
          </a:p>
          <a:p>
            <a:endParaRPr lang="en-GB" baseline="0" dirty="0" smtClean="0"/>
          </a:p>
          <a:p>
            <a:r>
              <a:rPr lang="en-GB" baseline="0" dirty="0" smtClean="0"/>
              <a:t>The presence of this designation informs the compiler that the subprogram must be called when any instance of the </a:t>
            </a:r>
            <a:r>
              <a:rPr lang="en-GB" baseline="0" dirty="0" err="1" smtClean="0"/>
              <a:t>AClass</a:t>
            </a:r>
            <a:r>
              <a:rPr lang="en-GB" baseline="0" dirty="0" smtClean="0"/>
              <a:t> type is allocated.</a:t>
            </a:r>
          </a:p>
          <a:p>
            <a:endParaRPr lang="en-GB" baseline="0" dirty="0" smtClean="0"/>
          </a:p>
          <a:p>
            <a:r>
              <a:rPr lang="en-GB" baseline="0" dirty="0" smtClean="0"/>
              <a:t>The compiler will automatically insert a call to this subprogram immediately after the instance is allocated.</a:t>
            </a:r>
          </a:p>
          <a:p>
            <a:endParaRPr lang="en-GB" baseline="0" dirty="0" smtClean="0"/>
          </a:p>
          <a:p>
            <a:r>
              <a:rPr lang="en-GB" baseline="0" dirty="0" smtClean="0"/>
              <a:t>This can be seen by applying the –</a:t>
            </a:r>
            <a:r>
              <a:rPr lang="en-GB" baseline="0" dirty="0" err="1" smtClean="0"/>
              <a:t>gnatG</a:t>
            </a:r>
            <a:r>
              <a:rPr lang="en-GB" baseline="0" dirty="0" smtClean="0"/>
              <a:t> compiler option and observing the intermediate code output.</a:t>
            </a:r>
          </a:p>
          <a:p>
            <a:endParaRPr lang="en-GB" baseline="0" dirty="0" smtClean="0"/>
          </a:p>
          <a:p>
            <a:r>
              <a:rPr lang="en-GB" baseline="0" dirty="0" smtClean="0"/>
              <a:t>The </a:t>
            </a:r>
            <a:r>
              <a:rPr lang="en-GB" baseline="0" dirty="0" err="1" smtClean="0"/>
              <a:t>Link_Name</a:t>
            </a:r>
            <a:r>
              <a:rPr lang="en-GB" baseline="0" dirty="0" smtClean="0"/>
              <a:t> argument to the </a:t>
            </a:r>
            <a:r>
              <a:rPr lang="en-GB" baseline="0" dirty="0" err="1" smtClean="0"/>
              <a:t>CPP_Constructor</a:t>
            </a:r>
            <a:r>
              <a:rPr lang="en-GB" baseline="0" dirty="0" smtClean="0"/>
              <a:t> pragma specified the mangled name for the subprogram.</a:t>
            </a:r>
          </a:p>
          <a:p>
            <a:endParaRPr lang="en-GB" baseline="0" dirty="0" smtClean="0"/>
          </a:p>
          <a:p>
            <a:r>
              <a:rPr lang="en-GB" baseline="0" dirty="0" smtClean="0"/>
              <a:t>Please observe the supplied example output from applying the –</a:t>
            </a:r>
            <a:r>
              <a:rPr lang="en-GB" baseline="0" dirty="0" err="1" smtClean="0"/>
              <a:t>gnatG</a:t>
            </a:r>
            <a:r>
              <a:rPr lang="en-GB" baseline="0" dirty="0" smtClean="0"/>
              <a:t> option at the bottom of this slide.</a:t>
            </a:r>
          </a:p>
          <a:p>
            <a:endParaRPr lang="en-GB" baseline="0" dirty="0" smtClean="0"/>
          </a:p>
          <a:p>
            <a:r>
              <a:rPr lang="en-GB" baseline="0" dirty="0" smtClean="0"/>
              <a:t>The line succeeding the </a:t>
            </a:r>
            <a:r>
              <a:rPr lang="en-GB" baseline="0" dirty="0" err="1" smtClean="0"/>
              <a:t>instantation</a:t>
            </a:r>
            <a:r>
              <a:rPr lang="en-GB" baseline="0" dirty="0" smtClean="0"/>
              <a:t> of X is a call to the subprogram using the mangled C++ name.</a:t>
            </a:r>
          </a:p>
          <a:p>
            <a:endParaRPr lang="en-GB" baseline="0" dirty="0" smtClean="0"/>
          </a:p>
          <a:p>
            <a:r>
              <a:rPr lang="en-GB" baseline="0" dirty="0" smtClean="0"/>
              <a:t>This was inserted by the compiler automatically and is similar to what a C++ compiler does with default constructors.</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11</a:t>
            </a:fld>
            <a:endParaRPr lang="en-GB"/>
          </a:p>
        </p:txBody>
      </p:sp>
    </p:spTree>
    <p:extLst>
      <p:ext uri="{BB962C8B-B14F-4D97-AF65-F5344CB8AC3E}">
        <p14:creationId xmlns:p14="http://schemas.microsoft.com/office/powerpoint/2010/main" val="172964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Ada package specification</a:t>
            </a:r>
            <a:r>
              <a:rPr lang="en-GB" baseline="0" dirty="0" smtClean="0"/>
              <a:t> shown in this slide came from running g++ with the –fdump-</a:t>
            </a:r>
            <a:r>
              <a:rPr lang="en-GB" baseline="0" dirty="0" err="1" smtClean="0"/>
              <a:t>ada</a:t>
            </a:r>
            <a:r>
              <a:rPr lang="en-GB" baseline="0" dirty="0" smtClean="0"/>
              <a:t>-spec option against a particular C++ header file.</a:t>
            </a:r>
          </a:p>
          <a:p>
            <a:endParaRPr lang="en-GB" baseline="0" dirty="0" smtClean="0"/>
          </a:p>
          <a:p>
            <a:r>
              <a:rPr lang="en-GB" dirty="0" smtClean="0"/>
              <a:t>The class has two constructors,</a:t>
            </a:r>
            <a:r>
              <a:rPr lang="en-GB" baseline="0" dirty="0" smtClean="0"/>
              <a:t> a default one and one with a specific string pointer parameter.  These have been represented by the </a:t>
            </a:r>
            <a:r>
              <a:rPr lang="en-GB" baseline="0" dirty="0" err="1" smtClean="0"/>
              <a:t>New_AClass</a:t>
            </a:r>
            <a:r>
              <a:rPr lang="en-GB" baseline="0" dirty="0" smtClean="0"/>
              <a:t> subprograms imported as using the </a:t>
            </a:r>
            <a:r>
              <a:rPr lang="en-GB" baseline="0" dirty="0" err="1" smtClean="0"/>
              <a:t>CPP_Constructor</a:t>
            </a:r>
            <a:r>
              <a:rPr lang="en-GB" baseline="0" dirty="0" smtClean="0"/>
              <a:t> pragma.</a:t>
            </a:r>
          </a:p>
          <a:p>
            <a:endParaRPr lang="en-GB" baseline="0" dirty="0" smtClean="0"/>
          </a:p>
          <a:p>
            <a:r>
              <a:rPr lang="en-GB" baseline="0" dirty="0" smtClean="0"/>
              <a:t>Please assume that the default constructor assigns the value ‘B’ to the attribute </a:t>
            </a:r>
            <a:r>
              <a:rPr lang="en-GB" baseline="0" dirty="0" err="1" smtClean="0"/>
              <a:t>firstCharacter</a:t>
            </a:r>
            <a:r>
              <a:rPr lang="en-GB" baseline="0" dirty="0" smtClean="0"/>
              <a:t>, and the constructor that accepts a string pointer assigns the </a:t>
            </a:r>
            <a:r>
              <a:rPr lang="en-GB" baseline="0" dirty="0" err="1" smtClean="0"/>
              <a:t>firstCharacter</a:t>
            </a:r>
            <a:r>
              <a:rPr lang="en-GB" baseline="0" dirty="0" smtClean="0"/>
              <a:t> attribute with the first character of the string.</a:t>
            </a:r>
          </a:p>
          <a:p>
            <a:endParaRPr lang="en-GB" baseline="0" dirty="0" smtClean="0"/>
          </a:p>
          <a:p>
            <a:r>
              <a:rPr lang="en-GB" baseline="0" dirty="0" smtClean="0"/>
              <a:t>There is a representation of the classes destructor plus a publically available subprogram call </a:t>
            </a:r>
            <a:r>
              <a:rPr lang="en-GB" baseline="0" dirty="0" err="1" smtClean="0"/>
              <a:t>getFirstChar</a:t>
            </a:r>
            <a:r>
              <a:rPr lang="en-GB" baseline="0" dirty="0" smtClean="0"/>
              <a:t> that returns the </a:t>
            </a:r>
            <a:r>
              <a:rPr lang="en-GB" baseline="0" dirty="0" err="1" smtClean="0"/>
              <a:t>firstCharacter</a:t>
            </a:r>
            <a:r>
              <a:rPr lang="en-GB" baseline="0" dirty="0" smtClean="0"/>
              <a:t> attribute.</a:t>
            </a:r>
          </a:p>
          <a:p>
            <a:endParaRPr lang="en-GB" baseline="0" dirty="0" smtClean="0"/>
          </a:p>
          <a:p>
            <a:r>
              <a:rPr lang="en-GB" baseline="0" dirty="0" smtClean="0"/>
              <a:t>An Ada main program is now free to instantiate objects from this representation of the C++ class.</a:t>
            </a:r>
          </a:p>
          <a:p>
            <a:endParaRPr lang="en-GB" baseline="0" dirty="0" smtClean="0"/>
          </a:p>
          <a:p>
            <a:r>
              <a:rPr lang="en-GB" baseline="0" dirty="0" smtClean="0"/>
              <a:t>An example of this is shown in the Ada main program on this slide.  The access type object X points at a new instance of </a:t>
            </a:r>
            <a:r>
              <a:rPr lang="en-GB" baseline="0" dirty="0" err="1" smtClean="0"/>
              <a:t>Aclass</a:t>
            </a:r>
            <a:r>
              <a:rPr lang="en-GB" baseline="0" dirty="0" smtClean="0"/>
              <a:t> created by calling the </a:t>
            </a:r>
            <a:r>
              <a:rPr lang="en-GB" baseline="0" dirty="0" err="1" smtClean="0"/>
              <a:t>New_AClass</a:t>
            </a:r>
            <a:r>
              <a:rPr lang="en-GB" baseline="0" dirty="0" smtClean="0"/>
              <a:t> constructor passing it a new string.</a:t>
            </a:r>
          </a:p>
          <a:p>
            <a:endParaRPr lang="en-GB" baseline="0" dirty="0" smtClean="0"/>
          </a:p>
          <a:p>
            <a:r>
              <a:rPr lang="en-GB" baseline="0" dirty="0" smtClean="0"/>
              <a:t>The </a:t>
            </a:r>
            <a:r>
              <a:rPr lang="en-GB" baseline="0" dirty="0" err="1" smtClean="0"/>
              <a:t>getFirstChar</a:t>
            </a:r>
            <a:r>
              <a:rPr lang="en-GB" baseline="0" dirty="0" smtClean="0"/>
              <a:t> subprogram is then called against the X object, the result of which is passed to the </a:t>
            </a:r>
            <a:r>
              <a:rPr lang="en-GB" baseline="0" dirty="0" err="1" smtClean="0"/>
              <a:t>Put_Line</a:t>
            </a:r>
            <a:r>
              <a:rPr lang="en-GB" baseline="0" dirty="0" smtClean="0"/>
              <a:t> subprogram.  The output from this Ada main program is the character B.</a:t>
            </a:r>
          </a:p>
        </p:txBody>
      </p:sp>
      <p:sp>
        <p:nvSpPr>
          <p:cNvPr id="4" name="Slide Number Placeholder 3"/>
          <p:cNvSpPr>
            <a:spLocks noGrp="1"/>
          </p:cNvSpPr>
          <p:nvPr>
            <p:ph type="sldNum" sz="quarter" idx="10"/>
          </p:nvPr>
        </p:nvSpPr>
        <p:spPr/>
        <p:txBody>
          <a:bodyPr/>
          <a:lstStyle/>
          <a:p>
            <a:fld id="{CA0C9329-88FA-4F10-ACFF-58B750973BE9}" type="slidenum">
              <a:rPr lang="en-GB" smtClean="0"/>
              <a:t>12</a:t>
            </a:fld>
            <a:endParaRPr lang="en-GB"/>
          </a:p>
        </p:txBody>
      </p:sp>
    </p:spTree>
    <p:extLst>
      <p:ext uri="{BB962C8B-B14F-4D97-AF65-F5344CB8AC3E}">
        <p14:creationId xmlns:p14="http://schemas.microsoft.com/office/powerpoint/2010/main" val="216867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It is possible to extend an inheritable C++ class from within Ada.</a:t>
            </a:r>
          </a:p>
          <a:p>
            <a:endParaRPr lang="en-GB" baseline="0" dirty="0" smtClean="0"/>
          </a:p>
          <a:p>
            <a:r>
              <a:rPr lang="en-GB" baseline="0" dirty="0" smtClean="0"/>
              <a:t>Here we see a C++ class called Base with a default constructor, an </a:t>
            </a:r>
            <a:r>
              <a:rPr lang="en-GB" baseline="0" dirty="0" err="1" smtClean="0"/>
              <a:t>inlined</a:t>
            </a:r>
            <a:r>
              <a:rPr lang="en-GB" baseline="0" dirty="0" smtClean="0"/>
              <a:t> virtual function and an integer attribute called F.</a:t>
            </a:r>
          </a:p>
          <a:p>
            <a:endParaRPr lang="en-GB" baseline="0" dirty="0" smtClean="0"/>
          </a:p>
          <a:p>
            <a:r>
              <a:rPr lang="en-GB" baseline="0" dirty="0" smtClean="0"/>
              <a:t>An Ada tagged type called Base has been declared as a representation of the C++ class,  it is tagged limited to ensure no copies can be made but extensions are permitted and the attribute F has been represented by an aliased Integer field.</a:t>
            </a:r>
          </a:p>
          <a:p>
            <a:endParaRPr lang="en-GB" baseline="0" dirty="0" smtClean="0"/>
          </a:p>
          <a:p>
            <a:r>
              <a:rPr lang="en-GB" baseline="0" dirty="0" smtClean="0"/>
              <a:t>A factory style constructor has been declared called </a:t>
            </a:r>
            <a:r>
              <a:rPr lang="en-GB" baseline="0" dirty="0" err="1" smtClean="0"/>
              <a:t>New_Base</a:t>
            </a:r>
            <a:r>
              <a:rPr lang="en-GB" baseline="0" dirty="0" smtClean="0"/>
              <a:t> along with an Ada representation of the C++ virtual function P1.</a:t>
            </a:r>
          </a:p>
          <a:p>
            <a:endParaRPr lang="en-GB" baseline="0" dirty="0" smtClean="0"/>
          </a:p>
          <a:p>
            <a:r>
              <a:rPr lang="en-GB" baseline="0" dirty="0" smtClean="0"/>
              <a:t>A type extension of Base called Child is declared in the Extensions package.  Please note there is no mention of the parent class Base having any association at all with the original C++ class.</a:t>
            </a:r>
          </a:p>
          <a:p>
            <a:endParaRPr lang="en-GB" baseline="0" dirty="0" smtClean="0"/>
          </a:p>
          <a:p>
            <a:r>
              <a:rPr lang="en-GB" baseline="0" dirty="0" smtClean="0"/>
              <a:t>The Child type adds its own attribute called F2, provides a concrete implementation of P1 and declares a factory style constructor.</a:t>
            </a:r>
          </a:p>
          <a:p>
            <a:endParaRPr lang="en-GB" baseline="0" dirty="0" smtClean="0"/>
          </a:p>
          <a:p>
            <a:r>
              <a:rPr lang="en-GB" baseline="0" dirty="0" smtClean="0"/>
              <a:t>The implementation of the Extensions package contains the constructor that returns an instance of the parent class </a:t>
            </a:r>
            <a:r>
              <a:rPr lang="en-GB" baseline="0" dirty="0" err="1" smtClean="0"/>
              <a:t>New_Base</a:t>
            </a:r>
            <a:r>
              <a:rPr lang="en-GB" baseline="0" dirty="0" smtClean="0"/>
              <a:t>.</a:t>
            </a:r>
          </a:p>
          <a:p>
            <a:endParaRPr lang="en-GB" baseline="0" dirty="0" smtClean="0"/>
          </a:p>
          <a:p>
            <a:r>
              <a:rPr lang="en-GB" baseline="0" dirty="0" smtClean="0"/>
              <a:t>The overridden implementation of P1 writes out “P1 from Ada” as opposed to the string “P1 from C++”.</a:t>
            </a:r>
          </a:p>
          <a:p>
            <a:endParaRPr lang="en-GB" baseline="0" dirty="0" smtClean="0"/>
          </a:p>
          <a:p>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13</a:t>
            </a:fld>
            <a:endParaRPr lang="en-GB"/>
          </a:p>
        </p:txBody>
      </p:sp>
    </p:spTree>
    <p:extLst>
      <p:ext uri="{BB962C8B-B14F-4D97-AF65-F5344CB8AC3E}">
        <p14:creationId xmlns:p14="http://schemas.microsoft.com/office/powerpoint/2010/main" val="39709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Dispatching is the term for calling overridden subprograms from instances of objects that exist in a type hierarchy.</a:t>
            </a:r>
          </a:p>
          <a:p>
            <a:endParaRPr lang="en-GB" baseline="0" dirty="0" smtClean="0"/>
          </a:p>
          <a:p>
            <a:r>
              <a:rPr lang="en-GB" baseline="0" dirty="0" smtClean="0"/>
              <a:t>The code on this slides builds on the code from the previous slide on Extending C++ Classes.</a:t>
            </a:r>
          </a:p>
          <a:p>
            <a:endParaRPr lang="en-GB" baseline="0" dirty="0" smtClean="0"/>
          </a:p>
          <a:p>
            <a:r>
              <a:rPr lang="en-GB" baseline="0" dirty="0" smtClean="0"/>
              <a:t>First of all we start off with a C++ subprogram called </a:t>
            </a:r>
            <a:r>
              <a:rPr lang="en-GB" baseline="0" dirty="0" err="1" smtClean="0"/>
              <a:t>CallfromCPP</a:t>
            </a:r>
            <a:r>
              <a:rPr lang="en-GB" baseline="0" dirty="0" smtClean="0"/>
              <a:t> that given a pointer to a Base object will call the P1 subprogram associated with the object.</a:t>
            </a:r>
          </a:p>
          <a:p>
            <a:endParaRPr lang="en-GB" baseline="0" dirty="0" smtClean="0"/>
          </a:p>
          <a:p>
            <a:r>
              <a:rPr lang="en-GB" baseline="0" dirty="0" smtClean="0"/>
              <a:t>There needs to be an Ada representation of this C++ subprogram and that is provided in the top right corner of this slide.</a:t>
            </a:r>
          </a:p>
          <a:p>
            <a:endParaRPr lang="en-GB" baseline="0" dirty="0" smtClean="0"/>
          </a:p>
          <a:p>
            <a:r>
              <a:rPr lang="en-GB" baseline="0" dirty="0" smtClean="0"/>
              <a:t>The Ada main program declares it’s own subprogram called </a:t>
            </a:r>
            <a:r>
              <a:rPr lang="en-GB" baseline="0" dirty="0" err="1" smtClean="0"/>
              <a:t>CallFromAda</a:t>
            </a:r>
            <a:r>
              <a:rPr lang="en-GB" baseline="0" dirty="0" smtClean="0"/>
              <a:t> that given a object from the hierarchy rooted in Base will call the P1 subprogram associated with the object.</a:t>
            </a:r>
          </a:p>
          <a:p>
            <a:endParaRPr lang="en-GB" baseline="0" dirty="0" smtClean="0"/>
          </a:p>
          <a:p>
            <a:r>
              <a:rPr lang="en-GB" baseline="0" dirty="0" smtClean="0"/>
              <a:t>A class wide type called </a:t>
            </a:r>
            <a:r>
              <a:rPr lang="en-GB" baseline="0" dirty="0" err="1" smtClean="0"/>
              <a:t>Acc</a:t>
            </a:r>
            <a:r>
              <a:rPr lang="en-GB" baseline="0" dirty="0" smtClean="0"/>
              <a:t> is declared that can be used to allocate objects from any point in the type hierarchy rooted in the Base type.</a:t>
            </a:r>
          </a:p>
          <a:p>
            <a:endParaRPr lang="en-GB" baseline="0" dirty="0" smtClean="0"/>
          </a:p>
          <a:p>
            <a:r>
              <a:rPr lang="en-GB" baseline="0" dirty="0" smtClean="0"/>
              <a:t>An instance O1 and O2 are allocated using the </a:t>
            </a:r>
            <a:r>
              <a:rPr lang="en-GB" baseline="0" dirty="0" err="1" smtClean="0"/>
              <a:t>Acc</a:t>
            </a:r>
            <a:r>
              <a:rPr lang="en-GB" baseline="0" dirty="0" smtClean="0"/>
              <a:t> type explicitly typed to Base and Child accordingly and constructed by their factory style constructor.</a:t>
            </a:r>
          </a:p>
          <a:p>
            <a:endParaRPr lang="en-GB" baseline="0" dirty="0" smtClean="0"/>
          </a:p>
          <a:p>
            <a:r>
              <a:rPr lang="en-GB" baseline="0" dirty="0" smtClean="0"/>
              <a:t>Next comes the example of dispatching where calling </a:t>
            </a:r>
            <a:r>
              <a:rPr lang="en-GB" baseline="0" dirty="0" err="1" smtClean="0"/>
              <a:t>CallFromAda</a:t>
            </a:r>
            <a:r>
              <a:rPr lang="en-GB" baseline="0" dirty="0" smtClean="0"/>
              <a:t> with the C++ Base and Ada Child instances produce the expected output.</a:t>
            </a:r>
          </a:p>
          <a:p>
            <a:endParaRPr lang="en-GB" baseline="0" dirty="0" smtClean="0"/>
          </a:p>
          <a:p>
            <a:r>
              <a:rPr lang="en-GB" baseline="0" dirty="0" smtClean="0"/>
              <a:t>Subsequent calls to </a:t>
            </a:r>
            <a:r>
              <a:rPr lang="en-GB" baseline="0" dirty="0" err="1" smtClean="0"/>
              <a:t>CallFromCPP</a:t>
            </a:r>
            <a:r>
              <a:rPr lang="en-GB" baseline="0" dirty="0" smtClean="0"/>
              <a:t> passing both allocated instances produces the expected output from the associate C++ and Ada subprograms.</a:t>
            </a:r>
          </a:p>
          <a:p>
            <a:endParaRPr lang="en-GB" baseline="0" dirty="0" smtClean="0"/>
          </a:p>
          <a:p>
            <a:r>
              <a:rPr lang="en-GB" baseline="0" dirty="0" smtClean="0"/>
              <a:t>This shows a truly powerful feature of object oriented mixed language programming with Ada and C++.</a:t>
            </a:r>
          </a:p>
        </p:txBody>
      </p:sp>
      <p:sp>
        <p:nvSpPr>
          <p:cNvPr id="4" name="Slide Number Placeholder 3"/>
          <p:cNvSpPr>
            <a:spLocks noGrp="1"/>
          </p:cNvSpPr>
          <p:nvPr>
            <p:ph type="sldNum" sz="quarter" idx="10"/>
          </p:nvPr>
        </p:nvSpPr>
        <p:spPr/>
        <p:txBody>
          <a:bodyPr/>
          <a:lstStyle/>
          <a:p>
            <a:fld id="{CA0C9329-88FA-4F10-ACFF-58B750973BE9}" type="slidenum">
              <a:rPr lang="en-GB" smtClean="0"/>
              <a:t>14</a:t>
            </a:fld>
            <a:endParaRPr lang="en-GB"/>
          </a:p>
        </p:txBody>
      </p:sp>
    </p:spTree>
    <p:extLst>
      <p:ext uri="{BB962C8B-B14F-4D97-AF65-F5344CB8AC3E}">
        <p14:creationId xmlns:p14="http://schemas.microsoft.com/office/powerpoint/2010/main" val="2975449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 Abstract classes contain at least one pure virtual function which is a virtual function with no concrete implementation provided for the class.</a:t>
            </a:r>
          </a:p>
          <a:p>
            <a:endParaRPr lang="en-GB" baseline="0" dirty="0" smtClean="0"/>
          </a:p>
          <a:p>
            <a:r>
              <a:rPr lang="en-GB" baseline="0" dirty="0" smtClean="0"/>
              <a:t>Ada represents abstract classes that include either attributes or at least one non-pure virtual function using abstract tagged types.</a:t>
            </a:r>
          </a:p>
          <a:p>
            <a:endParaRPr lang="en-GB" baseline="0" dirty="0" smtClean="0"/>
          </a:p>
          <a:p>
            <a:r>
              <a:rPr lang="en-GB" baseline="0" dirty="0" smtClean="0"/>
              <a:t>The C++ Base class has a pure virtual function called P1 and a non-pure virtual function with a default in-lined implementation.</a:t>
            </a:r>
          </a:p>
          <a:p>
            <a:endParaRPr lang="en-GB" baseline="0" dirty="0" smtClean="0"/>
          </a:p>
          <a:p>
            <a:r>
              <a:rPr lang="en-GB" baseline="0" dirty="0" smtClean="0"/>
              <a:t>There is an integer attribute called F so the associated Ada representation must use an abstract tagged limited record as shown in the top right of this slide.</a:t>
            </a:r>
          </a:p>
          <a:p>
            <a:endParaRPr lang="en-GB" baseline="0" dirty="0" smtClean="0"/>
          </a:p>
          <a:p>
            <a:r>
              <a:rPr lang="en-GB" baseline="0" dirty="0" smtClean="0"/>
              <a:t>The F attribute is represented as a record field and the two functions are implemented as an abstract subprogram and a non-abstract subprogram.</a:t>
            </a:r>
          </a:p>
          <a:p>
            <a:endParaRPr lang="en-GB" baseline="0" dirty="0" smtClean="0"/>
          </a:p>
          <a:p>
            <a:r>
              <a:rPr lang="en-GB" baseline="0" dirty="0" smtClean="0"/>
              <a:t>A class called Concrete implements P1 from Base and is represented in Ada as a limited new Base with a null record as it has no class specific attributes.</a:t>
            </a:r>
          </a:p>
          <a:p>
            <a:endParaRPr lang="en-GB" baseline="0" dirty="0" smtClean="0"/>
          </a:p>
          <a:p>
            <a:r>
              <a:rPr lang="en-GB" baseline="0" dirty="0" smtClean="0"/>
              <a:t>Two primitive subprograms are declared, one called P1 that represents the Concrete class version of P1 and a second called P2 that is specific to the Concrete class, with an implementation in Ada.</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15</a:t>
            </a:fld>
            <a:endParaRPr lang="en-GB"/>
          </a:p>
        </p:txBody>
      </p:sp>
    </p:spTree>
    <p:extLst>
      <p:ext uri="{BB962C8B-B14F-4D97-AF65-F5344CB8AC3E}">
        <p14:creationId xmlns:p14="http://schemas.microsoft.com/office/powerpoint/2010/main" val="3787359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second type of Ada representation for C++ abstract classes is specific to classes that have only pure virtual functions.</a:t>
            </a:r>
          </a:p>
          <a:p>
            <a:endParaRPr lang="en-GB" baseline="0" dirty="0" smtClean="0"/>
          </a:p>
          <a:p>
            <a:r>
              <a:rPr lang="en-GB" baseline="0" dirty="0" smtClean="0"/>
              <a:t>In this code example I1 is an abstract class with only pure virtual functions and it can conveniently be represented by the Ada 2005 interface type.</a:t>
            </a:r>
          </a:p>
          <a:p>
            <a:endParaRPr lang="en-GB" baseline="0" dirty="0" smtClean="0"/>
          </a:p>
          <a:p>
            <a:r>
              <a:rPr lang="en-GB" baseline="0" dirty="0" smtClean="0"/>
              <a:t>The Ada representation for the top C++ example uses a limited interface and two abstract subprograms representing the pure virtual functions from the C++ class.</a:t>
            </a:r>
          </a:p>
          <a:p>
            <a:endParaRPr lang="en-GB" baseline="0" dirty="0" smtClean="0"/>
          </a:p>
          <a:p>
            <a:r>
              <a:rPr lang="en-GB" baseline="0" dirty="0" smtClean="0"/>
              <a:t>A second C++ abstract class called I2 is also represented as a limited interface with a single abstract subprogram for the pure virtual function.</a:t>
            </a:r>
          </a:p>
          <a:p>
            <a:endParaRPr lang="en-GB" baseline="0" dirty="0" smtClean="0"/>
          </a:p>
          <a:p>
            <a:r>
              <a:rPr lang="en-GB" baseline="0" dirty="0" smtClean="0"/>
              <a:t>Now that we have two Ada interfaces they can be used to represent the C++ class that implements both the I1 and I2 abstract classes.</a:t>
            </a:r>
          </a:p>
          <a:p>
            <a:endParaRPr lang="en-GB" baseline="0" dirty="0" smtClean="0"/>
          </a:p>
          <a:p>
            <a:r>
              <a:rPr lang="en-GB" baseline="0" dirty="0" smtClean="0"/>
              <a:t>So we arrive at having an Ada representation of the Concrete C++ class that extends I1 and I2 and provides primitive subprograms to represent the implemented pure virtual functions.</a:t>
            </a:r>
          </a:p>
          <a:p>
            <a:endParaRPr lang="en-GB" baseline="0" dirty="0" smtClean="0"/>
          </a:p>
          <a:p>
            <a:r>
              <a:rPr lang="en-GB" baseline="0" dirty="0" smtClean="0"/>
              <a:t>This concludes looking at how Ada and C++ can interoperate on both concrete and abstract classes defined in each others syntax.</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16</a:t>
            </a:fld>
            <a:endParaRPr lang="en-GB"/>
          </a:p>
        </p:txBody>
      </p:sp>
    </p:spTree>
    <p:extLst>
      <p:ext uri="{BB962C8B-B14F-4D97-AF65-F5344CB8AC3E}">
        <p14:creationId xmlns:p14="http://schemas.microsoft.com/office/powerpoint/2010/main" val="4257884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t>
            </a:r>
            <a:r>
              <a:rPr lang="en-GB" baseline="0" dirty="0" smtClean="0"/>
              <a:t> will now look at how Ada tagged types can be exported to C++ main programs.</a:t>
            </a:r>
            <a:endParaRPr lang="en-GB" dirty="0" smtClean="0"/>
          </a:p>
          <a:p>
            <a:endParaRPr lang="en-GB" dirty="0" smtClean="0"/>
          </a:p>
          <a:p>
            <a:r>
              <a:rPr lang="en-GB" dirty="0" smtClean="0"/>
              <a:t>We start with an Ada package specification </a:t>
            </a:r>
            <a:r>
              <a:rPr lang="en-GB" baseline="0" dirty="0" smtClean="0"/>
              <a:t>declaring a tagged type called Animal with a single field called </a:t>
            </a:r>
            <a:r>
              <a:rPr lang="en-GB" baseline="0" dirty="0" err="1" smtClean="0"/>
              <a:t>The_Age</a:t>
            </a:r>
            <a:r>
              <a:rPr lang="en-GB" baseline="0" dirty="0" smtClean="0"/>
              <a:t> and the whole type is declared using the CPP convention.</a:t>
            </a:r>
          </a:p>
          <a:p>
            <a:endParaRPr lang="en-GB" baseline="0" dirty="0" smtClean="0"/>
          </a:p>
          <a:p>
            <a:r>
              <a:rPr lang="en-GB" baseline="0" dirty="0" smtClean="0"/>
              <a:t>Two primitive subprograms are declared called </a:t>
            </a:r>
            <a:r>
              <a:rPr lang="en-GB" baseline="0" dirty="0" err="1" smtClean="0"/>
              <a:t>New_Animal</a:t>
            </a:r>
            <a:r>
              <a:rPr lang="en-GB" baseline="0" dirty="0" smtClean="0"/>
              <a:t> and Age, with both being exported using the CPP convention.</a:t>
            </a:r>
          </a:p>
          <a:p>
            <a:endParaRPr lang="en-GB" baseline="0" dirty="0" smtClean="0"/>
          </a:p>
          <a:p>
            <a:r>
              <a:rPr lang="en-GB" baseline="0" dirty="0" smtClean="0"/>
              <a:t>The </a:t>
            </a:r>
            <a:r>
              <a:rPr lang="en-GB" baseline="0" dirty="0" err="1" smtClean="0"/>
              <a:t>New_Animal</a:t>
            </a:r>
            <a:r>
              <a:rPr lang="en-GB" baseline="0" dirty="0" smtClean="0"/>
              <a:t> subprogram acts as the tagged types constructor.  </a:t>
            </a:r>
          </a:p>
          <a:p>
            <a:endParaRPr lang="en-GB" baseline="0" dirty="0" smtClean="0"/>
          </a:p>
          <a:p>
            <a:r>
              <a:rPr lang="en-GB" baseline="0" dirty="0" smtClean="0"/>
              <a:t>The Age subprogram returns a C convention Integer.</a:t>
            </a:r>
          </a:p>
          <a:p>
            <a:endParaRPr lang="en-GB" dirty="0" smtClean="0"/>
          </a:p>
          <a:p>
            <a:r>
              <a:rPr lang="en-GB" dirty="0" smtClean="0"/>
              <a:t>The </a:t>
            </a:r>
            <a:r>
              <a:rPr lang="en-GB" dirty="0" err="1" smtClean="0"/>
              <a:t>Alib</a:t>
            </a:r>
            <a:r>
              <a:rPr lang="en-GB" dirty="0" smtClean="0"/>
              <a:t> package body provides</a:t>
            </a:r>
            <a:r>
              <a:rPr lang="en-GB" baseline="0" dirty="0" smtClean="0"/>
              <a:t> implementations of the exported subprograms.</a:t>
            </a:r>
          </a:p>
          <a:p>
            <a:endParaRPr lang="en-GB" baseline="0" dirty="0" smtClean="0"/>
          </a:p>
          <a:p>
            <a:r>
              <a:rPr lang="en-GB" baseline="0" dirty="0" err="1" smtClean="0"/>
              <a:t>New_Animal</a:t>
            </a:r>
            <a:r>
              <a:rPr lang="en-GB" baseline="0" dirty="0" smtClean="0"/>
              <a:t> returns an instance of Animal qualified with the value 20 for the </a:t>
            </a:r>
            <a:r>
              <a:rPr lang="en-GB" baseline="0" dirty="0" err="1" smtClean="0"/>
              <a:t>The_Age</a:t>
            </a:r>
            <a:r>
              <a:rPr lang="en-GB" baseline="0" dirty="0" smtClean="0"/>
              <a:t> field.  </a:t>
            </a:r>
          </a:p>
          <a:p>
            <a:endParaRPr lang="en-GB" baseline="0" dirty="0" smtClean="0"/>
          </a:p>
          <a:p>
            <a:r>
              <a:rPr lang="en-GB" baseline="0" dirty="0" smtClean="0"/>
              <a:t>The implementation of Age returns the </a:t>
            </a:r>
            <a:r>
              <a:rPr lang="en-GB" baseline="0" dirty="0" err="1" smtClean="0"/>
              <a:t>The_Age</a:t>
            </a:r>
            <a:r>
              <a:rPr lang="en-GB" baseline="0" dirty="0" smtClean="0"/>
              <a:t> field given an instance of the Animal tagged type.</a:t>
            </a:r>
            <a:endParaRPr lang="en-GB" dirty="0" smtClean="0"/>
          </a:p>
          <a:p>
            <a:endParaRPr lang="en-GB" dirty="0" smtClean="0"/>
          </a:p>
          <a:p>
            <a:r>
              <a:rPr lang="en-GB" dirty="0" smtClean="0"/>
              <a:t>The header file </a:t>
            </a:r>
            <a:r>
              <a:rPr lang="en-GB" dirty="0" err="1" smtClean="0"/>
              <a:t>animal.h</a:t>
            </a:r>
            <a:r>
              <a:rPr lang="en-GB" baseline="0" dirty="0" smtClean="0"/>
              <a:t> contains a definition of the exported Ada tagged type as a C++ class.  </a:t>
            </a:r>
          </a:p>
          <a:p>
            <a:endParaRPr lang="en-GB" baseline="0" dirty="0" smtClean="0"/>
          </a:p>
          <a:p>
            <a:r>
              <a:rPr lang="en-GB" baseline="0" dirty="0" smtClean="0"/>
              <a:t>The Age subprogram it must be declared as a virtual function.</a:t>
            </a:r>
          </a:p>
          <a:p>
            <a:endParaRPr lang="en-GB" baseline="0" dirty="0" smtClean="0"/>
          </a:p>
          <a:p>
            <a:r>
              <a:rPr lang="en-GB" dirty="0" smtClean="0"/>
              <a:t>The C++ main program includes the </a:t>
            </a:r>
            <a:r>
              <a:rPr lang="en-GB" dirty="0" err="1" smtClean="0"/>
              <a:t>animal.h</a:t>
            </a:r>
            <a:r>
              <a:rPr lang="en-GB" dirty="0" smtClean="0"/>
              <a:t> header</a:t>
            </a:r>
            <a:r>
              <a:rPr lang="en-GB" baseline="0" dirty="0" smtClean="0"/>
              <a:t> file and then to avoid C++ name mangling issues it uses an extern C expression to wrap the exported constructor for Animal objects and the Ada library initialisation and finalisation routines.</a:t>
            </a:r>
          </a:p>
          <a:p>
            <a:endParaRPr lang="en-GB" baseline="0" dirty="0" smtClean="0"/>
          </a:p>
          <a:p>
            <a:r>
              <a:rPr lang="en-GB" baseline="0" dirty="0" smtClean="0"/>
              <a:t>The body of the main program then outputs the result of calling the Age primitive subprogram of the Animal tagged type as exported by Ada.</a:t>
            </a:r>
          </a:p>
          <a:p>
            <a:endParaRPr lang="en-GB" baseline="0" dirty="0" smtClean="0"/>
          </a:p>
          <a:p>
            <a:r>
              <a:rPr lang="en-GB" baseline="0" dirty="0" smtClean="0"/>
              <a:t>The output from this program will be the value 20.</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17</a:t>
            </a:fld>
            <a:endParaRPr lang="en-GB"/>
          </a:p>
        </p:txBody>
      </p:sp>
    </p:spTree>
    <p:extLst>
      <p:ext uri="{BB962C8B-B14F-4D97-AF65-F5344CB8AC3E}">
        <p14:creationId xmlns:p14="http://schemas.microsoft.com/office/powerpoint/2010/main" val="2323879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for</a:t>
            </a:r>
            <a:r>
              <a:rPr lang="en-GB" baseline="0" dirty="0" smtClean="0"/>
              <a:t> an exported Ada tagged type to be extended with C++ code, however this cannot be performed by way of type extension using inheritance.  </a:t>
            </a:r>
          </a:p>
          <a:p>
            <a:endParaRPr lang="en-GB" baseline="0" dirty="0" smtClean="0"/>
          </a:p>
          <a:p>
            <a:r>
              <a:rPr lang="en-GB" baseline="0" dirty="0" smtClean="0"/>
              <a:t>Instead, a method of embedding an instance of the Ada tagged type in C++ subclass must be used.</a:t>
            </a:r>
          </a:p>
          <a:p>
            <a:endParaRPr lang="en-GB" baseline="0" dirty="0" smtClean="0"/>
          </a:p>
          <a:p>
            <a:r>
              <a:rPr lang="en-GB" baseline="0" dirty="0" smtClean="0"/>
              <a:t>Given the package </a:t>
            </a:r>
            <a:r>
              <a:rPr lang="en-GB" baseline="0" dirty="0" err="1" smtClean="0"/>
              <a:t>Alib</a:t>
            </a:r>
            <a:r>
              <a:rPr lang="en-GB" baseline="0" dirty="0" smtClean="0"/>
              <a:t> and it’s exported entities to C++ it is possible to derive a new class Dog in C++ from the Animal class.</a:t>
            </a:r>
          </a:p>
          <a:p>
            <a:endParaRPr lang="en-GB" baseline="0" dirty="0" smtClean="0"/>
          </a:p>
          <a:p>
            <a:r>
              <a:rPr lang="en-GB" baseline="0" dirty="0" err="1" smtClean="0"/>
              <a:t>Dog.h</a:t>
            </a:r>
            <a:r>
              <a:rPr lang="en-GB" baseline="0" dirty="0" smtClean="0"/>
              <a:t> declares a new Dog class but adds an instance of Animal as a protected attribute.  </a:t>
            </a:r>
          </a:p>
          <a:p>
            <a:endParaRPr lang="en-GB" baseline="0" dirty="0" smtClean="0"/>
          </a:p>
          <a:p>
            <a:r>
              <a:rPr lang="en-GB" baseline="0" dirty="0" smtClean="0"/>
              <a:t>The constructor for the Dog class uses the default initialisation list to</a:t>
            </a:r>
            <a:r>
              <a:rPr lang="en-GB" baseline="0" dirty="0"/>
              <a:t> </a:t>
            </a:r>
            <a:r>
              <a:rPr lang="en-GB" baseline="0" dirty="0" smtClean="0"/>
              <a:t>ensure the </a:t>
            </a:r>
            <a:r>
              <a:rPr lang="en-GB" baseline="0" dirty="0" err="1" smtClean="0"/>
              <a:t>m_animal</a:t>
            </a:r>
            <a:r>
              <a:rPr lang="en-GB" baseline="0" dirty="0" smtClean="0"/>
              <a:t> attribute is set to an allocated instance of the Animal class.</a:t>
            </a:r>
          </a:p>
          <a:p>
            <a:endParaRPr lang="en-GB" baseline="0" dirty="0" smtClean="0"/>
          </a:p>
          <a:p>
            <a:r>
              <a:rPr lang="en-GB" baseline="0" dirty="0" smtClean="0"/>
              <a:t>Here the Dog class has a public subprogram called </a:t>
            </a:r>
            <a:r>
              <a:rPr lang="en-GB" baseline="0" dirty="0" err="1" smtClean="0"/>
              <a:t>writeAge</a:t>
            </a:r>
            <a:r>
              <a:rPr lang="en-GB" baseline="0" dirty="0" smtClean="0"/>
              <a:t> that uses the </a:t>
            </a:r>
            <a:r>
              <a:rPr lang="en-GB" baseline="0" dirty="0" err="1" smtClean="0"/>
              <a:t>m_animal</a:t>
            </a:r>
            <a:r>
              <a:rPr lang="en-GB" baseline="0" dirty="0" smtClean="0"/>
              <a:t> attribute to run the age subprogram that’s implemented in Ada.</a:t>
            </a:r>
          </a:p>
          <a:p>
            <a:endParaRPr lang="en-GB" baseline="0" dirty="0" smtClean="0"/>
          </a:p>
          <a:p>
            <a:r>
              <a:rPr lang="en-GB" baseline="0" dirty="0" smtClean="0"/>
              <a:t>The C++ main program creates an instance of the Dog class and then calls its </a:t>
            </a:r>
            <a:r>
              <a:rPr lang="en-GB" baseline="0" dirty="0" err="1" smtClean="0"/>
              <a:t>writeAge</a:t>
            </a:r>
            <a:r>
              <a:rPr lang="en-GB" baseline="0" dirty="0" smtClean="0"/>
              <a:t> subprogram which in turn calls the age subprogram on the embedded Animal instance.</a:t>
            </a:r>
          </a:p>
          <a:p>
            <a:endParaRPr lang="en-GB" baseline="0" dirty="0" smtClean="0"/>
          </a:p>
          <a:p>
            <a:r>
              <a:rPr lang="en-GB" baseline="0" dirty="0" smtClean="0"/>
              <a:t>Whilst this approach isn’t truly extending the Animal class it does demonstrate a method for embedding Ada classes in C++ classes.</a:t>
            </a:r>
          </a:p>
        </p:txBody>
      </p:sp>
      <p:sp>
        <p:nvSpPr>
          <p:cNvPr id="4" name="Slide Number Placeholder 3"/>
          <p:cNvSpPr>
            <a:spLocks noGrp="1"/>
          </p:cNvSpPr>
          <p:nvPr>
            <p:ph type="sldNum" sz="quarter" idx="10"/>
          </p:nvPr>
        </p:nvSpPr>
        <p:spPr/>
        <p:txBody>
          <a:bodyPr/>
          <a:lstStyle/>
          <a:p>
            <a:fld id="{CA0C9329-88FA-4F10-ACFF-58B750973BE9}" type="slidenum">
              <a:rPr lang="en-GB" smtClean="0"/>
              <a:t>18</a:t>
            </a:fld>
            <a:endParaRPr lang="en-GB"/>
          </a:p>
        </p:txBody>
      </p:sp>
    </p:spTree>
    <p:extLst>
      <p:ext uri="{BB962C8B-B14F-4D97-AF65-F5344CB8AC3E}">
        <p14:creationId xmlns:p14="http://schemas.microsoft.com/office/powerpoint/2010/main" val="2331773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lecture on interfacing to C++ would</a:t>
            </a:r>
            <a:r>
              <a:rPr lang="en-GB" baseline="0" dirty="0" smtClean="0"/>
              <a:t> be complete without saying something about C++ exceptions.</a:t>
            </a:r>
            <a:endParaRPr lang="en-GB" dirty="0" smtClean="0"/>
          </a:p>
          <a:p>
            <a:endParaRPr lang="en-GB" dirty="0" smtClean="0"/>
          </a:p>
          <a:p>
            <a:r>
              <a:rPr lang="en-GB" dirty="0" smtClean="0"/>
              <a:t>It is possible for Ada</a:t>
            </a:r>
            <a:r>
              <a:rPr lang="en-GB" baseline="0" dirty="0" smtClean="0"/>
              <a:t> to catch exceptions raised by imported C++ subprograms.</a:t>
            </a:r>
          </a:p>
          <a:p>
            <a:endParaRPr lang="en-GB" baseline="0" dirty="0" smtClean="0"/>
          </a:p>
          <a:p>
            <a:r>
              <a:rPr lang="en-GB" baseline="0" dirty="0" smtClean="0"/>
              <a:t>The C++ implementation of </a:t>
            </a:r>
            <a:r>
              <a:rPr lang="en-GB" baseline="0" dirty="0" err="1" smtClean="0"/>
              <a:t>isOK</a:t>
            </a:r>
            <a:r>
              <a:rPr lang="en-GB" baseline="0" dirty="0" smtClean="0"/>
              <a:t>() deliberately throws an exception with an argument value of 20.</a:t>
            </a:r>
          </a:p>
          <a:p>
            <a:endParaRPr lang="en-GB" baseline="0" dirty="0" smtClean="0"/>
          </a:p>
          <a:p>
            <a:r>
              <a:rPr lang="en-GB" baseline="0" dirty="0" smtClean="0"/>
              <a:t>It is only possible to use a general Ada exception handler for C++ exceptions and in this case the handler prints out the string “C++ Exception raised”.</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 execution this Ada main program outputs the string as expected.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19</a:t>
            </a:fld>
            <a:endParaRPr lang="en-GB"/>
          </a:p>
        </p:txBody>
      </p:sp>
    </p:spTree>
    <p:extLst>
      <p:ext uri="{BB962C8B-B14F-4D97-AF65-F5344CB8AC3E}">
        <p14:creationId xmlns:p14="http://schemas.microsoft.com/office/powerpoint/2010/main" val="1005365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lecture will show the pragmas and conventions that are supported by the GNAT compiler to deal with the subtle differences between interfacing with C and C++ from Ada.</a:t>
            </a:r>
          </a:p>
          <a:p>
            <a:endParaRPr lang="en-GB" baseline="0" dirty="0" smtClean="0"/>
          </a:p>
          <a:p>
            <a:r>
              <a:rPr lang="en-GB" baseline="0" dirty="0" smtClean="0"/>
              <a:t>A subject that is heavily linked with C++ interfacing is Name Mangling, for which an overview is provided along with 3 approaches to dealing with it when interfacing Ada and C++.</a:t>
            </a:r>
          </a:p>
          <a:p>
            <a:endParaRPr lang="en-GB" baseline="0" dirty="0" smtClean="0"/>
          </a:p>
          <a:p>
            <a:r>
              <a:rPr lang="en-GB" baseline="0" dirty="0" smtClean="0"/>
              <a:t>And while it’s possible to interface to both subprogram and memory objects in C++ the real power comes from being able to support interfacing to classes.</a:t>
            </a:r>
          </a:p>
          <a:p>
            <a:endParaRPr lang="en-GB" baseline="0" dirty="0" smtClean="0"/>
          </a:p>
          <a:p>
            <a:r>
              <a:rPr lang="en-GB" baseline="0" dirty="0" smtClean="0"/>
              <a:t>The lecture will also cover how to make use of C++ class constructors and Ada 2005 interfaces for multiple inheritance of abstract classes.</a:t>
            </a:r>
          </a:p>
          <a:p>
            <a:endParaRPr lang="en-GB" baseline="0" dirty="0" smtClean="0"/>
          </a:p>
          <a:p>
            <a:r>
              <a:rPr lang="en-GB" baseline="0" dirty="0" smtClean="0"/>
              <a:t>All code examples are based on the Ada 2005 standard.</a:t>
            </a:r>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a:t>
            </a:fld>
            <a:endParaRPr lang="en-GB"/>
          </a:p>
        </p:txBody>
      </p:sp>
    </p:spTree>
    <p:extLst>
      <p:ext uri="{BB962C8B-B14F-4D97-AF65-F5344CB8AC3E}">
        <p14:creationId xmlns:p14="http://schemas.microsoft.com/office/powerpoint/2010/main" val="3715904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We’ve now reached the end of the slide section of this lecture.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You should now have enough knowledge of this subject to complete a small quiz with questions designed to test your understanding.</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Each question is marked and you will have a chance to review your score at the end of the lecture.</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Good luck !</a:t>
            </a:r>
          </a:p>
        </p:txBody>
      </p:sp>
      <p:sp>
        <p:nvSpPr>
          <p:cNvPr id="4" name="Slide Number Placeholder 3"/>
          <p:cNvSpPr>
            <a:spLocks noGrp="1"/>
          </p:cNvSpPr>
          <p:nvPr>
            <p:ph type="sldNum" sz="quarter" idx="10"/>
          </p:nvPr>
        </p:nvSpPr>
        <p:spPr/>
        <p:txBody>
          <a:bodyPr/>
          <a:lstStyle/>
          <a:p>
            <a:fld id="{CA0C9329-88FA-4F10-ACFF-58B750973BE9}" type="slidenum">
              <a:rPr lang="en-GB" smtClean="0"/>
              <a:t>20</a:t>
            </a:fld>
            <a:endParaRPr lang="en-GB"/>
          </a:p>
        </p:txBody>
      </p:sp>
    </p:spTree>
    <p:extLst>
      <p:ext uri="{BB962C8B-B14F-4D97-AF65-F5344CB8AC3E}">
        <p14:creationId xmlns:p14="http://schemas.microsoft.com/office/powerpoint/2010/main" val="1859432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question in</a:t>
            </a:r>
            <a:r>
              <a:rPr lang="en-GB" baseline="0" dirty="0" smtClean="0"/>
              <a:t> the quiz imports a C++ subprogram as an Ada function entity called </a:t>
            </a:r>
            <a:r>
              <a:rPr lang="en-GB" baseline="0" dirty="0" err="1" smtClean="0"/>
              <a:t>getRef</a:t>
            </a:r>
            <a:r>
              <a:rPr lang="en-GB" baseline="0" dirty="0" smtClean="0"/>
              <a:t>.</a:t>
            </a:r>
          </a:p>
          <a:p>
            <a:endParaRPr lang="en-GB" baseline="0" dirty="0" smtClean="0"/>
          </a:p>
          <a:p>
            <a:r>
              <a:rPr lang="en-GB" baseline="0" dirty="0" err="1" smtClean="0"/>
              <a:t>getRef</a:t>
            </a:r>
            <a:r>
              <a:rPr lang="en-GB" baseline="0" dirty="0" smtClean="0"/>
              <a:t> returns an Integer using the correct mixed language convention and in this case its return value is assigned to a stack variable called X.</a:t>
            </a:r>
          </a:p>
          <a:p>
            <a:endParaRPr lang="en-GB" baseline="0" dirty="0" smtClean="0"/>
          </a:p>
          <a:p>
            <a:r>
              <a:rPr lang="en-GB" baseline="0" dirty="0" smtClean="0"/>
              <a:t>Click on the tick icon if you believe this code is correct or alternatively click the line of code you believe is incorrect.</a:t>
            </a:r>
          </a:p>
        </p:txBody>
      </p:sp>
      <p:sp>
        <p:nvSpPr>
          <p:cNvPr id="4" name="Slide Number Placeholder 3"/>
          <p:cNvSpPr>
            <a:spLocks noGrp="1"/>
          </p:cNvSpPr>
          <p:nvPr>
            <p:ph type="sldNum" sz="quarter" idx="10"/>
          </p:nvPr>
        </p:nvSpPr>
        <p:spPr/>
        <p:txBody>
          <a:bodyPr/>
          <a:lstStyle/>
          <a:p>
            <a:fld id="{CA0C9329-88FA-4F10-ACFF-58B750973BE9}" type="slidenum">
              <a:rPr lang="en-GB" smtClean="0"/>
              <a:t>21</a:t>
            </a:fld>
            <a:endParaRPr lang="en-GB"/>
          </a:p>
        </p:txBody>
      </p:sp>
    </p:spTree>
    <p:extLst>
      <p:ext uri="{BB962C8B-B14F-4D97-AF65-F5344CB8AC3E}">
        <p14:creationId xmlns:p14="http://schemas.microsoft.com/office/powerpoint/2010/main" val="1897586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were right if you thought</a:t>
            </a:r>
            <a:r>
              <a:rPr lang="en-GB" baseline="0" dirty="0" smtClean="0"/>
              <a:t> this code was incorrect.</a:t>
            </a:r>
          </a:p>
          <a:p>
            <a:endParaRPr lang="en-GB" baseline="0" dirty="0" smtClean="0"/>
          </a:p>
          <a:p>
            <a:r>
              <a:rPr lang="en-GB" baseline="0" dirty="0" smtClean="0"/>
              <a:t>C++ is not a valid convention.</a:t>
            </a:r>
          </a:p>
          <a:p>
            <a:endParaRPr lang="en-GB" baseline="0" dirty="0" smtClean="0"/>
          </a:p>
          <a:p>
            <a:r>
              <a:rPr lang="en-GB" baseline="0" dirty="0" smtClean="0"/>
              <a:t>The code at the bottom of this slide show the two support conventions, CPP and </a:t>
            </a:r>
            <a:r>
              <a:rPr lang="en-GB" baseline="0" dirty="0" err="1" smtClean="0"/>
              <a:t>C_Plus_Plus</a:t>
            </a:r>
            <a:r>
              <a:rPr lang="en-GB" baseline="0" dirty="0" smtClean="0"/>
              <a:t>.</a:t>
            </a:r>
          </a:p>
        </p:txBody>
      </p:sp>
      <p:sp>
        <p:nvSpPr>
          <p:cNvPr id="4" name="Slide Number Placeholder 3"/>
          <p:cNvSpPr>
            <a:spLocks noGrp="1"/>
          </p:cNvSpPr>
          <p:nvPr>
            <p:ph type="sldNum" sz="quarter" idx="10"/>
          </p:nvPr>
        </p:nvSpPr>
        <p:spPr/>
        <p:txBody>
          <a:bodyPr/>
          <a:lstStyle/>
          <a:p>
            <a:fld id="{CA0C9329-88FA-4F10-ACFF-58B750973BE9}" type="slidenum">
              <a:rPr lang="en-GB" smtClean="0"/>
              <a:t>22</a:t>
            </a:fld>
            <a:endParaRPr lang="en-GB"/>
          </a:p>
        </p:txBody>
      </p:sp>
    </p:spTree>
    <p:extLst>
      <p:ext uri="{BB962C8B-B14F-4D97-AF65-F5344CB8AC3E}">
        <p14:creationId xmlns:p14="http://schemas.microsoft.com/office/powerpoint/2010/main" val="336091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2</a:t>
            </a:r>
            <a:r>
              <a:rPr lang="en-GB" baseline="0" dirty="0" smtClean="0"/>
              <a:t> presents a C++ subprogram called </a:t>
            </a:r>
            <a:r>
              <a:rPr lang="en-GB" baseline="0" dirty="0" err="1" smtClean="0"/>
              <a:t>myfunc</a:t>
            </a:r>
            <a:r>
              <a:rPr lang="en-GB" baseline="0" dirty="0" smtClean="0"/>
              <a:t> that returns an Integer value 20.</a:t>
            </a:r>
          </a:p>
          <a:p>
            <a:endParaRPr lang="en-GB" baseline="0" dirty="0" smtClean="0"/>
          </a:p>
          <a:p>
            <a:r>
              <a:rPr lang="en-GB" baseline="0" dirty="0" smtClean="0"/>
              <a:t>The Ada main program imports the C++ subprogram using the CPP convention as the function entity named </a:t>
            </a:r>
            <a:r>
              <a:rPr lang="en-GB" baseline="0" dirty="0" err="1" smtClean="0"/>
              <a:t>MyFunc</a:t>
            </a:r>
            <a:r>
              <a:rPr lang="en-GB" baseline="0" dirty="0" smtClean="0"/>
              <a:t>.</a:t>
            </a:r>
          </a:p>
          <a:p>
            <a:endParaRPr lang="en-GB" baseline="0" dirty="0" smtClean="0"/>
          </a:p>
          <a:p>
            <a:r>
              <a:rPr lang="en-GB" baseline="0" dirty="0" err="1" smtClean="0"/>
              <a:t>MyFunc</a:t>
            </a:r>
            <a:r>
              <a:rPr lang="en-GB" baseline="0" dirty="0" smtClean="0"/>
              <a:t> is called and its return value is assigned to a stack variable X.</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23</a:t>
            </a:fld>
            <a:endParaRPr lang="en-GB"/>
          </a:p>
        </p:txBody>
      </p:sp>
    </p:spTree>
    <p:extLst>
      <p:ext uri="{BB962C8B-B14F-4D97-AF65-F5344CB8AC3E}">
        <p14:creationId xmlns:p14="http://schemas.microsoft.com/office/powerpoint/2010/main" val="1468503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a:t>
            </a:r>
            <a:r>
              <a:rPr lang="en-GB" baseline="0" dirty="0" smtClean="0"/>
              <a:t> this code will successfully compile the link stage will fail.</a:t>
            </a:r>
          </a:p>
          <a:p>
            <a:endParaRPr lang="en-GB" baseline="0" dirty="0" smtClean="0"/>
          </a:p>
          <a:p>
            <a:r>
              <a:rPr lang="en-GB" baseline="0" dirty="0" smtClean="0"/>
              <a:t>Unlike when interfacing with C the </a:t>
            </a:r>
            <a:r>
              <a:rPr lang="en-GB" baseline="0" dirty="0" err="1" smtClean="0"/>
              <a:t>external_name</a:t>
            </a:r>
            <a:r>
              <a:rPr lang="en-GB" baseline="0" dirty="0" smtClean="0"/>
              <a:t> argument for any imported C++ entities must take into consideration name mangling.</a:t>
            </a:r>
          </a:p>
          <a:p>
            <a:endParaRPr lang="en-GB" baseline="0" dirty="0" smtClean="0"/>
          </a:p>
          <a:p>
            <a:r>
              <a:rPr lang="en-GB" baseline="0" dirty="0" smtClean="0"/>
              <a:t>Name mangling is a method that C++ compilers use to encode source code entity names to support features like overloading and virtual functions.</a:t>
            </a:r>
          </a:p>
          <a:p>
            <a:endParaRPr lang="en-GB" baseline="0" dirty="0" smtClean="0"/>
          </a:p>
          <a:p>
            <a:r>
              <a:rPr lang="en-GB" baseline="0" dirty="0" smtClean="0"/>
              <a:t>In this example if you ran the nm command against the </a:t>
            </a:r>
            <a:r>
              <a:rPr lang="en-GB" baseline="0" dirty="0" err="1" smtClean="0"/>
              <a:t>cpplib.o</a:t>
            </a:r>
            <a:r>
              <a:rPr lang="en-GB" baseline="0" dirty="0" smtClean="0"/>
              <a:t> object file you’d see that there is no entity named </a:t>
            </a:r>
            <a:r>
              <a:rPr lang="en-GB" baseline="0" dirty="0" err="1" smtClean="0"/>
              <a:t>myfunc</a:t>
            </a:r>
            <a:r>
              <a:rPr lang="en-GB" baseline="0" dirty="0" smtClean="0"/>
              <a:t>.  What you see is the mangled name.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24</a:t>
            </a:fld>
            <a:endParaRPr lang="en-GB"/>
          </a:p>
        </p:txBody>
      </p:sp>
    </p:spTree>
    <p:extLst>
      <p:ext uri="{BB962C8B-B14F-4D97-AF65-F5344CB8AC3E}">
        <p14:creationId xmlns:p14="http://schemas.microsoft.com/office/powerpoint/2010/main" val="4132547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3 uses a slightly</a:t>
            </a:r>
            <a:r>
              <a:rPr lang="en-GB" baseline="0" dirty="0" smtClean="0"/>
              <a:t> different piece of C++ code but a uses a familiar piece of Ada code to import the C++ entities.</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25</a:t>
            </a:fld>
            <a:endParaRPr lang="en-GB"/>
          </a:p>
        </p:txBody>
      </p:sp>
    </p:spTree>
    <p:extLst>
      <p:ext uri="{BB962C8B-B14F-4D97-AF65-F5344CB8AC3E}">
        <p14:creationId xmlns:p14="http://schemas.microsoft.com/office/powerpoint/2010/main" val="523632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answer is the code was correct.</a:t>
            </a:r>
          </a:p>
          <a:p>
            <a:endParaRPr lang="en-GB" baseline="0" dirty="0" smtClean="0"/>
          </a:p>
          <a:p>
            <a:r>
              <a:rPr lang="en-GB" baseline="0" dirty="0" smtClean="0"/>
              <a:t>By using the extern C feature the C++ compiler has been denied the right to mangle name of </a:t>
            </a:r>
            <a:r>
              <a:rPr lang="en-GB" baseline="0" dirty="0" err="1" smtClean="0"/>
              <a:t>myfunc</a:t>
            </a:r>
            <a:r>
              <a:rPr lang="en-GB" baseline="0" dirty="0" smtClean="0"/>
              <a:t>.  </a:t>
            </a:r>
          </a:p>
          <a:p>
            <a:endParaRPr lang="en-GB" baseline="0" dirty="0" smtClean="0"/>
          </a:p>
          <a:p>
            <a:r>
              <a:rPr lang="en-GB" baseline="0" dirty="0" smtClean="0"/>
              <a:t>If you run the nm command on the compiled object code you’d see that a more conventional symbol name has been used without any mangling.</a:t>
            </a:r>
          </a:p>
          <a:p>
            <a:endParaRPr lang="en-GB" baseline="0" dirty="0" smtClean="0"/>
          </a:p>
          <a:p>
            <a:r>
              <a:rPr lang="en-GB" baseline="0" dirty="0" smtClean="0"/>
              <a:t>Using the extern C feature provides a workaround for C++ name mangling, however it is far from ideal.</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26</a:t>
            </a:fld>
            <a:endParaRPr lang="en-GB"/>
          </a:p>
        </p:txBody>
      </p:sp>
    </p:spTree>
    <p:extLst>
      <p:ext uri="{BB962C8B-B14F-4D97-AF65-F5344CB8AC3E}">
        <p14:creationId xmlns:p14="http://schemas.microsoft.com/office/powerpoint/2010/main" val="3774796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aseline="0" dirty="0" smtClean="0"/>
              <a:t>Question 4 brings us onto representing and using C++ abstract classes in Ada.</a:t>
            </a:r>
          </a:p>
          <a:p>
            <a:pPr marL="0" indent="0">
              <a:buNone/>
            </a:pPr>
            <a:endParaRPr lang="en-GB" baseline="0" dirty="0" smtClean="0"/>
          </a:p>
          <a:p>
            <a:pPr marL="0" indent="0">
              <a:buNone/>
            </a:pPr>
            <a:r>
              <a:rPr lang="en-GB" baseline="0" dirty="0" smtClean="0"/>
              <a:t>The C++ Base class has a pure virtual function called P1, a concrete virtual function called P2 and an instance level attribute called F.</a:t>
            </a:r>
          </a:p>
          <a:p>
            <a:pPr marL="0" indent="0">
              <a:buNone/>
            </a:pPr>
            <a:endParaRPr lang="en-GB" baseline="0" dirty="0" smtClean="0"/>
          </a:p>
          <a:p>
            <a:pPr marL="0" indent="0">
              <a:buNone/>
            </a:pPr>
            <a:r>
              <a:rPr lang="en-GB" baseline="0" dirty="0" smtClean="0"/>
              <a:t>We want to represent this C++ class in Ada.</a:t>
            </a:r>
          </a:p>
          <a:p>
            <a:pPr marL="0" indent="0">
              <a:buNone/>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pPr marL="0" indent="0">
              <a:buNone/>
            </a:pPr>
            <a:endParaRPr lang="en-GB" baseline="0" dirty="0" smtClean="0"/>
          </a:p>
          <a:p>
            <a:endParaRPr lang="en-GB" baseline="0" dirty="0" smtClean="0"/>
          </a:p>
          <a:p>
            <a:endParaRPr lang="en-GB" baseline="0"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27</a:t>
            </a:fld>
            <a:endParaRPr lang="en-GB"/>
          </a:p>
        </p:txBody>
      </p:sp>
    </p:spTree>
    <p:extLst>
      <p:ext uri="{BB962C8B-B14F-4D97-AF65-F5344CB8AC3E}">
        <p14:creationId xmlns:p14="http://schemas.microsoft.com/office/powerpoint/2010/main" val="3893196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answer is NO the code in incorrect.</a:t>
            </a:r>
          </a:p>
          <a:p>
            <a:endParaRPr lang="en-GB" baseline="0" dirty="0" smtClean="0"/>
          </a:p>
          <a:p>
            <a:r>
              <a:rPr lang="en-GB" baseline="0" dirty="0" smtClean="0"/>
              <a:t>The declaration of the C1 Ada type is wrong as it has not identified the type as being abstract.</a:t>
            </a:r>
          </a:p>
          <a:p>
            <a:endParaRPr lang="en-GB" baseline="0" dirty="0" smtClean="0"/>
          </a:p>
          <a:p>
            <a:r>
              <a:rPr lang="en-GB" baseline="0" dirty="0" smtClean="0"/>
              <a:t>The correct implementation is at the bottom of slide.</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28</a:t>
            </a:fld>
            <a:endParaRPr lang="en-GB"/>
          </a:p>
        </p:txBody>
      </p:sp>
    </p:spTree>
    <p:extLst>
      <p:ext uri="{BB962C8B-B14F-4D97-AF65-F5344CB8AC3E}">
        <p14:creationId xmlns:p14="http://schemas.microsoft.com/office/powerpoint/2010/main" val="23869740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 Constructors</a:t>
            </a:r>
            <a:r>
              <a:rPr lang="en-GB" baseline="0" dirty="0" smtClean="0"/>
              <a:t> are vital to using the object oriented features of C++ within Ada.</a:t>
            </a:r>
          </a:p>
          <a:p>
            <a:endParaRPr lang="en-GB" baseline="0" dirty="0" smtClean="0"/>
          </a:p>
          <a:p>
            <a:r>
              <a:rPr lang="en-GB" baseline="0" dirty="0" smtClean="0"/>
              <a:t>This question uses a C++ class called </a:t>
            </a:r>
            <a:r>
              <a:rPr lang="en-GB" baseline="0" dirty="0" err="1" smtClean="0"/>
              <a:t>Aclass</a:t>
            </a:r>
            <a:r>
              <a:rPr lang="en-GB" baseline="0" dirty="0" smtClean="0"/>
              <a:t> with a public default constructor and a public Integer attribute.</a:t>
            </a:r>
          </a:p>
          <a:p>
            <a:endParaRPr lang="en-GB" baseline="0" dirty="0" smtClean="0"/>
          </a:p>
          <a:p>
            <a:r>
              <a:rPr lang="en-GB" baseline="0" dirty="0" smtClean="0"/>
              <a:t>The implementation of the default constructor uses a default initialisation list to assign a value to the attribute.</a:t>
            </a:r>
          </a:p>
          <a:p>
            <a:endParaRPr lang="en-GB" baseline="0" dirty="0" smtClean="0"/>
          </a:p>
          <a:p>
            <a:r>
              <a:rPr lang="en-GB" baseline="0" dirty="0" smtClean="0"/>
              <a:t>The Ada main program has used a limited record to represent the C++ class and has imported its default constructor.</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An object of </a:t>
            </a:r>
            <a:r>
              <a:rPr lang="en-GB" baseline="0" dirty="0" err="1" smtClean="0"/>
              <a:t>Aclass</a:t>
            </a:r>
            <a:r>
              <a:rPr lang="en-GB" baseline="0" dirty="0" smtClean="0"/>
              <a:t> has been allocated on the stack and therefore its constructor will be called in the compiled code.</a:t>
            </a:r>
            <a:endParaRPr lang="en-GB" dirty="0" smtClean="0"/>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p:txBody>
      </p:sp>
      <p:sp>
        <p:nvSpPr>
          <p:cNvPr id="4" name="Slide Number Placeholder 3"/>
          <p:cNvSpPr>
            <a:spLocks noGrp="1"/>
          </p:cNvSpPr>
          <p:nvPr>
            <p:ph type="sldNum" sz="quarter" idx="10"/>
          </p:nvPr>
        </p:nvSpPr>
        <p:spPr/>
        <p:txBody>
          <a:bodyPr/>
          <a:lstStyle/>
          <a:p>
            <a:fld id="{CA0C9329-88FA-4F10-ACFF-58B750973BE9}" type="slidenum">
              <a:rPr lang="en-GB" smtClean="0"/>
              <a:t>29</a:t>
            </a:fld>
            <a:endParaRPr lang="en-GB"/>
          </a:p>
        </p:txBody>
      </p:sp>
    </p:spTree>
    <p:extLst>
      <p:ext uri="{BB962C8B-B14F-4D97-AF65-F5344CB8AC3E}">
        <p14:creationId xmlns:p14="http://schemas.microsoft.com/office/powerpoint/2010/main" val="1812088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GNAT compiler supports a specific convention for mixed language programming with C++.</a:t>
            </a:r>
          </a:p>
          <a:p>
            <a:endParaRPr lang="en-GB" baseline="0" dirty="0" smtClean="0"/>
          </a:p>
          <a:p>
            <a:r>
              <a:rPr lang="en-GB" baseline="0" dirty="0" smtClean="0"/>
              <a:t>They are CPP or the word </a:t>
            </a:r>
            <a:r>
              <a:rPr lang="en-GB" baseline="0" dirty="0" err="1" smtClean="0"/>
              <a:t>C_Plus_Plus</a:t>
            </a:r>
            <a:r>
              <a:rPr lang="en-GB" baseline="0" dirty="0" smtClean="0"/>
              <a:t>.  </a:t>
            </a:r>
          </a:p>
          <a:p>
            <a:endParaRPr lang="en-GB" baseline="0" dirty="0" smtClean="0"/>
          </a:p>
          <a:p>
            <a:r>
              <a:rPr lang="en-GB" baseline="0" dirty="0" smtClean="0"/>
              <a:t>The example code here is an Ada main program declaring two imported C++ subprograms entities.</a:t>
            </a:r>
          </a:p>
          <a:p>
            <a:endParaRPr lang="en-GB" baseline="0" dirty="0" smtClean="0"/>
          </a:p>
          <a:p>
            <a:r>
              <a:rPr lang="en-GB" baseline="0" dirty="0" smtClean="0"/>
              <a:t>The Import pragmas show the use of both C++ convention values.</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3</a:t>
            </a:fld>
            <a:endParaRPr lang="en-GB"/>
          </a:p>
        </p:txBody>
      </p:sp>
    </p:spTree>
    <p:extLst>
      <p:ext uri="{BB962C8B-B14F-4D97-AF65-F5344CB8AC3E}">
        <p14:creationId xmlns:p14="http://schemas.microsoft.com/office/powerpoint/2010/main" val="2602639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code is in fact incorrect.</a:t>
            </a:r>
          </a:p>
          <a:p>
            <a:endParaRPr lang="en-GB" dirty="0" smtClean="0"/>
          </a:p>
          <a:p>
            <a:r>
              <a:rPr lang="en-GB" dirty="0" smtClean="0"/>
              <a:t>Importing of C++ constructors cannot be done using the pragma Import.</a:t>
            </a:r>
          </a:p>
          <a:p>
            <a:endParaRPr lang="en-GB" dirty="0" smtClean="0"/>
          </a:p>
          <a:p>
            <a:r>
              <a:rPr lang="en-GB" dirty="0" smtClean="0"/>
              <a:t>The correct</a:t>
            </a:r>
            <a:r>
              <a:rPr lang="en-GB" baseline="0" dirty="0" smtClean="0"/>
              <a:t> method is to use the pragma </a:t>
            </a:r>
            <a:r>
              <a:rPr lang="en-GB" baseline="0" dirty="0" err="1" smtClean="0"/>
              <a:t>CPP_Constructor</a:t>
            </a:r>
            <a:r>
              <a:rPr lang="en-GB" baseline="0" dirty="0" smtClean="0"/>
              <a:t>.</a:t>
            </a:r>
          </a:p>
          <a:p>
            <a:endParaRPr lang="en-GB" baseline="0" dirty="0" smtClean="0"/>
          </a:p>
          <a:p>
            <a:r>
              <a:rPr lang="en-GB" baseline="0" dirty="0" smtClean="0"/>
              <a:t>This code was in fact hand written and this kind of error can be avoided if the output from –fdump-</a:t>
            </a:r>
            <a:r>
              <a:rPr lang="en-GB" baseline="0" dirty="0" err="1" smtClean="0"/>
              <a:t>ada</a:t>
            </a:r>
            <a:r>
              <a:rPr lang="en-GB" baseline="0" dirty="0" smtClean="0"/>
              <a:t>-spec is used.</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30</a:t>
            </a:fld>
            <a:endParaRPr lang="en-GB"/>
          </a:p>
        </p:txBody>
      </p:sp>
    </p:spTree>
    <p:extLst>
      <p:ext uri="{BB962C8B-B14F-4D97-AF65-F5344CB8AC3E}">
        <p14:creationId xmlns:p14="http://schemas.microsoft.com/office/powerpoint/2010/main" val="4034560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6 shows a C++ abstract class with only pure virtual functions.</a:t>
            </a:r>
          </a:p>
          <a:p>
            <a:endParaRPr lang="en-GB" dirty="0" smtClean="0"/>
          </a:p>
          <a:p>
            <a:r>
              <a:rPr lang="en-GB" dirty="0" smtClean="0"/>
              <a:t>The Ada representation</a:t>
            </a:r>
            <a:r>
              <a:rPr lang="en-GB" baseline="0" dirty="0" smtClean="0"/>
              <a:t> of this class is below.</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31</a:t>
            </a:fld>
            <a:endParaRPr lang="en-GB"/>
          </a:p>
        </p:txBody>
      </p:sp>
    </p:spTree>
    <p:extLst>
      <p:ext uri="{BB962C8B-B14F-4D97-AF65-F5344CB8AC3E}">
        <p14:creationId xmlns:p14="http://schemas.microsoft.com/office/powerpoint/2010/main" val="3979178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answer is YES the code is correct.</a:t>
            </a:r>
          </a:p>
          <a:p>
            <a:endParaRPr lang="en-GB" baseline="0" dirty="0" smtClean="0"/>
          </a:p>
          <a:p>
            <a:r>
              <a:rPr lang="en-GB" baseline="0" dirty="0" smtClean="0"/>
              <a:t>Ada 2005 provides the interface type that can be used to represent in Ada a C++ abstract classes that has only pure </a:t>
            </a:r>
            <a:r>
              <a:rPr lang="en-GB" baseline="0" smtClean="0"/>
              <a:t>virtual functions.</a:t>
            </a:r>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32</a:t>
            </a:fld>
            <a:endParaRPr lang="en-GB"/>
          </a:p>
        </p:txBody>
      </p:sp>
    </p:spTree>
    <p:extLst>
      <p:ext uri="{BB962C8B-B14F-4D97-AF65-F5344CB8AC3E}">
        <p14:creationId xmlns:p14="http://schemas.microsoft.com/office/powerpoint/2010/main" val="2363033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Allocated instances</a:t>
            </a:r>
            <a:r>
              <a:rPr lang="en-GB" baseline="0" dirty="0" smtClean="0"/>
              <a:t> of C++ objects can be used by Ada code like any allocated instance of an Ada entity.</a:t>
            </a:r>
          </a:p>
          <a:p>
            <a:endParaRPr lang="en-GB" baseline="0" dirty="0" smtClean="0"/>
          </a:p>
          <a:p>
            <a:r>
              <a:rPr lang="en-GB" baseline="0" dirty="0" smtClean="0"/>
              <a:t>Here we see an imported C++ class along with a default constructor.</a:t>
            </a:r>
          </a:p>
          <a:p>
            <a:endParaRPr lang="en-GB" baseline="0" dirty="0" smtClean="0"/>
          </a:p>
          <a:p>
            <a:r>
              <a:rPr lang="en-GB" baseline="0" dirty="0" smtClean="0"/>
              <a:t>Two instances are allocated with the value of the second instance being copied from the first.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33</a:t>
            </a:fld>
            <a:endParaRPr lang="en-GB"/>
          </a:p>
        </p:txBody>
      </p:sp>
    </p:spTree>
    <p:extLst>
      <p:ext uri="{BB962C8B-B14F-4D97-AF65-F5344CB8AC3E}">
        <p14:creationId xmlns:p14="http://schemas.microsoft.com/office/powerpoint/2010/main" val="22313237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code is incorrect.</a:t>
            </a:r>
          </a:p>
          <a:p>
            <a:endParaRPr lang="en-GB" dirty="0" smtClean="0"/>
          </a:p>
          <a:p>
            <a:r>
              <a:rPr lang="en-GB" dirty="0" smtClean="0"/>
              <a:t>C++</a:t>
            </a:r>
            <a:r>
              <a:rPr lang="en-GB" baseline="0" dirty="0" smtClean="0"/>
              <a:t> classes are represented by limited record types and therefore assignment statements cannot be used to copy instances.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34</a:t>
            </a:fld>
            <a:endParaRPr lang="en-GB"/>
          </a:p>
        </p:txBody>
      </p:sp>
    </p:spTree>
    <p:extLst>
      <p:ext uri="{BB962C8B-B14F-4D97-AF65-F5344CB8AC3E}">
        <p14:creationId xmlns:p14="http://schemas.microsoft.com/office/powerpoint/2010/main" val="3046249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8 uses a more complex example where an</a:t>
            </a:r>
            <a:r>
              <a:rPr lang="en-GB" baseline="0" dirty="0" smtClean="0"/>
              <a:t> abstract C++ class has been extended and implemented by an Ada main program.</a:t>
            </a:r>
          </a:p>
          <a:p>
            <a:endParaRPr lang="en-GB" baseline="0" dirty="0" smtClean="0"/>
          </a:p>
          <a:p>
            <a:r>
              <a:rPr lang="en-GB" baseline="0" dirty="0" smtClean="0"/>
              <a:t>The abstract class I_DDS defines a single C++ function called </a:t>
            </a:r>
            <a:r>
              <a:rPr lang="en-GB" baseline="0" dirty="0" err="1" smtClean="0"/>
              <a:t>printMe</a:t>
            </a:r>
            <a:r>
              <a:rPr lang="en-GB" baseline="0" dirty="0" smtClean="0"/>
              <a:t>.</a:t>
            </a:r>
          </a:p>
          <a:p>
            <a:endParaRPr lang="en-GB" baseline="0" dirty="0" smtClean="0"/>
          </a:p>
          <a:p>
            <a:r>
              <a:rPr lang="en-GB" baseline="0" dirty="0" smtClean="0"/>
              <a:t>The Ada main program has represented this abstract class using an Interface type that has been extended in a subclass and an implementation of </a:t>
            </a:r>
            <a:r>
              <a:rPr lang="en-GB" baseline="0" dirty="0" err="1" smtClean="0"/>
              <a:t>printfMe</a:t>
            </a:r>
            <a:r>
              <a:rPr lang="en-GB" baseline="0" dirty="0" smtClean="0"/>
              <a:t> has been provided.</a:t>
            </a:r>
          </a:p>
          <a:p>
            <a:endParaRPr lang="en-GB" baseline="0" dirty="0" smtClean="0"/>
          </a:p>
          <a:p>
            <a:r>
              <a:rPr lang="en-GB" baseline="0" dirty="0" smtClean="0"/>
              <a:t>The body of the main program creates a new heap instance of the subclass and calls the </a:t>
            </a:r>
            <a:r>
              <a:rPr lang="en-GB" baseline="0" dirty="0" err="1" smtClean="0"/>
              <a:t>printMe</a:t>
            </a:r>
            <a:r>
              <a:rPr lang="en-GB" baseline="0" dirty="0" smtClean="0"/>
              <a:t> subprogram.</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35</a:t>
            </a:fld>
            <a:endParaRPr lang="en-GB"/>
          </a:p>
        </p:txBody>
      </p:sp>
    </p:spTree>
    <p:extLst>
      <p:ext uri="{BB962C8B-B14F-4D97-AF65-F5344CB8AC3E}">
        <p14:creationId xmlns:p14="http://schemas.microsoft.com/office/powerpoint/2010/main" val="11428154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Well done </a:t>
            </a:r>
            <a:r>
              <a:rPr lang="en-GB" baseline="0" dirty="0" smtClean="0"/>
              <a:t>if you selected YES as t</a:t>
            </a:r>
            <a:r>
              <a:rPr lang="en-GB" dirty="0" smtClean="0"/>
              <a:t>his code is indeed correct.</a:t>
            </a:r>
          </a:p>
          <a:p>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36</a:t>
            </a:fld>
            <a:endParaRPr lang="en-GB"/>
          </a:p>
        </p:txBody>
      </p:sp>
    </p:spTree>
    <p:extLst>
      <p:ext uri="{BB962C8B-B14F-4D97-AF65-F5344CB8AC3E}">
        <p14:creationId xmlns:p14="http://schemas.microsoft.com/office/powerpoint/2010/main" val="6694499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key aspect of </a:t>
            </a:r>
            <a:r>
              <a:rPr lang="en-GB" dirty="0" err="1" smtClean="0"/>
              <a:t>birectional</a:t>
            </a:r>
            <a:r>
              <a:rPr lang="en-GB" dirty="0" smtClean="0"/>
              <a:t> mixed</a:t>
            </a:r>
            <a:r>
              <a:rPr lang="en-GB" baseline="0" dirty="0" smtClean="0"/>
              <a:t> language is the ability for C++ main programs to use exported Ada tagged types.</a:t>
            </a:r>
          </a:p>
          <a:p>
            <a:endParaRPr lang="en-GB" baseline="0" dirty="0" smtClean="0"/>
          </a:p>
          <a:p>
            <a:r>
              <a:rPr lang="en-GB" baseline="0" dirty="0" smtClean="0"/>
              <a:t>This allows C++ to use Ada entities in an objected oriented way.</a:t>
            </a:r>
          </a:p>
          <a:p>
            <a:endParaRPr lang="en-GB" baseline="0" dirty="0" smtClean="0"/>
          </a:p>
          <a:p>
            <a:r>
              <a:rPr lang="en-GB" baseline="0" dirty="0" smtClean="0"/>
              <a:t>Please examine these code examples thoroughly and</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37</a:t>
            </a:fld>
            <a:endParaRPr lang="en-GB"/>
          </a:p>
        </p:txBody>
      </p:sp>
    </p:spTree>
    <p:extLst>
      <p:ext uri="{BB962C8B-B14F-4D97-AF65-F5344CB8AC3E}">
        <p14:creationId xmlns:p14="http://schemas.microsoft.com/office/powerpoint/2010/main" val="900331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code</a:t>
            </a:r>
            <a:r>
              <a:rPr lang="en-GB" baseline="0" dirty="0" smtClean="0"/>
              <a:t> is correct and provides a concrete pattern you can use for using Ada tagged types in object oriented C++ programs.</a:t>
            </a:r>
          </a:p>
          <a:p>
            <a:endParaRPr lang="en-GB" baseline="0" dirty="0" smtClean="0"/>
          </a:p>
          <a:p>
            <a:r>
              <a:rPr lang="en-GB" baseline="0" dirty="0" smtClean="0"/>
              <a:t>It is also possible to embed instances of exported Ada tagged types in C++ classes to provide a method of type extension.</a:t>
            </a:r>
          </a:p>
          <a:p>
            <a:endParaRPr lang="en-GB" baseline="0" dirty="0" smtClean="0"/>
          </a:p>
          <a:p>
            <a:r>
              <a:rPr lang="en-GB" baseline="0" dirty="0" smtClean="0"/>
              <a:t>Albeit this extension is more of a “has a” rather than an “is a” class relationship.</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38</a:t>
            </a:fld>
            <a:endParaRPr lang="en-GB"/>
          </a:p>
        </p:txBody>
      </p:sp>
    </p:spTree>
    <p:extLst>
      <p:ext uri="{BB962C8B-B14F-4D97-AF65-F5344CB8AC3E}">
        <p14:creationId xmlns:p14="http://schemas.microsoft.com/office/powerpoint/2010/main" val="1801290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10 covers the</a:t>
            </a:r>
            <a:r>
              <a:rPr lang="en-GB" baseline="0" dirty="0" smtClean="0"/>
              <a:t> subject of Ada main programs handling C++ exceptions.</a:t>
            </a:r>
            <a:endParaRPr lang="en-GB" dirty="0" smtClean="0"/>
          </a:p>
          <a:p>
            <a:endParaRPr lang="en-GB" dirty="0" smtClean="0"/>
          </a:p>
          <a:p>
            <a:r>
              <a:rPr lang="en-GB" dirty="0" smtClean="0"/>
              <a:t>Does the code fail to compile,</a:t>
            </a:r>
            <a:r>
              <a:rPr lang="en-GB" baseline="0" dirty="0" smtClean="0"/>
              <a:t> run to completion and print out C++ Exception or the program fails to complete at all.</a:t>
            </a:r>
          </a:p>
          <a:p>
            <a:endParaRPr lang="en-GB" baseline="0" dirty="0" smtClean="0"/>
          </a:p>
          <a:p>
            <a:r>
              <a:rPr lang="en-GB" baseline="0" dirty="0" smtClean="0"/>
              <a:t>Please make your selection from the list and click the SUBMIT button.</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39</a:t>
            </a:fld>
            <a:endParaRPr lang="en-GB"/>
          </a:p>
        </p:txBody>
      </p:sp>
    </p:spTree>
    <p:extLst>
      <p:ext uri="{BB962C8B-B14F-4D97-AF65-F5344CB8AC3E}">
        <p14:creationId xmlns:p14="http://schemas.microsoft.com/office/powerpoint/2010/main" val="323251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An important aspect of this subject </a:t>
            </a:r>
            <a:r>
              <a:rPr lang="en-GB" sz="1200" b="0" i="0" kern="1200" baseline="0" dirty="0" smtClean="0">
                <a:solidFill>
                  <a:schemeClr val="tx1"/>
                </a:solidFill>
                <a:effectLst/>
                <a:latin typeface="+mn-lt"/>
                <a:ea typeface="+mn-ea"/>
                <a:cs typeface="+mn-cs"/>
              </a:rPr>
              <a:t>is ensuring the correct C++ entity names are used by Ada.</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C++ language standard creates a need to </a:t>
            </a:r>
            <a:r>
              <a:rPr lang="en-GB" sz="1200" b="0" i="0" kern="1200" dirty="0" smtClean="0">
                <a:solidFill>
                  <a:schemeClr val="tx1"/>
                </a:solidFill>
                <a:effectLst/>
                <a:latin typeface="+mn-lt"/>
                <a:ea typeface="+mn-ea"/>
                <a:cs typeface="+mn-cs"/>
              </a:rPr>
              <a:t>resolve unique names for programming entities.</a:t>
            </a:r>
          </a:p>
          <a:p>
            <a:endParaRPr lang="en-GB" sz="1200" b="0" i="0" u="none" kern="1200" dirty="0" smtClean="0">
              <a:solidFill>
                <a:schemeClr val="tx1"/>
              </a:solidFill>
              <a:effectLst/>
              <a:latin typeface="+mn-lt"/>
              <a:ea typeface="+mn-ea"/>
              <a:cs typeface="+mn-cs"/>
            </a:endParaRPr>
          </a:p>
          <a:p>
            <a:r>
              <a:rPr lang="en-GB" sz="1200" b="0" i="0" u="none" kern="1200" dirty="0" smtClean="0">
                <a:solidFill>
                  <a:schemeClr val="tx1"/>
                </a:solidFill>
                <a:effectLst/>
                <a:latin typeface="+mn-lt"/>
                <a:ea typeface="+mn-ea"/>
                <a:cs typeface="+mn-cs"/>
              </a:rPr>
              <a:t>This need is met by something called</a:t>
            </a:r>
            <a:r>
              <a:rPr lang="en-GB" sz="1200" b="0" i="0" u="none" kern="1200" baseline="0" dirty="0" smtClean="0">
                <a:solidFill>
                  <a:schemeClr val="tx1"/>
                </a:solidFill>
                <a:effectLst/>
                <a:latin typeface="+mn-lt"/>
                <a:ea typeface="+mn-ea"/>
                <a:cs typeface="+mn-cs"/>
              </a:rPr>
              <a:t> Name Mangling.</a:t>
            </a:r>
          </a:p>
          <a:p>
            <a:endParaRPr lang="en-GB" sz="1200" b="0" i="0" u="none" kern="1200" baseline="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There isn't a standard scheme by which even trivial C++ identifiers are mangled.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It</a:t>
            </a:r>
            <a:r>
              <a:rPr lang="en-GB" sz="1200" b="0" i="0" kern="1200" baseline="0" dirty="0" smtClean="0">
                <a:solidFill>
                  <a:schemeClr val="tx1"/>
                </a:solidFill>
                <a:effectLst/>
                <a:latin typeface="+mn-lt"/>
                <a:ea typeface="+mn-ea"/>
                <a:cs typeface="+mn-cs"/>
              </a:rPr>
              <a:t> is possible </a:t>
            </a:r>
            <a:r>
              <a:rPr lang="en-GB" sz="1200" b="0" i="0" kern="1200" dirty="0" smtClean="0">
                <a:solidFill>
                  <a:schemeClr val="tx1"/>
                </a:solidFill>
                <a:effectLst/>
                <a:latin typeface="+mn-lt"/>
                <a:ea typeface="+mn-ea"/>
                <a:cs typeface="+mn-cs"/>
              </a:rPr>
              <a:t>different compiler vendors (or even different versions of the same compiler, or the same compiler on different platforms) mangle public symbols in radically different (and thus totally incompatible) ways.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Here is an example piece of C++ code</a:t>
            </a:r>
            <a:r>
              <a:rPr lang="en-GB" sz="1200" b="0" i="0" kern="1200" baseline="0" dirty="0" smtClean="0">
                <a:solidFill>
                  <a:schemeClr val="tx1"/>
                </a:solidFill>
                <a:effectLst/>
                <a:latin typeface="+mn-lt"/>
                <a:ea typeface="+mn-ea"/>
                <a:cs typeface="+mn-cs"/>
              </a:rPr>
              <a:t> that declares two functions with the same name and return type but different parameters, along with an integer memory object explicitly initialises to the value 30.</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Beneath the code is the g++ command line used to compile it into an object file called </a:t>
            </a:r>
            <a:r>
              <a:rPr lang="en-GB" sz="1200" b="0" i="0" kern="1200" baseline="0" dirty="0" err="1" smtClean="0">
                <a:solidFill>
                  <a:schemeClr val="tx1"/>
                </a:solidFill>
                <a:effectLst/>
                <a:latin typeface="+mn-lt"/>
                <a:ea typeface="+mn-ea"/>
                <a:cs typeface="+mn-cs"/>
              </a:rPr>
              <a:t>cpplib.o</a:t>
            </a:r>
            <a:r>
              <a:rPr lang="en-GB" sz="1200" b="0" i="0" kern="1200" baseline="0" dirty="0" smtClean="0">
                <a:solidFill>
                  <a:schemeClr val="tx1"/>
                </a:solidFill>
                <a:effectLst/>
                <a:latin typeface="+mn-lt"/>
                <a:ea typeface="+mn-ea"/>
                <a:cs typeface="+mn-cs"/>
              </a:rPr>
              <a:t>.</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To see the name mangled entities we use the nm command passing it </a:t>
            </a:r>
            <a:r>
              <a:rPr lang="en-GB" sz="1200" b="0" i="0" kern="1200" baseline="0" dirty="0" err="1" smtClean="0">
                <a:solidFill>
                  <a:schemeClr val="tx1"/>
                </a:solidFill>
                <a:effectLst/>
                <a:latin typeface="+mn-lt"/>
                <a:ea typeface="+mn-ea"/>
                <a:cs typeface="+mn-cs"/>
              </a:rPr>
              <a:t>cpplib.o</a:t>
            </a:r>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nm output shows various pieces of information but most importantly it shows the C++ mangled name, this is the name that must appear in the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 argument for the pragma Import.</a:t>
            </a:r>
          </a:p>
          <a:p>
            <a:endParaRPr lang="en-GB" sz="1200" b="0" i="0" kern="1200" baseline="0" dirty="0" smtClean="0">
              <a:solidFill>
                <a:schemeClr val="tx1"/>
              </a:solidFill>
              <a:effectLst/>
              <a:latin typeface="+mn-lt"/>
              <a:ea typeface="+mn-ea"/>
              <a:cs typeface="+mn-cs"/>
            </a:endParaRPr>
          </a:p>
          <a:p>
            <a:r>
              <a:rPr lang="en-GB" dirty="0" smtClean="0"/>
              <a:t>Basing your Ada source code on the C++ mangled</a:t>
            </a:r>
            <a:r>
              <a:rPr lang="en-GB" baseline="0" dirty="0" smtClean="0"/>
              <a:t> name is not ideal and can present a maintenance problem or indeed cause incorrect foreign language entities to be used by Ada but thankfully there are several ways to workaround this.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a:t>
            </a:fld>
            <a:endParaRPr lang="en-GB"/>
          </a:p>
        </p:txBody>
      </p:sp>
    </p:spTree>
    <p:extLst>
      <p:ext uri="{BB962C8B-B14F-4D97-AF65-F5344CB8AC3E}">
        <p14:creationId xmlns:p14="http://schemas.microsoft.com/office/powerpoint/2010/main" val="7782427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answer is the program fails to</a:t>
            </a:r>
            <a:r>
              <a:rPr lang="en-GB" baseline="0" dirty="0" smtClean="0"/>
              <a:t> complete.</a:t>
            </a:r>
            <a:endParaRPr lang="en-GB" dirty="0" smtClean="0"/>
          </a:p>
          <a:p>
            <a:endParaRPr lang="en-GB" dirty="0" smtClean="0"/>
          </a:p>
          <a:p>
            <a:r>
              <a:rPr lang="en-GB" dirty="0" smtClean="0"/>
              <a:t>The issue is a non-default exception handler has been used in</a:t>
            </a:r>
            <a:r>
              <a:rPr lang="en-GB" baseline="0" dirty="0" smtClean="0"/>
              <a:t> an attempt to handle the C++ exception.</a:t>
            </a:r>
          </a:p>
          <a:p>
            <a:endParaRPr lang="en-GB" baseline="0" dirty="0" smtClean="0"/>
          </a:p>
          <a:p>
            <a:r>
              <a:rPr lang="en-GB" baseline="0" dirty="0" smtClean="0"/>
              <a:t>This is incorrect as only default exception handlers can be used to handle C++ exceptions.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40</a:t>
            </a:fld>
            <a:endParaRPr lang="en-GB"/>
          </a:p>
        </p:txBody>
      </p:sp>
    </p:spTree>
    <p:extLst>
      <p:ext uri="{BB962C8B-B14F-4D97-AF65-F5344CB8AC3E}">
        <p14:creationId xmlns:p14="http://schemas.microsoft.com/office/powerpoint/2010/main" val="17981006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Thank you for attending this lecture</a:t>
            </a:r>
            <a:r>
              <a:rPr lang="en-GB" altLang="en-US" baseline="0" dirty="0" smtClean="0">
                <a:ea typeface="ＭＳ Ｐゴシック" panose="020B0600070205080204" pitchFamily="34" charset="-128"/>
              </a:rPr>
              <a:t> from the AdaCore University</a:t>
            </a:r>
            <a:r>
              <a:rPr lang="en-GB" altLang="en-US" dirty="0" smtClean="0">
                <a:ea typeface="ＭＳ Ｐゴシック" panose="020B0600070205080204" pitchFamily="34" charset="-128"/>
              </a:rPr>
              <a:t>.</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I hope you have found it a valuable step in learning Ada and that you continue on to take other lectures.</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Thank you.</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41</a:t>
            </a:fld>
            <a:endParaRPr lang="en-GB"/>
          </a:p>
        </p:txBody>
      </p:sp>
    </p:spTree>
    <p:extLst>
      <p:ext uri="{BB962C8B-B14F-4D97-AF65-F5344CB8AC3E}">
        <p14:creationId xmlns:p14="http://schemas.microsoft.com/office/powerpoint/2010/main" val="1691745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given the output from nm to hard code the entity</a:t>
            </a:r>
            <a:r>
              <a:rPr lang="en-GB" baseline="0" dirty="0" smtClean="0"/>
              <a:t> name in the </a:t>
            </a:r>
            <a:r>
              <a:rPr lang="en-GB" baseline="0" dirty="0" err="1" smtClean="0"/>
              <a:t>Link_Name</a:t>
            </a:r>
            <a:r>
              <a:rPr lang="en-GB" baseline="0" dirty="0" smtClean="0"/>
              <a:t> parameter of the pragma Import.</a:t>
            </a:r>
          </a:p>
          <a:p>
            <a:endParaRPr lang="en-GB" baseline="0" dirty="0" smtClean="0"/>
          </a:p>
          <a:p>
            <a:r>
              <a:rPr lang="en-GB" baseline="0" dirty="0" smtClean="0"/>
              <a:t>Here we show two imported C++ subprogram entities.</a:t>
            </a:r>
          </a:p>
          <a:p>
            <a:endParaRPr lang="en-GB" baseline="0" dirty="0" smtClean="0"/>
          </a:p>
          <a:p>
            <a:r>
              <a:rPr lang="en-GB" baseline="0" dirty="0" smtClean="0"/>
              <a:t>The </a:t>
            </a:r>
            <a:r>
              <a:rPr lang="en-GB" baseline="0" dirty="0" err="1" smtClean="0"/>
              <a:t>Link_Name</a:t>
            </a:r>
            <a:r>
              <a:rPr lang="en-GB" baseline="0" dirty="0" smtClean="0"/>
              <a:t> parameter has had to be used to hardcode the C++ entity name.</a:t>
            </a:r>
          </a:p>
          <a:p>
            <a:endParaRPr lang="en-GB" baseline="0" dirty="0" smtClean="0"/>
          </a:p>
          <a:p>
            <a:r>
              <a:rPr lang="en-GB" baseline="0" dirty="0" smtClean="0"/>
              <a:t>If an unknown name is used the build process is likely to fail at link time, however there is a more sinister error waiting to happen.</a:t>
            </a:r>
          </a:p>
          <a:p>
            <a:endParaRPr lang="en-GB" baseline="0" dirty="0" smtClean="0"/>
          </a:p>
          <a:p>
            <a:r>
              <a:rPr lang="en-GB" baseline="0" dirty="0" smtClean="0"/>
              <a:t>The second snippet of code on this slide shows the same imported C++ subprogram entities but with the incorrect link names.</a:t>
            </a:r>
          </a:p>
          <a:p>
            <a:endParaRPr lang="en-GB" baseline="0" dirty="0" smtClean="0"/>
          </a:p>
          <a:p>
            <a:r>
              <a:rPr lang="en-GB" baseline="0" dirty="0" smtClean="0"/>
              <a:t>This code compiles and links however at runtime it is impossible to know what will happen.</a:t>
            </a:r>
          </a:p>
          <a:p>
            <a:endParaRPr lang="en-GB" baseline="0" dirty="0" smtClean="0"/>
          </a:p>
          <a:p>
            <a:r>
              <a:rPr lang="en-GB" baseline="0" dirty="0" smtClean="0"/>
              <a:t>Maintaining hard coded C++ entity names not only increases maintenance costs but also introduces a dependence on a particular compilers mangling scheme.</a:t>
            </a:r>
          </a:p>
          <a:p>
            <a:endParaRPr lang="en-GB" baseline="0" dirty="0" smtClean="0"/>
          </a:p>
          <a:p>
            <a:r>
              <a:rPr lang="en-GB" baseline="0" dirty="0" smtClean="0"/>
              <a:t>A C++ compiler vendor is under no obligation to maintain the same scheme.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a:t>
            </a:fld>
            <a:endParaRPr lang="en-GB"/>
          </a:p>
        </p:txBody>
      </p:sp>
    </p:spTree>
    <p:extLst>
      <p:ext uri="{BB962C8B-B14F-4D97-AF65-F5344CB8AC3E}">
        <p14:creationId xmlns:p14="http://schemas.microsoft.com/office/powerpoint/2010/main" val="415869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 C++ compiler is free to use a mangled named even for a plain old C entity</a:t>
            </a:r>
            <a:r>
              <a:rPr lang="en-GB" sz="1200" b="0" i="0" kern="1200" baseline="0" dirty="0" smtClean="0">
                <a:solidFill>
                  <a:schemeClr val="tx1"/>
                </a:solidFill>
                <a:effectLst/>
                <a:latin typeface="+mn-lt"/>
                <a:ea typeface="+mn-ea"/>
                <a:cs typeface="+mn-cs"/>
              </a:rPr>
              <a:t> such as a constant, variable or subprogram, regardless of whether any C++ constructs like classes have been used.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extern "C" is meant to be recognized by a C++ compiler and to notify the compiler that the noted entity is (or to be) compiled in the C style.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Given the C code on this slide and the command line call to g++</a:t>
            </a:r>
            <a:r>
              <a:rPr lang="en-GB" sz="1200" b="0" i="0" kern="1200" baseline="0" dirty="0" smtClean="0">
                <a:solidFill>
                  <a:schemeClr val="tx1"/>
                </a:solidFill>
                <a:effectLst/>
                <a:latin typeface="+mn-lt"/>
                <a:ea typeface="+mn-ea"/>
                <a:cs typeface="+mn-cs"/>
              </a:rPr>
              <a:t> and nm we see that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has been compiled without a C++ mangled name.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This allows the subsequent Ada main program to import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using the CPP convention but without having to use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Whilst this does allow a mixing of C++ subprograms with mangled names and C subprograms without mangled names this isn’t really a viable solution when it comes to importing C++ classes.</a:t>
            </a:r>
            <a:endParaRPr lang="en-GB"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6</a:t>
            </a:fld>
            <a:endParaRPr lang="en-GB"/>
          </a:p>
        </p:txBody>
      </p:sp>
    </p:spTree>
    <p:extLst>
      <p:ext uri="{BB962C8B-B14F-4D97-AF65-F5344CB8AC3E}">
        <p14:creationId xmlns:p14="http://schemas.microsoft.com/office/powerpoint/2010/main" val="1384130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most widely used approach to dealing with interfacing with C++ is to use the –fdump-</a:t>
            </a:r>
            <a:r>
              <a:rPr lang="en-GB" baseline="0" dirty="0" err="1" smtClean="0"/>
              <a:t>ada</a:t>
            </a:r>
            <a:r>
              <a:rPr lang="en-GB" baseline="0" dirty="0" smtClean="0"/>
              <a:t>-spec option for the g++ compiler to build the boilerplate code for you.</a:t>
            </a:r>
          </a:p>
          <a:p>
            <a:endParaRPr lang="en-GB" baseline="0" dirty="0" smtClean="0"/>
          </a:p>
          <a:p>
            <a:r>
              <a:rPr lang="en-GB" baseline="0" dirty="0" smtClean="0"/>
              <a:t>This ensures the </a:t>
            </a:r>
            <a:r>
              <a:rPr lang="en-GB" baseline="0" dirty="0" err="1" smtClean="0"/>
              <a:t>Link_Name</a:t>
            </a:r>
            <a:r>
              <a:rPr lang="en-GB" baseline="0" dirty="0" smtClean="0"/>
              <a:t> strings are all accurate given the version of g++ and means plain data, subprograms and classes can be imported.</a:t>
            </a:r>
          </a:p>
          <a:p>
            <a:endParaRPr lang="en-GB" baseline="0" dirty="0" smtClean="0"/>
          </a:p>
          <a:p>
            <a:r>
              <a:rPr lang="en-GB" baseline="0" dirty="0" smtClean="0"/>
              <a:t>Here we see our familiar piece of C++ code and the command line used to generate the subsequent Ada package specification, albeit some code has been removed for clarity.</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Using –fdump-</a:t>
            </a:r>
            <a:r>
              <a:rPr lang="en-GB" baseline="0" dirty="0" err="1" smtClean="0"/>
              <a:t>ada</a:t>
            </a:r>
            <a:r>
              <a:rPr lang="en-GB" baseline="0" dirty="0" smtClean="0"/>
              <a:t>-spec is by the preferred method of interfacing to C++ from Ada and as the lecture introduces more advanced C++ code the output from the –fdump-</a:t>
            </a:r>
            <a:r>
              <a:rPr lang="en-GB" baseline="0" dirty="0" err="1" smtClean="0"/>
              <a:t>ada</a:t>
            </a:r>
            <a:r>
              <a:rPr lang="en-GB" baseline="0" dirty="0" smtClean="0"/>
              <a:t>-spec option will increase in complexity.</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7</a:t>
            </a:fld>
            <a:endParaRPr lang="en-GB"/>
          </a:p>
        </p:txBody>
      </p:sp>
    </p:spTree>
    <p:extLst>
      <p:ext uri="{BB962C8B-B14F-4D97-AF65-F5344CB8AC3E}">
        <p14:creationId xmlns:p14="http://schemas.microsoft.com/office/powerpoint/2010/main" val="3558419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worth spending</a:t>
            </a:r>
            <a:r>
              <a:rPr lang="en-GB" baseline="0" dirty="0" smtClean="0"/>
              <a:t> </a:t>
            </a:r>
            <a:r>
              <a:rPr lang="en-GB" baseline="0" smtClean="0"/>
              <a:t>some time to </a:t>
            </a:r>
            <a:r>
              <a:rPr lang="en-GB" baseline="0" dirty="0" smtClean="0"/>
              <a:t>review the features of Ada limited types as they are used extensively in the code generated by –fdump-</a:t>
            </a:r>
            <a:r>
              <a:rPr lang="en-GB" baseline="0" dirty="0" err="1" smtClean="0"/>
              <a:t>ada</a:t>
            </a:r>
            <a:r>
              <a:rPr lang="en-GB" baseline="0" dirty="0" smtClean="0"/>
              <a:t>-spec.</a:t>
            </a:r>
          </a:p>
          <a:p>
            <a:endParaRPr lang="en-GB" baseline="0" dirty="0" smtClean="0"/>
          </a:p>
          <a:p>
            <a:r>
              <a:rPr lang="en-GB" sz="1200" b="0" i="0" kern="1200" dirty="0" smtClean="0">
                <a:solidFill>
                  <a:schemeClr val="tx1"/>
                </a:solidFill>
                <a:effectLst/>
                <a:latin typeface="+mn-lt"/>
                <a:ea typeface="+mn-ea"/>
                <a:cs typeface="+mn-cs"/>
              </a:rPr>
              <a:t>When a type is declared </a:t>
            </a:r>
            <a:r>
              <a:rPr lang="en-GB" sz="1200" b="0" i="0" u="none" strike="noStrike" kern="1200" dirty="0" smtClean="0">
                <a:solidFill>
                  <a:schemeClr val="tx1"/>
                </a:solidFill>
                <a:effectLst/>
                <a:latin typeface="+mn-lt"/>
                <a:ea typeface="+mn-ea"/>
                <a:cs typeface="+mn-cs"/>
              </a:rPr>
              <a:t>limited</a:t>
            </a:r>
            <a:r>
              <a:rPr lang="en-GB" sz="1200" b="0" i="0" u="none" strike="noStrike"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this means that objects of the type cannot be assigned values of the same type.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Additionally, there is no predefined equality operation for objects of a limited type.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Also, the (unique) identity of an object is retained: meaning once declared, a name of a variable of limited</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type will continue to refer to the same object.</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To</a:t>
            </a:r>
            <a:r>
              <a:rPr lang="en-GB" sz="1200" b="0" i="0" kern="1200" baseline="0" dirty="0" smtClean="0">
                <a:solidFill>
                  <a:schemeClr val="tx1"/>
                </a:solidFill>
                <a:effectLst/>
                <a:latin typeface="+mn-lt"/>
                <a:ea typeface="+mn-ea"/>
                <a:cs typeface="+mn-cs"/>
              </a:rPr>
              <a:t> be clear, the value is not constant as it can itself be changed, it just cannot be used in an assignment statement.</a:t>
            </a:r>
          </a:p>
          <a:p>
            <a:endParaRPr lang="en-GB" sz="1200" b="0" i="0" kern="1200" baseline="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desired effects of declaring a type limited when interfacing to C++ is to ensure the prevention of shallow copying.</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Ada code on this slide</a:t>
            </a:r>
            <a:r>
              <a:rPr lang="en-GB" sz="1200" b="0" i="0" kern="1200" baseline="0" dirty="0" smtClean="0">
                <a:solidFill>
                  <a:schemeClr val="tx1"/>
                </a:solidFill>
                <a:effectLst/>
                <a:latin typeface="+mn-lt"/>
                <a:ea typeface="+mn-ea"/>
                <a:cs typeface="+mn-cs"/>
              </a:rPr>
              <a:t> shows how a limited records type is used to represent a C++ class and is then Imported using the C++ convention.</a:t>
            </a:r>
            <a:endParaRPr lang="en-GB" sz="1200" b="0" i="0" kern="1200" dirty="0" smtClean="0">
              <a:solidFill>
                <a:schemeClr val="tx1"/>
              </a:solidFill>
              <a:effectLst/>
              <a:latin typeface="+mn-lt"/>
              <a:ea typeface="+mn-ea"/>
              <a:cs typeface="+mn-cs"/>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8</a:t>
            </a:fld>
            <a:endParaRPr lang="en-GB"/>
          </a:p>
        </p:txBody>
      </p:sp>
    </p:spTree>
    <p:extLst>
      <p:ext uri="{BB962C8B-B14F-4D97-AF65-F5344CB8AC3E}">
        <p14:creationId xmlns:p14="http://schemas.microsoft.com/office/powerpoint/2010/main" val="3012104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Read the slide.</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9</a:t>
            </a:fld>
            <a:endParaRPr lang="en-GB"/>
          </a:p>
        </p:txBody>
      </p:sp>
    </p:spTree>
    <p:extLst>
      <p:ext uri="{BB962C8B-B14F-4D97-AF65-F5344CB8AC3E}">
        <p14:creationId xmlns:p14="http://schemas.microsoft.com/office/powerpoint/2010/main" val="17468011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06231597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926263" y="692152"/>
            <a:ext cx="453970"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NO</a:t>
            </a:r>
            <a:endParaRPr lang="en-US" altLang="en-US" sz="1100" b="1" smtClean="0">
              <a:solidFill>
                <a:srgbClr val="1780A6"/>
              </a:solidFill>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358775"/>
            <a:ext cx="4778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810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93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89134911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67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37258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152400" y="76200"/>
            <a:ext cx="8001000" cy="533400"/>
          </a:xfrm>
          <a:prstGeom prst="rect">
            <a:avLst/>
          </a:prstGeom>
        </p:spPr>
        <p:txBody>
          <a:bodyPr anchor="ctr" anchorCtr="0"/>
          <a:lstStyle>
            <a:lvl1pPr>
              <a:defRPr lang="en-US" sz="2400" b="1" kern="1200" dirty="0">
                <a:solidFill>
                  <a:srgbClr val="3882CE"/>
                </a:solidFill>
                <a:effectLst>
                  <a:outerShdw blurRad="38100" dist="38100" dir="2700000" algn="tl">
                    <a:srgbClr val="000000">
                      <a:alpha val="43137"/>
                    </a:srgbClr>
                  </a:outerShdw>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71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Slide - First Page">
    <p:bg>
      <p:bgPr>
        <a:gradFill rotWithShape="1">
          <a:gsLst>
            <a:gs pos="0">
              <a:srgbClr val="04080B"/>
            </a:gs>
            <a:gs pos="100000">
              <a:schemeClr val="tx2"/>
            </a:gs>
          </a:gsLst>
          <a:lin ang="5400000"/>
        </a:gra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6"/>
          </p:nvPr>
        </p:nvSpPr>
        <p:spPr>
          <a:xfrm>
            <a:off x="3333382" y="3657600"/>
            <a:ext cx="2534018"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7"/>
          <p:cNvSpPr>
            <a:spLocks noGrp="1"/>
          </p:cNvSpPr>
          <p:nvPr>
            <p:ph type="body" sz="quarter" idx="17"/>
          </p:nvPr>
        </p:nvSpPr>
        <p:spPr>
          <a:xfrm>
            <a:off x="3333382" y="3904800"/>
            <a:ext cx="2534018"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609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2" name="Text Placeholder 11"/>
          <p:cNvSpPr>
            <a:spLocks noGrp="1"/>
          </p:cNvSpPr>
          <p:nvPr>
            <p:ph type="body" sz="quarter" idx="14"/>
          </p:nvPr>
        </p:nvSpPr>
        <p:spPr>
          <a:xfrm>
            <a:off x="609600" y="5715000"/>
            <a:ext cx="4104000" cy="533400"/>
          </a:xfrm>
        </p:spPr>
        <p:txBody>
          <a:bodyPr/>
          <a:lstStyle>
            <a:lvl1pPr marL="0" indent="0">
              <a:lnSpc>
                <a:spcPct val="150000"/>
              </a:lnSpc>
              <a:spcBef>
                <a:spcPts val="0"/>
              </a:spcBef>
              <a:buNone/>
              <a:defRPr sz="1400" baseline="0">
                <a:solidFill>
                  <a:srgbClr val="91B9DA"/>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1" name="Text Placeholder 7"/>
          <p:cNvSpPr>
            <a:spLocks noGrp="1"/>
          </p:cNvSpPr>
          <p:nvPr>
            <p:ph type="body" sz="quarter" idx="15"/>
          </p:nvPr>
        </p:nvSpPr>
        <p:spPr>
          <a:xfrm>
            <a:off x="609600" y="3904800"/>
            <a:ext cx="2590800" cy="354600"/>
          </a:xfrm>
        </p:spPr>
        <p:txBody>
          <a:bodyPr/>
          <a:lstStyle>
            <a:lvl1pPr marL="0" indent="0">
              <a:lnSpc>
                <a:spcPct val="100000"/>
              </a:lnSpc>
              <a:spcBef>
                <a:spcPts val="0"/>
              </a:spcBef>
              <a:buNone/>
              <a:defRPr sz="1300" b="0" baseline="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7"/>
          <p:cNvSpPr>
            <a:spLocks noGrp="1"/>
          </p:cNvSpPr>
          <p:nvPr>
            <p:ph type="body" sz="quarter" idx="21"/>
          </p:nvPr>
        </p:nvSpPr>
        <p:spPr>
          <a:xfrm>
            <a:off x="5943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9" name="Text Placeholder 7"/>
          <p:cNvSpPr>
            <a:spLocks noGrp="1"/>
          </p:cNvSpPr>
          <p:nvPr>
            <p:ph type="body" sz="quarter" idx="22"/>
          </p:nvPr>
        </p:nvSpPr>
        <p:spPr>
          <a:xfrm>
            <a:off x="5943600" y="3904800"/>
            <a:ext cx="2590800"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7" name="Text Placeholder 7"/>
          <p:cNvSpPr>
            <a:spLocks noGrp="1"/>
          </p:cNvSpPr>
          <p:nvPr>
            <p:ph type="body" sz="quarter" idx="23"/>
          </p:nvPr>
        </p:nvSpPr>
        <p:spPr>
          <a:xfrm>
            <a:off x="685800" y="2514600"/>
            <a:ext cx="7696200" cy="982800"/>
          </a:xfrm>
        </p:spPr>
        <p:txBody>
          <a:bodyPr anchor="b"/>
          <a:lstStyle>
            <a:lvl1pPr marL="0" indent="0">
              <a:lnSpc>
                <a:spcPct val="100000"/>
              </a:lnSpc>
              <a:spcBef>
                <a:spcPts val="0"/>
              </a:spcBef>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1" name="Text Placeholder 7"/>
          <p:cNvSpPr>
            <a:spLocks noGrp="1"/>
          </p:cNvSpPr>
          <p:nvPr>
            <p:ph type="body" sz="quarter" idx="24"/>
          </p:nvPr>
        </p:nvSpPr>
        <p:spPr>
          <a:xfrm>
            <a:off x="5684520" y="1371600"/>
            <a:ext cx="2849880" cy="297000"/>
          </a:xfrm>
        </p:spPr>
        <p:txBody>
          <a:bodyPr/>
          <a:lstStyle>
            <a:lvl1pPr marL="0" indent="0" algn="r">
              <a:lnSpc>
                <a:spcPct val="100000"/>
              </a:lnSpc>
              <a:spcBef>
                <a:spcPts val="0"/>
              </a:spcBef>
              <a:buNone/>
              <a:defRPr sz="1400" b="1">
                <a:solidFill>
                  <a:schemeClr val="accent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688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8"/>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99124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1535115"/>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sp>
        <p:nvSpPr>
          <p:cNvPr id="3" name="TextBox 2"/>
          <p:cNvSpPr txBox="1">
            <a:spLocks noChangeArrowheads="1"/>
          </p:cNvSpPr>
          <p:nvPr userDrawn="1"/>
        </p:nvSpPr>
        <p:spPr bwMode="auto">
          <a:xfrm>
            <a:off x="1619251"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rPr>
              <a:t>university.adacore.com</a:t>
            </a:r>
            <a:endParaRPr lang="en-US" sz="3200" dirty="0" smtClean="0">
              <a:solidFill>
                <a:srgbClr val="1780A6"/>
              </a:solidFill>
              <a:latin typeface="+mj-lt"/>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47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6" y="2641600"/>
            <a:ext cx="3384550" cy="1574800"/>
            <a:chOff x="2123728" y="2641848"/>
            <a:chExt cx="3382984" cy="1574304"/>
          </a:xfrm>
        </p:grpSpPr>
        <p:sp>
          <p:nvSpPr>
            <p:cNvPr id="5" name="TextBox 4"/>
            <p:cNvSpPr txBox="1">
              <a:spLocks noChangeArrowheads="1"/>
            </p:cNvSpPr>
            <p:nvPr userDrawn="1"/>
          </p:nvSpPr>
          <p:spPr bwMode="auto">
            <a:xfrm>
              <a:off x="3638154" y="2829114"/>
              <a:ext cx="1868558" cy="1199951"/>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00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62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058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4750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6891339" y="107950"/>
            <a:ext cx="1819729"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YES</a:t>
            </a:r>
            <a:br>
              <a:rPr lang="en-US" sz="1400" b="1" dirty="0" smtClean="0">
                <a:solidFill>
                  <a:srgbClr val="1780A6"/>
                </a:solidFill>
              </a:rPr>
            </a:br>
            <a:r>
              <a:rPr lang="en-US" sz="1100" b="1" dirty="0" smtClean="0">
                <a:solidFill>
                  <a:srgbClr val="1780A6"/>
                </a:solidFill>
              </a:rPr>
              <a:t>(click on the check icon)</a:t>
            </a:r>
          </a:p>
        </p:txBody>
      </p:sp>
      <p:sp>
        <p:nvSpPr>
          <p:cNvPr id="4" name="TextBox 3"/>
          <p:cNvSpPr txBox="1">
            <a:spLocks noChangeArrowheads="1"/>
          </p:cNvSpPr>
          <p:nvPr userDrawn="1"/>
        </p:nvSpPr>
        <p:spPr bwMode="auto">
          <a:xfrm>
            <a:off x="6900863" y="627064"/>
            <a:ext cx="2207656"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NO</a:t>
            </a:r>
            <a:br>
              <a:rPr lang="en-US" sz="1400" b="1" dirty="0" smtClean="0">
                <a:solidFill>
                  <a:srgbClr val="1780A6"/>
                </a:solidFill>
              </a:rPr>
            </a:br>
            <a:r>
              <a:rPr lang="en-US" sz="1100" b="1" dirty="0" smtClean="0">
                <a:solidFill>
                  <a:srgbClr val="1780A6"/>
                </a:solidFill>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927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891338" y="188915"/>
            <a:ext cx="545342"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YES</a:t>
            </a:r>
            <a:endParaRPr lang="en-US" altLang="en-US" sz="1100" b="1" smtClean="0">
              <a:solidFill>
                <a:srgbClr val="1780A6"/>
              </a:solidFill>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24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First level</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Text Box 5"/>
          <p:cNvSpPr txBox="1">
            <a:spLocks noChangeArrowheads="1"/>
          </p:cNvSpPr>
          <p:nvPr/>
        </p:nvSpPr>
        <p:spPr bwMode="auto">
          <a:xfrm>
            <a:off x="7848601" y="6613527"/>
            <a:ext cx="184731" cy="246221"/>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endParaRPr>
          </a:p>
        </p:txBody>
      </p:sp>
      <p:sp>
        <p:nvSpPr>
          <p:cNvPr id="1029" name="Text Box 6"/>
          <p:cNvSpPr txBox="1">
            <a:spLocks noChangeArrowheads="1"/>
          </p:cNvSpPr>
          <p:nvPr/>
        </p:nvSpPr>
        <p:spPr bwMode="auto">
          <a:xfrm>
            <a:off x="-15875" y="6634163"/>
            <a:ext cx="1194558" cy="215444"/>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800" smtClean="0">
                <a:solidFill>
                  <a:srgbClr val="A6A6A6"/>
                </a:solidFill>
              </a:rPr>
              <a:t>Copyright © AdaCore </a:t>
            </a:r>
            <a:endParaRPr lang="fr-FR" altLang="en-US" sz="800" smtClean="0">
              <a:solidFill>
                <a:srgbClr val="A6A6A6"/>
              </a:solidFill>
            </a:endParaRPr>
          </a:p>
        </p:txBody>
      </p:sp>
    </p:spTree>
    <p:extLst>
      <p:ext uri="{BB962C8B-B14F-4D97-AF65-F5344CB8AC3E}">
        <p14:creationId xmlns:p14="http://schemas.microsoft.com/office/powerpoint/2010/main" val="56204299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Ada and C++</a:t>
            </a:r>
            <a:endParaRPr lang="en-GB" dirty="0"/>
          </a:p>
        </p:txBody>
      </p:sp>
      <p:sp>
        <p:nvSpPr>
          <p:cNvPr id="3" name="Text Placeholder 2"/>
          <p:cNvSpPr>
            <a:spLocks noGrp="1"/>
          </p:cNvSpPr>
          <p:nvPr>
            <p:ph type="body" sz="quarter" idx="11"/>
          </p:nvPr>
        </p:nvSpPr>
        <p:spPr/>
        <p:txBody>
          <a:bodyPr/>
          <a:lstStyle/>
          <a:p>
            <a:r>
              <a:rPr lang="en-GB" dirty="0" smtClean="0"/>
              <a:t>Martyn Pike</a:t>
            </a:r>
            <a:endParaRPr lang="en-GB" dirty="0"/>
          </a:p>
        </p:txBody>
      </p:sp>
      <p:sp>
        <p:nvSpPr>
          <p:cNvPr id="4" name="Text Placeholder 3"/>
          <p:cNvSpPr>
            <a:spLocks noGrp="1"/>
          </p:cNvSpPr>
          <p:nvPr>
            <p:ph type="body" sz="quarter" idx="12"/>
          </p:nvPr>
        </p:nvSpPr>
        <p:spPr/>
        <p:txBody>
          <a:bodyPr/>
          <a:lstStyle/>
          <a:p>
            <a:r>
              <a:rPr lang="en-GB" altLang="en-US" dirty="0">
                <a:solidFill>
                  <a:srgbClr val="BFBFBF"/>
                </a:solidFill>
                <a:ea typeface="ヒラギノ角ゴ ProN W3" pitchFamily="-104" charset="-128"/>
                <a:sym typeface="Gill Sans" pitchFamily="-104" charset="0"/>
              </a:rPr>
              <a:t>university.adacore.com</a:t>
            </a:r>
          </a:p>
          <a:p>
            <a:endParaRPr lang="en-GB" dirty="0"/>
          </a:p>
        </p:txBody>
      </p:sp>
    </p:spTree>
    <p:extLst>
      <p:ext uri="{BB962C8B-B14F-4D97-AF65-F5344CB8AC3E}">
        <p14:creationId xmlns:p14="http://schemas.microsoft.com/office/powerpoint/2010/main" val="666881944"/>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Importing C++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295664730"/>
              </p:ext>
            </p:extLst>
          </p:nvPr>
        </p:nvGraphicFramePr>
        <p:xfrm>
          <a:off x="3230531" y="934487"/>
          <a:ext cx="2682939" cy="1934930"/>
        </p:xfrm>
        <a:graphic>
          <a:graphicData uri="http://schemas.openxmlformats.org/drawingml/2006/table">
            <a:tbl>
              <a:tblPr firstRow="1" bandRow="1">
                <a:tableStyleId>{5C22544A-7EE6-4342-B048-85BDC9FD1C3A}</a:tableStyleId>
              </a:tblPr>
              <a:tblGrid>
                <a:gridCol w="2682939"/>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char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private: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lastCharacter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786446415"/>
              </p:ext>
            </p:extLst>
          </p:nvPr>
        </p:nvGraphicFramePr>
        <p:xfrm>
          <a:off x="2840265" y="322564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aclass.cpp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456821758"/>
              </p:ext>
            </p:extLst>
          </p:nvPr>
        </p:nvGraphicFramePr>
        <p:xfrm>
          <a:off x="1228204" y="3876897"/>
          <a:ext cx="6687592" cy="2142903"/>
        </p:xfrm>
        <a:graphic>
          <a:graphicData uri="http://schemas.openxmlformats.org/drawingml/2006/table">
            <a:tbl>
              <a:tblPr firstRow="1" bandRow="1">
                <a:tableStyleId>{5C22544A-7EE6-4342-B048-85BDC9FD1C3A}</a:tableStyleId>
              </a:tblPr>
              <a:tblGrid>
                <a:gridCol w="6687592"/>
              </a:tblGrid>
              <a:tr h="21429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firstCharacter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(name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"_ZN6AClassD1Ev");</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493439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sz="half" idx="10"/>
          </p:nvPr>
        </p:nvSpPr>
        <p:spPr>
          <a:xfrm>
            <a:off x="673100" y="1422400"/>
            <a:ext cx="7848600" cy="5067300"/>
          </a:xfrm>
        </p:spPr>
        <p:txBody>
          <a:bodyPr/>
          <a:lstStyle/>
          <a:p>
            <a:pPr lvl="1"/>
            <a:endParaRPr lang="en-GB" dirty="0"/>
          </a:p>
          <a:p>
            <a:pPr lvl="1"/>
            <a:endParaRPr lang="en-GB" dirty="0" smtClean="0"/>
          </a:p>
          <a:p>
            <a:pPr lvl="1"/>
            <a:endParaRPr lang="en-GB" dirty="0"/>
          </a:p>
          <a:p>
            <a:pPr lvl="1"/>
            <a:endParaRPr lang="en-GB" dirty="0" smtClean="0"/>
          </a:p>
          <a:p>
            <a:r>
              <a:rPr lang="en-GB" dirty="0" smtClean="0"/>
              <a:t>GNAT –</a:t>
            </a:r>
            <a:r>
              <a:rPr lang="en-GB" dirty="0" err="1" smtClean="0"/>
              <a:t>gnatG</a:t>
            </a:r>
            <a:r>
              <a:rPr lang="en-GB" dirty="0" smtClean="0"/>
              <a:t> option to produce intermediate output</a:t>
            </a:r>
            <a:endParaRPr lang="en-GB" dirty="0"/>
          </a:p>
        </p:txBody>
      </p:sp>
      <p:sp>
        <p:nvSpPr>
          <p:cNvPr id="2" name="Title 1"/>
          <p:cNvSpPr>
            <a:spLocks noGrp="1"/>
          </p:cNvSpPr>
          <p:nvPr>
            <p:ph type="title"/>
          </p:nvPr>
        </p:nvSpPr>
        <p:spPr/>
        <p:txBody>
          <a:bodyPr/>
          <a:lstStyle/>
          <a:p>
            <a:r>
              <a:rPr lang="en-GB" dirty="0" smtClean="0"/>
              <a:t>C++ Constructors</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1806459002"/>
              </p:ext>
            </p:extLst>
          </p:nvPr>
        </p:nvGraphicFramePr>
        <p:xfrm>
          <a:off x="1934666" y="3924300"/>
          <a:ext cx="5274668" cy="1264370"/>
        </p:xfrm>
        <a:graphic>
          <a:graphicData uri="http://schemas.openxmlformats.org/drawingml/2006/table">
            <a:tbl>
              <a:tblPr firstRow="1" bandRow="1">
                <a:tableStyleId>{5C22544A-7EE6-4342-B048-85BDC9FD1C3A}</a:tableStyleId>
              </a:tblPr>
              <a:tblGrid>
                <a:gridCol w="5274668"/>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procedure main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use aclass_cpp.aclass_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aliased 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__class_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_ZN6AClassC1Ev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3649842065"/>
              </p:ext>
            </p:extLst>
          </p:nvPr>
        </p:nvGraphicFramePr>
        <p:xfrm>
          <a:off x="2138102" y="1422400"/>
          <a:ext cx="4867796" cy="1536700"/>
        </p:xfrm>
        <a:graphic>
          <a:graphicData uri="http://schemas.openxmlformats.org/drawingml/2006/table">
            <a:tbl>
              <a:tblPr firstRow="1" bandRow="1">
                <a:tableStyleId>{5C22544A-7EE6-4342-B048-85BDC9FD1C3A}</a:tableStyleId>
              </a:tblPr>
              <a:tblGrid>
                <a:gridCol w="4867796"/>
              </a:tblGrid>
              <a:tr h="15367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76516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 Classes</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461548593"/>
              </p:ext>
            </p:extLst>
          </p:nvPr>
        </p:nvGraphicFramePr>
        <p:xfrm>
          <a:off x="1699814" y="4500685"/>
          <a:ext cx="5744372" cy="1767290"/>
        </p:xfrm>
        <a:graphic>
          <a:graphicData uri="http://schemas.openxmlformats.org/drawingml/2006/table">
            <a:tbl>
              <a:tblPr firstRow="1" bandRow="1">
                <a:tableStyleId>{5C22544A-7EE6-4342-B048-85BDC9FD1C3A}</a:tableStyleId>
              </a:tblPr>
              <a:tblGrid>
                <a:gridCol w="5744372"/>
              </a:tblGrid>
              <a:tr h="16317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Interfaces.C.Strings;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New_String</a:t>
                      </a:r>
                      <a:r>
                        <a:rPr lang="en-GB" sz="1100" b="0" baseline="0" dirty="0" smtClean="0">
                          <a:solidFill>
                            <a:schemeClr val="tx1"/>
                          </a:solidFill>
                          <a:latin typeface="Courier New" pitchFamily="49" charset="0"/>
                        </a:rPr>
                        <a:t>("B")));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(X)</a:t>
                      </a:r>
                      <a:r>
                        <a:rPr lang="en-GB" sz="1100" b="1" baseline="0" dirty="0" smtClean="0">
                          <a:solidFill>
                            <a:schemeClr val="tx1"/>
                          </a:solidFill>
                          <a:latin typeface="Courier New" pitchFamily="49" charset="0"/>
                        </a:rPr>
                        <a:t>'</a:t>
                      </a:r>
                      <a:r>
                        <a:rPr lang="en-GB" sz="1100" b="1" baseline="0" dirty="0" err="1" smtClean="0">
                          <a:solidFill>
                            <a:schemeClr val="tx1"/>
                          </a:solidFill>
                          <a:latin typeface="Courier New" pitchFamily="49" charset="0"/>
                        </a:rPr>
                        <a:t>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773755728"/>
              </p:ext>
            </p:extLst>
          </p:nvPr>
        </p:nvGraphicFramePr>
        <p:xfrm>
          <a:off x="1203846" y="1196504"/>
          <a:ext cx="6736308" cy="2940770"/>
        </p:xfrm>
        <a:graphic>
          <a:graphicData uri="http://schemas.openxmlformats.org/drawingml/2006/table">
            <a:tbl>
              <a:tblPr firstRow="1" bandRow="1">
                <a:tableStyleId>{5C22544A-7EE6-4342-B048-85BDC9FD1C3A}</a:tableStyleId>
              </a:tblPr>
              <a:tblGrid>
                <a:gridCol w="6736308"/>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limited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the value ‘B’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the first character of the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(name : </a:t>
                      </a:r>
                      <a:r>
                        <a:rPr lang="en-GB" sz="1100" b="0" baseline="0" dirty="0" err="1" smtClean="0">
                          <a:solidFill>
                            <a:schemeClr val="tx1"/>
                          </a:solidFill>
                          <a:latin typeface="Courier New" pitchFamily="49" charset="0"/>
                        </a:rPr>
                        <a:t>Interfaces.C.Strings.chars_ptr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"_ZN6AClass12getFirstCharEv");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966671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C++ Classes</a:t>
            </a:r>
            <a:endParaRPr lang="en-GB" dirty="0"/>
          </a:p>
        </p:txBody>
      </p:sp>
      <p:graphicFrame>
        <p:nvGraphicFramePr>
          <p:cNvPr id="4" name="Tableau 4"/>
          <p:cNvGraphicFramePr>
            <a:graphicFrameLocks noGrp="1"/>
          </p:cNvGraphicFramePr>
          <p:nvPr>
            <p:extLst/>
          </p:nvPr>
        </p:nvGraphicFramePr>
        <p:xfrm>
          <a:off x="609366" y="988703"/>
          <a:ext cx="3886433" cy="1934930"/>
        </p:xfrm>
        <a:graphic>
          <a:graphicData uri="http://schemas.openxmlformats.org/drawingml/2006/table">
            <a:tbl>
              <a:tblPr firstRow="1" bandRow="1">
                <a:tableStyleId>{5C22544A-7EE6-4342-B048-85BDC9FD1C3A}</a:tableStyleId>
              </a:tblPr>
              <a:tblGrid>
                <a:gridCol w="3886433"/>
              </a:tblGrid>
              <a:tr h="12640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Base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Base ()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void P1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"P1 FROM C++" &lt;&lt; </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F;</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nvPr>
        </p:nvGraphicFramePr>
        <p:xfrm>
          <a:off x="5185166" y="1165005"/>
          <a:ext cx="3434960" cy="1096730"/>
        </p:xfrm>
        <a:graphic>
          <a:graphicData uri="http://schemas.openxmlformats.org/drawingml/2006/table">
            <a:tbl>
              <a:tblPr firstRow="1" bandRow="1">
                <a:tableStyleId>{5C22544A-7EE6-4342-B048-85BDC9FD1C3A}</a:tableStyleId>
              </a:tblPr>
              <a:tblGrid>
                <a:gridCol w="3434960"/>
              </a:tblGrid>
              <a:tr h="9781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Base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F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New_Base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Base;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Base);</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496690134"/>
              </p:ext>
            </p:extLst>
          </p:nvPr>
        </p:nvGraphicFramePr>
        <p:xfrm>
          <a:off x="378909" y="3086099"/>
          <a:ext cx="4440741" cy="2173653"/>
        </p:xfrm>
        <a:graphic>
          <a:graphicData uri="http://schemas.openxmlformats.org/drawingml/2006/table">
            <a:tbl>
              <a:tblPr firstRow="1" bandRow="1">
                <a:tableStyleId>{5C22544A-7EE6-4342-B048-85BDC9FD1C3A}</a:tableStyleId>
              </a:tblPr>
              <a:tblGrid>
                <a:gridCol w="4440741"/>
              </a:tblGrid>
              <a:tr h="21736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 </a:t>
                      </a:r>
                      <a:r>
                        <a:rPr lang="en-US" sz="1100" b="0" baseline="0" dirty="0" smtClean="0">
                          <a:solidFill>
                            <a:schemeClr val="tx1"/>
                          </a:solidFill>
                          <a:latin typeface="Courier New" pitchFamily="49" charset="0"/>
                        </a:rPr>
                        <a:t>Extensions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Child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new</a:t>
                      </a:r>
                      <a:r>
                        <a:rPr lang="en-US" sz="1100" b="0" baseline="0" dirty="0" smtClean="0">
                          <a:solidFill>
                            <a:schemeClr val="tx1"/>
                          </a:solidFill>
                          <a:latin typeface="Courier New" pitchFamily="49" charset="0"/>
                        </a:rPr>
                        <a:t> Base </a:t>
                      </a: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F2 : Integer;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New_Base</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Child;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overriding</a:t>
                      </a: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P1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Child);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Extensions;</a:t>
                      </a: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89899133"/>
              </p:ext>
            </p:extLst>
          </p:nvPr>
        </p:nvGraphicFramePr>
        <p:xfrm>
          <a:off x="4455609" y="4162424"/>
          <a:ext cx="4440741" cy="2437850"/>
        </p:xfrm>
        <a:graphic>
          <a:graphicData uri="http://schemas.openxmlformats.org/drawingml/2006/table">
            <a:tbl>
              <a:tblPr firstRow="1" bandRow="1">
                <a:tableStyleId>{5C22544A-7EE6-4342-B048-85BDC9FD1C3A}</a:tableStyleId>
              </a:tblPr>
              <a:tblGrid>
                <a:gridCol w="4440741"/>
              </a:tblGrid>
              <a:tr h="21736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 body </a:t>
                      </a:r>
                      <a:r>
                        <a:rPr lang="en-US" sz="1100" b="0" baseline="0" dirty="0" smtClean="0">
                          <a:solidFill>
                            <a:schemeClr val="tx1"/>
                          </a:solidFill>
                          <a:latin typeface="Courier New" pitchFamily="49" charset="0"/>
                        </a:rPr>
                        <a:t>Extensions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New_Base</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Child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(Base'(</a:t>
                      </a:r>
                      <a:r>
                        <a:rPr lang="en-US" sz="1100" b="0" baseline="0" dirty="0" err="1" smtClean="0">
                          <a:solidFill>
                            <a:schemeClr val="tx1"/>
                          </a:solidFill>
                          <a:latin typeface="Courier New" pitchFamily="49" charset="0"/>
                        </a:rPr>
                        <a:t>New_Base</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F2 =&gt;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New_Base</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overriding</a:t>
                      </a: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P1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Child)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Put_Line</a:t>
                      </a:r>
                      <a:r>
                        <a:rPr lang="en-US" sz="1100" b="0" baseline="0" dirty="0" smtClean="0">
                          <a:solidFill>
                            <a:schemeClr val="tx1"/>
                          </a:solidFill>
                          <a:latin typeface="Courier New" pitchFamily="49" charset="0"/>
                        </a:rPr>
                        <a:t> ("P1 from Ada");</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P1;</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Extensions;</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4100117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Cross-Language Dispatching</a:t>
            </a:r>
            <a:endParaRPr lang="en-GB" dirty="0"/>
          </a:p>
        </p:txBody>
      </p:sp>
      <p:graphicFrame>
        <p:nvGraphicFramePr>
          <p:cNvPr id="4" name="Tableau 4"/>
          <p:cNvGraphicFramePr>
            <a:graphicFrameLocks noGrp="1"/>
          </p:cNvGraphicFramePr>
          <p:nvPr>
            <p:extLst/>
          </p:nvPr>
        </p:nvGraphicFramePr>
        <p:xfrm>
          <a:off x="485542" y="988703"/>
          <a:ext cx="3048234" cy="668647"/>
        </p:xfrm>
        <a:graphic>
          <a:graphicData uri="http://schemas.openxmlformats.org/drawingml/2006/table">
            <a:tbl>
              <a:tblPr firstRow="1" bandRow="1">
                <a:tableStyleId>{5C22544A-7EE6-4342-B048-85BDC9FD1C3A}</a:tableStyleId>
              </a:tblPr>
              <a:tblGrid>
                <a:gridCol w="3048234"/>
              </a:tblGrid>
              <a:tr h="6686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a:t>
                      </a:r>
                      <a:r>
                        <a:rPr lang="en-GB" sz="1100" b="0" baseline="0" dirty="0" err="1" smtClean="0">
                          <a:solidFill>
                            <a:schemeClr val="tx1"/>
                          </a:solidFill>
                          <a:latin typeface="Courier New" pitchFamily="49" charset="0"/>
                        </a:rPr>
                        <a:t>CallFromCpp</a:t>
                      </a:r>
                      <a:r>
                        <a:rPr lang="en-GB" sz="1100" b="0" baseline="0" dirty="0" smtClean="0">
                          <a:solidFill>
                            <a:schemeClr val="tx1"/>
                          </a:solidFill>
                          <a:latin typeface="Courier New" pitchFamily="49" charset="0"/>
                        </a:rPr>
                        <a:t> (Base * </a:t>
                      </a:r>
                      <a:r>
                        <a:rPr lang="en-GB" sz="1100" b="0" baseline="0" dirty="0" err="1" smtClean="0">
                          <a:solidFill>
                            <a:schemeClr val="tx1"/>
                          </a:solidFill>
                          <a:latin typeface="Courier New" pitchFamily="49" charset="0"/>
                        </a:rPr>
                        <a:t>obj</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obj</a:t>
                      </a:r>
                      <a:r>
                        <a:rPr lang="en-GB" sz="1100" b="0" baseline="0" dirty="0" smtClean="0">
                          <a:solidFill>
                            <a:schemeClr val="tx1"/>
                          </a:solidFill>
                          <a:latin typeface="Courier New" pitchFamily="49" charset="0"/>
                        </a:rPr>
                        <a:t>-&gt;P1();</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nvPr>
        </p:nvGraphicFramePr>
        <p:xfrm>
          <a:off x="4267200" y="1184055"/>
          <a:ext cx="4429125" cy="273270"/>
        </p:xfrm>
        <a:graphic>
          <a:graphicData uri="http://schemas.openxmlformats.org/drawingml/2006/table">
            <a:tbl>
              <a:tblPr firstRow="1" bandRow="1">
                <a:tableStyleId>{5C22544A-7EE6-4342-B048-85BDC9FD1C3A}</a:tableStyleId>
              </a:tblPr>
              <a:tblGrid>
                <a:gridCol w="4429125"/>
              </a:tblGrid>
              <a:tr h="2732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CallFromCpp</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Obj</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Base'Class</a:t>
                      </a: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nvPr>
        </p:nvGraphicFramePr>
        <p:xfrm>
          <a:off x="2264859" y="2085974"/>
          <a:ext cx="4669341" cy="2940770"/>
        </p:xfrm>
        <a:graphic>
          <a:graphicData uri="http://schemas.openxmlformats.org/drawingml/2006/table">
            <a:tbl>
              <a:tblPr firstRow="1" bandRow="1">
                <a:tableStyleId>{5C22544A-7EE6-4342-B048-85BDC9FD1C3A}</a:tableStyleId>
              </a:tblPr>
              <a:tblGrid>
                <a:gridCol w="4669341"/>
              </a:tblGrid>
              <a:tr h="21736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Main 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CallFromAda</a:t>
                      </a:r>
                      <a:r>
                        <a:rPr lang="en-US" sz="1100" b="0" baseline="0" dirty="0" smtClean="0">
                          <a:solidFill>
                            <a:schemeClr val="tx1"/>
                          </a:solidFill>
                          <a:latin typeface="Courier New" pitchFamily="49" charset="0"/>
                        </a:rPr>
                        <a:t> (O : </a:t>
                      </a:r>
                      <a:r>
                        <a:rPr lang="en-US" sz="1100" b="1" baseline="0" dirty="0" smtClean="0">
                          <a:solidFill>
                            <a:schemeClr val="tx1"/>
                          </a:solidFill>
                          <a:latin typeface="Courier New" pitchFamily="49" charset="0"/>
                        </a:rPr>
                        <a:t>in</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out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Base'Class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O.P1;</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CallFromAda</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Acc</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all</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Base'Class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O1 : </a:t>
                      </a:r>
                      <a:r>
                        <a:rPr lang="en-US" sz="1100" b="0" baseline="0" dirty="0" err="1" smtClean="0">
                          <a:solidFill>
                            <a:schemeClr val="tx1"/>
                          </a:solidFill>
                          <a:latin typeface="Courier New" pitchFamily="49" charset="0"/>
                        </a:rPr>
                        <a:t>Acc</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new</a:t>
                      </a:r>
                      <a:r>
                        <a:rPr lang="en-US" sz="1100" b="0" baseline="0" dirty="0" smtClean="0">
                          <a:solidFill>
                            <a:schemeClr val="tx1"/>
                          </a:solidFill>
                          <a:latin typeface="Courier New" pitchFamily="49" charset="0"/>
                        </a:rPr>
                        <a:t> Base'(Base'(</a:t>
                      </a:r>
                      <a:r>
                        <a:rPr lang="en-US" sz="1100" b="0" baseline="0" dirty="0" err="1" smtClean="0">
                          <a:solidFill>
                            <a:schemeClr val="tx1"/>
                          </a:solidFill>
                          <a:latin typeface="Courier New" pitchFamily="49" charset="0"/>
                        </a:rPr>
                        <a:t>New_Base</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O2 : </a:t>
                      </a:r>
                      <a:r>
                        <a:rPr lang="en-US" sz="1100" b="0" baseline="0" dirty="0" err="1" smtClean="0">
                          <a:solidFill>
                            <a:schemeClr val="tx1"/>
                          </a:solidFill>
                          <a:latin typeface="Courier New" pitchFamily="49" charset="0"/>
                        </a:rPr>
                        <a:t>Acc</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new</a:t>
                      </a:r>
                      <a:r>
                        <a:rPr lang="en-US" sz="1100" b="0" baseline="0" dirty="0" smtClean="0">
                          <a:solidFill>
                            <a:schemeClr val="tx1"/>
                          </a:solidFill>
                          <a:latin typeface="Courier New" pitchFamily="49" charset="0"/>
                        </a:rPr>
                        <a:t> Child'(Child'(</a:t>
                      </a:r>
                      <a:r>
                        <a:rPr lang="en-US" sz="1100" b="0" baseline="0" dirty="0" err="1" smtClean="0">
                          <a:solidFill>
                            <a:schemeClr val="tx1"/>
                          </a:solidFill>
                          <a:latin typeface="Courier New" pitchFamily="49" charset="0"/>
                        </a:rPr>
                        <a:t>New_Base</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CallFromAda</a:t>
                      </a:r>
                      <a:r>
                        <a:rPr lang="en-US" sz="1100" b="0" baseline="0" dirty="0" smtClean="0">
                          <a:solidFill>
                            <a:schemeClr val="tx1"/>
                          </a:solidFill>
                          <a:latin typeface="Courier New" pitchFamily="49" charset="0"/>
                        </a:rPr>
                        <a:t>(O1.all);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CallFromAda</a:t>
                      </a:r>
                      <a:r>
                        <a:rPr lang="en-US" sz="1100" b="0" baseline="0" dirty="0" smtClean="0">
                          <a:solidFill>
                            <a:schemeClr val="tx1"/>
                          </a:solidFill>
                          <a:latin typeface="Courier New" pitchFamily="49" charset="0"/>
                        </a:rPr>
                        <a:t>(O2.all);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CallFromCpp</a:t>
                      </a:r>
                      <a:r>
                        <a:rPr lang="en-US" sz="1100" b="0" baseline="0" dirty="0" smtClean="0">
                          <a:solidFill>
                            <a:schemeClr val="tx1"/>
                          </a:solidFill>
                          <a:latin typeface="Courier New" pitchFamily="49" charset="0"/>
                        </a:rPr>
                        <a:t>(O1);</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CallFromCpp</a:t>
                      </a:r>
                      <a:r>
                        <a:rPr lang="en-US" sz="1100" b="0" baseline="0" dirty="0" smtClean="0">
                          <a:solidFill>
                            <a:schemeClr val="tx1"/>
                          </a:solidFill>
                          <a:latin typeface="Courier New" pitchFamily="49" charset="0"/>
                        </a:rPr>
                        <a:t>(O2);</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Main;</a:t>
                      </a:r>
                    </a:p>
                  </a:txBody>
                  <a:tcPr marL="91413" marR="91413" marT="45445" marB="45445" anchor="ctr">
                    <a:solidFill>
                      <a:schemeClr val="bg1">
                        <a:lumMod val="95000"/>
                      </a:schemeClr>
                    </a:solidFill>
                  </a:tcPr>
                </a:tc>
              </a:tr>
            </a:tbl>
          </a:graphicData>
        </a:graphic>
      </p:graphicFrame>
      <p:sp>
        <p:nvSpPr>
          <p:cNvPr id="8" name="Rectangle 7"/>
          <p:cNvSpPr/>
          <p:nvPr/>
        </p:nvSpPr>
        <p:spPr bwMode="auto">
          <a:xfrm>
            <a:off x="771525" y="1200150"/>
            <a:ext cx="971550" cy="180975"/>
          </a:xfrm>
          <a:prstGeom prst="rect">
            <a:avLst/>
          </a:prstGeom>
          <a:solidFill>
            <a:srgbClr val="FFFF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smtClean="0">
              <a:solidFill>
                <a:schemeClr val="tx1"/>
              </a:solidFill>
              <a:effectLst/>
              <a:latin typeface="Arial" charset="0"/>
            </a:endParaRPr>
          </a:p>
        </p:txBody>
      </p:sp>
      <p:sp>
        <p:nvSpPr>
          <p:cNvPr id="9" name="Rectangle 8"/>
          <p:cNvSpPr/>
          <p:nvPr/>
        </p:nvSpPr>
        <p:spPr bwMode="auto">
          <a:xfrm>
            <a:off x="2809875" y="2638426"/>
            <a:ext cx="523875" cy="180974"/>
          </a:xfrm>
          <a:prstGeom prst="rect">
            <a:avLst/>
          </a:prstGeom>
          <a:solidFill>
            <a:srgbClr val="FFFF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smtClean="0">
              <a:solidFill>
                <a:schemeClr val="tx1"/>
              </a:solidFill>
              <a:effectLst/>
              <a:latin typeface="Arial" charset="0"/>
            </a:endParaRPr>
          </a:p>
        </p:txBody>
      </p:sp>
      <p:graphicFrame>
        <p:nvGraphicFramePr>
          <p:cNvPr id="10" name="Tableau 4"/>
          <p:cNvGraphicFramePr>
            <a:graphicFrameLocks noGrp="1"/>
          </p:cNvGraphicFramePr>
          <p:nvPr>
            <p:extLst/>
          </p:nvPr>
        </p:nvGraphicFramePr>
        <p:xfrm>
          <a:off x="2226759" y="5276850"/>
          <a:ext cx="4669341" cy="885826"/>
        </p:xfrm>
        <a:graphic>
          <a:graphicData uri="http://schemas.openxmlformats.org/drawingml/2006/table">
            <a:tbl>
              <a:tblPr firstRow="1" bandRow="1">
                <a:tableStyleId>{5C22544A-7EE6-4342-B048-85BDC9FD1C3A}</a:tableStyleId>
              </a:tblPr>
              <a:tblGrid>
                <a:gridCol w="4669341"/>
              </a:tblGrid>
              <a:tr h="8858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bg1"/>
                          </a:solidFill>
                          <a:latin typeface="Courier New" pitchFamily="49" charset="0"/>
                        </a:rPr>
                        <a:t>P1 FROM C++</a:t>
                      </a:r>
                      <a:br>
                        <a:rPr lang="en-US" sz="1100" b="0" baseline="0" dirty="0" smtClean="0">
                          <a:solidFill>
                            <a:schemeClr val="bg1"/>
                          </a:solidFill>
                          <a:latin typeface="Courier New" pitchFamily="49" charset="0"/>
                        </a:rPr>
                      </a:br>
                      <a:r>
                        <a:rPr lang="en-US" sz="1100" b="0" baseline="0" dirty="0" smtClean="0">
                          <a:solidFill>
                            <a:schemeClr val="bg1"/>
                          </a:solidFill>
                          <a:latin typeface="Courier New" pitchFamily="49" charset="0"/>
                        </a:rPr>
                        <a:t>P1 FROM ADA</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bg1"/>
                          </a:solidFill>
                          <a:latin typeface="Courier New" pitchFamily="49" charset="0"/>
                        </a:rPr>
                        <a:t>P1 FROM 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bg1"/>
                          </a:solidFill>
                          <a:latin typeface="Courier New" pitchFamily="49" charset="0"/>
                        </a:rPr>
                        <a:t>P1 FROM ADA</a:t>
                      </a:r>
                    </a:p>
                  </a:txBody>
                  <a:tcPr marL="91413" marR="91413" marT="45445" marB="45445" anchor="ctr">
                    <a:solidFill>
                      <a:schemeClr val="tx1"/>
                    </a:solidFill>
                  </a:tcPr>
                </a:tc>
              </a:tr>
            </a:tbl>
          </a:graphicData>
        </a:graphic>
      </p:graphicFrame>
    </p:spTree>
    <p:extLst>
      <p:ext uri="{BB962C8B-B14F-4D97-AF65-F5344CB8AC3E}">
        <p14:creationId xmlns:p14="http://schemas.microsoft.com/office/powerpoint/2010/main" val="1634847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Abstract Classes as Abstract Types</a:t>
            </a:r>
            <a:endParaRPr lang="en-GB" dirty="0"/>
          </a:p>
        </p:txBody>
      </p:sp>
      <p:graphicFrame>
        <p:nvGraphicFramePr>
          <p:cNvPr id="4" name="Tableau 4"/>
          <p:cNvGraphicFramePr>
            <a:graphicFrameLocks noGrp="1"/>
          </p:cNvGraphicFramePr>
          <p:nvPr>
            <p:extLst/>
          </p:nvPr>
        </p:nvGraphicFramePr>
        <p:xfrm>
          <a:off x="618688" y="1684785"/>
          <a:ext cx="3475557" cy="1096730"/>
        </p:xfrm>
        <a:graphic>
          <a:graphicData uri="http://schemas.openxmlformats.org/drawingml/2006/table">
            <a:tbl>
              <a:tblPr firstRow="1" bandRow="1">
                <a:tableStyleId>{5C22544A-7EE6-4342-B048-85BDC9FD1C3A}</a:tableStyleId>
              </a:tblPr>
              <a:tblGrid>
                <a:gridCol w="3475557"/>
              </a:tblGrid>
              <a:tr h="759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Base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P1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P2 ()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F;</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nvPr>
        </p:nvGraphicFramePr>
        <p:xfrm>
          <a:off x="666146" y="4439652"/>
          <a:ext cx="3135833" cy="842210"/>
        </p:xfrm>
        <a:graphic>
          <a:graphicData uri="http://schemas.openxmlformats.org/drawingml/2006/table">
            <a:tbl>
              <a:tblPr firstRow="1" bandRow="1">
                <a:tableStyleId>{5C22544A-7EE6-4342-B048-85BDC9FD1C3A}</a:tableStyleId>
              </a:tblPr>
              <a:tblGrid>
                <a:gridCol w="3135833"/>
              </a:tblGrid>
              <a:tr h="8422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Concrete : public Base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P1 ()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nvPr>
        </p:nvGraphicFramePr>
        <p:xfrm>
          <a:off x="4121150" y="4238625"/>
          <a:ext cx="4413250" cy="1238250"/>
        </p:xfrm>
        <a:graphic>
          <a:graphicData uri="http://schemas.openxmlformats.org/drawingml/2006/table">
            <a:tbl>
              <a:tblPr firstRow="1" bandRow="1">
                <a:tableStyleId>{5C22544A-7EE6-4342-B048-85BDC9FD1C3A}</a:tableStyleId>
              </a:tblPr>
              <a:tblGrid>
                <a:gridCol w="4413250"/>
              </a:tblGrid>
              <a:tr h="1238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Concrete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 </a:t>
                      </a:r>
                      <a:r>
                        <a:rPr lang="en-GB" sz="1100" b="0" baseline="0" dirty="0" smtClean="0">
                          <a:solidFill>
                            <a:schemeClr val="tx1"/>
                          </a:solidFill>
                          <a:latin typeface="Courier New" pitchFamily="49" charset="0"/>
                        </a:rPr>
                        <a:t>Base</a:t>
                      </a:r>
                      <a:r>
                        <a:rPr lang="en-GB" sz="1100" b="1" baseline="0" dirty="0" smtClean="0">
                          <a:solidFill>
                            <a:schemeClr val="tx1"/>
                          </a:solidFill>
                          <a:latin typeface="Courier New" pitchFamily="49" charset="0"/>
                        </a:rPr>
                        <a:t> 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Concrete);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Concrete)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10" name="Tableau 4"/>
          <p:cNvGraphicFramePr>
            <a:graphicFrameLocks noGrp="1"/>
          </p:cNvGraphicFramePr>
          <p:nvPr>
            <p:extLst/>
          </p:nvPr>
        </p:nvGraphicFramePr>
        <p:xfrm>
          <a:off x="4412915" y="1676716"/>
          <a:ext cx="4051301" cy="1096730"/>
        </p:xfrm>
        <a:graphic>
          <a:graphicData uri="http://schemas.openxmlformats.org/drawingml/2006/table">
            <a:tbl>
              <a:tblPr firstRow="1" bandRow="1">
                <a:tableStyleId>{5C22544A-7EE6-4342-B048-85BDC9FD1C3A}</a:tableStyleId>
              </a:tblPr>
              <a:tblGrid>
                <a:gridCol w="4051301"/>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u="sng" baseline="0" dirty="0" smtClean="0">
                          <a:solidFill>
                            <a:schemeClr val="tx1"/>
                          </a:solidFill>
                          <a:latin typeface="Courier New" pitchFamily="49" charset="0"/>
                        </a:rPr>
                        <a:t>abstract</a:t>
                      </a:r>
                      <a:r>
                        <a:rPr lang="en-GB" sz="1100" b="0" u="none"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F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840933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Abstract Classes as Interfaces</a:t>
            </a:r>
            <a:endParaRPr lang="en-GB" dirty="0"/>
          </a:p>
        </p:txBody>
      </p:sp>
      <p:graphicFrame>
        <p:nvGraphicFramePr>
          <p:cNvPr id="4" name="Tableau 4"/>
          <p:cNvGraphicFramePr>
            <a:graphicFrameLocks noGrp="1"/>
          </p:cNvGraphicFramePr>
          <p:nvPr>
            <p:extLst/>
          </p:nvPr>
        </p:nvGraphicFramePr>
        <p:xfrm>
          <a:off x="666815" y="1513336"/>
          <a:ext cx="2675458" cy="929090"/>
        </p:xfrm>
        <a:graphic>
          <a:graphicData uri="http://schemas.openxmlformats.org/drawingml/2006/table">
            <a:tbl>
              <a:tblPr firstRow="1" bandRow="1">
                <a:tableStyleId>{5C22544A-7EE6-4342-B048-85BDC9FD1C3A}</a:tableStyleId>
              </a:tblPr>
              <a:tblGrid>
                <a:gridCol w="2675458"/>
              </a:tblGrid>
              <a:tr h="759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I1{</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P1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P2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nvPr>
        </p:nvGraphicFramePr>
        <p:xfrm>
          <a:off x="654115" y="4814637"/>
          <a:ext cx="3288233" cy="1096730"/>
        </p:xfrm>
        <a:graphic>
          <a:graphicData uri="http://schemas.openxmlformats.org/drawingml/2006/table">
            <a:tbl>
              <a:tblPr firstRow="1" bandRow="1">
                <a:tableStyleId>{5C22544A-7EE6-4342-B048-85BDC9FD1C3A}</a:tableStyleId>
              </a:tblPr>
              <a:tblGrid>
                <a:gridCol w="3288233"/>
              </a:tblGrid>
              <a:tr h="10586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Concrete : public I1, I2{</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P1 ()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P2 ()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P3 ()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nvPr>
        </p:nvGraphicFramePr>
        <p:xfrm>
          <a:off x="4121150" y="4816141"/>
          <a:ext cx="4413250" cy="1447800"/>
        </p:xfrm>
        <a:graphic>
          <a:graphicData uri="http://schemas.openxmlformats.org/drawingml/2006/table">
            <a:tbl>
              <a:tblPr firstRow="1" bandRow="1">
                <a:tableStyleId>{5C22544A-7EE6-4342-B048-85BDC9FD1C3A}</a:tableStyleId>
              </a:tblPr>
              <a:tblGrid>
                <a:gridCol w="4413250"/>
              </a:tblGrid>
              <a:tr h="1447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Concrete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and</a:t>
                      </a:r>
                      <a:r>
                        <a:rPr lang="en-GB" sz="1100" b="0" baseline="0" dirty="0" smtClean="0">
                          <a:solidFill>
                            <a:schemeClr val="tx1"/>
                          </a:solidFill>
                          <a:latin typeface="Courier New" pitchFamily="49" charset="0"/>
                        </a:rPr>
                        <a:t> I2 </a:t>
                      </a: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Concrete);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Concrete)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P3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Concrete);  </a:t>
                      </a:r>
                    </a:p>
                  </a:txBody>
                  <a:tcPr marL="91413" marR="91413" marT="45445" marB="45445" anchor="ctr">
                    <a:solidFill>
                      <a:schemeClr val="bg1">
                        <a:lumMod val="95000"/>
                      </a:schemeClr>
                    </a:solidFill>
                  </a:tcPr>
                </a:tc>
              </a:tr>
            </a:tbl>
          </a:graphicData>
        </a:graphic>
      </p:graphicFrame>
      <p:graphicFrame>
        <p:nvGraphicFramePr>
          <p:cNvPr id="9" name="Tableau 4"/>
          <p:cNvGraphicFramePr>
            <a:graphicFrameLocks noGrp="1"/>
          </p:cNvGraphicFramePr>
          <p:nvPr>
            <p:extLst/>
          </p:nvPr>
        </p:nvGraphicFramePr>
        <p:xfrm>
          <a:off x="4127755" y="3296653"/>
          <a:ext cx="4188661" cy="461520"/>
        </p:xfrm>
        <a:graphic>
          <a:graphicData uri="http://schemas.openxmlformats.org/drawingml/2006/table">
            <a:tbl>
              <a:tblPr firstRow="1" bandRow="1">
                <a:tableStyleId>{5C22544A-7EE6-4342-B048-85BDC9FD1C3A}</a:tableStyleId>
              </a:tblPr>
              <a:tblGrid>
                <a:gridCol w="4188661"/>
              </a:tblGrid>
              <a:tr h="461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I2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P3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I2)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10" name="Tableau 4"/>
          <p:cNvGraphicFramePr>
            <a:graphicFrameLocks noGrp="1"/>
          </p:cNvGraphicFramePr>
          <p:nvPr>
            <p:extLst/>
          </p:nvPr>
        </p:nvGraphicFramePr>
        <p:xfrm>
          <a:off x="3878010" y="1697271"/>
          <a:ext cx="4813301" cy="658914"/>
        </p:xfrm>
        <a:graphic>
          <a:graphicData uri="http://schemas.openxmlformats.org/drawingml/2006/table">
            <a:tbl>
              <a:tblPr firstRow="1" bandRow="1">
                <a:tableStyleId>{5C22544A-7EE6-4342-B048-85BDC9FD1C3A}</a:tableStyleId>
              </a:tblPr>
              <a:tblGrid>
                <a:gridCol w="4813301"/>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11" name="Tableau 4"/>
          <p:cNvGraphicFramePr>
            <a:graphicFrameLocks noGrp="1"/>
          </p:cNvGraphicFramePr>
          <p:nvPr>
            <p:extLst/>
          </p:nvPr>
        </p:nvGraphicFramePr>
        <p:xfrm>
          <a:off x="678346" y="3277967"/>
          <a:ext cx="2675458" cy="761450"/>
        </p:xfrm>
        <a:graphic>
          <a:graphicData uri="http://schemas.openxmlformats.org/drawingml/2006/table">
            <a:tbl>
              <a:tblPr firstRow="1" bandRow="1">
                <a:tableStyleId>{5C22544A-7EE6-4342-B048-85BDC9FD1C3A}</a:tableStyleId>
              </a:tblPr>
              <a:tblGrid>
                <a:gridCol w="2675458"/>
              </a:tblGrid>
              <a:tr h="759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I2{</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P3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966919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Exporting Ada Tagged Types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54042878"/>
              </p:ext>
            </p:extLst>
          </p:nvPr>
        </p:nvGraphicFramePr>
        <p:xfrm>
          <a:off x="464007" y="937260"/>
          <a:ext cx="4713784" cy="2773130"/>
        </p:xfrm>
        <a:graphic>
          <a:graphicData uri="http://schemas.openxmlformats.org/drawingml/2006/table">
            <a:tbl>
              <a:tblPr firstRow="1" bandRow="1">
                <a:tableStyleId>{5C22544A-7EE6-4342-B048-85BDC9FD1C3A}</a:tableStyleId>
              </a:tblPr>
              <a:tblGrid>
                <a:gridCol w="4713784"/>
              </a:tblGrid>
              <a:tr h="27241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435507801"/>
              </p:ext>
            </p:extLst>
          </p:nvPr>
        </p:nvGraphicFramePr>
        <p:xfrm>
          <a:off x="5320291" y="938110"/>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196568812"/>
              </p:ext>
            </p:extLst>
          </p:nvPr>
        </p:nvGraphicFramePr>
        <p:xfrm>
          <a:off x="745306" y="4492327"/>
          <a:ext cx="2838154" cy="92909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754374899"/>
              </p:ext>
            </p:extLst>
          </p:nvPr>
        </p:nvGraphicFramePr>
        <p:xfrm>
          <a:off x="4221671" y="3915678"/>
          <a:ext cx="4353917" cy="2605490"/>
        </p:xfrm>
        <a:graphic>
          <a:graphicData uri="http://schemas.openxmlformats.org/drawingml/2006/table">
            <a:tbl>
              <a:tblPr firstRow="1" bandRow="1">
                <a:tableStyleId>{5C22544A-7EE6-4342-B048-85BDC9FD1C3A}</a:tableStyleId>
              </a:tblPr>
              <a:tblGrid>
                <a:gridCol w="4353917"/>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animal.h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()-&gt;age() &lt;&lt;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241842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Exported Ada Tagged Types</a:t>
            </a:r>
            <a:endParaRPr lang="en-GB" dirty="0"/>
          </a:p>
        </p:txBody>
      </p:sp>
      <p:graphicFrame>
        <p:nvGraphicFramePr>
          <p:cNvPr id="6" name="Tableau 4"/>
          <p:cNvGraphicFramePr>
            <a:graphicFrameLocks noGrp="1"/>
          </p:cNvGraphicFramePr>
          <p:nvPr>
            <p:extLst>
              <p:ext uri="{D42A27DB-BD31-4B8C-83A1-F6EECF244321}">
                <p14:modId xmlns:p14="http://schemas.microsoft.com/office/powerpoint/2010/main" val="2117662197"/>
              </p:ext>
            </p:extLst>
          </p:nvPr>
        </p:nvGraphicFramePr>
        <p:xfrm>
          <a:off x="460902" y="3944493"/>
          <a:ext cx="2214355" cy="929090"/>
        </p:xfrm>
        <a:graphic>
          <a:graphicData uri="http://schemas.openxmlformats.org/drawingml/2006/table">
            <a:tbl>
              <a:tblPr firstRow="1" bandRow="1">
                <a:tableStyleId>{5C22544A-7EE6-4342-B048-85BDC9FD1C3A}</a:tableStyleId>
              </a:tblPr>
              <a:tblGrid>
                <a:gridCol w="2214355"/>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751913182"/>
              </p:ext>
            </p:extLst>
          </p:nvPr>
        </p:nvGraphicFramePr>
        <p:xfrm>
          <a:off x="460902" y="4991930"/>
          <a:ext cx="2214355" cy="1432010"/>
        </p:xfrm>
        <a:graphic>
          <a:graphicData uri="http://schemas.openxmlformats.org/drawingml/2006/table">
            <a:tbl>
              <a:tblPr firstRow="1" bandRow="1">
                <a:tableStyleId>{5C22544A-7EE6-4342-B048-85BDC9FD1C3A}</a:tableStyleId>
              </a:tblPr>
              <a:tblGrid>
                <a:gridCol w="2214355"/>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dog.h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3403488195"/>
              </p:ext>
            </p:extLst>
          </p:nvPr>
        </p:nvGraphicFramePr>
        <p:xfrm>
          <a:off x="2872921" y="3808207"/>
          <a:ext cx="2979239" cy="2773130"/>
        </p:xfrm>
        <a:graphic>
          <a:graphicData uri="http://schemas.openxmlformats.org/drawingml/2006/table">
            <a:tbl>
              <a:tblPr firstRow="1" bandRow="1">
                <a:tableStyleId>{5C22544A-7EE6-4342-B048-85BDC9FD1C3A}</a:tableStyleId>
              </a:tblPr>
              <a:tblGrid>
                <a:gridCol w="2979239"/>
              </a:tblGrid>
              <a:tr h="27704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Dog::Dog()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Dog::</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this-&gt;</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-&gt;age() &lt;&lt;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9" name="Tableau 4"/>
          <p:cNvGraphicFramePr>
            <a:graphicFrameLocks noGrp="1"/>
          </p:cNvGraphicFramePr>
          <p:nvPr>
            <p:extLst>
              <p:ext uri="{D42A27DB-BD31-4B8C-83A1-F6EECF244321}">
                <p14:modId xmlns:p14="http://schemas.microsoft.com/office/powerpoint/2010/main" val="2926788736"/>
              </p:ext>
            </p:extLst>
          </p:nvPr>
        </p:nvGraphicFramePr>
        <p:xfrm>
          <a:off x="5971491" y="3786691"/>
          <a:ext cx="2708200" cy="2638855"/>
        </p:xfrm>
        <a:graphic>
          <a:graphicData uri="http://schemas.openxmlformats.org/drawingml/2006/table">
            <a:tbl>
              <a:tblPr firstRow="1" bandRow="1">
                <a:tableStyleId>{5C22544A-7EE6-4342-B048-85BDC9FD1C3A}</a:tableStyleId>
              </a:tblPr>
              <a:tblGrid>
                <a:gridCol w="2708200"/>
              </a:tblGrid>
              <a:tr h="26388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main.cpp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 = new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-&gt;</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12" name="Tableau 4"/>
          <p:cNvGraphicFramePr>
            <a:graphicFrameLocks noGrp="1"/>
          </p:cNvGraphicFramePr>
          <p:nvPr>
            <p:extLst>
              <p:ext uri="{D42A27DB-BD31-4B8C-83A1-F6EECF244321}">
                <p14:modId xmlns:p14="http://schemas.microsoft.com/office/powerpoint/2010/main" val="1909957876"/>
              </p:ext>
            </p:extLst>
          </p:nvPr>
        </p:nvGraphicFramePr>
        <p:xfrm>
          <a:off x="610691" y="907321"/>
          <a:ext cx="4713784" cy="2773130"/>
        </p:xfrm>
        <a:graphic>
          <a:graphicData uri="http://schemas.openxmlformats.org/drawingml/2006/table">
            <a:tbl>
              <a:tblPr firstRow="1" bandRow="1">
                <a:tableStyleId>{5C22544A-7EE6-4342-B048-85BDC9FD1C3A}</a:tableStyleId>
              </a:tblPr>
              <a:tblGrid>
                <a:gridCol w="4713784"/>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13" name="Tableau 4"/>
          <p:cNvGraphicFramePr>
            <a:graphicFrameLocks noGrp="1"/>
          </p:cNvGraphicFramePr>
          <p:nvPr>
            <p:extLst>
              <p:ext uri="{D42A27DB-BD31-4B8C-83A1-F6EECF244321}">
                <p14:modId xmlns:p14="http://schemas.microsoft.com/office/powerpoint/2010/main" val="2367187479"/>
              </p:ext>
            </p:extLst>
          </p:nvPr>
        </p:nvGraphicFramePr>
        <p:xfrm>
          <a:off x="5398396" y="911440"/>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097449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Exceptions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569990223"/>
              </p:ext>
            </p:extLst>
          </p:nvPr>
        </p:nvGraphicFramePr>
        <p:xfrm>
          <a:off x="3161258" y="1197610"/>
          <a:ext cx="2821484" cy="659765"/>
        </p:xfrm>
        <a:graphic>
          <a:graphicData uri="http://schemas.openxmlformats.org/drawingml/2006/table">
            <a:tbl>
              <a:tblPr firstRow="1" bandRow="1">
                <a:tableStyleId>{5C22544A-7EE6-4342-B048-85BDC9FD1C3A}</a:tableStyleId>
              </a:tblPr>
              <a:tblGrid>
                <a:gridCol w="2821484"/>
              </a:tblGrid>
              <a:tr h="6597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bool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(void) throw(</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090742841"/>
              </p:ext>
            </p:extLst>
          </p:nvPr>
        </p:nvGraphicFramePr>
        <p:xfrm>
          <a:off x="1915862" y="2486025"/>
          <a:ext cx="5312276" cy="2771775"/>
        </p:xfrm>
        <a:graphic>
          <a:graphicData uri="http://schemas.openxmlformats.org/drawingml/2006/table">
            <a:tbl>
              <a:tblPr firstRow="1" bandRow="1">
                <a:tableStyleId>{5C22544A-7EE6-4342-B048-85BDC9FD1C3A}</a:tableStyleId>
              </a:tblPr>
              <a:tblGrid>
                <a:gridCol w="5312276"/>
              </a:tblGrid>
              <a:tr h="2771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Interfaces.C.Extensions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Interfaces.C.Extensions.Bool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 "_Z4isOKv");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Res : </a:t>
                      </a:r>
                      <a:r>
                        <a:rPr lang="en-GB" sz="1100" b="0" baseline="0" dirty="0" err="1" smtClean="0">
                          <a:solidFill>
                            <a:schemeClr val="tx1"/>
                          </a:solidFill>
                          <a:latin typeface="Courier New" pitchFamily="49" charset="0"/>
                        </a:rPr>
                        <a:t>Interfaces.C.Extensions.bool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Res :=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when</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others</a:t>
                      </a:r>
                      <a:r>
                        <a:rPr lang="en-GB" sz="1100" b="0" baseline="0" dirty="0" smtClean="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("C++ Exception raised");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148377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Introduction</a:t>
            </a:r>
            <a:endParaRPr lang="en-GB" dirty="0"/>
          </a:p>
        </p:txBody>
      </p:sp>
      <p:sp>
        <p:nvSpPr>
          <p:cNvPr id="4" name="Content Placeholder 3"/>
          <p:cNvSpPr>
            <a:spLocks noGrp="1"/>
          </p:cNvSpPr>
          <p:nvPr>
            <p:ph sz="half" idx="10"/>
          </p:nvPr>
        </p:nvSpPr>
        <p:spPr>
          <a:xfrm>
            <a:off x="729343" y="906930"/>
            <a:ext cx="7848600" cy="5420718"/>
          </a:xfrm>
        </p:spPr>
        <p:txBody>
          <a:bodyPr/>
          <a:lstStyle/>
          <a:p>
            <a:r>
              <a:rPr lang="en-GB" dirty="0" smtClean="0"/>
              <a:t>CPP Convention</a:t>
            </a:r>
          </a:p>
          <a:p>
            <a:r>
              <a:rPr lang="en-GB" dirty="0" smtClean="0"/>
              <a:t>C++ Name Mangling</a:t>
            </a:r>
          </a:p>
          <a:p>
            <a:r>
              <a:rPr lang="en-GB" dirty="0" smtClean="0"/>
              <a:t>Methods for Address </a:t>
            </a:r>
            <a:r>
              <a:rPr lang="en-GB" dirty="0"/>
              <a:t>tricky issues of C++ </a:t>
            </a:r>
            <a:r>
              <a:rPr lang="en-GB" dirty="0" smtClean="0"/>
              <a:t>Name Mangling</a:t>
            </a:r>
          </a:p>
          <a:p>
            <a:pPr lvl="1"/>
            <a:r>
              <a:rPr lang="en-GB" dirty="0"/>
              <a:t>Using </a:t>
            </a:r>
            <a:r>
              <a:rPr lang="en-GB" dirty="0" err="1"/>
              <a:t>Link_Name</a:t>
            </a:r>
            <a:r>
              <a:rPr lang="en-GB" dirty="0"/>
              <a:t> with hardcoded linker </a:t>
            </a:r>
            <a:r>
              <a:rPr lang="en-GB" dirty="0" smtClean="0"/>
              <a:t>symbol</a:t>
            </a:r>
          </a:p>
          <a:p>
            <a:pPr lvl="1"/>
            <a:r>
              <a:rPr lang="en-GB" dirty="0" smtClean="0"/>
              <a:t>extern “C” </a:t>
            </a:r>
          </a:p>
          <a:p>
            <a:pPr lvl="1"/>
            <a:r>
              <a:rPr lang="en-GB" dirty="0" smtClean="0"/>
              <a:t>Use g++ -fdump-</a:t>
            </a:r>
            <a:r>
              <a:rPr lang="en-GB" dirty="0" err="1" smtClean="0"/>
              <a:t>ada</a:t>
            </a:r>
            <a:r>
              <a:rPr lang="en-GB" dirty="0" smtClean="0"/>
              <a:t>-spec</a:t>
            </a:r>
          </a:p>
          <a:p>
            <a:r>
              <a:rPr lang="en-GB" dirty="0" smtClean="0"/>
              <a:t>Interfacing at the C++ class level</a:t>
            </a:r>
          </a:p>
          <a:p>
            <a:pPr lvl="1"/>
            <a:r>
              <a:rPr lang="en-GB" dirty="0" smtClean="0"/>
              <a:t>Constructors and Multiple Inheritance of Abstract Classes</a:t>
            </a:r>
          </a:p>
          <a:p>
            <a:r>
              <a:rPr lang="en-GB" dirty="0" smtClean="0"/>
              <a:t>Exporting Ada tagged types as classes</a:t>
            </a:r>
          </a:p>
          <a:p>
            <a:r>
              <a:rPr lang="en-GB" dirty="0" smtClean="0"/>
              <a:t>Handling C</a:t>
            </a:r>
            <a:r>
              <a:rPr lang="en-GB" dirty="0"/>
              <a:t>++ </a:t>
            </a:r>
            <a:r>
              <a:rPr lang="en-GB" dirty="0" smtClean="0"/>
              <a:t>Exceptions</a:t>
            </a:r>
          </a:p>
          <a:p>
            <a:r>
              <a:rPr lang="en-GB" dirty="0" smtClean="0"/>
              <a:t>Ada 2005 pragmas</a:t>
            </a:r>
          </a:p>
          <a:p>
            <a:endParaRPr lang="en-GB" dirty="0"/>
          </a:p>
          <a:p>
            <a:endParaRPr lang="en-GB" dirty="0" smtClean="0"/>
          </a:p>
          <a:p>
            <a:endParaRPr lang="en-GB" dirty="0" smtClean="0"/>
          </a:p>
          <a:p>
            <a:endParaRPr lang="en-GB" dirty="0"/>
          </a:p>
        </p:txBody>
      </p:sp>
    </p:spTree>
    <p:extLst>
      <p:ext uri="{BB962C8B-B14F-4D97-AF65-F5344CB8AC3E}">
        <p14:creationId xmlns:p14="http://schemas.microsoft.com/office/powerpoint/2010/main" val="4082608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25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851289021"/>
              </p:ext>
            </p:extLst>
          </p:nvPr>
        </p:nvGraphicFramePr>
        <p:xfrm>
          <a:off x="2272381" y="24860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"_</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048285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821962453"/>
              </p:ext>
            </p:extLst>
          </p:nvPr>
        </p:nvGraphicFramePr>
        <p:xfrm>
          <a:off x="2234281" y="19780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"_</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pic>
        <p:nvPicPr>
          <p:cNvPr id="5"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7730" y="282542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2"/>
          <p:cNvSpPr>
            <a:spLocks noChangeArrowheads="1"/>
          </p:cNvSpPr>
          <p:nvPr/>
        </p:nvSpPr>
        <p:spPr bwMode="auto">
          <a:xfrm>
            <a:off x="3217615" y="2764303"/>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7" name="TextBox 6"/>
          <p:cNvSpPr txBox="1"/>
          <p:nvPr/>
        </p:nvSpPr>
        <p:spPr>
          <a:xfrm>
            <a:off x="4600051" y="1263954"/>
            <a:ext cx="2309415" cy="307777"/>
          </a:xfrm>
          <a:prstGeom prst="rect">
            <a:avLst/>
          </a:prstGeom>
          <a:noFill/>
        </p:spPr>
        <p:txBody>
          <a:bodyPr wrap="none" rtlCol="0">
            <a:spAutoFit/>
          </a:bodyPr>
          <a:lstStyle/>
          <a:p>
            <a:r>
              <a:rPr lang="en-GB" sz="1400" b="1" i="0" kern="1200" dirty="0" smtClean="0">
                <a:solidFill>
                  <a:schemeClr val="accent1"/>
                </a:solidFill>
              </a:rPr>
              <a:t>C++ is not a valid convention</a:t>
            </a:r>
          </a:p>
        </p:txBody>
      </p:sp>
      <p:cxnSp>
        <p:nvCxnSpPr>
          <p:cNvPr id="8" name="Straight Connector 3"/>
          <p:cNvCxnSpPr>
            <a:cxnSpLocks noChangeShapeType="1"/>
            <a:stCxn id="6" idx="0"/>
          </p:cNvCxnSpPr>
          <p:nvPr/>
        </p:nvCxnSpPr>
        <p:spPr bwMode="auto">
          <a:xfrm flipV="1">
            <a:off x="3973265" y="1550628"/>
            <a:ext cx="1665535" cy="121367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graphicFrame>
        <p:nvGraphicFramePr>
          <p:cNvPr id="11" name="Tableau 4"/>
          <p:cNvGraphicFramePr>
            <a:graphicFrameLocks noGrp="1"/>
          </p:cNvGraphicFramePr>
          <p:nvPr>
            <p:extLst>
              <p:ext uri="{D42A27DB-BD31-4B8C-83A1-F6EECF244321}">
                <p14:modId xmlns:p14="http://schemas.microsoft.com/office/powerpoint/2010/main" val="707855216"/>
              </p:ext>
            </p:extLst>
          </p:nvPr>
        </p:nvGraphicFramePr>
        <p:xfrm>
          <a:off x="2394816" y="4704630"/>
          <a:ext cx="4354368" cy="1302470"/>
        </p:xfrm>
        <a:graphic>
          <a:graphicData uri="http://schemas.openxmlformats.org/drawingml/2006/table">
            <a:tbl>
              <a:tblPr firstRow="1" bandRow="1">
                <a:tableStyleId>{5C22544A-7EE6-4342-B048-85BDC9FD1C3A}</a:tableStyleId>
              </a:tblPr>
              <a:tblGrid>
                <a:gridCol w="4354368"/>
              </a:tblGrid>
              <a:tr h="13024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"_</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C_Plus_Plus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"_</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547014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015557816"/>
              </p:ext>
            </p:extLst>
          </p:nvPr>
        </p:nvGraphicFramePr>
        <p:xfrm>
          <a:off x="2272381" y="30194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472223945"/>
              </p:ext>
            </p:extLst>
          </p:nvPr>
        </p:nvGraphicFramePr>
        <p:xfrm>
          <a:off x="3371391" y="1584325"/>
          <a:ext cx="2401219" cy="92909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72373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(2/10)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54472239"/>
              </p:ext>
            </p:extLst>
          </p:nvPr>
        </p:nvGraphicFramePr>
        <p:xfrm>
          <a:off x="684881" y="33877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533023767"/>
              </p:ext>
            </p:extLst>
          </p:nvPr>
        </p:nvGraphicFramePr>
        <p:xfrm>
          <a:off x="678991" y="1710761"/>
          <a:ext cx="2401219" cy="92909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pic>
        <p:nvPicPr>
          <p:cNvPr id="6"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0828" y="422242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2"/>
          <p:cNvSpPr>
            <a:spLocks noChangeArrowheads="1"/>
          </p:cNvSpPr>
          <p:nvPr/>
        </p:nvSpPr>
        <p:spPr bwMode="auto">
          <a:xfrm>
            <a:off x="2900115" y="4161303"/>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8" name="TextBox 7"/>
          <p:cNvSpPr txBox="1"/>
          <p:nvPr/>
        </p:nvSpPr>
        <p:spPr>
          <a:xfrm>
            <a:off x="3734169" y="2455404"/>
            <a:ext cx="2052741" cy="307777"/>
          </a:xfrm>
          <a:prstGeom prst="rect">
            <a:avLst/>
          </a:prstGeom>
          <a:noFill/>
        </p:spPr>
        <p:txBody>
          <a:bodyPr wrap="none" rtlCol="0">
            <a:spAutoFit/>
          </a:bodyPr>
          <a:lstStyle/>
          <a:p>
            <a:r>
              <a:rPr lang="en-GB" sz="1400" b="1" i="0" kern="1200" dirty="0" smtClean="0">
                <a:solidFill>
                  <a:schemeClr val="accent1"/>
                </a:solidFill>
              </a:rPr>
              <a:t>Not a mangled C++ name</a:t>
            </a:r>
          </a:p>
        </p:txBody>
      </p:sp>
      <p:cxnSp>
        <p:nvCxnSpPr>
          <p:cNvPr id="9" name="Straight Connector 3"/>
          <p:cNvCxnSpPr>
            <a:cxnSpLocks noChangeShapeType="1"/>
            <a:stCxn id="7" idx="0"/>
            <a:endCxn id="8" idx="2"/>
          </p:cNvCxnSpPr>
          <p:nvPr/>
        </p:nvCxnSpPr>
        <p:spPr bwMode="auto">
          <a:xfrm flipV="1">
            <a:off x="3655765" y="2763181"/>
            <a:ext cx="1104775" cy="1398122"/>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graphicFrame>
        <p:nvGraphicFramePr>
          <p:cNvPr id="12" name="Tableau 4"/>
          <p:cNvGraphicFramePr>
            <a:graphicFrameLocks noGrp="1"/>
          </p:cNvGraphicFramePr>
          <p:nvPr>
            <p:extLst>
              <p:ext uri="{D42A27DB-BD31-4B8C-83A1-F6EECF244321}">
                <p14:modId xmlns:p14="http://schemas.microsoft.com/office/powerpoint/2010/main" val="1641876123"/>
              </p:ext>
            </p:extLst>
          </p:nvPr>
        </p:nvGraphicFramePr>
        <p:xfrm>
          <a:off x="5617790" y="3719612"/>
          <a:ext cx="2942010" cy="1604108"/>
        </p:xfrm>
        <a:graphic>
          <a:graphicData uri="http://schemas.openxmlformats.org/drawingml/2006/table">
            <a:tbl>
              <a:tblPr firstRow="1" bandRow="1">
                <a:tableStyleId>{5C22544A-7EE6-4342-B048-85BDC9FD1C3A}</a:tableStyleId>
              </a:tblPr>
              <a:tblGrid>
                <a:gridCol w="2942010"/>
              </a:tblGrid>
              <a:tr h="1604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nm </a:t>
                      </a:r>
                      <a:r>
                        <a:rPr lang="en-US"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b .</a:t>
                      </a:r>
                      <a:r>
                        <a:rPr lang="en-US" sz="1100" b="0" baseline="0" dirty="0" err="1" smtClean="0">
                          <a:solidFill>
                            <a:schemeClr val="tx1"/>
                          </a:solidFill>
                          <a:latin typeface="Courier New" pitchFamily="49" charset="0"/>
                        </a:rPr>
                        <a:t>bss</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r .</a:t>
                      </a:r>
                      <a:r>
                        <a:rPr lang="en-US" sz="1100" b="0" baseline="0" dirty="0" err="1" smtClean="0">
                          <a:solidFill>
                            <a:schemeClr val="tx1"/>
                          </a:solidFill>
                          <a:latin typeface="Courier New" pitchFamily="49" charset="0"/>
                        </a:rPr>
                        <a:t>eh_frame</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__Z6myfuncv</a:t>
                      </a:r>
                    </a:p>
                  </a:txBody>
                  <a:tcPr marL="91413" marR="91413" marT="45445" marB="45445">
                    <a:solidFill>
                      <a:schemeClr val="bg1">
                        <a:lumMod val="95000"/>
                      </a:schemeClr>
                    </a:solidFill>
                  </a:tcPr>
                </a:tc>
              </a:tr>
            </a:tbl>
          </a:graphicData>
        </a:graphic>
      </p:graphicFrame>
      <p:sp>
        <p:nvSpPr>
          <p:cNvPr id="13" name="Oval 2"/>
          <p:cNvSpPr>
            <a:spLocks noChangeArrowheads="1"/>
          </p:cNvSpPr>
          <p:nvPr/>
        </p:nvSpPr>
        <p:spPr bwMode="auto">
          <a:xfrm>
            <a:off x="6405315" y="4694703"/>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14" name="TextBox 13"/>
          <p:cNvSpPr txBox="1"/>
          <p:nvPr/>
        </p:nvSpPr>
        <p:spPr>
          <a:xfrm>
            <a:off x="5677269" y="5947904"/>
            <a:ext cx="1756186" cy="307777"/>
          </a:xfrm>
          <a:prstGeom prst="rect">
            <a:avLst/>
          </a:prstGeom>
          <a:noFill/>
        </p:spPr>
        <p:txBody>
          <a:bodyPr wrap="none" rtlCol="0">
            <a:spAutoFit/>
          </a:bodyPr>
          <a:lstStyle/>
          <a:p>
            <a:r>
              <a:rPr lang="en-GB" sz="1400" b="1" i="0" kern="1200" dirty="0" smtClean="0">
                <a:solidFill>
                  <a:schemeClr val="accent1"/>
                </a:solidFill>
              </a:rPr>
              <a:t>A </a:t>
            </a:r>
            <a:r>
              <a:rPr lang="en-GB" sz="1400" b="1" dirty="0" smtClean="0">
                <a:solidFill>
                  <a:schemeClr val="accent1"/>
                </a:solidFill>
              </a:rPr>
              <a:t>mangled </a:t>
            </a:r>
            <a:r>
              <a:rPr lang="en-GB" sz="1400" b="1" i="0" kern="1200" dirty="0" smtClean="0">
                <a:solidFill>
                  <a:schemeClr val="accent1"/>
                </a:solidFill>
              </a:rPr>
              <a:t>C++ name</a:t>
            </a:r>
          </a:p>
        </p:txBody>
      </p:sp>
      <p:cxnSp>
        <p:nvCxnSpPr>
          <p:cNvPr id="15" name="Straight Connector 3"/>
          <p:cNvCxnSpPr>
            <a:cxnSpLocks noChangeShapeType="1"/>
            <a:endCxn id="14" idx="0"/>
          </p:cNvCxnSpPr>
          <p:nvPr/>
        </p:nvCxnSpPr>
        <p:spPr bwMode="auto">
          <a:xfrm flipH="1">
            <a:off x="6555362" y="5055066"/>
            <a:ext cx="605607" cy="89283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41283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907710384"/>
              </p:ext>
            </p:extLst>
          </p:nvPr>
        </p:nvGraphicFramePr>
        <p:xfrm>
          <a:off x="2272381" y="31591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3637372537"/>
              </p:ext>
            </p:extLst>
          </p:nvPr>
        </p:nvGraphicFramePr>
        <p:xfrm>
          <a:off x="3371391" y="1584325"/>
          <a:ext cx="2401219" cy="126437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9011093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(3/10)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72309780"/>
              </p:ext>
            </p:extLst>
          </p:nvPr>
        </p:nvGraphicFramePr>
        <p:xfrm>
          <a:off x="926181" y="3349625"/>
          <a:ext cx="4217319" cy="2263775"/>
        </p:xfrm>
        <a:graphic>
          <a:graphicData uri="http://schemas.openxmlformats.org/drawingml/2006/table">
            <a:tbl>
              <a:tblPr firstRow="1" bandRow="1">
                <a:tableStyleId>{5C22544A-7EE6-4342-B048-85BDC9FD1C3A}</a:tableStyleId>
              </a:tblPr>
              <a:tblGrid>
                <a:gridCol w="42173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30233827"/>
              </p:ext>
            </p:extLst>
          </p:nvPr>
        </p:nvGraphicFramePr>
        <p:xfrm>
          <a:off x="920291" y="1470025"/>
          <a:ext cx="2401219" cy="126437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542441438"/>
              </p:ext>
            </p:extLst>
          </p:nvPr>
        </p:nvGraphicFramePr>
        <p:xfrm>
          <a:off x="5401890" y="3338612"/>
          <a:ext cx="2942010" cy="1604108"/>
        </p:xfrm>
        <a:graphic>
          <a:graphicData uri="http://schemas.openxmlformats.org/drawingml/2006/table">
            <a:tbl>
              <a:tblPr firstRow="1" bandRow="1">
                <a:tableStyleId>{5C22544A-7EE6-4342-B048-85BDC9FD1C3A}</a:tableStyleId>
              </a:tblPr>
              <a:tblGrid>
                <a:gridCol w="2942010"/>
              </a:tblGrid>
              <a:tr h="1604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nm </a:t>
                      </a:r>
                      <a:r>
                        <a:rPr lang="en-US"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b .</a:t>
                      </a:r>
                      <a:r>
                        <a:rPr lang="en-US" sz="1100" b="0" baseline="0" dirty="0" err="1" smtClean="0">
                          <a:solidFill>
                            <a:schemeClr val="tx1"/>
                          </a:solidFill>
                          <a:latin typeface="Courier New" pitchFamily="49" charset="0"/>
                        </a:rPr>
                        <a:t>bss</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r .</a:t>
                      </a:r>
                      <a:r>
                        <a:rPr lang="en-US" sz="1100" b="0" baseline="0" dirty="0" err="1" smtClean="0">
                          <a:solidFill>
                            <a:schemeClr val="tx1"/>
                          </a:solidFill>
                          <a:latin typeface="Courier New" pitchFamily="49" charset="0"/>
                        </a:rPr>
                        <a:t>eh_frame</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_</a:t>
                      </a:r>
                      <a:r>
                        <a:rPr lang="en-US" sz="1100" b="0" baseline="0" dirty="0" err="1" smtClean="0">
                          <a:solidFill>
                            <a:schemeClr val="tx1"/>
                          </a:solidFill>
                          <a:latin typeface="Courier New" pitchFamily="49" charset="0"/>
                        </a:rPr>
                        <a:t>myfunc</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0960704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910213856"/>
              </p:ext>
            </p:extLst>
          </p:nvPr>
        </p:nvGraphicFramePr>
        <p:xfrm>
          <a:off x="2834222" y="1684785"/>
          <a:ext cx="3475557" cy="1096730"/>
        </p:xfrm>
        <a:graphic>
          <a:graphicData uri="http://schemas.openxmlformats.org/drawingml/2006/table">
            <a:tbl>
              <a:tblPr firstRow="1" bandRow="1">
                <a:tableStyleId>{5C22544A-7EE6-4342-B048-85BDC9FD1C3A}</a:tableStyleId>
              </a:tblPr>
              <a:tblGrid>
                <a:gridCol w="3475557"/>
              </a:tblGrid>
              <a:tr h="759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Base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P1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P2 ()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F;</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1290202117"/>
              </p:ext>
            </p:extLst>
          </p:nvPr>
        </p:nvGraphicFramePr>
        <p:xfrm>
          <a:off x="2546350" y="3417025"/>
          <a:ext cx="4051301" cy="1096730"/>
        </p:xfrm>
        <a:graphic>
          <a:graphicData uri="http://schemas.openxmlformats.org/drawingml/2006/table">
            <a:tbl>
              <a:tblPr firstRow="1" bandRow="1">
                <a:tableStyleId>{5C22544A-7EE6-4342-B048-85BDC9FD1C3A}</a:tableStyleId>
              </a:tblPr>
              <a:tblGrid>
                <a:gridCol w="4051301"/>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F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3575831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(4/10)</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3172844239"/>
              </p:ext>
            </p:extLst>
          </p:nvPr>
        </p:nvGraphicFramePr>
        <p:xfrm>
          <a:off x="2546350" y="2222406"/>
          <a:ext cx="4051301" cy="1096730"/>
        </p:xfrm>
        <a:graphic>
          <a:graphicData uri="http://schemas.openxmlformats.org/drawingml/2006/table">
            <a:tbl>
              <a:tblPr firstRow="1" bandRow="1">
                <a:tableStyleId>{5C22544A-7EE6-4342-B048-85BDC9FD1C3A}</a:tableStyleId>
              </a:tblPr>
              <a:tblGrid>
                <a:gridCol w="4051301"/>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F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112562343"/>
              </p:ext>
            </p:extLst>
          </p:nvPr>
        </p:nvGraphicFramePr>
        <p:xfrm>
          <a:off x="2546350" y="4026625"/>
          <a:ext cx="4051301" cy="1096730"/>
        </p:xfrm>
        <a:graphic>
          <a:graphicData uri="http://schemas.openxmlformats.org/drawingml/2006/table">
            <a:tbl>
              <a:tblPr firstRow="1" bandRow="1">
                <a:tableStyleId>{5C22544A-7EE6-4342-B048-85BDC9FD1C3A}</a:tableStyleId>
              </a:tblPr>
              <a:tblGrid>
                <a:gridCol w="4051301"/>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abstract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F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p>
                  </a:txBody>
                  <a:tcPr marL="91413" marR="91413" marT="45445" marB="45445" anchor="ctr">
                    <a:solidFill>
                      <a:schemeClr val="bg1">
                        <a:lumMod val="95000"/>
                      </a:schemeClr>
                    </a:solidFill>
                  </a:tcPr>
                </a:tc>
              </a:tr>
            </a:tbl>
          </a:graphicData>
        </a:graphic>
      </p:graphicFrame>
      <p:pic>
        <p:nvPicPr>
          <p:cNvPr id="7"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2557" y="2325296"/>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2"/>
          <p:cNvSpPr>
            <a:spLocks noChangeArrowheads="1"/>
          </p:cNvSpPr>
          <p:nvPr/>
        </p:nvSpPr>
        <p:spPr bwMode="auto">
          <a:xfrm>
            <a:off x="3047599" y="2203058"/>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9" name="TextBox 8"/>
          <p:cNvSpPr txBox="1"/>
          <p:nvPr/>
        </p:nvSpPr>
        <p:spPr>
          <a:xfrm>
            <a:off x="4558899" y="1287898"/>
            <a:ext cx="1842107" cy="307777"/>
          </a:xfrm>
          <a:prstGeom prst="rect">
            <a:avLst/>
          </a:prstGeom>
          <a:noFill/>
        </p:spPr>
        <p:txBody>
          <a:bodyPr wrap="none" rtlCol="0">
            <a:spAutoFit/>
          </a:bodyPr>
          <a:lstStyle/>
          <a:p>
            <a:r>
              <a:rPr lang="en-GB" sz="1400" b="1" i="0" kern="1200" dirty="0" smtClean="0">
                <a:solidFill>
                  <a:schemeClr val="accent1"/>
                </a:solidFill>
              </a:rPr>
              <a:t>Type must be Abstract</a:t>
            </a:r>
          </a:p>
        </p:txBody>
      </p:sp>
      <p:cxnSp>
        <p:nvCxnSpPr>
          <p:cNvPr id="10" name="Straight Connector 3"/>
          <p:cNvCxnSpPr>
            <a:cxnSpLocks noChangeShapeType="1"/>
            <a:stCxn id="8" idx="0"/>
            <a:endCxn id="9" idx="2"/>
          </p:cNvCxnSpPr>
          <p:nvPr/>
        </p:nvCxnSpPr>
        <p:spPr bwMode="auto">
          <a:xfrm flipV="1">
            <a:off x="3803249" y="1595675"/>
            <a:ext cx="1676704" cy="60738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91802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2491224438"/>
              </p:ext>
            </p:extLst>
          </p:nvPr>
        </p:nvGraphicFramePr>
        <p:xfrm>
          <a:off x="1504491" y="1406525"/>
          <a:ext cx="2401219" cy="109673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1461962192"/>
              </p:ext>
            </p:extLst>
          </p:nvPr>
        </p:nvGraphicFramePr>
        <p:xfrm>
          <a:off x="4095293" y="1392671"/>
          <a:ext cx="3621690" cy="904875"/>
        </p:xfrm>
        <a:graphic>
          <a:graphicData uri="http://schemas.openxmlformats.org/drawingml/2006/table">
            <a:tbl>
              <a:tblPr firstRow="1" bandRow="1">
                <a:tableStyleId>{5C22544A-7EE6-4342-B048-85BDC9FD1C3A}</a:tableStyleId>
              </a:tblPr>
              <a:tblGrid>
                <a:gridCol w="362169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aclass.h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(10)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592007771"/>
              </p:ext>
            </p:extLst>
          </p:nvPr>
        </p:nvGraphicFramePr>
        <p:xfrm>
          <a:off x="1675941" y="3006725"/>
          <a:ext cx="5792119" cy="294077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623055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CPP Convention</a:t>
            </a:r>
            <a:endParaRPr lang="en-GB" dirty="0"/>
          </a:p>
        </p:txBody>
      </p:sp>
      <p:sp>
        <p:nvSpPr>
          <p:cNvPr id="3" name="Content Placeholder 2"/>
          <p:cNvSpPr>
            <a:spLocks noGrp="1"/>
          </p:cNvSpPr>
          <p:nvPr>
            <p:ph sz="half" idx="10"/>
          </p:nvPr>
        </p:nvSpPr>
        <p:spPr>
          <a:xfrm>
            <a:off x="685800" y="1143000"/>
            <a:ext cx="7848600" cy="1473200"/>
          </a:xfrm>
        </p:spPr>
        <p:txBody>
          <a:bodyPr/>
          <a:lstStyle/>
          <a:p>
            <a:r>
              <a:rPr lang="en-GB" dirty="0" smtClean="0"/>
              <a:t>GNAT supports C++ specific import conventions</a:t>
            </a:r>
          </a:p>
          <a:p>
            <a:pPr lvl="1"/>
            <a:r>
              <a:rPr lang="en-GB" dirty="0" smtClean="0"/>
              <a:t>CPP</a:t>
            </a:r>
          </a:p>
          <a:p>
            <a:pPr lvl="1"/>
            <a:r>
              <a:rPr lang="en-GB" dirty="0" err="1" smtClean="0"/>
              <a:t>C_Plus_Plus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034301062"/>
              </p:ext>
            </p:extLst>
          </p:nvPr>
        </p:nvGraphicFramePr>
        <p:xfrm>
          <a:off x="410117" y="27912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a:t>
                      </a:r>
                      <a:r>
                        <a:rPr lang="en-GB" sz="1100" b="0" baseline="0" dirty="0" err="1" smtClean="0">
                          <a:solidFill>
                            <a:schemeClr val="tx1"/>
                          </a:solidFill>
                          <a:latin typeface="Courier New" pitchFamily="49" charset="0"/>
                        </a:rPr>
                        <a:t>C_Plus_Plus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0675700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(5/10)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163541162"/>
              </p:ext>
            </p:extLst>
          </p:nvPr>
        </p:nvGraphicFramePr>
        <p:xfrm>
          <a:off x="1504491" y="1406525"/>
          <a:ext cx="2401219" cy="109673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065434462"/>
              </p:ext>
            </p:extLst>
          </p:nvPr>
        </p:nvGraphicFramePr>
        <p:xfrm>
          <a:off x="4095293" y="1392671"/>
          <a:ext cx="3621690" cy="904875"/>
        </p:xfrm>
        <a:graphic>
          <a:graphicData uri="http://schemas.openxmlformats.org/drawingml/2006/table">
            <a:tbl>
              <a:tblPr firstRow="1" bandRow="1">
                <a:tableStyleId>{5C22544A-7EE6-4342-B048-85BDC9FD1C3A}</a:tableStyleId>
              </a:tblPr>
              <a:tblGrid>
                <a:gridCol w="362169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aclass.h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(10)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959210045"/>
              </p:ext>
            </p:extLst>
          </p:nvPr>
        </p:nvGraphicFramePr>
        <p:xfrm>
          <a:off x="1675941" y="3006725"/>
          <a:ext cx="5792119" cy="294077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8" name="Oval 2"/>
          <p:cNvSpPr>
            <a:spLocks noChangeArrowheads="1"/>
          </p:cNvSpPr>
          <p:nvPr/>
        </p:nvSpPr>
        <p:spPr bwMode="auto">
          <a:xfrm>
            <a:off x="1771625" y="4643903"/>
            <a:ext cx="5024685"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cxnSp>
        <p:nvCxnSpPr>
          <p:cNvPr id="10" name="Straight Connector 3"/>
          <p:cNvCxnSpPr>
            <a:cxnSpLocks noChangeShapeType="1"/>
            <a:endCxn id="14" idx="2"/>
          </p:cNvCxnSpPr>
          <p:nvPr/>
        </p:nvCxnSpPr>
        <p:spPr bwMode="auto">
          <a:xfrm flipV="1">
            <a:off x="4283967" y="2849105"/>
            <a:ext cx="2874281" cy="179479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pic>
        <p:nvPicPr>
          <p:cNvPr id="11"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228" y="470502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8061" y="2541328"/>
            <a:ext cx="2300373" cy="307777"/>
          </a:xfrm>
          <a:prstGeom prst="rect">
            <a:avLst/>
          </a:prstGeom>
          <a:noFill/>
        </p:spPr>
        <p:txBody>
          <a:bodyPr wrap="none" rtlCol="0">
            <a:spAutoFit/>
          </a:bodyPr>
          <a:lstStyle/>
          <a:p>
            <a:r>
              <a:rPr lang="en-GB" sz="1400" b="1" i="0" kern="1200" dirty="0" smtClean="0">
                <a:solidFill>
                  <a:schemeClr val="accent1"/>
                </a:solidFill>
              </a:rPr>
              <a:t>No </a:t>
            </a:r>
            <a:r>
              <a:rPr lang="en-GB" sz="1400" b="1" i="0" kern="1200" dirty="0" err="1" smtClean="0">
                <a:solidFill>
                  <a:schemeClr val="accent1"/>
                </a:solidFill>
              </a:rPr>
              <a:t>CPP_Constructor</a:t>
            </a:r>
            <a:r>
              <a:rPr lang="en-GB" sz="1400" b="1" i="0" kern="1200" dirty="0" smtClean="0">
                <a:solidFill>
                  <a:schemeClr val="accent1"/>
                </a:solidFill>
              </a:rPr>
              <a:t> defined</a:t>
            </a:r>
          </a:p>
        </p:txBody>
      </p:sp>
    </p:spTree>
    <p:extLst>
      <p:ext uri="{BB962C8B-B14F-4D97-AF65-F5344CB8AC3E}">
        <p14:creationId xmlns:p14="http://schemas.microsoft.com/office/powerpoint/2010/main" val="20294441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(6/10)</a:t>
            </a:r>
            <a:endParaRPr lang="en-GB" dirty="0"/>
          </a:p>
        </p:txBody>
      </p:sp>
      <p:graphicFrame>
        <p:nvGraphicFramePr>
          <p:cNvPr id="6" name="Tableau 4"/>
          <p:cNvGraphicFramePr>
            <a:graphicFrameLocks noGrp="1"/>
          </p:cNvGraphicFramePr>
          <p:nvPr>
            <p:extLst>
              <p:ext uri="{D42A27DB-BD31-4B8C-83A1-F6EECF244321}">
                <p14:modId xmlns:p14="http://schemas.microsoft.com/office/powerpoint/2010/main" val="1796239911"/>
              </p:ext>
            </p:extLst>
          </p:nvPr>
        </p:nvGraphicFramePr>
        <p:xfrm>
          <a:off x="3234271" y="1926291"/>
          <a:ext cx="2675458" cy="929090"/>
        </p:xfrm>
        <a:graphic>
          <a:graphicData uri="http://schemas.openxmlformats.org/drawingml/2006/table">
            <a:tbl>
              <a:tblPr firstRow="1" bandRow="1">
                <a:tableStyleId>{5C22544A-7EE6-4342-B048-85BDC9FD1C3A}</a:tableStyleId>
              </a:tblPr>
              <a:tblGrid>
                <a:gridCol w="2675458"/>
              </a:tblGrid>
              <a:tr h="759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Base{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P1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P2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811716982"/>
              </p:ext>
            </p:extLst>
          </p:nvPr>
        </p:nvGraphicFramePr>
        <p:xfrm>
          <a:off x="1915959" y="3644058"/>
          <a:ext cx="5312082" cy="658914"/>
        </p:xfrm>
        <a:graphic>
          <a:graphicData uri="http://schemas.openxmlformats.org/drawingml/2006/table">
            <a:tbl>
              <a:tblPr firstRow="1" bandRow="1">
                <a:tableStyleId>{5C22544A-7EE6-4342-B048-85BDC9FD1C3A}</a:tableStyleId>
              </a:tblPr>
              <a:tblGrid>
                <a:gridCol w="5312082"/>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Base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Base)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Base)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6492228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(6/10)</a:t>
            </a:r>
            <a:endParaRPr lang="en-GB" dirty="0"/>
          </a:p>
        </p:txBody>
      </p:sp>
      <p:graphicFrame>
        <p:nvGraphicFramePr>
          <p:cNvPr id="7" name="Tableau 4"/>
          <p:cNvGraphicFramePr>
            <a:graphicFrameLocks noGrp="1"/>
          </p:cNvGraphicFramePr>
          <p:nvPr>
            <p:extLst>
              <p:ext uri="{D42A27DB-BD31-4B8C-83A1-F6EECF244321}">
                <p14:modId xmlns:p14="http://schemas.microsoft.com/office/powerpoint/2010/main" val="4007797405"/>
              </p:ext>
            </p:extLst>
          </p:nvPr>
        </p:nvGraphicFramePr>
        <p:xfrm>
          <a:off x="3234271" y="1926291"/>
          <a:ext cx="2675458" cy="929090"/>
        </p:xfrm>
        <a:graphic>
          <a:graphicData uri="http://schemas.openxmlformats.org/drawingml/2006/table">
            <a:tbl>
              <a:tblPr firstRow="1" bandRow="1">
                <a:tableStyleId>{5C22544A-7EE6-4342-B048-85BDC9FD1C3A}</a:tableStyleId>
              </a:tblPr>
              <a:tblGrid>
                <a:gridCol w="2675458"/>
              </a:tblGrid>
              <a:tr h="759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Base{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P1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P2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1372680462"/>
              </p:ext>
            </p:extLst>
          </p:nvPr>
        </p:nvGraphicFramePr>
        <p:xfrm>
          <a:off x="1879088" y="3644058"/>
          <a:ext cx="5385824" cy="658914"/>
        </p:xfrm>
        <a:graphic>
          <a:graphicData uri="http://schemas.openxmlformats.org/drawingml/2006/table">
            <a:tbl>
              <a:tblPr firstRow="1" bandRow="1">
                <a:tableStyleId>{5C22544A-7EE6-4342-B048-85BDC9FD1C3A}</a:tableStyleId>
              </a:tblPr>
              <a:tblGrid>
                <a:gridCol w="5385824"/>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Base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Base)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Base)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8931251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3328942694"/>
              </p:ext>
            </p:extLst>
          </p:nvPr>
        </p:nvGraphicFramePr>
        <p:xfrm>
          <a:off x="1504491" y="1406525"/>
          <a:ext cx="2401219" cy="109673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3539797630"/>
              </p:ext>
            </p:extLst>
          </p:nvPr>
        </p:nvGraphicFramePr>
        <p:xfrm>
          <a:off x="4095293" y="1392671"/>
          <a:ext cx="3621690" cy="904875"/>
        </p:xfrm>
        <a:graphic>
          <a:graphicData uri="http://schemas.openxmlformats.org/drawingml/2006/table">
            <a:tbl>
              <a:tblPr firstRow="1" bandRow="1">
                <a:tableStyleId>{5C22544A-7EE6-4342-B048-85BDC9FD1C3A}</a:tableStyleId>
              </a:tblPr>
              <a:tblGrid>
                <a:gridCol w="362169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aclass.h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(10)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902679343"/>
              </p:ext>
            </p:extLst>
          </p:nvPr>
        </p:nvGraphicFramePr>
        <p:xfrm>
          <a:off x="1675941" y="3006725"/>
          <a:ext cx="5792119" cy="310841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Y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X;</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8154372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(7/10)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14596496"/>
              </p:ext>
            </p:extLst>
          </p:nvPr>
        </p:nvGraphicFramePr>
        <p:xfrm>
          <a:off x="1504491" y="1406525"/>
          <a:ext cx="2401219" cy="109673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724575498"/>
              </p:ext>
            </p:extLst>
          </p:nvPr>
        </p:nvGraphicFramePr>
        <p:xfrm>
          <a:off x="4095293" y="1392671"/>
          <a:ext cx="3621690" cy="904875"/>
        </p:xfrm>
        <a:graphic>
          <a:graphicData uri="http://schemas.openxmlformats.org/drawingml/2006/table">
            <a:tbl>
              <a:tblPr firstRow="1" bandRow="1">
                <a:tableStyleId>{5C22544A-7EE6-4342-B048-85BDC9FD1C3A}</a:tableStyleId>
              </a:tblPr>
              <a:tblGrid>
                <a:gridCol w="362169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aclass.h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(10)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965058893"/>
              </p:ext>
            </p:extLst>
          </p:nvPr>
        </p:nvGraphicFramePr>
        <p:xfrm>
          <a:off x="1675941" y="3006725"/>
          <a:ext cx="5792119" cy="310841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Y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X;</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7" name="Oval 2"/>
          <p:cNvSpPr>
            <a:spLocks noChangeArrowheads="1"/>
          </p:cNvSpPr>
          <p:nvPr/>
        </p:nvSpPr>
        <p:spPr bwMode="auto">
          <a:xfrm>
            <a:off x="1610940" y="5151903"/>
            <a:ext cx="211001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cxnSp>
        <p:nvCxnSpPr>
          <p:cNvPr id="8" name="Straight Connector 3"/>
          <p:cNvCxnSpPr>
            <a:cxnSpLocks noChangeShapeType="1"/>
            <a:stCxn id="7" idx="0"/>
            <a:endCxn id="10" idx="2"/>
          </p:cNvCxnSpPr>
          <p:nvPr/>
        </p:nvCxnSpPr>
        <p:spPr bwMode="auto">
          <a:xfrm flipV="1">
            <a:off x="2665945" y="2861805"/>
            <a:ext cx="4224396" cy="229009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pic>
        <p:nvPicPr>
          <p:cNvPr id="9"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228" y="521302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5677861" y="2554028"/>
            <a:ext cx="2424959" cy="307777"/>
          </a:xfrm>
          <a:prstGeom prst="rect">
            <a:avLst/>
          </a:prstGeom>
          <a:noFill/>
        </p:spPr>
        <p:txBody>
          <a:bodyPr wrap="none" rtlCol="0">
            <a:spAutoFit/>
          </a:bodyPr>
          <a:lstStyle/>
          <a:p>
            <a:r>
              <a:rPr lang="en-GB" sz="1400" b="1" i="0" kern="1200" dirty="0" smtClean="0">
                <a:solidFill>
                  <a:schemeClr val="accent1"/>
                </a:solidFill>
              </a:rPr>
              <a:t>Unable to assign limited types</a:t>
            </a:r>
          </a:p>
        </p:txBody>
      </p:sp>
    </p:spTree>
    <p:extLst>
      <p:ext uri="{BB962C8B-B14F-4D97-AF65-F5344CB8AC3E}">
        <p14:creationId xmlns:p14="http://schemas.microsoft.com/office/powerpoint/2010/main" val="18199018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008279322"/>
              </p:ext>
            </p:extLst>
          </p:nvPr>
        </p:nvGraphicFramePr>
        <p:xfrm>
          <a:off x="428395" y="2936462"/>
          <a:ext cx="2742510" cy="1096730"/>
        </p:xfrm>
        <a:graphic>
          <a:graphicData uri="http://schemas.openxmlformats.org/drawingml/2006/table">
            <a:tbl>
              <a:tblPr firstRow="1" bandRow="1">
                <a:tableStyleId>{5C22544A-7EE6-4342-B048-85BDC9FD1C3A}</a:tableStyleId>
              </a:tblPr>
              <a:tblGrid>
                <a:gridCol w="274251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i_dds.h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I_DDS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(void) =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2801858043"/>
              </p:ext>
            </p:extLst>
          </p:nvPr>
        </p:nvGraphicFramePr>
        <p:xfrm>
          <a:off x="3274142" y="1312605"/>
          <a:ext cx="5471651" cy="4952450"/>
        </p:xfrm>
        <a:graphic>
          <a:graphicData uri="http://schemas.openxmlformats.org/drawingml/2006/table">
            <a:tbl>
              <a:tblPr firstRow="1" bandRow="1">
                <a:tableStyleId>{5C22544A-7EE6-4342-B048-85BDC9FD1C3A}</a:tableStyleId>
              </a:tblPr>
              <a:tblGrid>
                <a:gridCol w="5471651"/>
              </a:tblGrid>
              <a:tr h="44407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I_DDS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I_DDS);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I_DDS)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An_Attribute</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Integer</a:t>
                      </a:r>
                      <a:r>
                        <a:rPr lang="en-GB" sz="1100" b="0" baseline="0" dirty="0" smtClean="0">
                          <a:solidFill>
                            <a:schemeClr val="tx1"/>
                          </a:solidFill>
                          <a:latin typeface="Courier New" pitchFamily="49" charset="0"/>
                        </a:rPr>
                        <a:t> :=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overriding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this.An_Attribute'</a:t>
                      </a:r>
                      <a:r>
                        <a:rPr lang="en-GB" sz="1100" b="1" baseline="0" dirty="0" err="1" smtClean="0">
                          <a:solidFill>
                            <a:schemeClr val="tx1"/>
                          </a:solidFill>
                          <a:latin typeface="Courier New" pitchFamily="49" charset="0"/>
                        </a:rPr>
                        <a:t>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SubClass_I_DDS.printMe</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SubClass_I_DDS.Sub_I_DDS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2606375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(8/10)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266049310"/>
              </p:ext>
            </p:extLst>
          </p:nvPr>
        </p:nvGraphicFramePr>
        <p:xfrm>
          <a:off x="428395" y="2936462"/>
          <a:ext cx="2742510" cy="1096730"/>
        </p:xfrm>
        <a:graphic>
          <a:graphicData uri="http://schemas.openxmlformats.org/drawingml/2006/table">
            <a:tbl>
              <a:tblPr firstRow="1" bandRow="1">
                <a:tableStyleId>{5C22544A-7EE6-4342-B048-85BDC9FD1C3A}</a:tableStyleId>
              </a:tblPr>
              <a:tblGrid>
                <a:gridCol w="274251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i_dds.h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I_DDS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(void) =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187886518"/>
              </p:ext>
            </p:extLst>
          </p:nvPr>
        </p:nvGraphicFramePr>
        <p:xfrm>
          <a:off x="3274142" y="1312605"/>
          <a:ext cx="5471651" cy="4952450"/>
        </p:xfrm>
        <a:graphic>
          <a:graphicData uri="http://schemas.openxmlformats.org/drawingml/2006/table">
            <a:tbl>
              <a:tblPr firstRow="1" bandRow="1">
                <a:tableStyleId>{5C22544A-7EE6-4342-B048-85BDC9FD1C3A}</a:tableStyleId>
              </a:tblPr>
              <a:tblGrid>
                <a:gridCol w="5471651"/>
              </a:tblGrid>
              <a:tr h="44407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I_DDS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I_DDS);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I_DDS)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An_Attribute</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Integer</a:t>
                      </a:r>
                      <a:r>
                        <a:rPr lang="en-GB" sz="1100" b="0" baseline="0" dirty="0" smtClean="0">
                          <a:solidFill>
                            <a:schemeClr val="tx1"/>
                          </a:solidFill>
                          <a:latin typeface="Courier New" pitchFamily="49" charset="0"/>
                        </a:rPr>
                        <a:t> :=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overriding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this.An_Attribute'</a:t>
                      </a:r>
                      <a:r>
                        <a:rPr lang="en-GB" sz="1100" b="1" baseline="0" dirty="0" err="1" smtClean="0">
                          <a:solidFill>
                            <a:schemeClr val="tx1"/>
                          </a:solidFill>
                          <a:latin typeface="Courier New" pitchFamily="49" charset="0"/>
                        </a:rPr>
                        <a:t>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SubClass_I_DDS.printMe</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SubClass_I_DDS.Sub_I_DDS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3953881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(9/10)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265524051"/>
              </p:ext>
            </p:extLst>
          </p:nvPr>
        </p:nvGraphicFramePr>
        <p:xfrm>
          <a:off x="485523" y="1055594"/>
          <a:ext cx="4713784" cy="2773130"/>
        </p:xfrm>
        <a:graphic>
          <a:graphicData uri="http://schemas.openxmlformats.org/drawingml/2006/table">
            <a:tbl>
              <a:tblPr firstRow="1" bandRow="1">
                <a:tableStyleId>{5C22544A-7EE6-4342-B048-85BDC9FD1C3A}</a:tableStyleId>
              </a:tblPr>
              <a:tblGrid>
                <a:gridCol w="4713784"/>
              </a:tblGrid>
              <a:tr h="27241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1302138186"/>
              </p:ext>
            </p:extLst>
          </p:nvPr>
        </p:nvGraphicFramePr>
        <p:xfrm>
          <a:off x="5309533" y="1217808"/>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954960561"/>
              </p:ext>
            </p:extLst>
          </p:nvPr>
        </p:nvGraphicFramePr>
        <p:xfrm>
          <a:off x="745306" y="4492327"/>
          <a:ext cx="2838154" cy="92909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874850852"/>
              </p:ext>
            </p:extLst>
          </p:nvPr>
        </p:nvGraphicFramePr>
        <p:xfrm>
          <a:off x="4283968" y="3937193"/>
          <a:ext cx="4353917" cy="2605490"/>
        </p:xfrm>
        <a:graphic>
          <a:graphicData uri="http://schemas.openxmlformats.org/drawingml/2006/table">
            <a:tbl>
              <a:tblPr firstRow="1" bandRow="1">
                <a:tableStyleId>{5C22544A-7EE6-4342-B048-85BDC9FD1C3A}</a:tableStyleId>
              </a:tblPr>
              <a:tblGrid>
                <a:gridCol w="4353917"/>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animal.h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()-&gt;age() &lt;&lt;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7129020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(9/10)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290752395"/>
              </p:ext>
            </p:extLst>
          </p:nvPr>
        </p:nvGraphicFramePr>
        <p:xfrm>
          <a:off x="485523" y="1055594"/>
          <a:ext cx="4713784" cy="2773130"/>
        </p:xfrm>
        <a:graphic>
          <a:graphicData uri="http://schemas.openxmlformats.org/drawingml/2006/table">
            <a:tbl>
              <a:tblPr firstRow="1" bandRow="1">
                <a:tableStyleId>{5C22544A-7EE6-4342-B048-85BDC9FD1C3A}</a:tableStyleId>
              </a:tblPr>
              <a:tblGrid>
                <a:gridCol w="4713784"/>
              </a:tblGrid>
              <a:tr h="27241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906815237"/>
              </p:ext>
            </p:extLst>
          </p:nvPr>
        </p:nvGraphicFramePr>
        <p:xfrm>
          <a:off x="5309533" y="1217808"/>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674673210"/>
              </p:ext>
            </p:extLst>
          </p:nvPr>
        </p:nvGraphicFramePr>
        <p:xfrm>
          <a:off x="745306" y="4492327"/>
          <a:ext cx="2838154" cy="92909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2778755655"/>
              </p:ext>
            </p:extLst>
          </p:nvPr>
        </p:nvGraphicFramePr>
        <p:xfrm>
          <a:off x="4283968" y="3937193"/>
          <a:ext cx="4353917" cy="2605490"/>
        </p:xfrm>
        <a:graphic>
          <a:graphicData uri="http://schemas.openxmlformats.org/drawingml/2006/table">
            <a:tbl>
              <a:tblPr firstRow="1" bandRow="1">
                <a:tableStyleId>{5C22544A-7EE6-4342-B048-85BDC9FD1C3A}</a:tableStyleId>
              </a:tblPr>
              <a:tblGrid>
                <a:gridCol w="4353917"/>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animal.h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()-&gt;age() &lt;&lt;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876823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936604239"/>
              </p:ext>
            </p:extLst>
          </p:nvPr>
        </p:nvGraphicFramePr>
        <p:xfrm>
          <a:off x="516884" y="2022063"/>
          <a:ext cx="2713205" cy="1096730"/>
        </p:xfrm>
        <a:graphic>
          <a:graphicData uri="http://schemas.openxmlformats.org/drawingml/2006/table">
            <a:tbl>
              <a:tblPr firstRow="1" bandRow="1">
                <a:tableStyleId>{5C22544A-7EE6-4342-B048-85BDC9FD1C3A}</a:tableStyleId>
              </a:tblPr>
              <a:tblGrid>
                <a:gridCol w="2713205"/>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raiseException.cpp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2866832045"/>
              </p:ext>
            </p:extLst>
          </p:nvPr>
        </p:nvGraphicFramePr>
        <p:xfrm>
          <a:off x="3338487" y="1261051"/>
          <a:ext cx="5342375" cy="2605490"/>
        </p:xfrm>
        <a:graphic>
          <a:graphicData uri="http://schemas.openxmlformats.org/drawingml/2006/table">
            <a:tbl>
              <a:tblPr firstRow="1" bandRow="1">
                <a:tableStyleId>{5C22544A-7EE6-4342-B048-85BDC9FD1C3A}</a:tableStyleId>
              </a:tblPr>
              <a:tblGrid>
                <a:gridCol w="5342375"/>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cpp_exception</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 "_Z14raiseExceptionv");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when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cpp_exception</a:t>
                      </a:r>
                      <a:r>
                        <a:rPr lang="en-GB" sz="1100" b="0" baseline="0" dirty="0" smtClean="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("C++ 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end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922298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Name Mangling</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929039901"/>
              </p:ext>
            </p:extLst>
          </p:nvPr>
        </p:nvGraphicFramePr>
        <p:xfrm>
          <a:off x="2840265" y="1096344"/>
          <a:ext cx="3463471" cy="193493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070937989"/>
              </p:ext>
            </p:extLst>
          </p:nvPr>
        </p:nvGraphicFramePr>
        <p:xfrm>
          <a:off x="2840265" y="33451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908388404"/>
              </p:ext>
            </p:extLst>
          </p:nvPr>
        </p:nvGraphicFramePr>
        <p:xfrm>
          <a:off x="2840265" y="3854412"/>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842804839"/>
              </p:ext>
            </p:extLst>
          </p:nvPr>
        </p:nvGraphicFramePr>
        <p:xfrm>
          <a:off x="2836548" y="4371086"/>
          <a:ext cx="3463471" cy="1479036"/>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9664319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(10/10)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696296779"/>
              </p:ext>
            </p:extLst>
          </p:nvPr>
        </p:nvGraphicFramePr>
        <p:xfrm>
          <a:off x="2796946" y="1357044"/>
          <a:ext cx="3550109" cy="929090"/>
        </p:xfrm>
        <a:graphic>
          <a:graphicData uri="http://schemas.openxmlformats.org/drawingml/2006/table">
            <a:tbl>
              <a:tblPr firstRow="1" bandRow="1">
                <a:tableStyleId>{5C22544A-7EE6-4342-B048-85BDC9FD1C3A}</a:tableStyleId>
              </a:tblPr>
              <a:tblGrid>
                <a:gridCol w="355010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raiseException.cpp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(void) throw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970163502"/>
              </p:ext>
            </p:extLst>
          </p:nvPr>
        </p:nvGraphicFramePr>
        <p:xfrm>
          <a:off x="1675941" y="2496086"/>
          <a:ext cx="5792119" cy="260549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cpp_exception</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 "_Z14raiseExceptionv");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when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cpp_exception</a:t>
                      </a:r>
                      <a:r>
                        <a:rPr lang="en-GB" sz="1100" b="0" baseline="0" dirty="0" smtClean="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("C++ 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end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6" name="TextBox 5"/>
          <p:cNvSpPr txBox="1"/>
          <p:nvPr/>
        </p:nvSpPr>
        <p:spPr>
          <a:xfrm>
            <a:off x="2921003" y="5356604"/>
            <a:ext cx="3301994" cy="523220"/>
          </a:xfrm>
          <a:prstGeom prst="rect">
            <a:avLst/>
          </a:prstGeom>
          <a:noFill/>
        </p:spPr>
        <p:txBody>
          <a:bodyPr wrap="none" rtlCol="0">
            <a:spAutoFit/>
          </a:bodyPr>
          <a:lstStyle/>
          <a:p>
            <a:pPr algn="ctr"/>
            <a:r>
              <a:rPr lang="en-GB" sz="1400" b="1" i="0" kern="1200" dirty="0" smtClean="0">
                <a:solidFill>
                  <a:schemeClr val="accent1"/>
                </a:solidFill>
              </a:rPr>
              <a:t>The Answer is the program crashes.</a:t>
            </a:r>
          </a:p>
          <a:p>
            <a:pPr algn="ctr"/>
            <a:r>
              <a:rPr lang="en-GB" sz="1400" b="1" dirty="0" smtClean="0">
                <a:solidFill>
                  <a:schemeClr val="accent1"/>
                </a:solidFill>
              </a:rPr>
              <a:t>A default Exception handler was required.</a:t>
            </a:r>
            <a:endParaRPr lang="en-GB" sz="1400" b="1" i="0" kern="1200" dirty="0" smtClean="0">
              <a:solidFill>
                <a:schemeClr val="accent1"/>
              </a:solidFill>
            </a:endParaRPr>
          </a:p>
        </p:txBody>
      </p:sp>
    </p:spTree>
    <p:extLst>
      <p:ext uri="{BB962C8B-B14F-4D97-AF65-F5344CB8AC3E}">
        <p14:creationId xmlns:p14="http://schemas.microsoft.com/office/powerpoint/2010/main" val="26905940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865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Link_Name </a:t>
            </a:r>
            <a:endParaRPr lang="en-GB" dirty="0"/>
          </a:p>
        </p:txBody>
      </p:sp>
      <p:sp>
        <p:nvSpPr>
          <p:cNvPr id="5" name="Content Placeholder 2"/>
          <p:cNvSpPr>
            <a:spLocks noGrp="1"/>
          </p:cNvSpPr>
          <p:nvPr>
            <p:ph sz="half" idx="10"/>
          </p:nvPr>
        </p:nvSpPr>
        <p:spPr>
          <a:xfrm>
            <a:off x="685800" y="1143000"/>
            <a:ext cx="7848600" cy="5067300"/>
          </a:xfrm>
        </p:spPr>
        <p:txBody>
          <a:bodyPr/>
          <a:lstStyle/>
          <a:p>
            <a:r>
              <a:rPr lang="en-GB" dirty="0" err="1" smtClean="0"/>
              <a:t>Link_Name</a:t>
            </a:r>
            <a:r>
              <a:rPr lang="en-GB" dirty="0" smtClean="0"/>
              <a:t> argument for pragma Import</a:t>
            </a:r>
          </a:p>
          <a:p>
            <a:pPr lvl="1"/>
            <a:r>
              <a:rPr lang="en-GB" dirty="0" smtClean="0"/>
              <a:t>Needs hard coded C++ mangled name</a:t>
            </a:r>
          </a:p>
          <a:p>
            <a:pPr lvl="1"/>
            <a:endParaRPr lang="en-GB" dirty="0"/>
          </a:p>
          <a:p>
            <a:pPr lvl="1"/>
            <a:endParaRPr lang="en-GB" dirty="0" smtClean="0"/>
          </a:p>
          <a:p>
            <a:pPr lvl="1"/>
            <a:endParaRPr lang="en-GB" dirty="0"/>
          </a:p>
          <a:p>
            <a:pPr lvl="1"/>
            <a:endParaRPr lang="en-GB" dirty="0" smtClean="0"/>
          </a:p>
          <a:p>
            <a:endParaRPr lang="en-GB" dirty="0" smtClean="0"/>
          </a:p>
          <a:p>
            <a:endParaRPr lang="en-GB" dirty="0"/>
          </a:p>
          <a:p>
            <a:endParaRPr lang="en-GB" dirty="0" smtClean="0"/>
          </a:p>
          <a:p>
            <a:r>
              <a:rPr lang="en-GB" dirty="0" smtClean="0"/>
              <a:t>Increases maintenance costs</a:t>
            </a:r>
          </a:p>
          <a:p>
            <a:r>
              <a:rPr lang="en-GB" dirty="0" smtClean="0"/>
              <a:t>Reduces compiler independence</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437096091"/>
              </p:ext>
            </p:extLst>
          </p:nvPr>
        </p:nvGraphicFramePr>
        <p:xfrm>
          <a:off x="557550" y="2359496"/>
          <a:ext cx="8051800" cy="1285404"/>
        </p:xfrm>
        <a:graphic>
          <a:graphicData uri="http://schemas.openxmlformats.org/drawingml/2006/table">
            <a:tbl>
              <a:tblPr firstRow="1" bandRow="1">
                <a:tableStyleId>{5C22544A-7EE6-4342-B048-85BDC9FD1C3A}</a:tableStyleId>
              </a:tblPr>
              <a:tblGrid>
                <a:gridCol w="8051800"/>
              </a:tblGrid>
              <a:tr h="1285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I</a:t>
                      </a:r>
                      <a:r>
                        <a:rPr lang="en-GB" sz="1100" b="0" baseline="0" dirty="0" smtClean="0">
                          <a:solidFill>
                            <a:schemeClr val="tx1"/>
                          </a:solidFill>
                          <a:latin typeface="Courier New" pitchFamily="49" charset="0"/>
                        </a:rPr>
                        <a:t>nterfaces.C.int;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"__Z16getRefWithStringPc");</a:t>
                      </a: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123175778"/>
              </p:ext>
            </p:extLst>
          </p:nvPr>
        </p:nvGraphicFramePr>
        <p:xfrm>
          <a:off x="557550" y="3810471"/>
          <a:ext cx="8051800" cy="1285404"/>
        </p:xfrm>
        <a:graphic>
          <a:graphicData uri="http://schemas.openxmlformats.org/drawingml/2006/table">
            <a:tbl>
              <a:tblPr firstRow="1" bandRow="1">
                <a:tableStyleId>{5C22544A-7EE6-4342-B048-85BDC9FD1C3A}</a:tableStyleId>
              </a:tblPr>
              <a:tblGrid>
                <a:gridCol w="8051800"/>
              </a:tblGrid>
              <a:tr h="1285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I</a:t>
                      </a:r>
                      <a:r>
                        <a:rPr lang="en-GB" sz="1100" b="0" baseline="0" dirty="0" smtClean="0">
                          <a:solidFill>
                            <a:schemeClr val="tx1"/>
                          </a:solidFill>
                          <a:latin typeface="Courier New" pitchFamily="49" charset="0"/>
                        </a:rPr>
                        <a:t>nterfaces.C.int;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690682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extern “C”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057916987"/>
              </p:ext>
            </p:extLst>
          </p:nvPr>
        </p:nvGraphicFramePr>
        <p:xfrm>
          <a:off x="315416" y="942504"/>
          <a:ext cx="4341055" cy="2461096"/>
        </p:xfrm>
        <a:graphic>
          <a:graphicData uri="http://schemas.openxmlformats.org/drawingml/2006/table">
            <a:tbl>
              <a:tblPr firstRow="1" bandRow="1">
                <a:tableStyleId>{5C22544A-7EE6-4342-B048-85BDC9FD1C3A}</a:tableStyleId>
              </a:tblPr>
              <a:tblGrid>
                <a:gridCol w="4341055"/>
              </a:tblGrid>
              <a:tr h="2461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657588746"/>
              </p:ext>
            </p:extLst>
          </p:nvPr>
        </p:nvGraphicFramePr>
        <p:xfrm>
          <a:off x="4973865" y="944873"/>
          <a:ext cx="3463471" cy="2270210"/>
        </p:xfrm>
        <a:graphic>
          <a:graphicData uri="http://schemas.openxmlformats.org/drawingml/2006/table">
            <a:tbl>
              <a:tblPr firstRow="1" bandRow="1">
                <a:tableStyleId>{5C22544A-7EE6-4342-B048-85BDC9FD1C3A}</a:tableStyleId>
              </a:tblPr>
              <a:tblGrid>
                <a:gridCol w="3463471"/>
              </a:tblGrid>
              <a:tr h="553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a:t>
                      </a:r>
                      <a:r>
                        <a:rPr lang="en-GB" sz="1100" b="0" baseline="0" dirty="0" err="1" smtClean="0">
                          <a:solidFill>
                            <a:schemeClr val="tx1"/>
                          </a:solidFill>
                          <a:latin typeface="Courier New" pitchFamily="49" charset="0"/>
                        </a:rPr>
                        <a:t>getRefWithString</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996230100"/>
              </p:ext>
            </p:extLst>
          </p:nvPr>
        </p:nvGraphicFramePr>
        <p:xfrm>
          <a:off x="315416" y="37437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External_Name</a:t>
                      </a:r>
                      <a:r>
                        <a:rPr lang="en-GB" sz="1100" b="0" baseline="0" dirty="0" smtClean="0">
                          <a:solidFill>
                            <a:schemeClr val="tx1"/>
                          </a:solidFill>
                          <a:latin typeface="Courier New" pitchFamily="49" charset="0"/>
                        </a:rPr>
                        <a:t> =&gt;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225317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–fdump-</a:t>
            </a:r>
            <a:r>
              <a:rPr lang="en-GB" dirty="0" err="1" smtClean="0"/>
              <a:t>ada</a:t>
            </a:r>
            <a:r>
              <a:rPr lang="en-GB" dirty="0" smtClean="0"/>
              <a:t>-spec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16149134"/>
              </p:ext>
            </p:extLst>
          </p:nvPr>
        </p:nvGraphicFramePr>
        <p:xfrm>
          <a:off x="759916" y="1096344"/>
          <a:ext cx="3463471" cy="193493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162683705"/>
              </p:ext>
            </p:extLst>
          </p:nvPr>
        </p:nvGraphicFramePr>
        <p:xfrm>
          <a:off x="4592865" y="20116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cpplib.cpp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602850"/>
              </p:ext>
            </p:extLst>
          </p:nvPr>
        </p:nvGraphicFramePr>
        <p:xfrm>
          <a:off x="903559" y="3375496"/>
          <a:ext cx="7286083" cy="2437850"/>
        </p:xfrm>
        <a:graphic>
          <a:graphicData uri="http://schemas.openxmlformats.org/drawingml/2006/table">
            <a:tbl>
              <a:tblPr firstRow="1" bandRow="1">
                <a:tableStyleId>{5C22544A-7EE6-4342-B048-85BDC9FD1C3A}</a:tableStyleId>
              </a:tblPr>
              <a:tblGrid>
                <a:gridCol w="7286083"/>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x </a:t>
                      </a:r>
                      <a:r>
                        <a:rPr lang="en-US" sz="1100" b="1" baseline="0" dirty="0" smtClean="0">
                          <a:solidFill>
                            <a:schemeClr val="tx1"/>
                          </a:solidFill>
                          <a:latin typeface="Courier New" pitchFamily="49" charset="0"/>
                        </a:rPr>
                        <a:t>:</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   pragma</a:t>
                      </a:r>
                      <a:r>
                        <a:rPr lang="en-US" sz="1100" b="0" baseline="0" dirty="0" smtClean="0">
                          <a:solidFill>
                            <a:schemeClr val="tx1"/>
                          </a:solidFill>
                          <a:latin typeface="Courier New" pitchFamily="49" charset="0"/>
                        </a:rPr>
                        <a:t> Import (CPP, x, "_ZL1x");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"_Z6getRefPc");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562261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Ada Limited Types</a:t>
            </a:r>
            <a:endParaRPr lang="en-GB" dirty="0"/>
          </a:p>
        </p:txBody>
      </p:sp>
      <p:sp>
        <p:nvSpPr>
          <p:cNvPr id="3" name="Content Placeholder 2"/>
          <p:cNvSpPr>
            <a:spLocks noGrp="1"/>
          </p:cNvSpPr>
          <p:nvPr>
            <p:ph sz="half" idx="10"/>
          </p:nvPr>
        </p:nvSpPr>
        <p:spPr/>
        <p:txBody>
          <a:bodyPr/>
          <a:lstStyle/>
          <a:p>
            <a:r>
              <a:rPr lang="en-GB" dirty="0" smtClean="0"/>
              <a:t>Features of Ada limited types</a:t>
            </a:r>
          </a:p>
          <a:p>
            <a:r>
              <a:rPr lang="en-GB" dirty="0" smtClean="0"/>
              <a:t>Limited types can be used to represent C++ classes</a:t>
            </a:r>
          </a:p>
          <a:p>
            <a:endParaRPr lang="en-GB" dirty="0"/>
          </a:p>
          <a:p>
            <a:endParaRPr lang="en-GB" dirty="0" smtClean="0"/>
          </a:p>
          <a:p>
            <a:endParaRPr lang="en-GB" dirty="0"/>
          </a:p>
          <a:p>
            <a:endParaRPr lang="en-GB" dirty="0" smtClean="0"/>
          </a:p>
          <a:p>
            <a:endParaRPr lang="en-GB" dirty="0"/>
          </a:p>
          <a:p>
            <a:r>
              <a:rPr lang="en-GB" dirty="0" smtClean="0"/>
              <a:t>Assignments between objects is prohibited</a:t>
            </a:r>
          </a:p>
          <a:p>
            <a:r>
              <a:rPr lang="en-GB" dirty="0" smtClean="0"/>
              <a:t>No predefined equality operator for limited typed objects</a:t>
            </a:r>
          </a:p>
          <a:p>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379944599"/>
              </p:ext>
            </p:extLst>
          </p:nvPr>
        </p:nvGraphicFramePr>
        <p:xfrm>
          <a:off x="2519908" y="2556097"/>
          <a:ext cx="4104184" cy="1787303"/>
        </p:xfrm>
        <a:graphic>
          <a:graphicData uri="http://schemas.openxmlformats.org/drawingml/2006/table">
            <a:tbl>
              <a:tblPr firstRow="1" bandRow="1">
                <a:tableStyleId>{5C22544A-7EE6-4342-B048-85BDC9FD1C3A}</a:tableStyleId>
              </a:tblPr>
              <a:tblGrid>
                <a:gridCol w="4104184"/>
              </a:tblGrid>
              <a:tr h="1787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   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firstCharacter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975186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Note on forthcoming simplifications</a:t>
            </a:r>
            <a:endParaRPr lang="en-GB" dirty="0"/>
          </a:p>
        </p:txBody>
      </p:sp>
      <p:sp>
        <p:nvSpPr>
          <p:cNvPr id="3" name="Content Placeholder 2"/>
          <p:cNvSpPr>
            <a:spLocks noGrp="1"/>
          </p:cNvSpPr>
          <p:nvPr>
            <p:ph sz="half" idx="10"/>
          </p:nvPr>
        </p:nvSpPr>
        <p:spPr>
          <a:xfrm>
            <a:off x="685800" y="1143000"/>
            <a:ext cx="7848600" cy="5334000"/>
          </a:xfrm>
        </p:spPr>
        <p:txBody>
          <a:bodyPr/>
          <a:lstStyle/>
          <a:p>
            <a:r>
              <a:rPr lang="en-US" dirty="0" smtClean="0"/>
              <a:t>On the following slides, except when useful:</a:t>
            </a:r>
          </a:p>
          <a:p>
            <a:pPr lvl="1"/>
            <a:r>
              <a:rPr lang="en-US" dirty="0" smtClean="0"/>
              <a:t>with / use clauses will be omitted</a:t>
            </a:r>
          </a:p>
          <a:p>
            <a:pPr lvl="1"/>
            <a:r>
              <a:rPr lang="en-US" dirty="0" smtClean="0"/>
              <a:t>pragma import / export will be omitted</a:t>
            </a:r>
          </a:p>
          <a:p>
            <a:pPr lvl="1"/>
            <a:r>
              <a:rPr lang="en-US" dirty="0"/>
              <a:t>O</a:t>
            </a:r>
            <a:r>
              <a:rPr lang="en-US" dirty="0" smtClean="0"/>
              <a:t>nly bound subprograms of interest will be displayed</a:t>
            </a:r>
          </a:p>
          <a:p>
            <a:pPr lvl="1"/>
            <a:r>
              <a:rPr lang="en-US" dirty="0"/>
              <a:t>N</a:t>
            </a:r>
            <a:r>
              <a:rPr lang="en-US" dirty="0" smtClean="0"/>
              <a:t>ested packages generated by the binding generator will be omitted</a:t>
            </a:r>
          </a:p>
          <a:p>
            <a:pPr lvl="1"/>
            <a:endParaRPr lang="en-US" dirty="0"/>
          </a:p>
          <a:p>
            <a:r>
              <a:rPr lang="en-US" dirty="0" smtClean="0"/>
              <a:t>Full examples will be provided along with the course</a:t>
            </a:r>
          </a:p>
          <a:p>
            <a:pPr lvl="1"/>
            <a:endParaRPr lang="fr-FR" dirty="0"/>
          </a:p>
        </p:txBody>
      </p:sp>
    </p:spTree>
    <p:extLst>
      <p:ext uri="{BB962C8B-B14F-4D97-AF65-F5344CB8AC3E}">
        <p14:creationId xmlns:p14="http://schemas.microsoft.com/office/powerpoint/2010/main" val="1768700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daCoreU" id="{5904093B-A86E-4AB8-8334-C2D6FE567A30}" vid="{B0785E15-1D7E-450C-BEA1-DBF53DC5DB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3163</TotalTime>
  <Words>8154</Words>
  <Application>Microsoft Office PowerPoint</Application>
  <PresentationFormat>On-screen Show (4:3)</PresentationFormat>
  <Paragraphs>1438</Paragraphs>
  <Slides>41</Slides>
  <Notes>41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ＭＳ Ｐゴシック</vt:lpstr>
      <vt:lpstr>Arial</vt:lpstr>
      <vt:lpstr>Arial Bold</vt:lpstr>
      <vt:lpstr>Calibri</vt:lpstr>
      <vt:lpstr>Courier New</vt:lpstr>
      <vt:lpstr>Gill Sans</vt:lpstr>
      <vt:lpstr>Helvetica</vt:lpstr>
      <vt:lpstr>Times</vt:lpstr>
      <vt:lpstr>Verdana</vt:lpstr>
      <vt:lpstr>ヒラギノ角ゴ ProN W3</vt:lpstr>
      <vt:lpstr>2_AdaCoreU Template</vt:lpstr>
      <vt:lpstr>PowerPoint Presentation</vt:lpstr>
      <vt:lpstr>Introduction</vt:lpstr>
      <vt:lpstr>CPP Convention</vt:lpstr>
      <vt:lpstr>C++ Name Mangling</vt:lpstr>
      <vt:lpstr>Using Link_Name </vt:lpstr>
      <vt:lpstr>extern “C”</vt:lpstr>
      <vt:lpstr>Using –fdump-ada-spec</vt:lpstr>
      <vt:lpstr>Ada Limited Types</vt:lpstr>
      <vt:lpstr>Note on forthcoming simplifications</vt:lpstr>
      <vt:lpstr>Importing C++ Classes</vt:lpstr>
      <vt:lpstr>C++ Constructors</vt:lpstr>
      <vt:lpstr>Using C++ Classes</vt:lpstr>
      <vt:lpstr>Extending C++ Classes</vt:lpstr>
      <vt:lpstr>Cross-Language Dispatching</vt:lpstr>
      <vt:lpstr>C++ Abstract Classes as Abstract Types</vt:lpstr>
      <vt:lpstr>C++ Abstract Classes as Interfaces</vt:lpstr>
      <vt:lpstr>Exporting Ada Tagged Types</vt:lpstr>
      <vt:lpstr>Extending Exported Ada Tagged Types</vt:lpstr>
      <vt:lpstr>C++ Exceptions</vt:lpstr>
      <vt:lpstr>PowerPoint Presentation</vt:lpstr>
      <vt:lpstr>(1/10)</vt:lpstr>
      <vt:lpstr>(1/10)</vt:lpstr>
      <vt:lpstr>(2/10)</vt:lpstr>
      <vt:lpstr>(2/10)</vt:lpstr>
      <vt:lpstr>(3/10)</vt:lpstr>
      <vt:lpstr>(3/10)</vt:lpstr>
      <vt:lpstr>(4/10)</vt:lpstr>
      <vt:lpstr>(4/10)</vt:lpstr>
      <vt:lpstr>(5/10)</vt:lpstr>
      <vt:lpstr>(5/10)</vt:lpstr>
      <vt:lpstr>(6/10)</vt:lpstr>
      <vt:lpstr>(6/10)</vt:lpstr>
      <vt:lpstr>(7/10)</vt:lpstr>
      <vt:lpstr>(7/10)</vt:lpstr>
      <vt:lpstr>(8/10)</vt:lpstr>
      <vt:lpstr>(8/10)</vt:lpstr>
      <vt:lpstr>(9/10)</vt:lpstr>
      <vt:lpstr>(9/10)</vt:lpstr>
      <vt:lpstr>(10/10)</vt:lpstr>
      <vt:lpstr>(10/10)</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Martyn Pike</dc:creator>
  <cp:lastModifiedBy>Martyn Pike</cp:lastModifiedBy>
  <cp:revision>647</cp:revision>
  <dcterms:created xsi:type="dcterms:W3CDTF">2014-07-01T18:04:03Z</dcterms:created>
  <dcterms:modified xsi:type="dcterms:W3CDTF">2014-09-11T18:05:40Z</dcterms:modified>
</cp:coreProperties>
</file>