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7" r:id="rId10"/>
    <p:sldId id="268" r:id="rId11"/>
    <p:sldId id="269" r:id="rId12"/>
    <p:sldId id="266" r:id="rId13"/>
    <p:sldId id="258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990" autoAdjust="0"/>
  </p:normalViewPr>
  <p:slideViewPr>
    <p:cSldViewPr snapToGrid="0">
      <p:cViewPr varScale="1">
        <p:scale>
          <a:sx n="76" d="100"/>
          <a:sy n="76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8CB0-33D2-4F49-9A97-DB788DFC7082}" type="datetimeFigureOut">
              <a:rPr lang="en-GB" smtClean="0"/>
              <a:t>10/08/2014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9329-88FA-4F10-ACFF-58B75097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0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Hello my name is Martyn Pike and welcome to this lecture from the Ada University course </a:t>
            </a:r>
            <a:r>
              <a:rPr lang="en-GB" altLang="en-US" smtClean="0">
                <a:ea typeface="ＭＳ Ｐゴシック" panose="020B0600070205080204" pitchFamily="34" charset="-128"/>
              </a:rPr>
              <a:t>on Mixed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Language Programming with Ada </a:t>
            </a:r>
            <a:r>
              <a:rPr lang="en-GB" altLang="en-US" smtClean="0">
                <a:ea typeface="ＭＳ Ｐゴシック" panose="020B0600070205080204" pitchFamily="34" charset="-128"/>
              </a:rPr>
              <a:t>and C++. 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Together we shall complete a series of slides and then you will be assessed on your learning using some quiz questions.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0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This lecture will introduce the subtle differences between interfacing with C and C++ from Ada.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will show the C++ specific convention value CPP that is supported by the GNAT compiler.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subject that is heavily linked with C++ interfacing is Name Mangling, for which an overview is provided along with 3 approaches to dealing with it when interfacing Ada and C++.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And while it’s possible to interface to both subprogram and memory objects in C++ the real power comes from being able </a:t>
            </a:r>
            <a:r>
              <a:rPr lang="en-GB" baseline="0" dirty="0" smtClean="0"/>
              <a:t>to support interfacing to classes.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This will involve importing C++ classes into Ada main programs and vice versa using support for objects in Ada implemented using tagged types.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lecture will also cover how to make use of C++ class constructors and using Ada 2005 interfaces when dealing with multiple inheritance of abstract classes.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For reasons that will become clear this lecture uses the Ada 2005 standard and interfacing pragmas as opposed to Ada 2012 aspects.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0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is the preferred method for generating Ada bindings for C++ entities and will be used for the remainder of this lecture to generate Ada 2005 compliant code.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1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2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We’ve now reached the end of the slide section of this lecture. 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You should now have enough knowledge of this subject to complete a small quiz with questions designed to test your understanding.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Each question is marked and you will have a chance to review your score at the end of the lecture.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Good luck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2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 for attending this lecture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from the AdaCore University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I hope you have found it a valuable step in learning the Ada Programming Language and that you continue onto the other lectures in the course from the Ada University.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4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79961" y="3933056"/>
            <a:ext cx="8204508" cy="1023936"/>
          </a:xfrm>
        </p:spPr>
        <p:txBody>
          <a:bodyPr/>
          <a:lstStyle>
            <a:lvl1pPr marL="0" indent="0" algn="ctr">
              <a:buNone/>
              <a:defRPr lang="en-US" sz="3600" b="0" i="0" kern="1200" dirty="0" smtClean="0">
                <a:solidFill>
                  <a:srgbClr val="1780A6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  <a:lvl2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2pPr>
            <a:lvl3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3pPr>
            <a:lvl4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4pPr>
            <a:lvl5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960" y="4581127"/>
            <a:ext cx="8204508" cy="648654"/>
          </a:xfrm>
        </p:spPr>
        <p:txBody>
          <a:bodyPr/>
          <a:lstStyle>
            <a:lvl1pPr marL="0" indent="0" algn="ctr">
              <a:buNone/>
              <a:defRPr lang="en-US" sz="1600" b="1" kern="1200" dirty="0" smtClean="0">
                <a:solidFill>
                  <a:srgbClr val="1A1A1A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560" y="4941167"/>
            <a:ext cx="8204508" cy="648654"/>
          </a:xfrm>
        </p:spPr>
        <p:txBody>
          <a:bodyPr/>
          <a:lstStyle>
            <a:lvl1pPr marL="0" indent="0" algn="ctr">
              <a:buNone/>
              <a:defRPr lang="en-US" sz="1200" b="1" kern="12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31597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26263" y="692152"/>
            <a:ext cx="45397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NO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wro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8775"/>
            <a:ext cx="4778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072411" y="1095941"/>
            <a:ext cx="7063740" cy="47320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defTabSz="822960" rtl="0" eaLnBrk="1" latinLnBrk="0" hangingPunct="1">
              <a:buNone/>
              <a:defRPr lang="en-US" sz="1400" b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34911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7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1154430"/>
            <a:ext cx="7360920" cy="2320290"/>
          </a:xfrm>
          <a:prstGeom prst="rect">
            <a:avLst/>
          </a:prstGeom>
        </p:spPr>
        <p:txBody>
          <a:bodyPr lIns="82296" tIns="41148" rIns="82296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5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1" kern="1200" dirty="0">
                <a:solidFill>
                  <a:srgbClr val="388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4" name="Picture 6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939638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2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1535115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619251" y="4221163"/>
            <a:ext cx="597693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err="1" smtClean="0">
                <a:solidFill>
                  <a:srgbClr val="1780A6"/>
                </a:solidFill>
                <a:latin typeface="+mj-lt"/>
              </a:rPr>
              <a:t>university.adacore.com</a:t>
            </a:r>
            <a:endParaRPr lang="en-US" sz="3200" dirty="0" smtClean="0">
              <a:solidFill>
                <a:srgbClr val="1780A6"/>
              </a:solidFill>
              <a:latin typeface="+mj-lt"/>
            </a:endParaRPr>
          </a:p>
        </p:txBody>
      </p:sp>
      <p:pic>
        <p:nvPicPr>
          <p:cNvPr id="4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3" name="Picture 7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879726" y="2641600"/>
            <a:ext cx="3384550" cy="1574800"/>
            <a:chOff x="2123728" y="2641848"/>
            <a:chExt cx="3382984" cy="1574304"/>
          </a:xfrm>
        </p:grpSpPr>
        <p:sp>
          <p:nvSpPr>
            <p:cNvPr id="5" name="TextBox 4"/>
            <p:cNvSpPr txBox="1">
              <a:spLocks noChangeArrowheads="1"/>
            </p:cNvSpPr>
            <p:nvPr userDrawn="1"/>
          </p:nvSpPr>
          <p:spPr bwMode="auto">
            <a:xfrm>
              <a:off x="3638154" y="2829114"/>
              <a:ext cx="1868558" cy="11999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defRPr/>
              </a:pPr>
              <a:r>
                <a:rPr lang="en-US" sz="7200" smtClean="0">
                  <a:latin typeface="Calibri" pitchFamily="34" charset="0"/>
                </a:rPr>
                <a:t>Quiz</a:t>
              </a:r>
            </a:p>
          </p:txBody>
        </p:sp>
        <p:pic>
          <p:nvPicPr>
            <p:cNvPr id="6" name="Picture 2" descr="C:\Users\ochem\AppData\Local\Temp\Rar$DR28.624\AdaCoreU Package\icons\quiz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641848"/>
              <a:ext cx="1574304" cy="157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32848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891339" y="107950"/>
            <a:ext cx="1819729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YES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(click on the check icon)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00863" y="627064"/>
            <a:ext cx="2207656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NO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 (click on the error location(s))</a:t>
            </a:r>
          </a:p>
        </p:txBody>
      </p:sp>
      <p:pic>
        <p:nvPicPr>
          <p:cNvPr id="5" name="Picture 7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Y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891338" y="188915"/>
            <a:ext cx="54534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YES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7848601" y="6613527"/>
            <a:ext cx="18473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 smtClean="0">
              <a:latin typeface="Verdana" pitchFamily="34" charset="0"/>
              <a:ea typeface="+mn-ea"/>
            </a:endParaRP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19455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A6A6A6"/>
                </a:solidFill>
              </a:rPr>
              <a:t>Copyright © AdaCore </a:t>
            </a:r>
            <a:endParaRPr lang="fr-FR" altLang="en-US" sz="80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Ada and C++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Martyn Pike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BFBFBF"/>
                </a:solidFill>
                <a:ea typeface="ヒラギノ角ゴ ProN W3" pitchFamily="-104" charset="-128"/>
                <a:sym typeface="Gill Sans" pitchFamily="-104" charset="0"/>
              </a:rPr>
              <a:t>university.adacore.com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8194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Constructors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1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37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Tagged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84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6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729343" y="1041400"/>
            <a:ext cx="7848600" cy="5127171"/>
          </a:xfrm>
        </p:spPr>
        <p:txBody>
          <a:bodyPr/>
          <a:lstStyle/>
          <a:p>
            <a:r>
              <a:rPr lang="en-GB" dirty="0" smtClean="0"/>
              <a:t>CPP Convention</a:t>
            </a:r>
          </a:p>
          <a:p>
            <a:r>
              <a:rPr lang="en-GB" dirty="0" smtClean="0"/>
              <a:t>C++ Name Mangling</a:t>
            </a:r>
          </a:p>
          <a:p>
            <a:r>
              <a:rPr lang="en-GB" dirty="0" smtClean="0"/>
              <a:t>Methods for Address </a:t>
            </a:r>
            <a:r>
              <a:rPr lang="en-GB" dirty="0"/>
              <a:t>tricky issues of C++ </a:t>
            </a:r>
            <a:r>
              <a:rPr lang="en-GB" dirty="0" smtClean="0"/>
              <a:t>Name Mangling</a:t>
            </a:r>
          </a:p>
          <a:p>
            <a:pPr lvl="1"/>
            <a:r>
              <a:rPr lang="en-GB" dirty="0" smtClean="0"/>
              <a:t>extern “C” and use Convention =&gt; C</a:t>
            </a:r>
          </a:p>
          <a:p>
            <a:pPr lvl="1"/>
            <a:r>
              <a:rPr lang="en-GB" dirty="0" smtClean="0"/>
              <a:t>Using Link_Name</a:t>
            </a:r>
            <a:r>
              <a:rPr lang="en-GB" dirty="0"/>
              <a:t> </a:t>
            </a:r>
            <a:r>
              <a:rPr lang="en-GB" dirty="0" smtClean="0"/>
              <a:t>with hardcoded linker symbol</a:t>
            </a:r>
          </a:p>
          <a:p>
            <a:pPr lvl="1"/>
            <a:r>
              <a:rPr lang="en-GB" dirty="0" smtClean="0"/>
              <a:t>Use g++ -fdump-</a:t>
            </a:r>
            <a:r>
              <a:rPr lang="en-GB" dirty="0" err="1" smtClean="0"/>
              <a:t>ada</a:t>
            </a:r>
            <a:r>
              <a:rPr lang="en-GB" dirty="0" smtClean="0"/>
              <a:t>-spec</a:t>
            </a:r>
          </a:p>
          <a:p>
            <a:r>
              <a:rPr lang="en-GB" dirty="0" smtClean="0"/>
              <a:t>Interfacing at the C++ class </a:t>
            </a:r>
            <a:r>
              <a:rPr lang="en-GB" dirty="0" smtClean="0"/>
              <a:t>level</a:t>
            </a:r>
          </a:p>
          <a:p>
            <a:pPr lvl="1"/>
            <a:r>
              <a:rPr lang="en-GB" dirty="0" smtClean="0"/>
              <a:t>Constructors and Multiple Inheritance of Abstract Classes</a:t>
            </a:r>
            <a:endParaRPr lang="en-GB" dirty="0" smtClean="0"/>
          </a:p>
          <a:p>
            <a:r>
              <a:rPr lang="en-GB" dirty="0" smtClean="0"/>
              <a:t>Exporting </a:t>
            </a:r>
            <a:r>
              <a:rPr lang="en-GB" dirty="0" smtClean="0"/>
              <a:t>Ada tagged types as </a:t>
            </a:r>
            <a:r>
              <a:rPr lang="en-GB" dirty="0" smtClean="0"/>
              <a:t>classes</a:t>
            </a:r>
          </a:p>
          <a:p>
            <a:r>
              <a:rPr lang="en-GB" dirty="0" smtClean="0"/>
              <a:t>Mapping C</a:t>
            </a:r>
            <a:r>
              <a:rPr lang="en-GB" dirty="0"/>
              <a:t>++ </a:t>
            </a:r>
            <a:r>
              <a:rPr lang="en-GB" dirty="0" smtClean="0"/>
              <a:t>Exceptions</a:t>
            </a:r>
            <a:endParaRPr lang="en-GB" dirty="0" smtClean="0"/>
          </a:p>
          <a:p>
            <a:r>
              <a:rPr lang="en-GB" dirty="0" smtClean="0"/>
              <a:t>Ada 2005 pragmas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60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CPP Convention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7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Name Mangling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43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extern “C”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1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Link_Name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8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–fdump-</a:t>
            </a:r>
            <a:r>
              <a:rPr lang="en-GB" dirty="0" err="1" smtClean="0"/>
              <a:t>ada</a:t>
            </a:r>
            <a:r>
              <a:rPr lang="en-GB" dirty="0" smtClean="0"/>
              <a:t>-spec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26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</a:t>
            </a:r>
            <a:r>
              <a:rPr lang="en-GB" dirty="0" smtClean="0"/>
              <a:t>++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43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Abstract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503488"/>
      </p:ext>
    </p:extLst>
  </p:cSld>
  <p:clrMapOvr>
    <a:masterClrMapping/>
  </p:clrMapOvr>
</p:sld>
</file>

<file path=ppt/theme/theme1.xml><?xml version="1.0" encoding="utf-8"?>
<a:theme xmlns:a="http://schemas.openxmlformats.org/drawingml/2006/main" name="2_AdaCoreU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daCoreU" id="{5904093B-A86E-4AB8-8334-C2D6FE567A30}" vid="{B0785E15-1D7E-450C-BEA1-DBF53DC5DB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463</Words>
  <Application>Microsoft Office PowerPoint</Application>
  <PresentationFormat>On-screen Show (4:3)</PresentationFormat>
  <Paragraphs>71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Arial</vt:lpstr>
      <vt:lpstr>Arial Bold</vt:lpstr>
      <vt:lpstr>Calibri</vt:lpstr>
      <vt:lpstr>Courier New</vt:lpstr>
      <vt:lpstr>Gill Sans</vt:lpstr>
      <vt:lpstr>Helvetica</vt:lpstr>
      <vt:lpstr>Times</vt:lpstr>
      <vt:lpstr>Verdana</vt:lpstr>
      <vt:lpstr>ヒラギノ角ゴ ProN W3</vt:lpstr>
      <vt:lpstr>2_AdaCoreU Template</vt:lpstr>
      <vt:lpstr>PowerPoint Presentation</vt:lpstr>
      <vt:lpstr>Introduction</vt:lpstr>
      <vt:lpstr>CPP Convention</vt:lpstr>
      <vt:lpstr>C++ Name Mangling</vt:lpstr>
      <vt:lpstr>extern “C”</vt:lpstr>
      <vt:lpstr>Using Link_Name </vt:lpstr>
      <vt:lpstr>Using –fdump-ada-spec</vt:lpstr>
      <vt:lpstr>C++ Classes</vt:lpstr>
      <vt:lpstr>C++ Abstract Classes</vt:lpstr>
      <vt:lpstr>C++ Constructors</vt:lpstr>
      <vt:lpstr>C++ Exceptions</vt:lpstr>
      <vt:lpstr>Exporting Ada Tagged Types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 Pike</dc:creator>
  <cp:lastModifiedBy>Martyn Pike</cp:lastModifiedBy>
  <cp:revision>70</cp:revision>
  <dcterms:created xsi:type="dcterms:W3CDTF">2014-07-01T18:04:03Z</dcterms:created>
  <dcterms:modified xsi:type="dcterms:W3CDTF">2014-08-10T21:14:29Z</dcterms:modified>
</cp:coreProperties>
</file>