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1"/>
  </p:notesMasterIdLst>
  <p:sldIdLst>
    <p:sldId id="256" r:id="rId2"/>
    <p:sldId id="259" r:id="rId3"/>
    <p:sldId id="260" r:id="rId4"/>
    <p:sldId id="261" r:id="rId5"/>
    <p:sldId id="263" r:id="rId6"/>
    <p:sldId id="262" r:id="rId7"/>
    <p:sldId id="265" r:id="rId8"/>
    <p:sldId id="294" r:id="rId9"/>
    <p:sldId id="264" r:id="rId10"/>
    <p:sldId id="268" r:id="rId11"/>
    <p:sldId id="290" r:id="rId12"/>
    <p:sldId id="291" r:id="rId13"/>
    <p:sldId id="295" r:id="rId14"/>
    <p:sldId id="267" r:id="rId15"/>
    <p:sldId id="266" r:id="rId16"/>
    <p:sldId id="293" r:id="rId17"/>
    <p:sldId id="269" r:id="rId18"/>
    <p:sldId id="258" r:id="rId19"/>
    <p:sldId id="270" r:id="rId20"/>
    <p:sldId id="271" r:id="rId21"/>
    <p:sldId id="272" r:id="rId22"/>
    <p:sldId id="273" r:id="rId23"/>
    <p:sldId id="274" r:id="rId24"/>
    <p:sldId id="275" r:id="rId25"/>
    <p:sldId id="276" r:id="rId26"/>
    <p:sldId id="277" r:id="rId27"/>
    <p:sldId id="280" r:id="rId28"/>
    <p:sldId id="281" r:id="rId29"/>
    <p:sldId id="278" r:id="rId30"/>
    <p:sldId id="279" r:id="rId31"/>
    <p:sldId id="282" r:id="rId32"/>
    <p:sldId id="283" r:id="rId33"/>
    <p:sldId id="284" r:id="rId34"/>
    <p:sldId id="285" r:id="rId35"/>
    <p:sldId id="286" r:id="rId36"/>
    <p:sldId id="287" r:id="rId37"/>
    <p:sldId id="288" r:id="rId38"/>
    <p:sldId id="289" r:id="rId39"/>
    <p:sldId id="257"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12" autoAdjust="0"/>
    <p:restoredTop sz="70576" autoAdjust="0"/>
  </p:normalViewPr>
  <p:slideViewPr>
    <p:cSldViewPr snapToGrid="0">
      <p:cViewPr varScale="1">
        <p:scale>
          <a:sx n="89" d="100"/>
          <a:sy n="89" d="100"/>
        </p:scale>
        <p:origin x="133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EF8CB0-33D2-4F49-9A97-DB788DFC7082}" type="datetimeFigureOut">
              <a:rPr lang="en-GB" smtClean="0"/>
              <a:t>24/08/2014</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0C9329-88FA-4F10-ACFF-58B750973BE9}" type="slidenum">
              <a:rPr lang="en-GB" smtClean="0"/>
              <a:t>‹#›</a:t>
            </a:fld>
            <a:endParaRPr lang="en-GB"/>
          </a:p>
        </p:txBody>
      </p:sp>
    </p:spTree>
    <p:extLst>
      <p:ext uri="{BB962C8B-B14F-4D97-AF65-F5344CB8AC3E}">
        <p14:creationId xmlns:p14="http://schemas.microsoft.com/office/powerpoint/2010/main" val="862006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en-US" dirty="0" smtClean="0">
                <a:ea typeface="ＭＳ Ｐゴシック" panose="020B0600070205080204" pitchFamily="34" charset="-128"/>
              </a:rPr>
              <a:t>Hello my name is Martyn Pike and welcome to this lecture from the Ada University course on Mixed Language Programming with Ada and C++. </a:t>
            </a:r>
          </a:p>
          <a:p>
            <a:endParaRPr lang="en-GB" altLang="en-US" dirty="0" smtClean="0">
              <a:ea typeface="ＭＳ Ｐゴシック" panose="020B0600070205080204" pitchFamily="34" charset="-128"/>
            </a:endParaRPr>
          </a:p>
          <a:p>
            <a:r>
              <a:rPr lang="en-GB" altLang="en-US" dirty="0" smtClean="0">
                <a:ea typeface="ＭＳ Ｐゴシック" panose="020B0600070205080204" pitchFamily="34" charset="-128"/>
              </a:rPr>
              <a:t>Together we shall complete a series of slides and then you will be assessed on your learning using some quiz questions.</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1</a:t>
            </a:fld>
            <a:endParaRPr lang="en-GB" dirty="0"/>
          </a:p>
        </p:txBody>
      </p:sp>
    </p:spTree>
    <p:extLst>
      <p:ext uri="{BB962C8B-B14F-4D97-AF65-F5344CB8AC3E}">
        <p14:creationId xmlns:p14="http://schemas.microsoft.com/office/powerpoint/2010/main" val="39739090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a:t>
            </a:r>
            <a:r>
              <a:rPr lang="en-GB" dirty="0" err="1" smtClean="0"/>
              <a:t>CPP_Constructor</a:t>
            </a:r>
            <a:r>
              <a:rPr lang="en-GB" baseline="0" dirty="0" smtClean="0"/>
              <a:t> pragma is applied to a designated subprogram.</a:t>
            </a:r>
          </a:p>
          <a:p>
            <a:endParaRPr lang="en-GB" baseline="0" dirty="0" smtClean="0"/>
          </a:p>
          <a:p>
            <a:r>
              <a:rPr lang="en-GB" baseline="0" dirty="0" smtClean="0"/>
              <a:t>The presence of this designation informs the compiler that the subprogram must be called when any instance of the </a:t>
            </a:r>
            <a:r>
              <a:rPr lang="en-GB" baseline="0" dirty="0" err="1" smtClean="0"/>
              <a:t>AClass</a:t>
            </a:r>
            <a:r>
              <a:rPr lang="en-GB" baseline="0" dirty="0" smtClean="0"/>
              <a:t> type is allocated.</a:t>
            </a:r>
          </a:p>
          <a:p>
            <a:endParaRPr lang="en-GB" baseline="0" dirty="0" smtClean="0"/>
          </a:p>
          <a:p>
            <a:r>
              <a:rPr lang="en-GB" baseline="0" dirty="0" smtClean="0"/>
              <a:t>The compiler will automatically insert a call to this subprogram immediately after the instance is allocated.</a:t>
            </a:r>
          </a:p>
          <a:p>
            <a:endParaRPr lang="en-GB" baseline="0" dirty="0" smtClean="0"/>
          </a:p>
          <a:p>
            <a:r>
              <a:rPr lang="en-GB" baseline="0" dirty="0" smtClean="0"/>
              <a:t>This can be seen by applying the –</a:t>
            </a:r>
            <a:r>
              <a:rPr lang="en-GB" baseline="0" dirty="0" err="1" smtClean="0"/>
              <a:t>gnatG</a:t>
            </a:r>
            <a:r>
              <a:rPr lang="en-GB" baseline="0" dirty="0" smtClean="0"/>
              <a:t> compiler option and observing the intermediate code output.</a:t>
            </a:r>
          </a:p>
          <a:p>
            <a:endParaRPr lang="en-GB" baseline="0" dirty="0" smtClean="0"/>
          </a:p>
          <a:p>
            <a:r>
              <a:rPr lang="en-GB" baseline="0" dirty="0" smtClean="0"/>
              <a:t>The </a:t>
            </a:r>
            <a:r>
              <a:rPr lang="en-GB" baseline="0" dirty="0" err="1" smtClean="0"/>
              <a:t>Link_Name</a:t>
            </a:r>
            <a:r>
              <a:rPr lang="en-GB" baseline="0" dirty="0" smtClean="0"/>
              <a:t> argument to the </a:t>
            </a:r>
            <a:r>
              <a:rPr lang="en-GB" baseline="0" dirty="0" err="1" smtClean="0"/>
              <a:t>CPP_Constructor</a:t>
            </a:r>
            <a:r>
              <a:rPr lang="en-GB" baseline="0" dirty="0" smtClean="0"/>
              <a:t> pragma specified the mangled name for the subprogram.</a:t>
            </a:r>
          </a:p>
          <a:p>
            <a:endParaRPr lang="en-GB" baseline="0" dirty="0" smtClean="0"/>
          </a:p>
          <a:p>
            <a:r>
              <a:rPr lang="en-GB" baseline="0" dirty="0" smtClean="0"/>
              <a:t>Please observe the supplied example output from applying the –</a:t>
            </a:r>
            <a:r>
              <a:rPr lang="en-GB" baseline="0" dirty="0" err="1" smtClean="0"/>
              <a:t>gnatG</a:t>
            </a:r>
            <a:r>
              <a:rPr lang="en-GB" baseline="0" dirty="0" smtClean="0"/>
              <a:t> option at the bottom of this slide.</a:t>
            </a:r>
          </a:p>
          <a:p>
            <a:endParaRPr lang="en-GB" baseline="0" dirty="0" smtClean="0"/>
          </a:p>
          <a:p>
            <a:r>
              <a:rPr lang="en-GB" baseline="0" dirty="0" smtClean="0"/>
              <a:t>The line succeeding the </a:t>
            </a:r>
            <a:r>
              <a:rPr lang="en-GB" baseline="0" dirty="0" err="1" smtClean="0"/>
              <a:t>instantation</a:t>
            </a:r>
            <a:r>
              <a:rPr lang="en-GB" baseline="0" dirty="0" smtClean="0"/>
              <a:t> of X is a call to the subprogram using the mangled C++ name.</a:t>
            </a:r>
          </a:p>
          <a:p>
            <a:endParaRPr lang="en-GB" baseline="0" dirty="0" smtClean="0"/>
          </a:p>
          <a:p>
            <a:r>
              <a:rPr lang="en-GB" baseline="0" dirty="0" smtClean="0"/>
              <a:t>This was inserted by the compiler automatically and is similar to what a C++ compiler does with default constructors.</a:t>
            </a:r>
          </a:p>
          <a:p>
            <a:endParaRPr lang="en-GB" baseline="0" dirty="0" smtClean="0"/>
          </a:p>
        </p:txBody>
      </p:sp>
      <p:sp>
        <p:nvSpPr>
          <p:cNvPr id="4" name="Slide Number Placeholder 3"/>
          <p:cNvSpPr>
            <a:spLocks noGrp="1"/>
          </p:cNvSpPr>
          <p:nvPr>
            <p:ph type="sldNum" sz="quarter" idx="10"/>
          </p:nvPr>
        </p:nvSpPr>
        <p:spPr/>
        <p:txBody>
          <a:bodyPr/>
          <a:lstStyle/>
          <a:p>
            <a:fld id="{CA0C9329-88FA-4F10-ACFF-58B750973BE9}" type="slidenum">
              <a:rPr lang="en-GB" smtClean="0"/>
              <a:t>10</a:t>
            </a:fld>
            <a:endParaRPr lang="en-GB"/>
          </a:p>
        </p:txBody>
      </p:sp>
    </p:spTree>
    <p:extLst>
      <p:ext uri="{BB962C8B-B14F-4D97-AF65-F5344CB8AC3E}">
        <p14:creationId xmlns:p14="http://schemas.microsoft.com/office/powerpoint/2010/main" val="1729644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Ada package specification</a:t>
            </a:r>
            <a:r>
              <a:rPr lang="en-GB" baseline="0" dirty="0" smtClean="0"/>
              <a:t> shown in this slide came from running g++ with the –fdump-</a:t>
            </a:r>
            <a:r>
              <a:rPr lang="en-GB" baseline="0" dirty="0" err="1" smtClean="0"/>
              <a:t>ada</a:t>
            </a:r>
            <a:r>
              <a:rPr lang="en-GB" baseline="0" dirty="0" smtClean="0"/>
              <a:t>-spec option against a particular C++ header file.</a:t>
            </a:r>
          </a:p>
          <a:p>
            <a:endParaRPr lang="en-GB" baseline="0" dirty="0" smtClean="0"/>
          </a:p>
          <a:p>
            <a:r>
              <a:rPr lang="en-GB" dirty="0" smtClean="0"/>
              <a:t>The class has two constructors,</a:t>
            </a:r>
            <a:r>
              <a:rPr lang="en-GB" baseline="0" dirty="0" smtClean="0"/>
              <a:t> a default one and one with a specific string pointer parameter.  These have been represented by the </a:t>
            </a:r>
            <a:r>
              <a:rPr lang="en-GB" baseline="0" dirty="0" err="1" smtClean="0"/>
              <a:t>New_AClass</a:t>
            </a:r>
            <a:r>
              <a:rPr lang="en-GB" baseline="0" dirty="0" smtClean="0"/>
              <a:t> subprograms imported as using the </a:t>
            </a:r>
            <a:r>
              <a:rPr lang="en-GB" baseline="0" dirty="0" err="1" smtClean="0"/>
              <a:t>CPP_Constructor</a:t>
            </a:r>
            <a:r>
              <a:rPr lang="en-GB" baseline="0" dirty="0" smtClean="0"/>
              <a:t> pragma.</a:t>
            </a:r>
          </a:p>
          <a:p>
            <a:endParaRPr lang="en-GB" baseline="0" dirty="0" smtClean="0"/>
          </a:p>
          <a:p>
            <a:r>
              <a:rPr lang="en-GB" baseline="0" dirty="0" smtClean="0"/>
              <a:t>Please assume that the default constructor assigns the value ‘B’ to the attribute </a:t>
            </a:r>
            <a:r>
              <a:rPr lang="en-GB" baseline="0" dirty="0" err="1" smtClean="0"/>
              <a:t>firstCharacter</a:t>
            </a:r>
            <a:r>
              <a:rPr lang="en-GB" baseline="0" dirty="0" smtClean="0"/>
              <a:t>, and the constructor that accepts a string pointer assigns the </a:t>
            </a:r>
            <a:r>
              <a:rPr lang="en-GB" baseline="0" dirty="0" err="1" smtClean="0"/>
              <a:t>firstCharacter</a:t>
            </a:r>
            <a:r>
              <a:rPr lang="en-GB" baseline="0" dirty="0" smtClean="0"/>
              <a:t> attribute with the first character of the string.</a:t>
            </a:r>
          </a:p>
          <a:p>
            <a:endParaRPr lang="en-GB" baseline="0" dirty="0" smtClean="0"/>
          </a:p>
          <a:p>
            <a:r>
              <a:rPr lang="en-GB" baseline="0" dirty="0" smtClean="0"/>
              <a:t>There is a representation of the classes destructor plus a publically available subprogram call </a:t>
            </a:r>
            <a:r>
              <a:rPr lang="en-GB" baseline="0" dirty="0" err="1" smtClean="0"/>
              <a:t>getFirstChar</a:t>
            </a:r>
            <a:r>
              <a:rPr lang="en-GB" baseline="0" dirty="0" smtClean="0"/>
              <a:t> that returns the </a:t>
            </a:r>
            <a:r>
              <a:rPr lang="en-GB" baseline="0" dirty="0" err="1" smtClean="0"/>
              <a:t>firstCharacter</a:t>
            </a:r>
            <a:r>
              <a:rPr lang="en-GB" baseline="0" dirty="0" smtClean="0"/>
              <a:t> attribute.</a:t>
            </a:r>
          </a:p>
          <a:p>
            <a:endParaRPr lang="en-GB" baseline="0" dirty="0" smtClean="0"/>
          </a:p>
          <a:p>
            <a:r>
              <a:rPr lang="en-GB" baseline="0" dirty="0" smtClean="0"/>
              <a:t>An Ada main program is now free to instantiate objects from this representation of the C++ class.</a:t>
            </a:r>
          </a:p>
          <a:p>
            <a:endParaRPr lang="en-GB" baseline="0" dirty="0" smtClean="0"/>
          </a:p>
          <a:p>
            <a:r>
              <a:rPr lang="en-GB" baseline="0" dirty="0" smtClean="0"/>
              <a:t>An example of this is shown in the Ada main program on this slide.  The access type object X points at a new instance of </a:t>
            </a:r>
            <a:r>
              <a:rPr lang="en-GB" baseline="0" dirty="0" err="1" smtClean="0"/>
              <a:t>Aclass</a:t>
            </a:r>
            <a:r>
              <a:rPr lang="en-GB" baseline="0" dirty="0" smtClean="0"/>
              <a:t> created by calling the </a:t>
            </a:r>
            <a:r>
              <a:rPr lang="en-GB" baseline="0" dirty="0" err="1" smtClean="0"/>
              <a:t>New_AClass</a:t>
            </a:r>
            <a:r>
              <a:rPr lang="en-GB" baseline="0" dirty="0" smtClean="0"/>
              <a:t> constructor passing it a new string.</a:t>
            </a:r>
          </a:p>
          <a:p>
            <a:endParaRPr lang="en-GB" baseline="0" dirty="0" smtClean="0"/>
          </a:p>
          <a:p>
            <a:r>
              <a:rPr lang="en-GB" baseline="0" dirty="0" smtClean="0"/>
              <a:t>The </a:t>
            </a:r>
            <a:r>
              <a:rPr lang="en-GB" baseline="0" dirty="0" err="1" smtClean="0"/>
              <a:t>getFirstChar</a:t>
            </a:r>
            <a:r>
              <a:rPr lang="en-GB" baseline="0" dirty="0" smtClean="0"/>
              <a:t> subprogram is then called against the X object, the result of which is passed to the </a:t>
            </a:r>
            <a:r>
              <a:rPr lang="en-GB" baseline="0" dirty="0" err="1" smtClean="0"/>
              <a:t>Put_Line</a:t>
            </a:r>
            <a:r>
              <a:rPr lang="en-GB" baseline="0" dirty="0" smtClean="0"/>
              <a:t> subprogram.  The output from this Ada main program is the character B.</a:t>
            </a:r>
          </a:p>
        </p:txBody>
      </p:sp>
      <p:sp>
        <p:nvSpPr>
          <p:cNvPr id="4" name="Slide Number Placeholder 3"/>
          <p:cNvSpPr>
            <a:spLocks noGrp="1"/>
          </p:cNvSpPr>
          <p:nvPr>
            <p:ph type="sldNum" sz="quarter" idx="10"/>
          </p:nvPr>
        </p:nvSpPr>
        <p:spPr/>
        <p:txBody>
          <a:bodyPr/>
          <a:lstStyle/>
          <a:p>
            <a:fld id="{CA0C9329-88FA-4F10-ACFF-58B750973BE9}" type="slidenum">
              <a:rPr lang="en-GB" smtClean="0"/>
              <a:t>11</a:t>
            </a:fld>
            <a:endParaRPr lang="en-GB"/>
          </a:p>
        </p:txBody>
      </p:sp>
    </p:spTree>
    <p:extLst>
      <p:ext uri="{BB962C8B-B14F-4D97-AF65-F5344CB8AC3E}">
        <p14:creationId xmlns:p14="http://schemas.microsoft.com/office/powerpoint/2010/main" val="2168675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Once</a:t>
            </a:r>
            <a:r>
              <a:rPr lang="en-GB" baseline="0" dirty="0" smtClean="0"/>
              <a:t> an Ada representation of a C++ implemented class is available then Ada can extend the C++ classes.</a:t>
            </a:r>
          </a:p>
          <a:p>
            <a:endParaRPr lang="en-GB" baseline="0" dirty="0" smtClean="0"/>
          </a:p>
          <a:p>
            <a:r>
              <a:rPr lang="en-GB" baseline="0" dirty="0" smtClean="0"/>
              <a:t>The extensions can be the addition of new attributes and subprograms.</a:t>
            </a:r>
          </a:p>
          <a:p>
            <a:endParaRPr lang="en-GB" baseline="0" dirty="0" smtClean="0"/>
          </a:p>
          <a:p>
            <a:r>
              <a:rPr lang="en-GB" baseline="0" dirty="0" smtClean="0"/>
              <a:t>This can be demonstrated using the C++ class </a:t>
            </a:r>
            <a:r>
              <a:rPr lang="en-GB" baseline="0" dirty="0" err="1" smtClean="0"/>
              <a:t>AClass</a:t>
            </a:r>
            <a:r>
              <a:rPr lang="en-GB" baseline="0" dirty="0" smtClean="0"/>
              <a:t> which has a virtual function with a default implementation of returning the Integer value 10.</a:t>
            </a:r>
          </a:p>
          <a:p>
            <a:endParaRPr lang="en-GB" baseline="0" dirty="0" smtClean="0"/>
          </a:p>
          <a:p>
            <a:r>
              <a:rPr lang="en-GB" baseline="0" dirty="0" smtClean="0"/>
              <a:t>Assuming the –fdump-</a:t>
            </a:r>
            <a:r>
              <a:rPr lang="en-GB" baseline="0" dirty="0" err="1" smtClean="0"/>
              <a:t>ada</a:t>
            </a:r>
            <a:r>
              <a:rPr lang="en-GB" baseline="0" dirty="0" smtClean="0"/>
              <a:t>-spec option has been provided to g++ the code in the top right corner of this slide is the Ada representation of </a:t>
            </a:r>
            <a:r>
              <a:rPr lang="en-GB" baseline="0" dirty="0" err="1" smtClean="0"/>
              <a:t>AClass</a:t>
            </a:r>
            <a:r>
              <a:rPr lang="en-GB" baseline="0" dirty="0" smtClean="0"/>
              <a:t>.</a:t>
            </a:r>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CA0C9329-88FA-4F10-ACFF-58B750973BE9}" type="slidenum">
              <a:rPr lang="en-GB" smtClean="0"/>
              <a:t>12</a:t>
            </a:fld>
            <a:endParaRPr lang="en-GB"/>
          </a:p>
        </p:txBody>
      </p:sp>
    </p:spTree>
    <p:extLst>
      <p:ext uri="{BB962C8B-B14F-4D97-AF65-F5344CB8AC3E}">
        <p14:creationId xmlns:p14="http://schemas.microsoft.com/office/powerpoint/2010/main" val="6526690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effectLst/>
                <a:latin typeface="+mn-lt"/>
                <a:ea typeface="+mn-ea"/>
                <a:cs typeface="+mn-cs"/>
              </a:rPr>
              <a:t>An interface type is an abstract tagged type that provides a restricted form of multiple inheritance.</a:t>
            </a:r>
            <a:endParaRPr lang="en-GB" dirty="0" smtClean="0"/>
          </a:p>
          <a:p>
            <a:endParaRPr lang="en-GB" dirty="0" smtClean="0"/>
          </a:p>
          <a:p>
            <a:r>
              <a:rPr lang="en-GB" dirty="0" smtClean="0"/>
              <a:t>The –fdump-</a:t>
            </a:r>
            <a:r>
              <a:rPr lang="en-GB" dirty="0" err="1" smtClean="0"/>
              <a:t>ada</a:t>
            </a:r>
            <a:r>
              <a:rPr lang="en-GB" dirty="0" smtClean="0"/>
              <a:t>-spec feature of</a:t>
            </a:r>
            <a:r>
              <a:rPr lang="en-GB" baseline="0" dirty="0" smtClean="0"/>
              <a:t> g++ supports this keyword when representing C++ abstract classes.</a:t>
            </a:r>
          </a:p>
          <a:p>
            <a:endParaRPr lang="en-GB" baseline="0" dirty="0" smtClean="0"/>
          </a:p>
          <a:p>
            <a:r>
              <a:rPr lang="en-GB" baseline="0" dirty="0" smtClean="0"/>
              <a:t>Here we show an example piece of C++ that declares an abstract class that is inherited by a subclass.  The subclass has declared a concrete implementation of the abstract classes subprogram.</a:t>
            </a:r>
          </a:p>
          <a:p>
            <a:endParaRPr lang="en-GB" baseline="0" dirty="0" smtClean="0"/>
          </a:p>
          <a:p>
            <a:r>
              <a:rPr lang="en-GB" baseline="0" dirty="0" smtClean="0"/>
              <a:t>The output from running g++ with the –fdump-</a:t>
            </a:r>
            <a:r>
              <a:rPr lang="en-GB" baseline="0" dirty="0" err="1" smtClean="0"/>
              <a:t>ada</a:t>
            </a:r>
            <a:r>
              <a:rPr lang="en-GB" baseline="0" dirty="0" smtClean="0"/>
              <a:t>-spec feature is also shown on this slide.</a:t>
            </a:r>
          </a:p>
          <a:p>
            <a:endParaRPr lang="en-GB" baseline="0" dirty="0" smtClean="0"/>
          </a:p>
          <a:p>
            <a:r>
              <a:rPr lang="en-GB" baseline="0" dirty="0" smtClean="0"/>
              <a:t>It includes imports of the two classes from C++, represented as types within the </a:t>
            </a:r>
            <a:r>
              <a:rPr lang="en-GB" baseline="0" dirty="0" err="1" smtClean="0"/>
              <a:t>Class_Absclass</a:t>
            </a:r>
            <a:r>
              <a:rPr lang="en-GB" baseline="0" dirty="0" smtClean="0"/>
              <a:t> and </a:t>
            </a:r>
            <a:r>
              <a:rPr lang="en-GB" baseline="0" dirty="0" err="1" smtClean="0"/>
              <a:t>Class_AClass</a:t>
            </a:r>
            <a:r>
              <a:rPr lang="en-GB" baseline="0" dirty="0" smtClean="0"/>
              <a:t> packages respectively.</a:t>
            </a:r>
          </a:p>
          <a:p>
            <a:endParaRPr lang="en-GB" baseline="0" dirty="0" smtClean="0"/>
          </a:p>
          <a:p>
            <a:r>
              <a:rPr lang="en-GB" baseline="0" dirty="0" smtClean="0"/>
              <a:t>Of note is the use of an interface type for the abstract </a:t>
            </a:r>
            <a:r>
              <a:rPr lang="en-GB" baseline="0" dirty="0" err="1" smtClean="0"/>
              <a:t>AbsClass</a:t>
            </a:r>
            <a:r>
              <a:rPr lang="en-GB" baseline="0" dirty="0" smtClean="0"/>
              <a:t> and the declaration of the </a:t>
            </a:r>
            <a:r>
              <a:rPr lang="en-GB" baseline="0" dirty="0" err="1" smtClean="0"/>
              <a:t>virtFunc</a:t>
            </a:r>
            <a:r>
              <a:rPr lang="en-GB" baseline="0" dirty="0" smtClean="0"/>
              <a:t> subprogram as abstract.</a:t>
            </a:r>
          </a:p>
          <a:p>
            <a:endParaRPr lang="en-GB" baseline="0" dirty="0" smtClean="0"/>
          </a:p>
          <a:p>
            <a:r>
              <a:rPr lang="en-GB" baseline="0" dirty="0" smtClean="0"/>
              <a:t>The subclass </a:t>
            </a:r>
            <a:r>
              <a:rPr lang="en-GB" baseline="0" dirty="0" err="1" smtClean="0"/>
              <a:t>AClass</a:t>
            </a:r>
            <a:r>
              <a:rPr lang="en-GB" baseline="0" dirty="0" smtClean="0"/>
              <a:t> extends </a:t>
            </a:r>
            <a:r>
              <a:rPr lang="en-GB" baseline="0" dirty="0" err="1" smtClean="0"/>
              <a:t>AbsClass</a:t>
            </a:r>
            <a:r>
              <a:rPr lang="en-GB" baseline="0" dirty="0" smtClean="0"/>
              <a:t> and provides a representation of the imported overridden subprogram </a:t>
            </a:r>
            <a:r>
              <a:rPr lang="en-GB" baseline="0" dirty="0" err="1" smtClean="0"/>
              <a:t>virtFunc</a:t>
            </a:r>
            <a:r>
              <a:rPr lang="en-GB" baseline="0" dirty="0" smtClean="0"/>
              <a:t>.</a:t>
            </a:r>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CA0C9329-88FA-4F10-ACFF-58B750973BE9}" type="slidenum">
              <a:rPr lang="en-GB" smtClean="0"/>
              <a:t>14</a:t>
            </a:fld>
            <a:endParaRPr lang="en-GB"/>
          </a:p>
        </p:txBody>
      </p:sp>
    </p:spTree>
    <p:extLst>
      <p:ext uri="{BB962C8B-B14F-4D97-AF65-F5344CB8AC3E}">
        <p14:creationId xmlns:p14="http://schemas.microsoft.com/office/powerpoint/2010/main" val="16565989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slide</a:t>
            </a:r>
            <a:r>
              <a:rPr lang="en-GB" baseline="0" dirty="0" smtClean="0"/>
              <a:t> first presents an Ada package specification called </a:t>
            </a:r>
            <a:r>
              <a:rPr lang="en-GB" baseline="0" dirty="0" err="1" smtClean="0"/>
              <a:t>Alib</a:t>
            </a:r>
            <a:r>
              <a:rPr lang="en-GB" baseline="0" dirty="0" smtClean="0"/>
              <a:t>.  It declares a tagged type called Animal with a single field and the whole type is exported using the CPP convention.</a:t>
            </a:r>
          </a:p>
          <a:p>
            <a:endParaRPr lang="en-GB" baseline="0" dirty="0" smtClean="0"/>
          </a:p>
          <a:p>
            <a:r>
              <a:rPr lang="en-GB" baseline="0" dirty="0" smtClean="0"/>
              <a:t>Two primitive operations are declared called </a:t>
            </a:r>
            <a:r>
              <a:rPr lang="en-GB" baseline="0" dirty="0" err="1" smtClean="0"/>
              <a:t>New_Animal</a:t>
            </a:r>
            <a:r>
              <a:rPr lang="en-GB" baseline="0" dirty="0" smtClean="0"/>
              <a:t> and Age with </a:t>
            </a:r>
            <a:r>
              <a:rPr lang="en-GB" baseline="0" dirty="0" err="1" smtClean="0"/>
              <a:t>New_Animal</a:t>
            </a:r>
            <a:r>
              <a:rPr lang="en-GB" baseline="0" dirty="0" smtClean="0"/>
              <a:t> acting as the tagged types constructor.  </a:t>
            </a:r>
          </a:p>
          <a:p>
            <a:endParaRPr lang="en-GB" baseline="0" dirty="0" smtClean="0"/>
          </a:p>
          <a:p>
            <a:r>
              <a:rPr lang="en-GB" baseline="0" dirty="0" smtClean="0"/>
              <a:t>The Age subprogram returns a C convention Integer.  Both subprograms are then exported using the CPP convention.</a:t>
            </a:r>
            <a:endParaRPr lang="en-GB" dirty="0" smtClean="0"/>
          </a:p>
          <a:p>
            <a:endParaRPr lang="en-GB" dirty="0" smtClean="0"/>
          </a:p>
          <a:p>
            <a:r>
              <a:rPr lang="en-GB" dirty="0" smtClean="0"/>
              <a:t>The </a:t>
            </a:r>
            <a:r>
              <a:rPr lang="en-GB" dirty="0" err="1" smtClean="0"/>
              <a:t>Alib</a:t>
            </a:r>
            <a:r>
              <a:rPr lang="en-GB" dirty="0" smtClean="0"/>
              <a:t> package body provides</a:t>
            </a:r>
            <a:r>
              <a:rPr lang="en-GB" baseline="0" dirty="0" smtClean="0"/>
              <a:t> implementations of the exported subprograms.  </a:t>
            </a:r>
            <a:r>
              <a:rPr lang="en-GB" baseline="0" dirty="0" err="1" smtClean="0"/>
              <a:t>New_Animal</a:t>
            </a:r>
            <a:r>
              <a:rPr lang="en-GB" baseline="0" dirty="0" smtClean="0"/>
              <a:t> returns an instance of Animal qualified with the value 20 for the </a:t>
            </a:r>
            <a:r>
              <a:rPr lang="en-GB" baseline="0" dirty="0" err="1" smtClean="0"/>
              <a:t>The_Age</a:t>
            </a:r>
            <a:r>
              <a:rPr lang="en-GB" baseline="0" dirty="0" smtClean="0"/>
              <a:t> fields.  The implementation of Age returns the </a:t>
            </a:r>
            <a:r>
              <a:rPr lang="en-GB" baseline="0" dirty="0" err="1" smtClean="0"/>
              <a:t>The_Age</a:t>
            </a:r>
            <a:r>
              <a:rPr lang="en-GB" baseline="0" dirty="0" smtClean="0"/>
              <a:t> field given an instance of the Animal tagged type.</a:t>
            </a:r>
            <a:endParaRPr lang="en-GB" dirty="0" smtClean="0"/>
          </a:p>
          <a:p>
            <a:endParaRPr lang="en-GB" dirty="0" smtClean="0"/>
          </a:p>
          <a:p>
            <a:r>
              <a:rPr lang="en-GB" dirty="0" smtClean="0"/>
              <a:t>The header file </a:t>
            </a:r>
            <a:r>
              <a:rPr lang="en-GB" dirty="0" err="1" smtClean="0"/>
              <a:t>animal.h</a:t>
            </a:r>
            <a:r>
              <a:rPr lang="en-GB" baseline="0" dirty="0" smtClean="0"/>
              <a:t> contains a definition of the exported Ada tagged type as a C++ class.  As there is no C++ concrete implementation of the Age subprogram it must be declared as virtual function.</a:t>
            </a:r>
          </a:p>
          <a:p>
            <a:endParaRPr lang="en-GB" baseline="0" dirty="0" smtClean="0"/>
          </a:p>
          <a:p>
            <a:r>
              <a:rPr lang="en-GB" dirty="0" smtClean="0"/>
              <a:t>The C++ main program includes the </a:t>
            </a:r>
            <a:r>
              <a:rPr lang="en-GB" dirty="0" err="1" smtClean="0"/>
              <a:t>animal.h</a:t>
            </a:r>
            <a:r>
              <a:rPr lang="en-GB" dirty="0" smtClean="0"/>
              <a:t> header</a:t>
            </a:r>
            <a:r>
              <a:rPr lang="en-GB" baseline="0" dirty="0" smtClean="0"/>
              <a:t> file and then to avoid C++ name mangling issues it uses an extern C expression to wrap the exported constructor for Animal objects and the Ada library initialisation and finalisation routines.</a:t>
            </a:r>
          </a:p>
          <a:p>
            <a:endParaRPr lang="en-GB" baseline="0" dirty="0" smtClean="0"/>
          </a:p>
          <a:p>
            <a:r>
              <a:rPr lang="en-GB" baseline="0" dirty="0" smtClean="0"/>
              <a:t>The body of the main program then outputs the result of calling the Age primitive subprogram of the Animal tagged type as exported by Ada.</a:t>
            </a:r>
          </a:p>
          <a:p>
            <a:endParaRPr lang="en-GB" baseline="0" dirty="0" smtClean="0"/>
          </a:p>
          <a:p>
            <a:r>
              <a:rPr lang="en-GB" baseline="0" dirty="0" smtClean="0"/>
              <a:t>The output from this program will be the value 20.</a:t>
            </a:r>
          </a:p>
          <a:p>
            <a:endParaRPr lang="en-GB" baseline="0" dirty="0" smtClean="0"/>
          </a:p>
        </p:txBody>
      </p:sp>
      <p:sp>
        <p:nvSpPr>
          <p:cNvPr id="4" name="Slide Number Placeholder 3"/>
          <p:cNvSpPr>
            <a:spLocks noGrp="1"/>
          </p:cNvSpPr>
          <p:nvPr>
            <p:ph type="sldNum" sz="quarter" idx="10"/>
          </p:nvPr>
        </p:nvSpPr>
        <p:spPr/>
        <p:txBody>
          <a:bodyPr/>
          <a:lstStyle/>
          <a:p>
            <a:fld id="{CA0C9329-88FA-4F10-ACFF-58B750973BE9}" type="slidenum">
              <a:rPr lang="en-GB" smtClean="0"/>
              <a:t>15</a:t>
            </a:fld>
            <a:endParaRPr lang="en-GB"/>
          </a:p>
        </p:txBody>
      </p:sp>
    </p:spTree>
    <p:extLst>
      <p:ext uri="{BB962C8B-B14F-4D97-AF65-F5344CB8AC3E}">
        <p14:creationId xmlns:p14="http://schemas.microsoft.com/office/powerpoint/2010/main" val="23238792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 is possible for</a:t>
            </a:r>
            <a:r>
              <a:rPr lang="en-GB" baseline="0" dirty="0" smtClean="0"/>
              <a:t> an exported Ada tagged type to be extended with C++ code, however this cannot be performed by way of type extension using inheritance.  </a:t>
            </a:r>
          </a:p>
          <a:p>
            <a:endParaRPr lang="en-GB" baseline="0" dirty="0" smtClean="0"/>
          </a:p>
          <a:p>
            <a:r>
              <a:rPr lang="en-GB" baseline="0" dirty="0" smtClean="0"/>
              <a:t>Instead, a method of embedding an instance of the Ada tagged type in C++ subclass must be used.</a:t>
            </a:r>
          </a:p>
          <a:p>
            <a:endParaRPr lang="en-GB" baseline="0" dirty="0" smtClean="0"/>
          </a:p>
          <a:p>
            <a:r>
              <a:rPr lang="en-GB" baseline="0" dirty="0" smtClean="0"/>
              <a:t>Given the package </a:t>
            </a:r>
            <a:r>
              <a:rPr lang="en-GB" baseline="0" dirty="0" err="1" smtClean="0"/>
              <a:t>Alib</a:t>
            </a:r>
            <a:r>
              <a:rPr lang="en-GB" baseline="0" dirty="0" smtClean="0"/>
              <a:t> and it’s exported entities to C++ it is possible to derive a new class Dog in C++ from the Animal class.</a:t>
            </a:r>
          </a:p>
          <a:p>
            <a:endParaRPr lang="en-GB" baseline="0" dirty="0" smtClean="0"/>
          </a:p>
          <a:p>
            <a:r>
              <a:rPr lang="en-GB" baseline="0" dirty="0" err="1" smtClean="0"/>
              <a:t>Dog.h</a:t>
            </a:r>
            <a:r>
              <a:rPr lang="en-GB" baseline="0" dirty="0" smtClean="0"/>
              <a:t> declares a new Dog class but adds an instance of Animal as a protected attribute.  </a:t>
            </a:r>
          </a:p>
          <a:p>
            <a:endParaRPr lang="en-GB" baseline="0" dirty="0" smtClean="0"/>
          </a:p>
          <a:p>
            <a:r>
              <a:rPr lang="en-GB" baseline="0" dirty="0" smtClean="0"/>
              <a:t>The constructor for the Dog class uses the default initialisation list to</a:t>
            </a:r>
            <a:r>
              <a:rPr lang="en-GB" baseline="0" dirty="0"/>
              <a:t> </a:t>
            </a:r>
            <a:r>
              <a:rPr lang="en-GB" baseline="0" dirty="0" smtClean="0"/>
              <a:t>ensure the </a:t>
            </a:r>
            <a:r>
              <a:rPr lang="en-GB" baseline="0" dirty="0" err="1" smtClean="0"/>
              <a:t>m_animal</a:t>
            </a:r>
            <a:r>
              <a:rPr lang="en-GB" baseline="0" dirty="0" smtClean="0"/>
              <a:t> attribute is set to an allocated instance of the Animal class.</a:t>
            </a:r>
          </a:p>
          <a:p>
            <a:endParaRPr lang="en-GB" baseline="0" dirty="0" smtClean="0"/>
          </a:p>
          <a:p>
            <a:r>
              <a:rPr lang="en-GB" baseline="0" dirty="0" smtClean="0"/>
              <a:t>Here the Dog class has a public subprogram called </a:t>
            </a:r>
            <a:r>
              <a:rPr lang="en-GB" baseline="0" dirty="0" err="1" smtClean="0"/>
              <a:t>writeAge</a:t>
            </a:r>
            <a:r>
              <a:rPr lang="en-GB" baseline="0" dirty="0" smtClean="0"/>
              <a:t> that uses the </a:t>
            </a:r>
            <a:r>
              <a:rPr lang="en-GB" baseline="0" dirty="0" err="1" smtClean="0"/>
              <a:t>m_animal</a:t>
            </a:r>
            <a:r>
              <a:rPr lang="en-GB" baseline="0" dirty="0" smtClean="0"/>
              <a:t> attribute to run the age subprogram that’s implemented in Ada.</a:t>
            </a:r>
          </a:p>
          <a:p>
            <a:endParaRPr lang="en-GB" baseline="0" dirty="0" smtClean="0"/>
          </a:p>
          <a:p>
            <a:r>
              <a:rPr lang="en-GB" baseline="0" dirty="0" smtClean="0"/>
              <a:t>The C++ main program creates an instance of the Dog class and then calls its </a:t>
            </a:r>
            <a:r>
              <a:rPr lang="en-GB" baseline="0" dirty="0" err="1" smtClean="0"/>
              <a:t>writeAge</a:t>
            </a:r>
            <a:r>
              <a:rPr lang="en-GB" baseline="0" dirty="0" smtClean="0"/>
              <a:t> subprogram which in turn calls the age subprogram on the embedded Animal instance.</a:t>
            </a:r>
          </a:p>
          <a:p>
            <a:endParaRPr lang="en-GB" baseline="0" dirty="0" smtClean="0"/>
          </a:p>
          <a:p>
            <a:r>
              <a:rPr lang="en-GB" baseline="0" dirty="0" smtClean="0"/>
              <a:t>Whilst this approach isn’t truly extending the Animal class it does demonstrate a method for embedding Ada classes in C++ classes.</a:t>
            </a:r>
          </a:p>
        </p:txBody>
      </p:sp>
      <p:sp>
        <p:nvSpPr>
          <p:cNvPr id="4" name="Slide Number Placeholder 3"/>
          <p:cNvSpPr>
            <a:spLocks noGrp="1"/>
          </p:cNvSpPr>
          <p:nvPr>
            <p:ph type="sldNum" sz="quarter" idx="10"/>
          </p:nvPr>
        </p:nvSpPr>
        <p:spPr/>
        <p:txBody>
          <a:bodyPr/>
          <a:lstStyle/>
          <a:p>
            <a:fld id="{CA0C9329-88FA-4F10-ACFF-58B750973BE9}" type="slidenum">
              <a:rPr lang="en-GB" smtClean="0"/>
              <a:t>16</a:t>
            </a:fld>
            <a:endParaRPr lang="en-GB"/>
          </a:p>
        </p:txBody>
      </p:sp>
    </p:spTree>
    <p:extLst>
      <p:ext uri="{BB962C8B-B14F-4D97-AF65-F5344CB8AC3E}">
        <p14:creationId xmlns:p14="http://schemas.microsoft.com/office/powerpoint/2010/main" val="23317738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 is possible for Ada</a:t>
            </a:r>
            <a:r>
              <a:rPr lang="en-GB" baseline="0" dirty="0" smtClean="0"/>
              <a:t> to catch exceptions raised by imported C++ subprograms.</a:t>
            </a:r>
          </a:p>
          <a:p>
            <a:endParaRPr lang="en-GB" baseline="0" dirty="0" smtClean="0"/>
          </a:p>
          <a:p>
            <a:r>
              <a:rPr lang="en-GB" baseline="0" dirty="0" smtClean="0"/>
              <a:t>The C++ implementation of </a:t>
            </a:r>
            <a:r>
              <a:rPr lang="en-GB" baseline="0" dirty="0" err="1" smtClean="0"/>
              <a:t>isOK</a:t>
            </a:r>
            <a:r>
              <a:rPr lang="en-GB" baseline="0" dirty="0" smtClean="0"/>
              <a:t>() deliberately throws an exception with an argument value of 20.</a:t>
            </a:r>
          </a:p>
          <a:p>
            <a:endParaRPr lang="en-GB" baseline="0" dirty="0" smtClean="0"/>
          </a:p>
          <a:p>
            <a:r>
              <a:rPr lang="en-GB" baseline="0" dirty="0" smtClean="0"/>
              <a:t>It is only possible to use a general Ada exception handler for C++ exceptions and in this case the handler prints out the string “C++ Exception raised”.</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On execution this Ada main program outputs the string as expected.</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17</a:t>
            </a:fld>
            <a:endParaRPr lang="en-GB"/>
          </a:p>
        </p:txBody>
      </p:sp>
    </p:spTree>
    <p:extLst>
      <p:ext uri="{BB962C8B-B14F-4D97-AF65-F5344CB8AC3E}">
        <p14:creationId xmlns:p14="http://schemas.microsoft.com/office/powerpoint/2010/main" val="10053656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en-US" dirty="0" smtClean="0">
                <a:ea typeface="ＭＳ Ｐゴシック" panose="020B0600070205080204" pitchFamily="34" charset="-128"/>
              </a:rPr>
              <a:t>We’ve now reached the end of the slide section of this lecture.  </a:t>
            </a:r>
          </a:p>
          <a:p>
            <a:endParaRPr lang="en-GB" altLang="en-US" dirty="0" smtClean="0">
              <a:ea typeface="ＭＳ Ｐゴシック" panose="020B0600070205080204" pitchFamily="34" charset="-128"/>
            </a:endParaRPr>
          </a:p>
          <a:p>
            <a:r>
              <a:rPr lang="en-GB" altLang="en-US" dirty="0" smtClean="0">
                <a:ea typeface="ＭＳ Ｐゴシック" panose="020B0600070205080204" pitchFamily="34" charset="-128"/>
              </a:rPr>
              <a:t>You should now have enough knowledge of this subject to complete a small quiz with questions designed to test your understanding.</a:t>
            </a:r>
          </a:p>
          <a:p>
            <a:endParaRPr lang="en-GB" altLang="en-US" dirty="0" smtClean="0">
              <a:ea typeface="ＭＳ Ｐゴシック" panose="020B0600070205080204" pitchFamily="34" charset="-128"/>
            </a:endParaRPr>
          </a:p>
          <a:p>
            <a:r>
              <a:rPr lang="en-GB" altLang="en-US" dirty="0" smtClean="0">
                <a:ea typeface="ＭＳ Ｐゴシック" panose="020B0600070205080204" pitchFamily="34" charset="-128"/>
              </a:rPr>
              <a:t>Each question is marked and you will have a chance to review your score at the end of the lecture.</a:t>
            </a:r>
          </a:p>
          <a:p>
            <a:endParaRPr lang="en-GB" altLang="en-US" dirty="0" smtClean="0">
              <a:ea typeface="ＭＳ Ｐゴシック" panose="020B0600070205080204" pitchFamily="34" charset="-128"/>
            </a:endParaRPr>
          </a:p>
          <a:p>
            <a:r>
              <a:rPr lang="en-GB" altLang="en-US" dirty="0" smtClean="0">
                <a:ea typeface="ＭＳ Ｐゴシック" panose="020B0600070205080204" pitchFamily="34" charset="-128"/>
              </a:rPr>
              <a:t>Good luck !</a:t>
            </a:r>
          </a:p>
        </p:txBody>
      </p:sp>
      <p:sp>
        <p:nvSpPr>
          <p:cNvPr id="4" name="Slide Number Placeholder 3"/>
          <p:cNvSpPr>
            <a:spLocks noGrp="1"/>
          </p:cNvSpPr>
          <p:nvPr>
            <p:ph type="sldNum" sz="quarter" idx="10"/>
          </p:nvPr>
        </p:nvSpPr>
        <p:spPr/>
        <p:txBody>
          <a:bodyPr/>
          <a:lstStyle/>
          <a:p>
            <a:fld id="{CA0C9329-88FA-4F10-ACFF-58B750973BE9}" type="slidenum">
              <a:rPr lang="en-GB" smtClean="0"/>
              <a:t>18</a:t>
            </a:fld>
            <a:endParaRPr lang="en-GB"/>
          </a:p>
        </p:txBody>
      </p:sp>
    </p:spTree>
    <p:extLst>
      <p:ext uri="{BB962C8B-B14F-4D97-AF65-F5344CB8AC3E}">
        <p14:creationId xmlns:p14="http://schemas.microsoft.com/office/powerpoint/2010/main" val="18594320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first question in</a:t>
            </a:r>
            <a:r>
              <a:rPr lang="en-GB" baseline="0" dirty="0" smtClean="0"/>
              <a:t> the quiz imports a C++ subprogram as an Ada function entity called </a:t>
            </a:r>
            <a:r>
              <a:rPr lang="en-GB" baseline="0" dirty="0" err="1" smtClean="0"/>
              <a:t>getRef</a:t>
            </a:r>
            <a:r>
              <a:rPr lang="en-GB" baseline="0" dirty="0" smtClean="0"/>
              <a:t>.</a:t>
            </a:r>
          </a:p>
          <a:p>
            <a:endParaRPr lang="en-GB" baseline="0" dirty="0" smtClean="0"/>
          </a:p>
          <a:p>
            <a:r>
              <a:rPr lang="en-GB" baseline="0" dirty="0" err="1" smtClean="0"/>
              <a:t>getRef</a:t>
            </a:r>
            <a:r>
              <a:rPr lang="en-GB" baseline="0" dirty="0" smtClean="0"/>
              <a:t> returns an Integer using the correct mixed language convention and in this case its return value is assigned to a stack variable called X.</a:t>
            </a:r>
          </a:p>
          <a:p>
            <a:endParaRPr lang="en-GB" baseline="0" dirty="0" smtClean="0"/>
          </a:p>
          <a:p>
            <a:r>
              <a:rPr lang="en-GB" baseline="0" dirty="0" smtClean="0"/>
              <a:t>Click on the tick icon if you believe this code is correct or alternatively click the line of code you believe is incorrect.</a:t>
            </a:r>
          </a:p>
        </p:txBody>
      </p:sp>
      <p:sp>
        <p:nvSpPr>
          <p:cNvPr id="4" name="Slide Number Placeholder 3"/>
          <p:cNvSpPr>
            <a:spLocks noGrp="1"/>
          </p:cNvSpPr>
          <p:nvPr>
            <p:ph type="sldNum" sz="quarter" idx="10"/>
          </p:nvPr>
        </p:nvSpPr>
        <p:spPr/>
        <p:txBody>
          <a:bodyPr/>
          <a:lstStyle/>
          <a:p>
            <a:fld id="{CA0C9329-88FA-4F10-ACFF-58B750973BE9}" type="slidenum">
              <a:rPr lang="en-GB" smtClean="0"/>
              <a:t>19</a:t>
            </a:fld>
            <a:endParaRPr lang="en-GB"/>
          </a:p>
        </p:txBody>
      </p:sp>
    </p:spTree>
    <p:extLst>
      <p:ext uri="{BB962C8B-B14F-4D97-AF65-F5344CB8AC3E}">
        <p14:creationId xmlns:p14="http://schemas.microsoft.com/office/powerpoint/2010/main" val="18975862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you were right if you thought</a:t>
            </a:r>
            <a:r>
              <a:rPr lang="en-GB" baseline="0" dirty="0" smtClean="0"/>
              <a:t> this code was incorrect.</a:t>
            </a:r>
          </a:p>
          <a:p>
            <a:endParaRPr lang="en-GB" baseline="0" dirty="0" smtClean="0"/>
          </a:p>
          <a:p>
            <a:r>
              <a:rPr lang="en-GB" baseline="0" dirty="0" smtClean="0"/>
              <a:t>C++ is not a valid convention and two support conventions are shown at the bottom of this slide.</a:t>
            </a:r>
          </a:p>
        </p:txBody>
      </p:sp>
      <p:sp>
        <p:nvSpPr>
          <p:cNvPr id="4" name="Slide Number Placeholder 3"/>
          <p:cNvSpPr>
            <a:spLocks noGrp="1"/>
          </p:cNvSpPr>
          <p:nvPr>
            <p:ph type="sldNum" sz="quarter" idx="10"/>
          </p:nvPr>
        </p:nvSpPr>
        <p:spPr/>
        <p:txBody>
          <a:bodyPr/>
          <a:lstStyle/>
          <a:p>
            <a:fld id="{CA0C9329-88FA-4F10-ACFF-58B750973BE9}" type="slidenum">
              <a:rPr lang="en-GB" smtClean="0"/>
              <a:t>20</a:t>
            </a:fld>
            <a:endParaRPr lang="en-GB"/>
          </a:p>
        </p:txBody>
      </p:sp>
    </p:spTree>
    <p:extLst>
      <p:ext uri="{BB962C8B-B14F-4D97-AF65-F5344CB8AC3E}">
        <p14:creationId xmlns:p14="http://schemas.microsoft.com/office/powerpoint/2010/main" val="336091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This lecture will introduce the subtle differences between interfacing with C and C++ from Ada.</a:t>
            </a:r>
          </a:p>
          <a:p>
            <a:endParaRPr lang="en-GB" baseline="0" dirty="0" smtClean="0"/>
          </a:p>
          <a:p>
            <a:r>
              <a:rPr lang="en-GB" baseline="0" dirty="0" smtClean="0"/>
              <a:t>We will show the C++ specific convention value CPP that is supported by the GNAT compiler.</a:t>
            </a:r>
          </a:p>
          <a:p>
            <a:endParaRPr lang="en-GB" baseline="0" dirty="0" smtClean="0"/>
          </a:p>
          <a:p>
            <a:r>
              <a:rPr lang="en-GB" baseline="0" dirty="0" smtClean="0"/>
              <a:t>A subject that is heavily linked with C++ interfacing is Name Mangling, for which an overview is provided along with 3 approaches to dealing with it when interfacing Ada and C++.</a:t>
            </a:r>
          </a:p>
          <a:p>
            <a:endParaRPr lang="en-GB" baseline="0" dirty="0" smtClean="0"/>
          </a:p>
          <a:p>
            <a:r>
              <a:rPr lang="en-GB" baseline="0" dirty="0" smtClean="0"/>
              <a:t>And while it’s possible to interface to both subprogram and memory objects in C++ the real power comes from being able to support interfacing to classes.</a:t>
            </a:r>
          </a:p>
          <a:p>
            <a:endParaRPr lang="en-GB" baseline="0" dirty="0" smtClean="0"/>
          </a:p>
          <a:p>
            <a:r>
              <a:rPr lang="en-GB" baseline="0" dirty="0" smtClean="0"/>
              <a:t>This will involve importing C++ classes into Ada main programs and vice versa using support for objects in Ada implemented using tagged types.</a:t>
            </a:r>
          </a:p>
          <a:p>
            <a:endParaRPr lang="en-GB" baseline="0" dirty="0" smtClean="0"/>
          </a:p>
          <a:p>
            <a:r>
              <a:rPr lang="en-GB" baseline="0" dirty="0" smtClean="0"/>
              <a:t>The lecture will also cover how to make use of C++ class constructors and using Ada 2005 interfaces when dealing with multiple inheritance of abstract classes.</a:t>
            </a:r>
          </a:p>
          <a:p>
            <a:endParaRPr lang="en-GB" baseline="0" dirty="0" smtClean="0"/>
          </a:p>
          <a:p>
            <a:r>
              <a:rPr lang="en-GB" baseline="0" dirty="0" smtClean="0"/>
              <a:t>For reasons that will become clear this lecture uses the Ada 2005 standard and interfacing pragmas as opposed to Ada 2012 aspects.</a:t>
            </a:r>
          </a:p>
          <a:p>
            <a:endParaRPr lang="en-GB" baseline="0" dirty="0" smtClean="0"/>
          </a:p>
          <a:p>
            <a:endParaRPr lang="en-GB" baseline="0" dirty="0" smtClean="0"/>
          </a:p>
          <a:p>
            <a:endParaRPr lang="en-GB" baseline="0" dirty="0" smtClean="0"/>
          </a:p>
          <a:p>
            <a:endParaRPr lang="en-GB" baseline="0" dirty="0" smtClean="0"/>
          </a:p>
          <a:p>
            <a:endParaRPr lang="en-GB" baseline="0" dirty="0" smtClean="0"/>
          </a:p>
          <a:p>
            <a:endParaRPr lang="en-GB" baseline="0" dirty="0" smtClean="0"/>
          </a:p>
          <a:p>
            <a:endParaRPr lang="en-GB" baseline="0" dirty="0" smtClean="0"/>
          </a:p>
          <a:p>
            <a:endParaRPr lang="en-GB" baseline="0" dirty="0" smtClean="0"/>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a:t>
            </a:fld>
            <a:endParaRPr lang="en-GB"/>
          </a:p>
        </p:txBody>
      </p:sp>
    </p:spTree>
    <p:extLst>
      <p:ext uri="{BB962C8B-B14F-4D97-AF65-F5344CB8AC3E}">
        <p14:creationId xmlns:p14="http://schemas.microsoft.com/office/powerpoint/2010/main" val="37159040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Question 2</a:t>
            </a:r>
            <a:r>
              <a:rPr lang="en-GB" baseline="0" dirty="0" smtClean="0"/>
              <a:t> presents a C++ subprogram called </a:t>
            </a:r>
            <a:r>
              <a:rPr lang="en-GB" baseline="0" dirty="0" err="1" smtClean="0"/>
              <a:t>myfunc</a:t>
            </a:r>
            <a:r>
              <a:rPr lang="en-GB" baseline="0" dirty="0" smtClean="0"/>
              <a:t> that returns an Integer value 20.</a:t>
            </a:r>
          </a:p>
          <a:p>
            <a:endParaRPr lang="en-GB" baseline="0" dirty="0" smtClean="0"/>
          </a:p>
          <a:p>
            <a:r>
              <a:rPr lang="en-GB" baseline="0" dirty="0" smtClean="0"/>
              <a:t>The Ada main program imports the C++ subprogram using the CPP convention as the function entity </a:t>
            </a:r>
            <a:r>
              <a:rPr lang="en-GB" baseline="0" dirty="0" err="1" smtClean="0"/>
              <a:t>MyFunc</a:t>
            </a:r>
            <a:r>
              <a:rPr lang="en-GB" baseline="0" dirty="0" smtClean="0"/>
              <a:t>.</a:t>
            </a:r>
          </a:p>
          <a:p>
            <a:endParaRPr lang="en-GB" baseline="0" dirty="0" smtClean="0"/>
          </a:p>
          <a:p>
            <a:r>
              <a:rPr lang="en-GB" baseline="0" dirty="0" err="1" smtClean="0"/>
              <a:t>MyFunc</a:t>
            </a:r>
            <a:r>
              <a:rPr lang="en-GB" baseline="0" dirty="0" smtClean="0"/>
              <a:t> is called and its return value is assigned to a stack variable X.</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Click on the tick icon if you believe this code is correct or alternatively click the line of code you believe is incorrect.</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21</a:t>
            </a:fld>
            <a:endParaRPr lang="en-GB"/>
          </a:p>
        </p:txBody>
      </p:sp>
    </p:spTree>
    <p:extLst>
      <p:ext uri="{BB962C8B-B14F-4D97-AF65-F5344CB8AC3E}">
        <p14:creationId xmlns:p14="http://schemas.microsoft.com/office/powerpoint/2010/main" val="14685037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While</a:t>
            </a:r>
            <a:r>
              <a:rPr lang="en-GB" baseline="0" dirty="0" smtClean="0"/>
              <a:t> this code will successfully compile the link stage will fail.</a:t>
            </a:r>
          </a:p>
          <a:p>
            <a:endParaRPr lang="en-GB" baseline="0" dirty="0" smtClean="0"/>
          </a:p>
          <a:p>
            <a:r>
              <a:rPr lang="en-GB" baseline="0" dirty="0" smtClean="0"/>
              <a:t>Unlike when interfacing with C the </a:t>
            </a:r>
            <a:r>
              <a:rPr lang="en-GB" baseline="0" dirty="0" err="1" smtClean="0"/>
              <a:t>external_name</a:t>
            </a:r>
            <a:r>
              <a:rPr lang="en-GB" baseline="0" dirty="0" smtClean="0"/>
              <a:t> argument for any imported C++ entities must take into consideration name mangling.</a:t>
            </a:r>
          </a:p>
          <a:p>
            <a:endParaRPr lang="en-GB" baseline="0" dirty="0" smtClean="0"/>
          </a:p>
          <a:p>
            <a:r>
              <a:rPr lang="en-GB" baseline="0" dirty="0" smtClean="0"/>
              <a:t>Name mangling is a method that C++ compilers use to encode source code entity names to support features like overloading and virtual functions.</a:t>
            </a:r>
          </a:p>
          <a:p>
            <a:endParaRPr lang="en-GB" baseline="0" dirty="0" smtClean="0"/>
          </a:p>
          <a:p>
            <a:r>
              <a:rPr lang="en-GB" baseline="0" dirty="0" smtClean="0"/>
              <a:t>In this example if you ran the nm command against the </a:t>
            </a:r>
            <a:r>
              <a:rPr lang="en-GB" baseline="0" dirty="0" err="1" smtClean="0"/>
              <a:t>cpplib.o</a:t>
            </a:r>
            <a:r>
              <a:rPr lang="en-GB" baseline="0" dirty="0" smtClean="0"/>
              <a:t> object file you’d see that there is no entity named </a:t>
            </a:r>
            <a:r>
              <a:rPr lang="en-GB" baseline="0" dirty="0" err="1" smtClean="0"/>
              <a:t>myfunc</a:t>
            </a:r>
            <a:r>
              <a:rPr lang="en-GB" baseline="0" dirty="0" smtClean="0"/>
              <a:t>.  What you see is the mangled name.</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22</a:t>
            </a:fld>
            <a:endParaRPr lang="en-GB"/>
          </a:p>
        </p:txBody>
      </p:sp>
    </p:spTree>
    <p:extLst>
      <p:ext uri="{BB962C8B-B14F-4D97-AF65-F5344CB8AC3E}">
        <p14:creationId xmlns:p14="http://schemas.microsoft.com/office/powerpoint/2010/main" val="41325470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Question 3 uses a slightly</a:t>
            </a:r>
            <a:r>
              <a:rPr lang="en-GB" baseline="0" dirty="0" smtClean="0"/>
              <a:t> different piece of C++ code but a uses a familiar piece of Ada code to import the C++ entities.</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Click on the tick icon if you believe this code is correct or alternatively click the line of code you believe is incorrect.</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23</a:t>
            </a:fld>
            <a:endParaRPr lang="en-GB"/>
          </a:p>
        </p:txBody>
      </p:sp>
    </p:spTree>
    <p:extLst>
      <p:ext uri="{BB962C8B-B14F-4D97-AF65-F5344CB8AC3E}">
        <p14:creationId xmlns:p14="http://schemas.microsoft.com/office/powerpoint/2010/main" val="5236329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is YES the code was correct.</a:t>
            </a:r>
          </a:p>
          <a:p>
            <a:endParaRPr lang="en-GB" baseline="0" dirty="0" smtClean="0"/>
          </a:p>
          <a:p>
            <a:r>
              <a:rPr lang="en-GB" baseline="0" dirty="0" smtClean="0"/>
              <a:t>By using the extern C feature the C++ compiler has been denied the right to mangle name of </a:t>
            </a:r>
            <a:r>
              <a:rPr lang="en-GB" baseline="0" dirty="0" err="1" smtClean="0"/>
              <a:t>myfunc</a:t>
            </a:r>
            <a:r>
              <a:rPr lang="en-GB" baseline="0" dirty="0" smtClean="0"/>
              <a:t>.  Indeed if you run the nm command against </a:t>
            </a:r>
            <a:r>
              <a:rPr lang="en-GB" baseline="0" dirty="0" err="1" smtClean="0"/>
              <a:t>cpplib.o</a:t>
            </a:r>
            <a:r>
              <a:rPr lang="en-GB" baseline="0" dirty="0" smtClean="0"/>
              <a:t> you’ll see the usual _</a:t>
            </a:r>
            <a:r>
              <a:rPr lang="en-GB" baseline="0" dirty="0" err="1" smtClean="0"/>
              <a:t>myfunc</a:t>
            </a:r>
            <a:r>
              <a:rPr lang="en-GB" baseline="0" dirty="0" smtClean="0"/>
              <a:t> entity name has been used as if it were a standard C encoding.</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24</a:t>
            </a:fld>
            <a:endParaRPr lang="en-GB"/>
          </a:p>
        </p:txBody>
      </p:sp>
    </p:spTree>
    <p:extLst>
      <p:ext uri="{BB962C8B-B14F-4D97-AF65-F5344CB8AC3E}">
        <p14:creationId xmlns:p14="http://schemas.microsoft.com/office/powerpoint/2010/main" val="37747960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Multiple choice</a:t>
            </a:r>
            <a:r>
              <a:rPr lang="en-GB" baseline="0" dirty="0" smtClean="0"/>
              <a:t> mangled name for </a:t>
            </a:r>
            <a:r>
              <a:rPr lang="en-GB" baseline="0" dirty="0" err="1" smtClean="0"/>
              <a:t>Link_Name</a:t>
            </a:r>
            <a:r>
              <a:rPr lang="en-GB" baseline="0" dirty="0" smtClean="0"/>
              <a:t> mix of C and C++ ones</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25</a:t>
            </a:fld>
            <a:endParaRPr lang="en-GB"/>
          </a:p>
        </p:txBody>
      </p:sp>
    </p:spTree>
    <p:extLst>
      <p:ext uri="{BB962C8B-B14F-4D97-AF65-F5344CB8AC3E}">
        <p14:creationId xmlns:p14="http://schemas.microsoft.com/office/powerpoint/2010/main" val="38931968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26</a:t>
            </a:fld>
            <a:endParaRPr lang="en-GB"/>
          </a:p>
        </p:txBody>
      </p:sp>
    </p:spTree>
    <p:extLst>
      <p:ext uri="{BB962C8B-B14F-4D97-AF65-F5344CB8AC3E}">
        <p14:creationId xmlns:p14="http://schemas.microsoft.com/office/powerpoint/2010/main" val="23869740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 constructors</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27</a:t>
            </a:fld>
            <a:endParaRPr lang="en-GB"/>
          </a:p>
        </p:txBody>
      </p:sp>
    </p:spTree>
    <p:extLst>
      <p:ext uri="{BB962C8B-B14F-4D97-AF65-F5344CB8AC3E}">
        <p14:creationId xmlns:p14="http://schemas.microsoft.com/office/powerpoint/2010/main" val="18120888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28</a:t>
            </a:fld>
            <a:endParaRPr lang="en-GB"/>
          </a:p>
        </p:txBody>
      </p:sp>
    </p:spTree>
    <p:extLst>
      <p:ext uri="{BB962C8B-B14F-4D97-AF65-F5344CB8AC3E}">
        <p14:creationId xmlns:p14="http://schemas.microsoft.com/office/powerpoint/2010/main" val="40345607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Importing C++ classes</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29</a:t>
            </a:fld>
            <a:endParaRPr lang="en-GB"/>
          </a:p>
        </p:txBody>
      </p:sp>
    </p:spTree>
    <p:extLst>
      <p:ext uri="{BB962C8B-B14F-4D97-AF65-F5344CB8AC3E}">
        <p14:creationId xmlns:p14="http://schemas.microsoft.com/office/powerpoint/2010/main" val="39791789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30</a:t>
            </a:fld>
            <a:endParaRPr lang="en-GB"/>
          </a:p>
        </p:txBody>
      </p:sp>
    </p:spTree>
    <p:extLst>
      <p:ext uri="{BB962C8B-B14F-4D97-AF65-F5344CB8AC3E}">
        <p14:creationId xmlns:p14="http://schemas.microsoft.com/office/powerpoint/2010/main" val="2363033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GNAT compiler supports a calling convention specific to mixed language programming with C++, the CPP convention.</a:t>
            </a:r>
          </a:p>
          <a:p>
            <a:endParaRPr lang="en-GB" baseline="0" dirty="0" smtClean="0"/>
          </a:p>
          <a:p>
            <a:r>
              <a:rPr lang="en-GB" baseline="0" dirty="0" smtClean="0"/>
              <a:t>It can also be referenced using the </a:t>
            </a:r>
            <a:r>
              <a:rPr lang="en-GB" baseline="0" dirty="0" err="1" smtClean="0"/>
              <a:t>C_Plus_Plus</a:t>
            </a:r>
            <a:r>
              <a:rPr lang="en-GB" baseline="0" dirty="0" smtClean="0"/>
              <a:t> convention but for the remainder of this lecture we shall see the CPP convention used.</a:t>
            </a:r>
          </a:p>
          <a:p>
            <a:endParaRPr lang="en-GB" baseline="0" dirty="0" smtClean="0"/>
          </a:p>
          <a:p>
            <a:r>
              <a:rPr lang="en-GB" baseline="0" dirty="0" smtClean="0"/>
              <a:t>Here is the C++ code declaration of an overloaded subprogram called </a:t>
            </a:r>
            <a:r>
              <a:rPr lang="en-GB" baseline="0" dirty="0" err="1" smtClean="0"/>
              <a:t>getRef</a:t>
            </a:r>
            <a:r>
              <a:rPr lang="en-GB" baseline="0" dirty="0" smtClean="0"/>
              <a:t>, along with an Ada main program that imports the C++ subprograms as Ada subprogram entities.</a:t>
            </a:r>
          </a:p>
          <a:p>
            <a:endParaRPr lang="en-GB" baseline="0" dirty="0" smtClean="0"/>
          </a:p>
          <a:p>
            <a:r>
              <a:rPr lang="en-GB" baseline="0" dirty="0" smtClean="0"/>
              <a:t>Some details have been deliberately omitted from the pragma Import as this is just a demonstration of how to use the appropriate convention.</a:t>
            </a:r>
          </a:p>
        </p:txBody>
      </p:sp>
      <p:sp>
        <p:nvSpPr>
          <p:cNvPr id="4" name="Slide Number Placeholder 3"/>
          <p:cNvSpPr>
            <a:spLocks noGrp="1"/>
          </p:cNvSpPr>
          <p:nvPr>
            <p:ph type="sldNum" sz="quarter" idx="10"/>
          </p:nvPr>
        </p:nvSpPr>
        <p:spPr/>
        <p:txBody>
          <a:bodyPr/>
          <a:lstStyle/>
          <a:p>
            <a:fld id="{CA0C9329-88FA-4F10-ACFF-58B750973BE9}" type="slidenum">
              <a:rPr lang="en-GB" smtClean="0"/>
              <a:t>3</a:t>
            </a:fld>
            <a:endParaRPr lang="en-GB"/>
          </a:p>
        </p:txBody>
      </p:sp>
    </p:spTree>
    <p:extLst>
      <p:ext uri="{BB962C8B-B14F-4D97-AF65-F5344CB8AC3E}">
        <p14:creationId xmlns:p14="http://schemas.microsoft.com/office/powerpoint/2010/main" val="26026394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 C++ classes – attempt</a:t>
            </a:r>
            <a:r>
              <a:rPr lang="en-GB" baseline="0" dirty="0" smtClean="0"/>
              <a:t> to assign a limited type</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31</a:t>
            </a:fld>
            <a:endParaRPr lang="en-GB"/>
          </a:p>
        </p:txBody>
      </p:sp>
    </p:spTree>
    <p:extLst>
      <p:ext uri="{BB962C8B-B14F-4D97-AF65-F5344CB8AC3E}">
        <p14:creationId xmlns:p14="http://schemas.microsoft.com/office/powerpoint/2010/main" val="22313237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32</a:t>
            </a:fld>
            <a:endParaRPr lang="en-GB"/>
          </a:p>
        </p:txBody>
      </p:sp>
    </p:spTree>
    <p:extLst>
      <p:ext uri="{BB962C8B-B14F-4D97-AF65-F5344CB8AC3E}">
        <p14:creationId xmlns:p14="http://schemas.microsoft.com/office/powerpoint/2010/main" val="30462492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Extending imported</a:t>
            </a:r>
            <a:r>
              <a:rPr lang="en-GB" baseline="0" dirty="0" smtClean="0"/>
              <a:t> virtual C++ classes</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33</a:t>
            </a:fld>
            <a:endParaRPr lang="en-GB"/>
          </a:p>
        </p:txBody>
      </p:sp>
    </p:spTree>
    <p:extLst>
      <p:ext uri="{BB962C8B-B14F-4D97-AF65-F5344CB8AC3E}">
        <p14:creationId xmlns:p14="http://schemas.microsoft.com/office/powerpoint/2010/main" val="11428154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34</a:t>
            </a:fld>
            <a:endParaRPr lang="en-GB"/>
          </a:p>
        </p:txBody>
      </p:sp>
    </p:spTree>
    <p:extLst>
      <p:ext uri="{BB962C8B-B14F-4D97-AF65-F5344CB8AC3E}">
        <p14:creationId xmlns:p14="http://schemas.microsoft.com/office/powerpoint/2010/main" val="6694499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Exporting Ada tagged types</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35</a:t>
            </a:fld>
            <a:endParaRPr lang="en-GB"/>
          </a:p>
        </p:txBody>
      </p:sp>
    </p:spTree>
    <p:extLst>
      <p:ext uri="{BB962C8B-B14F-4D97-AF65-F5344CB8AC3E}">
        <p14:creationId xmlns:p14="http://schemas.microsoft.com/office/powerpoint/2010/main" val="900331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36</a:t>
            </a:fld>
            <a:endParaRPr lang="en-GB"/>
          </a:p>
        </p:txBody>
      </p:sp>
    </p:spTree>
    <p:extLst>
      <p:ext uri="{BB962C8B-B14F-4D97-AF65-F5344CB8AC3E}">
        <p14:creationId xmlns:p14="http://schemas.microsoft.com/office/powerpoint/2010/main" val="18012901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 exceptions</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37</a:t>
            </a:fld>
            <a:endParaRPr lang="en-GB"/>
          </a:p>
        </p:txBody>
      </p:sp>
    </p:spTree>
    <p:extLst>
      <p:ext uri="{BB962C8B-B14F-4D97-AF65-F5344CB8AC3E}">
        <p14:creationId xmlns:p14="http://schemas.microsoft.com/office/powerpoint/2010/main" val="32325110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38</a:t>
            </a:fld>
            <a:endParaRPr lang="en-GB"/>
          </a:p>
        </p:txBody>
      </p:sp>
    </p:spTree>
    <p:extLst>
      <p:ext uri="{BB962C8B-B14F-4D97-AF65-F5344CB8AC3E}">
        <p14:creationId xmlns:p14="http://schemas.microsoft.com/office/powerpoint/2010/main" val="17981006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en-US" dirty="0" smtClean="0">
                <a:ea typeface="ＭＳ Ｐゴシック" panose="020B0600070205080204" pitchFamily="34" charset="-128"/>
              </a:rPr>
              <a:t>Thank you for attending this lecture</a:t>
            </a:r>
            <a:r>
              <a:rPr lang="en-GB" altLang="en-US" baseline="0" dirty="0" smtClean="0">
                <a:ea typeface="ＭＳ Ｐゴシック" panose="020B0600070205080204" pitchFamily="34" charset="-128"/>
              </a:rPr>
              <a:t> from the AdaCore University</a:t>
            </a:r>
            <a:r>
              <a:rPr lang="en-GB" altLang="en-US" dirty="0" smtClean="0">
                <a:ea typeface="ＭＳ Ｐゴシック" panose="020B0600070205080204" pitchFamily="34" charset="-128"/>
              </a:rPr>
              <a:t>.</a:t>
            </a:r>
          </a:p>
          <a:p>
            <a:endParaRPr lang="en-GB" altLang="en-US" dirty="0" smtClean="0">
              <a:ea typeface="ＭＳ Ｐゴシック" panose="020B0600070205080204" pitchFamily="34" charset="-128"/>
            </a:endParaRPr>
          </a:p>
          <a:p>
            <a:r>
              <a:rPr lang="en-GB" altLang="en-US" dirty="0" smtClean="0">
                <a:ea typeface="ＭＳ Ｐゴシック" panose="020B0600070205080204" pitchFamily="34" charset="-128"/>
              </a:rPr>
              <a:t>I hope you have found it a valuable step in learning the Ada Programming Language and that you continue onto the other lectures in the course from the Ada University.</a:t>
            </a:r>
          </a:p>
          <a:p>
            <a:endParaRPr lang="en-GB" altLang="en-US" dirty="0" smtClean="0">
              <a:ea typeface="ＭＳ Ｐゴシック" panose="020B0600070205080204" pitchFamily="34" charset="-128"/>
            </a:endParaRPr>
          </a:p>
          <a:p>
            <a:r>
              <a:rPr lang="en-GB" altLang="en-US" dirty="0" smtClean="0">
                <a:ea typeface="ＭＳ Ｐゴシック" panose="020B0600070205080204" pitchFamily="34" charset="-128"/>
              </a:rPr>
              <a:t>Thank you.</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39</a:t>
            </a:fld>
            <a:endParaRPr lang="en-GB"/>
          </a:p>
        </p:txBody>
      </p:sp>
    </p:spTree>
    <p:extLst>
      <p:ext uri="{BB962C8B-B14F-4D97-AF65-F5344CB8AC3E}">
        <p14:creationId xmlns:p14="http://schemas.microsoft.com/office/powerpoint/2010/main" val="1691745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C++ name mangling is a technique used to solve various problems caused by the need to resolve unique names for programming entities in many modern programming languages.</a:t>
            </a:r>
            <a:endParaRPr lang="en-GB" sz="1200" b="0" i="0" u="none" kern="1200" dirty="0" smtClean="0">
              <a:solidFill>
                <a:schemeClr val="tx1"/>
              </a:solidFill>
              <a:effectLst/>
              <a:latin typeface="+mn-lt"/>
              <a:ea typeface="+mn-ea"/>
              <a:cs typeface="+mn-cs"/>
            </a:endParaRP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There isn't a standard scheme by which even trivial C++ identifiers are mangled, and consequently different compiler vendors (or even different versions of the same compiler, or the same compiler on different platforms) mangle public symbols in radically different (and thus totally incompatible) ways.</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Here is an example piece of C++ code</a:t>
            </a:r>
            <a:r>
              <a:rPr lang="en-GB" sz="1200" b="0" i="0" kern="1200" baseline="0" dirty="0" smtClean="0">
                <a:solidFill>
                  <a:schemeClr val="tx1"/>
                </a:solidFill>
                <a:effectLst/>
                <a:latin typeface="+mn-lt"/>
                <a:ea typeface="+mn-ea"/>
                <a:cs typeface="+mn-cs"/>
              </a:rPr>
              <a:t> that declares two functions with the same name and return type but different parameters, along with an integer memory object explicitly initialises to the value 30.</a:t>
            </a:r>
          </a:p>
          <a:p>
            <a:endParaRPr lang="en-GB" sz="1200" b="0" i="0" kern="1200" baseline="0" dirty="0" smtClean="0">
              <a:solidFill>
                <a:schemeClr val="tx1"/>
              </a:solidFill>
              <a:effectLst/>
              <a:latin typeface="+mn-lt"/>
              <a:ea typeface="+mn-ea"/>
              <a:cs typeface="+mn-cs"/>
            </a:endParaRPr>
          </a:p>
          <a:p>
            <a:r>
              <a:rPr lang="en-GB" sz="1200" b="0" i="0" kern="1200" baseline="0" dirty="0" smtClean="0">
                <a:solidFill>
                  <a:schemeClr val="tx1"/>
                </a:solidFill>
                <a:effectLst/>
                <a:latin typeface="+mn-lt"/>
                <a:ea typeface="+mn-ea"/>
                <a:cs typeface="+mn-cs"/>
              </a:rPr>
              <a:t>The compilation command line involves running g++ but requesting that it only compiles our C++ code into an object code file and not to attempt to link it into an executable.  The name of the output object code file has been specified using the –o argument and the name </a:t>
            </a:r>
            <a:r>
              <a:rPr lang="en-GB" sz="1200" b="0" i="0" kern="1200" baseline="0" dirty="0" err="1" smtClean="0">
                <a:solidFill>
                  <a:schemeClr val="tx1"/>
                </a:solidFill>
                <a:effectLst/>
                <a:latin typeface="+mn-lt"/>
                <a:ea typeface="+mn-ea"/>
                <a:cs typeface="+mn-cs"/>
              </a:rPr>
              <a:t>ccplib.o</a:t>
            </a:r>
            <a:r>
              <a:rPr lang="en-GB" sz="1200" b="0" i="0" kern="1200" baseline="0" dirty="0" smtClean="0">
                <a:solidFill>
                  <a:schemeClr val="tx1"/>
                </a:solidFill>
                <a:effectLst/>
                <a:latin typeface="+mn-lt"/>
                <a:ea typeface="+mn-ea"/>
                <a:cs typeface="+mn-cs"/>
              </a:rPr>
              <a:t>.</a:t>
            </a:r>
            <a:endParaRPr lang="en-GB" sz="1200" b="0" i="0" kern="1200" dirty="0" smtClean="0">
              <a:solidFill>
                <a:schemeClr val="tx1"/>
              </a:solidFill>
              <a:effectLst/>
              <a:latin typeface="+mn-lt"/>
              <a:ea typeface="+mn-ea"/>
              <a:cs typeface="+mn-cs"/>
            </a:endParaRP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Symbols</a:t>
            </a:r>
            <a:r>
              <a:rPr lang="en-GB" sz="1200" b="0" i="0" kern="1200" baseline="0" dirty="0" smtClean="0">
                <a:solidFill>
                  <a:schemeClr val="tx1"/>
                </a:solidFill>
                <a:effectLst/>
                <a:latin typeface="+mn-lt"/>
                <a:ea typeface="+mn-ea"/>
                <a:cs typeface="+mn-cs"/>
              </a:rPr>
              <a:t> generated by the compiler in the object code file </a:t>
            </a:r>
            <a:r>
              <a:rPr lang="en-GB" sz="1200" b="0" i="0" kern="1200" baseline="0" dirty="0" err="1" smtClean="0">
                <a:solidFill>
                  <a:schemeClr val="tx1"/>
                </a:solidFill>
                <a:effectLst/>
                <a:latin typeface="+mn-lt"/>
                <a:ea typeface="+mn-ea"/>
                <a:cs typeface="+mn-cs"/>
              </a:rPr>
              <a:t>cpplib.o</a:t>
            </a:r>
            <a:r>
              <a:rPr lang="en-GB" sz="1200" b="0" i="0" kern="1200" baseline="0" dirty="0" smtClean="0">
                <a:solidFill>
                  <a:schemeClr val="tx1"/>
                </a:solidFill>
                <a:effectLst/>
                <a:latin typeface="+mn-lt"/>
                <a:ea typeface="+mn-ea"/>
                <a:cs typeface="+mn-cs"/>
              </a:rPr>
              <a:t> can be examined using the “nm” command as seen on this slide.</a:t>
            </a:r>
          </a:p>
          <a:p>
            <a:endParaRPr lang="en-GB" sz="1200" b="0" i="0" kern="1200" baseline="0" dirty="0" smtClean="0">
              <a:solidFill>
                <a:schemeClr val="tx1"/>
              </a:solidFill>
              <a:effectLst/>
              <a:latin typeface="+mn-lt"/>
              <a:ea typeface="+mn-ea"/>
              <a:cs typeface="+mn-cs"/>
            </a:endParaRPr>
          </a:p>
          <a:p>
            <a:r>
              <a:rPr lang="en-GB" sz="1200" b="0" i="0" kern="1200" baseline="0" dirty="0" smtClean="0">
                <a:solidFill>
                  <a:schemeClr val="tx1"/>
                </a:solidFill>
                <a:effectLst/>
                <a:latin typeface="+mn-lt"/>
                <a:ea typeface="+mn-ea"/>
                <a:cs typeface="+mn-cs"/>
              </a:rPr>
              <a:t>The output shows various pieces of information but most importantly it shows the C++ mangled name, this is the name that must appear in the </a:t>
            </a:r>
            <a:r>
              <a:rPr lang="en-GB" sz="1200" b="0" i="0" kern="1200" baseline="0" dirty="0" err="1" smtClean="0">
                <a:solidFill>
                  <a:schemeClr val="tx1"/>
                </a:solidFill>
                <a:effectLst/>
                <a:latin typeface="+mn-lt"/>
                <a:ea typeface="+mn-ea"/>
                <a:cs typeface="+mn-cs"/>
              </a:rPr>
              <a:t>Link_Name</a:t>
            </a:r>
            <a:r>
              <a:rPr lang="en-GB" sz="1200" b="0" i="0" kern="1200" baseline="0" dirty="0" smtClean="0">
                <a:solidFill>
                  <a:schemeClr val="tx1"/>
                </a:solidFill>
                <a:effectLst/>
                <a:latin typeface="+mn-lt"/>
                <a:ea typeface="+mn-ea"/>
                <a:cs typeface="+mn-cs"/>
              </a:rPr>
              <a:t> argument for the pragma Import.</a:t>
            </a:r>
          </a:p>
          <a:p>
            <a:endParaRPr lang="en-GB" sz="1200" b="0" i="0" kern="1200" baseline="0" dirty="0" smtClean="0">
              <a:solidFill>
                <a:schemeClr val="tx1"/>
              </a:solidFill>
              <a:effectLst/>
              <a:latin typeface="+mn-lt"/>
              <a:ea typeface="+mn-ea"/>
              <a:cs typeface="+mn-cs"/>
            </a:endParaRPr>
          </a:p>
          <a:p>
            <a:r>
              <a:rPr lang="en-GB" dirty="0" smtClean="0"/>
              <a:t>Basing your Ada source code on the C++ mangled</a:t>
            </a:r>
            <a:r>
              <a:rPr lang="en-GB" baseline="0" dirty="0" smtClean="0"/>
              <a:t> name is not ideal and can present a maintenance problem or indeed cause incorrect foreign language entities to be used by Ada but thankfully there are several ways to workaround this.</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4</a:t>
            </a:fld>
            <a:endParaRPr lang="en-GB"/>
          </a:p>
        </p:txBody>
      </p:sp>
    </p:spTree>
    <p:extLst>
      <p:ext uri="{BB962C8B-B14F-4D97-AF65-F5344CB8AC3E}">
        <p14:creationId xmlns:p14="http://schemas.microsoft.com/office/powerpoint/2010/main" val="778242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5</a:t>
            </a:fld>
            <a:endParaRPr lang="en-GB"/>
          </a:p>
        </p:txBody>
      </p:sp>
    </p:spTree>
    <p:extLst>
      <p:ext uri="{BB962C8B-B14F-4D97-AF65-F5344CB8AC3E}">
        <p14:creationId xmlns:p14="http://schemas.microsoft.com/office/powerpoint/2010/main" val="4158696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A C++ compiler is free to use a mangled named even for a plain old C entity</a:t>
            </a:r>
            <a:r>
              <a:rPr lang="en-GB" sz="1200" b="0" i="0" kern="1200" baseline="0" dirty="0" smtClean="0">
                <a:solidFill>
                  <a:schemeClr val="tx1"/>
                </a:solidFill>
                <a:effectLst/>
                <a:latin typeface="+mn-lt"/>
                <a:ea typeface="+mn-ea"/>
                <a:cs typeface="+mn-cs"/>
              </a:rPr>
              <a:t> such as a constant, variable or subprogram, regardless of whether any C++ constructs like classes have been used.</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extern "C" is meant to be recognized by a C++ compiler and to notify the compiler that the noted entity is (or to be) compiled in the C style.</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Given the C code on this slide and the command line call to g++</a:t>
            </a:r>
            <a:r>
              <a:rPr lang="en-GB" sz="1200" b="0" i="0" kern="1200" baseline="0" dirty="0" smtClean="0">
                <a:solidFill>
                  <a:schemeClr val="tx1"/>
                </a:solidFill>
                <a:effectLst/>
                <a:latin typeface="+mn-lt"/>
                <a:ea typeface="+mn-ea"/>
                <a:cs typeface="+mn-cs"/>
              </a:rPr>
              <a:t> and nm we see that </a:t>
            </a:r>
            <a:r>
              <a:rPr lang="en-GB" sz="1200" b="0" i="0" kern="1200" baseline="0" dirty="0" err="1" smtClean="0">
                <a:solidFill>
                  <a:schemeClr val="tx1"/>
                </a:solidFill>
                <a:effectLst/>
                <a:latin typeface="+mn-lt"/>
                <a:ea typeface="+mn-ea"/>
                <a:cs typeface="+mn-cs"/>
              </a:rPr>
              <a:t>getRefWithString</a:t>
            </a:r>
            <a:r>
              <a:rPr lang="en-GB" sz="1200" b="0" i="0" kern="1200" baseline="0" dirty="0" smtClean="0">
                <a:solidFill>
                  <a:schemeClr val="tx1"/>
                </a:solidFill>
                <a:effectLst/>
                <a:latin typeface="+mn-lt"/>
                <a:ea typeface="+mn-ea"/>
                <a:cs typeface="+mn-cs"/>
              </a:rPr>
              <a:t> has been compiled without a C++ mangled name.</a:t>
            </a:r>
          </a:p>
          <a:p>
            <a:endParaRPr lang="en-GB" sz="1200" b="0" i="0" kern="1200" baseline="0" dirty="0" smtClean="0">
              <a:solidFill>
                <a:schemeClr val="tx1"/>
              </a:solidFill>
              <a:effectLst/>
              <a:latin typeface="+mn-lt"/>
              <a:ea typeface="+mn-ea"/>
              <a:cs typeface="+mn-cs"/>
            </a:endParaRPr>
          </a:p>
          <a:p>
            <a:r>
              <a:rPr lang="en-GB" sz="1200" b="0" i="0" kern="1200" baseline="0" dirty="0" smtClean="0">
                <a:solidFill>
                  <a:schemeClr val="tx1"/>
                </a:solidFill>
                <a:effectLst/>
                <a:latin typeface="+mn-lt"/>
                <a:ea typeface="+mn-ea"/>
                <a:cs typeface="+mn-cs"/>
              </a:rPr>
              <a:t>This allows the subsequent Ada main program to import </a:t>
            </a:r>
            <a:r>
              <a:rPr lang="en-GB" sz="1200" b="0" i="0" kern="1200" baseline="0" dirty="0" err="1" smtClean="0">
                <a:solidFill>
                  <a:schemeClr val="tx1"/>
                </a:solidFill>
                <a:effectLst/>
                <a:latin typeface="+mn-lt"/>
                <a:ea typeface="+mn-ea"/>
                <a:cs typeface="+mn-cs"/>
              </a:rPr>
              <a:t>getRefWithString</a:t>
            </a:r>
            <a:r>
              <a:rPr lang="en-GB" sz="1200" b="0" i="0" kern="1200" baseline="0" dirty="0" smtClean="0">
                <a:solidFill>
                  <a:schemeClr val="tx1"/>
                </a:solidFill>
                <a:effectLst/>
                <a:latin typeface="+mn-lt"/>
                <a:ea typeface="+mn-ea"/>
                <a:cs typeface="+mn-cs"/>
              </a:rPr>
              <a:t> using the CPP convention but without having to use </a:t>
            </a:r>
            <a:r>
              <a:rPr lang="en-GB" sz="1200" b="0" i="0" kern="1200" baseline="0" dirty="0" err="1" smtClean="0">
                <a:solidFill>
                  <a:schemeClr val="tx1"/>
                </a:solidFill>
                <a:effectLst/>
                <a:latin typeface="+mn-lt"/>
                <a:ea typeface="+mn-ea"/>
                <a:cs typeface="+mn-cs"/>
              </a:rPr>
              <a:t>Link_Name</a:t>
            </a:r>
            <a:r>
              <a:rPr lang="en-GB" sz="1200" b="0" i="0" kern="1200" baseline="0" dirty="0" smtClean="0">
                <a:solidFill>
                  <a:schemeClr val="tx1"/>
                </a:solidFill>
                <a:effectLst/>
                <a:latin typeface="+mn-lt"/>
                <a:ea typeface="+mn-ea"/>
                <a:cs typeface="+mn-cs"/>
              </a:rPr>
              <a:t>.</a:t>
            </a:r>
          </a:p>
          <a:p>
            <a:endParaRPr lang="en-GB" sz="1200" b="0" i="0" kern="1200" baseline="0" dirty="0" smtClean="0">
              <a:solidFill>
                <a:schemeClr val="tx1"/>
              </a:solidFill>
              <a:effectLst/>
              <a:latin typeface="+mn-lt"/>
              <a:ea typeface="+mn-ea"/>
              <a:cs typeface="+mn-cs"/>
            </a:endParaRPr>
          </a:p>
          <a:p>
            <a:r>
              <a:rPr lang="en-GB" sz="1200" b="0" i="0" kern="1200" baseline="0" dirty="0" smtClean="0">
                <a:solidFill>
                  <a:schemeClr val="tx1"/>
                </a:solidFill>
                <a:effectLst/>
                <a:latin typeface="+mn-lt"/>
                <a:ea typeface="+mn-ea"/>
                <a:cs typeface="+mn-cs"/>
              </a:rPr>
              <a:t>Whilst this does allow a mixing of C++ subprograms with mangled names and C subprograms without mangled names this isn’t really a viable solution when it comes to importing C++ classes.</a:t>
            </a:r>
            <a:endParaRPr lang="en-GB"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A0C9329-88FA-4F10-ACFF-58B750973BE9}" type="slidenum">
              <a:rPr lang="en-GB" smtClean="0"/>
              <a:t>6</a:t>
            </a:fld>
            <a:endParaRPr lang="en-GB"/>
          </a:p>
        </p:txBody>
      </p:sp>
    </p:spTree>
    <p:extLst>
      <p:ext uri="{BB962C8B-B14F-4D97-AF65-F5344CB8AC3E}">
        <p14:creationId xmlns:p14="http://schemas.microsoft.com/office/powerpoint/2010/main" val="1384130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The most widely used approach to dealing with interfacing with C++ is to use the –fdump-</a:t>
            </a:r>
            <a:r>
              <a:rPr lang="en-GB" baseline="0" dirty="0" err="1" smtClean="0"/>
              <a:t>ada</a:t>
            </a:r>
            <a:r>
              <a:rPr lang="en-GB" baseline="0" dirty="0" smtClean="0"/>
              <a:t>-spec g++ option to build the boilerplate code for you.</a:t>
            </a:r>
          </a:p>
          <a:p>
            <a:endParaRPr lang="en-GB" baseline="0" dirty="0" smtClean="0"/>
          </a:p>
          <a:p>
            <a:r>
              <a:rPr lang="en-GB" baseline="0" dirty="0" smtClean="0"/>
              <a:t>This ensures the </a:t>
            </a:r>
            <a:r>
              <a:rPr lang="en-GB" baseline="0" dirty="0" err="1" smtClean="0"/>
              <a:t>Link_Name</a:t>
            </a:r>
            <a:r>
              <a:rPr lang="en-GB" baseline="0" dirty="0" smtClean="0"/>
              <a:t> strings are all accurate given the version of g++ and means plain data, subprograms and classes can be imported.</a:t>
            </a:r>
          </a:p>
          <a:p>
            <a:endParaRPr lang="en-GB" baseline="0" dirty="0" smtClean="0"/>
          </a:p>
          <a:p>
            <a:r>
              <a:rPr lang="en-GB" baseline="0" dirty="0" smtClean="0"/>
              <a:t>Here we see our familiar piece of C++ code and the command line used to generate the subsequent Ada package specification, albeit some code has been removed for clarity.</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Using –fdump-</a:t>
            </a:r>
            <a:r>
              <a:rPr lang="en-GB" baseline="0" dirty="0" err="1" smtClean="0"/>
              <a:t>ada</a:t>
            </a:r>
            <a:r>
              <a:rPr lang="en-GB" baseline="0" dirty="0" smtClean="0"/>
              <a:t>-spec is by the preferred method of interfacing to C++ from Ada and as the lecture introduces more advanced C++ code the output from the –fdump-</a:t>
            </a:r>
            <a:r>
              <a:rPr lang="en-GB" baseline="0" dirty="0" err="1" smtClean="0"/>
              <a:t>ada</a:t>
            </a:r>
            <a:r>
              <a:rPr lang="en-GB" baseline="0" dirty="0" smtClean="0"/>
              <a:t>-spec option will increase in complexity.</a:t>
            </a:r>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7</a:t>
            </a:fld>
            <a:endParaRPr lang="en-GB"/>
          </a:p>
        </p:txBody>
      </p:sp>
    </p:spTree>
    <p:extLst>
      <p:ext uri="{BB962C8B-B14F-4D97-AF65-F5344CB8AC3E}">
        <p14:creationId xmlns:p14="http://schemas.microsoft.com/office/powerpoint/2010/main" val="3558419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 is worth spending the time</a:t>
            </a:r>
            <a:r>
              <a:rPr lang="en-GB" baseline="0" dirty="0" smtClean="0"/>
              <a:t> on this slide to review the features of Ada limited types as they are used extensively in the code generated by –fdump-</a:t>
            </a:r>
            <a:r>
              <a:rPr lang="en-GB" baseline="0" dirty="0" err="1" smtClean="0"/>
              <a:t>ada</a:t>
            </a:r>
            <a:r>
              <a:rPr lang="en-GB" baseline="0" dirty="0" smtClean="0"/>
              <a:t>-spec.</a:t>
            </a:r>
          </a:p>
          <a:p>
            <a:endParaRPr lang="en-GB" baseline="0" dirty="0" smtClean="0"/>
          </a:p>
          <a:p>
            <a:r>
              <a:rPr lang="en-GB" sz="1200" b="0" i="0" kern="1200" dirty="0" smtClean="0">
                <a:solidFill>
                  <a:schemeClr val="tx1"/>
                </a:solidFill>
                <a:effectLst/>
                <a:latin typeface="+mn-lt"/>
                <a:ea typeface="+mn-ea"/>
                <a:cs typeface="+mn-cs"/>
              </a:rPr>
              <a:t>When a type is declared </a:t>
            </a:r>
            <a:r>
              <a:rPr lang="en-GB" sz="1200" b="0" i="0" u="none" strike="noStrike" kern="1200" dirty="0" smtClean="0">
                <a:solidFill>
                  <a:schemeClr val="tx1"/>
                </a:solidFill>
                <a:effectLst/>
                <a:latin typeface="+mn-lt"/>
                <a:ea typeface="+mn-ea"/>
                <a:cs typeface="+mn-cs"/>
              </a:rPr>
              <a:t>limited</a:t>
            </a:r>
            <a:r>
              <a:rPr lang="en-GB" sz="1200" b="0" i="0" u="none" strike="noStrike" kern="1200" baseline="0" dirty="0" smtClean="0">
                <a:solidFill>
                  <a:schemeClr val="tx1"/>
                </a:solidFill>
                <a:effectLst/>
                <a:latin typeface="+mn-lt"/>
                <a:ea typeface="+mn-ea"/>
                <a:cs typeface="+mn-cs"/>
              </a:rPr>
              <a:t> </a:t>
            </a:r>
            <a:r>
              <a:rPr lang="en-GB" sz="1200" b="0" i="0" kern="1200" dirty="0" smtClean="0">
                <a:solidFill>
                  <a:schemeClr val="tx1"/>
                </a:solidFill>
                <a:effectLst/>
                <a:latin typeface="+mn-lt"/>
                <a:ea typeface="+mn-ea"/>
                <a:cs typeface="+mn-cs"/>
              </a:rPr>
              <a:t>this means that objects of the type cannot be assigned values of the same type.</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Additionally, there is no predefined equality operation for objects of a limited type.</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Also, the (unique) identity of an object is retained: meaning once declared, a name of a variable of limited</a:t>
            </a:r>
            <a:r>
              <a:rPr lang="en-GB" sz="1200" b="0" i="0" kern="1200" baseline="0" dirty="0" smtClean="0">
                <a:solidFill>
                  <a:schemeClr val="tx1"/>
                </a:solidFill>
                <a:effectLst/>
                <a:latin typeface="+mn-lt"/>
                <a:ea typeface="+mn-ea"/>
                <a:cs typeface="+mn-cs"/>
              </a:rPr>
              <a:t> </a:t>
            </a:r>
            <a:r>
              <a:rPr lang="en-GB" sz="1200" b="0" i="0" kern="1200" dirty="0" smtClean="0">
                <a:solidFill>
                  <a:schemeClr val="tx1"/>
                </a:solidFill>
                <a:effectLst/>
                <a:latin typeface="+mn-lt"/>
                <a:ea typeface="+mn-ea"/>
                <a:cs typeface="+mn-cs"/>
              </a:rPr>
              <a:t>type will continue to refer to the same object.</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To</a:t>
            </a:r>
            <a:r>
              <a:rPr lang="en-GB" sz="1200" b="0" i="0" kern="1200" baseline="0" dirty="0" smtClean="0">
                <a:solidFill>
                  <a:schemeClr val="tx1"/>
                </a:solidFill>
                <a:effectLst/>
                <a:latin typeface="+mn-lt"/>
                <a:ea typeface="+mn-ea"/>
                <a:cs typeface="+mn-cs"/>
              </a:rPr>
              <a:t> be clear, the value is not constant as it can itself be changed, it just cannot be used in an assignment statement.</a:t>
            </a:r>
          </a:p>
          <a:p>
            <a:endParaRPr lang="en-GB" sz="1200" b="0" i="0" kern="1200" baseline="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The desired effects of declaring a type limited when interfacing to C++ is to ensure the prevention of shallow copying.</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The Ada code on this slide</a:t>
            </a:r>
            <a:r>
              <a:rPr lang="en-GB" sz="1200" b="0" i="0" kern="1200" baseline="0" dirty="0" smtClean="0">
                <a:solidFill>
                  <a:schemeClr val="tx1"/>
                </a:solidFill>
                <a:effectLst/>
                <a:latin typeface="+mn-lt"/>
                <a:ea typeface="+mn-ea"/>
                <a:cs typeface="+mn-cs"/>
              </a:rPr>
              <a:t> shows how a limited records type is used to represent a C++ class and is then Imported using the C++ convention.</a:t>
            </a:r>
            <a:endParaRPr lang="en-GB" sz="1200" b="0" i="0" kern="1200" dirty="0" smtClean="0">
              <a:solidFill>
                <a:schemeClr val="tx1"/>
              </a:solidFill>
              <a:effectLst/>
              <a:latin typeface="+mn-lt"/>
              <a:ea typeface="+mn-ea"/>
              <a:cs typeface="+mn-cs"/>
            </a:endParaRPr>
          </a:p>
          <a:p>
            <a:endParaRPr lang="en-GB"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8</a:t>
            </a:fld>
            <a:endParaRPr lang="en-GB"/>
          </a:p>
        </p:txBody>
      </p:sp>
    </p:spTree>
    <p:extLst>
      <p:ext uri="{BB962C8B-B14F-4D97-AF65-F5344CB8AC3E}">
        <p14:creationId xmlns:p14="http://schemas.microsoft.com/office/powerpoint/2010/main" val="30121044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 we find a concrete </a:t>
            </a:r>
            <a:r>
              <a:rPr lang="en-GB" baseline="0" dirty="0" smtClean="0"/>
              <a:t>C++ class from which object can be instantiated. It is called </a:t>
            </a:r>
            <a:r>
              <a:rPr lang="en-GB" baseline="0" dirty="0" err="1" smtClean="0"/>
              <a:t>Aclass</a:t>
            </a:r>
            <a:r>
              <a:rPr lang="en-GB" baseline="0" dirty="0" smtClean="0"/>
              <a:t> and has a private character attribute and a protected character attribute.</a:t>
            </a:r>
          </a:p>
          <a:p>
            <a:endParaRPr lang="en-GB" baseline="0" dirty="0" smtClean="0"/>
          </a:p>
          <a:p>
            <a:r>
              <a:rPr lang="en-GB" baseline="0" dirty="0" smtClean="0"/>
              <a:t>The constructor accepts a pointer to a string and there is also a destructor.</a:t>
            </a:r>
          </a:p>
          <a:p>
            <a:endParaRPr lang="en-GB" baseline="0" dirty="0" smtClean="0"/>
          </a:p>
          <a:p>
            <a:r>
              <a:rPr lang="en-GB" dirty="0" smtClean="0"/>
              <a:t>We see a command line call to g++ with the –fdump-</a:t>
            </a:r>
            <a:r>
              <a:rPr lang="en-GB" dirty="0" err="1" smtClean="0"/>
              <a:t>ada</a:t>
            </a:r>
            <a:r>
              <a:rPr lang="en-GB" dirty="0" smtClean="0"/>
              <a:t>-spec option and at</a:t>
            </a:r>
            <a:r>
              <a:rPr lang="en-GB" baseline="0" dirty="0" smtClean="0"/>
              <a:t> the bottom of this slide is the resulting Ada package specification.</a:t>
            </a:r>
          </a:p>
          <a:p>
            <a:endParaRPr lang="en-GB" baseline="0" dirty="0" smtClean="0"/>
          </a:p>
          <a:p>
            <a:r>
              <a:rPr lang="en-GB" dirty="0" smtClean="0"/>
              <a:t>The child</a:t>
            </a:r>
            <a:r>
              <a:rPr lang="en-GB" baseline="0" dirty="0" smtClean="0"/>
              <a:t> utility packages of Interfaces.C are used to provide a consistent interfacing type model even for C++.</a:t>
            </a:r>
          </a:p>
          <a:p>
            <a:endParaRPr lang="en-GB" baseline="0" dirty="0" smtClean="0"/>
          </a:p>
          <a:p>
            <a:r>
              <a:rPr lang="en-GB" baseline="0" dirty="0" smtClean="0"/>
              <a:t>The attributes of the </a:t>
            </a:r>
            <a:r>
              <a:rPr lang="en-GB" baseline="0" dirty="0" err="1" smtClean="0"/>
              <a:t>AClass</a:t>
            </a:r>
            <a:r>
              <a:rPr lang="en-GB" baseline="0" dirty="0" smtClean="0"/>
              <a:t> are represented as Ada record elements in a limited record that is imported using the pragma Import CPP convention.</a:t>
            </a:r>
          </a:p>
          <a:p>
            <a:endParaRPr lang="en-GB" baseline="0" dirty="0" smtClean="0"/>
          </a:p>
          <a:p>
            <a:r>
              <a:rPr lang="en-GB" baseline="0" dirty="0" smtClean="0"/>
              <a:t>The </a:t>
            </a:r>
            <a:r>
              <a:rPr lang="en-GB" baseline="0" dirty="0" err="1" smtClean="0"/>
              <a:t>Delete_AClass</a:t>
            </a:r>
            <a:r>
              <a:rPr lang="en-GB" baseline="0" dirty="0" smtClean="0"/>
              <a:t> destructor is imported by identifying the </a:t>
            </a:r>
            <a:r>
              <a:rPr lang="en-GB" baseline="0" dirty="0" err="1" smtClean="0"/>
              <a:t>Link_Name</a:t>
            </a:r>
            <a:r>
              <a:rPr lang="en-GB" baseline="0" dirty="0" smtClean="0"/>
              <a:t> argument for the pragma Import.  This is safe to do as the </a:t>
            </a:r>
            <a:r>
              <a:rPr lang="en-GB" baseline="0" dirty="0" err="1" smtClean="0"/>
              <a:t>Link_Name</a:t>
            </a:r>
            <a:r>
              <a:rPr lang="en-GB" baseline="0" dirty="0" smtClean="0"/>
              <a:t> was determined by g++ which knows how the mangling is to be performed and therefore removes the possibility of error.</a:t>
            </a:r>
          </a:p>
          <a:p>
            <a:endParaRPr lang="en-GB" baseline="0" dirty="0" smtClean="0"/>
          </a:p>
          <a:p>
            <a:r>
              <a:rPr lang="en-GB" baseline="0" dirty="0" smtClean="0"/>
              <a:t>Here there is a brief introduction to a new pragma called </a:t>
            </a:r>
            <a:r>
              <a:rPr lang="en-GB" baseline="0" dirty="0" err="1" smtClean="0"/>
              <a:t>CPP_Constructor</a:t>
            </a:r>
            <a:r>
              <a:rPr lang="en-GB" baseline="0" dirty="0" smtClean="0"/>
              <a:t> which is specifically used to identify class constructor subprograms.  Here it is used for the </a:t>
            </a:r>
            <a:r>
              <a:rPr lang="en-GB" baseline="0" dirty="0" err="1" smtClean="0"/>
              <a:t>AClass</a:t>
            </a:r>
            <a:r>
              <a:rPr lang="en-GB" baseline="0" dirty="0" smtClean="0"/>
              <a:t> constructor.</a:t>
            </a:r>
          </a:p>
          <a:p>
            <a:endParaRPr lang="en-GB" baseline="0" dirty="0" smtClean="0"/>
          </a:p>
          <a:p>
            <a:r>
              <a:rPr lang="en-GB" dirty="0" smtClean="0"/>
              <a:t>In a</a:t>
            </a:r>
            <a:r>
              <a:rPr lang="en-GB" baseline="0" dirty="0" smtClean="0"/>
              <a:t> build environment it is likely to see –fdump-</a:t>
            </a:r>
            <a:r>
              <a:rPr lang="en-GB" baseline="0" dirty="0" err="1" smtClean="0"/>
              <a:t>ada</a:t>
            </a:r>
            <a:r>
              <a:rPr lang="en-GB" baseline="0" dirty="0" smtClean="0"/>
              <a:t>-spec used routinely to ensure the package specification is an accurate representation of any C++ code.</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9</a:t>
            </a:fld>
            <a:endParaRPr lang="en-GB"/>
          </a:p>
        </p:txBody>
      </p:sp>
    </p:spTree>
    <p:extLst>
      <p:ext uri="{BB962C8B-B14F-4D97-AF65-F5344CB8AC3E}">
        <p14:creationId xmlns:p14="http://schemas.microsoft.com/office/powerpoint/2010/main" val="19456269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descr="Creative Commons Licens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85114" y="158752"/>
            <a:ext cx="1106487"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AdaCoreU-isolated.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851276" y="1341440"/>
            <a:ext cx="1658938"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 Placeholder 16"/>
          <p:cNvSpPr>
            <a:spLocks noGrp="1"/>
          </p:cNvSpPr>
          <p:nvPr>
            <p:ph type="body" sz="quarter" idx="10"/>
          </p:nvPr>
        </p:nvSpPr>
        <p:spPr>
          <a:xfrm>
            <a:off x="579961" y="3933056"/>
            <a:ext cx="8204508" cy="1023936"/>
          </a:xfrm>
        </p:spPr>
        <p:txBody>
          <a:bodyPr/>
          <a:lstStyle>
            <a:lvl1pPr marL="0" indent="0" algn="ctr">
              <a:buNone/>
              <a:defRPr lang="en-US" sz="3600" b="0" i="0" kern="1200" dirty="0" smtClean="0">
                <a:solidFill>
                  <a:srgbClr val="1780A6"/>
                </a:solidFill>
                <a:latin typeface="+mj-lt"/>
                <a:ea typeface="ヒラギノ角ゴ ProN W3" charset="0"/>
                <a:cs typeface="Helvetica" charset="0"/>
                <a:sym typeface="Gill Sans" charset="0"/>
              </a:defRPr>
            </a:lvl1pPr>
            <a:lvl2pPr>
              <a:defRPr sz="4300" b="1">
                <a:solidFill>
                  <a:srgbClr val="0070C0"/>
                </a:solidFill>
                <a:latin typeface="Helvetica" pitchFamily="34" charset="0"/>
                <a:cs typeface="Helvetica" pitchFamily="34" charset="0"/>
              </a:defRPr>
            </a:lvl2pPr>
            <a:lvl3pPr>
              <a:defRPr sz="4300" b="1">
                <a:solidFill>
                  <a:srgbClr val="0070C0"/>
                </a:solidFill>
                <a:latin typeface="Helvetica" pitchFamily="34" charset="0"/>
                <a:cs typeface="Helvetica" pitchFamily="34" charset="0"/>
              </a:defRPr>
            </a:lvl3pPr>
            <a:lvl4pPr>
              <a:defRPr sz="4300" b="1">
                <a:solidFill>
                  <a:srgbClr val="0070C0"/>
                </a:solidFill>
                <a:latin typeface="Helvetica" pitchFamily="34" charset="0"/>
                <a:cs typeface="Helvetica" pitchFamily="34" charset="0"/>
              </a:defRPr>
            </a:lvl4pPr>
            <a:lvl5pPr>
              <a:defRPr sz="4300" b="1">
                <a:solidFill>
                  <a:srgbClr val="0070C0"/>
                </a:solidFill>
                <a:latin typeface="Helvetica" pitchFamily="34" charset="0"/>
                <a:cs typeface="Helvetica" pitchFamily="34" charset="0"/>
              </a:defRPr>
            </a:lvl5pPr>
          </a:lstStyle>
          <a:p>
            <a:pPr lvl="0"/>
            <a:r>
              <a:rPr lang="en-US" dirty="0" smtClean="0"/>
              <a:t>Click to edit Master text styles</a:t>
            </a:r>
          </a:p>
        </p:txBody>
      </p:sp>
      <p:sp>
        <p:nvSpPr>
          <p:cNvPr id="5" name="Text Placeholder 4"/>
          <p:cNvSpPr>
            <a:spLocks noGrp="1"/>
          </p:cNvSpPr>
          <p:nvPr>
            <p:ph type="body" sz="quarter" idx="11"/>
          </p:nvPr>
        </p:nvSpPr>
        <p:spPr>
          <a:xfrm>
            <a:off x="579960" y="4581127"/>
            <a:ext cx="8204508" cy="648654"/>
          </a:xfrm>
        </p:spPr>
        <p:txBody>
          <a:bodyPr/>
          <a:lstStyle>
            <a:lvl1pPr marL="0" indent="0" algn="ctr">
              <a:buNone/>
              <a:defRPr lang="en-US" sz="1600" b="1" kern="1200" dirty="0" smtClean="0">
                <a:solidFill>
                  <a:srgbClr val="1A1A1A"/>
                </a:solidFill>
                <a:latin typeface="+mj-lt"/>
                <a:ea typeface="ヒラギノ角ゴ ProN W3" charset="0"/>
                <a:cs typeface="Helvetica" charset="0"/>
                <a:sym typeface="Gill Sans" charset="0"/>
              </a:defRPr>
            </a:lvl1pPr>
          </a:lstStyle>
          <a:p>
            <a:pPr lvl="0"/>
            <a:r>
              <a:rPr lang="en-US" dirty="0" smtClean="0"/>
              <a:t>Click to edit Master text styles</a:t>
            </a:r>
          </a:p>
        </p:txBody>
      </p:sp>
      <p:sp>
        <p:nvSpPr>
          <p:cNvPr id="9" name="Text Placeholder 4"/>
          <p:cNvSpPr>
            <a:spLocks noGrp="1"/>
          </p:cNvSpPr>
          <p:nvPr>
            <p:ph type="body" sz="quarter" idx="12"/>
          </p:nvPr>
        </p:nvSpPr>
        <p:spPr>
          <a:xfrm>
            <a:off x="611560" y="4941167"/>
            <a:ext cx="8204508" cy="648654"/>
          </a:xfrm>
        </p:spPr>
        <p:txBody>
          <a:bodyPr/>
          <a:lstStyle>
            <a:lvl1pPr marL="0" indent="0" algn="ctr">
              <a:buNone/>
              <a:defRPr lang="en-US" sz="1200" b="1" kern="1200" dirty="0" smtClean="0">
                <a:solidFill>
                  <a:schemeClr val="bg1">
                    <a:lumMod val="75000"/>
                  </a:schemeClr>
                </a:solidFill>
                <a:latin typeface="+mj-lt"/>
                <a:ea typeface="ヒラギノ角ゴ ProN W3" charset="0"/>
                <a:cs typeface="Helvetica" charset="0"/>
                <a:sym typeface="Gill Sans" charset="0"/>
              </a:defRPr>
            </a:lvl1pPr>
          </a:lstStyle>
          <a:p>
            <a:pPr lvl="0"/>
            <a:r>
              <a:rPr lang="en-US" smtClean="0"/>
              <a:t>Click to edit Master text styles</a:t>
            </a:r>
          </a:p>
        </p:txBody>
      </p:sp>
    </p:spTree>
    <p:extLst>
      <p:ext uri="{BB962C8B-B14F-4D97-AF65-F5344CB8AC3E}">
        <p14:creationId xmlns:p14="http://schemas.microsoft.com/office/powerpoint/2010/main" val="1062315977"/>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iz 2 NO">
    <p:spTree>
      <p:nvGrpSpPr>
        <p:cNvPr id="1" name=""/>
        <p:cNvGrpSpPr/>
        <p:nvPr/>
      </p:nvGrpSpPr>
      <p:grpSpPr>
        <a:xfrm>
          <a:off x="0" y="0"/>
          <a:ext cx="0" cy="0"/>
          <a:chOff x="0" y="0"/>
          <a:chExt cx="0" cy="0"/>
        </a:xfrm>
      </p:grpSpPr>
      <p:pic>
        <p:nvPicPr>
          <p:cNvPr id="3" name="Picture 5" descr="quiz.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8313" y="404813"/>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a:spLocks noChangeArrowheads="1"/>
          </p:cNvSpPr>
          <p:nvPr userDrawn="1"/>
        </p:nvSpPr>
        <p:spPr bwMode="auto">
          <a:xfrm>
            <a:off x="6926263" y="692152"/>
            <a:ext cx="453970" cy="307777"/>
          </a:xfrm>
          <a:prstGeom prst="rect">
            <a:avLst/>
          </a:prstGeom>
          <a:noFill/>
          <a:ln>
            <a:noFill/>
          </a:ln>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en-US" sz="1400" b="1" smtClean="0">
                <a:solidFill>
                  <a:srgbClr val="1780A6"/>
                </a:solidFill>
              </a:rPr>
              <a:t>NO</a:t>
            </a:r>
            <a:endParaRPr lang="en-US" altLang="en-US" sz="1100" b="1" smtClean="0">
              <a:solidFill>
                <a:srgbClr val="1780A6"/>
              </a:solidFill>
            </a:endParaRPr>
          </a:p>
        </p:txBody>
      </p:sp>
      <p:pic>
        <p:nvPicPr>
          <p:cNvPr id="5" name="Picture 7" descr="wrong.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443663" y="358775"/>
            <a:ext cx="477837"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userDrawn="1"/>
        </p:nvSpPr>
        <p:spPr bwMode="auto">
          <a:xfrm>
            <a:off x="1042989" y="328613"/>
            <a:ext cx="3024187" cy="584200"/>
          </a:xfrm>
          <a:prstGeom prst="rect">
            <a:avLst/>
          </a:prstGeom>
          <a:noFill/>
          <a:ln>
            <a:noFill/>
          </a:ln>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r>
              <a:rPr lang="en-US" sz="3200" dirty="0" smtClean="0">
                <a:solidFill>
                  <a:srgbClr val="1780A6"/>
                </a:solidFill>
                <a:latin typeface="+mj-lt"/>
              </a:rPr>
              <a:t>Is this correct?</a:t>
            </a:r>
          </a:p>
        </p:txBody>
      </p:sp>
      <p:sp>
        <p:nvSpPr>
          <p:cNvPr id="6" name="Title 1"/>
          <p:cNvSpPr>
            <a:spLocks noGrp="1"/>
          </p:cNvSpPr>
          <p:nvPr>
            <p:ph type="title"/>
          </p:nvPr>
        </p:nvSpPr>
        <p:spPr>
          <a:xfrm>
            <a:off x="4283968" y="332656"/>
            <a:ext cx="1944216" cy="533400"/>
          </a:xfrm>
          <a:prstGeom prst="rect">
            <a:avLst/>
          </a:prstGeom>
        </p:spPr>
        <p:txBody>
          <a:bodyPr anchor="ctr" anchorCtr="0"/>
          <a:lstStyle>
            <a:lvl1pPr algn="l">
              <a:defRPr lang="en-US" sz="2400" b="0" i="0" kern="1200" dirty="0">
                <a:solidFill>
                  <a:srgbClr val="1780A6"/>
                </a:solidFill>
                <a:effectLst/>
                <a:latin typeface="Arial Bold" charset="0"/>
                <a:ea typeface="Arial Bold" charset="0"/>
                <a:cs typeface="Arial Bold" charset="0"/>
                <a:sym typeface="Gill Sans"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278101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Content Placeholder 2"/>
          <p:cNvSpPr>
            <a:spLocks noGrp="1"/>
          </p:cNvSpPr>
          <p:nvPr>
            <p:ph sz="half" idx="10"/>
          </p:nvPr>
        </p:nvSpPr>
        <p:spPr>
          <a:xfrm>
            <a:off x="685800" y="1143000"/>
            <a:ext cx="7848600" cy="5334000"/>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89311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1072411" y="1095941"/>
            <a:ext cx="7063740" cy="4732020"/>
          </a:xfrm>
          <a:solidFill>
            <a:schemeClr val="bg1">
              <a:lumMod val="95000"/>
            </a:schemeClr>
          </a:solidFill>
        </p:spPr>
        <p:txBody>
          <a:bodyPr/>
          <a:lstStyle>
            <a:lvl1pPr marL="0" indent="0" algn="l" defTabSz="822960" rtl="0" eaLnBrk="1" latinLnBrk="0" hangingPunct="1">
              <a:buNone/>
              <a:defRPr lang="en-US" sz="1400" b="0" kern="1200" dirty="0" smtClean="0">
                <a:solidFill>
                  <a:schemeClr val="tx1"/>
                </a:solidFill>
                <a:latin typeface="Courier New" pitchFamily="49" charset="0"/>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2891349116"/>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36778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91540" y="1154430"/>
            <a:ext cx="7360920" cy="2320290"/>
          </a:xfrm>
          <a:prstGeom prst="rect">
            <a:avLst/>
          </a:prstGeom>
        </p:spPr>
        <p:txBody>
          <a:bodyPr lIns="82296" tIns="41148" rIns="82296" bIns="41148"/>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15372587"/>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Title and Object">
    <p:spTree>
      <p:nvGrpSpPr>
        <p:cNvPr id="1" name=""/>
        <p:cNvGrpSpPr/>
        <p:nvPr/>
      </p:nvGrpSpPr>
      <p:grpSpPr>
        <a:xfrm>
          <a:off x="0" y="0"/>
          <a:ext cx="0" cy="0"/>
          <a:chOff x="0" y="0"/>
          <a:chExt cx="0" cy="0"/>
        </a:xfrm>
      </p:grpSpPr>
      <p:sp>
        <p:nvSpPr>
          <p:cNvPr id="7" name="Title 1"/>
          <p:cNvSpPr>
            <a:spLocks noGrp="1"/>
          </p:cNvSpPr>
          <p:nvPr>
            <p:ph type="title"/>
          </p:nvPr>
        </p:nvSpPr>
        <p:spPr>
          <a:xfrm>
            <a:off x="152400" y="76200"/>
            <a:ext cx="8001000" cy="533400"/>
          </a:xfrm>
          <a:prstGeom prst="rect">
            <a:avLst/>
          </a:prstGeom>
        </p:spPr>
        <p:txBody>
          <a:bodyPr anchor="ctr" anchorCtr="0"/>
          <a:lstStyle>
            <a:lvl1pPr>
              <a:defRPr lang="en-US" sz="2400" b="1" kern="1200" dirty="0">
                <a:solidFill>
                  <a:srgbClr val="3882CE"/>
                </a:solidFill>
                <a:effectLst>
                  <a:outerShdw blurRad="38100" dist="38100" dir="2700000" algn="tl">
                    <a:srgbClr val="000000">
                      <a:alpha val="43137"/>
                    </a:srgbClr>
                  </a:outerShdw>
                </a:effectLst>
                <a:latin typeface="Arial Bold" charset="0"/>
                <a:ea typeface="Arial Bold" charset="0"/>
                <a:cs typeface="Arial Bold" charset="0"/>
                <a:sym typeface="Gill Sans" charset="0"/>
              </a:defRPr>
            </a:lvl1pPr>
          </a:lstStyle>
          <a:p>
            <a:r>
              <a:rPr lang="en-US" dirty="0" smtClean="0"/>
              <a:t>Click to edit Master title style</a:t>
            </a:r>
            <a:endParaRPr lang="en-US" dirty="0"/>
          </a:p>
        </p:txBody>
      </p:sp>
      <p:sp>
        <p:nvSpPr>
          <p:cNvPr id="5" name="Content Placeholder 2"/>
          <p:cNvSpPr>
            <a:spLocks noGrp="1"/>
          </p:cNvSpPr>
          <p:nvPr>
            <p:ph sz="half" idx="10"/>
          </p:nvPr>
        </p:nvSpPr>
        <p:spPr>
          <a:xfrm>
            <a:off x="685800" y="1143000"/>
            <a:ext cx="7848600" cy="5334000"/>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17108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Section Slide - First Page">
    <p:bg>
      <p:bgPr>
        <a:gradFill rotWithShape="1">
          <a:gsLst>
            <a:gs pos="0">
              <a:srgbClr val="04080B"/>
            </a:gs>
            <a:gs pos="100000">
              <a:schemeClr val="tx2"/>
            </a:gs>
          </a:gsLst>
          <a:lin ang="5400000"/>
        </a:gradFill>
        <a:effectLst/>
      </p:bgPr>
    </p:bg>
    <p:spTree>
      <p:nvGrpSpPr>
        <p:cNvPr id="1" name=""/>
        <p:cNvGrpSpPr/>
        <p:nvPr/>
      </p:nvGrpSpPr>
      <p:grpSpPr>
        <a:xfrm>
          <a:off x="0" y="0"/>
          <a:ext cx="0" cy="0"/>
          <a:chOff x="0" y="0"/>
          <a:chExt cx="0" cy="0"/>
        </a:xfrm>
      </p:grpSpPr>
      <p:sp>
        <p:nvSpPr>
          <p:cNvPr id="13" name="Text Placeholder 7"/>
          <p:cNvSpPr>
            <a:spLocks noGrp="1"/>
          </p:cNvSpPr>
          <p:nvPr>
            <p:ph type="body" sz="quarter" idx="16"/>
          </p:nvPr>
        </p:nvSpPr>
        <p:spPr>
          <a:xfrm>
            <a:off x="3333382" y="3657600"/>
            <a:ext cx="2534018" cy="297000"/>
          </a:xfrm>
        </p:spPr>
        <p:txBody>
          <a:bodyPr/>
          <a:lstStyle>
            <a:lvl1pPr marL="0" indent="0">
              <a:lnSpc>
                <a:spcPct val="100000"/>
              </a:lnSpc>
              <a:spcBef>
                <a:spcPts val="0"/>
              </a:spcBef>
              <a:buNone/>
              <a:defRPr sz="1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4" name="Text Placeholder 7"/>
          <p:cNvSpPr>
            <a:spLocks noGrp="1"/>
          </p:cNvSpPr>
          <p:nvPr>
            <p:ph type="body" sz="quarter" idx="17"/>
          </p:nvPr>
        </p:nvSpPr>
        <p:spPr>
          <a:xfrm>
            <a:off x="3333382" y="3904800"/>
            <a:ext cx="2534018" cy="354600"/>
          </a:xfrm>
        </p:spPr>
        <p:txBody>
          <a:bodyPr/>
          <a:lstStyle>
            <a:lvl1pPr marL="0" indent="0">
              <a:lnSpc>
                <a:spcPct val="100000"/>
              </a:lnSpc>
              <a:spcBef>
                <a:spcPts val="0"/>
              </a:spcBef>
              <a:buNone/>
              <a:defRPr sz="1300" b="0">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8" name="Text Placeholder 7"/>
          <p:cNvSpPr>
            <a:spLocks noGrp="1"/>
          </p:cNvSpPr>
          <p:nvPr>
            <p:ph type="body" sz="quarter" idx="11"/>
          </p:nvPr>
        </p:nvSpPr>
        <p:spPr>
          <a:xfrm>
            <a:off x="609600" y="3657600"/>
            <a:ext cx="2590800" cy="297000"/>
          </a:xfrm>
        </p:spPr>
        <p:txBody>
          <a:bodyPr/>
          <a:lstStyle>
            <a:lvl1pPr marL="0" indent="0">
              <a:lnSpc>
                <a:spcPct val="100000"/>
              </a:lnSpc>
              <a:spcBef>
                <a:spcPts val="0"/>
              </a:spcBef>
              <a:buNone/>
              <a:defRPr sz="1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2" name="Text Placeholder 11"/>
          <p:cNvSpPr>
            <a:spLocks noGrp="1"/>
          </p:cNvSpPr>
          <p:nvPr>
            <p:ph type="body" sz="quarter" idx="14"/>
          </p:nvPr>
        </p:nvSpPr>
        <p:spPr>
          <a:xfrm>
            <a:off x="609600" y="5715000"/>
            <a:ext cx="4104000" cy="533400"/>
          </a:xfrm>
        </p:spPr>
        <p:txBody>
          <a:bodyPr/>
          <a:lstStyle>
            <a:lvl1pPr marL="0" indent="0">
              <a:lnSpc>
                <a:spcPct val="150000"/>
              </a:lnSpc>
              <a:spcBef>
                <a:spcPts val="0"/>
              </a:spcBef>
              <a:buNone/>
              <a:defRPr sz="1400" baseline="0">
                <a:solidFill>
                  <a:srgbClr val="91B9DA"/>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1" name="Text Placeholder 7"/>
          <p:cNvSpPr>
            <a:spLocks noGrp="1"/>
          </p:cNvSpPr>
          <p:nvPr>
            <p:ph type="body" sz="quarter" idx="15"/>
          </p:nvPr>
        </p:nvSpPr>
        <p:spPr>
          <a:xfrm>
            <a:off x="609600" y="3904800"/>
            <a:ext cx="2590800" cy="354600"/>
          </a:xfrm>
        </p:spPr>
        <p:txBody>
          <a:bodyPr/>
          <a:lstStyle>
            <a:lvl1pPr marL="0" indent="0">
              <a:lnSpc>
                <a:spcPct val="100000"/>
              </a:lnSpc>
              <a:spcBef>
                <a:spcPts val="0"/>
              </a:spcBef>
              <a:buNone/>
              <a:defRPr sz="1300" b="0" baseline="0">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8" name="Text Placeholder 7"/>
          <p:cNvSpPr>
            <a:spLocks noGrp="1"/>
          </p:cNvSpPr>
          <p:nvPr>
            <p:ph type="body" sz="quarter" idx="21"/>
          </p:nvPr>
        </p:nvSpPr>
        <p:spPr>
          <a:xfrm>
            <a:off x="5943600" y="3657600"/>
            <a:ext cx="2590800" cy="297000"/>
          </a:xfrm>
        </p:spPr>
        <p:txBody>
          <a:bodyPr/>
          <a:lstStyle>
            <a:lvl1pPr marL="0" indent="0">
              <a:lnSpc>
                <a:spcPct val="100000"/>
              </a:lnSpc>
              <a:spcBef>
                <a:spcPts val="0"/>
              </a:spcBef>
              <a:buNone/>
              <a:defRPr sz="1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9" name="Text Placeholder 7"/>
          <p:cNvSpPr>
            <a:spLocks noGrp="1"/>
          </p:cNvSpPr>
          <p:nvPr>
            <p:ph type="body" sz="quarter" idx="22"/>
          </p:nvPr>
        </p:nvSpPr>
        <p:spPr>
          <a:xfrm>
            <a:off x="5943600" y="3904800"/>
            <a:ext cx="2590800" cy="354600"/>
          </a:xfrm>
        </p:spPr>
        <p:txBody>
          <a:bodyPr/>
          <a:lstStyle>
            <a:lvl1pPr marL="0" indent="0">
              <a:lnSpc>
                <a:spcPct val="100000"/>
              </a:lnSpc>
              <a:spcBef>
                <a:spcPts val="0"/>
              </a:spcBef>
              <a:buNone/>
              <a:defRPr sz="1300" b="0">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7" name="Text Placeholder 7"/>
          <p:cNvSpPr>
            <a:spLocks noGrp="1"/>
          </p:cNvSpPr>
          <p:nvPr>
            <p:ph type="body" sz="quarter" idx="23"/>
          </p:nvPr>
        </p:nvSpPr>
        <p:spPr>
          <a:xfrm>
            <a:off x="685800" y="2514600"/>
            <a:ext cx="7696200" cy="982800"/>
          </a:xfrm>
        </p:spPr>
        <p:txBody>
          <a:bodyPr anchor="b"/>
          <a:lstStyle>
            <a:lvl1pPr marL="0" indent="0">
              <a:lnSpc>
                <a:spcPct val="100000"/>
              </a:lnSpc>
              <a:spcBef>
                <a:spcPts val="0"/>
              </a:spcBef>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1" name="Text Placeholder 7"/>
          <p:cNvSpPr>
            <a:spLocks noGrp="1"/>
          </p:cNvSpPr>
          <p:nvPr>
            <p:ph type="body" sz="quarter" idx="24"/>
          </p:nvPr>
        </p:nvSpPr>
        <p:spPr>
          <a:xfrm>
            <a:off x="5684520" y="1371600"/>
            <a:ext cx="2849880" cy="297000"/>
          </a:xfrm>
        </p:spPr>
        <p:txBody>
          <a:bodyPr/>
          <a:lstStyle>
            <a:lvl1pPr marL="0" indent="0" algn="r">
              <a:lnSpc>
                <a:spcPct val="100000"/>
              </a:lnSpc>
              <a:spcBef>
                <a:spcPts val="0"/>
              </a:spcBef>
              <a:buNone/>
              <a:defRPr sz="1400" b="1">
                <a:solidFill>
                  <a:schemeClr val="accent1"/>
                </a:solidFill>
              </a:defRPr>
            </a:lvl1pPr>
            <a:lvl2pPr>
              <a:buNone/>
              <a:defRPr/>
            </a:lvl2pPr>
            <a:lvl3pPr>
              <a:buNone/>
              <a:defRPr/>
            </a:lvl3pPr>
            <a:lvl4pPr>
              <a:buNone/>
              <a:defRPr/>
            </a:lvl4pPr>
            <a:lvl5pPr>
              <a:buNone/>
              <a:defRPr/>
            </a:lvl5pPr>
          </a:lstStyle>
          <a:p>
            <a:pPr lvl="0"/>
            <a:r>
              <a:rPr lang="en-US" smtClean="0"/>
              <a:t>Click to edit Master text styles</a:t>
            </a:r>
          </a:p>
        </p:txBody>
      </p:sp>
    </p:spTree>
    <p:extLst>
      <p:ext uri="{BB962C8B-B14F-4D97-AF65-F5344CB8AC3E}">
        <p14:creationId xmlns:p14="http://schemas.microsoft.com/office/powerpoint/2010/main" val="68869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5819194" y="268290"/>
            <a:ext cx="184731" cy="307777"/>
          </a:xfrm>
          <a:prstGeom prst="rect">
            <a:avLst/>
          </a:prstGeom>
          <a:noFill/>
          <a:ln>
            <a:noFill/>
          </a:ln>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defRPr/>
            </a:pPr>
            <a:endParaRPr lang="en-US" sz="1400" b="1" smtClean="0">
              <a:solidFill>
                <a:schemeClr val="accent1"/>
              </a:solidFill>
              <a:ea typeface="+mn-ea"/>
            </a:endParaRPr>
          </a:p>
        </p:txBody>
      </p:sp>
      <p:pic>
        <p:nvPicPr>
          <p:cNvPr id="4" name="Picture 6" descr="AdaCoreU-isolated.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51" y="404813"/>
            <a:ext cx="661988"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5"/>
          <p:cNvSpPr>
            <a:spLocks noGrp="1"/>
          </p:cNvSpPr>
          <p:nvPr>
            <p:ph type="body" sz="quarter" idx="10"/>
          </p:nvPr>
        </p:nvSpPr>
        <p:spPr>
          <a:xfrm>
            <a:off x="381000" y="2939638"/>
            <a:ext cx="8382000" cy="978729"/>
          </a:xfrm>
        </p:spPr>
        <p:txBody>
          <a:bodyPr>
            <a:spAutoFit/>
          </a:bodyPr>
          <a:lstStyle>
            <a:lvl1pPr marL="0" indent="0" algn="ctr" rtl="0" fontAlgn="base">
              <a:spcBef>
                <a:spcPct val="0"/>
              </a:spcBef>
              <a:spcAft>
                <a:spcPct val="0"/>
              </a:spcAft>
              <a:buNone/>
              <a:defRPr lang="en-US" sz="4800" b="0" i="0" kern="1200" dirty="0" smtClean="0">
                <a:solidFill>
                  <a:schemeClr val="tx1"/>
                </a:solidFill>
                <a:latin typeface="+mn-lt"/>
                <a:ea typeface="ＭＳ Ｐゴシック" charset="-128"/>
                <a:cs typeface="Helvetica"/>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p>
        </p:txBody>
      </p:sp>
    </p:spTree>
    <p:extLst>
      <p:ext uri="{BB962C8B-B14F-4D97-AF65-F5344CB8AC3E}">
        <p14:creationId xmlns:p14="http://schemas.microsoft.com/office/powerpoint/2010/main" val="2991242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Section">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5819194" y="1535115"/>
            <a:ext cx="184731" cy="307777"/>
          </a:xfrm>
          <a:prstGeom prst="rect">
            <a:avLst/>
          </a:prstGeom>
          <a:noFill/>
          <a:ln>
            <a:noFill/>
          </a:ln>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defRPr/>
            </a:pPr>
            <a:endParaRPr lang="en-US" sz="1400" b="1" smtClean="0">
              <a:solidFill>
                <a:schemeClr val="accent1"/>
              </a:solidFill>
              <a:ea typeface="+mn-ea"/>
            </a:endParaRPr>
          </a:p>
        </p:txBody>
      </p:sp>
      <p:sp>
        <p:nvSpPr>
          <p:cNvPr id="3" name="TextBox 2"/>
          <p:cNvSpPr txBox="1">
            <a:spLocks noChangeArrowheads="1"/>
          </p:cNvSpPr>
          <p:nvPr userDrawn="1"/>
        </p:nvSpPr>
        <p:spPr bwMode="auto">
          <a:xfrm>
            <a:off x="1619251" y="4221163"/>
            <a:ext cx="5976938" cy="584200"/>
          </a:xfrm>
          <a:prstGeom prst="rect">
            <a:avLst/>
          </a:prstGeom>
          <a:noFill/>
          <a:ln>
            <a:noFill/>
          </a:ln>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r>
              <a:rPr lang="en-US" sz="3200" dirty="0" err="1" smtClean="0">
                <a:solidFill>
                  <a:srgbClr val="1780A6"/>
                </a:solidFill>
                <a:latin typeface="+mj-lt"/>
              </a:rPr>
              <a:t>university.adacore.com</a:t>
            </a:r>
            <a:endParaRPr lang="en-US" sz="3200" dirty="0" smtClean="0">
              <a:solidFill>
                <a:srgbClr val="1780A6"/>
              </a:solidFill>
              <a:latin typeface="+mj-lt"/>
            </a:endParaRPr>
          </a:p>
        </p:txBody>
      </p:sp>
      <p:pic>
        <p:nvPicPr>
          <p:cNvPr id="4" name="Picture 5" descr="Creative Commons Licens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04164" y="158752"/>
            <a:ext cx="1106487"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AdaCoreU-isolated.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851276" y="1341440"/>
            <a:ext cx="1658938"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6477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iz Intro">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5819194" y="268290"/>
            <a:ext cx="184731" cy="307777"/>
          </a:xfrm>
          <a:prstGeom prst="rect">
            <a:avLst/>
          </a:prstGeom>
          <a:noFill/>
          <a:ln>
            <a:noFill/>
          </a:ln>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defRPr/>
            </a:pPr>
            <a:endParaRPr lang="en-US" sz="1400" b="1" smtClean="0">
              <a:solidFill>
                <a:schemeClr val="accent1"/>
              </a:solidFill>
              <a:ea typeface="+mn-ea"/>
            </a:endParaRPr>
          </a:p>
        </p:txBody>
      </p:sp>
      <p:pic>
        <p:nvPicPr>
          <p:cNvPr id="3" name="Picture 7" descr="AdaCoreU-isolated.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51" y="404813"/>
            <a:ext cx="661988"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oup 7"/>
          <p:cNvGrpSpPr>
            <a:grpSpLocks/>
          </p:cNvGrpSpPr>
          <p:nvPr userDrawn="1"/>
        </p:nvGrpSpPr>
        <p:grpSpPr bwMode="auto">
          <a:xfrm>
            <a:off x="2879726" y="2641600"/>
            <a:ext cx="3384550" cy="1574800"/>
            <a:chOff x="2123728" y="2641848"/>
            <a:chExt cx="3382984" cy="1574304"/>
          </a:xfrm>
        </p:grpSpPr>
        <p:sp>
          <p:nvSpPr>
            <p:cNvPr id="5" name="TextBox 4"/>
            <p:cNvSpPr txBox="1">
              <a:spLocks noChangeArrowheads="1"/>
            </p:cNvSpPr>
            <p:nvPr userDrawn="1"/>
          </p:nvSpPr>
          <p:spPr bwMode="auto">
            <a:xfrm>
              <a:off x="3638154" y="2829114"/>
              <a:ext cx="1868558" cy="1199951"/>
            </a:xfrm>
            <a:prstGeom prst="rect">
              <a:avLst/>
            </a:prstGeom>
            <a:noFill/>
            <a:ln>
              <a:noFill/>
            </a:ln>
            <a:extLst/>
          </p:spPr>
          <p:txBody>
            <a:bodyPr wrap="non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r" eaLnBrk="1" hangingPunct="1">
                <a:defRPr/>
              </a:pPr>
              <a:r>
                <a:rPr lang="en-US" sz="7200" smtClean="0">
                  <a:latin typeface="Calibri" pitchFamily="34" charset="0"/>
                </a:rPr>
                <a:t>Quiz</a:t>
              </a:r>
            </a:p>
          </p:txBody>
        </p:sp>
        <p:pic>
          <p:nvPicPr>
            <p:cNvPr id="6" name="Picture 2" descr="C:\Users\ochem\AppData\Local\Temp\Rar$DR28.624\AdaCoreU Package\icons\quiz.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23728" y="2641848"/>
              <a:ext cx="1574304" cy="1574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220084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Object">
    <p:spTree>
      <p:nvGrpSpPr>
        <p:cNvPr id="1" name=""/>
        <p:cNvGrpSpPr/>
        <p:nvPr/>
      </p:nvGrpSpPr>
      <p:grpSpPr>
        <a:xfrm>
          <a:off x="0" y="0"/>
          <a:ext cx="0" cy="0"/>
          <a:chOff x="0" y="0"/>
          <a:chExt cx="0" cy="0"/>
        </a:xfrm>
      </p:grpSpPr>
      <p:sp>
        <p:nvSpPr>
          <p:cNvPr id="7" name="Title 1"/>
          <p:cNvSpPr>
            <a:spLocks noGrp="1"/>
          </p:cNvSpPr>
          <p:nvPr>
            <p:ph type="title"/>
          </p:nvPr>
        </p:nvSpPr>
        <p:spPr>
          <a:xfrm>
            <a:off x="315416" y="231304"/>
            <a:ext cx="8001000" cy="533400"/>
          </a:xfrm>
          <a:prstGeom prst="rect">
            <a:avLst/>
          </a:prstGeom>
        </p:spPr>
        <p:txBody>
          <a:bodyPr anchor="ctr" anchorCtr="0"/>
          <a:lstStyle>
            <a:lvl1pPr>
              <a:defRPr lang="en-US" sz="2400" b="0" i="0" kern="1200" dirty="0">
                <a:solidFill>
                  <a:srgbClr val="1780A6"/>
                </a:solidFill>
                <a:effectLst/>
                <a:latin typeface="+mj-lt"/>
                <a:ea typeface="Arial Bold" charset="0"/>
                <a:cs typeface="Arial Bold" charset="0"/>
                <a:sym typeface="Gill Sans" charset="0"/>
              </a:defRPr>
            </a:lvl1pPr>
          </a:lstStyle>
          <a:p>
            <a:r>
              <a:rPr lang="en-US" dirty="0" smtClean="0"/>
              <a:t>Click to edit Master title style</a:t>
            </a:r>
            <a:endParaRPr lang="en-US" dirty="0"/>
          </a:p>
        </p:txBody>
      </p:sp>
      <p:sp>
        <p:nvSpPr>
          <p:cNvPr id="5" name="Content Placeholder 2"/>
          <p:cNvSpPr>
            <a:spLocks noGrp="1"/>
          </p:cNvSpPr>
          <p:nvPr>
            <p:ph sz="half" idx="10"/>
          </p:nvPr>
        </p:nvSpPr>
        <p:spPr>
          <a:xfrm>
            <a:off x="685800" y="1143000"/>
            <a:ext cx="7848600" cy="5334000"/>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53626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Object">
    <p:spTree>
      <p:nvGrpSpPr>
        <p:cNvPr id="1" name=""/>
        <p:cNvGrpSpPr/>
        <p:nvPr/>
      </p:nvGrpSpPr>
      <p:grpSpPr>
        <a:xfrm>
          <a:off x="0" y="0"/>
          <a:ext cx="0" cy="0"/>
          <a:chOff x="0" y="0"/>
          <a:chExt cx="0" cy="0"/>
        </a:xfrm>
      </p:grpSpPr>
      <p:sp>
        <p:nvSpPr>
          <p:cNvPr id="7" name="Title 1"/>
          <p:cNvSpPr>
            <a:spLocks noGrp="1"/>
          </p:cNvSpPr>
          <p:nvPr>
            <p:ph type="title"/>
          </p:nvPr>
        </p:nvSpPr>
        <p:spPr>
          <a:xfrm>
            <a:off x="315416" y="231304"/>
            <a:ext cx="8001000" cy="533400"/>
          </a:xfrm>
          <a:prstGeom prst="rect">
            <a:avLst/>
          </a:prstGeom>
        </p:spPr>
        <p:txBody>
          <a:bodyPr anchor="ctr" anchorCtr="0"/>
          <a:lstStyle>
            <a:lvl1pPr>
              <a:defRPr lang="en-US" sz="2400" b="0" i="0" kern="1200" dirty="0">
                <a:solidFill>
                  <a:srgbClr val="1780A6"/>
                </a:solidFill>
                <a:effectLst/>
                <a:latin typeface="+mj-lt"/>
                <a:ea typeface="Arial Bold" charset="0"/>
                <a:cs typeface="Arial Bold" charset="0"/>
                <a:sym typeface="Gill Sans"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970589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iz">
    <p:spTree>
      <p:nvGrpSpPr>
        <p:cNvPr id="1" name=""/>
        <p:cNvGrpSpPr/>
        <p:nvPr/>
      </p:nvGrpSpPr>
      <p:grpSpPr>
        <a:xfrm>
          <a:off x="0" y="0"/>
          <a:ext cx="0" cy="0"/>
          <a:chOff x="0" y="0"/>
          <a:chExt cx="0" cy="0"/>
        </a:xfrm>
      </p:grpSpPr>
      <p:pic>
        <p:nvPicPr>
          <p:cNvPr id="3" name="Picture 5" descr="quiz.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8313" y="404813"/>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1043608" y="332656"/>
            <a:ext cx="7632848" cy="533400"/>
          </a:xfrm>
          <a:prstGeom prst="rect">
            <a:avLst/>
          </a:prstGeom>
        </p:spPr>
        <p:txBody>
          <a:bodyPr anchor="ctr" anchorCtr="0"/>
          <a:lstStyle>
            <a:lvl1pPr algn="l">
              <a:defRPr lang="en-US" sz="2400" b="0" i="0" kern="1200" dirty="0">
                <a:solidFill>
                  <a:srgbClr val="1780A6"/>
                </a:solidFill>
                <a:effectLst/>
                <a:latin typeface="Arial Bold" charset="0"/>
                <a:ea typeface="Arial Bold" charset="0"/>
                <a:cs typeface="Arial Bold" charset="0"/>
                <a:sym typeface="Gill Sans"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547505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iz 2">
    <p:spTree>
      <p:nvGrpSpPr>
        <p:cNvPr id="1" name=""/>
        <p:cNvGrpSpPr/>
        <p:nvPr/>
      </p:nvGrpSpPr>
      <p:grpSpPr>
        <a:xfrm>
          <a:off x="0" y="0"/>
          <a:ext cx="0" cy="0"/>
          <a:chOff x="0" y="0"/>
          <a:chExt cx="0" cy="0"/>
        </a:xfrm>
      </p:grpSpPr>
      <p:sp>
        <p:nvSpPr>
          <p:cNvPr id="3" name="TextBox 2"/>
          <p:cNvSpPr txBox="1">
            <a:spLocks noChangeArrowheads="1"/>
          </p:cNvSpPr>
          <p:nvPr userDrawn="1"/>
        </p:nvSpPr>
        <p:spPr bwMode="auto">
          <a:xfrm>
            <a:off x="6891339" y="107950"/>
            <a:ext cx="1819729" cy="477054"/>
          </a:xfrm>
          <a:prstGeom prst="rect">
            <a:avLst/>
          </a:prstGeom>
          <a:noFill/>
          <a:ln>
            <a:noFill/>
          </a:ln>
          <a:extLst/>
        </p:spPr>
        <p:txBody>
          <a:bodyPr wrap="non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defRPr/>
            </a:pPr>
            <a:r>
              <a:rPr lang="en-US" sz="1400" b="1" dirty="0" smtClean="0">
                <a:solidFill>
                  <a:srgbClr val="1780A6"/>
                </a:solidFill>
              </a:rPr>
              <a:t>YES</a:t>
            </a:r>
            <a:br>
              <a:rPr lang="en-US" sz="1400" b="1" dirty="0" smtClean="0">
                <a:solidFill>
                  <a:srgbClr val="1780A6"/>
                </a:solidFill>
              </a:rPr>
            </a:br>
            <a:r>
              <a:rPr lang="en-US" sz="1100" b="1" dirty="0" smtClean="0">
                <a:solidFill>
                  <a:srgbClr val="1780A6"/>
                </a:solidFill>
              </a:rPr>
              <a:t>(click on the check icon)</a:t>
            </a:r>
          </a:p>
        </p:txBody>
      </p:sp>
      <p:sp>
        <p:nvSpPr>
          <p:cNvPr id="4" name="TextBox 3"/>
          <p:cNvSpPr txBox="1">
            <a:spLocks noChangeArrowheads="1"/>
          </p:cNvSpPr>
          <p:nvPr userDrawn="1"/>
        </p:nvSpPr>
        <p:spPr bwMode="auto">
          <a:xfrm>
            <a:off x="6900863" y="627064"/>
            <a:ext cx="2207656" cy="477054"/>
          </a:xfrm>
          <a:prstGeom prst="rect">
            <a:avLst/>
          </a:prstGeom>
          <a:noFill/>
          <a:ln>
            <a:noFill/>
          </a:ln>
          <a:extLst/>
        </p:spPr>
        <p:txBody>
          <a:bodyPr wrap="non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defRPr/>
            </a:pPr>
            <a:r>
              <a:rPr lang="en-US" sz="1400" b="1" dirty="0" smtClean="0">
                <a:solidFill>
                  <a:srgbClr val="1780A6"/>
                </a:solidFill>
              </a:rPr>
              <a:t>NO</a:t>
            </a:r>
            <a:br>
              <a:rPr lang="en-US" sz="1400" b="1" dirty="0" smtClean="0">
                <a:solidFill>
                  <a:srgbClr val="1780A6"/>
                </a:solidFill>
              </a:rPr>
            </a:br>
            <a:r>
              <a:rPr lang="en-US" sz="1100" b="1" dirty="0" smtClean="0">
                <a:solidFill>
                  <a:srgbClr val="1780A6"/>
                </a:solidFill>
              </a:rPr>
              <a:t> (click on the error location(s))</a:t>
            </a:r>
          </a:p>
        </p:txBody>
      </p:sp>
      <p:pic>
        <p:nvPicPr>
          <p:cNvPr id="5" name="Picture 7" descr="quiz.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8313" y="404813"/>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correc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443664" y="354013"/>
            <a:ext cx="482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userDrawn="1"/>
        </p:nvSpPr>
        <p:spPr bwMode="auto">
          <a:xfrm>
            <a:off x="1042989" y="328613"/>
            <a:ext cx="3024187" cy="584200"/>
          </a:xfrm>
          <a:prstGeom prst="rect">
            <a:avLst/>
          </a:prstGeom>
          <a:noFill/>
          <a:ln>
            <a:noFill/>
          </a:ln>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r>
              <a:rPr lang="en-US" sz="3200" dirty="0" smtClean="0">
                <a:solidFill>
                  <a:srgbClr val="1780A6"/>
                </a:solidFill>
                <a:latin typeface="+mj-lt"/>
              </a:rPr>
              <a:t>Is this correct?</a:t>
            </a:r>
          </a:p>
        </p:txBody>
      </p:sp>
      <p:sp>
        <p:nvSpPr>
          <p:cNvPr id="10" name="Title 1"/>
          <p:cNvSpPr>
            <a:spLocks noGrp="1"/>
          </p:cNvSpPr>
          <p:nvPr>
            <p:ph type="title"/>
          </p:nvPr>
        </p:nvSpPr>
        <p:spPr>
          <a:xfrm>
            <a:off x="4283968" y="332656"/>
            <a:ext cx="1944216" cy="533400"/>
          </a:xfrm>
          <a:prstGeom prst="rect">
            <a:avLst/>
          </a:prstGeom>
        </p:spPr>
        <p:txBody>
          <a:bodyPr anchor="ctr" anchorCtr="0"/>
          <a:lstStyle>
            <a:lvl1pPr algn="l">
              <a:defRPr lang="en-US" sz="2400" b="0" i="0" kern="1200" dirty="0">
                <a:solidFill>
                  <a:srgbClr val="1780A6"/>
                </a:solidFill>
                <a:effectLst/>
                <a:latin typeface="Arial Bold" charset="0"/>
                <a:ea typeface="Arial Bold" charset="0"/>
                <a:cs typeface="Arial Bold" charset="0"/>
                <a:sym typeface="Gill Sans"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149270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iz 2 YES">
    <p:spTree>
      <p:nvGrpSpPr>
        <p:cNvPr id="1" name=""/>
        <p:cNvGrpSpPr/>
        <p:nvPr/>
      </p:nvGrpSpPr>
      <p:grpSpPr>
        <a:xfrm>
          <a:off x="0" y="0"/>
          <a:ext cx="0" cy="0"/>
          <a:chOff x="0" y="0"/>
          <a:chExt cx="0" cy="0"/>
        </a:xfrm>
      </p:grpSpPr>
      <p:pic>
        <p:nvPicPr>
          <p:cNvPr id="3" name="Picture 5" descr="quiz.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8313" y="404813"/>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a:spLocks noChangeArrowheads="1"/>
          </p:cNvSpPr>
          <p:nvPr userDrawn="1"/>
        </p:nvSpPr>
        <p:spPr bwMode="auto">
          <a:xfrm>
            <a:off x="6891338" y="188915"/>
            <a:ext cx="545342" cy="307777"/>
          </a:xfrm>
          <a:prstGeom prst="rect">
            <a:avLst/>
          </a:prstGeom>
          <a:noFill/>
          <a:ln>
            <a:noFill/>
          </a:ln>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en-US" sz="1400" b="1" smtClean="0">
                <a:solidFill>
                  <a:srgbClr val="1780A6"/>
                </a:solidFill>
              </a:rPr>
              <a:t>YES</a:t>
            </a:r>
            <a:endParaRPr lang="en-US" altLang="en-US" sz="1100" b="1" smtClean="0">
              <a:solidFill>
                <a:srgbClr val="1780A6"/>
              </a:solidFill>
            </a:endParaRPr>
          </a:p>
        </p:txBody>
      </p:sp>
      <p:pic>
        <p:nvPicPr>
          <p:cNvPr id="5" name="Picture 7" descr="correc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443664" y="354013"/>
            <a:ext cx="482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userDrawn="1"/>
        </p:nvSpPr>
        <p:spPr bwMode="auto">
          <a:xfrm>
            <a:off x="1042989" y="328613"/>
            <a:ext cx="3024187" cy="584200"/>
          </a:xfrm>
          <a:prstGeom prst="rect">
            <a:avLst/>
          </a:prstGeom>
          <a:noFill/>
          <a:ln>
            <a:noFill/>
          </a:ln>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r>
              <a:rPr lang="en-US" sz="3200" dirty="0" smtClean="0">
                <a:solidFill>
                  <a:srgbClr val="1780A6"/>
                </a:solidFill>
                <a:latin typeface="+mj-lt"/>
              </a:rPr>
              <a:t>Is this correct?</a:t>
            </a:r>
          </a:p>
        </p:txBody>
      </p:sp>
      <p:sp>
        <p:nvSpPr>
          <p:cNvPr id="6" name="Title 1"/>
          <p:cNvSpPr>
            <a:spLocks noGrp="1"/>
          </p:cNvSpPr>
          <p:nvPr>
            <p:ph type="title"/>
          </p:nvPr>
        </p:nvSpPr>
        <p:spPr>
          <a:xfrm>
            <a:off x="4283968" y="332656"/>
            <a:ext cx="1944216" cy="533400"/>
          </a:xfrm>
          <a:prstGeom prst="rect">
            <a:avLst/>
          </a:prstGeom>
        </p:spPr>
        <p:txBody>
          <a:bodyPr anchor="ctr" anchorCtr="0"/>
          <a:lstStyle>
            <a:lvl1pPr algn="l">
              <a:defRPr lang="en-US" sz="2400" b="0" i="0" kern="1200" dirty="0">
                <a:solidFill>
                  <a:srgbClr val="1780A6"/>
                </a:solidFill>
                <a:effectLst/>
                <a:latin typeface="Arial Bold" charset="0"/>
                <a:ea typeface="Arial Bold" charset="0"/>
                <a:cs typeface="Arial Bold" charset="0"/>
                <a:sym typeface="Gill Sans"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82463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8"/>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685800" y="1143000"/>
            <a:ext cx="78486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First level</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7" name="Text Box 5"/>
          <p:cNvSpPr txBox="1">
            <a:spLocks noChangeArrowheads="1"/>
          </p:cNvSpPr>
          <p:nvPr/>
        </p:nvSpPr>
        <p:spPr bwMode="auto">
          <a:xfrm>
            <a:off x="7848601" y="6613527"/>
            <a:ext cx="184731" cy="246221"/>
          </a:xfrm>
          <a:prstGeom prst="rect">
            <a:avLst/>
          </a:prstGeom>
          <a:noFill/>
          <a:ln>
            <a:noFill/>
          </a:ln>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defRPr/>
            </a:pPr>
            <a:endParaRPr lang="en-US" sz="1000" smtClean="0">
              <a:latin typeface="Verdana" pitchFamily="34" charset="0"/>
              <a:ea typeface="+mn-ea"/>
            </a:endParaRPr>
          </a:p>
        </p:txBody>
      </p:sp>
      <p:sp>
        <p:nvSpPr>
          <p:cNvPr id="1029" name="Text Box 6"/>
          <p:cNvSpPr txBox="1">
            <a:spLocks noChangeArrowheads="1"/>
          </p:cNvSpPr>
          <p:nvPr/>
        </p:nvSpPr>
        <p:spPr bwMode="auto">
          <a:xfrm>
            <a:off x="-15875" y="6634163"/>
            <a:ext cx="1194558" cy="215444"/>
          </a:xfrm>
          <a:prstGeom prst="rect">
            <a:avLst/>
          </a:prstGeom>
          <a:noFill/>
          <a:ln>
            <a:noFill/>
          </a:ln>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r>
              <a:rPr lang="en-US" altLang="en-US" sz="800" smtClean="0">
                <a:solidFill>
                  <a:srgbClr val="A6A6A6"/>
                </a:solidFill>
              </a:rPr>
              <a:t>Copyright © AdaCore </a:t>
            </a:r>
            <a:endParaRPr lang="fr-FR" altLang="en-US" sz="800" smtClean="0">
              <a:solidFill>
                <a:srgbClr val="A6A6A6"/>
              </a:solidFill>
            </a:endParaRPr>
          </a:p>
        </p:txBody>
      </p:sp>
    </p:spTree>
    <p:extLst>
      <p:ext uri="{BB962C8B-B14F-4D97-AF65-F5344CB8AC3E}">
        <p14:creationId xmlns:p14="http://schemas.microsoft.com/office/powerpoint/2010/main" val="562042996"/>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Lst>
  <p:timing>
    <p:tnLst>
      <p:par>
        <p:cTn id="1" dur="indefinite" restart="never" nodeType="tmRoot"/>
      </p:par>
    </p:tnLst>
  </p:timing>
  <p:txStyles>
    <p:titleStyle>
      <a:lvl1pPr algn="l" rtl="0" eaLnBrk="0" fontAlgn="base" hangingPunct="0">
        <a:spcBef>
          <a:spcPct val="0"/>
        </a:spcBef>
        <a:spcAft>
          <a:spcPct val="0"/>
        </a:spcAft>
        <a:defRPr sz="1600" b="1">
          <a:solidFill>
            <a:schemeClr val="bg1"/>
          </a:solidFill>
          <a:latin typeface="+mj-lt"/>
          <a:ea typeface="ＭＳ Ｐゴシック" charset="0"/>
          <a:cs typeface="ＭＳ Ｐゴシック" charset="0"/>
        </a:defRPr>
      </a:lvl1pPr>
      <a:lvl2pPr algn="l" rtl="0" eaLnBrk="0" fontAlgn="base" hangingPunct="0">
        <a:spcBef>
          <a:spcPct val="0"/>
        </a:spcBef>
        <a:spcAft>
          <a:spcPct val="0"/>
        </a:spcAft>
        <a:defRPr sz="1600" b="1">
          <a:solidFill>
            <a:schemeClr val="bg1"/>
          </a:solidFill>
          <a:latin typeface="Calibri" pitchFamily="34" charset="0"/>
          <a:ea typeface="ＭＳ Ｐゴシック" charset="0"/>
          <a:cs typeface="ＭＳ Ｐゴシック" charset="0"/>
        </a:defRPr>
      </a:lvl2pPr>
      <a:lvl3pPr algn="l" rtl="0" eaLnBrk="0" fontAlgn="base" hangingPunct="0">
        <a:spcBef>
          <a:spcPct val="0"/>
        </a:spcBef>
        <a:spcAft>
          <a:spcPct val="0"/>
        </a:spcAft>
        <a:defRPr sz="1600" b="1">
          <a:solidFill>
            <a:schemeClr val="bg1"/>
          </a:solidFill>
          <a:latin typeface="Calibri" pitchFamily="34" charset="0"/>
          <a:ea typeface="ＭＳ Ｐゴシック" charset="0"/>
          <a:cs typeface="ＭＳ Ｐゴシック" charset="0"/>
        </a:defRPr>
      </a:lvl3pPr>
      <a:lvl4pPr algn="l" rtl="0" eaLnBrk="0" fontAlgn="base" hangingPunct="0">
        <a:spcBef>
          <a:spcPct val="0"/>
        </a:spcBef>
        <a:spcAft>
          <a:spcPct val="0"/>
        </a:spcAft>
        <a:defRPr sz="1600" b="1">
          <a:solidFill>
            <a:schemeClr val="bg1"/>
          </a:solidFill>
          <a:latin typeface="Calibri" pitchFamily="34" charset="0"/>
          <a:ea typeface="ＭＳ Ｐゴシック" charset="0"/>
          <a:cs typeface="ＭＳ Ｐゴシック" charset="0"/>
        </a:defRPr>
      </a:lvl4pPr>
      <a:lvl5pPr algn="l" rtl="0" eaLnBrk="0" fontAlgn="base" hangingPunct="0">
        <a:spcBef>
          <a:spcPct val="0"/>
        </a:spcBef>
        <a:spcAft>
          <a:spcPct val="0"/>
        </a:spcAft>
        <a:defRPr sz="1600" b="1">
          <a:solidFill>
            <a:schemeClr val="bg1"/>
          </a:solidFill>
          <a:latin typeface="Calibri" pitchFamily="34" charset="0"/>
          <a:ea typeface="ＭＳ Ｐゴシック" charset="0"/>
          <a:cs typeface="ＭＳ Ｐゴシック" charset="0"/>
        </a:defRPr>
      </a:lvl5pPr>
      <a:lvl6pPr marL="457200" algn="l" rtl="0" eaLnBrk="1" fontAlgn="base" hangingPunct="1">
        <a:spcBef>
          <a:spcPct val="0"/>
        </a:spcBef>
        <a:spcAft>
          <a:spcPct val="0"/>
        </a:spcAft>
        <a:defRPr sz="2400" b="1">
          <a:solidFill>
            <a:srgbClr val="3377A9"/>
          </a:solidFill>
          <a:latin typeface="Verdana" pitchFamily="34" charset="0"/>
        </a:defRPr>
      </a:lvl6pPr>
      <a:lvl7pPr marL="914400" algn="l" rtl="0" eaLnBrk="1" fontAlgn="base" hangingPunct="1">
        <a:spcBef>
          <a:spcPct val="0"/>
        </a:spcBef>
        <a:spcAft>
          <a:spcPct val="0"/>
        </a:spcAft>
        <a:defRPr sz="2400" b="1">
          <a:solidFill>
            <a:srgbClr val="3377A9"/>
          </a:solidFill>
          <a:latin typeface="Verdana" pitchFamily="34" charset="0"/>
        </a:defRPr>
      </a:lvl7pPr>
      <a:lvl8pPr marL="1371600" algn="l" rtl="0" eaLnBrk="1" fontAlgn="base" hangingPunct="1">
        <a:spcBef>
          <a:spcPct val="0"/>
        </a:spcBef>
        <a:spcAft>
          <a:spcPct val="0"/>
        </a:spcAft>
        <a:defRPr sz="2400" b="1">
          <a:solidFill>
            <a:srgbClr val="3377A9"/>
          </a:solidFill>
          <a:latin typeface="Verdana" pitchFamily="34" charset="0"/>
        </a:defRPr>
      </a:lvl8pPr>
      <a:lvl9pPr marL="1828800" algn="l" rtl="0" eaLnBrk="1" fontAlgn="base" hangingPunct="1">
        <a:spcBef>
          <a:spcPct val="0"/>
        </a:spcBef>
        <a:spcAft>
          <a:spcPct val="0"/>
        </a:spcAft>
        <a:defRPr sz="2400" b="1">
          <a:solidFill>
            <a:srgbClr val="3377A9"/>
          </a:solidFill>
          <a:latin typeface="Verdana" pitchFamily="34" charset="0"/>
        </a:defRPr>
      </a:lvl9pPr>
    </p:titleStyle>
    <p:bodyStyle>
      <a:lvl1pPr marL="342900" indent="-342900" algn="l" rtl="0" eaLnBrk="0" fontAlgn="base" hangingPunct="0">
        <a:lnSpc>
          <a:spcPct val="120000"/>
        </a:lnSpc>
        <a:spcBef>
          <a:spcPct val="20000"/>
        </a:spcBef>
        <a:spcAft>
          <a:spcPct val="0"/>
        </a:spcAft>
        <a:buClr>
          <a:srgbClr val="404040"/>
        </a:buClr>
        <a:buChar char="•"/>
        <a:defRPr sz="1600" b="1">
          <a:solidFill>
            <a:srgbClr val="404040"/>
          </a:solidFill>
          <a:latin typeface="+mn-lt"/>
          <a:ea typeface="ＭＳ Ｐゴシック" charset="0"/>
          <a:cs typeface="ＭＳ Ｐゴシック" charset="0"/>
        </a:defRPr>
      </a:lvl1pPr>
      <a:lvl2pPr marL="742950" indent="-285750" algn="l" rtl="0" eaLnBrk="0" fontAlgn="base" hangingPunct="0">
        <a:lnSpc>
          <a:spcPct val="120000"/>
        </a:lnSpc>
        <a:spcBef>
          <a:spcPct val="20000"/>
        </a:spcBef>
        <a:spcAft>
          <a:spcPct val="0"/>
        </a:spcAft>
        <a:buChar char="–"/>
        <a:defRPr sz="1400">
          <a:solidFill>
            <a:schemeClr val="tx1"/>
          </a:solidFill>
          <a:latin typeface="+mn-lt"/>
          <a:ea typeface="ヒラギノ角ゴ ProN W3"/>
          <a:cs typeface="ヒラギノ角ゴ ProN W3"/>
        </a:defRPr>
      </a:lvl2pPr>
      <a:lvl3pPr marL="1143000" indent="-228600" algn="l" rtl="0" eaLnBrk="0" fontAlgn="base" hangingPunct="0">
        <a:lnSpc>
          <a:spcPct val="120000"/>
        </a:lnSpc>
        <a:spcBef>
          <a:spcPct val="20000"/>
        </a:spcBef>
        <a:spcAft>
          <a:spcPct val="0"/>
        </a:spcAft>
        <a:buChar char="–"/>
        <a:defRPr sz="1200">
          <a:solidFill>
            <a:schemeClr val="tx1"/>
          </a:solidFill>
          <a:latin typeface="+mn-lt"/>
          <a:ea typeface="ヒラギノ角ゴ ProN W3"/>
          <a:cs typeface="ヒラギノ角ゴ ProN W3"/>
        </a:defRPr>
      </a:lvl3pPr>
      <a:lvl4pPr marL="1600200" indent="-228600" algn="l" rtl="0" eaLnBrk="0" fontAlgn="base" hangingPunct="0">
        <a:spcBef>
          <a:spcPct val="20000"/>
        </a:spcBef>
        <a:spcAft>
          <a:spcPct val="0"/>
        </a:spcAft>
        <a:buFont typeface="Times" panose="02020603050405020304" pitchFamily="18" charset="0"/>
        <a:buChar char="•"/>
        <a:defRPr sz="1200">
          <a:solidFill>
            <a:schemeClr val="tx1"/>
          </a:solidFill>
          <a:latin typeface="+mn-lt"/>
          <a:ea typeface="ヒラギノ角ゴ ProN W3"/>
          <a:cs typeface="ヒラギノ角ゴ ProN W3"/>
        </a:defRPr>
      </a:lvl4pPr>
      <a:lvl5pPr marL="2057400" indent="-228600" algn="l" rtl="0" eaLnBrk="0" fontAlgn="base" hangingPunct="0">
        <a:spcBef>
          <a:spcPct val="20000"/>
        </a:spcBef>
        <a:spcAft>
          <a:spcPct val="0"/>
        </a:spcAft>
        <a:buFont typeface="Times" panose="02020603050405020304" pitchFamily="18" charset="0"/>
        <a:buChar char="•"/>
        <a:defRPr sz="1200">
          <a:solidFill>
            <a:schemeClr val="tx1"/>
          </a:solidFill>
          <a:latin typeface="+mn-lt"/>
          <a:ea typeface="ヒラギノ角ゴ ProN W3"/>
          <a:cs typeface="ヒラギノ角ゴ ProN W3"/>
        </a:defRPr>
      </a:lvl5pPr>
      <a:lvl6pPr marL="2514600" indent="-228600" algn="l" rtl="0" eaLnBrk="1" fontAlgn="base" hangingPunct="1">
        <a:spcBef>
          <a:spcPct val="20000"/>
        </a:spcBef>
        <a:spcAft>
          <a:spcPct val="0"/>
        </a:spcAft>
        <a:buFont typeface="Times" pitchFamily="18" charset="0"/>
        <a:buChar char="•"/>
        <a:defRPr sz="1200">
          <a:solidFill>
            <a:schemeClr val="tx1"/>
          </a:solidFill>
          <a:latin typeface="+mn-lt"/>
        </a:defRPr>
      </a:lvl6pPr>
      <a:lvl7pPr marL="2971800" indent="-228600" algn="l" rtl="0" eaLnBrk="1" fontAlgn="base" hangingPunct="1">
        <a:spcBef>
          <a:spcPct val="20000"/>
        </a:spcBef>
        <a:spcAft>
          <a:spcPct val="0"/>
        </a:spcAft>
        <a:buFont typeface="Times" pitchFamily="18" charset="0"/>
        <a:buChar char="•"/>
        <a:defRPr sz="1200">
          <a:solidFill>
            <a:schemeClr val="tx1"/>
          </a:solidFill>
          <a:latin typeface="+mn-lt"/>
        </a:defRPr>
      </a:lvl7pPr>
      <a:lvl8pPr marL="3429000" indent="-228600" algn="l" rtl="0" eaLnBrk="1" fontAlgn="base" hangingPunct="1">
        <a:spcBef>
          <a:spcPct val="20000"/>
        </a:spcBef>
        <a:spcAft>
          <a:spcPct val="0"/>
        </a:spcAft>
        <a:buFont typeface="Times" pitchFamily="18" charset="0"/>
        <a:buChar char="•"/>
        <a:defRPr sz="1200">
          <a:solidFill>
            <a:schemeClr val="tx1"/>
          </a:solidFill>
          <a:latin typeface="+mn-lt"/>
        </a:defRPr>
      </a:lvl8pPr>
      <a:lvl9pPr marL="3886200" indent="-228600" algn="l" rtl="0" eaLnBrk="1" fontAlgn="base" hangingPunct="1">
        <a:spcBef>
          <a:spcPct val="20000"/>
        </a:spcBef>
        <a:spcAft>
          <a:spcPct val="0"/>
        </a:spcAft>
        <a:buFont typeface="Times" pitchFamily="18" charset="0"/>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Ada and C++</a:t>
            </a:r>
            <a:endParaRPr lang="en-GB" dirty="0"/>
          </a:p>
        </p:txBody>
      </p:sp>
      <p:sp>
        <p:nvSpPr>
          <p:cNvPr id="3" name="Text Placeholder 2"/>
          <p:cNvSpPr>
            <a:spLocks noGrp="1"/>
          </p:cNvSpPr>
          <p:nvPr>
            <p:ph type="body" sz="quarter" idx="11"/>
          </p:nvPr>
        </p:nvSpPr>
        <p:spPr/>
        <p:txBody>
          <a:bodyPr/>
          <a:lstStyle/>
          <a:p>
            <a:r>
              <a:rPr lang="en-GB" dirty="0" smtClean="0"/>
              <a:t>Martyn Pike</a:t>
            </a:r>
            <a:endParaRPr lang="en-GB" dirty="0"/>
          </a:p>
        </p:txBody>
      </p:sp>
      <p:sp>
        <p:nvSpPr>
          <p:cNvPr id="4" name="Text Placeholder 3"/>
          <p:cNvSpPr>
            <a:spLocks noGrp="1"/>
          </p:cNvSpPr>
          <p:nvPr>
            <p:ph type="body" sz="quarter" idx="12"/>
          </p:nvPr>
        </p:nvSpPr>
        <p:spPr/>
        <p:txBody>
          <a:bodyPr/>
          <a:lstStyle/>
          <a:p>
            <a:r>
              <a:rPr lang="en-GB" altLang="en-US" dirty="0">
                <a:solidFill>
                  <a:srgbClr val="BFBFBF"/>
                </a:solidFill>
                <a:ea typeface="ヒラギノ角ゴ ProN W3" pitchFamily="-104" charset="-128"/>
                <a:sym typeface="Gill Sans" pitchFamily="-104" charset="0"/>
              </a:rPr>
              <a:t>university.adacore.com</a:t>
            </a:r>
          </a:p>
          <a:p>
            <a:endParaRPr lang="en-GB" dirty="0"/>
          </a:p>
        </p:txBody>
      </p:sp>
    </p:spTree>
    <p:extLst>
      <p:ext uri="{BB962C8B-B14F-4D97-AF65-F5344CB8AC3E}">
        <p14:creationId xmlns:p14="http://schemas.microsoft.com/office/powerpoint/2010/main" val="666881944"/>
      </p:ext>
    </p:ext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sz="half" idx="10"/>
          </p:nvPr>
        </p:nvSpPr>
        <p:spPr>
          <a:xfrm>
            <a:off x="673100" y="1422400"/>
            <a:ext cx="7848600" cy="5067300"/>
          </a:xfrm>
        </p:spPr>
        <p:txBody>
          <a:bodyPr/>
          <a:lstStyle/>
          <a:p>
            <a:pPr lvl="1"/>
            <a:endParaRPr lang="en-GB" dirty="0"/>
          </a:p>
          <a:p>
            <a:pPr lvl="1"/>
            <a:endParaRPr lang="en-GB" dirty="0" smtClean="0"/>
          </a:p>
          <a:p>
            <a:pPr lvl="1"/>
            <a:endParaRPr lang="en-GB" dirty="0"/>
          </a:p>
          <a:p>
            <a:pPr lvl="1"/>
            <a:endParaRPr lang="en-GB" dirty="0" smtClean="0"/>
          </a:p>
          <a:p>
            <a:r>
              <a:rPr lang="en-GB" dirty="0" smtClean="0"/>
              <a:t>GNAT –</a:t>
            </a:r>
            <a:r>
              <a:rPr lang="en-GB" dirty="0" err="1" smtClean="0"/>
              <a:t>gnatG</a:t>
            </a:r>
            <a:r>
              <a:rPr lang="en-GB" dirty="0" smtClean="0"/>
              <a:t> option to produce intermediate output</a:t>
            </a:r>
            <a:endParaRPr lang="en-GB" dirty="0"/>
          </a:p>
        </p:txBody>
      </p:sp>
      <p:sp>
        <p:nvSpPr>
          <p:cNvPr id="2" name="Title 1"/>
          <p:cNvSpPr>
            <a:spLocks noGrp="1"/>
          </p:cNvSpPr>
          <p:nvPr>
            <p:ph type="title"/>
          </p:nvPr>
        </p:nvSpPr>
        <p:spPr/>
        <p:txBody>
          <a:bodyPr/>
          <a:lstStyle/>
          <a:p>
            <a:r>
              <a:rPr lang="en-GB" dirty="0" smtClean="0"/>
              <a:t>C++ Constructors</a:t>
            </a:r>
            <a:endParaRPr lang="en-GB" dirty="0"/>
          </a:p>
        </p:txBody>
      </p:sp>
      <p:graphicFrame>
        <p:nvGraphicFramePr>
          <p:cNvPr id="5" name="Tableau 4"/>
          <p:cNvGraphicFramePr>
            <a:graphicFrameLocks noGrp="1"/>
          </p:cNvGraphicFramePr>
          <p:nvPr>
            <p:extLst>
              <p:ext uri="{D42A27DB-BD31-4B8C-83A1-F6EECF244321}">
                <p14:modId xmlns:p14="http://schemas.microsoft.com/office/powerpoint/2010/main" val="1806459002"/>
              </p:ext>
            </p:extLst>
          </p:nvPr>
        </p:nvGraphicFramePr>
        <p:xfrm>
          <a:off x="1934666" y="3924300"/>
          <a:ext cx="5274668" cy="1264370"/>
        </p:xfrm>
        <a:graphic>
          <a:graphicData uri="http://schemas.openxmlformats.org/drawingml/2006/table">
            <a:tbl>
              <a:tblPr firstRow="1" bandRow="1">
                <a:tableStyleId>{5C22544A-7EE6-4342-B048-85BDC9FD1C3A}</a:tableStyleId>
              </a:tblPr>
              <a:tblGrid>
                <a:gridCol w="5274668"/>
              </a:tblGrid>
              <a:tr h="11811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procedure main 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use aclass_cpp.aclass_</a:t>
                      </a:r>
                      <a:r>
                        <a:rPr lang="en-GB" sz="1100" b="0" baseline="0" dirty="0" err="1" smtClean="0">
                          <a:solidFill>
                            <a:schemeClr val="tx1"/>
                          </a:solidFill>
                          <a:latin typeface="Courier New" pitchFamily="49" charset="0"/>
                        </a:rPr>
                        <a:t>cpp</a:t>
                      </a:r>
                      <a:r>
                        <a:rPr lang="en-GB" sz="1100" b="0" baseline="0" dirty="0" smtClean="0">
                          <a:solidFill>
                            <a:schemeClr val="tx1"/>
                          </a:solidFill>
                          <a:latin typeface="Courier New" pitchFamily="49" charset="0"/>
                        </a:rPr>
                        <a:t>__</a:t>
                      </a:r>
                      <a:r>
                        <a:rPr lang="en-GB" sz="1100" b="0" baseline="0" dirty="0" err="1" smtClean="0">
                          <a:solidFill>
                            <a:schemeClr val="tx1"/>
                          </a:solidFill>
                          <a:latin typeface="Courier New" pitchFamily="49" charset="0"/>
                        </a:rPr>
                        <a:t>class_aclass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x : aliased aclass_</a:t>
                      </a:r>
                      <a:r>
                        <a:rPr lang="en-GB" sz="1100" b="0" baseline="0" dirty="0" err="1" smtClean="0">
                          <a:solidFill>
                            <a:schemeClr val="tx1"/>
                          </a:solidFill>
                          <a:latin typeface="Courier New" pitchFamily="49" charset="0"/>
                        </a:rPr>
                        <a:t>cpp</a:t>
                      </a:r>
                      <a:r>
                        <a:rPr lang="en-GB" sz="1100" b="0" baseline="0" dirty="0" smtClean="0">
                          <a:solidFill>
                            <a:schemeClr val="tx1"/>
                          </a:solidFill>
                          <a:latin typeface="Courier New" pitchFamily="49" charset="0"/>
                        </a:rPr>
                        <a:t>__class_</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__</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_ZN6AClassC1Ev (x);</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4" name="Tableau 4"/>
          <p:cNvGraphicFramePr>
            <a:graphicFrameLocks noGrp="1"/>
          </p:cNvGraphicFramePr>
          <p:nvPr>
            <p:extLst>
              <p:ext uri="{D42A27DB-BD31-4B8C-83A1-F6EECF244321}">
                <p14:modId xmlns:p14="http://schemas.microsoft.com/office/powerpoint/2010/main" val="3649842065"/>
              </p:ext>
            </p:extLst>
          </p:nvPr>
        </p:nvGraphicFramePr>
        <p:xfrm>
          <a:off x="2138102" y="1422400"/>
          <a:ext cx="4867796" cy="1536700"/>
        </p:xfrm>
        <a:graphic>
          <a:graphicData uri="http://schemas.openxmlformats.org/drawingml/2006/table">
            <a:tbl>
              <a:tblPr firstRow="1" bandRow="1">
                <a:tableStyleId>{5C22544A-7EE6-4342-B048-85BDC9FD1C3A}</a:tableStyleId>
              </a:tblPr>
              <a:tblGrid>
                <a:gridCol w="4867796"/>
              </a:tblGrid>
              <a:tr h="15367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type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is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limited</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lastCharacter</a:t>
                      </a:r>
                      <a:r>
                        <a:rPr lang="en-US" sz="1100" b="0" baseline="0" dirty="0" smtClean="0">
                          <a:solidFill>
                            <a:schemeClr val="tx1"/>
                          </a:solidFill>
                          <a:latin typeface="Courier New" pitchFamily="49" charset="0"/>
                        </a:rPr>
                        <a:t> : </a:t>
                      </a:r>
                      <a:r>
                        <a:rPr lang="en-US" sz="1100" b="1" baseline="0" dirty="0" smtClean="0">
                          <a:solidFill>
                            <a:schemeClr val="tx1"/>
                          </a:solidFill>
                          <a:latin typeface="Courier New" pitchFamily="49" charset="0"/>
                        </a:rPr>
                        <a:t>aliased</a:t>
                      </a:r>
                      <a:r>
                        <a:rPr lang="en-US" sz="1100" b="0" baseline="0" dirty="0" smtClean="0">
                          <a:solidFill>
                            <a:schemeClr val="tx1"/>
                          </a:solidFill>
                          <a:latin typeface="Courier New" pitchFamily="49" charset="0"/>
                        </a:rPr>
                        <a:t> char;</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record</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Import (CPP, </a:t>
                      </a:r>
                      <a:r>
                        <a:rPr lang="en-US" sz="1100" b="0" baseline="0" dirty="0" err="1" smtClean="0">
                          <a:solidFill>
                            <a:schemeClr val="tx1"/>
                          </a:solidFill>
                          <a:latin typeface="Courier New" pitchFamily="49" charset="0"/>
                        </a:rPr>
                        <a:t>AClass</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function</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New_AClass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return</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CPP_Constructor</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New_AClass</a:t>
                      </a:r>
                      <a:r>
                        <a:rPr lang="en-US" sz="1100" b="0" baseline="0" dirty="0" smtClean="0">
                          <a:solidFill>
                            <a:schemeClr val="tx1"/>
                          </a:solidFill>
                          <a:latin typeface="Courier New" pitchFamily="49" charset="0"/>
                        </a:rPr>
                        <a:t>, "_ZN6AClassC1Ev");</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1765166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C++ Classes</a:t>
            </a:r>
            <a:endParaRPr lang="en-GB" dirty="0"/>
          </a:p>
        </p:txBody>
      </p:sp>
      <p:graphicFrame>
        <p:nvGraphicFramePr>
          <p:cNvPr id="5" name="Tableau 4"/>
          <p:cNvGraphicFramePr>
            <a:graphicFrameLocks noGrp="1"/>
          </p:cNvGraphicFramePr>
          <p:nvPr>
            <p:extLst>
              <p:ext uri="{D42A27DB-BD31-4B8C-83A1-F6EECF244321}">
                <p14:modId xmlns:p14="http://schemas.microsoft.com/office/powerpoint/2010/main" val="461548593"/>
              </p:ext>
            </p:extLst>
          </p:nvPr>
        </p:nvGraphicFramePr>
        <p:xfrm>
          <a:off x="1699814" y="4500685"/>
          <a:ext cx="5744372" cy="1767290"/>
        </p:xfrm>
        <a:graphic>
          <a:graphicData uri="http://schemas.openxmlformats.org/drawingml/2006/table">
            <a:tbl>
              <a:tblPr firstRow="1" bandRow="1">
                <a:tableStyleId>{5C22544A-7EE6-4342-B048-85BDC9FD1C3A}</a:tableStyleId>
              </a:tblPr>
              <a:tblGrid>
                <a:gridCol w="5744372"/>
              </a:tblGrid>
              <a:tr h="16317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aclass_h</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Ada.Text_IO</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use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Ada.Text_IO</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Interfaces.C.Strings; </a:t>
                      </a:r>
                      <a:r>
                        <a:rPr lang="en-GB" sz="1100" b="1" baseline="0" dirty="0" smtClean="0">
                          <a:solidFill>
                            <a:schemeClr val="tx1"/>
                          </a:solidFill>
                          <a:latin typeface="Courier New" pitchFamily="49" charset="0"/>
                        </a:rPr>
                        <a:t>use</a:t>
                      </a:r>
                      <a:r>
                        <a:rPr lang="en-GB" sz="1100" b="0" baseline="0" dirty="0" smtClean="0">
                          <a:solidFill>
                            <a:schemeClr val="tx1"/>
                          </a:solidFill>
                          <a:latin typeface="Courier New" pitchFamily="49" charset="0"/>
                        </a:rPr>
                        <a:t> Interfaces.C.Strings;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Main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use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aclass_h.Class_AClass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X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 </a:t>
                      </a:r>
                      <a:r>
                        <a:rPr lang="en-GB" sz="1100" b="1" baseline="0" dirty="0" smtClean="0">
                          <a:solidFill>
                            <a:schemeClr val="tx1"/>
                          </a:solidFill>
                          <a:latin typeface="Courier New" pitchFamily="49" charset="0"/>
                        </a:rPr>
                        <a:t>new</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New_AClass</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New_String</a:t>
                      </a:r>
                      <a:r>
                        <a:rPr lang="en-GB" sz="1100" b="0" baseline="0" dirty="0" smtClean="0">
                          <a:solidFill>
                            <a:schemeClr val="tx1"/>
                          </a:solidFill>
                          <a:latin typeface="Courier New" pitchFamily="49" charset="0"/>
                        </a:rPr>
                        <a:t>("B")));</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Put_Line</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getFirstChar</a:t>
                      </a:r>
                      <a:r>
                        <a:rPr lang="en-GB" sz="1100" b="0" baseline="0" dirty="0" smtClean="0">
                          <a:solidFill>
                            <a:schemeClr val="tx1"/>
                          </a:solidFill>
                          <a:latin typeface="Courier New" pitchFamily="49" charset="0"/>
                        </a:rPr>
                        <a:t>(X)</a:t>
                      </a:r>
                      <a:r>
                        <a:rPr lang="en-GB" sz="1100" b="1" baseline="0" dirty="0" smtClean="0">
                          <a:solidFill>
                            <a:schemeClr val="tx1"/>
                          </a:solidFill>
                          <a:latin typeface="Courier New" pitchFamily="49" charset="0"/>
                        </a:rPr>
                        <a:t>'</a:t>
                      </a:r>
                      <a:r>
                        <a:rPr lang="en-GB" sz="1100" b="1" baseline="0" dirty="0" err="1" smtClean="0">
                          <a:solidFill>
                            <a:schemeClr val="tx1"/>
                          </a:solidFill>
                          <a:latin typeface="Courier New" pitchFamily="49" charset="0"/>
                        </a:rPr>
                        <a:t>Img</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Main;</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6" name="Tableau 4"/>
          <p:cNvGraphicFramePr>
            <a:graphicFrameLocks noGrp="1"/>
          </p:cNvGraphicFramePr>
          <p:nvPr>
            <p:extLst>
              <p:ext uri="{D42A27DB-BD31-4B8C-83A1-F6EECF244321}">
                <p14:modId xmlns:p14="http://schemas.microsoft.com/office/powerpoint/2010/main" val="3773755728"/>
              </p:ext>
            </p:extLst>
          </p:nvPr>
        </p:nvGraphicFramePr>
        <p:xfrm>
          <a:off x="1203846" y="1196504"/>
          <a:ext cx="6736308" cy="2940770"/>
        </p:xfrm>
        <a:graphic>
          <a:graphicData uri="http://schemas.openxmlformats.org/drawingml/2006/table">
            <a:tbl>
              <a:tblPr firstRow="1" bandRow="1">
                <a:tableStyleId>{5C22544A-7EE6-4342-B048-85BDC9FD1C3A}</a:tableStyleId>
              </a:tblPr>
              <a:tblGrid>
                <a:gridCol w="6736308"/>
              </a:tblGrid>
              <a:tr h="14790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Class_AClass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 limited 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firstCharacter</a:t>
                      </a:r>
                      <a:r>
                        <a:rPr lang="en-GB" sz="1100" b="0" baseline="0" dirty="0" smtClean="0">
                          <a:solidFill>
                            <a:schemeClr val="tx1"/>
                          </a:solidFill>
                          <a:latin typeface="Courier New" pitchFamily="49" charset="0"/>
                        </a:rPr>
                        <a:t> : </a:t>
                      </a:r>
                      <a:r>
                        <a:rPr lang="en-GB" sz="1100" b="1" baseline="0" dirty="0" smtClean="0">
                          <a:solidFill>
                            <a:schemeClr val="tx1"/>
                          </a:solidFill>
                          <a:latin typeface="Courier New" pitchFamily="49" charset="0"/>
                        </a:rPr>
                        <a:t>aliased</a:t>
                      </a:r>
                      <a:r>
                        <a:rPr lang="en-GB" sz="1100" b="0" baseline="0" dirty="0" smtClean="0">
                          <a:solidFill>
                            <a:schemeClr val="tx1"/>
                          </a:solidFill>
                          <a:latin typeface="Courier New" pitchFamily="49" charset="0"/>
                        </a:rPr>
                        <a:t> char;</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 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 (CPP,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 Assigns </a:t>
                      </a:r>
                      <a:r>
                        <a:rPr lang="en-GB" sz="1100" b="0" baseline="0" dirty="0" err="1" smtClean="0">
                          <a:solidFill>
                            <a:schemeClr val="tx1"/>
                          </a:solidFill>
                          <a:latin typeface="Courier New" pitchFamily="49" charset="0"/>
                        </a:rPr>
                        <a:t>firstCharacter</a:t>
                      </a:r>
                      <a:r>
                        <a:rPr lang="en-GB" sz="1100" b="0" baseline="0" dirty="0" smtClean="0">
                          <a:solidFill>
                            <a:schemeClr val="tx1"/>
                          </a:solidFill>
                          <a:latin typeface="Courier New" pitchFamily="49" charset="0"/>
                        </a:rPr>
                        <a:t> the value ‘B’</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CPP_Constructor</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New_AClass</a:t>
                      </a:r>
                      <a:r>
                        <a:rPr lang="en-GB" sz="1100" b="0" baseline="0" dirty="0" smtClean="0">
                          <a:solidFill>
                            <a:schemeClr val="tx1"/>
                          </a:solidFill>
                          <a:latin typeface="Courier New" pitchFamily="49" charset="0"/>
                        </a:rPr>
                        <a:t>, "_ZN6AClassC1Ev");</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 Assigns </a:t>
                      </a:r>
                      <a:r>
                        <a:rPr lang="en-GB" sz="1100" b="0" baseline="0" dirty="0" err="1" smtClean="0">
                          <a:solidFill>
                            <a:schemeClr val="tx1"/>
                          </a:solidFill>
                          <a:latin typeface="Courier New" pitchFamily="49" charset="0"/>
                        </a:rPr>
                        <a:t>firstCharacter</a:t>
                      </a:r>
                      <a:r>
                        <a:rPr lang="en-GB" sz="1100" b="0" baseline="0" dirty="0" smtClean="0">
                          <a:solidFill>
                            <a:schemeClr val="tx1"/>
                          </a:solidFill>
                          <a:latin typeface="Courier New" pitchFamily="49" charset="0"/>
                        </a:rPr>
                        <a:t> the first character of the name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New_AClass</a:t>
                      </a:r>
                      <a:r>
                        <a:rPr lang="en-GB" sz="1100" b="0" baseline="0" dirty="0" smtClean="0">
                          <a:solidFill>
                            <a:schemeClr val="tx1"/>
                          </a:solidFill>
                          <a:latin typeface="Courier New" pitchFamily="49" charset="0"/>
                        </a:rPr>
                        <a:t> (name : </a:t>
                      </a:r>
                      <a:r>
                        <a:rPr lang="en-GB" sz="1100" b="0" baseline="0" dirty="0" err="1" smtClean="0">
                          <a:solidFill>
                            <a:schemeClr val="tx1"/>
                          </a:solidFill>
                          <a:latin typeface="Courier New" pitchFamily="49" charset="0"/>
                        </a:rPr>
                        <a:t>Interfaces.C.Strings.chars_ptr</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CPP_Constructor</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New_AClass</a:t>
                      </a:r>
                      <a:r>
                        <a:rPr lang="en-GB" sz="1100" b="0" baseline="0" dirty="0" smtClean="0">
                          <a:solidFill>
                            <a:schemeClr val="tx1"/>
                          </a:solidFill>
                          <a:latin typeface="Courier New" pitchFamily="49" charset="0"/>
                        </a:rPr>
                        <a:t>, "_ZN6AClassC1EPKc");</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getFirstChar</a:t>
                      </a:r>
                      <a:r>
                        <a:rPr lang="en-GB" sz="1100" b="0" baseline="0" dirty="0" smtClean="0">
                          <a:solidFill>
                            <a:schemeClr val="tx1"/>
                          </a:solidFill>
                          <a:latin typeface="Courier New" pitchFamily="49" charset="0"/>
                        </a:rPr>
                        <a:t>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char;</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 (CPP, </a:t>
                      </a:r>
                      <a:r>
                        <a:rPr lang="en-GB" sz="1100" b="0" baseline="0" dirty="0" err="1" smtClean="0">
                          <a:solidFill>
                            <a:schemeClr val="tx1"/>
                          </a:solidFill>
                          <a:latin typeface="Courier New" pitchFamily="49" charset="0"/>
                        </a:rPr>
                        <a:t>getFirstChar</a:t>
                      </a:r>
                      <a:r>
                        <a:rPr lang="en-GB" sz="1100" b="0" baseline="0" dirty="0" smtClean="0">
                          <a:solidFill>
                            <a:schemeClr val="tx1"/>
                          </a:solidFill>
                          <a:latin typeface="Courier New" pitchFamily="49" charset="0"/>
                        </a:rPr>
                        <a:t>, "_ZN6AClass12getFirstCharEv");</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err="1" smtClean="0">
                          <a:solidFill>
                            <a:schemeClr val="tx1"/>
                          </a:solidFill>
                          <a:latin typeface="Courier New" pitchFamily="49" charset="0"/>
                        </a:rPr>
                        <a:t>Class_AClass</a:t>
                      </a:r>
                      <a:r>
                        <a:rPr lang="en-GB" sz="1100" b="0" baseline="0" dirty="0" smtClean="0">
                          <a:solidFill>
                            <a:schemeClr val="tx1"/>
                          </a:solidFill>
                          <a:latin typeface="Courier New" pitchFamily="49" charset="0"/>
                        </a:rPr>
                        <a:t>;</a:t>
                      </a:r>
                    </a:p>
                  </a:txBody>
                  <a:tcPr marL="91413" marR="91413" marT="45445" marB="45445" anchor="ctr">
                    <a:solidFill>
                      <a:schemeClr val="bg1">
                        <a:lumMod val="95000"/>
                      </a:schemeClr>
                    </a:solidFill>
                  </a:tcPr>
                </a:tc>
              </a:tr>
            </a:tbl>
          </a:graphicData>
        </a:graphic>
      </p:graphicFrame>
    </p:spTree>
    <p:extLst>
      <p:ext uri="{BB962C8B-B14F-4D97-AF65-F5344CB8AC3E}">
        <p14:creationId xmlns:p14="http://schemas.microsoft.com/office/powerpoint/2010/main" val="29666717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Extending C++ Classes</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1980020762"/>
              </p:ext>
            </p:extLst>
          </p:nvPr>
        </p:nvGraphicFramePr>
        <p:xfrm>
          <a:off x="837967" y="1455428"/>
          <a:ext cx="2626990" cy="1264370"/>
        </p:xfrm>
        <a:graphic>
          <a:graphicData uri="http://schemas.openxmlformats.org/drawingml/2006/table">
            <a:tbl>
              <a:tblPr firstRow="1" bandRow="1">
                <a:tableStyleId>{5C22544A-7EE6-4342-B048-85BDC9FD1C3A}</a:tableStyleId>
              </a:tblPr>
              <a:tblGrid>
                <a:gridCol w="2626990"/>
              </a:tblGrid>
              <a:tr h="12640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class </a:t>
                      </a:r>
                      <a:r>
                        <a:rPr lang="en-GB" sz="1100" b="0" baseline="0" dirty="0" err="1" smtClean="0">
                          <a:solidFill>
                            <a:schemeClr val="tx1"/>
                          </a:solidFill>
                          <a:latin typeface="Courier New" pitchFamily="49" charset="0"/>
                        </a:rPr>
                        <a:t>AClass</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804643803"/>
              </p:ext>
            </p:extLst>
          </p:nvPr>
        </p:nvGraphicFramePr>
        <p:xfrm>
          <a:off x="3594490" y="1279305"/>
          <a:ext cx="4942703" cy="1737028"/>
        </p:xfrm>
        <a:graphic>
          <a:graphicData uri="http://schemas.openxmlformats.org/drawingml/2006/table">
            <a:tbl>
              <a:tblPr firstRow="1" bandRow="1">
                <a:tableStyleId>{5C22544A-7EE6-4342-B048-85BDC9FD1C3A}</a:tableStyleId>
              </a:tblPr>
              <a:tblGrid>
                <a:gridCol w="4942703"/>
              </a:tblGrid>
              <a:tr h="17370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Class_AClass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tagged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limited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null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 (CPP,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CPP_Constructor</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New_AClass</a:t>
                      </a:r>
                      <a:r>
                        <a:rPr lang="en-GB" sz="1100" b="0" baseline="0" dirty="0" smtClean="0">
                          <a:solidFill>
                            <a:schemeClr val="tx1"/>
                          </a:solidFill>
                          <a:latin typeface="Courier New" pitchFamily="49" charset="0"/>
                        </a:rPr>
                        <a:t>, "_ZN6AClassC1Ev");</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6" name="Tableau 4"/>
          <p:cNvGraphicFramePr>
            <a:graphicFrameLocks noGrp="1"/>
          </p:cNvGraphicFramePr>
          <p:nvPr>
            <p:extLst>
              <p:ext uri="{D42A27DB-BD31-4B8C-83A1-F6EECF244321}">
                <p14:modId xmlns:p14="http://schemas.microsoft.com/office/powerpoint/2010/main" val="2815445226"/>
              </p:ext>
            </p:extLst>
          </p:nvPr>
        </p:nvGraphicFramePr>
        <p:xfrm>
          <a:off x="1550484" y="3289008"/>
          <a:ext cx="6043033" cy="3142320"/>
        </p:xfrm>
        <a:graphic>
          <a:graphicData uri="http://schemas.openxmlformats.org/drawingml/2006/table">
            <a:tbl>
              <a:tblPr firstRow="1" bandRow="1">
                <a:tableStyleId>{5C22544A-7EE6-4342-B048-85BDC9FD1C3A}</a:tableStyleId>
              </a:tblPr>
              <a:tblGrid>
                <a:gridCol w="6043033"/>
              </a:tblGrid>
              <a:tr h="31423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with</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Ada.Text_IO</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use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Ada.Text_IO</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with</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cpplib_cpp</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procedure</a:t>
                      </a:r>
                      <a:r>
                        <a:rPr lang="en-US" sz="1100" b="0" baseline="0" dirty="0" smtClean="0">
                          <a:solidFill>
                            <a:schemeClr val="tx1"/>
                          </a:solidFill>
                          <a:latin typeface="Courier New" pitchFamily="49" charset="0"/>
                        </a:rPr>
                        <a:t> Main </a:t>
                      </a:r>
                      <a:r>
                        <a:rPr lang="en-US"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use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cpplib_cpp.Class_AClass</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type</a:t>
                      </a:r>
                      <a:r>
                        <a:rPr lang="en-US" sz="1100" b="0" baseline="0" dirty="0" smtClean="0">
                          <a:solidFill>
                            <a:schemeClr val="tx1"/>
                          </a:solidFill>
                          <a:latin typeface="Courier New" pitchFamily="49" charset="0"/>
                        </a:rPr>
                        <a:t> Extended </a:t>
                      </a:r>
                      <a:r>
                        <a:rPr lang="en-US" sz="1100" b="1" baseline="0" dirty="0" smtClean="0">
                          <a:solidFill>
                            <a:schemeClr val="tx1"/>
                          </a:solidFill>
                          <a:latin typeface="Courier New" pitchFamily="49" charset="0"/>
                        </a:rPr>
                        <a:t>is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new</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with record</a:t>
                      </a: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An_Attribute</a:t>
                      </a:r>
                      <a:r>
                        <a:rPr lang="en-US" sz="1100" b="0" baseline="0" dirty="0" smtClean="0">
                          <a:solidFill>
                            <a:schemeClr val="tx1"/>
                          </a:solidFill>
                          <a:latin typeface="Courier New" pitchFamily="49" charset="0"/>
                        </a:rPr>
                        <a:t> : Positive;</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end record</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X : </a:t>
                      </a:r>
                      <a:r>
                        <a:rPr lang="en-US" sz="1100" b="1" baseline="0" dirty="0" smtClean="0">
                          <a:solidFill>
                            <a:schemeClr val="tx1"/>
                          </a:solidFill>
                          <a:latin typeface="Courier New" pitchFamily="49" charset="0"/>
                        </a:rPr>
                        <a:t>aliased</a:t>
                      </a:r>
                      <a:r>
                        <a:rPr lang="en-US" sz="1100" b="0" baseline="0" dirty="0" smtClean="0">
                          <a:solidFill>
                            <a:schemeClr val="tx1"/>
                          </a:solidFill>
                          <a:latin typeface="Courier New" pitchFamily="49" charset="0"/>
                        </a:rPr>
                        <a:t> Extended := (</a:t>
                      </a:r>
                      <a:r>
                        <a:rPr lang="en-US" sz="1100" b="0" baseline="0" dirty="0" err="1" smtClean="0">
                          <a:solidFill>
                            <a:schemeClr val="tx1"/>
                          </a:solidFill>
                          <a:latin typeface="Courier New" pitchFamily="49" charset="0"/>
                        </a:rPr>
                        <a:t>An_Attribute</a:t>
                      </a:r>
                      <a:r>
                        <a:rPr lang="en-US" sz="1100" b="0" baseline="0" dirty="0" smtClean="0">
                          <a:solidFill>
                            <a:schemeClr val="tx1"/>
                          </a:solidFill>
                          <a:latin typeface="Courier New" pitchFamily="49" charset="0"/>
                        </a:rPr>
                        <a:t> =&gt; </a:t>
                      </a:r>
                      <a:r>
                        <a:rPr lang="en-US" sz="1100" b="0" baseline="0" dirty="0" err="1" smtClean="0">
                          <a:solidFill>
                            <a:schemeClr val="tx1"/>
                          </a:solidFill>
                          <a:latin typeface="Courier New" pitchFamily="49" charset="0"/>
                        </a:rPr>
                        <a:t>Positive’First</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Ada.Text_IO.Put_Line</a:t>
                      </a:r>
                      <a:r>
                        <a:rPr lang="en-US" sz="1100" b="0" baseline="0" dirty="0" smtClean="0">
                          <a:solidFill>
                            <a:schemeClr val="tx1"/>
                          </a:solidFill>
                          <a:latin typeface="Courier New" pitchFamily="49" charset="0"/>
                        </a:rPr>
                        <a:t>(</a:t>
                      </a:r>
                      <a:r>
                        <a:rPr lang="en-US" sz="1100" b="0" baseline="0" dirty="0" err="1" smtClean="0">
                          <a:solidFill>
                            <a:schemeClr val="tx1"/>
                          </a:solidFill>
                          <a:latin typeface="Courier New" pitchFamily="49" charset="0"/>
                        </a:rPr>
                        <a:t>X.An_Attribute'</a:t>
                      </a:r>
                      <a:r>
                        <a:rPr lang="en-US" sz="1100" b="1" baseline="0" dirty="0" err="1" smtClean="0">
                          <a:solidFill>
                            <a:schemeClr val="tx1"/>
                          </a:solidFill>
                          <a:latin typeface="Courier New" pitchFamily="49" charset="0"/>
                        </a:rPr>
                        <a:t>Img</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 Main;</a:t>
                      </a:r>
                    </a:p>
                  </a:txBody>
                  <a:tcPr marL="91413" marR="91413" marT="45445" marB="45445" anchor="ctr">
                    <a:solidFill>
                      <a:schemeClr val="bg1">
                        <a:lumMod val="95000"/>
                      </a:schemeClr>
                    </a:solidFill>
                  </a:tcPr>
                </a:tc>
              </a:tr>
            </a:tbl>
          </a:graphicData>
        </a:graphic>
      </p:graphicFrame>
    </p:spTree>
    <p:extLst>
      <p:ext uri="{BB962C8B-B14F-4D97-AF65-F5344CB8AC3E}">
        <p14:creationId xmlns:p14="http://schemas.microsoft.com/office/powerpoint/2010/main" val="26946619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Extended C++ Classes</a:t>
            </a:r>
            <a:endParaRPr lang="en-GB" dirty="0"/>
          </a:p>
        </p:txBody>
      </p:sp>
      <p:sp>
        <p:nvSpPr>
          <p:cNvPr id="3" name="Content Placeholder 2"/>
          <p:cNvSpPr>
            <a:spLocks noGrp="1"/>
          </p:cNvSpPr>
          <p:nvPr>
            <p:ph sz="half" idx="10"/>
          </p:nvPr>
        </p:nvSpPr>
        <p:spPr/>
        <p:txBody>
          <a:bodyPr/>
          <a:lstStyle/>
          <a:p>
            <a:endParaRPr lang="en-GB"/>
          </a:p>
        </p:txBody>
      </p:sp>
    </p:spTree>
    <p:extLst>
      <p:ext uri="{BB962C8B-B14F-4D97-AF65-F5344CB8AC3E}">
        <p14:creationId xmlns:p14="http://schemas.microsoft.com/office/powerpoint/2010/main" val="15937929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 Abstract Classes</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2479554300"/>
              </p:ext>
            </p:extLst>
          </p:nvPr>
        </p:nvGraphicFramePr>
        <p:xfrm>
          <a:off x="2887142" y="764704"/>
          <a:ext cx="3369717" cy="1934930"/>
        </p:xfrm>
        <a:graphic>
          <a:graphicData uri="http://schemas.openxmlformats.org/drawingml/2006/table">
            <a:tbl>
              <a:tblPr firstRow="1" bandRow="1">
                <a:tableStyleId>{5C22544A-7EE6-4342-B048-85BDC9FD1C3A}</a:tableStyleId>
              </a:tblPr>
              <a:tblGrid>
                <a:gridCol w="3369717"/>
              </a:tblGrid>
              <a:tr h="11811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class </a:t>
                      </a:r>
                      <a:r>
                        <a:rPr lang="en-GB" sz="1100" b="0" baseline="0" dirty="0" err="1" smtClean="0">
                          <a:solidFill>
                            <a:schemeClr val="tx1"/>
                          </a:solidFill>
                          <a:latin typeface="Courier New" pitchFamily="49" charset="0"/>
                        </a:rPr>
                        <a:t>AbsClass</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virtual void </a:t>
                      </a:r>
                      <a:r>
                        <a:rPr lang="en-GB" sz="1100" b="0" baseline="0" dirty="0" err="1" smtClean="0">
                          <a:solidFill>
                            <a:schemeClr val="tx1"/>
                          </a:solidFill>
                          <a:latin typeface="Courier New" pitchFamily="49" charset="0"/>
                        </a:rPr>
                        <a:t>virtFunc</a:t>
                      </a:r>
                      <a:r>
                        <a:rPr lang="en-GB" sz="1100" b="0" baseline="0" dirty="0" smtClean="0">
                          <a:solidFill>
                            <a:schemeClr val="tx1"/>
                          </a:solidFill>
                          <a:latin typeface="Courier New" pitchFamily="49" charset="0"/>
                        </a:rPr>
                        <a:t>(void) = 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class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 </a:t>
                      </a:r>
                      <a:r>
                        <a:rPr lang="en-GB" sz="1100" b="0" baseline="0" dirty="0" err="1" smtClean="0">
                          <a:solidFill>
                            <a:schemeClr val="tx1"/>
                          </a:solidFill>
                          <a:latin typeface="Courier New" pitchFamily="49" charset="0"/>
                        </a:rPr>
                        <a:t>AbsClass</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void </a:t>
                      </a:r>
                      <a:r>
                        <a:rPr lang="en-GB" sz="1100" b="0" baseline="0" dirty="0" err="1" smtClean="0">
                          <a:solidFill>
                            <a:schemeClr val="tx1"/>
                          </a:solidFill>
                          <a:latin typeface="Courier New" pitchFamily="49" charset="0"/>
                        </a:rPr>
                        <a:t>virtFunc</a:t>
                      </a:r>
                      <a:r>
                        <a:rPr lang="en-GB" sz="1100" b="0" baseline="0" dirty="0" smtClean="0">
                          <a:solidFill>
                            <a:schemeClr val="tx1"/>
                          </a:solidFill>
                          <a:latin typeface="Courier New" pitchFamily="49" charset="0"/>
                        </a:rPr>
                        <a:t>(void);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3500931878"/>
              </p:ext>
            </p:extLst>
          </p:nvPr>
        </p:nvGraphicFramePr>
        <p:xfrm>
          <a:off x="1578496" y="2827233"/>
          <a:ext cx="5987008" cy="3611330"/>
        </p:xfrm>
        <a:graphic>
          <a:graphicData uri="http://schemas.openxmlformats.org/drawingml/2006/table">
            <a:tbl>
              <a:tblPr firstRow="1" bandRow="1">
                <a:tableStyleId>{5C22544A-7EE6-4342-B048-85BDC9FD1C3A}</a:tableStyleId>
              </a:tblPr>
              <a:tblGrid>
                <a:gridCol w="5987008"/>
              </a:tblGrid>
              <a:tr h="36064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Class_AbsClass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AbsClass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limited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interface</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 (CPP, </a:t>
                      </a:r>
                      <a:r>
                        <a:rPr lang="en-GB" sz="1100" b="0" baseline="0" dirty="0" err="1" smtClean="0">
                          <a:solidFill>
                            <a:schemeClr val="tx1"/>
                          </a:solidFill>
                          <a:latin typeface="Courier New" pitchFamily="49" charset="0"/>
                        </a:rPr>
                        <a:t>AbsClass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virtFunc</a:t>
                      </a:r>
                      <a:r>
                        <a:rPr lang="en-GB" sz="1100" b="0" baseline="0" dirty="0" smtClean="0">
                          <a:solidFill>
                            <a:schemeClr val="tx1"/>
                          </a:solidFill>
                          <a:latin typeface="Courier New" pitchFamily="49" charset="0"/>
                        </a:rPr>
                        <a:t>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AbsClass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abstract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use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Class_AbsClass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Class_AClass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limited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new</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AbsClass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null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 (CPP,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CPP_Constructor</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New_AClass</a:t>
                      </a:r>
                      <a:r>
                        <a:rPr lang="en-GB" sz="1100" b="0" baseline="0" dirty="0" smtClean="0">
                          <a:solidFill>
                            <a:schemeClr val="tx1"/>
                          </a:solidFill>
                          <a:latin typeface="Courier New" pitchFamily="49" charset="0"/>
                        </a:rPr>
                        <a:t>, "_ZN6AClassC1Ev");</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virtFunc</a:t>
                      </a:r>
                      <a:r>
                        <a:rPr lang="en-GB" sz="1100" b="0" baseline="0" dirty="0" smtClean="0">
                          <a:solidFill>
                            <a:schemeClr val="tx1"/>
                          </a:solidFill>
                          <a:latin typeface="Courier New" pitchFamily="49" charset="0"/>
                        </a:rPr>
                        <a:t>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 (CPP, </a:t>
                      </a:r>
                      <a:r>
                        <a:rPr lang="en-GB" sz="1100" b="0" baseline="0" dirty="0" err="1" smtClean="0">
                          <a:solidFill>
                            <a:schemeClr val="tx1"/>
                          </a:solidFill>
                          <a:latin typeface="Courier New" pitchFamily="49" charset="0"/>
                        </a:rPr>
                        <a:t>virtFunc</a:t>
                      </a:r>
                      <a:r>
                        <a:rPr lang="en-GB" sz="1100" b="0" baseline="0" dirty="0" smtClean="0">
                          <a:solidFill>
                            <a:schemeClr val="tx1"/>
                          </a:solidFill>
                          <a:latin typeface="Courier New" pitchFamily="49" charset="0"/>
                        </a:rPr>
                        <a:t>, "_ZN6AClass8virtFuncEv");</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use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Class_Aclass</a:t>
                      </a:r>
                      <a:r>
                        <a:rPr lang="en-GB" sz="1100" b="0" baseline="0" dirty="0" smtClean="0">
                          <a:solidFill>
                            <a:schemeClr val="tx1"/>
                          </a:solidFill>
                          <a:latin typeface="Courier New" pitchFamily="49" charset="0"/>
                        </a:rPr>
                        <a:t>;</a:t>
                      </a:r>
                    </a:p>
                  </a:txBody>
                  <a:tcPr marL="91413" marR="91413" marT="45445" marB="45445" anchor="ctr">
                    <a:solidFill>
                      <a:schemeClr val="bg1">
                        <a:lumMod val="95000"/>
                      </a:schemeClr>
                    </a:solidFill>
                  </a:tcPr>
                </a:tc>
              </a:tr>
            </a:tbl>
          </a:graphicData>
        </a:graphic>
      </p:graphicFrame>
    </p:spTree>
    <p:extLst>
      <p:ext uri="{BB962C8B-B14F-4D97-AF65-F5344CB8AC3E}">
        <p14:creationId xmlns:p14="http://schemas.microsoft.com/office/powerpoint/2010/main" val="15655034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Exporting Ada Tagged Types</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1754042878"/>
              </p:ext>
            </p:extLst>
          </p:nvPr>
        </p:nvGraphicFramePr>
        <p:xfrm>
          <a:off x="464007" y="937260"/>
          <a:ext cx="4713784" cy="2773130"/>
        </p:xfrm>
        <a:graphic>
          <a:graphicData uri="http://schemas.openxmlformats.org/drawingml/2006/table">
            <a:tbl>
              <a:tblPr firstRow="1" bandRow="1">
                <a:tableStyleId>{5C22544A-7EE6-4342-B048-85BDC9FD1C3A}</a:tableStyleId>
              </a:tblPr>
              <a:tblGrid>
                <a:gridCol w="4713784"/>
              </a:tblGrid>
              <a:tr h="27241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Interfaces.C;</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Animal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tagged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The_Age</a:t>
                      </a:r>
                      <a:r>
                        <a:rPr lang="en-GB" sz="1100" b="0" baseline="0" dirty="0" smtClean="0">
                          <a:solidFill>
                            <a:schemeClr val="tx1"/>
                          </a:solidFill>
                          <a:latin typeface="Courier New" pitchFamily="49" charset="0"/>
                        </a:rPr>
                        <a:t> :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Convention (CPP, Animal);</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Animal'</a:t>
                      </a:r>
                      <a:r>
                        <a:rPr lang="en-GB" sz="1100" b="1" baseline="0" dirty="0" err="1" smtClean="0">
                          <a:solidFill>
                            <a:schemeClr val="tx1"/>
                          </a:solidFill>
                          <a:latin typeface="Courier New" pitchFamily="49" charset="0"/>
                        </a:rPr>
                        <a:t>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Export(CPP,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Age(X : Animal)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Export(CPP, Age);</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1435507801"/>
              </p:ext>
            </p:extLst>
          </p:nvPr>
        </p:nvGraphicFramePr>
        <p:xfrm>
          <a:off x="5320291" y="938110"/>
          <a:ext cx="3369717" cy="2605490"/>
        </p:xfrm>
        <a:graphic>
          <a:graphicData uri="http://schemas.openxmlformats.org/drawingml/2006/table">
            <a:tbl>
              <a:tblPr firstRow="1" bandRow="1">
                <a:tableStyleId>{5C22544A-7EE6-4342-B048-85BDC9FD1C3A}</a:tableStyleId>
              </a:tblPr>
              <a:tblGrid>
                <a:gridCol w="3369717"/>
              </a:tblGrid>
              <a:tr h="11811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body</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Animal'Class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Animal'(</a:t>
                      </a:r>
                      <a:r>
                        <a:rPr lang="en-GB" sz="1100" b="0" baseline="0" dirty="0" err="1" smtClean="0">
                          <a:solidFill>
                            <a:schemeClr val="tx1"/>
                          </a:solidFill>
                          <a:latin typeface="Courier New" pitchFamily="49" charset="0"/>
                        </a:rPr>
                        <a:t>The_Age</a:t>
                      </a:r>
                      <a:r>
                        <a:rPr lang="en-GB" sz="1100" b="0" baseline="0" dirty="0" smtClean="0">
                          <a:solidFill>
                            <a:schemeClr val="tx1"/>
                          </a:solidFill>
                          <a:latin typeface="Courier New" pitchFamily="49" charset="0"/>
                        </a:rPr>
                        <a:t> =&gt; 20);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Age(X : Animal)</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Interfaces.C.int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X.The_Age</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Age;</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6" name="Tableau 4"/>
          <p:cNvGraphicFramePr>
            <a:graphicFrameLocks noGrp="1"/>
          </p:cNvGraphicFramePr>
          <p:nvPr>
            <p:extLst>
              <p:ext uri="{D42A27DB-BD31-4B8C-83A1-F6EECF244321}">
                <p14:modId xmlns:p14="http://schemas.microsoft.com/office/powerpoint/2010/main" val="196568812"/>
              </p:ext>
            </p:extLst>
          </p:nvPr>
        </p:nvGraphicFramePr>
        <p:xfrm>
          <a:off x="745306" y="4492327"/>
          <a:ext cx="2838154" cy="929090"/>
        </p:xfrm>
        <a:graphic>
          <a:graphicData uri="http://schemas.openxmlformats.org/drawingml/2006/table">
            <a:tbl>
              <a:tblPr firstRow="1" bandRow="1">
                <a:tableStyleId>{5C22544A-7EE6-4342-B048-85BDC9FD1C3A}</a:tableStyleId>
              </a:tblPr>
              <a:tblGrid>
                <a:gridCol w="2838154"/>
              </a:tblGrid>
              <a:tr h="79636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animal.h</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class Animal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virtual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age();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7" name="Tableau 4"/>
          <p:cNvGraphicFramePr>
            <a:graphicFrameLocks noGrp="1"/>
          </p:cNvGraphicFramePr>
          <p:nvPr>
            <p:extLst>
              <p:ext uri="{D42A27DB-BD31-4B8C-83A1-F6EECF244321}">
                <p14:modId xmlns:p14="http://schemas.microsoft.com/office/powerpoint/2010/main" val="1754374899"/>
              </p:ext>
            </p:extLst>
          </p:nvPr>
        </p:nvGraphicFramePr>
        <p:xfrm>
          <a:off x="4221671" y="3915678"/>
          <a:ext cx="4353917" cy="2605490"/>
        </p:xfrm>
        <a:graphic>
          <a:graphicData uri="http://schemas.openxmlformats.org/drawingml/2006/table">
            <a:tbl>
              <a:tblPr firstRow="1" bandRow="1">
                <a:tableStyleId>{5C22544A-7EE6-4342-B048-85BDC9FD1C3A}</a:tableStyleId>
              </a:tblPr>
              <a:tblGrid>
                <a:gridCol w="4353917"/>
              </a:tblGrid>
              <a:tr h="79636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#include &lt;</a:t>
                      </a:r>
                      <a:r>
                        <a:rPr lang="en-GB" sz="1100" b="0" baseline="0" dirty="0" err="1" smtClean="0">
                          <a:solidFill>
                            <a:schemeClr val="tx1"/>
                          </a:solidFill>
                          <a:latin typeface="Courier New" pitchFamily="49" charset="0"/>
                        </a:rPr>
                        <a:t>iostream</a:t>
                      </a:r>
                      <a:r>
                        <a:rPr lang="en-GB" sz="1100" b="0" baseline="0" dirty="0" smtClean="0">
                          <a:solidFill>
                            <a:schemeClr val="tx1"/>
                          </a:solidFill>
                          <a:latin typeface="Courier New" pitchFamily="49" charset="0"/>
                        </a:rPr>
                        <a:t>&gt;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#include "</a:t>
                      </a:r>
                      <a:r>
                        <a:rPr lang="en-GB" sz="1100" b="0" baseline="0" dirty="0" err="1" smtClean="0">
                          <a:solidFill>
                            <a:schemeClr val="tx1"/>
                          </a:solidFill>
                          <a:latin typeface="Courier New" pitchFamily="49" charset="0"/>
                        </a:rPr>
                        <a:t>animal.h</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extern "C"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void </a:t>
                      </a:r>
                      <a:r>
                        <a:rPr lang="en-GB" sz="1100" b="0" baseline="0" dirty="0" err="1" smtClean="0">
                          <a:solidFill>
                            <a:schemeClr val="tx1"/>
                          </a:solidFill>
                          <a:latin typeface="Courier New" pitchFamily="49" charset="0"/>
                        </a:rPr>
                        <a:t>adainit</a:t>
                      </a:r>
                      <a:r>
                        <a:rPr lang="en-GB" sz="1100" b="0" baseline="0" dirty="0" smtClean="0">
                          <a:solidFill>
                            <a:schemeClr val="tx1"/>
                          </a:solidFill>
                          <a:latin typeface="Courier New" pitchFamily="49" charset="0"/>
                        </a:rPr>
                        <a:t> (void);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void </a:t>
                      </a:r>
                      <a:r>
                        <a:rPr lang="en-GB" sz="1100" b="0" baseline="0" dirty="0" err="1" smtClean="0">
                          <a:solidFill>
                            <a:schemeClr val="tx1"/>
                          </a:solidFill>
                          <a:latin typeface="Courier New" pitchFamily="49" charset="0"/>
                        </a:rPr>
                        <a:t>adafinal</a:t>
                      </a:r>
                      <a:r>
                        <a:rPr lang="en-GB" sz="1100" b="0" baseline="0" dirty="0" smtClean="0">
                          <a:solidFill>
                            <a:schemeClr val="tx1"/>
                          </a:solidFill>
                          <a:latin typeface="Courier New" pitchFamily="49" charset="0"/>
                        </a:rPr>
                        <a:t> (void);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Animal*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main(void)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adainit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std</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cout</a:t>
                      </a:r>
                      <a:r>
                        <a:rPr lang="en-GB" sz="1100" b="0" baseline="0" dirty="0" smtClean="0">
                          <a:solidFill>
                            <a:schemeClr val="tx1"/>
                          </a:solidFill>
                          <a:latin typeface="Courier New" pitchFamily="49" charset="0"/>
                        </a:rPr>
                        <a:t> &lt;&lt;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()-&gt;age() &lt;&lt; </a:t>
                      </a:r>
                      <a:r>
                        <a:rPr lang="en-GB" sz="1100" b="0" baseline="0" dirty="0" err="1" smtClean="0">
                          <a:solidFill>
                            <a:schemeClr val="tx1"/>
                          </a:solidFill>
                          <a:latin typeface="Courier New" pitchFamily="49" charset="0"/>
                        </a:rPr>
                        <a:t>std</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endl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adafinal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return 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42418429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Extending Exported Ada Tagged Types</a:t>
            </a:r>
            <a:endParaRPr lang="en-GB" dirty="0"/>
          </a:p>
        </p:txBody>
      </p:sp>
      <p:graphicFrame>
        <p:nvGraphicFramePr>
          <p:cNvPr id="6" name="Tableau 4"/>
          <p:cNvGraphicFramePr>
            <a:graphicFrameLocks noGrp="1"/>
          </p:cNvGraphicFramePr>
          <p:nvPr>
            <p:extLst>
              <p:ext uri="{D42A27DB-BD31-4B8C-83A1-F6EECF244321}">
                <p14:modId xmlns:p14="http://schemas.microsoft.com/office/powerpoint/2010/main" val="2117662197"/>
              </p:ext>
            </p:extLst>
          </p:nvPr>
        </p:nvGraphicFramePr>
        <p:xfrm>
          <a:off x="460902" y="3944493"/>
          <a:ext cx="2214355" cy="929090"/>
        </p:xfrm>
        <a:graphic>
          <a:graphicData uri="http://schemas.openxmlformats.org/drawingml/2006/table">
            <a:tbl>
              <a:tblPr firstRow="1" bandRow="1">
                <a:tableStyleId>{5C22544A-7EE6-4342-B048-85BDC9FD1C3A}</a:tableStyleId>
              </a:tblPr>
              <a:tblGrid>
                <a:gridCol w="2214355"/>
              </a:tblGrid>
              <a:tr h="79636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animal.h</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class Animal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virtual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age();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7" name="Tableau 4"/>
          <p:cNvGraphicFramePr>
            <a:graphicFrameLocks noGrp="1"/>
          </p:cNvGraphicFramePr>
          <p:nvPr>
            <p:extLst>
              <p:ext uri="{D42A27DB-BD31-4B8C-83A1-F6EECF244321}">
                <p14:modId xmlns:p14="http://schemas.microsoft.com/office/powerpoint/2010/main" val="751913182"/>
              </p:ext>
            </p:extLst>
          </p:nvPr>
        </p:nvGraphicFramePr>
        <p:xfrm>
          <a:off x="460902" y="4991930"/>
          <a:ext cx="2214355" cy="1432010"/>
        </p:xfrm>
        <a:graphic>
          <a:graphicData uri="http://schemas.openxmlformats.org/drawingml/2006/table">
            <a:tbl>
              <a:tblPr firstRow="1" bandRow="1">
                <a:tableStyleId>{5C22544A-7EE6-4342-B048-85BDC9FD1C3A}</a:tableStyleId>
              </a:tblPr>
              <a:tblGrid>
                <a:gridCol w="2214355"/>
              </a:tblGrid>
              <a:tr h="79636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dog.h</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class Dog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Dog();</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void </a:t>
                      </a:r>
                      <a:r>
                        <a:rPr lang="en-GB" sz="1100" b="0" baseline="0" dirty="0" err="1" smtClean="0">
                          <a:solidFill>
                            <a:schemeClr val="tx1"/>
                          </a:solidFill>
                          <a:latin typeface="Courier New" pitchFamily="49" charset="0"/>
                        </a:rPr>
                        <a:t>writeAge</a:t>
                      </a:r>
                      <a:r>
                        <a:rPr lang="en-GB" sz="1100" b="0" baseline="0" dirty="0" smtClean="0">
                          <a:solidFill>
                            <a:schemeClr val="tx1"/>
                          </a:solidFill>
                          <a:latin typeface="Courier New" pitchFamily="49" charset="0"/>
                        </a:rPr>
                        <a:t>(void);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protected: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Animal* </a:t>
                      </a:r>
                      <a:r>
                        <a:rPr lang="en-GB" sz="1100" b="0" baseline="0" dirty="0" err="1" smtClean="0">
                          <a:solidFill>
                            <a:schemeClr val="tx1"/>
                          </a:solidFill>
                          <a:latin typeface="Courier New" pitchFamily="49" charset="0"/>
                        </a:rPr>
                        <a:t>m_animal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8" name="Tableau 4"/>
          <p:cNvGraphicFramePr>
            <a:graphicFrameLocks noGrp="1"/>
          </p:cNvGraphicFramePr>
          <p:nvPr>
            <p:extLst>
              <p:ext uri="{D42A27DB-BD31-4B8C-83A1-F6EECF244321}">
                <p14:modId xmlns:p14="http://schemas.microsoft.com/office/powerpoint/2010/main" val="3403488195"/>
              </p:ext>
            </p:extLst>
          </p:nvPr>
        </p:nvGraphicFramePr>
        <p:xfrm>
          <a:off x="2872921" y="3808207"/>
          <a:ext cx="2979239" cy="2773130"/>
        </p:xfrm>
        <a:graphic>
          <a:graphicData uri="http://schemas.openxmlformats.org/drawingml/2006/table">
            <a:tbl>
              <a:tblPr firstRow="1" bandRow="1">
                <a:tableStyleId>{5C22544A-7EE6-4342-B048-85BDC9FD1C3A}</a:tableStyleId>
              </a:tblPr>
              <a:tblGrid>
                <a:gridCol w="2979239"/>
              </a:tblGrid>
              <a:tr h="277041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dog.cpp</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#include &lt;</a:t>
                      </a:r>
                      <a:r>
                        <a:rPr lang="en-GB" sz="1100" b="0" baseline="0" dirty="0" err="1" smtClean="0">
                          <a:solidFill>
                            <a:schemeClr val="tx1"/>
                          </a:solidFill>
                          <a:latin typeface="Courier New" pitchFamily="49" charset="0"/>
                        </a:rPr>
                        <a:t>iostream</a:t>
                      </a:r>
                      <a:r>
                        <a:rPr lang="en-GB" sz="1100" b="0" baseline="0" dirty="0" smtClean="0">
                          <a:solidFill>
                            <a:schemeClr val="tx1"/>
                          </a:solidFill>
                          <a:latin typeface="Courier New" pitchFamily="49" charset="0"/>
                        </a:rPr>
                        <a:t>&gt;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#include "</a:t>
                      </a:r>
                      <a:r>
                        <a:rPr lang="en-GB" sz="1100" b="0" baseline="0" dirty="0" err="1" smtClean="0">
                          <a:solidFill>
                            <a:schemeClr val="tx1"/>
                          </a:solidFill>
                          <a:latin typeface="Courier New" pitchFamily="49" charset="0"/>
                        </a:rPr>
                        <a:t>dog.h</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extern "C" {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Animal*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Dog::Dog()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m_animal</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void Dog::</a:t>
                      </a:r>
                      <a:r>
                        <a:rPr lang="en-GB" sz="1100" b="0" baseline="0" dirty="0" err="1" smtClean="0">
                          <a:solidFill>
                            <a:schemeClr val="tx1"/>
                          </a:solidFill>
                          <a:latin typeface="Courier New" pitchFamily="49" charset="0"/>
                        </a:rPr>
                        <a:t>writeAge</a:t>
                      </a:r>
                      <a:r>
                        <a:rPr lang="en-GB" sz="1100" b="0" baseline="0" dirty="0" smtClean="0">
                          <a:solidFill>
                            <a:schemeClr val="tx1"/>
                          </a:solidFill>
                          <a:latin typeface="Courier New" pitchFamily="49" charset="0"/>
                        </a:rPr>
                        <a:t>(void) {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std</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cout</a:t>
                      </a:r>
                      <a:r>
                        <a:rPr lang="en-GB" sz="1100" b="0" baseline="0" dirty="0" smtClean="0">
                          <a:solidFill>
                            <a:schemeClr val="tx1"/>
                          </a:solidFill>
                          <a:latin typeface="Courier New" pitchFamily="49" charset="0"/>
                        </a:rPr>
                        <a:t> &lt;&lt;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this-&gt;</a:t>
                      </a:r>
                      <a:r>
                        <a:rPr lang="en-GB" sz="1100" b="0" baseline="0" dirty="0" err="1" smtClean="0">
                          <a:solidFill>
                            <a:schemeClr val="tx1"/>
                          </a:solidFill>
                          <a:latin typeface="Courier New" pitchFamily="49" charset="0"/>
                        </a:rPr>
                        <a:t>m_animal</a:t>
                      </a:r>
                      <a:r>
                        <a:rPr lang="en-GB" sz="1100" b="0" baseline="0" dirty="0" smtClean="0">
                          <a:solidFill>
                            <a:schemeClr val="tx1"/>
                          </a:solidFill>
                          <a:latin typeface="Courier New" pitchFamily="49" charset="0"/>
                        </a:rPr>
                        <a:t>-&gt;age() &lt;&lt;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std</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endl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9" name="Tableau 4"/>
          <p:cNvGraphicFramePr>
            <a:graphicFrameLocks noGrp="1"/>
          </p:cNvGraphicFramePr>
          <p:nvPr>
            <p:extLst>
              <p:ext uri="{D42A27DB-BD31-4B8C-83A1-F6EECF244321}">
                <p14:modId xmlns:p14="http://schemas.microsoft.com/office/powerpoint/2010/main" val="2926788736"/>
              </p:ext>
            </p:extLst>
          </p:nvPr>
        </p:nvGraphicFramePr>
        <p:xfrm>
          <a:off x="5971491" y="3786691"/>
          <a:ext cx="2708200" cy="2638855"/>
        </p:xfrm>
        <a:graphic>
          <a:graphicData uri="http://schemas.openxmlformats.org/drawingml/2006/table">
            <a:tbl>
              <a:tblPr firstRow="1" bandRow="1">
                <a:tableStyleId>{5C22544A-7EE6-4342-B048-85BDC9FD1C3A}</a:tableStyleId>
              </a:tblPr>
              <a:tblGrid>
                <a:gridCol w="2708200"/>
              </a:tblGrid>
              <a:tr h="26388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main.cpp</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#include "</a:t>
                      </a:r>
                      <a:r>
                        <a:rPr lang="en-GB" sz="1100" b="0" baseline="0" dirty="0" err="1" smtClean="0">
                          <a:solidFill>
                            <a:schemeClr val="tx1"/>
                          </a:solidFill>
                          <a:latin typeface="Courier New" pitchFamily="49" charset="0"/>
                        </a:rPr>
                        <a:t>dog.h</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extern "C"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void </a:t>
                      </a:r>
                      <a:r>
                        <a:rPr lang="en-GB" sz="1100" b="0" baseline="0" dirty="0" err="1" smtClean="0">
                          <a:solidFill>
                            <a:schemeClr val="tx1"/>
                          </a:solidFill>
                          <a:latin typeface="Courier New" pitchFamily="49" charset="0"/>
                        </a:rPr>
                        <a:t>adainit</a:t>
                      </a:r>
                      <a:r>
                        <a:rPr lang="en-GB" sz="1100" b="0" baseline="0" dirty="0" smtClean="0">
                          <a:solidFill>
                            <a:schemeClr val="tx1"/>
                          </a:solidFill>
                          <a:latin typeface="Courier New" pitchFamily="49" charset="0"/>
                        </a:rPr>
                        <a:t> (void);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void </a:t>
                      </a:r>
                      <a:r>
                        <a:rPr lang="en-GB" sz="1100" b="0" baseline="0" dirty="0" err="1" smtClean="0">
                          <a:solidFill>
                            <a:schemeClr val="tx1"/>
                          </a:solidFill>
                          <a:latin typeface="Courier New" pitchFamily="49" charset="0"/>
                        </a:rPr>
                        <a:t>adafinal</a:t>
                      </a:r>
                      <a:r>
                        <a:rPr lang="en-GB" sz="1100" b="0" baseline="0" dirty="0" smtClean="0">
                          <a:solidFill>
                            <a:schemeClr val="tx1"/>
                          </a:solidFill>
                          <a:latin typeface="Courier New" pitchFamily="49" charset="0"/>
                        </a:rPr>
                        <a:t> (void);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main(void)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adainit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Dog* </a:t>
                      </a:r>
                      <a:r>
                        <a:rPr lang="en-GB" sz="1100" b="0" baseline="0" dirty="0" err="1" smtClean="0">
                          <a:solidFill>
                            <a:schemeClr val="tx1"/>
                          </a:solidFill>
                          <a:latin typeface="Courier New" pitchFamily="49" charset="0"/>
                        </a:rPr>
                        <a:t>theDog</a:t>
                      </a:r>
                      <a:r>
                        <a:rPr lang="en-GB" sz="1100" b="0" baseline="0" dirty="0" smtClean="0">
                          <a:solidFill>
                            <a:schemeClr val="tx1"/>
                          </a:solidFill>
                          <a:latin typeface="Courier New" pitchFamily="49" charset="0"/>
                        </a:rPr>
                        <a:t> = new Dog();</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theDog</a:t>
                      </a:r>
                      <a:r>
                        <a:rPr lang="en-GB" sz="1100" b="0" baseline="0" dirty="0" smtClean="0">
                          <a:solidFill>
                            <a:schemeClr val="tx1"/>
                          </a:solidFill>
                          <a:latin typeface="Courier New" pitchFamily="49" charset="0"/>
                        </a:rPr>
                        <a:t>-&gt;</a:t>
                      </a:r>
                      <a:r>
                        <a:rPr lang="en-GB" sz="1100" b="0" baseline="0" dirty="0" err="1" smtClean="0">
                          <a:solidFill>
                            <a:schemeClr val="tx1"/>
                          </a:solidFill>
                          <a:latin typeface="Courier New" pitchFamily="49" charset="0"/>
                        </a:rPr>
                        <a:t>writeAge</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adafinal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return 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12" name="Tableau 4"/>
          <p:cNvGraphicFramePr>
            <a:graphicFrameLocks noGrp="1"/>
          </p:cNvGraphicFramePr>
          <p:nvPr>
            <p:extLst>
              <p:ext uri="{D42A27DB-BD31-4B8C-83A1-F6EECF244321}">
                <p14:modId xmlns:p14="http://schemas.microsoft.com/office/powerpoint/2010/main" val="1909957876"/>
              </p:ext>
            </p:extLst>
          </p:nvPr>
        </p:nvGraphicFramePr>
        <p:xfrm>
          <a:off x="610691" y="907321"/>
          <a:ext cx="4713784" cy="2773130"/>
        </p:xfrm>
        <a:graphic>
          <a:graphicData uri="http://schemas.openxmlformats.org/drawingml/2006/table">
            <a:tbl>
              <a:tblPr firstRow="1" bandRow="1">
                <a:tableStyleId>{5C22544A-7EE6-4342-B048-85BDC9FD1C3A}</a:tableStyleId>
              </a:tblPr>
              <a:tblGrid>
                <a:gridCol w="4713784"/>
              </a:tblGrid>
              <a:tr h="11811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Interfaces.C;</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Animal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tagged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The_Age</a:t>
                      </a:r>
                      <a:r>
                        <a:rPr lang="en-GB" sz="1100" b="0" baseline="0" dirty="0" smtClean="0">
                          <a:solidFill>
                            <a:schemeClr val="tx1"/>
                          </a:solidFill>
                          <a:latin typeface="Courier New" pitchFamily="49" charset="0"/>
                        </a:rPr>
                        <a:t> :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Convention (CPP, Animal);</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Animal'</a:t>
                      </a:r>
                      <a:r>
                        <a:rPr lang="en-GB" sz="1100" b="1" baseline="0" dirty="0" err="1" smtClean="0">
                          <a:solidFill>
                            <a:schemeClr val="tx1"/>
                          </a:solidFill>
                          <a:latin typeface="Courier New" pitchFamily="49" charset="0"/>
                        </a:rPr>
                        <a:t>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Export(CPP,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Age(X : Animal)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Export(CPP, Age);</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13" name="Tableau 4"/>
          <p:cNvGraphicFramePr>
            <a:graphicFrameLocks noGrp="1"/>
          </p:cNvGraphicFramePr>
          <p:nvPr>
            <p:extLst>
              <p:ext uri="{D42A27DB-BD31-4B8C-83A1-F6EECF244321}">
                <p14:modId xmlns:p14="http://schemas.microsoft.com/office/powerpoint/2010/main" val="2367187479"/>
              </p:ext>
            </p:extLst>
          </p:nvPr>
        </p:nvGraphicFramePr>
        <p:xfrm>
          <a:off x="5398396" y="911440"/>
          <a:ext cx="3369717" cy="2605490"/>
        </p:xfrm>
        <a:graphic>
          <a:graphicData uri="http://schemas.openxmlformats.org/drawingml/2006/table">
            <a:tbl>
              <a:tblPr firstRow="1" bandRow="1">
                <a:tableStyleId>{5C22544A-7EE6-4342-B048-85BDC9FD1C3A}</a:tableStyleId>
              </a:tblPr>
              <a:tblGrid>
                <a:gridCol w="3369717"/>
              </a:tblGrid>
              <a:tr h="11811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body</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Animal'Class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Animal'(</a:t>
                      </a:r>
                      <a:r>
                        <a:rPr lang="en-GB" sz="1100" b="0" baseline="0" dirty="0" err="1" smtClean="0">
                          <a:solidFill>
                            <a:schemeClr val="tx1"/>
                          </a:solidFill>
                          <a:latin typeface="Courier New" pitchFamily="49" charset="0"/>
                        </a:rPr>
                        <a:t>The_Age</a:t>
                      </a:r>
                      <a:r>
                        <a:rPr lang="en-GB" sz="1100" b="0" baseline="0" dirty="0" smtClean="0">
                          <a:solidFill>
                            <a:schemeClr val="tx1"/>
                          </a:solidFill>
                          <a:latin typeface="Courier New" pitchFamily="49" charset="0"/>
                        </a:rPr>
                        <a:t> =&gt; 20);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Age(X : Animal)</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Interfaces.C.int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X.The_Age</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Age;</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20974496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 Exceptions</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2569990223"/>
              </p:ext>
            </p:extLst>
          </p:nvPr>
        </p:nvGraphicFramePr>
        <p:xfrm>
          <a:off x="3161258" y="1197610"/>
          <a:ext cx="2821484" cy="659765"/>
        </p:xfrm>
        <a:graphic>
          <a:graphicData uri="http://schemas.openxmlformats.org/drawingml/2006/table">
            <a:tbl>
              <a:tblPr firstRow="1" bandRow="1">
                <a:tableStyleId>{5C22544A-7EE6-4342-B048-85BDC9FD1C3A}</a:tableStyleId>
              </a:tblPr>
              <a:tblGrid>
                <a:gridCol w="2821484"/>
              </a:tblGrid>
              <a:tr h="6597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bool </a:t>
                      </a:r>
                      <a:r>
                        <a:rPr lang="en-GB" sz="1100" b="0" baseline="0" dirty="0" err="1" smtClean="0">
                          <a:solidFill>
                            <a:schemeClr val="tx1"/>
                          </a:solidFill>
                          <a:latin typeface="Courier New" pitchFamily="49" charset="0"/>
                        </a:rPr>
                        <a:t>isOK</a:t>
                      </a:r>
                      <a:r>
                        <a:rPr lang="en-GB" sz="1100" b="0" baseline="0" dirty="0" smtClean="0">
                          <a:solidFill>
                            <a:schemeClr val="tx1"/>
                          </a:solidFill>
                          <a:latin typeface="Courier New" pitchFamily="49" charset="0"/>
                        </a:rPr>
                        <a:t>(void) throw(</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throw 20;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7" name="Tableau 4"/>
          <p:cNvGraphicFramePr>
            <a:graphicFrameLocks noGrp="1"/>
          </p:cNvGraphicFramePr>
          <p:nvPr>
            <p:extLst>
              <p:ext uri="{D42A27DB-BD31-4B8C-83A1-F6EECF244321}">
                <p14:modId xmlns:p14="http://schemas.microsoft.com/office/powerpoint/2010/main" val="3090742841"/>
              </p:ext>
            </p:extLst>
          </p:nvPr>
        </p:nvGraphicFramePr>
        <p:xfrm>
          <a:off x="1915862" y="2486025"/>
          <a:ext cx="5312276" cy="2771775"/>
        </p:xfrm>
        <a:graphic>
          <a:graphicData uri="http://schemas.openxmlformats.org/drawingml/2006/table">
            <a:tbl>
              <a:tblPr firstRow="1" bandRow="1">
                <a:tableStyleId>{5C22544A-7EE6-4342-B048-85BDC9FD1C3A}</a:tableStyleId>
              </a:tblPr>
              <a:tblGrid>
                <a:gridCol w="5312276"/>
              </a:tblGrid>
              <a:tr h="27717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Interfaces.C.Extensions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Ada.Text_IO</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Main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IsOK</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Interfaces.C.Extensions.Bool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 (CPP, </a:t>
                      </a:r>
                      <a:r>
                        <a:rPr lang="en-GB" sz="1100" b="0" baseline="0" dirty="0" err="1" smtClean="0">
                          <a:solidFill>
                            <a:schemeClr val="tx1"/>
                          </a:solidFill>
                          <a:latin typeface="Courier New" pitchFamily="49" charset="0"/>
                        </a:rPr>
                        <a:t>isOK</a:t>
                      </a:r>
                      <a:r>
                        <a:rPr lang="en-GB" sz="1100" b="0" baseline="0" dirty="0" smtClean="0">
                          <a:solidFill>
                            <a:schemeClr val="tx1"/>
                          </a:solidFill>
                          <a:latin typeface="Courier New" pitchFamily="49" charset="0"/>
                        </a:rPr>
                        <a:t>, "_Z4isOKv");</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Res : </a:t>
                      </a:r>
                      <a:r>
                        <a:rPr lang="en-GB" sz="1100" b="0" baseline="0" dirty="0" err="1" smtClean="0">
                          <a:solidFill>
                            <a:schemeClr val="tx1"/>
                          </a:solidFill>
                          <a:latin typeface="Courier New" pitchFamily="49" charset="0"/>
                        </a:rPr>
                        <a:t>Interfaces.C.Extensions.bool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Res := </a:t>
                      </a:r>
                      <a:r>
                        <a:rPr lang="en-GB" sz="1100" b="0" baseline="0" dirty="0" err="1" smtClean="0">
                          <a:solidFill>
                            <a:schemeClr val="tx1"/>
                          </a:solidFill>
                          <a:latin typeface="Courier New" pitchFamily="49" charset="0"/>
                        </a:rPr>
                        <a:t>isOK</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exception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when</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others</a:t>
                      </a:r>
                      <a:r>
                        <a:rPr lang="en-GB" sz="1100" b="0" baseline="0" dirty="0" smtClean="0">
                          <a:solidFill>
                            <a:schemeClr val="tx1"/>
                          </a:solidFill>
                          <a:latin typeface="Courier New" pitchFamily="49" charset="0"/>
                        </a:rPr>
                        <a:t> =&gt;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Ada.Text_IO.Put_Line</a:t>
                      </a:r>
                      <a:r>
                        <a:rPr lang="en-GB" sz="1100" b="0" baseline="0" dirty="0" smtClean="0">
                          <a:solidFill>
                            <a:schemeClr val="tx1"/>
                          </a:solidFill>
                          <a:latin typeface="Courier New" pitchFamily="49" charset="0"/>
                        </a:rPr>
                        <a:t>("C++ Exception raised");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Main;</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31483774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9225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(1/10)</a:t>
            </a:r>
            <a:endParaRPr lang="en-GB" dirty="0"/>
          </a:p>
        </p:txBody>
      </p:sp>
      <p:graphicFrame>
        <p:nvGraphicFramePr>
          <p:cNvPr id="3" name="Tableau 4"/>
          <p:cNvGraphicFramePr>
            <a:graphicFrameLocks noGrp="1"/>
          </p:cNvGraphicFramePr>
          <p:nvPr>
            <p:extLst>
              <p:ext uri="{D42A27DB-BD31-4B8C-83A1-F6EECF244321}">
                <p14:modId xmlns:p14="http://schemas.microsoft.com/office/powerpoint/2010/main" val="1851289021"/>
              </p:ext>
            </p:extLst>
          </p:nvPr>
        </p:nvGraphicFramePr>
        <p:xfrm>
          <a:off x="2272381" y="2486025"/>
          <a:ext cx="4599238" cy="2263775"/>
        </p:xfrm>
        <a:graphic>
          <a:graphicData uri="http://schemas.openxmlformats.org/drawingml/2006/table">
            <a:tbl>
              <a:tblPr firstRow="1" bandRow="1">
                <a:tableStyleId>{5C22544A-7EE6-4342-B048-85BDC9FD1C3A}</a:tableStyleId>
              </a:tblPr>
              <a:tblGrid>
                <a:gridCol w="4599238"/>
              </a:tblGrid>
              <a:tr h="22637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Interfaces.C;</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Main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Import(C++,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 "_</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X : Interfaces.C.int :=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null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Main;</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40482852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Introduction</a:t>
            </a:r>
            <a:endParaRPr lang="en-GB" dirty="0"/>
          </a:p>
        </p:txBody>
      </p:sp>
      <p:sp>
        <p:nvSpPr>
          <p:cNvPr id="4" name="Content Placeholder 3"/>
          <p:cNvSpPr>
            <a:spLocks noGrp="1"/>
          </p:cNvSpPr>
          <p:nvPr>
            <p:ph sz="half" idx="10"/>
          </p:nvPr>
        </p:nvSpPr>
        <p:spPr>
          <a:xfrm>
            <a:off x="729343" y="906930"/>
            <a:ext cx="7848600" cy="5420718"/>
          </a:xfrm>
        </p:spPr>
        <p:txBody>
          <a:bodyPr/>
          <a:lstStyle/>
          <a:p>
            <a:r>
              <a:rPr lang="en-GB" dirty="0" smtClean="0"/>
              <a:t>CPP Convention</a:t>
            </a:r>
          </a:p>
          <a:p>
            <a:r>
              <a:rPr lang="en-GB" dirty="0" smtClean="0"/>
              <a:t>C++ Name Mangling</a:t>
            </a:r>
          </a:p>
          <a:p>
            <a:r>
              <a:rPr lang="en-GB" dirty="0" smtClean="0"/>
              <a:t>Methods for Address </a:t>
            </a:r>
            <a:r>
              <a:rPr lang="en-GB" dirty="0"/>
              <a:t>tricky issues of C++ </a:t>
            </a:r>
            <a:r>
              <a:rPr lang="en-GB" dirty="0" smtClean="0"/>
              <a:t>Name Mangling</a:t>
            </a:r>
          </a:p>
          <a:p>
            <a:pPr lvl="1"/>
            <a:r>
              <a:rPr lang="en-GB" dirty="0"/>
              <a:t>Using </a:t>
            </a:r>
            <a:r>
              <a:rPr lang="en-GB" dirty="0" err="1"/>
              <a:t>Link_Name</a:t>
            </a:r>
            <a:r>
              <a:rPr lang="en-GB" dirty="0"/>
              <a:t> with hardcoded linker </a:t>
            </a:r>
            <a:r>
              <a:rPr lang="en-GB" dirty="0" smtClean="0"/>
              <a:t>symbol</a:t>
            </a:r>
          </a:p>
          <a:p>
            <a:pPr lvl="1"/>
            <a:r>
              <a:rPr lang="en-GB" dirty="0" smtClean="0"/>
              <a:t>extern “C” </a:t>
            </a:r>
          </a:p>
          <a:p>
            <a:pPr lvl="1"/>
            <a:r>
              <a:rPr lang="en-GB" dirty="0" smtClean="0"/>
              <a:t>Use g++ -fdump-</a:t>
            </a:r>
            <a:r>
              <a:rPr lang="en-GB" dirty="0" err="1" smtClean="0"/>
              <a:t>ada</a:t>
            </a:r>
            <a:r>
              <a:rPr lang="en-GB" dirty="0" smtClean="0"/>
              <a:t>-spec</a:t>
            </a:r>
          </a:p>
          <a:p>
            <a:r>
              <a:rPr lang="en-GB" dirty="0" smtClean="0"/>
              <a:t>Interfacing at the C++ class level</a:t>
            </a:r>
          </a:p>
          <a:p>
            <a:pPr lvl="1"/>
            <a:r>
              <a:rPr lang="en-GB" dirty="0" smtClean="0"/>
              <a:t>Constructors and Multiple Inheritance of Abstract Classes</a:t>
            </a:r>
          </a:p>
          <a:p>
            <a:r>
              <a:rPr lang="en-GB" dirty="0" smtClean="0"/>
              <a:t>Exporting Ada tagged types as classes</a:t>
            </a:r>
          </a:p>
          <a:p>
            <a:r>
              <a:rPr lang="en-GB" dirty="0" smtClean="0"/>
              <a:t>Handling C</a:t>
            </a:r>
            <a:r>
              <a:rPr lang="en-GB" dirty="0"/>
              <a:t>++ </a:t>
            </a:r>
            <a:r>
              <a:rPr lang="en-GB" dirty="0" smtClean="0"/>
              <a:t>Exceptions</a:t>
            </a:r>
          </a:p>
          <a:p>
            <a:r>
              <a:rPr lang="en-GB" dirty="0" smtClean="0"/>
              <a:t>Ada 2005 pragmas</a:t>
            </a:r>
          </a:p>
          <a:p>
            <a:endParaRPr lang="en-GB" dirty="0"/>
          </a:p>
          <a:p>
            <a:endParaRPr lang="en-GB" dirty="0" smtClean="0"/>
          </a:p>
          <a:p>
            <a:endParaRPr lang="en-GB" dirty="0" smtClean="0"/>
          </a:p>
          <a:p>
            <a:endParaRPr lang="en-GB" dirty="0"/>
          </a:p>
        </p:txBody>
      </p:sp>
    </p:spTree>
    <p:extLst>
      <p:ext uri="{BB962C8B-B14F-4D97-AF65-F5344CB8AC3E}">
        <p14:creationId xmlns:p14="http://schemas.microsoft.com/office/powerpoint/2010/main" val="40826089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(1/10)</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3821962453"/>
              </p:ext>
            </p:extLst>
          </p:nvPr>
        </p:nvGraphicFramePr>
        <p:xfrm>
          <a:off x="2234281" y="1978025"/>
          <a:ext cx="4599238" cy="2263775"/>
        </p:xfrm>
        <a:graphic>
          <a:graphicData uri="http://schemas.openxmlformats.org/drawingml/2006/table">
            <a:tbl>
              <a:tblPr firstRow="1" bandRow="1">
                <a:tableStyleId>{5C22544A-7EE6-4342-B048-85BDC9FD1C3A}</a:tableStyleId>
              </a:tblPr>
              <a:tblGrid>
                <a:gridCol w="4599238"/>
              </a:tblGrid>
              <a:tr h="22637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Interfaces.C;</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Main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Import(C++,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 "_</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X : Interfaces.C.int :=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null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Main;</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pic>
        <p:nvPicPr>
          <p:cNvPr id="5" name="Picture 8" descr="wrong.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07730" y="2825421"/>
            <a:ext cx="239712"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Oval 2"/>
          <p:cNvSpPr>
            <a:spLocks noChangeArrowheads="1"/>
          </p:cNvSpPr>
          <p:nvPr/>
        </p:nvSpPr>
        <p:spPr bwMode="auto">
          <a:xfrm>
            <a:off x="3217615" y="2764303"/>
            <a:ext cx="1511300" cy="360363"/>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37931725" indent="-37474525">
              <a:lnSpc>
                <a:spcPct val="120000"/>
              </a:lnSpc>
              <a:spcBef>
                <a:spcPct val="20000"/>
              </a:spcBef>
              <a:buChar char="–"/>
              <a:defRPr sz="1400">
                <a:solidFill>
                  <a:schemeClr val="tx1"/>
                </a:solidFill>
                <a:latin typeface="Calibri" panose="020F0502020204030204" pitchFamily="34" charset="0"/>
                <a:ea typeface="ヒラギノ角ゴ ProN W3" pitchFamily="-8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itchFamily="-84" charset="-128"/>
              </a:defRPr>
            </a:lvl3pPr>
            <a:lvl4pPr marL="16002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4pPr>
            <a:lvl5pPr marL="20574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5pPr>
            <a:lvl6pPr marL="25146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6pPr>
            <a:lvl7pPr marL="29718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7pPr>
            <a:lvl8pPr marL="34290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8pPr>
            <a:lvl9pPr marL="38862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9pPr>
          </a:lstStyle>
          <a:p>
            <a:pPr eaLnBrk="1" hangingPunct="1">
              <a:lnSpc>
                <a:spcPct val="100000"/>
              </a:lnSpc>
              <a:spcBef>
                <a:spcPct val="0"/>
              </a:spcBef>
              <a:buClrTx/>
              <a:buFontTx/>
              <a:buNone/>
            </a:pPr>
            <a:endParaRPr lang="en-US" altLang="en-US" sz="1800" b="0" i="1">
              <a:solidFill>
                <a:srgbClr val="000000"/>
              </a:solidFill>
              <a:latin typeface="Arial" panose="020B0604020202020204" pitchFamily="34" charset="0"/>
            </a:endParaRPr>
          </a:p>
        </p:txBody>
      </p:sp>
      <p:sp>
        <p:nvSpPr>
          <p:cNvPr id="7" name="TextBox 6"/>
          <p:cNvSpPr txBox="1"/>
          <p:nvPr/>
        </p:nvSpPr>
        <p:spPr>
          <a:xfrm>
            <a:off x="4600051" y="1263954"/>
            <a:ext cx="2309415" cy="307777"/>
          </a:xfrm>
          <a:prstGeom prst="rect">
            <a:avLst/>
          </a:prstGeom>
          <a:noFill/>
        </p:spPr>
        <p:txBody>
          <a:bodyPr wrap="none" rtlCol="0">
            <a:spAutoFit/>
          </a:bodyPr>
          <a:lstStyle/>
          <a:p>
            <a:r>
              <a:rPr lang="en-GB" sz="1400" b="1" i="0" kern="1200" dirty="0" smtClean="0">
                <a:solidFill>
                  <a:schemeClr val="accent1"/>
                </a:solidFill>
              </a:rPr>
              <a:t>C++ is not a valid convention</a:t>
            </a:r>
          </a:p>
        </p:txBody>
      </p:sp>
      <p:cxnSp>
        <p:nvCxnSpPr>
          <p:cNvPr id="8" name="Straight Connector 3"/>
          <p:cNvCxnSpPr>
            <a:cxnSpLocks noChangeShapeType="1"/>
            <a:stCxn id="6" idx="0"/>
          </p:cNvCxnSpPr>
          <p:nvPr/>
        </p:nvCxnSpPr>
        <p:spPr bwMode="auto">
          <a:xfrm flipV="1">
            <a:off x="3973265" y="1550628"/>
            <a:ext cx="1665535" cy="1213675"/>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cxnSp>
      <p:graphicFrame>
        <p:nvGraphicFramePr>
          <p:cNvPr id="11" name="Tableau 4"/>
          <p:cNvGraphicFramePr>
            <a:graphicFrameLocks noGrp="1"/>
          </p:cNvGraphicFramePr>
          <p:nvPr>
            <p:extLst>
              <p:ext uri="{D42A27DB-BD31-4B8C-83A1-F6EECF244321}">
                <p14:modId xmlns:p14="http://schemas.microsoft.com/office/powerpoint/2010/main" val="707855216"/>
              </p:ext>
            </p:extLst>
          </p:nvPr>
        </p:nvGraphicFramePr>
        <p:xfrm>
          <a:off x="2394816" y="4704630"/>
          <a:ext cx="4354368" cy="1302470"/>
        </p:xfrm>
        <a:graphic>
          <a:graphicData uri="http://schemas.openxmlformats.org/drawingml/2006/table">
            <a:tbl>
              <a:tblPr firstRow="1" bandRow="1">
                <a:tableStyleId>{5C22544A-7EE6-4342-B048-85BDC9FD1C3A}</a:tableStyleId>
              </a:tblPr>
              <a:tblGrid>
                <a:gridCol w="4354368"/>
              </a:tblGrid>
              <a:tr h="130247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Import(CPP,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 "_</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a:t>
                      </a:r>
                      <a:r>
                        <a:rPr lang="en-GB" sz="1100" b="0" baseline="0" dirty="0" err="1" smtClean="0">
                          <a:solidFill>
                            <a:schemeClr val="tx1"/>
                          </a:solidFill>
                          <a:latin typeface="Courier New" pitchFamily="49" charset="0"/>
                        </a:rPr>
                        <a:t>C_Plus_Plus</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 "_</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25470146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(2/10)</a:t>
            </a:r>
            <a:endParaRPr lang="en-GB" dirty="0"/>
          </a:p>
        </p:txBody>
      </p:sp>
      <p:graphicFrame>
        <p:nvGraphicFramePr>
          <p:cNvPr id="3" name="Tableau 4"/>
          <p:cNvGraphicFramePr>
            <a:graphicFrameLocks noGrp="1"/>
          </p:cNvGraphicFramePr>
          <p:nvPr>
            <p:extLst>
              <p:ext uri="{D42A27DB-BD31-4B8C-83A1-F6EECF244321}">
                <p14:modId xmlns:p14="http://schemas.microsoft.com/office/powerpoint/2010/main" val="1015557816"/>
              </p:ext>
            </p:extLst>
          </p:nvPr>
        </p:nvGraphicFramePr>
        <p:xfrm>
          <a:off x="2272381" y="3019425"/>
          <a:ext cx="4599238" cy="2263775"/>
        </p:xfrm>
        <a:graphic>
          <a:graphicData uri="http://schemas.openxmlformats.org/drawingml/2006/table">
            <a:tbl>
              <a:tblPr firstRow="1" bandRow="1">
                <a:tableStyleId>{5C22544A-7EE6-4342-B048-85BDC9FD1C3A}</a:tableStyleId>
              </a:tblPr>
              <a:tblGrid>
                <a:gridCol w="4599238"/>
              </a:tblGrid>
              <a:tr h="22637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Interfaces.C;</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Main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MyFunc</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Import(CPP, </a:t>
                      </a:r>
                      <a:r>
                        <a:rPr lang="en-GB" sz="1100" b="0" baseline="0" dirty="0" err="1" smtClean="0">
                          <a:solidFill>
                            <a:schemeClr val="tx1"/>
                          </a:solidFill>
                          <a:latin typeface="Courier New" pitchFamily="49" charset="0"/>
                        </a:rPr>
                        <a:t>MyFunc</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myfunc</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X : Interfaces.C.int := </a:t>
                      </a:r>
                      <a:r>
                        <a:rPr lang="en-GB" sz="1100" b="0" baseline="0" dirty="0" err="1" smtClean="0">
                          <a:solidFill>
                            <a:schemeClr val="tx1"/>
                          </a:solidFill>
                          <a:latin typeface="Courier New" pitchFamily="49" charset="0"/>
                        </a:rPr>
                        <a:t>MyFunc</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null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Main;</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4" name="Tableau 4"/>
          <p:cNvGraphicFramePr>
            <a:graphicFrameLocks noGrp="1"/>
          </p:cNvGraphicFramePr>
          <p:nvPr>
            <p:extLst>
              <p:ext uri="{D42A27DB-BD31-4B8C-83A1-F6EECF244321}">
                <p14:modId xmlns:p14="http://schemas.microsoft.com/office/powerpoint/2010/main" val="472223945"/>
              </p:ext>
            </p:extLst>
          </p:nvPr>
        </p:nvGraphicFramePr>
        <p:xfrm>
          <a:off x="3371391" y="1584325"/>
          <a:ext cx="2401219" cy="929090"/>
        </p:xfrm>
        <a:graphic>
          <a:graphicData uri="http://schemas.openxmlformats.org/drawingml/2006/table">
            <a:tbl>
              <a:tblPr firstRow="1" bandRow="1">
                <a:tableStyleId>{5C22544A-7EE6-4342-B048-85BDC9FD1C3A}</a:tableStyleId>
              </a:tblPr>
              <a:tblGrid>
                <a:gridCol w="2401219"/>
              </a:tblGrid>
              <a:tr h="904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cpplib.cpp</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err="1" smtClean="0">
                          <a:solidFill>
                            <a:schemeClr val="tx1"/>
                          </a:solidFill>
                          <a:latin typeface="Courier New" pitchFamily="49" charset="0"/>
                        </a:rPr>
                        <a:t>int</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myfunc</a:t>
                      </a:r>
                      <a:r>
                        <a:rPr lang="en-US" sz="1100" b="0" baseline="0" dirty="0" smtClean="0">
                          <a:solidFill>
                            <a:schemeClr val="tx1"/>
                          </a:solidFill>
                          <a:latin typeface="Courier New" pitchFamily="49" charset="0"/>
                        </a:rPr>
                        <a:t>(void)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return 20;</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a:t>
                      </a: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723735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(2/10)</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154472239"/>
              </p:ext>
            </p:extLst>
          </p:nvPr>
        </p:nvGraphicFramePr>
        <p:xfrm>
          <a:off x="684881" y="3387725"/>
          <a:ext cx="4599238" cy="2263775"/>
        </p:xfrm>
        <a:graphic>
          <a:graphicData uri="http://schemas.openxmlformats.org/drawingml/2006/table">
            <a:tbl>
              <a:tblPr firstRow="1" bandRow="1">
                <a:tableStyleId>{5C22544A-7EE6-4342-B048-85BDC9FD1C3A}</a:tableStyleId>
              </a:tblPr>
              <a:tblGrid>
                <a:gridCol w="4599238"/>
              </a:tblGrid>
              <a:tr h="22637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Interfaces.C;</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Main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MyFunc</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Import(CPP, </a:t>
                      </a:r>
                      <a:r>
                        <a:rPr lang="en-GB" sz="1100" b="0" baseline="0" dirty="0" err="1" smtClean="0">
                          <a:solidFill>
                            <a:schemeClr val="tx1"/>
                          </a:solidFill>
                          <a:latin typeface="Courier New" pitchFamily="49" charset="0"/>
                        </a:rPr>
                        <a:t>MyFunc</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myfunc</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X : Interfaces.C.int := </a:t>
                      </a:r>
                      <a:r>
                        <a:rPr lang="en-GB" sz="1100" b="0" baseline="0" dirty="0" err="1" smtClean="0">
                          <a:solidFill>
                            <a:schemeClr val="tx1"/>
                          </a:solidFill>
                          <a:latin typeface="Courier New" pitchFamily="49" charset="0"/>
                        </a:rPr>
                        <a:t>MyFunc</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null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Main;</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533023767"/>
              </p:ext>
            </p:extLst>
          </p:nvPr>
        </p:nvGraphicFramePr>
        <p:xfrm>
          <a:off x="678991" y="1710761"/>
          <a:ext cx="2401219" cy="929090"/>
        </p:xfrm>
        <a:graphic>
          <a:graphicData uri="http://schemas.openxmlformats.org/drawingml/2006/table">
            <a:tbl>
              <a:tblPr firstRow="1" bandRow="1">
                <a:tableStyleId>{5C22544A-7EE6-4342-B048-85BDC9FD1C3A}</a:tableStyleId>
              </a:tblPr>
              <a:tblGrid>
                <a:gridCol w="2401219"/>
              </a:tblGrid>
              <a:tr h="904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cpplib.cpp</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err="1" smtClean="0">
                          <a:solidFill>
                            <a:schemeClr val="tx1"/>
                          </a:solidFill>
                          <a:latin typeface="Courier New" pitchFamily="49" charset="0"/>
                        </a:rPr>
                        <a:t>int</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myfunc</a:t>
                      </a:r>
                      <a:r>
                        <a:rPr lang="en-US" sz="1100" b="0" baseline="0" dirty="0" smtClean="0">
                          <a:solidFill>
                            <a:schemeClr val="tx1"/>
                          </a:solidFill>
                          <a:latin typeface="Courier New" pitchFamily="49" charset="0"/>
                        </a:rPr>
                        <a:t>(void)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return 20;</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a:t>
                      </a:r>
                    </a:p>
                  </a:txBody>
                  <a:tcPr marL="91413" marR="91413" marT="45445" marB="45445">
                    <a:solidFill>
                      <a:schemeClr val="bg1">
                        <a:lumMod val="95000"/>
                      </a:schemeClr>
                    </a:solidFill>
                  </a:tcPr>
                </a:tc>
              </a:tr>
            </a:tbl>
          </a:graphicData>
        </a:graphic>
      </p:graphicFrame>
      <p:pic>
        <p:nvPicPr>
          <p:cNvPr id="6" name="Picture 8" descr="wrong.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20828" y="4222421"/>
            <a:ext cx="239712"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Oval 2"/>
          <p:cNvSpPr>
            <a:spLocks noChangeArrowheads="1"/>
          </p:cNvSpPr>
          <p:nvPr/>
        </p:nvSpPr>
        <p:spPr bwMode="auto">
          <a:xfrm>
            <a:off x="2900115" y="4161303"/>
            <a:ext cx="1511300" cy="360363"/>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37931725" indent="-37474525">
              <a:lnSpc>
                <a:spcPct val="120000"/>
              </a:lnSpc>
              <a:spcBef>
                <a:spcPct val="20000"/>
              </a:spcBef>
              <a:buChar char="–"/>
              <a:defRPr sz="1400">
                <a:solidFill>
                  <a:schemeClr val="tx1"/>
                </a:solidFill>
                <a:latin typeface="Calibri" panose="020F0502020204030204" pitchFamily="34" charset="0"/>
                <a:ea typeface="ヒラギノ角ゴ ProN W3" pitchFamily="-8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itchFamily="-84" charset="-128"/>
              </a:defRPr>
            </a:lvl3pPr>
            <a:lvl4pPr marL="16002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4pPr>
            <a:lvl5pPr marL="20574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5pPr>
            <a:lvl6pPr marL="25146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6pPr>
            <a:lvl7pPr marL="29718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7pPr>
            <a:lvl8pPr marL="34290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8pPr>
            <a:lvl9pPr marL="38862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9pPr>
          </a:lstStyle>
          <a:p>
            <a:pPr eaLnBrk="1" hangingPunct="1">
              <a:lnSpc>
                <a:spcPct val="100000"/>
              </a:lnSpc>
              <a:spcBef>
                <a:spcPct val="0"/>
              </a:spcBef>
              <a:buClrTx/>
              <a:buFontTx/>
              <a:buNone/>
            </a:pPr>
            <a:endParaRPr lang="en-US" altLang="en-US" sz="1800" b="0" i="1">
              <a:solidFill>
                <a:srgbClr val="000000"/>
              </a:solidFill>
              <a:latin typeface="Arial" panose="020B0604020202020204" pitchFamily="34" charset="0"/>
            </a:endParaRPr>
          </a:p>
        </p:txBody>
      </p:sp>
      <p:sp>
        <p:nvSpPr>
          <p:cNvPr id="8" name="TextBox 7"/>
          <p:cNvSpPr txBox="1"/>
          <p:nvPr/>
        </p:nvSpPr>
        <p:spPr>
          <a:xfrm>
            <a:off x="3734169" y="2455404"/>
            <a:ext cx="2052741" cy="307777"/>
          </a:xfrm>
          <a:prstGeom prst="rect">
            <a:avLst/>
          </a:prstGeom>
          <a:noFill/>
        </p:spPr>
        <p:txBody>
          <a:bodyPr wrap="none" rtlCol="0">
            <a:spAutoFit/>
          </a:bodyPr>
          <a:lstStyle/>
          <a:p>
            <a:r>
              <a:rPr lang="en-GB" sz="1400" b="1" i="0" kern="1200" dirty="0" smtClean="0">
                <a:solidFill>
                  <a:schemeClr val="accent1"/>
                </a:solidFill>
              </a:rPr>
              <a:t>Not a mangled C++ name</a:t>
            </a:r>
          </a:p>
        </p:txBody>
      </p:sp>
      <p:cxnSp>
        <p:nvCxnSpPr>
          <p:cNvPr id="9" name="Straight Connector 3"/>
          <p:cNvCxnSpPr>
            <a:cxnSpLocks noChangeShapeType="1"/>
            <a:stCxn id="7" idx="0"/>
            <a:endCxn id="8" idx="2"/>
          </p:cNvCxnSpPr>
          <p:nvPr/>
        </p:nvCxnSpPr>
        <p:spPr bwMode="auto">
          <a:xfrm flipV="1">
            <a:off x="3655765" y="2763181"/>
            <a:ext cx="1104775" cy="1398122"/>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cxnSp>
      <p:graphicFrame>
        <p:nvGraphicFramePr>
          <p:cNvPr id="12" name="Tableau 4"/>
          <p:cNvGraphicFramePr>
            <a:graphicFrameLocks noGrp="1"/>
          </p:cNvGraphicFramePr>
          <p:nvPr>
            <p:extLst>
              <p:ext uri="{D42A27DB-BD31-4B8C-83A1-F6EECF244321}">
                <p14:modId xmlns:p14="http://schemas.microsoft.com/office/powerpoint/2010/main" val="1641876123"/>
              </p:ext>
            </p:extLst>
          </p:nvPr>
        </p:nvGraphicFramePr>
        <p:xfrm>
          <a:off x="5617790" y="3719612"/>
          <a:ext cx="2942010" cy="1604108"/>
        </p:xfrm>
        <a:graphic>
          <a:graphicData uri="http://schemas.openxmlformats.org/drawingml/2006/table">
            <a:tbl>
              <a:tblPr firstRow="1" bandRow="1">
                <a:tableStyleId>{5C22544A-7EE6-4342-B048-85BDC9FD1C3A}</a:tableStyleId>
              </a:tblPr>
              <a:tblGrid>
                <a:gridCol w="2942010"/>
              </a:tblGrid>
              <a:tr h="16041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nm </a:t>
                      </a:r>
                      <a:r>
                        <a:rPr lang="en-US" sz="1100" b="0" baseline="0" dirty="0" err="1" smtClean="0">
                          <a:solidFill>
                            <a:schemeClr val="tx1"/>
                          </a:solidFill>
                          <a:latin typeface="Courier New" pitchFamily="49" charset="0"/>
                        </a:rPr>
                        <a:t>cpplib.o</a:t>
                      </a: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00000000 b .</a:t>
                      </a:r>
                      <a:r>
                        <a:rPr lang="en-US" sz="1100" b="0" baseline="0" dirty="0" err="1" smtClean="0">
                          <a:solidFill>
                            <a:schemeClr val="tx1"/>
                          </a:solidFill>
                          <a:latin typeface="Courier New" pitchFamily="49" charset="0"/>
                        </a:rPr>
                        <a:t>bss</a:t>
                      </a: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00000000 d .data</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00000000 r .</a:t>
                      </a:r>
                      <a:r>
                        <a:rPr lang="en-US" sz="1100" b="0" baseline="0" dirty="0" err="1" smtClean="0">
                          <a:solidFill>
                            <a:schemeClr val="tx1"/>
                          </a:solidFill>
                          <a:latin typeface="Courier New" pitchFamily="49" charset="0"/>
                        </a:rPr>
                        <a:t>eh_frame</a:t>
                      </a: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00000000 t .text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00000000 T __Z6myfuncv</a:t>
                      </a:r>
                    </a:p>
                  </a:txBody>
                  <a:tcPr marL="91413" marR="91413" marT="45445" marB="45445">
                    <a:solidFill>
                      <a:schemeClr val="bg1">
                        <a:lumMod val="95000"/>
                      </a:schemeClr>
                    </a:solidFill>
                  </a:tcPr>
                </a:tc>
              </a:tr>
            </a:tbl>
          </a:graphicData>
        </a:graphic>
      </p:graphicFrame>
      <p:sp>
        <p:nvSpPr>
          <p:cNvPr id="13" name="Oval 2"/>
          <p:cNvSpPr>
            <a:spLocks noChangeArrowheads="1"/>
          </p:cNvSpPr>
          <p:nvPr/>
        </p:nvSpPr>
        <p:spPr bwMode="auto">
          <a:xfrm>
            <a:off x="6405315" y="4694703"/>
            <a:ext cx="1511300" cy="360363"/>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37931725" indent="-37474525">
              <a:lnSpc>
                <a:spcPct val="120000"/>
              </a:lnSpc>
              <a:spcBef>
                <a:spcPct val="20000"/>
              </a:spcBef>
              <a:buChar char="–"/>
              <a:defRPr sz="1400">
                <a:solidFill>
                  <a:schemeClr val="tx1"/>
                </a:solidFill>
                <a:latin typeface="Calibri" panose="020F0502020204030204" pitchFamily="34" charset="0"/>
                <a:ea typeface="ヒラギノ角ゴ ProN W3" pitchFamily="-8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itchFamily="-84" charset="-128"/>
              </a:defRPr>
            </a:lvl3pPr>
            <a:lvl4pPr marL="16002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4pPr>
            <a:lvl5pPr marL="20574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5pPr>
            <a:lvl6pPr marL="25146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6pPr>
            <a:lvl7pPr marL="29718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7pPr>
            <a:lvl8pPr marL="34290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8pPr>
            <a:lvl9pPr marL="38862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9pPr>
          </a:lstStyle>
          <a:p>
            <a:pPr eaLnBrk="1" hangingPunct="1">
              <a:lnSpc>
                <a:spcPct val="100000"/>
              </a:lnSpc>
              <a:spcBef>
                <a:spcPct val="0"/>
              </a:spcBef>
              <a:buClrTx/>
              <a:buFontTx/>
              <a:buNone/>
            </a:pPr>
            <a:endParaRPr lang="en-US" altLang="en-US" sz="1800" b="0" i="1">
              <a:solidFill>
                <a:srgbClr val="000000"/>
              </a:solidFill>
              <a:latin typeface="Arial" panose="020B0604020202020204" pitchFamily="34" charset="0"/>
            </a:endParaRPr>
          </a:p>
        </p:txBody>
      </p:sp>
      <p:sp>
        <p:nvSpPr>
          <p:cNvPr id="14" name="TextBox 13"/>
          <p:cNvSpPr txBox="1"/>
          <p:nvPr/>
        </p:nvSpPr>
        <p:spPr>
          <a:xfrm>
            <a:off x="5677269" y="5947904"/>
            <a:ext cx="1756186" cy="307777"/>
          </a:xfrm>
          <a:prstGeom prst="rect">
            <a:avLst/>
          </a:prstGeom>
          <a:noFill/>
        </p:spPr>
        <p:txBody>
          <a:bodyPr wrap="none" rtlCol="0">
            <a:spAutoFit/>
          </a:bodyPr>
          <a:lstStyle/>
          <a:p>
            <a:r>
              <a:rPr lang="en-GB" sz="1400" b="1" i="0" kern="1200" dirty="0" smtClean="0">
                <a:solidFill>
                  <a:schemeClr val="accent1"/>
                </a:solidFill>
              </a:rPr>
              <a:t>A </a:t>
            </a:r>
            <a:r>
              <a:rPr lang="en-GB" sz="1400" b="1" dirty="0" smtClean="0">
                <a:solidFill>
                  <a:schemeClr val="accent1"/>
                </a:solidFill>
              </a:rPr>
              <a:t>mangled </a:t>
            </a:r>
            <a:r>
              <a:rPr lang="en-GB" sz="1400" b="1" i="0" kern="1200" dirty="0" smtClean="0">
                <a:solidFill>
                  <a:schemeClr val="accent1"/>
                </a:solidFill>
              </a:rPr>
              <a:t>C++ name</a:t>
            </a:r>
          </a:p>
        </p:txBody>
      </p:sp>
      <p:cxnSp>
        <p:nvCxnSpPr>
          <p:cNvPr id="15" name="Straight Connector 3"/>
          <p:cNvCxnSpPr>
            <a:cxnSpLocks noChangeShapeType="1"/>
            <a:endCxn id="14" idx="0"/>
          </p:cNvCxnSpPr>
          <p:nvPr/>
        </p:nvCxnSpPr>
        <p:spPr bwMode="auto">
          <a:xfrm flipH="1">
            <a:off x="6555362" y="5055066"/>
            <a:ext cx="605607" cy="892838"/>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5412839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(3/10)</a:t>
            </a:r>
            <a:endParaRPr lang="en-GB" dirty="0"/>
          </a:p>
        </p:txBody>
      </p:sp>
      <p:graphicFrame>
        <p:nvGraphicFramePr>
          <p:cNvPr id="3" name="Tableau 4"/>
          <p:cNvGraphicFramePr>
            <a:graphicFrameLocks noGrp="1"/>
          </p:cNvGraphicFramePr>
          <p:nvPr>
            <p:extLst>
              <p:ext uri="{D42A27DB-BD31-4B8C-83A1-F6EECF244321}">
                <p14:modId xmlns:p14="http://schemas.microsoft.com/office/powerpoint/2010/main" val="907710384"/>
              </p:ext>
            </p:extLst>
          </p:nvPr>
        </p:nvGraphicFramePr>
        <p:xfrm>
          <a:off x="2272381" y="3159125"/>
          <a:ext cx="4599238" cy="2263775"/>
        </p:xfrm>
        <a:graphic>
          <a:graphicData uri="http://schemas.openxmlformats.org/drawingml/2006/table">
            <a:tbl>
              <a:tblPr firstRow="1" bandRow="1">
                <a:tableStyleId>{5C22544A-7EE6-4342-B048-85BDC9FD1C3A}</a:tableStyleId>
              </a:tblPr>
              <a:tblGrid>
                <a:gridCol w="4599238"/>
              </a:tblGrid>
              <a:tr h="22637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Interfaces.C;</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Main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MyFunc</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Import(CPP, </a:t>
                      </a:r>
                      <a:r>
                        <a:rPr lang="en-GB" sz="1100" b="0" baseline="0" dirty="0" err="1" smtClean="0">
                          <a:solidFill>
                            <a:schemeClr val="tx1"/>
                          </a:solidFill>
                          <a:latin typeface="Courier New" pitchFamily="49" charset="0"/>
                        </a:rPr>
                        <a:t>MyFunc</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myfunc</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X : Interfaces.C.int := </a:t>
                      </a:r>
                      <a:r>
                        <a:rPr lang="en-GB" sz="1100" b="0" baseline="0" dirty="0" err="1" smtClean="0">
                          <a:solidFill>
                            <a:schemeClr val="tx1"/>
                          </a:solidFill>
                          <a:latin typeface="Courier New" pitchFamily="49" charset="0"/>
                        </a:rPr>
                        <a:t>MyFunc</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null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Main;</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4" name="Tableau 4"/>
          <p:cNvGraphicFramePr>
            <a:graphicFrameLocks noGrp="1"/>
          </p:cNvGraphicFramePr>
          <p:nvPr>
            <p:extLst>
              <p:ext uri="{D42A27DB-BD31-4B8C-83A1-F6EECF244321}">
                <p14:modId xmlns:p14="http://schemas.microsoft.com/office/powerpoint/2010/main" val="3637372537"/>
              </p:ext>
            </p:extLst>
          </p:nvPr>
        </p:nvGraphicFramePr>
        <p:xfrm>
          <a:off x="3371391" y="1584325"/>
          <a:ext cx="2401219" cy="1264370"/>
        </p:xfrm>
        <a:graphic>
          <a:graphicData uri="http://schemas.openxmlformats.org/drawingml/2006/table">
            <a:tbl>
              <a:tblPr firstRow="1" bandRow="1">
                <a:tableStyleId>{5C22544A-7EE6-4342-B048-85BDC9FD1C3A}</a:tableStyleId>
              </a:tblPr>
              <a:tblGrid>
                <a:gridCol w="2401219"/>
              </a:tblGrid>
              <a:tr h="904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cpplib.cpp</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extern “C” {</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int</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myfunc</a:t>
                      </a:r>
                      <a:r>
                        <a:rPr lang="en-US" sz="1100" b="0" baseline="0" dirty="0" smtClean="0">
                          <a:solidFill>
                            <a:schemeClr val="tx1"/>
                          </a:solidFill>
                          <a:latin typeface="Courier New" pitchFamily="49" charset="0"/>
                        </a:rPr>
                        <a:t>(void)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return 20;</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a:t>
                      </a: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39011093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(3/10)</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72309780"/>
              </p:ext>
            </p:extLst>
          </p:nvPr>
        </p:nvGraphicFramePr>
        <p:xfrm>
          <a:off x="926181" y="3349625"/>
          <a:ext cx="4217319" cy="2263775"/>
        </p:xfrm>
        <a:graphic>
          <a:graphicData uri="http://schemas.openxmlformats.org/drawingml/2006/table">
            <a:tbl>
              <a:tblPr firstRow="1" bandRow="1">
                <a:tableStyleId>{5C22544A-7EE6-4342-B048-85BDC9FD1C3A}</a:tableStyleId>
              </a:tblPr>
              <a:tblGrid>
                <a:gridCol w="4217319"/>
              </a:tblGrid>
              <a:tr h="22637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Interfaces.C;</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Main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MyFunc</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Import(CPP, </a:t>
                      </a:r>
                      <a:r>
                        <a:rPr lang="en-GB" sz="1100" b="0" baseline="0" dirty="0" err="1" smtClean="0">
                          <a:solidFill>
                            <a:schemeClr val="tx1"/>
                          </a:solidFill>
                          <a:latin typeface="Courier New" pitchFamily="49" charset="0"/>
                        </a:rPr>
                        <a:t>MyFunc</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myfunc</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X : Interfaces.C.int := </a:t>
                      </a:r>
                      <a:r>
                        <a:rPr lang="en-GB" sz="1100" b="0" baseline="0" dirty="0" err="1" smtClean="0">
                          <a:solidFill>
                            <a:schemeClr val="tx1"/>
                          </a:solidFill>
                          <a:latin typeface="Courier New" pitchFamily="49" charset="0"/>
                        </a:rPr>
                        <a:t>MyFunc</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null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Main;</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330233827"/>
              </p:ext>
            </p:extLst>
          </p:nvPr>
        </p:nvGraphicFramePr>
        <p:xfrm>
          <a:off x="920291" y="1470025"/>
          <a:ext cx="2401219" cy="1264370"/>
        </p:xfrm>
        <a:graphic>
          <a:graphicData uri="http://schemas.openxmlformats.org/drawingml/2006/table">
            <a:tbl>
              <a:tblPr firstRow="1" bandRow="1">
                <a:tableStyleId>{5C22544A-7EE6-4342-B048-85BDC9FD1C3A}</a:tableStyleId>
              </a:tblPr>
              <a:tblGrid>
                <a:gridCol w="2401219"/>
              </a:tblGrid>
              <a:tr h="904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cpplib.cpp</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extern “C” {</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int</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myfunc</a:t>
                      </a:r>
                      <a:r>
                        <a:rPr lang="en-US" sz="1100" b="0" baseline="0" dirty="0" smtClean="0">
                          <a:solidFill>
                            <a:schemeClr val="tx1"/>
                          </a:solidFill>
                          <a:latin typeface="Courier New" pitchFamily="49" charset="0"/>
                        </a:rPr>
                        <a:t>(void)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return 20;</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a:t>
                      </a:r>
                    </a:p>
                  </a:txBody>
                  <a:tcPr marL="91413" marR="91413" marT="45445" marB="45445">
                    <a:solidFill>
                      <a:schemeClr val="bg1">
                        <a:lumMod val="95000"/>
                      </a:schemeClr>
                    </a:solidFill>
                  </a:tcPr>
                </a:tc>
              </a:tr>
            </a:tbl>
          </a:graphicData>
        </a:graphic>
      </p:graphicFrame>
      <p:graphicFrame>
        <p:nvGraphicFramePr>
          <p:cNvPr id="6" name="Tableau 4"/>
          <p:cNvGraphicFramePr>
            <a:graphicFrameLocks noGrp="1"/>
          </p:cNvGraphicFramePr>
          <p:nvPr>
            <p:extLst>
              <p:ext uri="{D42A27DB-BD31-4B8C-83A1-F6EECF244321}">
                <p14:modId xmlns:p14="http://schemas.microsoft.com/office/powerpoint/2010/main" val="2542441438"/>
              </p:ext>
            </p:extLst>
          </p:nvPr>
        </p:nvGraphicFramePr>
        <p:xfrm>
          <a:off x="5401890" y="3338612"/>
          <a:ext cx="2942010" cy="1604108"/>
        </p:xfrm>
        <a:graphic>
          <a:graphicData uri="http://schemas.openxmlformats.org/drawingml/2006/table">
            <a:tbl>
              <a:tblPr firstRow="1" bandRow="1">
                <a:tableStyleId>{5C22544A-7EE6-4342-B048-85BDC9FD1C3A}</a:tableStyleId>
              </a:tblPr>
              <a:tblGrid>
                <a:gridCol w="2942010"/>
              </a:tblGrid>
              <a:tr h="16041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nm </a:t>
                      </a:r>
                      <a:r>
                        <a:rPr lang="en-US" sz="1100" b="0" baseline="0" dirty="0" err="1" smtClean="0">
                          <a:solidFill>
                            <a:schemeClr val="tx1"/>
                          </a:solidFill>
                          <a:latin typeface="Courier New" pitchFamily="49" charset="0"/>
                        </a:rPr>
                        <a:t>cpplib.o</a:t>
                      </a: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00000000 b .</a:t>
                      </a:r>
                      <a:r>
                        <a:rPr lang="en-US" sz="1100" b="0" baseline="0" dirty="0" err="1" smtClean="0">
                          <a:solidFill>
                            <a:schemeClr val="tx1"/>
                          </a:solidFill>
                          <a:latin typeface="Courier New" pitchFamily="49" charset="0"/>
                        </a:rPr>
                        <a:t>bss</a:t>
                      </a: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00000000 d .data</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00000000 r .</a:t>
                      </a:r>
                      <a:r>
                        <a:rPr lang="en-US" sz="1100" b="0" baseline="0" dirty="0" err="1" smtClean="0">
                          <a:solidFill>
                            <a:schemeClr val="tx1"/>
                          </a:solidFill>
                          <a:latin typeface="Courier New" pitchFamily="49" charset="0"/>
                        </a:rPr>
                        <a:t>eh_frame</a:t>
                      </a: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00000000 t .text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00000000 T _</a:t>
                      </a:r>
                      <a:r>
                        <a:rPr lang="en-US" sz="1100" b="0" baseline="0" dirty="0" err="1" smtClean="0">
                          <a:solidFill>
                            <a:schemeClr val="tx1"/>
                          </a:solidFill>
                          <a:latin typeface="Courier New" pitchFamily="49" charset="0"/>
                        </a:rPr>
                        <a:t>myfunc</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10960704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(4/10)</a:t>
            </a:r>
            <a:endParaRPr lang="en-GB" dirty="0"/>
          </a:p>
        </p:txBody>
      </p:sp>
    </p:spTree>
    <p:extLst>
      <p:ext uri="{BB962C8B-B14F-4D97-AF65-F5344CB8AC3E}">
        <p14:creationId xmlns:p14="http://schemas.microsoft.com/office/powerpoint/2010/main" val="33575831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(4/10)</a:t>
            </a:r>
            <a:endParaRPr lang="en-GB" dirty="0"/>
          </a:p>
        </p:txBody>
      </p:sp>
    </p:spTree>
    <p:extLst>
      <p:ext uri="{BB962C8B-B14F-4D97-AF65-F5344CB8AC3E}">
        <p14:creationId xmlns:p14="http://schemas.microsoft.com/office/powerpoint/2010/main" val="1691802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(5/10)</a:t>
            </a:r>
            <a:endParaRPr lang="en-GB" dirty="0"/>
          </a:p>
        </p:txBody>
      </p:sp>
      <p:graphicFrame>
        <p:nvGraphicFramePr>
          <p:cNvPr id="3" name="Tableau 4"/>
          <p:cNvGraphicFramePr>
            <a:graphicFrameLocks noGrp="1"/>
          </p:cNvGraphicFramePr>
          <p:nvPr>
            <p:extLst>
              <p:ext uri="{D42A27DB-BD31-4B8C-83A1-F6EECF244321}">
                <p14:modId xmlns:p14="http://schemas.microsoft.com/office/powerpoint/2010/main" val="2491224438"/>
              </p:ext>
            </p:extLst>
          </p:nvPr>
        </p:nvGraphicFramePr>
        <p:xfrm>
          <a:off x="1504491" y="1406525"/>
          <a:ext cx="2401219" cy="1096730"/>
        </p:xfrm>
        <a:graphic>
          <a:graphicData uri="http://schemas.openxmlformats.org/drawingml/2006/table">
            <a:tbl>
              <a:tblPr firstRow="1" bandRow="1">
                <a:tableStyleId>{5C22544A-7EE6-4342-B048-85BDC9FD1C3A}</a:tableStyleId>
              </a:tblPr>
              <a:tblGrid>
                <a:gridCol w="2401219"/>
              </a:tblGrid>
              <a:tr h="904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aclass.h</a:t>
                      </a: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class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m_attribute</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4" name="Tableau 4"/>
          <p:cNvGraphicFramePr>
            <a:graphicFrameLocks noGrp="1"/>
          </p:cNvGraphicFramePr>
          <p:nvPr>
            <p:extLst>
              <p:ext uri="{D42A27DB-BD31-4B8C-83A1-F6EECF244321}">
                <p14:modId xmlns:p14="http://schemas.microsoft.com/office/powerpoint/2010/main" val="1461962192"/>
              </p:ext>
            </p:extLst>
          </p:nvPr>
        </p:nvGraphicFramePr>
        <p:xfrm>
          <a:off x="4095293" y="1392671"/>
          <a:ext cx="3621690" cy="904875"/>
        </p:xfrm>
        <a:graphic>
          <a:graphicData uri="http://schemas.openxmlformats.org/drawingml/2006/table">
            <a:tbl>
              <a:tblPr firstRow="1" bandRow="1">
                <a:tableStyleId>{5C22544A-7EE6-4342-B048-85BDC9FD1C3A}</a:tableStyleId>
              </a:tblPr>
              <a:tblGrid>
                <a:gridCol w="3621690"/>
              </a:tblGrid>
              <a:tr h="904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aclass.cpp</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#include "</a:t>
                      </a:r>
                      <a:r>
                        <a:rPr lang="en-GB" sz="1100" b="0" baseline="0" dirty="0" err="1" smtClean="0">
                          <a:solidFill>
                            <a:schemeClr val="tx1"/>
                          </a:solidFill>
                          <a:latin typeface="Courier New" pitchFamily="49" charset="0"/>
                        </a:rPr>
                        <a:t>aclass.h</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 </a:t>
                      </a:r>
                      <a:r>
                        <a:rPr lang="en-GB" sz="1100" b="0" baseline="0" dirty="0" err="1" smtClean="0">
                          <a:solidFill>
                            <a:schemeClr val="tx1"/>
                          </a:solidFill>
                          <a:latin typeface="Courier New" pitchFamily="49" charset="0"/>
                        </a:rPr>
                        <a:t>m_attribute</a:t>
                      </a:r>
                      <a:r>
                        <a:rPr lang="en-GB" sz="1100" b="0" baseline="0" dirty="0" smtClean="0">
                          <a:solidFill>
                            <a:schemeClr val="tx1"/>
                          </a:solidFill>
                          <a:latin typeface="Courier New" pitchFamily="49" charset="0"/>
                        </a:rPr>
                        <a:t>(10) {};</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2592007771"/>
              </p:ext>
            </p:extLst>
          </p:nvPr>
        </p:nvGraphicFramePr>
        <p:xfrm>
          <a:off x="1675941" y="3006725"/>
          <a:ext cx="5792119" cy="2940770"/>
        </p:xfrm>
        <a:graphic>
          <a:graphicData uri="http://schemas.openxmlformats.org/drawingml/2006/table">
            <a:tbl>
              <a:tblPr firstRow="1" bandRow="1">
                <a:tableStyleId>{5C22544A-7EE6-4342-B048-85BDC9FD1C3A}</a:tableStyleId>
              </a:tblPr>
              <a:tblGrid>
                <a:gridCol w="5792119"/>
              </a:tblGrid>
              <a:tr h="22637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Interfaces.C;</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Main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limited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m_attribute</a:t>
                      </a:r>
                      <a:r>
                        <a:rPr lang="en-GB" sz="1100" b="0" baseline="0" dirty="0" smtClean="0">
                          <a:solidFill>
                            <a:schemeClr val="tx1"/>
                          </a:solidFill>
                          <a:latin typeface="Courier New" pitchFamily="49" charset="0"/>
                        </a:rPr>
                        <a:t> :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 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a:t>
                      </a:r>
                      <a:r>
                        <a:rPr lang="en-GB" sz="1100" b="0" baseline="0" dirty="0" err="1" smtClean="0">
                          <a:solidFill>
                            <a:schemeClr val="tx1"/>
                          </a:solidFill>
                          <a:latin typeface="Courier New" pitchFamily="49" charset="0"/>
                        </a:rPr>
                        <a:t>CPP,AClass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AClass_Constructor</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Import(CPP, </a:t>
                      </a:r>
                      <a:r>
                        <a:rPr lang="en-GB" sz="1100" b="0" baseline="0" dirty="0" err="1" smtClean="0">
                          <a:solidFill>
                            <a:schemeClr val="tx1"/>
                          </a:solidFill>
                          <a:latin typeface="Courier New" pitchFamily="49" charset="0"/>
                        </a:rPr>
                        <a:t>AClass_Constructor</a:t>
                      </a:r>
                      <a:r>
                        <a:rPr lang="en-GB" sz="1100" b="0" baseline="0" dirty="0" smtClean="0">
                          <a:solidFill>
                            <a:schemeClr val="tx1"/>
                          </a:solidFill>
                          <a:latin typeface="Courier New" pitchFamily="49" charset="0"/>
                        </a:rPr>
                        <a:t>, "_ZN6AClassC1Ev");</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X :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null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Main;</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26230557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(5/10)</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4163541162"/>
              </p:ext>
            </p:extLst>
          </p:nvPr>
        </p:nvGraphicFramePr>
        <p:xfrm>
          <a:off x="1504491" y="1406525"/>
          <a:ext cx="2401219" cy="1096730"/>
        </p:xfrm>
        <a:graphic>
          <a:graphicData uri="http://schemas.openxmlformats.org/drawingml/2006/table">
            <a:tbl>
              <a:tblPr firstRow="1" bandRow="1">
                <a:tableStyleId>{5C22544A-7EE6-4342-B048-85BDC9FD1C3A}</a:tableStyleId>
              </a:tblPr>
              <a:tblGrid>
                <a:gridCol w="2401219"/>
              </a:tblGrid>
              <a:tr h="904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aclass.h</a:t>
                      </a: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class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m_attribute</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3065434462"/>
              </p:ext>
            </p:extLst>
          </p:nvPr>
        </p:nvGraphicFramePr>
        <p:xfrm>
          <a:off x="4095293" y="1392671"/>
          <a:ext cx="3621690" cy="904875"/>
        </p:xfrm>
        <a:graphic>
          <a:graphicData uri="http://schemas.openxmlformats.org/drawingml/2006/table">
            <a:tbl>
              <a:tblPr firstRow="1" bandRow="1">
                <a:tableStyleId>{5C22544A-7EE6-4342-B048-85BDC9FD1C3A}</a:tableStyleId>
              </a:tblPr>
              <a:tblGrid>
                <a:gridCol w="3621690"/>
              </a:tblGrid>
              <a:tr h="904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aclass.cpp</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#include "</a:t>
                      </a:r>
                      <a:r>
                        <a:rPr lang="en-GB" sz="1100" b="0" baseline="0" dirty="0" err="1" smtClean="0">
                          <a:solidFill>
                            <a:schemeClr val="tx1"/>
                          </a:solidFill>
                          <a:latin typeface="Courier New" pitchFamily="49" charset="0"/>
                        </a:rPr>
                        <a:t>aclass.h</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 </a:t>
                      </a:r>
                      <a:r>
                        <a:rPr lang="en-GB" sz="1100" b="0" baseline="0" dirty="0" err="1" smtClean="0">
                          <a:solidFill>
                            <a:schemeClr val="tx1"/>
                          </a:solidFill>
                          <a:latin typeface="Courier New" pitchFamily="49" charset="0"/>
                        </a:rPr>
                        <a:t>m_attribute</a:t>
                      </a:r>
                      <a:r>
                        <a:rPr lang="en-GB" sz="1100" b="0" baseline="0" dirty="0" smtClean="0">
                          <a:solidFill>
                            <a:schemeClr val="tx1"/>
                          </a:solidFill>
                          <a:latin typeface="Courier New" pitchFamily="49" charset="0"/>
                        </a:rPr>
                        <a:t>(10) {};</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6" name="Tableau 4"/>
          <p:cNvGraphicFramePr>
            <a:graphicFrameLocks noGrp="1"/>
          </p:cNvGraphicFramePr>
          <p:nvPr>
            <p:extLst>
              <p:ext uri="{D42A27DB-BD31-4B8C-83A1-F6EECF244321}">
                <p14:modId xmlns:p14="http://schemas.microsoft.com/office/powerpoint/2010/main" val="3959210045"/>
              </p:ext>
            </p:extLst>
          </p:nvPr>
        </p:nvGraphicFramePr>
        <p:xfrm>
          <a:off x="1675941" y="3006725"/>
          <a:ext cx="5792119" cy="2940770"/>
        </p:xfrm>
        <a:graphic>
          <a:graphicData uri="http://schemas.openxmlformats.org/drawingml/2006/table">
            <a:tbl>
              <a:tblPr firstRow="1" bandRow="1">
                <a:tableStyleId>{5C22544A-7EE6-4342-B048-85BDC9FD1C3A}</a:tableStyleId>
              </a:tblPr>
              <a:tblGrid>
                <a:gridCol w="5792119"/>
              </a:tblGrid>
              <a:tr h="22637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Interfaces.C;</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Main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limited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m_attribute</a:t>
                      </a:r>
                      <a:r>
                        <a:rPr lang="en-GB" sz="1100" b="0" baseline="0" dirty="0" smtClean="0">
                          <a:solidFill>
                            <a:schemeClr val="tx1"/>
                          </a:solidFill>
                          <a:latin typeface="Courier New" pitchFamily="49" charset="0"/>
                        </a:rPr>
                        <a:t> :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 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a:t>
                      </a:r>
                      <a:r>
                        <a:rPr lang="en-GB" sz="1100" b="0" baseline="0" dirty="0" err="1" smtClean="0">
                          <a:solidFill>
                            <a:schemeClr val="tx1"/>
                          </a:solidFill>
                          <a:latin typeface="Courier New" pitchFamily="49" charset="0"/>
                        </a:rPr>
                        <a:t>CPP,AClass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AClass_Constructor</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Import(CPP, </a:t>
                      </a:r>
                      <a:r>
                        <a:rPr lang="en-GB" sz="1100" b="0" baseline="0" dirty="0" err="1" smtClean="0">
                          <a:solidFill>
                            <a:schemeClr val="tx1"/>
                          </a:solidFill>
                          <a:latin typeface="Courier New" pitchFamily="49" charset="0"/>
                        </a:rPr>
                        <a:t>AClass_Constructor</a:t>
                      </a:r>
                      <a:r>
                        <a:rPr lang="en-GB" sz="1100" b="0" baseline="0" dirty="0" smtClean="0">
                          <a:solidFill>
                            <a:schemeClr val="tx1"/>
                          </a:solidFill>
                          <a:latin typeface="Courier New" pitchFamily="49" charset="0"/>
                        </a:rPr>
                        <a:t>, "_ZN6AClassC1Ev");</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X :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null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Main;</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
        <p:nvSpPr>
          <p:cNvPr id="8" name="Oval 2"/>
          <p:cNvSpPr>
            <a:spLocks noChangeArrowheads="1"/>
          </p:cNvSpPr>
          <p:nvPr/>
        </p:nvSpPr>
        <p:spPr bwMode="auto">
          <a:xfrm>
            <a:off x="1771625" y="4643903"/>
            <a:ext cx="5024685" cy="360363"/>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37931725" indent="-37474525">
              <a:lnSpc>
                <a:spcPct val="120000"/>
              </a:lnSpc>
              <a:spcBef>
                <a:spcPct val="20000"/>
              </a:spcBef>
              <a:buChar char="–"/>
              <a:defRPr sz="1400">
                <a:solidFill>
                  <a:schemeClr val="tx1"/>
                </a:solidFill>
                <a:latin typeface="Calibri" panose="020F0502020204030204" pitchFamily="34" charset="0"/>
                <a:ea typeface="ヒラギノ角ゴ ProN W3" pitchFamily="-8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itchFamily="-84" charset="-128"/>
              </a:defRPr>
            </a:lvl3pPr>
            <a:lvl4pPr marL="16002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4pPr>
            <a:lvl5pPr marL="20574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5pPr>
            <a:lvl6pPr marL="25146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6pPr>
            <a:lvl7pPr marL="29718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7pPr>
            <a:lvl8pPr marL="34290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8pPr>
            <a:lvl9pPr marL="38862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9pPr>
          </a:lstStyle>
          <a:p>
            <a:pPr eaLnBrk="1" hangingPunct="1">
              <a:lnSpc>
                <a:spcPct val="100000"/>
              </a:lnSpc>
              <a:spcBef>
                <a:spcPct val="0"/>
              </a:spcBef>
              <a:buClrTx/>
              <a:buFontTx/>
              <a:buNone/>
            </a:pPr>
            <a:endParaRPr lang="en-US" altLang="en-US" sz="1800" b="0" i="1">
              <a:solidFill>
                <a:srgbClr val="000000"/>
              </a:solidFill>
              <a:latin typeface="Arial" panose="020B0604020202020204" pitchFamily="34" charset="0"/>
            </a:endParaRPr>
          </a:p>
        </p:txBody>
      </p:sp>
      <p:cxnSp>
        <p:nvCxnSpPr>
          <p:cNvPr id="10" name="Straight Connector 3"/>
          <p:cNvCxnSpPr>
            <a:cxnSpLocks noChangeShapeType="1"/>
            <a:endCxn id="14" idx="2"/>
          </p:cNvCxnSpPr>
          <p:nvPr/>
        </p:nvCxnSpPr>
        <p:spPr bwMode="auto">
          <a:xfrm flipV="1">
            <a:off x="4283967" y="2849105"/>
            <a:ext cx="2874281" cy="1794798"/>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cxnSp>
      <p:pic>
        <p:nvPicPr>
          <p:cNvPr id="11" name="Picture 8" descr="wrong.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1228" y="4705021"/>
            <a:ext cx="239712"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p:cNvSpPr txBox="1"/>
          <p:nvPr/>
        </p:nvSpPr>
        <p:spPr>
          <a:xfrm>
            <a:off x="6008061" y="2541328"/>
            <a:ext cx="2300373" cy="307777"/>
          </a:xfrm>
          <a:prstGeom prst="rect">
            <a:avLst/>
          </a:prstGeom>
          <a:noFill/>
        </p:spPr>
        <p:txBody>
          <a:bodyPr wrap="none" rtlCol="0">
            <a:spAutoFit/>
          </a:bodyPr>
          <a:lstStyle/>
          <a:p>
            <a:r>
              <a:rPr lang="en-GB" sz="1400" b="1" i="0" kern="1200" dirty="0" smtClean="0">
                <a:solidFill>
                  <a:schemeClr val="accent1"/>
                </a:solidFill>
              </a:rPr>
              <a:t>No </a:t>
            </a:r>
            <a:r>
              <a:rPr lang="en-GB" sz="1400" b="1" i="0" kern="1200" dirty="0" err="1" smtClean="0">
                <a:solidFill>
                  <a:schemeClr val="accent1"/>
                </a:solidFill>
              </a:rPr>
              <a:t>CPP_Constructor</a:t>
            </a:r>
            <a:r>
              <a:rPr lang="en-GB" sz="1400" b="1" i="0" kern="1200" dirty="0" smtClean="0">
                <a:solidFill>
                  <a:schemeClr val="accent1"/>
                </a:solidFill>
              </a:rPr>
              <a:t> defined</a:t>
            </a:r>
          </a:p>
        </p:txBody>
      </p:sp>
    </p:spTree>
    <p:extLst>
      <p:ext uri="{BB962C8B-B14F-4D97-AF65-F5344CB8AC3E}">
        <p14:creationId xmlns:p14="http://schemas.microsoft.com/office/powerpoint/2010/main" val="20294441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(6/10)</a:t>
            </a:r>
            <a:endParaRPr lang="en-GB" dirty="0"/>
          </a:p>
        </p:txBody>
      </p:sp>
      <p:graphicFrame>
        <p:nvGraphicFramePr>
          <p:cNvPr id="3" name="Tableau 4"/>
          <p:cNvGraphicFramePr>
            <a:graphicFrameLocks noGrp="1"/>
          </p:cNvGraphicFramePr>
          <p:nvPr>
            <p:extLst>
              <p:ext uri="{D42A27DB-BD31-4B8C-83A1-F6EECF244321}">
                <p14:modId xmlns:p14="http://schemas.microsoft.com/office/powerpoint/2010/main" val="231115958"/>
              </p:ext>
            </p:extLst>
          </p:nvPr>
        </p:nvGraphicFramePr>
        <p:xfrm>
          <a:off x="1504491" y="1406525"/>
          <a:ext cx="2401219" cy="1264370"/>
        </p:xfrm>
        <a:graphic>
          <a:graphicData uri="http://schemas.openxmlformats.org/drawingml/2006/table">
            <a:tbl>
              <a:tblPr firstRow="1" bandRow="1">
                <a:tableStyleId>{5C22544A-7EE6-4342-B048-85BDC9FD1C3A}</a:tableStyleId>
              </a:tblPr>
              <a:tblGrid>
                <a:gridCol w="2401219"/>
              </a:tblGrid>
              <a:tr h="904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cpplib.h</a:t>
                      </a: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class </a:t>
                      </a:r>
                      <a:r>
                        <a:rPr lang="en-GB" sz="1100" b="0" baseline="0" dirty="0" err="1" smtClean="0">
                          <a:solidFill>
                            <a:schemeClr val="tx1"/>
                          </a:solidFill>
                          <a:latin typeface="Courier New" pitchFamily="49" charset="0"/>
                        </a:rPr>
                        <a:t>MyClass</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MyClass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private: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m_attribute</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4" name="Tableau 4"/>
          <p:cNvGraphicFramePr>
            <a:graphicFrameLocks noGrp="1"/>
          </p:cNvGraphicFramePr>
          <p:nvPr>
            <p:extLst>
              <p:ext uri="{D42A27DB-BD31-4B8C-83A1-F6EECF244321}">
                <p14:modId xmlns:p14="http://schemas.microsoft.com/office/powerpoint/2010/main" val="4037531630"/>
              </p:ext>
            </p:extLst>
          </p:nvPr>
        </p:nvGraphicFramePr>
        <p:xfrm>
          <a:off x="4107991" y="1422400"/>
          <a:ext cx="3804109" cy="914400"/>
        </p:xfrm>
        <a:graphic>
          <a:graphicData uri="http://schemas.openxmlformats.org/drawingml/2006/table">
            <a:tbl>
              <a:tblPr firstRow="1" bandRow="1">
                <a:tableStyleId>{5C22544A-7EE6-4342-B048-85BDC9FD1C3A}</a:tableStyleId>
              </a:tblPr>
              <a:tblGrid>
                <a:gridCol w="3804109"/>
              </a:tblGrid>
              <a:tr h="914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cpplib.cpp</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#include "</a:t>
                      </a:r>
                      <a:r>
                        <a:rPr lang="en-GB" sz="1100" b="0" baseline="0" dirty="0" err="1" smtClean="0">
                          <a:solidFill>
                            <a:schemeClr val="tx1"/>
                          </a:solidFill>
                          <a:latin typeface="Courier New" pitchFamily="49" charset="0"/>
                        </a:rPr>
                        <a:t>cpplib.h</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MyClass</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MyClass</a:t>
                      </a:r>
                      <a:r>
                        <a:rPr lang="en-GB" sz="1100" b="0" baseline="0" dirty="0" smtClean="0">
                          <a:solidFill>
                            <a:schemeClr val="tx1"/>
                          </a:solidFill>
                          <a:latin typeface="Courier New" pitchFamily="49" charset="0"/>
                        </a:rPr>
                        <a:t>() : </a:t>
                      </a:r>
                      <a:r>
                        <a:rPr lang="en-GB" sz="1100" b="0" baseline="0" dirty="0" err="1" smtClean="0">
                          <a:solidFill>
                            <a:schemeClr val="tx1"/>
                          </a:solidFill>
                          <a:latin typeface="Courier New" pitchFamily="49" charset="0"/>
                        </a:rPr>
                        <a:t>m_attribute</a:t>
                      </a:r>
                      <a:r>
                        <a:rPr lang="en-GB" sz="1100" b="0" baseline="0" dirty="0" smtClean="0">
                          <a:solidFill>
                            <a:schemeClr val="tx1"/>
                          </a:solidFill>
                          <a:latin typeface="Courier New" pitchFamily="49" charset="0"/>
                        </a:rPr>
                        <a:t>(20) {};</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2954860126"/>
              </p:ext>
            </p:extLst>
          </p:nvPr>
        </p:nvGraphicFramePr>
        <p:xfrm>
          <a:off x="1714041" y="3006725"/>
          <a:ext cx="5792119" cy="2940770"/>
        </p:xfrm>
        <a:graphic>
          <a:graphicData uri="http://schemas.openxmlformats.org/drawingml/2006/table">
            <a:tbl>
              <a:tblPr firstRow="1" bandRow="1">
                <a:tableStyleId>{5C22544A-7EE6-4342-B048-85BDC9FD1C3A}</a:tableStyleId>
              </a:tblPr>
              <a:tblGrid>
                <a:gridCol w="5792119"/>
              </a:tblGrid>
              <a:tr h="22637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Interfaces.C;</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Main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MyClass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limited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m_attribute</a:t>
                      </a:r>
                      <a:r>
                        <a:rPr lang="en-GB" sz="1100" b="0" baseline="0" dirty="0" smtClean="0">
                          <a:solidFill>
                            <a:schemeClr val="tx1"/>
                          </a:solidFill>
                          <a:latin typeface="Courier New" pitchFamily="49" charset="0"/>
                        </a:rPr>
                        <a:t> :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a:t>
                      </a:r>
                      <a:r>
                        <a:rPr lang="en-GB" sz="1100" b="0" baseline="0" dirty="0" err="1" smtClean="0">
                          <a:solidFill>
                            <a:schemeClr val="tx1"/>
                          </a:solidFill>
                          <a:latin typeface="Courier New" pitchFamily="49" charset="0"/>
                        </a:rPr>
                        <a:t>CPP,MyClass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MyClass_Constructor</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MyClass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CPP_Constructor</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MyClass_Constructor</a:t>
                      </a:r>
                      <a:r>
                        <a:rPr lang="en-GB" sz="1100" b="0" baseline="0" dirty="0" smtClean="0">
                          <a:solidFill>
                            <a:schemeClr val="tx1"/>
                          </a:solidFill>
                          <a:latin typeface="Courier New" pitchFamily="49" charset="0"/>
                        </a:rPr>
                        <a:t>, "_ZN7MyClassC1Ev");</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X : </a:t>
                      </a:r>
                      <a:r>
                        <a:rPr lang="en-GB" sz="1100" b="0" baseline="0" dirty="0" err="1" smtClean="0">
                          <a:solidFill>
                            <a:schemeClr val="tx1"/>
                          </a:solidFill>
                          <a:latin typeface="Courier New" pitchFamily="49" charset="0"/>
                        </a:rPr>
                        <a:t>MyClass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null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Main;</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6492228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CPP Convention</a:t>
            </a:r>
            <a:endParaRPr lang="en-GB" dirty="0"/>
          </a:p>
        </p:txBody>
      </p:sp>
      <p:sp>
        <p:nvSpPr>
          <p:cNvPr id="3" name="Content Placeholder 2"/>
          <p:cNvSpPr>
            <a:spLocks noGrp="1"/>
          </p:cNvSpPr>
          <p:nvPr>
            <p:ph sz="half" idx="10"/>
          </p:nvPr>
        </p:nvSpPr>
        <p:spPr>
          <a:xfrm>
            <a:off x="685800" y="1143000"/>
            <a:ext cx="7848600" cy="1473200"/>
          </a:xfrm>
        </p:spPr>
        <p:txBody>
          <a:bodyPr/>
          <a:lstStyle/>
          <a:p>
            <a:r>
              <a:rPr lang="en-GB" dirty="0" smtClean="0"/>
              <a:t>GNAT supports C++ specific import conventions</a:t>
            </a:r>
          </a:p>
          <a:p>
            <a:pPr lvl="1"/>
            <a:r>
              <a:rPr lang="en-GB" dirty="0" smtClean="0"/>
              <a:t>CPP</a:t>
            </a:r>
          </a:p>
          <a:p>
            <a:pPr lvl="1"/>
            <a:r>
              <a:rPr lang="en-GB" dirty="0" err="1" smtClean="0"/>
              <a:t>C_Plus_Plus</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4034301062"/>
              </p:ext>
            </p:extLst>
          </p:nvPr>
        </p:nvGraphicFramePr>
        <p:xfrm>
          <a:off x="410117" y="2791296"/>
          <a:ext cx="8374566" cy="2352204"/>
        </p:xfrm>
        <a:graphic>
          <a:graphicData uri="http://schemas.openxmlformats.org/drawingml/2006/table">
            <a:tbl>
              <a:tblPr firstRow="1" bandRow="1">
                <a:tableStyleId>{5C22544A-7EE6-4342-B048-85BDC9FD1C3A}</a:tableStyleId>
              </a:tblPr>
              <a:tblGrid>
                <a:gridCol w="8374566"/>
              </a:tblGrid>
              <a:tr h="23522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 </a:t>
                      </a:r>
                      <a:r>
                        <a:rPr lang="en-GB" sz="1100" b="0" baseline="0" dirty="0" smtClean="0">
                          <a:solidFill>
                            <a:schemeClr val="tx1"/>
                          </a:solidFill>
                          <a:latin typeface="Courier New" pitchFamily="49" charset="0"/>
                        </a:rPr>
                        <a:t>Interfaces.C;</a:t>
                      </a:r>
                      <a:r>
                        <a:rPr lang="en-GB" sz="1100" b="1" baseline="0" dirty="0" smtClean="0">
                          <a:solidFill>
                            <a:schemeClr val="tx1"/>
                          </a:solidFill>
                          <a:latin typeface="Courier New" pitchFamily="49" charset="0"/>
                        </a:rPr>
                        <a:t> with </a:t>
                      </a:r>
                      <a:r>
                        <a:rPr lang="en-GB" sz="1100" b="0" baseline="0" dirty="0" smtClean="0">
                          <a:solidFill>
                            <a:schemeClr val="tx1"/>
                          </a:solidFill>
                          <a:latin typeface="Courier New" pitchFamily="49" charset="0"/>
                        </a:rPr>
                        <a:t>Interfaces.C.Strings;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 </a:t>
                      </a:r>
                      <a:r>
                        <a:rPr lang="en-GB" sz="1100" b="0" baseline="0" dirty="0" smtClean="0">
                          <a:solidFill>
                            <a:schemeClr val="tx1"/>
                          </a:solidFill>
                          <a:latin typeface="Courier New" pitchFamily="49" charset="0"/>
                        </a:rPr>
                        <a:t>Main</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function </a:t>
                      </a:r>
                      <a:r>
                        <a:rPr lang="en-GB" sz="1100" b="0" baseline="0" dirty="0" err="1" smtClean="0">
                          <a:solidFill>
                            <a:schemeClr val="tx1"/>
                          </a:solidFill>
                          <a:latin typeface="Courier New" pitchFamily="49" charset="0"/>
                        </a:rPr>
                        <a:t>getRef</a:t>
                      </a:r>
                      <a:r>
                        <a:rPr lang="en-GB" sz="1100" b="1" baseline="0" dirty="0" smtClean="0">
                          <a:solidFill>
                            <a:schemeClr val="tx1"/>
                          </a:solidFill>
                          <a:latin typeface="Courier New" pitchFamily="49" charset="0"/>
                        </a:rPr>
                        <a:t> return </a:t>
                      </a:r>
                      <a:r>
                        <a:rPr lang="en-GB" sz="1100" b="0" baseline="0" dirty="0" smtClean="0">
                          <a:solidFill>
                            <a:schemeClr val="tx1"/>
                          </a:solidFill>
                          <a:latin typeface="Courier New" pitchFamily="49" charset="0"/>
                        </a:rPr>
                        <a:t>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pragma </a:t>
                      </a:r>
                      <a:r>
                        <a:rPr lang="en-GB" sz="1100" b="0" baseline="0" dirty="0" smtClean="0">
                          <a:solidFill>
                            <a:schemeClr val="tx1"/>
                          </a:solidFill>
                          <a:latin typeface="Courier New" pitchFamily="49" charset="0"/>
                        </a:rPr>
                        <a:t>Import(CPP,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function </a:t>
                      </a:r>
                      <a:r>
                        <a:rPr lang="en-GB" sz="1100" b="0" baseline="0" dirty="0" err="1" smtClean="0">
                          <a:solidFill>
                            <a:schemeClr val="tx1"/>
                          </a:solidFill>
                          <a:latin typeface="Courier New" pitchFamily="49" charset="0"/>
                        </a:rPr>
                        <a:t>getRefwithString</a:t>
                      </a:r>
                      <a:r>
                        <a:rPr lang="en-GB" sz="1100" b="1"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aString</a:t>
                      </a:r>
                      <a:r>
                        <a:rPr lang="en-GB" sz="1100" b="1" baseline="0" dirty="0" smtClean="0">
                          <a:solidFill>
                            <a:schemeClr val="tx1"/>
                          </a:solidFill>
                          <a:latin typeface="Courier New" pitchFamily="49" charset="0"/>
                        </a:rPr>
                        <a:t> : </a:t>
                      </a:r>
                      <a:r>
                        <a:rPr lang="en-GB" sz="1100" b="0" baseline="0" dirty="0" err="1" smtClean="0">
                          <a:solidFill>
                            <a:schemeClr val="tx1"/>
                          </a:solidFill>
                          <a:latin typeface="Courier New" pitchFamily="49" charset="0"/>
                        </a:rPr>
                        <a:t>Interfaces.C.Strings.chars_ptr</a:t>
                      </a:r>
                      <a:r>
                        <a:rPr lang="en-GB" sz="1100" b="1" baseline="0" dirty="0" smtClean="0">
                          <a:solidFill>
                            <a:schemeClr val="tx1"/>
                          </a:solidFill>
                          <a:latin typeface="Courier New" pitchFamily="49" charset="0"/>
                        </a:rPr>
                        <a:t>) return </a:t>
                      </a:r>
                      <a:r>
                        <a:rPr lang="en-GB" sz="1100" b="0" baseline="0" dirty="0" smtClean="0">
                          <a:solidFill>
                            <a:schemeClr val="tx1"/>
                          </a:solidFill>
                          <a:latin typeface="Courier New" pitchFamily="49" charset="0"/>
                        </a:rPr>
                        <a:t>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pragma </a:t>
                      </a:r>
                      <a:r>
                        <a:rPr lang="en-GB" sz="1100" b="0" baseline="0" dirty="0" smtClean="0">
                          <a:solidFill>
                            <a:schemeClr val="tx1"/>
                          </a:solidFill>
                          <a:latin typeface="Courier New" pitchFamily="49" charset="0"/>
                        </a:rPr>
                        <a:t>Import(</a:t>
                      </a:r>
                      <a:r>
                        <a:rPr lang="en-GB" sz="1100" b="0" baseline="0" dirty="0" err="1" smtClean="0">
                          <a:solidFill>
                            <a:schemeClr val="tx1"/>
                          </a:solidFill>
                          <a:latin typeface="Courier New" pitchFamily="49" charset="0"/>
                        </a:rPr>
                        <a:t>C_Plus_Plus</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getRefwithString</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null;</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smtClean="0">
                          <a:solidFill>
                            <a:schemeClr val="tx1"/>
                          </a:solidFill>
                          <a:latin typeface="Courier New" pitchFamily="49" charset="0"/>
                        </a:rPr>
                        <a:t>Main;</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30675700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(6/10)</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231115958"/>
              </p:ext>
            </p:extLst>
          </p:nvPr>
        </p:nvGraphicFramePr>
        <p:xfrm>
          <a:off x="1504491" y="1406525"/>
          <a:ext cx="2401219" cy="1264370"/>
        </p:xfrm>
        <a:graphic>
          <a:graphicData uri="http://schemas.openxmlformats.org/drawingml/2006/table">
            <a:tbl>
              <a:tblPr firstRow="1" bandRow="1">
                <a:tableStyleId>{5C22544A-7EE6-4342-B048-85BDC9FD1C3A}</a:tableStyleId>
              </a:tblPr>
              <a:tblGrid>
                <a:gridCol w="2401219"/>
              </a:tblGrid>
              <a:tr h="904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cpplib.h</a:t>
                      </a: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class </a:t>
                      </a:r>
                      <a:r>
                        <a:rPr lang="en-GB" sz="1100" b="0" baseline="0" dirty="0" err="1" smtClean="0">
                          <a:solidFill>
                            <a:schemeClr val="tx1"/>
                          </a:solidFill>
                          <a:latin typeface="Courier New" pitchFamily="49" charset="0"/>
                        </a:rPr>
                        <a:t>MyClass</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MyClass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private: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m_attribute</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4037531630"/>
              </p:ext>
            </p:extLst>
          </p:nvPr>
        </p:nvGraphicFramePr>
        <p:xfrm>
          <a:off x="4107991" y="1422400"/>
          <a:ext cx="3804109" cy="914400"/>
        </p:xfrm>
        <a:graphic>
          <a:graphicData uri="http://schemas.openxmlformats.org/drawingml/2006/table">
            <a:tbl>
              <a:tblPr firstRow="1" bandRow="1">
                <a:tableStyleId>{5C22544A-7EE6-4342-B048-85BDC9FD1C3A}</a:tableStyleId>
              </a:tblPr>
              <a:tblGrid>
                <a:gridCol w="3804109"/>
              </a:tblGrid>
              <a:tr h="914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cpplib.cpp</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#include "</a:t>
                      </a:r>
                      <a:r>
                        <a:rPr lang="en-GB" sz="1100" b="0" baseline="0" dirty="0" err="1" smtClean="0">
                          <a:solidFill>
                            <a:schemeClr val="tx1"/>
                          </a:solidFill>
                          <a:latin typeface="Courier New" pitchFamily="49" charset="0"/>
                        </a:rPr>
                        <a:t>cpplib.h</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MyClass</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MyClass</a:t>
                      </a:r>
                      <a:r>
                        <a:rPr lang="en-GB" sz="1100" b="0" baseline="0" dirty="0" smtClean="0">
                          <a:solidFill>
                            <a:schemeClr val="tx1"/>
                          </a:solidFill>
                          <a:latin typeface="Courier New" pitchFamily="49" charset="0"/>
                        </a:rPr>
                        <a:t>() : </a:t>
                      </a:r>
                      <a:r>
                        <a:rPr lang="en-GB" sz="1100" b="0" baseline="0" dirty="0" err="1" smtClean="0">
                          <a:solidFill>
                            <a:schemeClr val="tx1"/>
                          </a:solidFill>
                          <a:latin typeface="Courier New" pitchFamily="49" charset="0"/>
                        </a:rPr>
                        <a:t>m_attribute</a:t>
                      </a:r>
                      <a:r>
                        <a:rPr lang="en-GB" sz="1100" b="0" baseline="0" dirty="0" smtClean="0">
                          <a:solidFill>
                            <a:schemeClr val="tx1"/>
                          </a:solidFill>
                          <a:latin typeface="Courier New" pitchFamily="49" charset="0"/>
                        </a:rPr>
                        <a:t>(20) {};</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6" name="Tableau 4"/>
          <p:cNvGraphicFramePr>
            <a:graphicFrameLocks noGrp="1"/>
          </p:cNvGraphicFramePr>
          <p:nvPr>
            <p:extLst>
              <p:ext uri="{D42A27DB-BD31-4B8C-83A1-F6EECF244321}">
                <p14:modId xmlns:p14="http://schemas.microsoft.com/office/powerpoint/2010/main" val="2954860126"/>
              </p:ext>
            </p:extLst>
          </p:nvPr>
        </p:nvGraphicFramePr>
        <p:xfrm>
          <a:off x="1714041" y="3006725"/>
          <a:ext cx="5792119" cy="2940770"/>
        </p:xfrm>
        <a:graphic>
          <a:graphicData uri="http://schemas.openxmlformats.org/drawingml/2006/table">
            <a:tbl>
              <a:tblPr firstRow="1" bandRow="1">
                <a:tableStyleId>{5C22544A-7EE6-4342-B048-85BDC9FD1C3A}</a:tableStyleId>
              </a:tblPr>
              <a:tblGrid>
                <a:gridCol w="5792119"/>
              </a:tblGrid>
              <a:tr h="22637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Interfaces.C;</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Main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MyClass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limited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m_attribute</a:t>
                      </a:r>
                      <a:r>
                        <a:rPr lang="en-GB" sz="1100" b="0" baseline="0" dirty="0" smtClean="0">
                          <a:solidFill>
                            <a:schemeClr val="tx1"/>
                          </a:solidFill>
                          <a:latin typeface="Courier New" pitchFamily="49" charset="0"/>
                        </a:rPr>
                        <a:t> :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a:t>
                      </a:r>
                      <a:r>
                        <a:rPr lang="en-GB" sz="1100" b="0" baseline="0" dirty="0" err="1" smtClean="0">
                          <a:solidFill>
                            <a:schemeClr val="tx1"/>
                          </a:solidFill>
                          <a:latin typeface="Courier New" pitchFamily="49" charset="0"/>
                        </a:rPr>
                        <a:t>CPP,MyClass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MyClass_Constructor</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MyClass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CPP_Constructor</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MyClass_Constructor</a:t>
                      </a:r>
                      <a:r>
                        <a:rPr lang="en-GB" sz="1100" b="0" baseline="0" dirty="0" smtClean="0">
                          <a:solidFill>
                            <a:schemeClr val="tx1"/>
                          </a:solidFill>
                          <a:latin typeface="Courier New" pitchFamily="49" charset="0"/>
                        </a:rPr>
                        <a:t>, "_ZN7MyClassC1Ev");</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X : </a:t>
                      </a:r>
                      <a:r>
                        <a:rPr lang="en-GB" sz="1100" b="0" baseline="0" dirty="0" err="1" smtClean="0">
                          <a:solidFill>
                            <a:schemeClr val="tx1"/>
                          </a:solidFill>
                          <a:latin typeface="Courier New" pitchFamily="49" charset="0"/>
                        </a:rPr>
                        <a:t>MyClass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null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Main;</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8931251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(7/10)</a:t>
            </a:r>
            <a:endParaRPr lang="en-GB" dirty="0"/>
          </a:p>
        </p:txBody>
      </p:sp>
      <p:graphicFrame>
        <p:nvGraphicFramePr>
          <p:cNvPr id="3" name="Tableau 4"/>
          <p:cNvGraphicFramePr>
            <a:graphicFrameLocks noGrp="1"/>
          </p:cNvGraphicFramePr>
          <p:nvPr>
            <p:extLst>
              <p:ext uri="{D42A27DB-BD31-4B8C-83A1-F6EECF244321}">
                <p14:modId xmlns:p14="http://schemas.microsoft.com/office/powerpoint/2010/main" val="3328942694"/>
              </p:ext>
            </p:extLst>
          </p:nvPr>
        </p:nvGraphicFramePr>
        <p:xfrm>
          <a:off x="1504491" y="1406525"/>
          <a:ext cx="2401219" cy="1096730"/>
        </p:xfrm>
        <a:graphic>
          <a:graphicData uri="http://schemas.openxmlformats.org/drawingml/2006/table">
            <a:tbl>
              <a:tblPr firstRow="1" bandRow="1">
                <a:tableStyleId>{5C22544A-7EE6-4342-B048-85BDC9FD1C3A}</a:tableStyleId>
              </a:tblPr>
              <a:tblGrid>
                <a:gridCol w="2401219"/>
              </a:tblGrid>
              <a:tr h="904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aclass.h</a:t>
                      </a: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class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m_attribute</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4" name="Tableau 4"/>
          <p:cNvGraphicFramePr>
            <a:graphicFrameLocks noGrp="1"/>
          </p:cNvGraphicFramePr>
          <p:nvPr>
            <p:extLst>
              <p:ext uri="{D42A27DB-BD31-4B8C-83A1-F6EECF244321}">
                <p14:modId xmlns:p14="http://schemas.microsoft.com/office/powerpoint/2010/main" val="3539797630"/>
              </p:ext>
            </p:extLst>
          </p:nvPr>
        </p:nvGraphicFramePr>
        <p:xfrm>
          <a:off x="4095293" y="1392671"/>
          <a:ext cx="3621690" cy="904875"/>
        </p:xfrm>
        <a:graphic>
          <a:graphicData uri="http://schemas.openxmlformats.org/drawingml/2006/table">
            <a:tbl>
              <a:tblPr firstRow="1" bandRow="1">
                <a:tableStyleId>{5C22544A-7EE6-4342-B048-85BDC9FD1C3A}</a:tableStyleId>
              </a:tblPr>
              <a:tblGrid>
                <a:gridCol w="3621690"/>
              </a:tblGrid>
              <a:tr h="904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aclass.cpp</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#include "</a:t>
                      </a:r>
                      <a:r>
                        <a:rPr lang="en-GB" sz="1100" b="0" baseline="0" dirty="0" err="1" smtClean="0">
                          <a:solidFill>
                            <a:schemeClr val="tx1"/>
                          </a:solidFill>
                          <a:latin typeface="Courier New" pitchFamily="49" charset="0"/>
                        </a:rPr>
                        <a:t>aclass.h</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 </a:t>
                      </a:r>
                      <a:r>
                        <a:rPr lang="en-GB" sz="1100" b="0" baseline="0" dirty="0" err="1" smtClean="0">
                          <a:solidFill>
                            <a:schemeClr val="tx1"/>
                          </a:solidFill>
                          <a:latin typeface="Courier New" pitchFamily="49" charset="0"/>
                        </a:rPr>
                        <a:t>m_attribute</a:t>
                      </a:r>
                      <a:r>
                        <a:rPr lang="en-GB" sz="1100" b="0" baseline="0" dirty="0" smtClean="0">
                          <a:solidFill>
                            <a:schemeClr val="tx1"/>
                          </a:solidFill>
                          <a:latin typeface="Courier New" pitchFamily="49" charset="0"/>
                        </a:rPr>
                        <a:t>(10) {};</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1838929759"/>
              </p:ext>
            </p:extLst>
          </p:nvPr>
        </p:nvGraphicFramePr>
        <p:xfrm>
          <a:off x="1675941" y="3006725"/>
          <a:ext cx="5792119" cy="3108410"/>
        </p:xfrm>
        <a:graphic>
          <a:graphicData uri="http://schemas.openxmlformats.org/drawingml/2006/table">
            <a:tbl>
              <a:tblPr firstRow="1" bandRow="1">
                <a:tableStyleId>{5C22544A-7EE6-4342-B048-85BDC9FD1C3A}</a:tableStyleId>
              </a:tblPr>
              <a:tblGrid>
                <a:gridCol w="5792119"/>
              </a:tblGrid>
              <a:tr h="22637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Interfaces.C;</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Main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limited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m_attribute</a:t>
                      </a:r>
                      <a:r>
                        <a:rPr lang="en-GB" sz="1100" b="0" baseline="0" dirty="0" smtClean="0">
                          <a:solidFill>
                            <a:schemeClr val="tx1"/>
                          </a:solidFill>
                          <a:latin typeface="Courier New" pitchFamily="49" charset="0"/>
                        </a:rPr>
                        <a:t> :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 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a:t>
                      </a:r>
                      <a:r>
                        <a:rPr lang="en-GB" sz="1100" b="0" baseline="0" dirty="0" err="1" smtClean="0">
                          <a:solidFill>
                            <a:schemeClr val="tx1"/>
                          </a:solidFill>
                          <a:latin typeface="Courier New" pitchFamily="49" charset="0"/>
                        </a:rPr>
                        <a:t>CPP,AClass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AClass_Constructor</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Import(CPP, </a:t>
                      </a:r>
                      <a:r>
                        <a:rPr lang="en-GB" sz="1100" b="0" baseline="0" dirty="0" err="1" smtClean="0">
                          <a:solidFill>
                            <a:schemeClr val="tx1"/>
                          </a:solidFill>
                          <a:latin typeface="Courier New" pitchFamily="49" charset="0"/>
                        </a:rPr>
                        <a:t>AClass_Constructor</a:t>
                      </a:r>
                      <a:r>
                        <a:rPr lang="en-GB" sz="1100" b="0" baseline="0" dirty="0" smtClean="0">
                          <a:solidFill>
                            <a:schemeClr val="tx1"/>
                          </a:solidFill>
                          <a:latin typeface="Courier New" pitchFamily="49" charset="0"/>
                        </a:rPr>
                        <a:t>, "_ZN6AClassC1Ev");</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X :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Y :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 X;</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null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Main;</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38154372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(7/10)</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214596496"/>
              </p:ext>
            </p:extLst>
          </p:nvPr>
        </p:nvGraphicFramePr>
        <p:xfrm>
          <a:off x="1504491" y="1406525"/>
          <a:ext cx="2401219" cy="1096730"/>
        </p:xfrm>
        <a:graphic>
          <a:graphicData uri="http://schemas.openxmlformats.org/drawingml/2006/table">
            <a:tbl>
              <a:tblPr firstRow="1" bandRow="1">
                <a:tableStyleId>{5C22544A-7EE6-4342-B048-85BDC9FD1C3A}</a:tableStyleId>
              </a:tblPr>
              <a:tblGrid>
                <a:gridCol w="2401219"/>
              </a:tblGrid>
              <a:tr h="904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aclass.h</a:t>
                      </a: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class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m_attribute</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2724575498"/>
              </p:ext>
            </p:extLst>
          </p:nvPr>
        </p:nvGraphicFramePr>
        <p:xfrm>
          <a:off x="4095293" y="1392671"/>
          <a:ext cx="3621690" cy="904875"/>
        </p:xfrm>
        <a:graphic>
          <a:graphicData uri="http://schemas.openxmlformats.org/drawingml/2006/table">
            <a:tbl>
              <a:tblPr firstRow="1" bandRow="1">
                <a:tableStyleId>{5C22544A-7EE6-4342-B048-85BDC9FD1C3A}</a:tableStyleId>
              </a:tblPr>
              <a:tblGrid>
                <a:gridCol w="3621690"/>
              </a:tblGrid>
              <a:tr h="904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aclass.cpp</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#include "</a:t>
                      </a:r>
                      <a:r>
                        <a:rPr lang="en-GB" sz="1100" b="0" baseline="0" dirty="0" err="1" smtClean="0">
                          <a:solidFill>
                            <a:schemeClr val="tx1"/>
                          </a:solidFill>
                          <a:latin typeface="Courier New" pitchFamily="49" charset="0"/>
                        </a:rPr>
                        <a:t>aclass.h</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 </a:t>
                      </a:r>
                      <a:r>
                        <a:rPr lang="en-GB" sz="1100" b="0" baseline="0" dirty="0" err="1" smtClean="0">
                          <a:solidFill>
                            <a:schemeClr val="tx1"/>
                          </a:solidFill>
                          <a:latin typeface="Courier New" pitchFamily="49" charset="0"/>
                        </a:rPr>
                        <a:t>m_attribute</a:t>
                      </a:r>
                      <a:r>
                        <a:rPr lang="en-GB" sz="1100" b="0" baseline="0" dirty="0" smtClean="0">
                          <a:solidFill>
                            <a:schemeClr val="tx1"/>
                          </a:solidFill>
                          <a:latin typeface="Courier New" pitchFamily="49" charset="0"/>
                        </a:rPr>
                        <a:t>(10) {};</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6" name="Tableau 4"/>
          <p:cNvGraphicFramePr>
            <a:graphicFrameLocks noGrp="1"/>
          </p:cNvGraphicFramePr>
          <p:nvPr>
            <p:extLst>
              <p:ext uri="{D42A27DB-BD31-4B8C-83A1-F6EECF244321}">
                <p14:modId xmlns:p14="http://schemas.microsoft.com/office/powerpoint/2010/main" val="3965058893"/>
              </p:ext>
            </p:extLst>
          </p:nvPr>
        </p:nvGraphicFramePr>
        <p:xfrm>
          <a:off x="1675941" y="3006725"/>
          <a:ext cx="5792119" cy="3108410"/>
        </p:xfrm>
        <a:graphic>
          <a:graphicData uri="http://schemas.openxmlformats.org/drawingml/2006/table">
            <a:tbl>
              <a:tblPr firstRow="1" bandRow="1">
                <a:tableStyleId>{5C22544A-7EE6-4342-B048-85BDC9FD1C3A}</a:tableStyleId>
              </a:tblPr>
              <a:tblGrid>
                <a:gridCol w="5792119"/>
              </a:tblGrid>
              <a:tr h="22637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Interfaces.C;</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Main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limited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m_attribute</a:t>
                      </a:r>
                      <a:r>
                        <a:rPr lang="en-GB" sz="1100" b="0" baseline="0" dirty="0" smtClean="0">
                          <a:solidFill>
                            <a:schemeClr val="tx1"/>
                          </a:solidFill>
                          <a:latin typeface="Courier New" pitchFamily="49" charset="0"/>
                        </a:rPr>
                        <a:t> :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 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a:t>
                      </a:r>
                      <a:r>
                        <a:rPr lang="en-GB" sz="1100" b="0" baseline="0" dirty="0" err="1" smtClean="0">
                          <a:solidFill>
                            <a:schemeClr val="tx1"/>
                          </a:solidFill>
                          <a:latin typeface="Courier New" pitchFamily="49" charset="0"/>
                        </a:rPr>
                        <a:t>CPP,AClass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AClass_Constructor</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Import(CPP, </a:t>
                      </a:r>
                      <a:r>
                        <a:rPr lang="en-GB" sz="1100" b="0" baseline="0" dirty="0" err="1" smtClean="0">
                          <a:solidFill>
                            <a:schemeClr val="tx1"/>
                          </a:solidFill>
                          <a:latin typeface="Courier New" pitchFamily="49" charset="0"/>
                        </a:rPr>
                        <a:t>AClass_Constructor</a:t>
                      </a:r>
                      <a:r>
                        <a:rPr lang="en-GB" sz="1100" b="0" baseline="0" dirty="0" smtClean="0">
                          <a:solidFill>
                            <a:schemeClr val="tx1"/>
                          </a:solidFill>
                          <a:latin typeface="Courier New" pitchFamily="49" charset="0"/>
                        </a:rPr>
                        <a:t>, "_ZN6AClassC1Ev");</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X :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Y :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 X;</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null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Main;</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
        <p:nvSpPr>
          <p:cNvPr id="7" name="Oval 2"/>
          <p:cNvSpPr>
            <a:spLocks noChangeArrowheads="1"/>
          </p:cNvSpPr>
          <p:nvPr/>
        </p:nvSpPr>
        <p:spPr bwMode="auto">
          <a:xfrm>
            <a:off x="1610940" y="5151903"/>
            <a:ext cx="2110010" cy="360363"/>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37931725" indent="-37474525">
              <a:lnSpc>
                <a:spcPct val="120000"/>
              </a:lnSpc>
              <a:spcBef>
                <a:spcPct val="20000"/>
              </a:spcBef>
              <a:buChar char="–"/>
              <a:defRPr sz="1400">
                <a:solidFill>
                  <a:schemeClr val="tx1"/>
                </a:solidFill>
                <a:latin typeface="Calibri" panose="020F0502020204030204" pitchFamily="34" charset="0"/>
                <a:ea typeface="ヒラギノ角ゴ ProN W3" pitchFamily="-8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itchFamily="-84" charset="-128"/>
              </a:defRPr>
            </a:lvl3pPr>
            <a:lvl4pPr marL="16002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4pPr>
            <a:lvl5pPr marL="20574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5pPr>
            <a:lvl6pPr marL="25146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6pPr>
            <a:lvl7pPr marL="29718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7pPr>
            <a:lvl8pPr marL="34290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8pPr>
            <a:lvl9pPr marL="38862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9pPr>
          </a:lstStyle>
          <a:p>
            <a:pPr eaLnBrk="1" hangingPunct="1">
              <a:lnSpc>
                <a:spcPct val="100000"/>
              </a:lnSpc>
              <a:spcBef>
                <a:spcPct val="0"/>
              </a:spcBef>
              <a:buClrTx/>
              <a:buFontTx/>
              <a:buNone/>
            </a:pPr>
            <a:endParaRPr lang="en-US" altLang="en-US" sz="1800" b="0" i="1">
              <a:solidFill>
                <a:srgbClr val="000000"/>
              </a:solidFill>
              <a:latin typeface="Arial" panose="020B0604020202020204" pitchFamily="34" charset="0"/>
            </a:endParaRPr>
          </a:p>
        </p:txBody>
      </p:sp>
      <p:cxnSp>
        <p:nvCxnSpPr>
          <p:cNvPr id="8" name="Straight Connector 3"/>
          <p:cNvCxnSpPr>
            <a:cxnSpLocks noChangeShapeType="1"/>
            <a:stCxn id="7" idx="0"/>
            <a:endCxn id="10" idx="2"/>
          </p:cNvCxnSpPr>
          <p:nvPr/>
        </p:nvCxnSpPr>
        <p:spPr bwMode="auto">
          <a:xfrm flipV="1">
            <a:off x="2665945" y="2861805"/>
            <a:ext cx="4224396" cy="2290098"/>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cxnSp>
      <p:pic>
        <p:nvPicPr>
          <p:cNvPr id="9" name="Picture 8" descr="wrong.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1228" y="5213021"/>
            <a:ext cx="239712"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a:xfrm>
            <a:off x="5677861" y="2554028"/>
            <a:ext cx="2424959" cy="307777"/>
          </a:xfrm>
          <a:prstGeom prst="rect">
            <a:avLst/>
          </a:prstGeom>
          <a:noFill/>
        </p:spPr>
        <p:txBody>
          <a:bodyPr wrap="none" rtlCol="0">
            <a:spAutoFit/>
          </a:bodyPr>
          <a:lstStyle/>
          <a:p>
            <a:r>
              <a:rPr lang="en-GB" sz="1400" b="1" i="0" kern="1200" dirty="0" smtClean="0">
                <a:solidFill>
                  <a:schemeClr val="accent1"/>
                </a:solidFill>
              </a:rPr>
              <a:t>Unable to assign limited types</a:t>
            </a:r>
          </a:p>
        </p:txBody>
      </p:sp>
    </p:spTree>
    <p:extLst>
      <p:ext uri="{BB962C8B-B14F-4D97-AF65-F5344CB8AC3E}">
        <p14:creationId xmlns:p14="http://schemas.microsoft.com/office/powerpoint/2010/main" val="18199018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(8/10)</a:t>
            </a:r>
            <a:endParaRPr lang="en-GB" dirty="0"/>
          </a:p>
        </p:txBody>
      </p:sp>
      <p:graphicFrame>
        <p:nvGraphicFramePr>
          <p:cNvPr id="3" name="Tableau 4"/>
          <p:cNvGraphicFramePr>
            <a:graphicFrameLocks noGrp="1"/>
          </p:cNvGraphicFramePr>
          <p:nvPr>
            <p:extLst>
              <p:ext uri="{D42A27DB-BD31-4B8C-83A1-F6EECF244321}">
                <p14:modId xmlns:p14="http://schemas.microsoft.com/office/powerpoint/2010/main" val="1008279322"/>
              </p:ext>
            </p:extLst>
          </p:nvPr>
        </p:nvGraphicFramePr>
        <p:xfrm>
          <a:off x="428395" y="2936462"/>
          <a:ext cx="2742510" cy="1096730"/>
        </p:xfrm>
        <a:graphic>
          <a:graphicData uri="http://schemas.openxmlformats.org/drawingml/2006/table">
            <a:tbl>
              <a:tblPr firstRow="1" bandRow="1">
                <a:tableStyleId>{5C22544A-7EE6-4342-B048-85BDC9FD1C3A}</a:tableStyleId>
              </a:tblPr>
              <a:tblGrid>
                <a:gridCol w="2742510"/>
              </a:tblGrid>
              <a:tr h="904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i_dds.h</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class I_DDS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virtual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void </a:t>
                      </a:r>
                      <a:r>
                        <a:rPr lang="en-GB" sz="1100" b="0" baseline="0" dirty="0" err="1" smtClean="0">
                          <a:solidFill>
                            <a:schemeClr val="tx1"/>
                          </a:solidFill>
                          <a:latin typeface="Courier New" pitchFamily="49" charset="0"/>
                        </a:rPr>
                        <a:t>printMe</a:t>
                      </a:r>
                      <a:r>
                        <a:rPr lang="en-GB" sz="1100" b="0" baseline="0" dirty="0" smtClean="0">
                          <a:solidFill>
                            <a:schemeClr val="tx1"/>
                          </a:solidFill>
                          <a:latin typeface="Courier New" pitchFamily="49" charset="0"/>
                        </a:rPr>
                        <a:t>(void) = 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4" name="Tableau 4"/>
          <p:cNvGraphicFramePr>
            <a:graphicFrameLocks noGrp="1"/>
          </p:cNvGraphicFramePr>
          <p:nvPr>
            <p:extLst>
              <p:ext uri="{D42A27DB-BD31-4B8C-83A1-F6EECF244321}">
                <p14:modId xmlns:p14="http://schemas.microsoft.com/office/powerpoint/2010/main" val="2801858043"/>
              </p:ext>
            </p:extLst>
          </p:nvPr>
        </p:nvGraphicFramePr>
        <p:xfrm>
          <a:off x="3274142" y="1312605"/>
          <a:ext cx="5471651" cy="4952450"/>
        </p:xfrm>
        <a:graphic>
          <a:graphicData uri="http://schemas.openxmlformats.org/drawingml/2006/table">
            <a:tbl>
              <a:tblPr firstRow="1" bandRow="1">
                <a:tableStyleId>{5C22544A-7EE6-4342-B048-85BDC9FD1C3A}</a:tableStyleId>
              </a:tblPr>
              <a:tblGrid>
                <a:gridCol w="5471651"/>
              </a:tblGrid>
              <a:tr h="444073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Ada.Text_IO</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Main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Class_I_DDS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I_DDS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limited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interface</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 (CPP, I_DDS);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printMe</a:t>
                      </a:r>
                      <a:r>
                        <a:rPr lang="en-GB" sz="1100" b="0" baseline="0" dirty="0" smtClean="0">
                          <a:solidFill>
                            <a:schemeClr val="tx1"/>
                          </a:solidFill>
                          <a:latin typeface="Courier New" pitchFamily="49" charset="0"/>
                        </a:rPr>
                        <a:t>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I_DDS)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abstract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Class_I_DDS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SubClass_I_DDS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Sub_I_DDS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new</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Class_I_DDS.I_DDS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An_Attribute</a:t>
                      </a:r>
                      <a:r>
                        <a:rPr lang="en-GB" sz="1100" b="0" baseline="0" dirty="0" smtClean="0">
                          <a:solidFill>
                            <a:schemeClr val="tx1"/>
                          </a:solidFill>
                          <a:latin typeface="Courier New" pitchFamily="49" charset="0"/>
                        </a:rPr>
                        <a:t> : </a:t>
                      </a:r>
                      <a:r>
                        <a:rPr lang="en-GB" sz="1100" b="1" baseline="0" dirty="0" smtClean="0">
                          <a:solidFill>
                            <a:schemeClr val="tx1"/>
                          </a:solidFill>
                          <a:latin typeface="Courier New" pitchFamily="49" charset="0"/>
                        </a:rPr>
                        <a:t>Integer</a:t>
                      </a:r>
                      <a:r>
                        <a:rPr lang="en-GB" sz="1100" b="0" baseline="0" dirty="0" smtClean="0">
                          <a:solidFill>
                            <a:schemeClr val="tx1"/>
                          </a:solidFill>
                          <a:latin typeface="Courier New" pitchFamily="49" charset="0"/>
                        </a:rPr>
                        <a:t> := 20;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overriding</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printMe</a:t>
                      </a:r>
                      <a:r>
                        <a:rPr lang="en-GB" sz="1100" b="0" baseline="0" dirty="0" smtClean="0">
                          <a:solidFill>
                            <a:schemeClr val="tx1"/>
                          </a:solidFill>
                          <a:latin typeface="Courier New" pitchFamily="49" charset="0"/>
                        </a:rPr>
                        <a:t>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Sub_I_DDS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SubClass_I_DDS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body</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SubClass_I_DDS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printMe</a:t>
                      </a:r>
                      <a:r>
                        <a:rPr lang="en-GB" sz="1100" b="0" baseline="0" dirty="0" smtClean="0">
                          <a:solidFill>
                            <a:schemeClr val="tx1"/>
                          </a:solidFill>
                          <a:latin typeface="Courier New" pitchFamily="49" charset="0"/>
                        </a:rPr>
                        <a:t>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Sub_I_DDS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Ada.Text_IO.Put_Line</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this.An_Attribute'</a:t>
                      </a:r>
                      <a:r>
                        <a:rPr lang="en-GB" sz="1100" b="1" baseline="0" dirty="0" err="1" smtClean="0">
                          <a:solidFill>
                            <a:schemeClr val="tx1"/>
                          </a:solidFill>
                          <a:latin typeface="Courier New" pitchFamily="49" charset="0"/>
                        </a:rPr>
                        <a:t>Img</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printMe</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SubClass_I_DDS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SubClass_I_DDS.printMe</a:t>
                      </a:r>
                      <a:r>
                        <a:rPr lang="en-GB" sz="1100" b="0" baseline="0" dirty="0" smtClean="0">
                          <a:solidFill>
                            <a:schemeClr val="tx1"/>
                          </a:solidFill>
                          <a:latin typeface="Courier New" pitchFamily="49" charset="0"/>
                        </a:rPr>
                        <a:t>(</a:t>
                      </a:r>
                      <a:r>
                        <a:rPr lang="en-GB" sz="1100" b="1" baseline="0" dirty="0" smtClean="0">
                          <a:solidFill>
                            <a:schemeClr val="tx1"/>
                          </a:solidFill>
                          <a:latin typeface="Courier New" pitchFamily="49" charset="0"/>
                        </a:rPr>
                        <a:t>new</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SubClass_I_DDS.Sub_I_DDS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Main;</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42606375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(8/10)</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4266049310"/>
              </p:ext>
            </p:extLst>
          </p:nvPr>
        </p:nvGraphicFramePr>
        <p:xfrm>
          <a:off x="428395" y="2936462"/>
          <a:ext cx="2742510" cy="1096730"/>
        </p:xfrm>
        <a:graphic>
          <a:graphicData uri="http://schemas.openxmlformats.org/drawingml/2006/table">
            <a:tbl>
              <a:tblPr firstRow="1" bandRow="1">
                <a:tableStyleId>{5C22544A-7EE6-4342-B048-85BDC9FD1C3A}</a:tableStyleId>
              </a:tblPr>
              <a:tblGrid>
                <a:gridCol w="2742510"/>
              </a:tblGrid>
              <a:tr h="904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i_dds.h</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class I_DDS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virtual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void </a:t>
                      </a:r>
                      <a:r>
                        <a:rPr lang="en-GB" sz="1100" b="0" baseline="0" dirty="0" err="1" smtClean="0">
                          <a:solidFill>
                            <a:schemeClr val="tx1"/>
                          </a:solidFill>
                          <a:latin typeface="Courier New" pitchFamily="49" charset="0"/>
                        </a:rPr>
                        <a:t>printMe</a:t>
                      </a:r>
                      <a:r>
                        <a:rPr lang="en-GB" sz="1100" b="0" baseline="0" dirty="0" smtClean="0">
                          <a:solidFill>
                            <a:schemeClr val="tx1"/>
                          </a:solidFill>
                          <a:latin typeface="Courier New" pitchFamily="49" charset="0"/>
                        </a:rPr>
                        <a:t>(void) = 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3187886518"/>
              </p:ext>
            </p:extLst>
          </p:nvPr>
        </p:nvGraphicFramePr>
        <p:xfrm>
          <a:off x="3274142" y="1312605"/>
          <a:ext cx="5471651" cy="4952450"/>
        </p:xfrm>
        <a:graphic>
          <a:graphicData uri="http://schemas.openxmlformats.org/drawingml/2006/table">
            <a:tbl>
              <a:tblPr firstRow="1" bandRow="1">
                <a:tableStyleId>{5C22544A-7EE6-4342-B048-85BDC9FD1C3A}</a:tableStyleId>
              </a:tblPr>
              <a:tblGrid>
                <a:gridCol w="5471651"/>
              </a:tblGrid>
              <a:tr h="444073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Ada.Text_IO</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Main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Class_I_DDS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I_DDS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limited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interface</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 (CPP, I_DDS);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printMe</a:t>
                      </a:r>
                      <a:r>
                        <a:rPr lang="en-GB" sz="1100" b="0" baseline="0" dirty="0" smtClean="0">
                          <a:solidFill>
                            <a:schemeClr val="tx1"/>
                          </a:solidFill>
                          <a:latin typeface="Courier New" pitchFamily="49" charset="0"/>
                        </a:rPr>
                        <a:t>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I_DDS)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abstract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Class_I_DDS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SubClass_I_DDS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Sub_I_DDS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new</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Class_I_DDS.I_DDS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An_Attribute</a:t>
                      </a:r>
                      <a:r>
                        <a:rPr lang="en-GB" sz="1100" b="0" baseline="0" dirty="0" smtClean="0">
                          <a:solidFill>
                            <a:schemeClr val="tx1"/>
                          </a:solidFill>
                          <a:latin typeface="Courier New" pitchFamily="49" charset="0"/>
                        </a:rPr>
                        <a:t> : </a:t>
                      </a:r>
                      <a:r>
                        <a:rPr lang="en-GB" sz="1100" b="1" baseline="0" dirty="0" smtClean="0">
                          <a:solidFill>
                            <a:schemeClr val="tx1"/>
                          </a:solidFill>
                          <a:latin typeface="Courier New" pitchFamily="49" charset="0"/>
                        </a:rPr>
                        <a:t>Integer</a:t>
                      </a:r>
                      <a:r>
                        <a:rPr lang="en-GB" sz="1100" b="0" baseline="0" dirty="0" smtClean="0">
                          <a:solidFill>
                            <a:schemeClr val="tx1"/>
                          </a:solidFill>
                          <a:latin typeface="Courier New" pitchFamily="49" charset="0"/>
                        </a:rPr>
                        <a:t> := 20;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overriding</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printMe</a:t>
                      </a:r>
                      <a:r>
                        <a:rPr lang="en-GB" sz="1100" b="0" baseline="0" dirty="0" smtClean="0">
                          <a:solidFill>
                            <a:schemeClr val="tx1"/>
                          </a:solidFill>
                          <a:latin typeface="Courier New" pitchFamily="49" charset="0"/>
                        </a:rPr>
                        <a:t>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Sub_I_DDS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SubClass_I_DDS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body</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SubClass_I_DDS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printMe</a:t>
                      </a:r>
                      <a:r>
                        <a:rPr lang="en-GB" sz="1100" b="0" baseline="0" dirty="0" smtClean="0">
                          <a:solidFill>
                            <a:schemeClr val="tx1"/>
                          </a:solidFill>
                          <a:latin typeface="Courier New" pitchFamily="49" charset="0"/>
                        </a:rPr>
                        <a:t>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Sub_I_DDS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Ada.Text_IO.Put_Line</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this.An_Attribute'</a:t>
                      </a:r>
                      <a:r>
                        <a:rPr lang="en-GB" sz="1100" b="1" baseline="0" dirty="0" err="1" smtClean="0">
                          <a:solidFill>
                            <a:schemeClr val="tx1"/>
                          </a:solidFill>
                          <a:latin typeface="Courier New" pitchFamily="49" charset="0"/>
                        </a:rPr>
                        <a:t>Img</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printMe</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SubClass_I_DDS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SubClass_I_DDS.printMe</a:t>
                      </a:r>
                      <a:r>
                        <a:rPr lang="en-GB" sz="1100" b="0" baseline="0" dirty="0" smtClean="0">
                          <a:solidFill>
                            <a:schemeClr val="tx1"/>
                          </a:solidFill>
                          <a:latin typeface="Courier New" pitchFamily="49" charset="0"/>
                        </a:rPr>
                        <a:t>(</a:t>
                      </a:r>
                      <a:r>
                        <a:rPr lang="en-GB" sz="1100" b="1" baseline="0" dirty="0" smtClean="0">
                          <a:solidFill>
                            <a:schemeClr val="tx1"/>
                          </a:solidFill>
                          <a:latin typeface="Courier New" pitchFamily="49" charset="0"/>
                        </a:rPr>
                        <a:t>new</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SubClass_I_DDS.Sub_I_DDS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Main;</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33953881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(9/10)</a:t>
            </a:r>
            <a:endParaRPr lang="en-GB" dirty="0"/>
          </a:p>
        </p:txBody>
      </p:sp>
      <p:graphicFrame>
        <p:nvGraphicFramePr>
          <p:cNvPr id="3" name="Tableau 4"/>
          <p:cNvGraphicFramePr>
            <a:graphicFrameLocks noGrp="1"/>
          </p:cNvGraphicFramePr>
          <p:nvPr>
            <p:extLst>
              <p:ext uri="{D42A27DB-BD31-4B8C-83A1-F6EECF244321}">
                <p14:modId xmlns:p14="http://schemas.microsoft.com/office/powerpoint/2010/main" val="265524051"/>
              </p:ext>
            </p:extLst>
          </p:nvPr>
        </p:nvGraphicFramePr>
        <p:xfrm>
          <a:off x="485523" y="1055594"/>
          <a:ext cx="4713784" cy="2773130"/>
        </p:xfrm>
        <a:graphic>
          <a:graphicData uri="http://schemas.openxmlformats.org/drawingml/2006/table">
            <a:tbl>
              <a:tblPr firstRow="1" bandRow="1">
                <a:tableStyleId>{5C22544A-7EE6-4342-B048-85BDC9FD1C3A}</a:tableStyleId>
              </a:tblPr>
              <a:tblGrid>
                <a:gridCol w="4713784"/>
              </a:tblGrid>
              <a:tr h="27241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Interfaces.C;</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Animal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tagged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The_Age</a:t>
                      </a:r>
                      <a:r>
                        <a:rPr lang="en-GB" sz="1100" b="0" baseline="0" dirty="0" smtClean="0">
                          <a:solidFill>
                            <a:schemeClr val="tx1"/>
                          </a:solidFill>
                          <a:latin typeface="Courier New" pitchFamily="49" charset="0"/>
                        </a:rPr>
                        <a:t> :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Convention (CPP, Animal);</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Animal'</a:t>
                      </a:r>
                      <a:r>
                        <a:rPr lang="en-GB" sz="1100" b="1" baseline="0" dirty="0" err="1" smtClean="0">
                          <a:solidFill>
                            <a:schemeClr val="tx1"/>
                          </a:solidFill>
                          <a:latin typeface="Courier New" pitchFamily="49" charset="0"/>
                        </a:rPr>
                        <a:t>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Export(CPP,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Age(X : Animal)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Export(CPP, Age);</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4" name="Tableau 4"/>
          <p:cNvGraphicFramePr>
            <a:graphicFrameLocks noGrp="1"/>
          </p:cNvGraphicFramePr>
          <p:nvPr>
            <p:extLst>
              <p:ext uri="{D42A27DB-BD31-4B8C-83A1-F6EECF244321}">
                <p14:modId xmlns:p14="http://schemas.microsoft.com/office/powerpoint/2010/main" val="1302138186"/>
              </p:ext>
            </p:extLst>
          </p:nvPr>
        </p:nvGraphicFramePr>
        <p:xfrm>
          <a:off x="5309533" y="1217808"/>
          <a:ext cx="3369717" cy="2605490"/>
        </p:xfrm>
        <a:graphic>
          <a:graphicData uri="http://schemas.openxmlformats.org/drawingml/2006/table">
            <a:tbl>
              <a:tblPr firstRow="1" bandRow="1">
                <a:tableStyleId>{5C22544A-7EE6-4342-B048-85BDC9FD1C3A}</a:tableStyleId>
              </a:tblPr>
              <a:tblGrid>
                <a:gridCol w="3369717"/>
              </a:tblGrid>
              <a:tr h="11811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body</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Animal'Class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Animal'(</a:t>
                      </a:r>
                      <a:r>
                        <a:rPr lang="en-GB" sz="1100" b="0" baseline="0" dirty="0" err="1" smtClean="0">
                          <a:solidFill>
                            <a:schemeClr val="tx1"/>
                          </a:solidFill>
                          <a:latin typeface="Courier New" pitchFamily="49" charset="0"/>
                        </a:rPr>
                        <a:t>The_Age</a:t>
                      </a:r>
                      <a:r>
                        <a:rPr lang="en-GB" sz="1100" b="0" baseline="0" dirty="0" smtClean="0">
                          <a:solidFill>
                            <a:schemeClr val="tx1"/>
                          </a:solidFill>
                          <a:latin typeface="Courier New" pitchFamily="49" charset="0"/>
                        </a:rPr>
                        <a:t> =&gt; 20);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Age(X : Animal)</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Interfaces.C.int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X.The_Age</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Age;</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3954960561"/>
              </p:ext>
            </p:extLst>
          </p:nvPr>
        </p:nvGraphicFramePr>
        <p:xfrm>
          <a:off x="745306" y="4492327"/>
          <a:ext cx="2838154" cy="929090"/>
        </p:xfrm>
        <a:graphic>
          <a:graphicData uri="http://schemas.openxmlformats.org/drawingml/2006/table">
            <a:tbl>
              <a:tblPr firstRow="1" bandRow="1">
                <a:tableStyleId>{5C22544A-7EE6-4342-B048-85BDC9FD1C3A}</a:tableStyleId>
              </a:tblPr>
              <a:tblGrid>
                <a:gridCol w="2838154"/>
              </a:tblGrid>
              <a:tr h="79636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animal.h</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class Animal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virtual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age();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6" name="Tableau 4"/>
          <p:cNvGraphicFramePr>
            <a:graphicFrameLocks noGrp="1"/>
          </p:cNvGraphicFramePr>
          <p:nvPr>
            <p:extLst>
              <p:ext uri="{D42A27DB-BD31-4B8C-83A1-F6EECF244321}">
                <p14:modId xmlns:p14="http://schemas.microsoft.com/office/powerpoint/2010/main" val="874850852"/>
              </p:ext>
            </p:extLst>
          </p:nvPr>
        </p:nvGraphicFramePr>
        <p:xfrm>
          <a:off x="4283968" y="3937193"/>
          <a:ext cx="4353917" cy="2605490"/>
        </p:xfrm>
        <a:graphic>
          <a:graphicData uri="http://schemas.openxmlformats.org/drawingml/2006/table">
            <a:tbl>
              <a:tblPr firstRow="1" bandRow="1">
                <a:tableStyleId>{5C22544A-7EE6-4342-B048-85BDC9FD1C3A}</a:tableStyleId>
              </a:tblPr>
              <a:tblGrid>
                <a:gridCol w="4353917"/>
              </a:tblGrid>
              <a:tr h="79636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#include &lt;</a:t>
                      </a:r>
                      <a:r>
                        <a:rPr lang="en-GB" sz="1100" b="0" baseline="0" dirty="0" err="1" smtClean="0">
                          <a:solidFill>
                            <a:schemeClr val="tx1"/>
                          </a:solidFill>
                          <a:latin typeface="Courier New" pitchFamily="49" charset="0"/>
                        </a:rPr>
                        <a:t>iostream</a:t>
                      </a:r>
                      <a:r>
                        <a:rPr lang="en-GB" sz="1100" b="0" baseline="0" dirty="0" smtClean="0">
                          <a:solidFill>
                            <a:schemeClr val="tx1"/>
                          </a:solidFill>
                          <a:latin typeface="Courier New" pitchFamily="49" charset="0"/>
                        </a:rPr>
                        <a:t>&gt;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#include "</a:t>
                      </a:r>
                      <a:r>
                        <a:rPr lang="en-GB" sz="1100" b="0" baseline="0" dirty="0" err="1" smtClean="0">
                          <a:solidFill>
                            <a:schemeClr val="tx1"/>
                          </a:solidFill>
                          <a:latin typeface="Courier New" pitchFamily="49" charset="0"/>
                        </a:rPr>
                        <a:t>animal.h</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extern "C"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void </a:t>
                      </a:r>
                      <a:r>
                        <a:rPr lang="en-GB" sz="1100" b="0" baseline="0" dirty="0" err="1" smtClean="0">
                          <a:solidFill>
                            <a:schemeClr val="tx1"/>
                          </a:solidFill>
                          <a:latin typeface="Courier New" pitchFamily="49" charset="0"/>
                        </a:rPr>
                        <a:t>adainit</a:t>
                      </a:r>
                      <a:r>
                        <a:rPr lang="en-GB" sz="1100" b="0" baseline="0" dirty="0" smtClean="0">
                          <a:solidFill>
                            <a:schemeClr val="tx1"/>
                          </a:solidFill>
                          <a:latin typeface="Courier New" pitchFamily="49" charset="0"/>
                        </a:rPr>
                        <a:t> (void);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void </a:t>
                      </a:r>
                      <a:r>
                        <a:rPr lang="en-GB" sz="1100" b="0" baseline="0" dirty="0" err="1" smtClean="0">
                          <a:solidFill>
                            <a:schemeClr val="tx1"/>
                          </a:solidFill>
                          <a:latin typeface="Courier New" pitchFamily="49" charset="0"/>
                        </a:rPr>
                        <a:t>adafinal</a:t>
                      </a:r>
                      <a:r>
                        <a:rPr lang="en-GB" sz="1100" b="0" baseline="0" dirty="0" smtClean="0">
                          <a:solidFill>
                            <a:schemeClr val="tx1"/>
                          </a:solidFill>
                          <a:latin typeface="Courier New" pitchFamily="49" charset="0"/>
                        </a:rPr>
                        <a:t> (void);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Animal*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main(void)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adainit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std</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cout</a:t>
                      </a:r>
                      <a:r>
                        <a:rPr lang="en-GB" sz="1100" b="0" baseline="0" dirty="0" smtClean="0">
                          <a:solidFill>
                            <a:schemeClr val="tx1"/>
                          </a:solidFill>
                          <a:latin typeface="Courier New" pitchFamily="49" charset="0"/>
                        </a:rPr>
                        <a:t> &lt;&lt;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()-&gt;age() &lt;&lt; </a:t>
                      </a:r>
                      <a:r>
                        <a:rPr lang="en-GB" sz="1100" b="0" baseline="0" dirty="0" err="1" smtClean="0">
                          <a:solidFill>
                            <a:schemeClr val="tx1"/>
                          </a:solidFill>
                          <a:latin typeface="Courier New" pitchFamily="49" charset="0"/>
                        </a:rPr>
                        <a:t>std</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endl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adafinal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return 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17129020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(9/10)</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3290752395"/>
              </p:ext>
            </p:extLst>
          </p:nvPr>
        </p:nvGraphicFramePr>
        <p:xfrm>
          <a:off x="485523" y="1055594"/>
          <a:ext cx="4713784" cy="2773130"/>
        </p:xfrm>
        <a:graphic>
          <a:graphicData uri="http://schemas.openxmlformats.org/drawingml/2006/table">
            <a:tbl>
              <a:tblPr firstRow="1" bandRow="1">
                <a:tableStyleId>{5C22544A-7EE6-4342-B048-85BDC9FD1C3A}</a:tableStyleId>
              </a:tblPr>
              <a:tblGrid>
                <a:gridCol w="4713784"/>
              </a:tblGrid>
              <a:tr h="27241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Interfaces.C;</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Animal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tagged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The_Age</a:t>
                      </a:r>
                      <a:r>
                        <a:rPr lang="en-GB" sz="1100" b="0" baseline="0" dirty="0" smtClean="0">
                          <a:solidFill>
                            <a:schemeClr val="tx1"/>
                          </a:solidFill>
                          <a:latin typeface="Courier New" pitchFamily="49" charset="0"/>
                        </a:rPr>
                        <a:t> :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Convention (CPP, Animal);</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Animal'</a:t>
                      </a:r>
                      <a:r>
                        <a:rPr lang="en-GB" sz="1100" b="1" baseline="0" dirty="0" err="1" smtClean="0">
                          <a:solidFill>
                            <a:schemeClr val="tx1"/>
                          </a:solidFill>
                          <a:latin typeface="Courier New" pitchFamily="49" charset="0"/>
                        </a:rPr>
                        <a:t>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Export(CPP,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Age(X : Animal)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Export(CPP, Age);</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2906815237"/>
              </p:ext>
            </p:extLst>
          </p:nvPr>
        </p:nvGraphicFramePr>
        <p:xfrm>
          <a:off x="5309533" y="1217808"/>
          <a:ext cx="3369717" cy="2605490"/>
        </p:xfrm>
        <a:graphic>
          <a:graphicData uri="http://schemas.openxmlformats.org/drawingml/2006/table">
            <a:tbl>
              <a:tblPr firstRow="1" bandRow="1">
                <a:tableStyleId>{5C22544A-7EE6-4342-B048-85BDC9FD1C3A}</a:tableStyleId>
              </a:tblPr>
              <a:tblGrid>
                <a:gridCol w="3369717"/>
              </a:tblGrid>
              <a:tr h="11811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body</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Animal'Class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Animal'(</a:t>
                      </a:r>
                      <a:r>
                        <a:rPr lang="en-GB" sz="1100" b="0" baseline="0" dirty="0" err="1" smtClean="0">
                          <a:solidFill>
                            <a:schemeClr val="tx1"/>
                          </a:solidFill>
                          <a:latin typeface="Courier New" pitchFamily="49" charset="0"/>
                        </a:rPr>
                        <a:t>The_Age</a:t>
                      </a:r>
                      <a:r>
                        <a:rPr lang="en-GB" sz="1100" b="0" baseline="0" dirty="0" smtClean="0">
                          <a:solidFill>
                            <a:schemeClr val="tx1"/>
                          </a:solidFill>
                          <a:latin typeface="Courier New" pitchFamily="49" charset="0"/>
                        </a:rPr>
                        <a:t> =&gt; 20);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Age(X : Animal)</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Interfaces.C.int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X.The_Age</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Age;</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6" name="Tableau 4"/>
          <p:cNvGraphicFramePr>
            <a:graphicFrameLocks noGrp="1"/>
          </p:cNvGraphicFramePr>
          <p:nvPr>
            <p:extLst>
              <p:ext uri="{D42A27DB-BD31-4B8C-83A1-F6EECF244321}">
                <p14:modId xmlns:p14="http://schemas.microsoft.com/office/powerpoint/2010/main" val="3674673210"/>
              </p:ext>
            </p:extLst>
          </p:nvPr>
        </p:nvGraphicFramePr>
        <p:xfrm>
          <a:off x="745306" y="4492327"/>
          <a:ext cx="2838154" cy="929090"/>
        </p:xfrm>
        <a:graphic>
          <a:graphicData uri="http://schemas.openxmlformats.org/drawingml/2006/table">
            <a:tbl>
              <a:tblPr firstRow="1" bandRow="1">
                <a:tableStyleId>{5C22544A-7EE6-4342-B048-85BDC9FD1C3A}</a:tableStyleId>
              </a:tblPr>
              <a:tblGrid>
                <a:gridCol w="2838154"/>
              </a:tblGrid>
              <a:tr h="79636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animal.h</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class Animal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virtual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age();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7" name="Tableau 4"/>
          <p:cNvGraphicFramePr>
            <a:graphicFrameLocks noGrp="1"/>
          </p:cNvGraphicFramePr>
          <p:nvPr>
            <p:extLst>
              <p:ext uri="{D42A27DB-BD31-4B8C-83A1-F6EECF244321}">
                <p14:modId xmlns:p14="http://schemas.microsoft.com/office/powerpoint/2010/main" val="2778755655"/>
              </p:ext>
            </p:extLst>
          </p:nvPr>
        </p:nvGraphicFramePr>
        <p:xfrm>
          <a:off x="4283968" y="3937193"/>
          <a:ext cx="4353917" cy="2605490"/>
        </p:xfrm>
        <a:graphic>
          <a:graphicData uri="http://schemas.openxmlformats.org/drawingml/2006/table">
            <a:tbl>
              <a:tblPr firstRow="1" bandRow="1">
                <a:tableStyleId>{5C22544A-7EE6-4342-B048-85BDC9FD1C3A}</a:tableStyleId>
              </a:tblPr>
              <a:tblGrid>
                <a:gridCol w="4353917"/>
              </a:tblGrid>
              <a:tr h="79636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#include &lt;</a:t>
                      </a:r>
                      <a:r>
                        <a:rPr lang="en-GB" sz="1100" b="0" baseline="0" dirty="0" err="1" smtClean="0">
                          <a:solidFill>
                            <a:schemeClr val="tx1"/>
                          </a:solidFill>
                          <a:latin typeface="Courier New" pitchFamily="49" charset="0"/>
                        </a:rPr>
                        <a:t>iostream</a:t>
                      </a:r>
                      <a:r>
                        <a:rPr lang="en-GB" sz="1100" b="0" baseline="0" dirty="0" smtClean="0">
                          <a:solidFill>
                            <a:schemeClr val="tx1"/>
                          </a:solidFill>
                          <a:latin typeface="Courier New" pitchFamily="49" charset="0"/>
                        </a:rPr>
                        <a:t>&gt;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#include "</a:t>
                      </a:r>
                      <a:r>
                        <a:rPr lang="en-GB" sz="1100" b="0" baseline="0" dirty="0" err="1" smtClean="0">
                          <a:solidFill>
                            <a:schemeClr val="tx1"/>
                          </a:solidFill>
                          <a:latin typeface="Courier New" pitchFamily="49" charset="0"/>
                        </a:rPr>
                        <a:t>animal.h</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extern "C"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void </a:t>
                      </a:r>
                      <a:r>
                        <a:rPr lang="en-GB" sz="1100" b="0" baseline="0" dirty="0" err="1" smtClean="0">
                          <a:solidFill>
                            <a:schemeClr val="tx1"/>
                          </a:solidFill>
                          <a:latin typeface="Courier New" pitchFamily="49" charset="0"/>
                        </a:rPr>
                        <a:t>adainit</a:t>
                      </a:r>
                      <a:r>
                        <a:rPr lang="en-GB" sz="1100" b="0" baseline="0" dirty="0" smtClean="0">
                          <a:solidFill>
                            <a:schemeClr val="tx1"/>
                          </a:solidFill>
                          <a:latin typeface="Courier New" pitchFamily="49" charset="0"/>
                        </a:rPr>
                        <a:t> (void);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void </a:t>
                      </a:r>
                      <a:r>
                        <a:rPr lang="en-GB" sz="1100" b="0" baseline="0" dirty="0" err="1" smtClean="0">
                          <a:solidFill>
                            <a:schemeClr val="tx1"/>
                          </a:solidFill>
                          <a:latin typeface="Courier New" pitchFamily="49" charset="0"/>
                        </a:rPr>
                        <a:t>adafinal</a:t>
                      </a:r>
                      <a:r>
                        <a:rPr lang="en-GB" sz="1100" b="0" baseline="0" dirty="0" smtClean="0">
                          <a:solidFill>
                            <a:schemeClr val="tx1"/>
                          </a:solidFill>
                          <a:latin typeface="Courier New" pitchFamily="49" charset="0"/>
                        </a:rPr>
                        <a:t> (void);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Animal*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main(void)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adainit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std</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cout</a:t>
                      </a:r>
                      <a:r>
                        <a:rPr lang="en-GB" sz="1100" b="0" baseline="0" dirty="0" smtClean="0">
                          <a:solidFill>
                            <a:schemeClr val="tx1"/>
                          </a:solidFill>
                          <a:latin typeface="Courier New" pitchFamily="49" charset="0"/>
                        </a:rPr>
                        <a:t> &lt;&lt;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()-&gt;age() &lt;&lt; </a:t>
                      </a:r>
                      <a:r>
                        <a:rPr lang="en-GB" sz="1100" b="0" baseline="0" dirty="0" err="1" smtClean="0">
                          <a:solidFill>
                            <a:schemeClr val="tx1"/>
                          </a:solidFill>
                          <a:latin typeface="Courier New" pitchFamily="49" charset="0"/>
                        </a:rPr>
                        <a:t>std</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endl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adafinal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return 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8768235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(10/10)</a:t>
            </a:r>
            <a:endParaRPr lang="en-GB" dirty="0"/>
          </a:p>
        </p:txBody>
      </p:sp>
      <p:graphicFrame>
        <p:nvGraphicFramePr>
          <p:cNvPr id="3" name="Tableau 4"/>
          <p:cNvGraphicFramePr>
            <a:graphicFrameLocks noGrp="1"/>
          </p:cNvGraphicFramePr>
          <p:nvPr>
            <p:extLst>
              <p:ext uri="{D42A27DB-BD31-4B8C-83A1-F6EECF244321}">
                <p14:modId xmlns:p14="http://schemas.microsoft.com/office/powerpoint/2010/main" val="1936604239"/>
              </p:ext>
            </p:extLst>
          </p:nvPr>
        </p:nvGraphicFramePr>
        <p:xfrm>
          <a:off x="516884" y="2022063"/>
          <a:ext cx="2713205" cy="1096730"/>
        </p:xfrm>
        <a:graphic>
          <a:graphicData uri="http://schemas.openxmlformats.org/drawingml/2006/table">
            <a:tbl>
              <a:tblPr firstRow="1" bandRow="1">
                <a:tableStyleId>{5C22544A-7EE6-4342-B048-85BDC9FD1C3A}</a:tableStyleId>
              </a:tblPr>
              <a:tblGrid>
                <a:gridCol w="2713205"/>
              </a:tblGrid>
              <a:tr h="904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raiseException.cpp</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void </a:t>
                      </a:r>
                      <a:r>
                        <a:rPr lang="en-GB" sz="1100" b="0" baseline="0" dirty="0" err="1" smtClean="0">
                          <a:solidFill>
                            <a:schemeClr val="tx1"/>
                          </a:solidFill>
                          <a:latin typeface="Courier New" pitchFamily="49" charset="0"/>
                        </a:rPr>
                        <a:t>raiseException</a:t>
                      </a:r>
                      <a:r>
                        <a:rPr lang="en-GB" sz="1100" b="0" baseline="0" dirty="0" smtClean="0">
                          <a:solidFill>
                            <a:schemeClr val="tx1"/>
                          </a:solidFill>
                          <a:latin typeface="Courier New" pitchFamily="49" charset="0"/>
                        </a:rPr>
                        <a:t>(void)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throw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throw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)20;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4" name="Tableau 4"/>
          <p:cNvGraphicFramePr>
            <a:graphicFrameLocks noGrp="1"/>
          </p:cNvGraphicFramePr>
          <p:nvPr>
            <p:extLst>
              <p:ext uri="{D42A27DB-BD31-4B8C-83A1-F6EECF244321}">
                <p14:modId xmlns:p14="http://schemas.microsoft.com/office/powerpoint/2010/main" val="4242506694"/>
              </p:ext>
            </p:extLst>
          </p:nvPr>
        </p:nvGraphicFramePr>
        <p:xfrm>
          <a:off x="3338487" y="1261051"/>
          <a:ext cx="5342375" cy="2605490"/>
        </p:xfrm>
        <a:graphic>
          <a:graphicData uri="http://schemas.openxmlformats.org/drawingml/2006/table">
            <a:tbl>
              <a:tblPr firstRow="1" bandRow="1">
                <a:tableStyleId>{5C22544A-7EE6-4342-B048-85BDC9FD1C3A}</a:tableStyleId>
              </a:tblPr>
              <a:tblGrid>
                <a:gridCol w="5342375"/>
              </a:tblGrid>
              <a:tr h="22637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Ada.Text_IO</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Main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cpp_exception</a:t>
                      </a:r>
                      <a:r>
                        <a:rPr lang="en-GB" sz="1100" b="0" baseline="0" dirty="0" smtClean="0">
                          <a:solidFill>
                            <a:schemeClr val="tx1"/>
                          </a:solidFill>
                          <a:latin typeface="Courier New" pitchFamily="49" charset="0"/>
                        </a:rPr>
                        <a:t> : </a:t>
                      </a:r>
                      <a:r>
                        <a:rPr lang="en-GB" sz="1100" b="1" baseline="0" dirty="0" smtClean="0">
                          <a:solidFill>
                            <a:schemeClr val="tx1"/>
                          </a:solidFill>
                          <a:latin typeface="Courier New" pitchFamily="49" charset="0"/>
                        </a:rPr>
                        <a:t>Exception</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RaiseException</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Import(CPP, </a:t>
                      </a:r>
                      <a:r>
                        <a:rPr lang="en-GB" sz="1100" b="0" baseline="0" dirty="0" err="1" smtClean="0">
                          <a:solidFill>
                            <a:schemeClr val="tx1"/>
                          </a:solidFill>
                          <a:latin typeface="Courier New" pitchFamily="49" charset="0"/>
                        </a:rPr>
                        <a:t>RaiseException</a:t>
                      </a:r>
                      <a:r>
                        <a:rPr lang="en-GB" sz="1100" b="0" baseline="0" dirty="0" smtClean="0">
                          <a:solidFill>
                            <a:schemeClr val="tx1"/>
                          </a:solidFill>
                          <a:latin typeface="Courier New" pitchFamily="49" charset="0"/>
                        </a:rPr>
                        <a:t>, "_Z14raiseExceptionv");</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RaiseException</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exception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when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cpp_exception</a:t>
                      </a:r>
                      <a:r>
                        <a:rPr lang="en-GB" sz="1100" b="0" baseline="0" dirty="0" smtClean="0">
                          <a:solidFill>
                            <a:schemeClr val="tx1"/>
                          </a:solidFill>
                          <a:latin typeface="Courier New" pitchFamily="49" charset="0"/>
                        </a:rPr>
                        <a:t> =&gt;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Ada.Text_IO.Put_Line</a:t>
                      </a:r>
                      <a:r>
                        <a:rPr lang="en-GB" sz="1100" b="0" baseline="0" dirty="0" smtClean="0">
                          <a:solidFill>
                            <a:schemeClr val="tx1"/>
                          </a:solidFill>
                          <a:latin typeface="Courier New" pitchFamily="49" charset="0"/>
                        </a:rPr>
                        <a:t>("C++ Exception!!");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end Main;</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92229812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(10/10)</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2696296779"/>
              </p:ext>
            </p:extLst>
          </p:nvPr>
        </p:nvGraphicFramePr>
        <p:xfrm>
          <a:off x="2796946" y="1357044"/>
          <a:ext cx="3550109" cy="929090"/>
        </p:xfrm>
        <a:graphic>
          <a:graphicData uri="http://schemas.openxmlformats.org/drawingml/2006/table">
            <a:tbl>
              <a:tblPr firstRow="1" bandRow="1">
                <a:tableStyleId>{5C22544A-7EE6-4342-B048-85BDC9FD1C3A}</a:tableStyleId>
              </a:tblPr>
              <a:tblGrid>
                <a:gridCol w="3550109"/>
              </a:tblGrid>
              <a:tr h="904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raiseException.cpp</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void </a:t>
                      </a:r>
                      <a:r>
                        <a:rPr lang="en-GB" sz="1100" b="0" baseline="0" dirty="0" err="1" smtClean="0">
                          <a:solidFill>
                            <a:schemeClr val="tx1"/>
                          </a:solidFill>
                          <a:latin typeface="Courier New" pitchFamily="49" charset="0"/>
                        </a:rPr>
                        <a:t>raiseException</a:t>
                      </a:r>
                      <a:r>
                        <a:rPr lang="en-GB" sz="1100" b="0" baseline="0" dirty="0" smtClean="0">
                          <a:solidFill>
                            <a:schemeClr val="tx1"/>
                          </a:solidFill>
                          <a:latin typeface="Courier New" pitchFamily="49" charset="0"/>
                        </a:rPr>
                        <a:t>(void) throw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throw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)20;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2970163502"/>
              </p:ext>
            </p:extLst>
          </p:nvPr>
        </p:nvGraphicFramePr>
        <p:xfrm>
          <a:off x="1675941" y="2496086"/>
          <a:ext cx="5792119" cy="2605490"/>
        </p:xfrm>
        <a:graphic>
          <a:graphicData uri="http://schemas.openxmlformats.org/drawingml/2006/table">
            <a:tbl>
              <a:tblPr firstRow="1" bandRow="1">
                <a:tableStyleId>{5C22544A-7EE6-4342-B048-85BDC9FD1C3A}</a:tableStyleId>
              </a:tblPr>
              <a:tblGrid>
                <a:gridCol w="5792119"/>
              </a:tblGrid>
              <a:tr h="22637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Ada.Text_IO</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Main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cpp_exception</a:t>
                      </a:r>
                      <a:r>
                        <a:rPr lang="en-GB" sz="1100" b="0" baseline="0" dirty="0" smtClean="0">
                          <a:solidFill>
                            <a:schemeClr val="tx1"/>
                          </a:solidFill>
                          <a:latin typeface="Courier New" pitchFamily="49" charset="0"/>
                        </a:rPr>
                        <a:t> : </a:t>
                      </a:r>
                      <a:r>
                        <a:rPr lang="en-GB" sz="1100" b="1" baseline="0" dirty="0" smtClean="0">
                          <a:solidFill>
                            <a:schemeClr val="tx1"/>
                          </a:solidFill>
                          <a:latin typeface="Courier New" pitchFamily="49" charset="0"/>
                        </a:rPr>
                        <a:t>Exception</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RaiseException</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Import(CPP, </a:t>
                      </a:r>
                      <a:r>
                        <a:rPr lang="en-GB" sz="1100" b="0" baseline="0" dirty="0" err="1" smtClean="0">
                          <a:solidFill>
                            <a:schemeClr val="tx1"/>
                          </a:solidFill>
                          <a:latin typeface="Courier New" pitchFamily="49" charset="0"/>
                        </a:rPr>
                        <a:t>RaiseException</a:t>
                      </a:r>
                      <a:r>
                        <a:rPr lang="en-GB" sz="1100" b="0" baseline="0" dirty="0" smtClean="0">
                          <a:solidFill>
                            <a:schemeClr val="tx1"/>
                          </a:solidFill>
                          <a:latin typeface="Courier New" pitchFamily="49" charset="0"/>
                        </a:rPr>
                        <a:t>, "_Z14raiseExceptionv");</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RaiseException</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exception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when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cpp_exception</a:t>
                      </a:r>
                      <a:r>
                        <a:rPr lang="en-GB" sz="1100" b="0" baseline="0" dirty="0" smtClean="0">
                          <a:solidFill>
                            <a:schemeClr val="tx1"/>
                          </a:solidFill>
                          <a:latin typeface="Courier New" pitchFamily="49" charset="0"/>
                        </a:rPr>
                        <a:t> =&gt;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Ada.Text_IO.Put_Line</a:t>
                      </a:r>
                      <a:r>
                        <a:rPr lang="en-GB" sz="1100" b="0" baseline="0" dirty="0" smtClean="0">
                          <a:solidFill>
                            <a:schemeClr val="tx1"/>
                          </a:solidFill>
                          <a:latin typeface="Courier New" pitchFamily="49" charset="0"/>
                        </a:rPr>
                        <a:t>("C++ Exception!!");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end Main;</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
        <p:nvSpPr>
          <p:cNvPr id="6" name="TextBox 5"/>
          <p:cNvSpPr txBox="1"/>
          <p:nvPr/>
        </p:nvSpPr>
        <p:spPr>
          <a:xfrm>
            <a:off x="2921003" y="5356604"/>
            <a:ext cx="3301994" cy="523220"/>
          </a:xfrm>
          <a:prstGeom prst="rect">
            <a:avLst/>
          </a:prstGeom>
          <a:noFill/>
        </p:spPr>
        <p:txBody>
          <a:bodyPr wrap="none" rtlCol="0">
            <a:spAutoFit/>
          </a:bodyPr>
          <a:lstStyle/>
          <a:p>
            <a:pPr algn="ctr"/>
            <a:r>
              <a:rPr lang="en-GB" sz="1400" b="1" i="0" kern="1200" dirty="0" smtClean="0">
                <a:solidFill>
                  <a:schemeClr val="accent1"/>
                </a:solidFill>
              </a:rPr>
              <a:t>The Answer is the program crashes.</a:t>
            </a:r>
          </a:p>
          <a:p>
            <a:pPr algn="ctr"/>
            <a:r>
              <a:rPr lang="en-GB" sz="1400" b="1" dirty="0" smtClean="0">
                <a:solidFill>
                  <a:schemeClr val="accent1"/>
                </a:solidFill>
              </a:rPr>
              <a:t>A default Exception handler was required.</a:t>
            </a:r>
            <a:endParaRPr lang="en-GB" sz="1400" b="1" i="0" kern="1200" dirty="0" smtClean="0">
              <a:solidFill>
                <a:schemeClr val="accent1"/>
              </a:solidFill>
            </a:endParaRPr>
          </a:p>
        </p:txBody>
      </p:sp>
    </p:spTree>
    <p:extLst>
      <p:ext uri="{BB962C8B-B14F-4D97-AF65-F5344CB8AC3E}">
        <p14:creationId xmlns:p14="http://schemas.microsoft.com/office/powerpoint/2010/main" val="269059406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88651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 Name Mangling</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1929039901"/>
              </p:ext>
            </p:extLst>
          </p:nvPr>
        </p:nvGraphicFramePr>
        <p:xfrm>
          <a:off x="2840265" y="1096344"/>
          <a:ext cx="3463471" cy="1934930"/>
        </p:xfrm>
        <a:graphic>
          <a:graphicData uri="http://schemas.openxmlformats.org/drawingml/2006/table">
            <a:tbl>
              <a:tblPr firstRow="1" bandRow="1">
                <a:tableStyleId>{5C22544A-7EE6-4342-B048-85BDC9FD1C3A}</a:tableStyleId>
              </a:tblPr>
              <a:tblGrid>
                <a:gridCol w="3463471"/>
              </a:tblGrid>
              <a:tr h="14790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const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x = 30;</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const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(void)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return x;</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const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(char* </a:t>
                      </a:r>
                      <a:r>
                        <a:rPr lang="en-GB" sz="1100" b="0" baseline="0" dirty="0" err="1" smtClean="0">
                          <a:solidFill>
                            <a:schemeClr val="tx1"/>
                          </a:solidFill>
                          <a:latin typeface="Courier New" pitchFamily="49" charset="0"/>
                        </a:rPr>
                        <a:t>aString</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return x;</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4070937989"/>
              </p:ext>
            </p:extLst>
          </p:nvPr>
        </p:nvGraphicFramePr>
        <p:xfrm>
          <a:off x="2840265" y="3345173"/>
          <a:ext cx="3463471" cy="312427"/>
        </p:xfrm>
        <a:graphic>
          <a:graphicData uri="http://schemas.openxmlformats.org/drawingml/2006/table">
            <a:tbl>
              <a:tblPr firstRow="1" bandRow="1">
                <a:tableStyleId>{5C22544A-7EE6-4342-B048-85BDC9FD1C3A}</a:tableStyleId>
              </a:tblPr>
              <a:tblGrid>
                <a:gridCol w="3463471"/>
              </a:tblGrid>
              <a:tr h="31242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g++ -c cpplib.cpp –o </a:t>
                      </a:r>
                      <a:r>
                        <a:rPr lang="en-GB" sz="1100" b="0" baseline="0" dirty="0" err="1" smtClean="0">
                          <a:solidFill>
                            <a:schemeClr val="tx1"/>
                          </a:solidFill>
                          <a:latin typeface="Courier New" pitchFamily="49" charset="0"/>
                        </a:rPr>
                        <a:t>cpplib.o</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6" name="Tableau 4"/>
          <p:cNvGraphicFramePr>
            <a:graphicFrameLocks noGrp="1"/>
          </p:cNvGraphicFramePr>
          <p:nvPr>
            <p:extLst>
              <p:ext uri="{D42A27DB-BD31-4B8C-83A1-F6EECF244321}">
                <p14:modId xmlns:p14="http://schemas.microsoft.com/office/powerpoint/2010/main" val="908388404"/>
              </p:ext>
            </p:extLst>
          </p:nvPr>
        </p:nvGraphicFramePr>
        <p:xfrm>
          <a:off x="2840265" y="3854412"/>
          <a:ext cx="3463471" cy="312427"/>
        </p:xfrm>
        <a:graphic>
          <a:graphicData uri="http://schemas.openxmlformats.org/drawingml/2006/table">
            <a:tbl>
              <a:tblPr firstRow="1" bandRow="1">
                <a:tableStyleId>{5C22544A-7EE6-4342-B048-85BDC9FD1C3A}</a:tableStyleId>
              </a:tblPr>
              <a:tblGrid>
                <a:gridCol w="3463471"/>
              </a:tblGrid>
              <a:tr h="31242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nm </a:t>
                      </a:r>
                      <a:r>
                        <a:rPr lang="en-GB" sz="1100" b="0" baseline="0" dirty="0" err="1" smtClean="0">
                          <a:solidFill>
                            <a:schemeClr val="tx1"/>
                          </a:solidFill>
                          <a:latin typeface="Courier New" pitchFamily="49" charset="0"/>
                        </a:rPr>
                        <a:t>cpplib.o</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7" name="Tableau 4"/>
          <p:cNvGraphicFramePr>
            <a:graphicFrameLocks noGrp="1"/>
          </p:cNvGraphicFramePr>
          <p:nvPr>
            <p:extLst>
              <p:ext uri="{D42A27DB-BD31-4B8C-83A1-F6EECF244321}">
                <p14:modId xmlns:p14="http://schemas.microsoft.com/office/powerpoint/2010/main" val="842804839"/>
              </p:ext>
            </p:extLst>
          </p:nvPr>
        </p:nvGraphicFramePr>
        <p:xfrm>
          <a:off x="2836548" y="4371086"/>
          <a:ext cx="3463471" cy="1479036"/>
        </p:xfrm>
        <a:graphic>
          <a:graphicData uri="http://schemas.openxmlformats.org/drawingml/2006/table">
            <a:tbl>
              <a:tblPr firstRow="1" bandRow="1">
                <a:tableStyleId>{5C22544A-7EE6-4342-B048-85BDC9FD1C3A}</a:tableStyleId>
              </a:tblPr>
              <a:tblGrid>
                <a:gridCol w="3463471"/>
              </a:tblGrid>
              <a:tr h="14790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b .</a:t>
                      </a:r>
                      <a:r>
                        <a:rPr lang="en-GB" sz="1100" b="0" baseline="0" dirty="0" err="1" smtClean="0">
                          <a:solidFill>
                            <a:schemeClr val="tx1"/>
                          </a:solidFill>
                          <a:latin typeface="Courier New" pitchFamily="49" charset="0"/>
                        </a:rPr>
                        <a:t>bss</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d .data</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r .</a:t>
                      </a:r>
                      <a:r>
                        <a:rPr lang="en-GB" sz="1100" b="0" baseline="0" dirty="0" err="1" smtClean="0">
                          <a:solidFill>
                            <a:schemeClr val="tx1"/>
                          </a:solidFill>
                          <a:latin typeface="Courier New" pitchFamily="49" charset="0"/>
                        </a:rPr>
                        <a:t>eh_frame</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r .</a:t>
                      </a:r>
                      <a:r>
                        <a:rPr lang="en-GB" sz="1100" b="0" baseline="0" dirty="0" err="1" smtClean="0">
                          <a:solidFill>
                            <a:schemeClr val="tx1"/>
                          </a:solidFill>
                          <a:latin typeface="Courier New" pitchFamily="49" charset="0"/>
                        </a:rPr>
                        <a:t>rdata</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t .text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0000000c T __Z16getRefWithStringPc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T __Z6getRefPc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r __ZL1x</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spTree>
    <p:extLst>
      <p:ext uri="{BB962C8B-B14F-4D97-AF65-F5344CB8AC3E}">
        <p14:creationId xmlns:p14="http://schemas.microsoft.com/office/powerpoint/2010/main" val="19664319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Link_Name </a:t>
            </a:r>
            <a:endParaRPr lang="en-GB" dirty="0"/>
          </a:p>
        </p:txBody>
      </p:sp>
      <p:sp>
        <p:nvSpPr>
          <p:cNvPr id="5" name="Content Placeholder 2"/>
          <p:cNvSpPr>
            <a:spLocks noGrp="1"/>
          </p:cNvSpPr>
          <p:nvPr>
            <p:ph sz="half" idx="10"/>
          </p:nvPr>
        </p:nvSpPr>
        <p:spPr>
          <a:xfrm>
            <a:off x="685800" y="1143000"/>
            <a:ext cx="7848600" cy="5067300"/>
          </a:xfrm>
        </p:spPr>
        <p:txBody>
          <a:bodyPr/>
          <a:lstStyle/>
          <a:p>
            <a:r>
              <a:rPr lang="en-GB" dirty="0" err="1" smtClean="0"/>
              <a:t>Link_Name</a:t>
            </a:r>
            <a:r>
              <a:rPr lang="en-GB" dirty="0" smtClean="0"/>
              <a:t> argument for pragma Import</a:t>
            </a:r>
          </a:p>
          <a:p>
            <a:pPr lvl="1"/>
            <a:r>
              <a:rPr lang="en-GB" dirty="0" smtClean="0"/>
              <a:t>Needs hard coded C++ mangled name</a:t>
            </a:r>
          </a:p>
          <a:p>
            <a:pPr lvl="1"/>
            <a:endParaRPr lang="en-GB" dirty="0"/>
          </a:p>
          <a:p>
            <a:pPr lvl="1"/>
            <a:endParaRPr lang="en-GB" dirty="0" smtClean="0"/>
          </a:p>
          <a:p>
            <a:pPr lvl="1"/>
            <a:endParaRPr lang="en-GB" dirty="0"/>
          </a:p>
          <a:p>
            <a:pPr lvl="1"/>
            <a:endParaRPr lang="en-GB" dirty="0" smtClean="0"/>
          </a:p>
          <a:p>
            <a:r>
              <a:rPr lang="en-GB" dirty="0" smtClean="0"/>
              <a:t>Increases maintenance costs</a:t>
            </a:r>
          </a:p>
          <a:p>
            <a:r>
              <a:rPr lang="en-GB" dirty="0" smtClean="0"/>
              <a:t>Reduces compiler independence</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119678017"/>
              </p:ext>
            </p:extLst>
          </p:nvPr>
        </p:nvGraphicFramePr>
        <p:xfrm>
          <a:off x="596901" y="2359496"/>
          <a:ext cx="8051800" cy="1285404"/>
        </p:xfrm>
        <a:graphic>
          <a:graphicData uri="http://schemas.openxmlformats.org/drawingml/2006/table">
            <a:tbl>
              <a:tblPr firstRow="1" bandRow="1">
                <a:tableStyleId>{5C22544A-7EE6-4342-B048-85BDC9FD1C3A}</a:tableStyleId>
              </a:tblPr>
              <a:tblGrid>
                <a:gridCol w="8051800"/>
              </a:tblGrid>
              <a:tr h="12854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function </a:t>
                      </a:r>
                      <a:r>
                        <a:rPr lang="en-GB" sz="1100" b="0" baseline="0" dirty="0" err="1" smtClean="0">
                          <a:solidFill>
                            <a:schemeClr val="tx1"/>
                          </a:solidFill>
                          <a:latin typeface="Courier New" pitchFamily="49" charset="0"/>
                        </a:rPr>
                        <a:t>getRef</a:t>
                      </a:r>
                      <a:r>
                        <a:rPr lang="en-GB" sz="1100" b="1" baseline="0" dirty="0" smtClean="0">
                          <a:solidFill>
                            <a:schemeClr val="tx1"/>
                          </a:solidFill>
                          <a:latin typeface="Courier New" pitchFamily="49" charset="0"/>
                        </a:rPr>
                        <a:t> return </a:t>
                      </a:r>
                      <a:r>
                        <a:rPr lang="en-GB" sz="1100" b="0" baseline="0" dirty="0" smtClean="0">
                          <a:solidFill>
                            <a:schemeClr val="tx1"/>
                          </a:solidFill>
                          <a:latin typeface="Courier New" pitchFamily="49" charset="0"/>
                        </a:rPr>
                        <a:t>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pragma </a:t>
                      </a:r>
                      <a:r>
                        <a:rPr lang="en-GB" sz="1100" b="0" baseline="0" dirty="0" smtClean="0">
                          <a:solidFill>
                            <a:schemeClr val="tx1"/>
                          </a:solidFill>
                          <a:latin typeface="Courier New" pitchFamily="49" charset="0"/>
                        </a:rPr>
                        <a:t>Import(CPP,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Link_Name</a:t>
                      </a:r>
                      <a:r>
                        <a:rPr lang="en-GB" sz="1100" b="0" baseline="0" dirty="0" smtClean="0">
                          <a:solidFill>
                            <a:schemeClr val="tx1"/>
                          </a:solidFill>
                          <a:latin typeface="Courier New" pitchFamily="49" charset="0"/>
                        </a:rPr>
                        <a:t> =&gt; "__Z6getRefPc");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function </a:t>
                      </a:r>
                      <a:r>
                        <a:rPr lang="en-GB" sz="1100" b="0" baseline="0" dirty="0" err="1" smtClean="0">
                          <a:solidFill>
                            <a:schemeClr val="tx1"/>
                          </a:solidFill>
                          <a:latin typeface="Courier New" pitchFamily="49" charset="0"/>
                        </a:rPr>
                        <a:t>getRefwithString</a:t>
                      </a:r>
                      <a:r>
                        <a:rPr lang="en-GB" sz="1100" b="1"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aString</a:t>
                      </a:r>
                      <a:r>
                        <a:rPr lang="en-GB" sz="1100" b="1" baseline="0" dirty="0" smtClean="0">
                          <a:solidFill>
                            <a:schemeClr val="tx1"/>
                          </a:solidFill>
                          <a:latin typeface="Courier New" pitchFamily="49" charset="0"/>
                        </a:rPr>
                        <a:t> : </a:t>
                      </a:r>
                      <a:r>
                        <a:rPr lang="en-GB" sz="1100" b="0" baseline="0" dirty="0" err="1" smtClean="0">
                          <a:solidFill>
                            <a:schemeClr val="tx1"/>
                          </a:solidFill>
                          <a:latin typeface="Courier New" pitchFamily="49" charset="0"/>
                        </a:rPr>
                        <a:t>Interfaces.C.Strings.chars_ptr</a:t>
                      </a:r>
                      <a:r>
                        <a:rPr lang="en-GB" sz="1100" b="1" baseline="0" dirty="0" smtClean="0">
                          <a:solidFill>
                            <a:schemeClr val="tx1"/>
                          </a:solidFill>
                          <a:latin typeface="Courier New" pitchFamily="49" charset="0"/>
                        </a:rPr>
                        <a:t>) return I</a:t>
                      </a:r>
                      <a:r>
                        <a:rPr lang="en-GB" sz="1100" b="0" baseline="0" dirty="0" smtClean="0">
                          <a:solidFill>
                            <a:schemeClr val="tx1"/>
                          </a:solidFill>
                          <a:latin typeface="Courier New" pitchFamily="49" charset="0"/>
                        </a:rPr>
                        <a:t>nterfaces.C.int;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pragma </a:t>
                      </a:r>
                      <a:r>
                        <a:rPr lang="en-GB" sz="1100" b="0" baseline="0" dirty="0" smtClean="0">
                          <a:solidFill>
                            <a:schemeClr val="tx1"/>
                          </a:solidFill>
                          <a:latin typeface="Courier New" pitchFamily="49" charset="0"/>
                        </a:rPr>
                        <a:t>Import(CPP, </a:t>
                      </a:r>
                      <a:r>
                        <a:rPr lang="en-GB" sz="1100" b="0" baseline="0" dirty="0" err="1" smtClean="0">
                          <a:solidFill>
                            <a:schemeClr val="tx1"/>
                          </a:solidFill>
                          <a:latin typeface="Courier New" pitchFamily="49" charset="0"/>
                        </a:rPr>
                        <a:t>getRefwithString</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Link_Name</a:t>
                      </a:r>
                      <a:r>
                        <a:rPr lang="en-GB" sz="1100" b="0" baseline="0" dirty="0" smtClean="0">
                          <a:solidFill>
                            <a:schemeClr val="tx1"/>
                          </a:solidFill>
                          <a:latin typeface="Courier New" pitchFamily="49" charset="0"/>
                        </a:rPr>
                        <a:t> =&gt; "__Z16getRefWithStringPc");</a:t>
                      </a: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6906826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extern “C”</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3057916987"/>
              </p:ext>
            </p:extLst>
          </p:nvPr>
        </p:nvGraphicFramePr>
        <p:xfrm>
          <a:off x="315416" y="942504"/>
          <a:ext cx="4341055" cy="2461096"/>
        </p:xfrm>
        <a:graphic>
          <a:graphicData uri="http://schemas.openxmlformats.org/drawingml/2006/table">
            <a:tbl>
              <a:tblPr firstRow="1" bandRow="1">
                <a:tableStyleId>{5C22544A-7EE6-4342-B048-85BDC9FD1C3A}</a:tableStyleId>
              </a:tblPr>
              <a:tblGrid>
                <a:gridCol w="4341055"/>
              </a:tblGrid>
              <a:tr h="24610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const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x = 30;</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const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(char* </a:t>
                      </a:r>
                      <a:r>
                        <a:rPr lang="en-GB" sz="1100" b="0" baseline="0" dirty="0" err="1" smtClean="0">
                          <a:solidFill>
                            <a:schemeClr val="tx1"/>
                          </a:solidFill>
                          <a:latin typeface="Courier New" pitchFamily="49" charset="0"/>
                        </a:rPr>
                        <a:t>aString</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return x;</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extern "C"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const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getRefWithString</a:t>
                      </a:r>
                      <a:r>
                        <a:rPr lang="en-GB" sz="1100" b="0" baseline="0" dirty="0" smtClean="0">
                          <a:solidFill>
                            <a:schemeClr val="tx1"/>
                          </a:solidFill>
                          <a:latin typeface="Courier New" pitchFamily="49" charset="0"/>
                        </a:rPr>
                        <a:t>(char* </a:t>
                      </a:r>
                      <a:r>
                        <a:rPr lang="en-GB" sz="1100" b="0" baseline="0" dirty="0" err="1" smtClean="0">
                          <a:solidFill>
                            <a:schemeClr val="tx1"/>
                          </a:solidFill>
                          <a:latin typeface="Courier New" pitchFamily="49" charset="0"/>
                        </a:rPr>
                        <a:t>aString</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return x;</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657588746"/>
              </p:ext>
            </p:extLst>
          </p:nvPr>
        </p:nvGraphicFramePr>
        <p:xfrm>
          <a:off x="4973865" y="944873"/>
          <a:ext cx="3463471" cy="2270210"/>
        </p:xfrm>
        <a:graphic>
          <a:graphicData uri="http://schemas.openxmlformats.org/drawingml/2006/table">
            <a:tbl>
              <a:tblPr firstRow="1" bandRow="1">
                <a:tableStyleId>{5C22544A-7EE6-4342-B048-85BDC9FD1C3A}</a:tableStyleId>
              </a:tblPr>
              <a:tblGrid>
                <a:gridCol w="3463471"/>
              </a:tblGrid>
              <a:tr h="5537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g++ -c cpplib.cpp –o </a:t>
                      </a:r>
                      <a:r>
                        <a:rPr lang="en-GB" sz="1100" b="0" baseline="0" dirty="0" err="1" smtClean="0">
                          <a:solidFill>
                            <a:schemeClr val="tx1"/>
                          </a:solidFill>
                          <a:latin typeface="Courier New" pitchFamily="49" charset="0"/>
                        </a:rPr>
                        <a:t>cpplib.o</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nm </a:t>
                      </a:r>
                      <a:r>
                        <a:rPr lang="en-GB" sz="1100" b="0" baseline="0" dirty="0" err="1" smtClean="0">
                          <a:solidFill>
                            <a:schemeClr val="tx1"/>
                          </a:solidFill>
                          <a:latin typeface="Courier New" pitchFamily="49" charset="0"/>
                        </a:rPr>
                        <a:t>cpplib.o</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b .</a:t>
                      </a:r>
                      <a:r>
                        <a:rPr lang="en-GB" sz="1100" b="0" baseline="0" dirty="0" err="1" smtClean="0">
                          <a:solidFill>
                            <a:schemeClr val="tx1"/>
                          </a:solidFill>
                          <a:latin typeface="Courier New" pitchFamily="49" charset="0"/>
                        </a:rPr>
                        <a:t>bss</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d .data</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r .</a:t>
                      </a:r>
                      <a:r>
                        <a:rPr lang="en-GB" sz="1100" b="0" baseline="0" dirty="0" err="1" smtClean="0">
                          <a:solidFill>
                            <a:schemeClr val="tx1"/>
                          </a:solidFill>
                          <a:latin typeface="Courier New" pitchFamily="49" charset="0"/>
                        </a:rPr>
                        <a:t>eh_frame</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r .</a:t>
                      </a:r>
                      <a:r>
                        <a:rPr lang="en-GB" sz="1100" b="0" baseline="0" dirty="0" err="1" smtClean="0">
                          <a:solidFill>
                            <a:schemeClr val="tx1"/>
                          </a:solidFill>
                          <a:latin typeface="Courier New" pitchFamily="49" charset="0"/>
                        </a:rPr>
                        <a:t>rdata</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t .text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T __Z6getRefPc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r __ZL1x</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0000000c T _</a:t>
                      </a:r>
                      <a:r>
                        <a:rPr lang="en-GB" sz="1100" b="0" baseline="0" dirty="0" err="1" smtClean="0">
                          <a:solidFill>
                            <a:schemeClr val="tx1"/>
                          </a:solidFill>
                          <a:latin typeface="Courier New" pitchFamily="49" charset="0"/>
                        </a:rPr>
                        <a:t>getRefWithString</a:t>
                      </a: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7" name="Tableau 4"/>
          <p:cNvGraphicFramePr>
            <a:graphicFrameLocks noGrp="1"/>
          </p:cNvGraphicFramePr>
          <p:nvPr>
            <p:extLst>
              <p:ext uri="{D42A27DB-BD31-4B8C-83A1-F6EECF244321}">
                <p14:modId xmlns:p14="http://schemas.microsoft.com/office/powerpoint/2010/main" val="3996230100"/>
              </p:ext>
            </p:extLst>
          </p:nvPr>
        </p:nvGraphicFramePr>
        <p:xfrm>
          <a:off x="315416" y="3743796"/>
          <a:ext cx="8374566" cy="2352204"/>
        </p:xfrm>
        <a:graphic>
          <a:graphicData uri="http://schemas.openxmlformats.org/drawingml/2006/table">
            <a:tbl>
              <a:tblPr firstRow="1" bandRow="1">
                <a:tableStyleId>{5C22544A-7EE6-4342-B048-85BDC9FD1C3A}</a:tableStyleId>
              </a:tblPr>
              <a:tblGrid>
                <a:gridCol w="8374566"/>
              </a:tblGrid>
              <a:tr h="23522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 </a:t>
                      </a:r>
                      <a:r>
                        <a:rPr lang="en-GB" sz="1100" b="0" baseline="0" dirty="0" smtClean="0">
                          <a:solidFill>
                            <a:schemeClr val="tx1"/>
                          </a:solidFill>
                          <a:latin typeface="Courier New" pitchFamily="49" charset="0"/>
                        </a:rPr>
                        <a:t>Interfaces.C;</a:t>
                      </a:r>
                      <a:r>
                        <a:rPr lang="en-GB" sz="1100" b="1" baseline="0" dirty="0" smtClean="0">
                          <a:solidFill>
                            <a:schemeClr val="tx1"/>
                          </a:solidFill>
                          <a:latin typeface="Courier New" pitchFamily="49" charset="0"/>
                        </a:rPr>
                        <a:t> with </a:t>
                      </a:r>
                      <a:r>
                        <a:rPr lang="en-GB" sz="1100" b="0" baseline="0" dirty="0" smtClean="0">
                          <a:solidFill>
                            <a:schemeClr val="tx1"/>
                          </a:solidFill>
                          <a:latin typeface="Courier New" pitchFamily="49" charset="0"/>
                        </a:rPr>
                        <a:t>Interfaces.C.Strings;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 </a:t>
                      </a:r>
                      <a:r>
                        <a:rPr lang="en-GB" sz="1100" b="0" baseline="0" dirty="0" smtClean="0">
                          <a:solidFill>
                            <a:schemeClr val="tx1"/>
                          </a:solidFill>
                          <a:latin typeface="Courier New" pitchFamily="49" charset="0"/>
                        </a:rPr>
                        <a:t>Main</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function </a:t>
                      </a:r>
                      <a:r>
                        <a:rPr lang="en-GB" sz="1100" b="0" baseline="0" dirty="0" err="1" smtClean="0">
                          <a:solidFill>
                            <a:schemeClr val="tx1"/>
                          </a:solidFill>
                          <a:latin typeface="Courier New" pitchFamily="49" charset="0"/>
                        </a:rPr>
                        <a:t>getRef</a:t>
                      </a:r>
                      <a:r>
                        <a:rPr lang="en-GB" sz="1100" b="1" baseline="0" dirty="0" smtClean="0">
                          <a:solidFill>
                            <a:schemeClr val="tx1"/>
                          </a:solidFill>
                          <a:latin typeface="Courier New" pitchFamily="49" charset="0"/>
                        </a:rPr>
                        <a:t> return </a:t>
                      </a:r>
                      <a:r>
                        <a:rPr lang="en-GB" sz="1100" b="0" baseline="0" dirty="0" smtClean="0">
                          <a:solidFill>
                            <a:schemeClr val="tx1"/>
                          </a:solidFill>
                          <a:latin typeface="Courier New" pitchFamily="49" charset="0"/>
                        </a:rPr>
                        <a:t>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pragma </a:t>
                      </a:r>
                      <a:r>
                        <a:rPr lang="en-GB" sz="1100" b="0" baseline="0" dirty="0" smtClean="0">
                          <a:solidFill>
                            <a:schemeClr val="tx1"/>
                          </a:solidFill>
                          <a:latin typeface="Courier New" pitchFamily="49" charset="0"/>
                        </a:rPr>
                        <a:t>Import(CPP,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Link_Name</a:t>
                      </a:r>
                      <a:r>
                        <a:rPr lang="en-GB" sz="1100" b="0" baseline="0" dirty="0" smtClean="0">
                          <a:solidFill>
                            <a:schemeClr val="tx1"/>
                          </a:solidFill>
                          <a:latin typeface="Courier New" pitchFamily="49" charset="0"/>
                        </a:rPr>
                        <a:t> =&gt; "__Z6getRefPc");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function </a:t>
                      </a:r>
                      <a:r>
                        <a:rPr lang="en-GB" sz="1100" b="0" baseline="0" dirty="0" err="1" smtClean="0">
                          <a:solidFill>
                            <a:schemeClr val="tx1"/>
                          </a:solidFill>
                          <a:latin typeface="Courier New" pitchFamily="49" charset="0"/>
                        </a:rPr>
                        <a:t>getRefwithString</a:t>
                      </a:r>
                      <a:r>
                        <a:rPr lang="en-GB" sz="1100" b="1"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aString</a:t>
                      </a:r>
                      <a:r>
                        <a:rPr lang="en-GB" sz="1100" b="1" baseline="0" dirty="0" smtClean="0">
                          <a:solidFill>
                            <a:schemeClr val="tx1"/>
                          </a:solidFill>
                          <a:latin typeface="Courier New" pitchFamily="49" charset="0"/>
                        </a:rPr>
                        <a:t> : </a:t>
                      </a:r>
                      <a:r>
                        <a:rPr lang="en-GB" sz="1100" b="0" baseline="0" dirty="0" err="1" smtClean="0">
                          <a:solidFill>
                            <a:schemeClr val="tx1"/>
                          </a:solidFill>
                          <a:latin typeface="Courier New" pitchFamily="49" charset="0"/>
                        </a:rPr>
                        <a:t>Interfaces.C.Strings.chars_ptr</a:t>
                      </a:r>
                      <a:r>
                        <a:rPr lang="en-GB" sz="1100" b="1" baseline="0" dirty="0" smtClean="0">
                          <a:solidFill>
                            <a:schemeClr val="tx1"/>
                          </a:solidFill>
                          <a:latin typeface="Courier New" pitchFamily="49" charset="0"/>
                        </a:rPr>
                        <a:t>) return </a:t>
                      </a:r>
                      <a:r>
                        <a:rPr lang="en-GB" sz="1100" b="0" baseline="0" dirty="0" smtClean="0">
                          <a:solidFill>
                            <a:schemeClr val="tx1"/>
                          </a:solidFill>
                          <a:latin typeface="Courier New" pitchFamily="49" charset="0"/>
                        </a:rPr>
                        <a:t>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pragma </a:t>
                      </a:r>
                      <a:r>
                        <a:rPr lang="en-GB" sz="1100" b="0" baseline="0" dirty="0" smtClean="0">
                          <a:solidFill>
                            <a:schemeClr val="tx1"/>
                          </a:solidFill>
                          <a:latin typeface="Courier New" pitchFamily="49" charset="0"/>
                        </a:rPr>
                        <a:t>Import(CPP, </a:t>
                      </a:r>
                      <a:r>
                        <a:rPr lang="en-GB" sz="1100" b="0" baseline="0" dirty="0" err="1" smtClean="0">
                          <a:solidFill>
                            <a:schemeClr val="tx1"/>
                          </a:solidFill>
                          <a:latin typeface="Courier New" pitchFamily="49" charset="0"/>
                        </a:rPr>
                        <a:t>getRefwithString</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External_Name</a:t>
                      </a:r>
                      <a:r>
                        <a:rPr lang="en-GB" sz="1100" b="0" baseline="0" dirty="0" smtClean="0">
                          <a:solidFill>
                            <a:schemeClr val="tx1"/>
                          </a:solidFill>
                          <a:latin typeface="Courier New" pitchFamily="49" charset="0"/>
                        </a:rPr>
                        <a:t> =&gt; "</a:t>
                      </a:r>
                      <a:r>
                        <a:rPr lang="en-GB" sz="1100" b="0" baseline="0" dirty="0" err="1" smtClean="0">
                          <a:solidFill>
                            <a:schemeClr val="tx1"/>
                          </a:solidFill>
                          <a:latin typeface="Courier New" pitchFamily="49" charset="0"/>
                        </a:rPr>
                        <a:t>getRefWithString</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null;</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smtClean="0">
                          <a:solidFill>
                            <a:schemeClr val="tx1"/>
                          </a:solidFill>
                          <a:latin typeface="Courier New" pitchFamily="49" charset="0"/>
                        </a:rPr>
                        <a:t>Main;</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22253179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–fdump-</a:t>
            </a:r>
            <a:r>
              <a:rPr lang="en-GB" dirty="0" err="1" smtClean="0"/>
              <a:t>ada</a:t>
            </a:r>
            <a:r>
              <a:rPr lang="en-GB" dirty="0" smtClean="0"/>
              <a:t>-spec</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1716149134"/>
              </p:ext>
            </p:extLst>
          </p:nvPr>
        </p:nvGraphicFramePr>
        <p:xfrm>
          <a:off x="759916" y="1096344"/>
          <a:ext cx="3463471" cy="1934930"/>
        </p:xfrm>
        <a:graphic>
          <a:graphicData uri="http://schemas.openxmlformats.org/drawingml/2006/table">
            <a:tbl>
              <a:tblPr firstRow="1" bandRow="1">
                <a:tableStyleId>{5C22544A-7EE6-4342-B048-85BDC9FD1C3A}</a:tableStyleId>
              </a:tblPr>
              <a:tblGrid>
                <a:gridCol w="3463471"/>
              </a:tblGrid>
              <a:tr h="14790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const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x = 30;</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const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(void)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return x;</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const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(char* </a:t>
                      </a:r>
                      <a:r>
                        <a:rPr lang="en-GB" sz="1100" b="0" baseline="0" dirty="0" err="1" smtClean="0">
                          <a:solidFill>
                            <a:schemeClr val="tx1"/>
                          </a:solidFill>
                          <a:latin typeface="Courier New" pitchFamily="49" charset="0"/>
                        </a:rPr>
                        <a:t>aString</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return x;</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1162683705"/>
              </p:ext>
            </p:extLst>
          </p:nvPr>
        </p:nvGraphicFramePr>
        <p:xfrm>
          <a:off x="4592865" y="2011673"/>
          <a:ext cx="3463471" cy="312427"/>
        </p:xfrm>
        <a:graphic>
          <a:graphicData uri="http://schemas.openxmlformats.org/drawingml/2006/table">
            <a:tbl>
              <a:tblPr firstRow="1" bandRow="1">
                <a:tableStyleId>{5C22544A-7EE6-4342-B048-85BDC9FD1C3A}</a:tableStyleId>
              </a:tblPr>
              <a:tblGrid>
                <a:gridCol w="3463471"/>
              </a:tblGrid>
              <a:tr h="31242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g++ -c –fdump-</a:t>
                      </a:r>
                      <a:r>
                        <a:rPr lang="en-GB" sz="1100" b="0" baseline="0" dirty="0" err="1" smtClean="0">
                          <a:solidFill>
                            <a:schemeClr val="tx1"/>
                          </a:solidFill>
                          <a:latin typeface="Courier New" pitchFamily="49" charset="0"/>
                        </a:rPr>
                        <a:t>ada</a:t>
                      </a:r>
                      <a:r>
                        <a:rPr lang="en-GB" sz="1100" b="0" baseline="0" dirty="0" smtClean="0">
                          <a:solidFill>
                            <a:schemeClr val="tx1"/>
                          </a:solidFill>
                          <a:latin typeface="Courier New" pitchFamily="49" charset="0"/>
                        </a:rPr>
                        <a:t>-spec cpplib.cpp</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6" name="Tableau 4"/>
          <p:cNvGraphicFramePr>
            <a:graphicFrameLocks noGrp="1"/>
          </p:cNvGraphicFramePr>
          <p:nvPr>
            <p:extLst>
              <p:ext uri="{D42A27DB-BD31-4B8C-83A1-F6EECF244321}">
                <p14:modId xmlns:p14="http://schemas.microsoft.com/office/powerpoint/2010/main" val="3602850"/>
              </p:ext>
            </p:extLst>
          </p:nvPr>
        </p:nvGraphicFramePr>
        <p:xfrm>
          <a:off x="903559" y="3375496"/>
          <a:ext cx="7286083" cy="2437850"/>
        </p:xfrm>
        <a:graphic>
          <a:graphicData uri="http://schemas.openxmlformats.org/drawingml/2006/table">
            <a:tbl>
              <a:tblPr firstRow="1" bandRow="1">
                <a:tableStyleId>{5C22544A-7EE6-4342-B048-85BDC9FD1C3A}</a:tableStyleId>
              </a:tblPr>
              <a:tblGrid>
                <a:gridCol w="7286083"/>
              </a:tblGrid>
              <a:tr h="23522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package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cpplib_cpp</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x </a:t>
                      </a:r>
                      <a:r>
                        <a:rPr lang="en-US" sz="1100" b="1" baseline="0" dirty="0" smtClean="0">
                          <a:solidFill>
                            <a:schemeClr val="tx1"/>
                          </a:solidFill>
                          <a:latin typeface="Courier New" pitchFamily="49" charset="0"/>
                        </a:rPr>
                        <a:t>:</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aliased</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int</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   pragma</a:t>
                      </a:r>
                      <a:r>
                        <a:rPr lang="en-US" sz="1100" b="0" baseline="0" dirty="0" smtClean="0">
                          <a:solidFill>
                            <a:schemeClr val="tx1"/>
                          </a:solidFill>
                          <a:latin typeface="Courier New" pitchFamily="49" charset="0"/>
                        </a:rPr>
                        <a:t> Import (CPP, x, "_ZL1x");</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function</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getRef</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aString</a:t>
                      </a:r>
                      <a:r>
                        <a:rPr lang="en-US" sz="1100" b="0" baseline="0" dirty="0" smtClean="0">
                          <a:solidFill>
                            <a:schemeClr val="tx1"/>
                          </a:solidFill>
                          <a:latin typeface="Courier New" pitchFamily="49" charset="0"/>
                        </a:rPr>
                        <a:t> : </a:t>
                      </a:r>
                      <a:r>
                        <a:rPr lang="en-US" sz="1100" b="0" baseline="0" dirty="0" err="1" smtClean="0">
                          <a:solidFill>
                            <a:schemeClr val="tx1"/>
                          </a:solidFill>
                          <a:latin typeface="Courier New" pitchFamily="49" charset="0"/>
                        </a:rPr>
                        <a:t>Interfaces.C.Strings.chars_ptr</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return</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int</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Import (CPP, </a:t>
                      </a:r>
                      <a:r>
                        <a:rPr lang="en-US" sz="1100" b="0" baseline="0" dirty="0" err="1" smtClean="0">
                          <a:solidFill>
                            <a:schemeClr val="tx1"/>
                          </a:solidFill>
                          <a:latin typeface="Courier New" pitchFamily="49" charset="0"/>
                        </a:rPr>
                        <a:t>getRef</a:t>
                      </a:r>
                      <a:r>
                        <a:rPr lang="en-US" sz="1100" b="0" baseline="0" dirty="0" smtClean="0">
                          <a:solidFill>
                            <a:schemeClr val="tx1"/>
                          </a:solidFill>
                          <a:latin typeface="Courier New" pitchFamily="49" charset="0"/>
                        </a:rPr>
                        <a:t>, "_Z6getRefPc");</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function</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getRefWithString</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aString</a:t>
                      </a:r>
                      <a:r>
                        <a:rPr lang="en-US" sz="1100" b="0" baseline="0" dirty="0" smtClean="0">
                          <a:solidFill>
                            <a:schemeClr val="tx1"/>
                          </a:solidFill>
                          <a:latin typeface="Courier New" pitchFamily="49" charset="0"/>
                        </a:rPr>
                        <a:t> : </a:t>
                      </a:r>
                      <a:r>
                        <a:rPr lang="en-US" sz="1100" b="0" baseline="0" dirty="0" err="1" smtClean="0">
                          <a:solidFill>
                            <a:schemeClr val="tx1"/>
                          </a:solidFill>
                          <a:latin typeface="Courier New" pitchFamily="49" charset="0"/>
                        </a:rPr>
                        <a:t>Interfaces.C.Strings.chars_ptr</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return</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int</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Import (CPP, </a:t>
                      </a:r>
                      <a:r>
                        <a:rPr lang="en-US" sz="1100" b="0" baseline="0" dirty="0" err="1" smtClean="0">
                          <a:solidFill>
                            <a:schemeClr val="tx1"/>
                          </a:solidFill>
                          <a:latin typeface="Courier New" pitchFamily="49" charset="0"/>
                        </a:rPr>
                        <a:t>getRefWithString</a:t>
                      </a:r>
                      <a:r>
                        <a:rPr lang="en-US" sz="1100" b="0" baseline="0" dirty="0" smtClean="0">
                          <a:solidFill>
                            <a:schemeClr val="tx1"/>
                          </a:solidFill>
                          <a:latin typeface="Courier New" pitchFamily="49" charset="0"/>
                        </a:rPr>
                        <a:t>, "_Z16getRefWithStringPc");</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cpplib_cpp</a:t>
                      </a:r>
                      <a:r>
                        <a:rPr lang="en-US" sz="1100" b="0" baseline="0" dirty="0" smtClean="0">
                          <a:solidFill>
                            <a:schemeClr val="tx1"/>
                          </a:solidFill>
                          <a:latin typeface="Courier New" pitchFamily="49" charset="0"/>
                        </a:rPr>
                        <a:t>;</a:t>
                      </a: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35622617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Ada Limited Types</a:t>
            </a:r>
            <a:endParaRPr lang="en-GB" dirty="0"/>
          </a:p>
        </p:txBody>
      </p:sp>
      <p:sp>
        <p:nvSpPr>
          <p:cNvPr id="3" name="Content Placeholder 2"/>
          <p:cNvSpPr>
            <a:spLocks noGrp="1"/>
          </p:cNvSpPr>
          <p:nvPr>
            <p:ph sz="half" idx="10"/>
          </p:nvPr>
        </p:nvSpPr>
        <p:spPr/>
        <p:txBody>
          <a:bodyPr/>
          <a:lstStyle/>
          <a:p>
            <a:r>
              <a:rPr lang="en-GB" dirty="0" smtClean="0"/>
              <a:t>Review the features of limited types</a:t>
            </a:r>
          </a:p>
          <a:p>
            <a:r>
              <a:rPr lang="en-GB" dirty="0" smtClean="0"/>
              <a:t>Limited types can be used to represent C++ classes</a:t>
            </a:r>
          </a:p>
          <a:p>
            <a:endParaRPr lang="en-GB" dirty="0"/>
          </a:p>
          <a:p>
            <a:endParaRPr lang="en-GB" dirty="0" smtClean="0"/>
          </a:p>
          <a:p>
            <a:endParaRPr lang="en-GB" dirty="0"/>
          </a:p>
          <a:p>
            <a:endParaRPr lang="en-GB" dirty="0" smtClean="0"/>
          </a:p>
          <a:p>
            <a:endParaRPr lang="en-GB" dirty="0"/>
          </a:p>
          <a:p>
            <a:r>
              <a:rPr lang="en-GB" dirty="0" smtClean="0"/>
              <a:t>Assignments between objects is prohibited</a:t>
            </a:r>
          </a:p>
          <a:p>
            <a:r>
              <a:rPr lang="en-GB" dirty="0" smtClean="0"/>
              <a:t>No predefined equality operator for limited typed objects</a:t>
            </a:r>
          </a:p>
          <a:p>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2379944599"/>
              </p:ext>
            </p:extLst>
          </p:nvPr>
        </p:nvGraphicFramePr>
        <p:xfrm>
          <a:off x="2519908" y="2556097"/>
          <a:ext cx="4104184" cy="1787303"/>
        </p:xfrm>
        <a:graphic>
          <a:graphicData uri="http://schemas.openxmlformats.org/drawingml/2006/table">
            <a:tbl>
              <a:tblPr firstRow="1" bandRow="1">
                <a:tableStyleId>{5C22544A-7EE6-4342-B048-85BDC9FD1C3A}</a:tableStyleId>
              </a:tblPr>
              <a:tblGrid>
                <a:gridCol w="4104184"/>
              </a:tblGrid>
              <a:tr h="17873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package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Class_AClass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   type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is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limited</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lastCharacter</a:t>
                      </a:r>
                      <a:r>
                        <a:rPr lang="en-US" sz="1100" b="0" baseline="0" dirty="0" smtClean="0">
                          <a:solidFill>
                            <a:schemeClr val="tx1"/>
                          </a:solidFill>
                          <a:latin typeface="Courier New" pitchFamily="49" charset="0"/>
                        </a:rPr>
                        <a:t> : </a:t>
                      </a:r>
                      <a:r>
                        <a:rPr lang="en-US" sz="1100" b="1" baseline="0" dirty="0" smtClean="0">
                          <a:solidFill>
                            <a:schemeClr val="tx1"/>
                          </a:solidFill>
                          <a:latin typeface="Courier New" pitchFamily="49" charset="0"/>
                        </a:rPr>
                        <a:t>aliased</a:t>
                      </a:r>
                      <a:r>
                        <a:rPr lang="en-US" sz="1100" b="0" baseline="0" dirty="0" smtClean="0">
                          <a:solidFill>
                            <a:schemeClr val="tx1"/>
                          </a:solidFill>
                          <a:latin typeface="Courier New" pitchFamily="49" charset="0"/>
                        </a:rPr>
                        <a:t> char;</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firstCharacter</a:t>
                      </a:r>
                      <a:r>
                        <a:rPr lang="en-US" sz="1100" b="0" baseline="0" dirty="0" smtClean="0">
                          <a:solidFill>
                            <a:schemeClr val="tx1"/>
                          </a:solidFill>
                          <a:latin typeface="Courier New" pitchFamily="49" charset="0"/>
                        </a:rPr>
                        <a:t> : </a:t>
                      </a:r>
                      <a:r>
                        <a:rPr lang="en-US" sz="1100" b="1" baseline="0" dirty="0" smtClean="0">
                          <a:solidFill>
                            <a:schemeClr val="tx1"/>
                          </a:solidFill>
                          <a:latin typeface="Courier New" pitchFamily="49" charset="0"/>
                        </a:rPr>
                        <a:t>aliased</a:t>
                      </a:r>
                      <a:r>
                        <a:rPr lang="en-US" sz="1100" b="0" baseline="0" dirty="0" smtClean="0">
                          <a:solidFill>
                            <a:schemeClr val="tx1"/>
                          </a:solidFill>
                          <a:latin typeface="Courier New" pitchFamily="49" charset="0"/>
                        </a:rPr>
                        <a:t> char;</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record</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Import (CPP, </a:t>
                      </a:r>
                      <a:r>
                        <a:rPr lang="en-US" sz="1100" b="0" baseline="0" dirty="0" err="1" smtClean="0">
                          <a:solidFill>
                            <a:schemeClr val="tx1"/>
                          </a:solidFill>
                          <a:latin typeface="Courier New" pitchFamily="49" charset="0"/>
                        </a:rPr>
                        <a:t>AClass</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Class_AClass</a:t>
                      </a:r>
                      <a:r>
                        <a:rPr lang="en-US" sz="1100" b="0" baseline="0" dirty="0" smtClean="0">
                          <a:solidFill>
                            <a:schemeClr val="tx1"/>
                          </a:solidFill>
                          <a:latin typeface="Courier New" pitchFamily="49" charset="0"/>
                        </a:rPr>
                        <a:t>;</a:t>
                      </a: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19751867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Importing C++ Classes</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3295664730"/>
              </p:ext>
            </p:extLst>
          </p:nvPr>
        </p:nvGraphicFramePr>
        <p:xfrm>
          <a:off x="3230531" y="934487"/>
          <a:ext cx="2682939" cy="1934930"/>
        </p:xfrm>
        <a:graphic>
          <a:graphicData uri="http://schemas.openxmlformats.org/drawingml/2006/table">
            <a:tbl>
              <a:tblPr firstRow="1" bandRow="1">
                <a:tableStyleId>{5C22544A-7EE6-4342-B048-85BDC9FD1C3A}</a:tableStyleId>
              </a:tblPr>
              <a:tblGrid>
                <a:gridCol w="2682939"/>
              </a:tblGrid>
              <a:tr h="14790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//aclass.cpp</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class </a:t>
                      </a:r>
                      <a:r>
                        <a:rPr lang="en-GB" sz="1100" b="0" baseline="0" dirty="0" err="1" smtClean="0">
                          <a:solidFill>
                            <a:schemeClr val="tx1"/>
                          </a:solidFill>
                          <a:latin typeface="Courier New" pitchFamily="49" charset="0"/>
                        </a:rPr>
                        <a:t>AClass</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const</a:t>
                      </a:r>
                      <a:r>
                        <a:rPr lang="en-GB" sz="1100" b="0" baseline="0" dirty="0" smtClean="0">
                          <a:solidFill>
                            <a:schemeClr val="tx1"/>
                          </a:solidFill>
                          <a:latin typeface="Courier New" pitchFamily="49" charset="0"/>
                        </a:rPr>
                        <a:t> char *name);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private: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char </a:t>
                      </a:r>
                      <a:r>
                        <a:rPr lang="en-GB" sz="1100" b="0" baseline="0" dirty="0" err="1" smtClean="0">
                          <a:solidFill>
                            <a:schemeClr val="tx1"/>
                          </a:solidFill>
                          <a:latin typeface="Courier New" pitchFamily="49" charset="0"/>
                        </a:rPr>
                        <a:t>lastCharacter</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protected: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char </a:t>
                      </a:r>
                      <a:r>
                        <a:rPr lang="en-GB" sz="1100" b="0" baseline="0" dirty="0" err="1" smtClean="0">
                          <a:solidFill>
                            <a:schemeClr val="tx1"/>
                          </a:solidFill>
                          <a:latin typeface="Courier New" pitchFamily="49" charset="0"/>
                        </a:rPr>
                        <a:t>firstCharacter</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2786446415"/>
              </p:ext>
            </p:extLst>
          </p:nvPr>
        </p:nvGraphicFramePr>
        <p:xfrm>
          <a:off x="2840265" y="3225643"/>
          <a:ext cx="3463471" cy="312427"/>
        </p:xfrm>
        <a:graphic>
          <a:graphicData uri="http://schemas.openxmlformats.org/drawingml/2006/table">
            <a:tbl>
              <a:tblPr firstRow="1" bandRow="1">
                <a:tableStyleId>{5C22544A-7EE6-4342-B048-85BDC9FD1C3A}</a:tableStyleId>
              </a:tblPr>
              <a:tblGrid>
                <a:gridCol w="3463471"/>
              </a:tblGrid>
              <a:tr h="31242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g++ -c –fdump-</a:t>
                      </a:r>
                      <a:r>
                        <a:rPr lang="en-GB" sz="1100" b="0" baseline="0" dirty="0" err="1" smtClean="0">
                          <a:solidFill>
                            <a:schemeClr val="tx1"/>
                          </a:solidFill>
                          <a:latin typeface="Courier New" pitchFamily="49" charset="0"/>
                        </a:rPr>
                        <a:t>ada</a:t>
                      </a:r>
                      <a:r>
                        <a:rPr lang="en-GB" sz="1100" b="0" baseline="0" dirty="0" smtClean="0">
                          <a:solidFill>
                            <a:schemeClr val="tx1"/>
                          </a:solidFill>
                          <a:latin typeface="Courier New" pitchFamily="49" charset="0"/>
                        </a:rPr>
                        <a:t>-spec aclass.cpp</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6" name="Tableau 4"/>
          <p:cNvGraphicFramePr>
            <a:graphicFrameLocks noGrp="1"/>
          </p:cNvGraphicFramePr>
          <p:nvPr>
            <p:extLst>
              <p:ext uri="{D42A27DB-BD31-4B8C-83A1-F6EECF244321}">
                <p14:modId xmlns:p14="http://schemas.microsoft.com/office/powerpoint/2010/main" val="2456821758"/>
              </p:ext>
            </p:extLst>
          </p:nvPr>
        </p:nvGraphicFramePr>
        <p:xfrm>
          <a:off x="1228204" y="3876897"/>
          <a:ext cx="6687592" cy="2142903"/>
        </p:xfrm>
        <a:graphic>
          <a:graphicData uri="http://schemas.openxmlformats.org/drawingml/2006/table">
            <a:tbl>
              <a:tblPr firstRow="1" bandRow="1">
                <a:tableStyleId>{5C22544A-7EE6-4342-B048-85BDC9FD1C3A}</a:tableStyleId>
              </a:tblPr>
              <a:tblGrid>
                <a:gridCol w="6687592"/>
              </a:tblGrid>
              <a:tr h="21429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type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is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limited</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lastCharacter</a:t>
                      </a:r>
                      <a:r>
                        <a:rPr lang="en-US" sz="1100" b="0" baseline="0" dirty="0" smtClean="0">
                          <a:solidFill>
                            <a:schemeClr val="tx1"/>
                          </a:solidFill>
                          <a:latin typeface="Courier New" pitchFamily="49" charset="0"/>
                        </a:rPr>
                        <a:t> : </a:t>
                      </a:r>
                      <a:r>
                        <a:rPr lang="en-US" sz="1100" b="1" baseline="0" dirty="0" smtClean="0">
                          <a:solidFill>
                            <a:schemeClr val="tx1"/>
                          </a:solidFill>
                          <a:latin typeface="Courier New" pitchFamily="49" charset="0"/>
                        </a:rPr>
                        <a:t>aliased</a:t>
                      </a:r>
                      <a:r>
                        <a:rPr lang="en-US" sz="1100" b="0" baseline="0" dirty="0" smtClean="0">
                          <a:solidFill>
                            <a:schemeClr val="tx1"/>
                          </a:solidFill>
                          <a:latin typeface="Courier New" pitchFamily="49" charset="0"/>
                        </a:rPr>
                        <a:t> char;</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firstCharacter</a:t>
                      </a:r>
                      <a:r>
                        <a:rPr lang="en-US" sz="1100" b="0" baseline="0" dirty="0" smtClean="0">
                          <a:solidFill>
                            <a:schemeClr val="tx1"/>
                          </a:solidFill>
                          <a:latin typeface="Courier New" pitchFamily="49" charset="0"/>
                        </a:rPr>
                        <a:t> : </a:t>
                      </a:r>
                      <a:r>
                        <a:rPr lang="en-US" sz="1100" b="1" baseline="0" dirty="0" smtClean="0">
                          <a:solidFill>
                            <a:schemeClr val="tx1"/>
                          </a:solidFill>
                          <a:latin typeface="Courier New" pitchFamily="49" charset="0"/>
                        </a:rPr>
                        <a:t>aliased</a:t>
                      </a:r>
                      <a:r>
                        <a:rPr lang="en-US" sz="1100" b="0" baseline="0" dirty="0" smtClean="0">
                          <a:solidFill>
                            <a:schemeClr val="tx1"/>
                          </a:solidFill>
                          <a:latin typeface="Courier New" pitchFamily="49" charset="0"/>
                        </a:rPr>
                        <a:t> char;</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record</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Import (CPP, </a:t>
                      </a:r>
                      <a:r>
                        <a:rPr lang="en-US" sz="1100" b="0" baseline="0" dirty="0" err="1" smtClean="0">
                          <a:solidFill>
                            <a:schemeClr val="tx1"/>
                          </a:solidFill>
                          <a:latin typeface="Courier New" pitchFamily="49" charset="0"/>
                        </a:rPr>
                        <a:t>AClass</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function</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New_AClass</a:t>
                      </a:r>
                      <a:r>
                        <a:rPr lang="en-US" sz="1100" b="0" baseline="0" dirty="0" smtClean="0">
                          <a:solidFill>
                            <a:schemeClr val="tx1"/>
                          </a:solidFill>
                          <a:latin typeface="Courier New" pitchFamily="49" charset="0"/>
                        </a:rPr>
                        <a:t> (name : </a:t>
                      </a:r>
                      <a:r>
                        <a:rPr lang="en-US" sz="1100" b="0" baseline="0" dirty="0" err="1" smtClean="0">
                          <a:solidFill>
                            <a:schemeClr val="tx1"/>
                          </a:solidFill>
                          <a:latin typeface="Courier New" pitchFamily="49" charset="0"/>
                        </a:rPr>
                        <a:t>Interfaces.C.Strings.chars_ptr</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return</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CPP_Constructor</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New_AClass</a:t>
                      </a:r>
                      <a:r>
                        <a:rPr lang="en-US" sz="1100" b="0" baseline="0" dirty="0" smtClean="0">
                          <a:solidFill>
                            <a:schemeClr val="tx1"/>
                          </a:solidFill>
                          <a:latin typeface="Courier New" pitchFamily="49" charset="0"/>
                        </a:rPr>
                        <a:t>, "_ZN6AClassC1EPKc");</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procedure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Delete_AClass</a:t>
                      </a:r>
                      <a:r>
                        <a:rPr lang="en-US" sz="1100" b="0" baseline="0" dirty="0" smtClean="0">
                          <a:solidFill>
                            <a:schemeClr val="tx1"/>
                          </a:solidFill>
                          <a:latin typeface="Courier New" pitchFamily="49" charset="0"/>
                        </a:rPr>
                        <a:t> (this : </a:t>
                      </a:r>
                      <a:r>
                        <a:rPr lang="en-US" sz="1100" b="1" baseline="0" dirty="0" smtClean="0">
                          <a:solidFill>
                            <a:schemeClr val="tx1"/>
                          </a:solidFill>
                          <a:latin typeface="Courier New" pitchFamily="49" charset="0"/>
                        </a:rPr>
                        <a:t>access</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Import (CPP, </a:t>
                      </a:r>
                      <a:r>
                        <a:rPr lang="en-US" sz="1100" b="0" baseline="0" dirty="0" err="1" smtClean="0">
                          <a:solidFill>
                            <a:schemeClr val="tx1"/>
                          </a:solidFill>
                          <a:latin typeface="Courier New" pitchFamily="49" charset="0"/>
                        </a:rPr>
                        <a:t>Delete_AClass</a:t>
                      </a:r>
                      <a:r>
                        <a:rPr lang="en-US" sz="1100" b="0" baseline="0" dirty="0" smtClean="0">
                          <a:solidFill>
                            <a:schemeClr val="tx1"/>
                          </a:solidFill>
                          <a:latin typeface="Courier New" pitchFamily="49" charset="0"/>
                        </a:rPr>
                        <a:t>, "_ZN6AClassD1Ev");</a:t>
                      </a: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3493439689"/>
      </p:ext>
    </p:extLst>
  </p:cSld>
  <p:clrMapOvr>
    <a:masterClrMapping/>
  </p:clrMapOvr>
  <p:timing>
    <p:tnLst>
      <p:par>
        <p:cTn id="1" dur="indefinite" restart="never" nodeType="tmRoot"/>
      </p:par>
    </p:tnLst>
  </p:timing>
</p:sld>
</file>

<file path=ppt/theme/theme1.xml><?xml version="1.0" encoding="utf-8"?>
<a:theme xmlns:a="http://schemas.openxmlformats.org/drawingml/2006/main" name="2_AdaCoreU Template">
  <a:themeElements>
    <a:clrScheme name="Custom 1">
      <a:dk1>
        <a:srgbClr val="000000"/>
      </a:dk1>
      <a:lt1>
        <a:srgbClr val="FFFFFF"/>
      </a:lt1>
      <a:dk2>
        <a:srgbClr val="0D253A"/>
      </a:dk2>
      <a:lt2>
        <a:srgbClr val="E4E8E9"/>
      </a:lt2>
      <a:accent1>
        <a:srgbClr val="17598F"/>
      </a:accent1>
      <a:accent2>
        <a:srgbClr val="8EAFCB"/>
      </a:accent2>
      <a:accent3>
        <a:srgbClr val="A6CE8D"/>
      </a:accent3>
      <a:accent4>
        <a:srgbClr val="0D253A"/>
      </a:accent4>
      <a:accent5>
        <a:srgbClr val="E4E8E9"/>
      </a:accent5>
      <a:accent6>
        <a:srgbClr val="419415"/>
      </a:accent6>
      <a:hlink>
        <a:srgbClr val="CB9A31"/>
      </a:hlink>
      <a:folHlink>
        <a:srgbClr val="8D8D8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1" u="none" strike="noStrike" cap="none" normalizeH="0" baseline="0" smtClean="0">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1" u="none" strike="noStrike" cap="none" normalizeH="0" baseline="0" smtClean="0">
            <a:solidFill>
              <a:schemeClr val="tx1"/>
            </a:solidFill>
            <a:effectLst/>
            <a:latin typeface="Arial" charset="0"/>
          </a:defRPr>
        </a:defPPr>
      </a:lstStyle>
    </a:lnDef>
    <a:txDef>
      <a:spPr>
        <a:noFill/>
      </a:spPr>
      <a:bodyPr wrap="square" rtlCol="0">
        <a:spAutoFit/>
      </a:bodyPr>
      <a:lstStyle>
        <a:defPPr algn="r">
          <a:defRPr sz="1400" b="1" i="0" kern="1200" dirty="0" smtClean="0">
            <a:solidFill>
              <a:schemeClr val="accent1"/>
            </a:solidFill>
          </a:defRPr>
        </a:defPPr>
      </a:lstStyle>
    </a:txDef>
  </a:objectDefaults>
  <a:extraClrSchemeLst>
    <a:extraClrScheme>
      <a:clrScheme name="AdaCore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daCore_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daCore_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daCore_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daCore_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daCore_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daCore_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daCore_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daCore_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daCore_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daCore_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daCore_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daCoreU" id="{5904093B-A86E-4AB8-8334-C2D6FE567A30}" vid="{B0785E15-1D7E-450C-BEA1-DBF53DC5DB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1679</TotalTime>
  <Words>6177</Words>
  <Application>Microsoft Office PowerPoint</Application>
  <PresentationFormat>On-screen Show (4:3)</PresentationFormat>
  <Paragraphs>1220</Paragraphs>
  <Slides>39</Slides>
  <Notes>38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39</vt:i4>
      </vt:variant>
    </vt:vector>
  </HeadingPairs>
  <TitlesOfParts>
    <vt:vector size="50" baseType="lpstr">
      <vt:lpstr>ＭＳ Ｐゴシック</vt:lpstr>
      <vt:lpstr>Arial</vt:lpstr>
      <vt:lpstr>Arial Bold</vt:lpstr>
      <vt:lpstr>Calibri</vt:lpstr>
      <vt:lpstr>Courier New</vt:lpstr>
      <vt:lpstr>Gill Sans</vt:lpstr>
      <vt:lpstr>Helvetica</vt:lpstr>
      <vt:lpstr>Times</vt:lpstr>
      <vt:lpstr>Verdana</vt:lpstr>
      <vt:lpstr>ヒラギノ角ゴ ProN W3</vt:lpstr>
      <vt:lpstr>2_AdaCoreU Template</vt:lpstr>
      <vt:lpstr>PowerPoint Presentation</vt:lpstr>
      <vt:lpstr>Introduction</vt:lpstr>
      <vt:lpstr>CPP Convention</vt:lpstr>
      <vt:lpstr>C++ Name Mangling</vt:lpstr>
      <vt:lpstr>Using Link_Name </vt:lpstr>
      <vt:lpstr>extern “C”</vt:lpstr>
      <vt:lpstr>Using –fdump-ada-spec</vt:lpstr>
      <vt:lpstr>Ada Limited Types</vt:lpstr>
      <vt:lpstr>Importing C++ Classes</vt:lpstr>
      <vt:lpstr>C++ Constructors</vt:lpstr>
      <vt:lpstr>Using C++ Classes</vt:lpstr>
      <vt:lpstr>Extending C++ Classes</vt:lpstr>
      <vt:lpstr>Using Extended C++ Classes</vt:lpstr>
      <vt:lpstr>C++ Abstract Classes</vt:lpstr>
      <vt:lpstr>Exporting Ada Tagged Types</vt:lpstr>
      <vt:lpstr>Extending Exported Ada Tagged Types</vt:lpstr>
      <vt:lpstr>C++ Exceptions</vt:lpstr>
      <vt:lpstr>PowerPoint Presentation</vt:lpstr>
      <vt:lpstr>(1/10)</vt:lpstr>
      <vt:lpstr>(1/10)</vt:lpstr>
      <vt:lpstr>(2/10)</vt:lpstr>
      <vt:lpstr>(2/10)</vt:lpstr>
      <vt:lpstr>(3/10)</vt:lpstr>
      <vt:lpstr>(3/10)</vt:lpstr>
      <vt:lpstr>(4/10)</vt:lpstr>
      <vt:lpstr>(4/10)</vt:lpstr>
      <vt:lpstr>(5/10)</vt:lpstr>
      <vt:lpstr>(5/10)</vt:lpstr>
      <vt:lpstr>(6/10)</vt:lpstr>
      <vt:lpstr>(6/10)</vt:lpstr>
      <vt:lpstr>(7/10)</vt:lpstr>
      <vt:lpstr>(7/10)</vt:lpstr>
      <vt:lpstr>(8/10)</vt:lpstr>
      <vt:lpstr>(8/10)</vt:lpstr>
      <vt:lpstr>(9/10)</vt:lpstr>
      <vt:lpstr>(9/10)</vt:lpstr>
      <vt:lpstr>(10/10)</vt:lpstr>
      <vt:lpstr>(10/10)</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Martyn Pike</dc:creator>
  <cp:lastModifiedBy>Martyn Pike</cp:lastModifiedBy>
  <cp:revision>500</cp:revision>
  <dcterms:created xsi:type="dcterms:W3CDTF">2014-07-01T18:04:03Z</dcterms:created>
  <dcterms:modified xsi:type="dcterms:W3CDTF">2014-08-24T18:59:10Z</dcterms:modified>
</cp:coreProperties>
</file>