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94" r:id="rId9"/>
    <p:sldId id="264" r:id="rId10"/>
    <p:sldId id="268" r:id="rId11"/>
    <p:sldId id="290" r:id="rId12"/>
    <p:sldId id="291" r:id="rId13"/>
    <p:sldId id="295" r:id="rId14"/>
    <p:sldId id="267" r:id="rId15"/>
    <p:sldId id="266" r:id="rId16"/>
    <p:sldId id="293" r:id="rId17"/>
    <p:sldId id="269" r:id="rId18"/>
    <p:sldId id="25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78" r:id="rId30"/>
    <p:sldId id="279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2" autoAdjust="0"/>
    <p:restoredTop sz="56570" autoAdjust="0"/>
  </p:normalViewPr>
  <p:slideViewPr>
    <p:cSldViewPr snapToGrid="0">
      <p:cViewPr>
        <p:scale>
          <a:sx n="75" d="100"/>
          <a:sy n="75" d="100"/>
        </p:scale>
        <p:origin x="1008" y="-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24/08/2014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C++.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by some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CPP_Constructor</a:t>
            </a:r>
            <a:r>
              <a:rPr lang="en-GB" baseline="0" dirty="0" smtClean="0"/>
              <a:t> pragma is applied to a designated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presence of this designation informs the compiler that the subprogram must be called when any instance of the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type is allocated.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compiler will automatically insert a call to this subprogram immediately after the instance is allocated.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can be seen by applying the –</a:t>
            </a:r>
            <a:r>
              <a:rPr lang="en-GB" baseline="0" dirty="0" err="1" smtClean="0"/>
              <a:t>gnatG</a:t>
            </a:r>
            <a:r>
              <a:rPr lang="en-GB" baseline="0" dirty="0" smtClean="0"/>
              <a:t> compiler option and observing the intermediate code output.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argument to the </a:t>
            </a:r>
            <a:r>
              <a:rPr lang="en-GB" baseline="0" dirty="0" err="1" smtClean="0"/>
              <a:t>CPP_Constructor</a:t>
            </a:r>
            <a:r>
              <a:rPr lang="en-GB" baseline="0" dirty="0" smtClean="0"/>
              <a:t> pragma specified the mangled name for the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Please observe the supplied example output from applying the –</a:t>
            </a:r>
            <a:r>
              <a:rPr lang="en-GB" baseline="0" dirty="0" err="1" smtClean="0"/>
              <a:t>gnatG</a:t>
            </a:r>
            <a:r>
              <a:rPr lang="en-GB" baseline="0" dirty="0" smtClean="0"/>
              <a:t> option at the bottom of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line succeeding the </a:t>
            </a:r>
            <a:r>
              <a:rPr lang="en-GB" baseline="0" dirty="0" err="1" smtClean="0"/>
              <a:t>instantation</a:t>
            </a:r>
            <a:r>
              <a:rPr lang="en-GB" baseline="0" dirty="0" smtClean="0"/>
              <a:t> of X is a call to the subprogram using the mangled C++ 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was inserted by the compiler automatically and is similar to what a C++ compiler does with default constructors.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package specification</a:t>
            </a:r>
            <a:r>
              <a:rPr lang="en-GB" baseline="0" dirty="0" smtClean="0"/>
              <a:t> shown in this slide came from running g++ with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option against a particular C++ header file.</a:t>
            </a:r>
          </a:p>
          <a:p>
            <a:endParaRPr lang="en-GB" baseline="0" dirty="0" smtClean="0"/>
          </a:p>
          <a:p>
            <a:r>
              <a:rPr lang="en-GB" dirty="0" smtClean="0"/>
              <a:t>The class has two constructors,</a:t>
            </a:r>
            <a:r>
              <a:rPr lang="en-GB" baseline="0" dirty="0" smtClean="0"/>
              <a:t> a default one and one with a specific string pointer parameter.  These have been represented by the </a:t>
            </a:r>
            <a:r>
              <a:rPr lang="en-GB" baseline="0" dirty="0" err="1" smtClean="0"/>
              <a:t>New_AClass</a:t>
            </a:r>
            <a:r>
              <a:rPr lang="en-GB" baseline="0" dirty="0" smtClean="0"/>
              <a:t> subprograms imported as using the </a:t>
            </a:r>
            <a:r>
              <a:rPr lang="en-GB" baseline="0" dirty="0" err="1" smtClean="0"/>
              <a:t>CPP_Constructor</a:t>
            </a:r>
            <a:r>
              <a:rPr lang="en-GB" baseline="0" dirty="0" smtClean="0"/>
              <a:t> pragma.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Please assume that the default constructor assigns the value ‘B’ to the attribute </a:t>
            </a:r>
            <a:r>
              <a:rPr lang="en-GB" baseline="0" dirty="0" err="1" smtClean="0"/>
              <a:t>firstCharacter</a:t>
            </a:r>
            <a:r>
              <a:rPr lang="en-GB" baseline="0" dirty="0" smtClean="0"/>
              <a:t>, and the constructor that accepts a string pointer assigns the </a:t>
            </a:r>
            <a:r>
              <a:rPr lang="en-GB" baseline="0" dirty="0" err="1" smtClean="0"/>
              <a:t>firstCharacter</a:t>
            </a:r>
            <a:r>
              <a:rPr lang="en-GB" baseline="0" dirty="0" smtClean="0"/>
              <a:t> attribute with the first character of the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representation of the classes destructor plus a publically available subprogram call </a:t>
            </a:r>
            <a:r>
              <a:rPr lang="en-GB" baseline="0" dirty="0" err="1" smtClean="0"/>
              <a:t>getFirstChar</a:t>
            </a:r>
            <a:r>
              <a:rPr lang="en-GB" baseline="0" dirty="0" smtClean="0"/>
              <a:t> that returns the </a:t>
            </a:r>
            <a:r>
              <a:rPr lang="en-GB" baseline="0" dirty="0" err="1" smtClean="0"/>
              <a:t>firstCharacter</a:t>
            </a:r>
            <a:r>
              <a:rPr lang="en-GB" baseline="0" dirty="0" smtClean="0"/>
              <a:t> attribute.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 Ada main program is now free to instantiate objects from this representation of the C++ class.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 example of this is shown in the Ada main program on this slide.  The access type object X points at a new instance of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created by calling the </a:t>
            </a:r>
            <a:r>
              <a:rPr lang="en-GB" baseline="0" dirty="0" err="1" smtClean="0"/>
              <a:t>New_AClass</a:t>
            </a:r>
            <a:r>
              <a:rPr lang="en-GB" baseline="0" dirty="0" smtClean="0"/>
              <a:t> constructor passing it a new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getFirstChar</a:t>
            </a:r>
            <a:r>
              <a:rPr lang="en-GB" baseline="0" dirty="0" smtClean="0"/>
              <a:t> subprogram is then called against the X object, the result of which is passed to the </a:t>
            </a:r>
            <a:r>
              <a:rPr lang="en-GB" baseline="0" dirty="0" err="1" smtClean="0"/>
              <a:t>Put_Line</a:t>
            </a:r>
            <a:r>
              <a:rPr lang="en-GB" baseline="0" dirty="0" smtClean="0"/>
              <a:t> subprogram.  The output from this Ada main program is the character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Once</a:t>
            </a:r>
            <a:r>
              <a:rPr lang="en-GB" baseline="0" dirty="0" smtClean="0"/>
              <a:t> an Ada representation of a C++ implemented class is available then Ada can extend the C++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extensions can be the addition of new attributes and subprograms.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can be demonstrated using the C++ class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which has a virtual function with a default implementation of returning the Integer value 10.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Assuming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option has been provided to g++ the code in the top right corner of this slide is the Ada representation of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6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interface type is an abstract tagged type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provide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restricted form of multiple inheritance.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–fdump-</a:t>
            </a:r>
            <a:r>
              <a:rPr lang="en-GB" dirty="0" err="1" smtClean="0"/>
              <a:t>ada</a:t>
            </a:r>
            <a:r>
              <a:rPr lang="en-GB" dirty="0" smtClean="0"/>
              <a:t>-spec feature of</a:t>
            </a:r>
            <a:r>
              <a:rPr lang="en-GB" baseline="0" dirty="0" smtClean="0"/>
              <a:t> g++ supports this keyword when representing C++ abstract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an example piece of C++ that declares an abstract class that is inherited by a subclass.  The subclass has declared a concrete implementation of the abstract classes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running g++ with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feature is also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includes imports of the two classes from C++, represented as types within the </a:t>
            </a:r>
            <a:r>
              <a:rPr lang="en-GB" baseline="0" dirty="0" err="1" smtClean="0"/>
              <a:t>Class_Absclass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Class_AClass</a:t>
            </a:r>
            <a:r>
              <a:rPr lang="en-GB" baseline="0" dirty="0" smtClean="0"/>
              <a:t> packages respectively.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Of note is the use of an interface type for the abstract </a:t>
            </a:r>
            <a:r>
              <a:rPr lang="en-GB" baseline="0" dirty="0" err="1" smtClean="0"/>
              <a:t>AbsClass</a:t>
            </a:r>
            <a:r>
              <a:rPr lang="en-GB" baseline="0" dirty="0" smtClean="0"/>
              <a:t> and the declaration of the </a:t>
            </a:r>
            <a:r>
              <a:rPr lang="en-GB" baseline="0" dirty="0" err="1" smtClean="0"/>
              <a:t>virtFunc</a:t>
            </a:r>
            <a:r>
              <a:rPr lang="en-GB" baseline="0" dirty="0" smtClean="0"/>
              <a:t> subprogram as abstract.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subclass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extends </a:t>
            </a:r>
            <a:r>
              <a:rPr lang="en-GB" baseline="0" dirty="0" err="1" smtClean="0"/>
              <a:t>AbsClass</a:t>
            </a:r>
            <a:r>
              <a:rPr lang="en-GB" baseline="0" dirty="0" smtClean="0"/>
              <a:t> and provides a representation of the imported overridden subprogram </a:t>
            </a:r>
            <a:r>
              <a:rPr lang="en-GB" baseline="0" dirty="0" err="1" smtClean="0"/>
              <a:t>virtFunc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98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will now look at how Ada tagged types can be exported to C++ main programs.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start with an Ada package specification </a:t>
            </a:r>
            <a:r>
              <a:rPr lang="en-GB" baseline="0" dirty="0" smtClean="0"/>
              <a:t>declaring </a:t>
            </a:r>
            <a:r>
              <a:rPr lang="en-GB" baseline="0" dirty="0" smtClean="0"/>
              <a:t>a tagged type called Animal with a single field </a:t>
            </a:r>
            <a:r>
              <a:rPr lang="en-GB" baseline="0" dirty="0" smtClean="0"/>
              <a:t>called </a:t>
            </a:r>
            <a:r>
              <a:rPr lang="en-GB" baseline="0" dirty="0" err="1" smtClean="0"/>
              <a:t>The_Age</a:t>
            </a:r>
            <a:r>
              <a:rPr lang="en-GB" baseline="0" dirty="0" smtClean="0"/>
              <a:t> and </a:t>
            </a:r>
            <a:r>
              <a:rPr lang="en-GB" baseline="0" dirty="0" smtClean="0"/>
              <a:t>the whole type is </a:t>
            </a:r>
            <a:r>
              <a:rPr lang="en-GB" baseline="0" dirty="0" smtClean="0"/>
              <a:t>declared using </a:t>
            </a:r>
            <a:r>
              <a:rPr lang="en-GB" baseline="0" dirty="0" smtClean="0"/>
              <a:t>the CPP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Two primitive </a:t>
            </a:r>
            <a:r>
              <a:rPr lang="en-GB" baseline="0" dirty="0" smtClean="0"/>
              <a:t>subprograms are </a:t>
            </a:r>
            <a:r>
              <a:rPr lang="en-GB" baseline="0" dirty="0" smtClean="0"/>
              <a:t>declared called </a:t>
            </a:r>
            <a:r>
              <a:rPr lang="en-GB" baseline="0" dirty="0" err="1" smtClean="0"/>
              <a:t>New_Animal</a:t>
            </a:r>
            <a:r>
              <a:rPr lang="en-GB" baseline="0" dirty="0" smtClean="0"/>
              <a:t> and </a:t>
            </a:r>
            <a:r>
              <a:rPr lang="en-GB" baseline="0" dirty="0" smtClean="0"/>
              <a:t>Age, with both being exported using the CPP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New_Animal</a:t>
            </a:r>
            <a:r>
              <a:rPr lang="en-GB" baseline="0" dirty="0" smtClean="0"/>
              <a:t> subprogram acts </a:t>
            </a:r>
            <a:r>
              <a:rPr lang="en-GB" baseline="0" dirty="0" smtClean="0"/>
              <a:t>as the tagged types constructor.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Age subprogram returns a C convention Integer</a:t>
            </a:r>
            <a:r>
              <a:rPr lang="en-GB" baseline="0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Alib</a:t>
            </a:r>
            <a:r>
              <a:rPr lang="en-GB" dirty="0" smtClean="0"/>
              <a:t> package body provides</a:t>
            </a:r>
            <a:r>
              <a:rPr lang="en-GB" baseline="0" dirty="0" smtClean="0"/>
              <a:t> implementations of the exported </a:t>
            </a:r>
            <a:r>
              <a:rPr lang="en-GB" baseline="0" dirty="0" smtClean="0"/>
              <a:t>subprograms.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New_Animal</a:t>
            </a:r>
            <a:r>
              <a:rPr lang="en-GB" baseline="0" dirty="0" smtClean="0"/>
              <a:t> </a:t>
            </a:r>
            <a:r>
              <a:rPr lang="en-GB" baseline="0" dirty="0" smtClean="0"/>
              <a:t>returns an instance of Animal qualified with the value 20 for the </a:t>
            </a:r>
            <a:r>
              <a:rPr lang="en-GB" baseline="0" dirty="0" err="1" smtClean="0"/>
              <a:t>The_Age</a:t>
            </a:r>
            <a:r>
              <a:rPr lang="en-GB" baseline="0" dirty="0" smtClean="0"/>
              <a:t> </a:t>
            </a:r>
            <a:r>
              <a:rPr lang="en-GB" baseline="0" dirty="0" smtClean="0"/>
              <a:t>field.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smtClean="0"/>
              <a:t>implementation of Age returns the </a:t>
            </a:r>
            <a:r>
              <a:rPr lang="en-GB" baseline="0" dirty="0" err="1" smtClean="0"/>
              <a:t>The_Age</a:t>
            </a:r>
            <a:r>
              <a:rPr lang="en-GB" baseline="0" dirty="0" smtClean="0"/>
              <a:t> field given an instance of the Animal tagged type.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header file </a:t>
            </a:r>
            <a:r>
              <a:rPr lang="en-GB" dirty="0" err="1" smtClean="0"/>
              <a:t>animal.h</a:t>
            </a:r>
            <a:r>
              <a:rPr lang="en-GB" baseline="0" dirty="0" smtClean="0"/>
              <a:t> contains a definition of the exported Ada tagged type as a C++ class. 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 Age </a:t>
            </a:r>
            <a:r>
              <a:rPr lang="en-GB" baseline="0" dirty="0" smtClean="0"/>
              <a:t>subprogram it must be declared as </a:t>
            </a:r>
            <a:r>
              <a:rPr lang="en-GB" baseline="0" dirty="0" smtClean="0"/>
              <a:t>a virtual </a:t>
            </a:r>
            <a:r>
              <a:rPr lang="en-GB" baseline="0" dirty="0" smtClean="0"/>
              <a:t>function.</a:t>
            </a:r>
          </a:p>
          <a:p>
            <a:endParaRPr lang="en-GB" baseline="0" dirty="0" smtClean="0"/>
          </a:p>
          <a:p>
            <a:r>
              <a:rPr lang="en-GB" dirty="0" smtClean="0"/>
              <a:t>The C++ main program includes the </a:t>
            </a:r>
            <a:r>
              <a:rPr lang="en-GB" dirty="0" err="1" smtClean="0"/>
              <a:t>animal.h</a:t>
            </a:r>
            <a:r>
              <a:rPr lang="en-GB" dirty="0" smtClean="0"/>
              <a:t> header</a:t>
            </a:r>
            <a:r>
              <a:rPr lang="en-GB" baseline="0" dirty="0" smtClean="0"/>
              <a:t> file and then to avoid C++ name mangling issues it uses an extern C expression to wrap the exported constructor for Animal objects and the Ada library initialisation and finalisation routines.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main program then outputs the result of calling the Age primitive subprogram of the Animal tagged type as exported by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this program will be the value 20.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7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for</a:t>
            </a:r>
            <a:r>
              <a:rPr lang="en-GB" baseline="0" dirty="0" smtClean="0"/>
              <a:t> an exported Ada tagged type to be extended with C++ code, however this cannot be performed by way of type extension using inheritance.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Instead, a method of embedding an instance of the Ada tagged type in C++ subclass must be used.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Given the package </a:t>
            </a:r>
            <a:r>
              <a:rPr lang="en-GB" baseline="0" dirty="0" err="1" smtClean="0"/>
              <a:t>Alib</a:t>
            </a:r>
            <a:r>
              <a:rPr lang="en-GB" baseline="0" dirty="0" smtClean="0"/>
              <a:t> and it’s exported entities to C++ it is possible to derive a new class Dog in C++ from the Animal class.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Dog.h</a:t>
            </a:r>
            <a:r>
              <a:rPr lang="en-GB" baseline="0" dirty="0" smtClean="0"/>
              <a:t> declares a new Dog class but adds an instance of Animal as a protected attribute.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constructor for the Dog class uses the default initialisation list to</a:t>
            </a:r>
            <a:r>
              <a:rPr lang="en-GB" baseline="0" dirty="0"/>
              <a:t> </a:t>
            </a:r>
            <a:r>
              <a:rPr lang="en-GB" baseline="0" dirty="0" smtClean="0"/>
              <a:t>ensure the </a:t>
            </a:r>
            <a:r>
              <a:rPr lang="en-GB" baseline="0" dirty="0" err="1" smtClean="0"/>
              <a:t>m_animal</a:t>
            </a:r>
            <a:r>
              <a:rPr lang="en-GB" baseline="0" dirty="0" smtClean="0"/>
              <a:t> attribute is set to an allocated instance of the Animal class.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the Dog class has a public subprogram called </a:t>
            </a:r>
            <a:r>
              <a:rPr lang="en-GB" baseline="0" dirty="0" err="1" smtClean="0"/>
              <a:t>writeAge</a:t>
            </a:r>
            <a:r>
              <a:rPr lang="en-GB" baseline="0" dirty="0" smtClean="0"/>
              <a:t> that uses the </a:t>
            </a:r>
            <a:r>
              <a:rPr lang="en-GB" baseline="0" dirty="0" err="1" smtClean="0"/>
              <a:t>m_animal</a:t>
            </a:r>
            <a:r>
              <a:rPr lang="en-GB" baseline="0" dirty="0" smtClean="0"/>
              <a:t> attribute to run the age subprogram that’s implemented in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C++ main program creates an instance of the Dog class and then calls its </a:t>
            </a:r>
            <a:r>
              <a:rPr lang="en-GB" baseline="0" dirty="0" err="1" smtClean="0"/>
              <a:t>writeAge</a:t>
            </a:r>
            <a:r>
              <a:rPr lang="en-GB" baseline="0" dirty="0" smtClean="0"/>
              <a:t> subprogram which in turn calls the age subprogram on the embedded Animal instance.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Whilst this approach isn’t truly extending the Animal class it does demonstrate a method for embedding Ada classes in C++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73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lecture on interfacing to C++ would</a:t>
            </a:r>
            <a:r>
              <a:rPr lang="en-GB" baseline="0" dirty="0" smtClean="0"/>
              <a:t> be complete without saying something about C++ exceptions.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 smtClean="0"/>
              <a:t>is possible for Ada</a:t>
            </a:r>
            <a:r>
              <a:rPr lang="en-GB" baseline="0" dirty="0" smtClean="0"/>
              <a:t> to catch exceptions raised by imported C++ subprograms.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C++ implementation of </a:t>
            </a:r>
            <a:r>
              <a:rPr lang="en-GB" baseline="0" dirty="0" err="1" smtClean="0"/>
              <a:t>isOK</a:t>
            </a:r>
            <a:r>
              <a:rPr lang="en-GB" baseline="0" dirty="0" smtClean="0"/>
              <a:t>() deliberately throws an exception with an argument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only possible to use a general Ada exception handler for C++ exceptions and in this case the handler prints out the string “C++ Exception raised”.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On execution this Ada main program outputs the string as expected.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6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question in</a:t>
            </a:r>
            <a:r>
              <a:rPr lang="en-GB" baseline="0" dirty="0" smtClean="0"/>
              <a:t> the quiz imports a C++ subprogram as an Ada function entity called </a:t>
            </a:r>
            <a:r>
              <a:rPr lang="en-GB" baseline="0" dirty="0" err="1" smtClean="0"/>
              <a:t>getRef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getRef</a:t>
            </a:r>
            <a:r>
              <a:rPr lang="en-GB" baseline="0" dirty="0" smtClean="0"/>
              <a:t> returns an Integer using the correct mixed language convention and in this case its return value is assigned to a stack variable called X.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86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</a:t>
            </a:r>
            <a:r>
              <a:rPr lang="en-GB" dirty="0" smtClean="0"/>
              <a:t>were right if you thought</a:t>
            </a:r>
            <a:r>
              <a:rPr lang="en-GB" baseline="0" dirty="0" smtClean="0"/>
              <a:t> this code was incorrect.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C++ is not a valid </a:t>
            </a:r>
            <a:r>
              <a:rPr lang="en-GB" baseline="0" dirty="0" smtClean="0"/>
              <a:t>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code at the bottom of this slide show the two </a:t>
            </a:r>
            <a:r>
              <a:rPr lang="en-GB" baseline="0" dirty="0" smtClean="0"/>
              <a:t>support </a:t>
            </a:r>
            <a:r>
              <a:rPr lang="en-GB" baseline="0" dirty="0" smtClean="0"/>
              <a:t>conventions, CPP and </a:t>
            </a:r>
            <a:r>
              <a:rPr lang="en-GB" baseline="0" dirty="0" err="1" smtClean="0"/>
              <a:t>C_Plus_Plus</a:t>
            </a:r>
            <a:r>
              <a:rPr lang="en-GB" baseline="0" dirty="0" smtClean="0"/>
              <a:t>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This lecture will </a:t>
            </a:r>
            <a:r>
              <a:rPr lang="en-GB" baseline="0" dirty="0" smtClean="0"/>
              <a:t>show the </a:t>
            </a:r>
            <a:r>
              <a:rPr lang="en-GB" baseline="0" dirty="0" smtClean="0"/>
              <a:t>pragmas and conventions that are supported </a:t>
            </a:r>
            <a:r>
              <a:rPr lang="en-GB" baseline="0" dirty="0" smtClean="0"/>
              <a:t>by the GNAT </a:t>
            </a:r>
            <a:r>
              <a:rPr lang="en-GB" baseline="0" dirty="0" smtClean="0"/>
              <a:t>compiler to deal with the subtle differences between interfacing with C and C++ from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subject that is heavily linked with C++ interfacing is Name Mangling, for which an overview is provided along with 3 approaches to dealing with it when interfacing Ada and C++.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while it’s possible to interface to both subprogram and memory objects in C++ the real power comes from being able to support interfacing to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smtClean="0"/>
              <a:t>lecture will also cover how to make use of C++ class constructors and </a:t>
            </a:r>
            <a:r>
              <a:rPr lang="en-GB" baseline="0" dirty="0" smtClean="0"/>
              <a:t>Ada </a:t>
            </a:r>
            <a:r>
              <a:rPr lang="en-GB" baseline="0" dirty="0" smtClean="0"/>
              <a:t>2005 interfaces </a:t>
            </a:r>
            <a:r>
              <a:rPr lang="en-GB" baseline="0" dirty="0" smtClean="0"/>
              <a:t>for multiple </a:t>
            </a:r>
            <a:r>
              <a:rPr lang="en-GB" baseline="0" dirty="0" smtClean="0"/>
              <a:t>inheritance of abstract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All code examples are based on the Ada 2005 standard.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0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r>
              <a:rPr lang="en-GB" baseline="0" dirty="0" smtClean="0"/>
              <a:t> presents a C++ subprogram called </a:t>
            </a:r>
            <a:r>
              <a:rPr lang="en-GB" baseline="0" dirty="0" err="1" smtClean="0"/>
              <a:t>myfunc</a:t>
            </a:r>
            <a:r>
              <a:rPr lang="en-GB" baseline="0" dirty="0" smtClean="0"/>
              <a:t> that returns an Integer value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imports the C++ subprogram using the CPP convention as the function </a:t>
            </a:r>
            <a:r>
              <a:rPr lang="en-GB" baseline="0" dirty="0" smtClean="0"/>
              <a:t>entity named </a:t>
            </a:r>
            <a:r>
              <a:rPr lang="en-GB" baseline="0" dirty="0" err="1" smtClean="0"/>
              <a:t>MyFunc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MyFunc</a:t>
            </a:r>
            <a:r>
              <a:rPr lang="en-GB" baseline="0" dirty="0" smtClean="0"/>
              <a:t> is called and its return value is assigned to a stack variable X.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0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While</a:t>
            </a:r>
            <a:r>
              <a:rPr lang="en-GB" baseline="0" dirty="0" smtClean="0"/>
              <a:t> this code will successfully compile the link stage will fail.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Unlike when interfacing with C the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argument for any imported C++ entities must take into consideration name mangling.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Name mangling is a method that C++ compilers use to encode source code entity names to support features like overloading and virtual functions.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if you ran the nm command against the </a:t>
            </a:r>
            <a:r>
              <a:rPr lang="en-GB" baseline="0" dirty="0" err="1" smtClean="0"/>
              <a:t>cpplib.o</a:t>
            </a:r>
            <a:r>
              <a:rPr lang="en-GB" baseline="0" dirty="0" smtClean="0"/>
              <a:t> object file you’d see that there is no entity named </a:t>
            </a:r>
            <a:r>
              <a:rPr lang="en-GB" baseline="0" dirty="0" err="1" smtClean="0"/>
              <a:t>myfunc</a:t>
            </a:r>
            <a:r>
              <a:rPr lang="en-GB" baseline="0" dirty="0" smtClean="0"/>
              <a:t>.  What you see is the mangled name.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4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uses a slightly</a:t>
            </a:r>
            <a:r>
              <a:rPr lang="en-GB" baseline="0" dirty="0" smtClean="0"/>
              <a:t> different piece of C++ code but a uses a familiar piece of Ada code to import the C++ entities.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3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answer is the code was </a:t>
            </a:r>
            <a:r>
              <a:rPr lang="en-GB" baseline="0" dirty="0" smtClean="0"/>
              <a:t>correct.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By using the extern C feature the C++ compiler has been denied the right to mangle name of </a:t>
            </a:r>
            <a:r>
              <a:rPr lang="en-GB" baseline="0" dirty="0" err="1" smtClean="0"/>
              <a:t>myfunc</a:t>
            </a:r>
            <a:r>
              <a:rPr lang="en-GB" baseline="0" dirty="0" smtClean="0"/>
              <a:t>. 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If </a:t>
            </a:r>
            <a:r>
              <a:rPr lang="en-GB" baseline="0" dirty="0" smtClean="0"/>
              <a:t>you run the nm command </a:t>
            </a:r>
            <a:r>
              <a:rPr lang="en-GB" baseline="0" dirty="0" smtClean="0"/>
              <a:t>on the compiled object code you’d </a:t>
            </a:r>
            <a:r>
              <a:rPr lang="en-GB" baseline="0" dirty="0" smtClean="0"/>
              <a:t>see </a:t>
            </a:r>
            <a:r>
              <a:rPr lang="en-GB" baseline="0" dirty="0" smtClean="0"/>
              <a:t>that a more conventional symbol name has been used without any mangling.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the extern C feature provides a workaround for C++ name mangling, however it is far from ideal.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96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Place holder</a:t>
            </a:r>
            <a:r>
              <a:rPr lang="en-GB" baseline="0" dirty="0" smtClean="0"/>
              <a:t> for questions based on </a:t>
            </a:r>
            <a:r>
              <a:rPr lang="en-GB" baseline="0" dirty="0" err="1" smtClean="0"/>
              <a:t>Quentins</a:t>
            </a:r>
            <a:r>
              <a:rPr lang="en-GB" baseline="0" smtClean="0"/>
              <a:t> slides</a:t>
            </a: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6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of the answers</a:t>
            </a:r>
            <a:r>
              <a:rPr lang="en-GB" baseline="0" dirty="0" smtClean="0"/>
              <a:t> is somewhat correct but I hope this lecture has taught you that by far the best approach to use the output from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option.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reduces the amount of hand coded package specifications that need to be maintained.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possible to generate the package specifications during the build process and treat them as compiler generated files, so for example they’d not be placed under configuration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4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C++ Constructors</a:t>
            </a:r>
            <a:r>
              <a:rPr lang="en-GB" baseline="0" dirty="0" smtClean="0"/>
              <a:t> are vital to using the object oriented features of C++ within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question uses a C++ class called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with a public default constructor and a public Integer attribute.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implementation of the default constructor uses a default initialisation list to assign a value to the attribute.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has used a limited record to represent the C++ class and has imported its default constructor.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An object of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has been allocated on the stack and therefore its constructor will be called in the compiled code.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88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code is in fact incorrect.</a:t>
            </a:r>
          </a:p>
          <a:p>
            <a:endParaRPr lang="en-GB" dirty="0" smtClean="0"/>
          </a:p>
          <a:p>
            <a:r>
              <a:rPr lang="en-GB" dirty="0" smtClean="0"/>
              <a:t>Importing of C++ constructors cannot be done using the pragma Import.</a:t>
            </a:r>
          </a:p>
          <a:p>
            <a:endParaRPr lang="en-GB" dirty="0" smtClean="0"/>
          </a:p>
          <a:p>
            <a:r>
              <a:rPr lang="en-GB" dirty="0" smtClean="0"/>
              <a:t>The correct</a:t>
            </a:r>
            <a:r>
              <a:rPr lang="en-GB" baseline="0" dirty="0" smtClean="0"/>
              <a:t> method is to use the pragma </a:t>
            </a:r>
            <a:r>
              <a:rPr lang="en-GB" baseline="0" dirty="0" err="1" smtClean="0"/>
              <a:t>CPP_Constructor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was in fact hand written and this kind of error can be avoided if the output from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is used.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60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Importing C++ classes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78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3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GNAT compiler supports a </a:t>
            </a:r>
            <a:r>
              <a:rPr lang="en-GB" baseline="0" dirty="0" smtClean="0"/>
              <a:t>specific convention for mixed </a:t>
            </a:r>
            <a:r>
              <a:rPr lang="en-GB" baseline="0" dirty="0" smtClean="0"/>
              <a:t>language programming with C</a:t>
            </a:r>
            <a:r>
              <a:rPr lang="en-GB" baseline="0" dirty="0" smtClean="0"/>
              <a:t>++.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They are CPP or the word </a:t>
            </a:r>
            <a:r>
              <a:rPr lang="en-GB" baseline="0" dirty="0" err="1" smtClean="0"/>
              <a:t>C_Plus_Plus</a:t>
            </a:r>
            <a:r>
              <a:rPr lang="en-GB" baseline="0" dirty="0" smtClean="0"/>
              <a:t>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here is an Ada main program declaring two imported C++ subprograms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Import pragmas show the use of both C++ convention values.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39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Allocated instances</a:t>
            </a:r>
            <a:r>
              <a:rPr lang="en-GB" baseline="0" dirty="0" smtClean="0"/>
              <a:t> of C++ objects can be used by Ada code like any allocated instance of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an imported C++ class along with a default constructor.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Two instances are allocated with the value of the second instance being copied from the first.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323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code is incorrect.</a:t>
            </a:r>
          </a:p>
          <a:p>
            <a:endParaRPr lang="en-GB" dirty="0" smtClean="0"/>
          </a:p>
          <a:p>
            <a:r>
              <a:rPr lang="en-GB" dirty="0" smtClean="0"/>
              <a:t>C++</a:t>
            </a:r>
            <a:r>
              <a:rPr lang="en-GB" baseline="0" dirty="0" smtClean="0"/>
              <a:t> classes are represented by limited record types and therefore assignment statements cannot be used to copy instances.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49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8 uses a more complex example where an</a:t>
            </a:r>
            <a:r>
              <a:rPr lang="en-GB" baseline="0" dirty="0" smtClean="0"/>
              <a:t> abstract C++ class has been extended and implemented by an Ada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abstract class I_DDS defines a single C++ function called </a:t>
            </a:r>
            <a:r>
              <a:rPr lang="en-GB" baseline="0" dirty="0" err="1" smtClean="0"/>
              <a:t>printMe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has represented this abstract class using an Interface type that has been extended in a subclass and an implementation of </a:t>
            </a:r>
            <a:r>
              <a:rPr lang="en-GB" baseline="0" dirty="0" err="1" smtClean="0"/>
              <a:t>printfMe</a:t>
            </a:r>
            <a:r>
              <a:rPr lang="en-GB" baseline="0" dirty="0" smtClean="0"/>
              <a:t> has been provided.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main program creates a new heap instance of the subclass and calls the </a:t>
            </a:r>
            <a:r>
              <a:rPr lang="en-GB" baseline="0" dirty="0" err="1" smtClean="0"/>
              <a:t>printMe</a:t>
            </a:r>
            <a:r>
              <a:rPr lang="en-GB" baseline="0" dirty="0" smtClean="0"/>
              <a:t> subprogram.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5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Well done </a:t>
            </a:r>
            <a:r>
              <a:rPr lang="en-GB" baseline="0" dirty="0" smtClean="0"/>
              <a:t>if you selected YES as t</a:t>
            </a:r>
            <a:r>
              <a:rPr lang="en-GB" dirty="0" smtClean="0"/>
              <a:t>his code is indeed correct.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49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key aspect of </a:t>
            </a:r>
            <a:r>
              <a:rPr lang="en-GB" dirty="0" err="1" smtClean="0"/>
              <a:t>birectional</a:t>
            </a:r>
            <a:r>
              <a:rPr lang="en-GB" dirty="0" smtClean="0"/>
              <a:t> mixed</a:t>
            </a:r>
            <a:r>
              <a:rPr lang="en-GB" baseline="0" dirty="0" smtClean="0"/>
              <a:t> language is the ability for C++ main programs to use exported Ada tagged types.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allows C++ to use Ada entities in an objected oriented way.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Please examine these code examples thoroughly and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Click on the tick icon if you believe this code is correct or alternatively click the line of code you believe is incorrect.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3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code</a:t>
            </a:r>
            <a:r>
              <a:rPr lang="en-GB" baseline="0" dirty="0" smtClean="0"/>
              <a:t> is correct and provides a concrete pattern you can use for using Ada tagged types in object oriented C++ programs.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also possible to embed instances of exported Ada tagged types in C++ classes to provide a method of type extension.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Albeit this extension is more of a “has a” rather than an “is a” class relationship.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290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10 covers the</a:t>
            </a:r>
            <a:r>
              <a:rPr lang="en-GB" baseline="0" dirty="0" smtClean="0"/>
              <a:t> subject of Ada main programs handling C++ exceptions.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Does the code fail to compile,</a:t>
            </a:r>
            <a:r>
              <a:rPr lang="en-GB" baseline="0" dirty="0" smtClean="0"/>
              <a:t> run to completion and print out C++ Exception or the program fails to complete at all.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Please make your selection from the list and click the SUBMIT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1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is the program fails to</a:t>
            </a:r>
            <a:r>
              <a:rPr lang="en-GB" baseline="0" dirty="0" smtClean="0"/>
              <a:t> complete.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issue is a non-default exception handler has been used in</a:t>
            </a:r>
            <a:r>
              <a:rPr lang="en-GB" baseline="0" dirty="0" smtClean="0"/>
              <a:t> an attempt to handle the C++ exception.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incorrect as only default exception handlers can be used to handle C++ exceptions.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00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AdaCore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Ada and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that you continue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on to take other lectures.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aspect of this subject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ensuring the correct C++ entity names are used by Ada.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language standard creates a need to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 for programming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entities.</a:t>
            </a:r>
          </a:p>
          <a:p>
            <a:endParaRPr lang="en-GB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need is met by something called</a:t>
            </a:r>
            <a:r>
              <a:rPr lang="en-GB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Mangling.</a:t>
            </a:r>
          </a:p>
          <a:p>
            <a:endParaRPr lang="en-GB" sz="1200" b="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 a standard scheme by which even trivial C++ identifiers are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mangled.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possible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vendors (or even different versions of the same compiler, or the same compiler on different platforms) mangle public symbols in radically different (and thus totally incompatible) ways.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an example piece of C++ code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declares two functions with the same name and return type but different parameters, along with an integer memory object explicitly initialises to the value 30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Beneath the code is the g++ command line used to compile it into an object file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cpplib.o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name mangled entities we use the nm command passing it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cpplib.o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 output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 various pieces of information but most importantly it shows the C++ mangled name, this is the name that must appear in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Link_Name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argument for the pragma Import.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 smtClean="0"/>
              <a:t>Basing your Ada source code on the C++ mangled</a:t>
            </a:r>
            <a:r>
              <a:rPr lang="en-GB" baseline="0" dirty="0" smtClean="0"/>
              <a:t> name is not ideal and can present a maintenance problem or indeed cause incorrect foreign language entities to be used by Ada but thankfully there are several ways to workaround this.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given the output from nm to hard code the entity</a:t>
            </a:r>
            <a:r>
              <a:rPr lang="en-GB" baseline="0" dirty="0" smtClean="0"/>
              <a:t> name in 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parameter of the pragma Import.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two imported C++ subprogram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parameter has had to be used to hardcode the C++ entity 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an unknown name is used the build process is likely to fail at link time, however there is a more sinister error waiting to happen.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second snippet of code on this slide shows the same imported C++ subprogram entities but with the incorrect link names.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compiles and links however at runtime it is impossible to know what will happen.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Maintaining hard coded C++ entity names not only increases maintenance costs but also introduces a dependence on a particular compilers mangling scheme.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C++ compiler vendor is under no obligation to maintain the same scheme.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9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C++ compiler is free to use a mangled named even for a plain old C entity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as a constant, variable or subprogram, regardless of whether any C++ constructs like classes have been used.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"C" is meant to be recognized by a C++ compiler and to notify the compiler that the noted entity is (or to be) compiled in the C style.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C code on this slide and the command line call to g++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nm we see that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getRefWithString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compiled without a C++ mangled name.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the subsequent Ada main program to import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getRefWithString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CPP convention but without having to use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Link_Name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Whilst this does allow a mixing of C++ subprograms with mangled names and C subprograms without mangled names this isn’t really a viable solution when it comes to importing C++ classes.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3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The most widely used approach to dealing with interfacing with C++ is to use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option for the g++ compiler to build the boilerplate code for you.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ensures 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strings are all accurate given the version of g++ and means plain data, subprograms and classes can be imported.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our familiar piece of C++ code and the command line used to generate the subsequent Ada package specification, albeit some code has been removed for clarity.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Using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is by the preferred method of interfacing to C++ from Ada and as the lecture introduces more advanced C++ code the output from the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option will increase in complexity.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1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worth spending</a:t>
            </a:r>
            <a:r>
              <a:rPr lang="en-GB" baseline="0" dirty="0" smtClean="0"/>
              <a:t> </a:t>
            </a:r>
            <a:r>
              <a:rPr lang="en-GB" baseline="0" smtClean="0"/>
              <a:t>some time to </a:t>
            </a:r>
            <a:r>
              <a:rPr lang="en-GB" baseline="0" dirty="0" smtClean="0"/>
              <a:t>review the features of Ada limited types as they are used extensively in the code generated by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-spec.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type is declared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objects of the type cannot be assigned values of the same type.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there is no predefined equality operation for objects of a limited type.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 (unique) identity of an object is retained: meaning once declared, a name of a variable of limited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will continue to refer to the same object.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clear, the value is not constant as it can itself be changed, it just cannot be used in an assignment statement.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desired effects of declaring a type limited when interfacing to C++ is to ensure the prevention of shallow copying.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code on this slide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how a limited records type is used to represent a C++ class and is then Imported using the C++ convention.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0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we find a concrete </a:t>
            </a:r>
            <a:r>
              <a:rPr lang="en-GB" baseline="0" dirty="0" smtClean="0"/>
              <a:t>C++ class from which object can be instantiated. It is called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and has a private character attribute and a protected character attribute.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constructor accepts a pointer to a string and there is also a destructor.</a:t>
            </a:r>
          </a:p>
          <a:p>
            <a:endParaRPr lang="en-GB" baseline="0" dirty="0" smtClean="0"/>
          </a:p>
          <a:p>
            <a:r>
              <a:rPr lang="en-GB" dirty="0" smtClean="0"/>
              <a:t>We see a command line call to g++ with the –fdump-</a:t>
            </a:r>
            <a:r>
              <a:rPr lang="en-GB" dirty="0" err="1" smtClean="0"/>
              <a:t>ada</a:t>
            </a:r>
            <a:r>
              <a:rPr lang="en-GB" dirty="0" smtClean="0"/>
              <a:t>-spec option and at</a:t>
            </a:r>
            <a:r>
              <a:rPr lang="en-GB" baseline="0" dirty="0" smtClean="0"/>
              <a:t> the bottom of this slide is the resulting Ada package specification.</a:t>
            </a:r>
          </a:p>
          <a:p>
            <a:endParaRPr lang="en-GB" baseline="0" dirty="0" smtClean="0"/>
          </a:p>
          <a:p>
            <a:r>
              <a:rPr lang="en-GB" dirty="0" smtClean="0"/>
              <a:t>The child</a:t>
            </a:r>
            <a:r>
              <a:rPr lang="en-GB" baseline="0" dirty="0" smtClean="0"/>
              <a:t> utility packages of Interfaces.C are used to provide a consistent interfacing type model even for C++.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attributes of the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are represented as Ada record elements in a limited record that is imported using the pragma Import CPP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Delete_AClass</a:t>
            </a:r>
            <a:r>
              <a:rPr lang="en-GB" baseline="0" dirty="0" smtClean="0"/>
              <a:t> destructor is imported by identifying 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argument for the pragma Import.  This is safe to do as the </a:t>
            </a:r>
            <a:r>
              <a:rPr lang="en-GB" baseline="0" dirty="0" err="1" smtClean="0"/>
              <a:t>Link_Name</a:t>
            </a:r>
            <a:r>
              <a:rPr lang="en-GB" baseline="0" dirty="0" smtClean="0"/>
              <a:t> was determined by g++ which knows how the mangling is to be performed and therefore removes the possibility of error.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there is a brief introduction to a new pragma called </a:t>
            </a:r>
            <a:r>
              <a:rPr lang="en-GB" baseline="0" dirty="0" err="1" smtClean="0"/>
              <a:t>CPP_Constructor</a:t>
            </a:r>
            <a:r>
              <a:rPr lang="en-GB" baseline="0" dirty="0" smtClean="0"/>
              <a:t> which is specifically used to identify class constructor subprograms.  Here it is used for the </a:t>
            </a:r>
            <a:r>
              <a:rPr lang="en-GB" baseline="0" dirty="0" err="1" smtClean="0"/>
              <a:t>AClass</a:t>
            </a:r>
            <a:r>
              <a:rPr lang="en-GB" baseline="0" dirty="0" smtClean="0"/>
              <a:t> constructor.</a:t>
            </a:r>
          </a:p>
          <a:p>
            <a:endParaRPr lang="en-GB" baseline="0" dirty="0" smtClean="0"/>
          </a:p>
          <a:p>
            <a:r>
              <a:rPr lang="en-GB" dirty="0" smtClean="0"/>
              <a:t>In a</a:t>
            </a:r>
            <a:r>
              <a:rPr lang="en-GB" baseline="0" dirty="0" smtClean="0"/>
              <a:t> build environment it is likely to see –fdump-</a:t>
            </a:r>
            <a:r>
              <a:rPr lang="en-GB" baseline="0" dirty="0" err="1" smtClean="0"/>
              <a:t>ada</a:t>
            </a:r>
            <a:r>
              <a:rPr lang="en-GB" baseline="0" dirty="0" smtClean="0"/>
              <a:t>-spec used routinely to ensure the package specification is an accurate representation of any C++ code.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2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and C++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73100" y="1422400"/>
            <a:ext cx="7848600" cy="5067300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GNAT –</a:t>
            </a:r>
            <a:r>
              <a:rPr lang="en-GB" dirty="0" err="1" smtClean="0"/>
              <a:t>gnatG</a:t>
            </a:r>
            <a:r>
              <a:rPr lang="en-GB" dirty="0" smtClean="0"/>
              <a:t> option to produce intermediate output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Constructors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9002"/>
              </p:ext>
            </p:extLst>
          </p:nvPr>
        </p:nvGraphicFramePr>
        <p:xfrm>
          <a:off x="1934666" y="3924300"/>
          <a:ext cx="5274668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668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[…]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main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use aclass_cpp.aclass_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__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aliased aclass_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__class_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__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_ZN6AClassC1Ev (x);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[…]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2065"/>
              </p:ext>
            </p:extLst>
          </p:nvPr>
        </p:nvGraphicFramePr>
        <p:xfrm>
          <a:off x="2138102" y="1422400"/>
          <a:ext cx="4867796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796"/>
              </a:tblGrid>
              <a:tr h="1536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lastCharacter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C++ Classes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48593"/>
              </p:ext>
            </p:extLst>
          </p:nvPr>
        </p:nvGraphicFramePr>
        <p:xfrm>
          <a:off x="1699814" y="4500685"/>
          <a:ext cx="5744372" cy="176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372"/>
              </a:tblGrid>
              <a:tr h="16317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Interfaces.C.Strings;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aclass_h.Class_AClass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("B")));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getFirstChar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(X)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55728"/>
              </p:ext>
            </p:extLst>
          </p:nvPr>
        </p:nvGraphicFramePr>
        <p:xfrm>
          <a:off x="1203846" y="1196504"/>
          <a:ext cx="6736308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308"/>
              </a:tblGrid>
              <a:tr h="147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limited 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-- Assigns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the value ‘B’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-- Assigns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the first character of the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(name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"_ZN6AClassC1EPKc");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getFirstChar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getFirstChar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"_ZN6AClass12getFirstCharEv");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C++ Classes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20762"/>
              </p:ext>
            </p:extLst>
          </p:nvPr>
        </p:nvGraphicFramePr>
        <p:xfrm>
          <a:off x="837967" y="1455428"/>
          <a:ext cx="2626990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90"/>
              </a:tblGrid>
              <a:tr h="1264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{}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43803"/>
              </p:ext>
            </p:extLst>
          </p:nvPr>
        </p:nvGraphicFramePr>
        <p:xfrm>
          <a:off x="3594490" y="1279305"/>
          <a:ext cx="4942703" cy="173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703"/>
              </a:tblGrid>
              <a:tr h="173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45226"/>
              </p:ext>
            </p:extLst>
          </p:nvPr>
        </p:nvGraphicFramePr>
        <p:xfrm>
          <a:off x="1550484" y="3289008"/>
          <a:ext cx="6043033" cy="31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033"/>
              </a:tblGrid>
              <a:tr h="314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cpplib_cpp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cpplib_cpp.Class_AClass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Extended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record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An_Attribute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Positive;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X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Extended := 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An_Attribute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Positive’First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X.An_Attribute'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Extended C++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Abstract Classes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54300"/>
              </p:ext>
            </p:extLst>
          </p:nvPr>
        </p:nvGraphicFramePr>
        <p:xfrm>
          <a:off x="2887142" y="764704"/>
          <a:ext cx="3369717" cy="193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7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virtFunc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virtFunc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31878"/>
              </p:ext>
            </p:extLst>
          </p:nvPr>
        </p:nvGraphicFramePr>
        <p:xfrm>
          <a:off x="1578496" y="2827233"/>
          <a:ext cx="5987008" cy="361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008"/>
              </a:tblGrid>
              <a:tr h="3606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virtFunc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virtFunc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virtFunc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"_ZN6AClass8virtFuncEv");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use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Tagged Types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2878"/>
              </p:ext>
            </p:extLst>
          </p:nvPr>
        </p:nvGraphicFramePr>
        <p:xfrm>
          <a:off x="464007" y="937260"/>
          <a:ext cx="4713784" cy="27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784"/>
              </a:tblGrid>
              <a:tr h="2724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Convention (CPP, Animal);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Age);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07801"/>
              </p:ext>
            </p:extLst>
          </p:nvPr>
        </p:nvGraphicFramePr>
        <p:xfrm>
          <a:off x="5320291" y="938110"/>
          <a:ext cx="33697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7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Animal'(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20);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X.The_Age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8812"/>
              </p:ext>
            </p:extLst>
          </p:nvPr>
        </p:nvGraphicFramePr>
        <p:xfrm>
          <a:off x="745306" y="4492327"/>
          <a:ext cx="2838154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54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Animal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74899"/>
              </p:ext>
            </p:extLst>
          </p:nvPr>
        </p:nvGraphicFramePr>
        <p:xfrm>
          <a:off x="4221671" y="3915678"/>
          <a:ext cx="43539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917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iostream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Animal*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cout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()-&gt;age()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Exported Ada Tagged Types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62197"/>
              </p:ext>
            </p:extLst>
          </p:nvPr>
        </p:nvGraphicFramePr>
        <p:xfrm>
          <a:off x="460902" y="3944493"/>
          <a:ext cx="2214355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355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Animal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3182"/>
              </p:ext>
            </p:extLst>
          </p:nvPr>
        </p:nvGraphicFramePr>
        <p:xfrm>
          <a:off x="460902" y="4991930"/>
          <a:ext cx="2214355" cy="143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355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dog.h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Dog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Dog();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writeAge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protected: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Animal*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88195"/>
              </p:ext>
            </p:extLst>
          </p:nvPr>
        </p:nvGraphicFramePr>
        <p:xfrm>
          <a:off x="2872921" y="3808207"/>
          <a:ext cx="2979239" cy="27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239"/>
              </a:tblGrid>
              <a:tr h="2770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dog.cpp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iostream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dog.h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Animal*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Dog::Dog()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 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Dog::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writeAge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cout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&lt;&lt;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this-&gt;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-&gt;age() &lt;&lt;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88736"/>
              </p:ext>
            </p:extLst>
          </p:nvPr>
        </p:nvGraphicFramePr>
        <p:xfrm>
          <a:off x="5971491" y="3786691"/>
          <a:ext cx="2708200" cy="26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00"/>
              </a:tblGrid>
              <a:tr h="26388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main.cpp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dog.h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Dog*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theDog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new Dog();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theDog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-&gt;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writeAge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57876"/>
              </p:ext>
            </p:extLst>
          </p:nvPr>
        </p:nvGraphicFramePr>
        <p:xfrm>
          <a:off x="610691" y="907321"/>
          <a:ext cx="4713784" cy="27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784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Convention (CPP, Animal);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Age);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87479"/>
              </p:ext>
            </p:extLst>
          </p:nvPr>
        </p:nvGraphicFramePr>
        <p:xfrm>
          <a:off x="5398396" y="911440"/>
          <a:ext cx="33697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7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Animal'(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20);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X.The_Age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Exceptions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90223"/>
              </p:ext>
            </p:extLst>
          </p:nvPr>
        </p:nvGraphicFramePr>
        <p:xfrm>
          <a:off x="3161258" y="1197610"/>
          <a:ext cx="2821484" cy="6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484"/>
              </a:tblGrid>
              <a:tr h="659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bool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isOK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throw(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throw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42841"/>
              </p:ext>
            </p:extLst>
          </p:nvPr>
        </p:nvGraphicFramePr>
        <p:xfrm>
          <a:off x="1915862" y="2486025"/>
          <a:ext cx="5312276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276"/>
              </a:tblGrid>
              <a:tr h="2771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Interfaces.C.Extensions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IsOK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Interfaces.C.Extensions.Bool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isOK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"_Z4isOKv");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Res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Interfaces.C.Extensions.bool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Res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isOK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others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("C++ Exception raised");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89021"/>
              </p:ext>
            </p:extLst>
          </p:nvPr>
        </p:nvGraphicFramePr>
        <p:xfrm>
          <a:off x="2272381" y="2486025"/>
          <a:ext cx="4599238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238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Import(C++,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729343" y="906930"/>
            <a:ext cx="7848600" cy="5420718"/>
          </a:xfrm>
        </p:spPr>
        <p:txBody>
          <a:bodyPr/>
          <a:lstStyle/>
          <a:p>
            <a:r>
              <a:rPr lang="en-GB" dirty="0" smtClean="0"/>
              <a:t>CPP Convention</a:t>
            </a:r>
          </a:p>
          <a:p>
            <a:r>
              <a:rPr lang="en-GB" dirty="0" smtClean="0"/>
              <a:t>C++ Name Mangling</a:t>
            </a:r>
          </a:p>
          <a:p>
            <a:r>
              <a:rPr lang="en-GB" dirty="0" smtClean="0"/>
              <a:t>Methods for Address </a:t>
            </a:r>
            <a:r>
              <a:rPr lang="en-GB" dirty="0"/>
              <a:t>tricky issues of C++ </a:t>
            </a:r>
            <a:r>
              <a:rPr lang="en-GB" dirty="0" smtClean="0"/>
              <a:t>Name Mangling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Link_Name</a:t>
            </a:r>
            <a:r>
              <a:rPr lang="en-GB" dirty="0"/>
              <a:t> with hardcoded linker </a:t>
            </a:r>
            <a:r>
              <a:rPr lang="en-GB" dirty="0" smtClean="0"/>
              <a:t>symbol</a:t>
            </a:r>
          </a:p>
          <a:p>
            <a:pPr lvl="1"/>
            <a:r>
              <a:rPr lang="en-GB" dirty="0" smtClean="0"/>
              <a:t>extern “C” </a:t>
            </a:r>
          </a:p>
          <a:p>
            <a:pPr lvl="1"/>
            <a:r>
              <a:rPr lang="en-GB" dirty="0" smtClean="0"/>
              <a:t>Use g++ -fdump-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</a:p>
          <a:p>
            <a:r>
              <a:rPr lang="en-GB" dirty="0" smtClean="0"/>
              <a:t>Interfacing at the C++ class level</a:t>
            </a:r>
          </a:p>
          <a:p>
            <a:pPr lvl="1"/>
            <a:r>
              <a:rPr lang="en-GB" dirty="0" smtClean="0"/>
              <a:t>Constructors and Multiple Inheritance of Abstract Classes</a:t>
            </a:r>
          </a:p>
          <a:p>
            <a:r>
              <a:rPr lang="en-GB" dirty="0" smtClean="0"/>
              <a:t>Exporting Ada tagged types as classes</a:t>
            </a:r>
          </a:p>
          <a:p>
            <a:r>
              <a:rPr lang="en-GB" dirty="0" smtClean="0"/>
              <a:t>Handling C</a:t>
            </a:r>
            <a:r>
              <a:rPr lang="en-GB" dirty="0"/>
              <a:t>++ </a:t>
            </a:r>
            <a:r>
              <a:rPr lang="en-GB" dirty="0" smtClean="0"/>
              <a:t>Exceptions</a:t>
            </a:r>
          </a:p>
          <a:p>
            <a:r>
              <a:rPr lang="en-GB" dirty="0" smtClean="0"/>
              <a:t>Ada 2005 pragmas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62453"/>
              </p:ext>
            </p:extLst>
          </p:nvPr>
        </p:nvGraphicFramePr>
        <p:xfrm>
          <a:off x="2234281" y="1978025"/>
          <a:ext cx="4599238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238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Import(C++,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30" y="28254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3217615" y="27643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051" y="1263954"/>
            <a:ext cx="230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C++ is not a valid convention</a:t>
            </a:r>
          </a:p>
        </p:txBody>
      </p:sp>
      <p:cxnSp>
        <p:nvCxnSpPr>
          <p:cNvPr id="8" name="Straight Connector 3"/>
          <p:cNvCxnSpPr>
            <a:cxnSpLocks noChangeShapeType="1"/>
            <a:stCxn id="6" idx="0"/>
          </p:cNvCxnSpPr>
          <p:nvPr/>
        </p:nvCxnSpPr>
        <p:spPr bwMode="auto">
          <a:xfrm flipV="1">
            <a:off x="3973265" y="1550628"/>
            <a:ext cx="1665535" cy="12136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5216"/>
              </p:ext>
            </p:extLst>
          </p:nvPr>
        </p:nvGraphicFramePr>
        <p:xfrm>
          <a:off x="2394816" y="4704630"/>
          <a:ext cx="4354368" cy="130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368"/>
              </a:tblGrid>
              <a:tr h="1302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C_Plus_Plus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7816"/>
              </p:ext>
            </p:extLst>
          </p:nvPr>
        </p:nvGraphicFramePr>
        <p:xfrm>
          <a:off x="2272381" y="3019425"/>
          <a:ext cx="4599238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238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23945"/>
              </p:ext>
            </p:extLst>
          </p:nvPr>
        </p:nvGraphicFramePr>
        <p:xfrm>
          <a:off x="3371391" y="1584325"/>
          <a:ext cx="2401219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239"/>
              </p:ext>
            </p:extLst>
          </p:nvPr>
        </p:nvGraphicFramePr>
        <p:xfrm>
          <a:off x="684881" y="3387725"/>
          <a:ext cx="4599238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238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23767"/>
              </p:ext>
            </p:extLst>
          </p:nvPr>
        </p:nvGraphicFramePr>
        <p:xfrm>
          <a:off x="678991" y="1710761"/>
          <a:ext cx="2401219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8" y="42224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900115" y="41613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169" y="2455404"/>
            <a:ext cx="2052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Not a mangled C++ name</a:t>
            </a:r>
          </a:p>
        </p:txBody>
      </p:sp>
      <p:cxnSp>
        <p:nvCxnSpPr>
          <p:cNvPr id="9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V="1">
            <a:off x="3655765" y="2763181"/>
            <a:ext cx="1104775" cy="139812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76123"/>
              </p:ext>
            </p:extLst>
          </p:nvPr>
        </p:nvGraphicFramePr>
        <p:xfrm>
          <a:off x="5617790" y="3719612"/>
          <a:ext cx="2942010" cy="16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010"/>
              </a:tblGrid>
              <a:tr h="1604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nm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b .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bss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d .data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eh_frame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.text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__Z6myfuncv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6405315" y="46947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7269" y="5947904"/>
            <a:ext cx="175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A </a:t>
            </a:r>
            <a:r>
              <a:rPr lang="en-GB" sz="1400" b="1" dirty="0" smtClean="0">
                <a:solidFill>
                  <a:schemeClr val="accent1"/>
                </a:solidFill>
              </a:rPr>
              <a:t>mangled 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C++ name</a:t>
            </a:r>
          </a:p>
        </p:txBody>
      </p:sp>
      <p:cxnSp>
        <p:nvCxnSpPr>
          <p:cNvPr id="15" name="Straight Connector 3"/>
          <p:cNvCxnSpPr>
            <a:cxnSpLocks noChangeShapeType="1"/>
            <a:endCxn id="14" idx="0"/>
          </p:cNvCxnSpPr>
          <p:nvPr/>
        </p:nvCxnSpPr>
        <p:spPr bwMode="auto">
          <a:xfrm flipH="1">
            <a:off x="6555362" y="5055066"/>
            <a:ext cx="605607" cy="8928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1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0384"/>
              </p:ext>
            </p:extLst>
          </p:nvPr>
        </p:nvGraphicFramePr>
        <p:xfrm>
          <a:off x="2272381" y="3159125"/>
          <a:ext cx="4599238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238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72537"/>
              </p:ext>
            </p:extLst>
          </p:nvPr>
        </p:nvGraphicFramePr>
        <p:xfrm>
          <a:off x="3371391" y="1584325"/>
          <a:ext cx="2401219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“C”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return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1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9780"/>
              </p:ext>
            </p:extLst>
          </p:nvPr>
        </p:nvGraphicFramePr>
        <p:xfrm>
          <a:off x="926181" y="3349625"/>
          <a:ext cx="4217319" cy="226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3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Interfaces.C.int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3827"/>
              </p:ext>
            </p:extLst>
          </p:nvPr>
        </p:nvGraphicFramePr>
        <p:xfrm>
          <a:off x="920291" y="1470025"/>
          <a:ext cx="2401219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“C”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return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41438"/>
              </p:ext>
            </p:extLst>
          </p:nvPr>
        </p:nvGraphicFramePr>
        <p:xfrm>
          <a:off x="5401890" y="3338612"/>
          <a:ext cx="2942010" cy="16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010"/>
              </a:tblGrid>
              <a:tr h="1604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nm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b .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bss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d .data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eh_frame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.text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_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myfunc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5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24438"/>
              </p:ext>
            </p:extLst>
          </p:nvPr>
        </p:nvGraphicFramePr>
        <p:xfrm>
          <a:off x="1504491" y="1406525"/>
          <a:ext cx="2401219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62192"/>
              </p:ext>
            </p:extLst>
          </p:nvPr>
        </p:nvGraphicFramePr>
        <p:xfrm>
          <a:off x="4095293" y="1392671"/>
          <a:ext cx="3621690" cy="90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69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aclass.cpp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07771"/>
              </p:ext>
            </p:extLst>
          </p:nvPr>
        </p:nvGraphicFramePr>
        <p:xfrm>
          <a:off x="1675941" y="3006725"/>
          <a:ext cx="5792119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41162"/>
              </p:ext>
            </p:extLst>
          </p:nvPr>
        </p:nvGraphicFramePr>
        <p:xfrm>
          <a:off x="1504491" y="1406525"/>
          <a:ext cx="2401219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34462"/>
              </p:ext>
            </p:extLst>
          </p:nvPr>
        </p:nvGraphicFramePr>
        <p:xfrm>
          <a:off x="4095293" y="1392671"/>
          <a:ext cx="3621690" cy="90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69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aclass.cpp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10045"/>
              </p:ext>
            </p:extLst>
          </p:nvPr>
        </p:nvGraphicFramePr>
        <p:xfrm>
          <a:off x="1675941" y="3006725"/>
          <a:ext cx="5792119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771625" y="4643903"/>
            <a:ext cx="5024685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3"/>
          <p:cNvCxnSpPr>
            <a:cxnSpLocks noChangeShapeType="1"/>
            <a:endCxn id="14" idx="2"/>
          </p:cNvCxnSpPr>
          <p:nvPr/>
        </p:nvCxnSpPr>
        <p:spPr bwMode="auto">
          <a:xfrm flipV="1">
            <a:off x="4283967" y="2849105"/>
            <a:ext cx="2874281" cy="17947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28" y="47050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061" y="2541328"/>
            <a:ext cx="2300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No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CPP_Constructor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defined</a:t>
            </a:r>
          </a:p>
        </p:txBody>
      </p:sp>
    </p:spTree>
    <p:extLst>
      <p:ext uri="{BB962C8B-B14F-4D97-AF65-F5344CB8AC3E}">
        <p14:creationId xmlns:p14="http://schemas.microsoft.com/office/powerpoint/2010/main" val="20294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958"/>
              </p:ext>
            </p:extLst>
          </p:nvPr>
        </p:nvGraphicFramePr>
        <p:xfrm>
          <a:off x="1504491" y="1406525"/>
          <a:ext cx="2401219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31630"/>
              </p:ext>
            </p:extLst>
          </p:nvPr>
        </p:nvGraphicFramePr>
        <p:xfrm>
          <a:off x="4107991" y="1422400"/>
          <a:ext cx="38041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109"/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(20)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60126"/>
              </p:ext>
            </p:extLst>
          </p:nvPr>
        </p:nvGraphicFramePr>
        <p:xfrm>
          <a:off x="1714041" y="3006725"/>
          <a:ext cx="5792119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"_ZN7MyClassC1Ev");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1473200"/>
          </a:xfrm>
        </p:spPr>
        <p:txBody>
          <a:bodyPr/>
          <a:lstStyle/>
          <a:p>
            <a:r>
              <a:rPr lang="en-GB" dirty="0" smtClean="0"/>
              <a:t>GNAT supports C++ specific import conventions</a:t>
            </a:r>
          </a:p>
          <a:p>
            <a:pPr lvl="1"/>
            <a:r>
              <a:rPr lang="en-GB" dirty="0" smtClean="0"/>
              <a:t>CPP</a:t>
            </a:r>
          </a:p>
          <a:p>
            <a:pPr lvl="1"/>
            <a:r>
              <a:rPr lang="en-GB" dirty="0" err="1" smtClean="0"/>
              <a:t>C_Plus_Plus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01062"/>
              </p:ext>
            </p:extLst>
          </p:nvPr>
        </p:nvGraphicFramePr>
        <p:xfrm>
          <a:off x="410117" y="2791296"/>
          <a:ext cx="8374566" cy="235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566"/>
              </a:tblGrid>
              <a:tr h="2352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[..]);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C_Plus_Plus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[..]);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null;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958"/>
              </p:ext>
            </p:extLst>
          </p:nvPr>
        </p:nvGraphicFramePr>
        <p:xfrm>
          <a:off x="1504491" y="1406525"/>
          <a:ext cx="2401219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31630"/>
              </p:ext>
            </p:extLst>
          </p:nvPr>
        </p:nvGraphicFramePr>
        <p:xfrm>
          <a:off x="4107991" y="1422400"/>
          <a:ext cx="38041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109"/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cpplib.cpp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(20)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60126"/>
              </p:ext>
            </p:extLst>
          </p:nvPr>
        </p:nvGraphicFramePr>
        <p:xfrm>
          <a:off x="1714041" y="3006725"/>
          <a:ext cx="5792119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"_ZN7MyClassC1Ev");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42694"/>
              </p:ext>
            </p:extLst>
          </p:nvPr>
        </p:nvGraphicFramePr>
        <p:xfrm>
          <a:off x="1504491" y="1406525"/>
          <a:ext cx="2401219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97630"/>
              </p:ext>
            </p:extLst>
          </p:nvPr>
        </p:nvGraphicFramePr>
        <p:xfrm>
          <a:off x="4095293" y="1392671"/>
          <a:ext cx="3621690" cy="90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69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aclass.cpp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79343"/>
              </p:ext>
            </p:extLst>
          </p:nvPr>
        </p:nvGraphicFramePr>
        <p:xfrm>
          <a:off x="1675941" y="3006725"/>
          <a:ext cx="5792119" cy="310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Y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6496"/>
              </p:ext>
            </p:extLst>
          </p:nvPr>
        </p:nvGraphicFramePr>
        <p:xfrm>
          <a:off x="1504491" y="1406525"/>
          <a:ext cx="2401219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21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75498"/>
              </p:ext>
            </p:extLst>
          </p:nvPr>
        </p:nvGraphicFramePr>
        <p:xfrm>
          <a:off x="4095293" y="1392671"/>
          <a:ext cx="3621690" cy="90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69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aclass.cpp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(10) {};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58893"/>
              </p:ext>
            </p:extLst>
          </p:nvPr>
        </p:nvGraphicFramePr>
        <p:xfrm>
          <a:off x="1675941" y="3006725"/>
          <a:ext cx="5792119" cy="310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CPP,AClass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AClass_Constructor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"_ZN6AClassC1Ev");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Y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610940" y="5151903"/>
            <a:ext cx="211001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3"/>
          <p:cNvCxnSpPr>
            <a:cxnSpLocks noChangeShapeType="1"/>
            <a:stCxn id="7" idx="0"/>
            <a:endCxn id="10" idx="2"/>
          </p:cNvCxnSpPr>
          <p:nvPr/>
        </p:nvCxnSpPr>
        <p:spPr bwMode="auto">
          <a:xfrm flipV="1">
            <a:off x="2665945" y="2861805"/>
            <a:ext cx="4224396" cy="22900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28" y="52130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77861" y="2554028"/>
            <a:ext cx="242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Unable to assign limited types</a:t>
            </a:r>
          </a:p>
        </p:txBody>
      </p:sp>
    </p:spTree>
    <p:extLst>
      <p:ext uri="{BB962C8B-B14F-4D97-AF65-F5344CB8AC3E}">
        <p14:creationId xmlns:p14="http://schemas.microsoft.com/office/powerpoint/2010/main" val="18199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9322"/>
              </p:ext>
            </p:extLst>
          </p:nvPr>
        </p:nvGraphicFramePr>
        <p:xfrm>
          <a:off x="428395" y="2936462"/>
          <a:ext cx="2742510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1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i_dds.h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I_DDS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58043"/>
              </p:ext>
            </p:extLst>
          </p:nvPr>
        </p:nvGraphicFramePr>
        <p:xfrm>
          <a:off x="3274142" y="1312605"/>
          <a:ext cx="5471651" cy="49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651"/>
              </a:tblGrid>
              <a:tr h="444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I_DDS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I_DDS);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I_DDS)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Class_I_DDS.I_DDS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overriding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this.An_Attribute'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SubClass_I_DDS.printMe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SubClass_I_DDS.Sub_I_DDS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49310"/>
              </p:ext>
            </p:extLst>
          </p:nvPr>
        </p:nvGraphicFramePr>
        <p:xfrm>
          <a:off x="428395" y="2936462"/>
          <a:ext cx="2742510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10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i_dds.h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I_DDS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86518"/>
              </p:ext>
            </p:extLst>
          </p:nvPr>
        </p:nvGraphicFramePr>
        <p:xfrm>
          <a:off x="3274142" y="1312605"/>
          <a:ext cx="5471651" cy="49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651"/>
              </a:tblGrid>
              <a:tr h="444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I_DDS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I_DDS);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I_DDS)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abstract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Class_I_DDS.I_DDS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An_Attribute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overriding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this.An_Attribute'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SubClass_I_DDS.printMe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SubClass_I_DDS.Sub_I_DDS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4051"/>
              </p:ext>
            </p:extLst>
          </p:nvPr>
        </p:nvGraphicFramePr>
        <p:xfrm>
          <a:off x="485523" y="1055594"/>
          <a:ext cx="4713784" cy="27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784"/>
              </a:tblGrid>
              <a:tr h="2724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Convention (CPP, Animal);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Age);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38186"/>
              </p:ext>
            </p:extLst>
          </p:nvPr>
        </p:nvGraphicFramePr>
        <p:xfrm>
          <a:off x="5309533" y="1217808"/>
          <a:ext cx="33697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7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Animal'(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20);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X.The_Age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60561"/>
              </p:ext>
            </p:extLst>
          </p:nvPr>
        </p:nvGraphicFramePr>
        <p:xfrm>
          <a:off x="745306" y="4492327"/>
          <a:ext cx="2838154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54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Animal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50852"/>
              </p:ext>
            </p:extLst>
          </p:nvPr>
        </p:nvGraphicFramePr>
        <p:xfrm>
          <a:off x="4283968" y="3937193"/>
          <a:ext cx="43539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917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iostream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Animal*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cout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()-&gt;age()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52395"/>
              </p:ext>
            </p:extLst>
          </p:nvPr>
        </p:nvGraphicFramePr>
        <p:xfrm>
          <a:off x="485523" y="1055594"/>
          <a:ext cx="4713784" cy="277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784"/>
              </a:tblGrid>
              <a:tr h="2724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Convention (CPP, Animal);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Export(CPP, Age);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15237"/>
              </p:ext>
            </p:extLst>
          </p:nvPr>
        </p:nvGraphicFramePr>
        <p:xfrm>
          <a:off x="5309533" y="1217808"/>
          <a:ext cx="33697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717"/>
              </a:tblGrid>
              <a:tr h="118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body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Animal'Class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Animal'(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20);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Age(X : Animal)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X.The_Age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73210"/>
              </p:ext>
            </p:extLst>
          </p:nvPr>
        </p:nvGraphicFramePr>
        <p:xfrm>
          <a:off x="745306" y="4492327"/>
          <a:ext cx="2838154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54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Animal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virtual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age();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55655"/>
              </p:ext>
            </p:extLst>
          </p:nvPr>
        </p:nvGraphicFramePr>
        <p:xfrm>
          <a:off x="4283968" y="3937193"/>
          <a:ext cx="4353917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917"/>
              </a:tblGrid>
              <a:tr h="79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iostream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animal.h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Animal*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cout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new_animal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()-&gt;age() &lt;&lt;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::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04239"/>
              </p:ext>
            </p:extLst>
          </p:nvPr>
        </p:nvGraphicFramePr>
        <p:xfrm>
          <a:off x="516884" y="2022063"/>
          <a:ext cx="2713205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05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raiseException.cpp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throw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throw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32045"/>
              </p:ext>
            </p:extLst>
          </p:nvPr>
        </p:nvGraphicFramePr>
        <p:xfrm>
          <a:off x="3338487" y="1261051"/>
          <a:ext cx="5342375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375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"_Z14raiseExceptionv");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("C++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Exception");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96779"/>
              </p:ext>
            </p:extLst>
          </p:nvPr>
        </p:nvGraphicFramePr>
        <p:xfrm>
          <a:off x="2796946" y="1357044"/>
          <a:ext cx="3550109" cy="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109"/>
              </a:tblGrid>
              <a:tr h="90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 raiseException.cpp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 throw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throw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)20;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63502"/>
              </p:ext>
            </p:extLst>
          </p:nvPr>
        </p:nvGraphicFramePr>
        <p:xfrm>
          <a:off x="1675941" y="2496086"/>
          <a:ext cx="5792119" cy="26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119"/>
              </a:tblGrid>
              <a:tr h="2263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"_Z14raiseExceptionv");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cpp_exception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("C++ Exception!!");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1003" y="5356604"/>
            <a:ext cx="33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0" kern="1200" dirty="0" smtClean="0">
                <a:solidFill>
                  <a:schemeClr val="accent1"/>
                </a:solidFill>
              </a:rPr>
              <a:t>The Answer is the program crashes.</a:t>
            </a:r>
          </a:p>
          <a:p>
            <a:pPr algn="ctr"/>
            <a:r>
              <a:rPr lang="en-GB" sz="1400" b="1" dirty="0" smtClean="0">
                <a:solidFill>
                  <a:schemeClr val="accent1"/>
                </a:solidFill>
              </a:rPr>
              <a:t>A default Exception handler was required.</a:t>
            </a:r>
            <a:endParaRPr lang="en-GB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Name Mangling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39901"/>
              </p:ext>
            </p:extLst>
          </p:nvPr>
        </p:nvGraphicFramePr>
        <p:xfrm>
          <a:off x="2840265" y="1096344"/>
          <a:ext cx="3463471" cy="193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147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x = 30;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37989"/>
              </p:ext>
            </p:extLst>
          </p:nvPr>
        </p:nvGraphicFramePr>
        <p:xfrm>
          <a:off x="2840265" y="3345173"/>
          <a:ext cx="3463471" cy="31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312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g++ -c cpplib.cpp –o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88404"/>
              </p:ext>
            </p:extLst>
          </p:nvPr>
        </p:nvGraphicFramePr>
        <p:xfrm>
          <a:off x="2840265" y="3854412"/>
          <a:ext cx="3463471" cy="31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312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nm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04839"/>
              </p:ext>
            </p:extLst>
          </p:nvPr>
        </p:nvGraphicFramePr>
        <p:xfrm>
          <a:off x="2836548" y="4371086"/>
          <a:ext cx="3463471" cy="14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147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b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d .data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eh_frame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rdata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.text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0000000c T __Z16getRefWithStringPc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__Z6getRefPc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__ZL1x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4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Link_Name 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067300"/>
          </a:xfrm>
        </p:spPr>
        <p:txBody>
          <a:bodyPr/>
          <a:lstStyle/>
          <a:p>
            <a:r>
              <a:rPr lang="en-GB" dirty="0" err="1" smtClean="0"/>
              <a:t>Link_Name</a:t>
            </a:r>
            <a:r>
              <a:rPr lang="en-GB" dirty="0" smtClean="0"/>
              <a:t> argument for pragma Import</a:t>
            </a:r>
          </a:p>
          <a:p>
            <a:pPr lvl="1"/>
            <a:r>
              <a:rPr lang="en-GB" dirty="0" smtClean="0"/>
              <a:t>Needs hard coded C++ mangled name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Increases </a:t>
            </a:r>
            <a:r>
              <a:rPr lang="en-GB" dirty="0" smtClean="0"/>
              <a:t>maintenance costs</a:t>
            </a:r>
          </a:p>
          <a:p>
            <a:r>
              <a:rPr lang="en-GB" dirty="0" smtClean="0"/>
              <a:t>Reduces compiler independence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96091"/>
              </p:ext>
            </p:extLst>
          </p:nvPr>
        </p:nvGraphicFramePr>
        <p:xfrm>
          <a:off x="557550" y="2359496"/>
          <a:ext cx="8051800" cy="128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0"/>
              </a:tblGrid>
              <a:tr h="1285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Link_Name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"__Z6getRefPc");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nterfaces.C.int;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Link_Name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"__Z16getRefWithStringPc");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75778"/>
              </p:ext>
            </p:extLst>
          </p:nvPr>
        </p:nvGraphicFramePr>
        <p:xfrm>
          <a:off x="557550" y="3810471"/>
          <a:ext cx="8051800" cy="128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0"/>
              </a:tblGrid>
              <a:tr h="1285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Link_Name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"__Z16getRefWithStringPc");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nterfaces.C.int;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Link_Name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"__Z6getRefPc");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6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 “C”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16987"/>
              </p:ext>
            </p:extLst>
          </p:nvPr>
        </p:nvGraphicFramePr>
        <p:xfrm>
          <a:off x="315416" y="942504"/>
          <a:ext cx="4341055" cy="246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055"/>
              </a:tblGrid>
              <a:tr h="2461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x = 30;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"C"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88746"/>
              </p:ext>
            </p:extLst>
          </p:nvPr>
        </p:nvGraphicFramePr>
        <p:xfrm>
          <a:off x="4973865" y="944873"/>
          <a:ext cx="3463471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5537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g++ -c cpplib.cpp –o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nm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cpplib.o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b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d .data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eh_frame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.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rdata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.text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T __Z6getRefPc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00000000 r __ZL1x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0000000c T _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30100"/>
              </p:ext>
            </p:extLst>
          </p:nvPr>
        </p:nvGraphicFramePr>
        <p:xfrm>
          <a:off x="315416" y="3743796"/>
          <a:ext cx="8374566" cy="235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566"/>
              </a:tblGrid>
              <a:tr h="2352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Link_Name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"__Z6getRefPc");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Interfaces.C.int;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Import(CPP,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null;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–fdump-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49134"/>
              </p:ext>
            </p:extLst>
          </p:nvPr>
        </p:nvGraphicFramePr>
        <p:xfrm>
          <a:off x="759916" y="1096344"/>
          <a:ext cx="3463471" cy="193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147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x = 30;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83705"/>
              </p:ext>
            </p:extLst>
          </p:nvPr>
        </p:nvGraphicFramePr>
        <p:xfrm>
          <a:off x="4592865" y="2011673"/>
          <a:ext cx="3463471" cy="31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312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g++ -c –fdump-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cpplib.cpp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50"/>
              </p:ext>
            </p:extLst>
          </p:nvPr>
        </p:nvGraphicFramePr>
        <p:xfrm>
          <a:off x="903559" y="3375496"/>
          <a:ext cx="72860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83"/>
              </a:tblGrid>
              <a:tr h="2352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[..]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cpplib_cpp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x, "_ZL1x");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"_Z6getRefPc");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aString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getRefWithString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"_Z16getRefWithStringPc");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cpplib_cpp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 Limited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Features of Ada limited types</a:t>
            </a:r>
          </a:p>
          <a:p>
            <a:r>
              <a:rPr lang="en-GB" dirty="0" smtClean="0"/>
              <a:t>Limited types can be used to represent C++ classes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Assignments between objects is prohibited</a:t>
            </a:r>
          </a:p>
          <a:p>
            <a:r>
              <a:rPr lang="en-GB" dirty="0" smtClean="0"/>
              <a:t>No predefined equality operator for limited typed objects</a:t>
            </a:r>
          </a:p>
          <a:p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44599"/>
              </p:ext>
            </p:extLst>
          </p:nvPr>
        </p:nvGraphicFramePr>
        <p:xfrm>
          <a:off x="2519908" y="2556097"/>
          <a:ext cx="4104184" cy="178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84"/>
              </a:tblGrid>
              <a:tr h="17873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lastCharacter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C++ Classes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64730"/>
              </p:ext>
            </p:extLst>
          </p:nvPr>
        </p:nvGraphicFramePr>
        <p:xfrm>
          <a:off x="3230531" y="934487"/>
          <a:ext cx="2682939" cy="193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939"/>
              </a:tblGrid>
              <a:tr h="147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//aclass.cpp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class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*name);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~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private: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char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lastCharacter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protected: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char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46415"/>
              </p:ext>
            </p:extLst>
          </p:nvPr>
        </p:nvGraphicFramePr>
        <p:xfrm>
          <a:off x="2840265" y="3225643"/>
          <a:ext cx="3463471" cy="31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471"/>
              </a:tblGrid>
              <a:tr h="312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g++ -c –fdump-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aclass.cpp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21758"/>
              </p:ext>
            </p:extLst>
          </p:nvPr>
        </p:nvGraphicFramePr>
        <p:xfrm>
          <a:off x="1228204" y="3876897"/>
          <a:ext cx="6687592" cy="21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592"/>
              </a:tblGrid>
              <a:tr h="2142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limited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lastCharacter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firstCharacter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aliased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(name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CPP_Constructor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"_ZN6AClassC1EPKc");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Delete_AClass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(this :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access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Import (CPP,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Delete_AClass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"_ZN6AClassD1Ev");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6965</Words>
  <Application>Microsoft Office PowerPoint</Application>
  <PresentationFormat>On-screen Show (4:3)</PresentationFormat>
  <Paragraphs>1331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CPP Convention</vt:lpstr>
      <vt:lpstr>C++ Name Mangling</vt:lpstr>
      <vt:lpstr>Using Link_Name </vt:lpstr>
      <vt:lpstr>extern “C”</vt:lpstr>
      <vt:lpstr>Using –fdump-ada-spec</vt:lpstr>
      <vt:lpstr>Ada Limited Types</vt:lpstr>
      <vt:lpstr>Importing C++ Classes</vt:lpstr>
      <vt:lpstr>C++ Constructors</vt:lpstr>
      <vt:lpstr>Using C++ Classes</vt:lpstr>
      <vt:lpstr>Extending C++ Classes</vt:lpstr>
      <vt:lpstr>Using Extended C++ Classes</vt:lpstr>
      <vt:lpstr>C++ Abstract Classes</vt:lpstr>
      <vt:lpstr>Exporting Ada Tagged Types</vt:lpstr>
      <vt:lpstr>Extending Exported Ada Tagged Types</vt:lpstr>
      <vt:lpstr>C++ Exceptions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572</cp:revision>
  <dcterms:created xsi:type="dcterms:W3CDTF">2014-07-01T18:04:03Z</dcterms:created>
  <dcterms:modified xsi:type="dcterms:W3CDTF">2014-08-25T13:58:54Z</dcterms:modified>
</cp:coreProperties>
</file>