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sldIdLst>
    <p:sldId id="256" r:id="rId2"/>
    <p:sldId id="259" r:id="rId3"/>
    <p:sldId id="260" r:id="rId4"/>
    <p:sldId id="261" r:id="rId5"/>
    <p:sldId id="263" r:id="rId6"/>
    <p:sldId id="262" r:id="rId7"/>
    <p:sldId id="265" r:id="rId8"/>
    <p:sldId id="294" r:id="rId9"/>
    <p:sldId id="264" r:id="rId10"/>
    <p:sldId id="268" r:id="rId11"/>
    <p:sldId id="290" r:id="rId12"/>
    <p:sldId id="291" r:id="rId13"/>
    <p:sldId id="267" r:id="rId14"/>
    <p:sldId id="266" r:id="rId15"/>
    <p:sldId id="293" r:id="rId16"/>
    <p:sldId id="269" r:id="rId17"/>
    <p:sldId id="25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5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2" autoAdjust="0"/>
    <p:restoredTop sz="63903" autoAdjust="0"/>
  </p:normalViewPr>
  <p:slideViewPr>
    <p:cSldViewPr snapToGrid="0">
      <p:cViewPr>
        <p:scale>
          <a:sx n="75" d="100"/>
          <a:sy n="75" d="100"/>
        </p:scale>
        <p:origin x="114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18/08/2014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and C++.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using some quiz questions.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dirty="0"/>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CPP_Constructor</a:t>
            </a:r>
            <a:r>
              <a:rPr lang="en-GB" baseline="0" dirty="0" smtClean="0"/>
              <a:t> pragma is applied to a designated subprogram.</a:t>
            </a:r>
          </a:p>
          <a:p>
            <a:endParaRPr lang="en-GB" baseline="0" dirty="0" smtClean="0"/>
          </a:p>
          <a:p>
            <a:r>
              <a:rPr lang="en-GB" baseline="0" dirty="0" smtClean="0"/>
              <a:t>The presence of this designation informs the compiler that the subprogram must be called when any instance of the </a:t>
            </a:r>
            <a:r>
              <a:rPr lang="en-GB" baseline="0" dirty="0" err="1" smtClean="0"/>
              <a:t>AClass</a:t>
            </a:r>
            <a:r>
              <a:rPr lang="en-GB" baseline="0" dirty="0" smtClean="0"/>
              <a:t> type is allocated.</a:t>
            </a:r>
          </a:p>
          <a:p>
            <a:endParaRPr lang="en-GB" baseline="0" dirty="0" smtClean="0"/>
          </a:p>
          <a:p>
            <a:r>
              <a:rPr lang="en-GB" baseline="0" dirty="0" smtClean="0"/>
              <a:t>The compiler will automatically insert a call to this subprogram immediately after the instance is allocated.</a:t>
            </a:r>
          </a:p>
          <a:p>
            <a:endParaRPr lang="en-GB" baseline="0" dirty="0" smtClean="0"/>
          </a:p>
          <a:p>
            <a:r>
              <a:rPr lang="en-GB" baseline="0" dirty="0" smtClean="0"/>
              <a:t>This can be seen by applying the –</a:t>
            </a:r>
            <a:r>
              <a:rPr lang="en-GB" baseline="0" dirty="0" err="1" smtClean="0"/>
              <a:t>gnatG</a:t>
            </a:r>
            <a:r>
              <a:rPr lang="en-GB" baseline="0" dirty="0" smtClean="0"/>
              <a:t> compiler option and observing the intermediate code output.</a:t>
            </a:r>
          </a:p>
          <a:p>
            <a:endParaRPr lang="en-GB" baseline="0" dirty="0" smtClean="0"/>
          </a:p>
          <a:p>
            <a:r>
              <a:rPr lang="en-GB" baseline="0" dirty="0" smtClean="0"/>
              <a:t>The </a:t>
            </a:r>
            <a:r>
              <a:rPr lang="en-GB" baseline="0" dirty="0" err="1" smtClean="0"/>
              <a:t>Link_Name</a:t>
            </a:r>
            <a:r>
              <a:rPr lang="en-GB" baseline="0" dirty="0" smtClean="0"/>
              <a:t> argument to the </a:t>
            </a:r>
            <a:r>
              <a:rPr lang="en-GB" baseline="0" dirty="0" err="1" smtClean="0"/>
              <a:t>CPP_Constructor</a:t>
            </a:r>
            <a:r>
              <a:rPr lang="en-GB" baseline="0" dirty="0" smtClean="0"/>
              <a:t> pragma specified the mangled name for the subprogram.</a:t>
            </a:r>
          </a:p>
          <a:p>
            <a:endParaRPr lang="en-GB" baseline="0" dirty="0" smtClean="0"/>
          </a:p>
          <a:p>
            <a:r>
              <a:rPr lang="en-GB" baseline="0" dirty="0" smtClean="0"/>
              <a:t>Please observe the supplied example output from applying the –</a:t>
            </a:r>
            <a:r>
              <a:rPr lang="en-GB" baseline="0" dirty="0" err="1" smtClean="0"/>
              <a:t>gnatG</a:t>
            </a:r>
            <a:r>
              <a:rPr lang="en-GB" baseline="0" dirty="0" smtClean="0"/>
              <a:t> option at the bottom of this slide.</a:t>
            </a:r>
          </a:p>
          <a:p>
            <a:endParaRPr lang="en-GB" baseline="0" dirty="0" smtClean="0"/>
          </a:p>
          <a:p>
            <a:r>
              <a:rPr lang="en-GB" baseline="0" dirty="0" smtClean="0"/>
              <a:t>The line succeeding the </a:t>
            </a:r>
            <a:r>
              <a:rPr lang="en-GB" baseline="0" dirty="0" err="1" smtClean="0"/>
              <a:t>instantation</a:t>
            </a:r>
            <a:r>
              <a:rPr lang="en-GB" baseline="0" dirty="0" smtClean="0"/>
              <a:t> of X is a call to the subprogram using the mangled C++ name.</a:t>
            </a:r>
          </a:p>
          <a:p>
            <a:endParaRPr lang="en-GB" baseline="0" dirty="0" smtClean="0"/>
          </a:p>
          <a:p>
            <a:r>
              <a:rPr lang="en-GB" baseline="0" dirty="0" smtClean="0"/>
              <a:t>This was inserted by the compiler automatically and is similar to what a C++ compiler does with default constructors.</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172964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Ada package specification</a:t>
            </a:r>
            <a:r>
              <a:rPr lang="en-GB" baseline="0" dirty="0" smtClean="0"/>
              <a:t> shown in this slide came from running g++ with the –fdump-</a:t>
            </a:r>
            <a:r>
              <a:rPr lang="en-GB" baseline="0" dirty="0" err="1" smtClean="0"/>
              <a:t>ada</a:t>
            </a:r>
            <a:r>
              <a:rPr lang="en-GB" baseline="0" dirty="0" smtClean="0"/>
              <a:t>-spec option against a particular C++ header file.</a:t>
            </a:r>
          </a:p>
          <a:p>
            <a:endParaRPr lang="en-GB" baseline="0" dirty="0" smtClean="0"/>
          </a:p>
          <a:p>
            <a:r>
              <a:rPr lang="en-GB" dirty="0" smtClean="0"/>
              <a:t>The class has two constructors,</a:t>
            </a:r>
            <a:r>
              <a:rPr lang="en-GB" baseline="0" dirty="0" smtClean="0"/>
              <a:t> a default one and one with a specific string pointer parameter.  These have been represented by the </a:t>
            </a:r>
            <a:r>
              <a:rPr lang="en-GB" baseline="0" dirty="0" err="1" smtClean="0"/>
              <a:t>New_AClass</a:t>
            </a:r>
            <a:r>
              <a:rPr lang="en-GB" baseline="0" dirty="0" smtClean="0"/>
              <a:t> subprograms imported as using the </a:t>
            </a:r>
            <a:r>
              <a:rPr lang="en-GB" baseline="0" dirty="0" err="1" smtClean="0"/>
              <a:t>CPP_Constructor</a:t>
            </a:r>
            <a:r>
              <a:rPr lang="en-GB" baseline="0" dirty="0" smtClean="0"/>
              <a:t> pragma.</a:t>
            </a:r>
          </a:p>
          <a:p>
            <a:endParaRPr lang="en-GB" baseline="0" dirty="0" smtClean="0"/>
          </a:p>
          <a:p>
            <a:r>
              <a:rPr lang="en-GB" baseline="0" dirty="0" smtClean="0"/>
              <a:t>Please assume that the default constructor assigns the value ‘B’ to the attribute </a:t>
            </a:r>
            <a:r>
              <a:rPr lang="en-GB" baseline="0" dirty="0" err="1" smtClean="0"/>
              <a:t>firstCharacter</a:t>
            </a:r>
            <a:r>
              <a:rPr lang="en-GB" baseline="0" dirty="0" smtClean="0"/>
              <a:t>, and the constructor that accepts a string pointer assigns the </a:t>
            </a:r>
            <a:r>
              <a:rPr lang="en-GB" baseline="0" dirty="0" err="1" smtClean="0"/>
              <a:t>firstCharacter</a:t>
            </a:r>
            <a:r>
              <a:rPr lang="en-GB" baseline="0" dirty="0" smtClean="0"/>
              <a:t> attribute with the first character of the string.</a:t>
            </a:r>
          </a:p>
          <a:p>
            <a:endParaRPr lang="en-GB" baseline="0" dirty="0" smtClean="0"/>
          </a:p>
          <a:p>
            <a:r>
              <a:rPr lang="en-GB" baseline="0" dirty="0" smtClean="0"/>
              <a:t>There is a representation of the classes destructor plus a publically available subprogram call </a:t>
            </a:r>
            <a:r>
              <a:rPr lang="en-GB" baseline="0" dirty="0" err="1" smtClean="0"/>
              <a:t>getFirstChar</a:t>
            </a:r>
            <a:r>
              <a:rPr lang="en-GB" baseline="0" dirty="0" smtClean="0"/>
              <a:t> that returns the </a:t>
            </a:r>
            <a:r>
              <a:rPr lang="en-GB" baseline="0" dirty="0" err="1" smtClean="0"/>
              <a:t>firstCharacter</a:t>
            </a:r>
            <a:r>
              <a:rPr lang="en-GB" baseline="0" dirty="0" smtClean="0"/>
              <a:t> attribute.</a:t>
            </a:r>
          </a:p>
          <a:p>
            <a:endParaRPr lang="en-GB" baseline="0" dirty="0" smtClean="0"/>
          </a:p>
          <a:p>
            <a:r>
              <a:rPr lang="en-GB" baseline="0" dirty="0" smtClean="0"/>
              <a:t>An Ada main program is now free to instantiate objects from this representation of the C++ class.</a:t>
            </a:r>
          </a:p>
          <a:p>
            <a:endParaRPr lang="en-GB" baseline="0" dirty="0" smtClean="0"/>
          </a:p>
          <a:p>
            <a:r>
              <a:rPr lang="en-GB" baseline="0" dirty="0" smtClean="0"/>
              <a:t>An example of this is shown in the Ada main program on this slide.  The access type object X points at a new instance of </a:t>
            </a:r>
            <a:r>
              <a:rPr lang="en-GB" baseline="0" dirty="0" err="1" smtClean="0"/>
              <a:t>Aclass</a:t>
            </a:r>
            <a:r>
              <a:rPr lang="en-GB" baseline="0" dirty="0" smtClean="0"/>
              <a:t> created by calling the </a:t>
            </a:r>
            <a:r>
              <a:rPr lang="en-GB" baseline="0" dirty="0" err="1" smtClean="0"/>
              <a:t>New_AClass</a:t>
            </a:r>
            <a:r>
              <a:rPr lang="en-GB" baseline="0" dirty="0" smtClean="0"/>
              <a:t> constructor passing it a new string.</a:t>
            </a:r>
          </a:p>
          <a:p>
            <a:endParaRPr lang="en-GB" baseline="0" dirty="0" smtClean="0"/>
          </a:p>
          <a:p>
            <a:r>
              <a:rPr lang="en-GB" baseline="0" dirty="0" smtClean="0"/>
              <a:t>The </a:t>
            </a:r>
            <a:r>
              <a:rPr lang="en-GB" baseline="0" dirty="0" err="1" smtClean="0"/>
              <a:t>getFirstChar</a:t>
            </a:r>
            <a:r>
              <a:rPr lang="en-GB" baseline="0" dirty="0" smtClean="0"/>
              <a:t> subprogram is then called against the X object, the result of which is passed to the </a:t>
            </a:r>
            <a:r>
              <a:rPr lang="en-GB" baseline="0" dirty="0" err="1" smtClean="0"/>
              <a:t>Put_Line</a:t>
            </a:r>
            <a:r>
              <a:rPr lang="en-GB" baseline="0" dirty="0" smtClean="0"/>
              <a:t> subprogram.  The output from this Ada main program is the character B.</a:t>
            </a:r>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216867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a:t>
            </a:r>
            <a:r>
              <a:rPr lang="en-GB" baseline="0" dirty="0" smtClean="0"/>
              <a:t> an Ada representation of a C++ implemented class is available then Ada can extend the C++ classes.</a:t>
            </a:r>
          </a:p>
          <a:p>
            <a:endParaRPr lang="en-GB" baseline="0" dirty="0" smtClean="0"/>
          </a:p>
          <a:p>
            <a:r>
              <a:rPr lang="en-GB" baseline="0" dirty="0" smtClean="0"/>
              <a:t>The extensions can be the addition of new attributes and subprograms.</a:t>
            </a:r>
          </a:p>
          <a:p>
            <a:endParaRPr lang="en-GB" baseline="0" dirty="0" smtClean="0"/>
          </a:p>
          <a:p>
            <a:r>
              <a:rPr lang="en-GB" baseline="0" dirty="0" smtClean="0"/>
              <a:t>This can be demonstrated using the C++ class </a:t>
            </a:r>
            <a:r>
              <a:rPr lang="en-GB" baseline="0" dirty="0" err="1" smtClean="0"/>
              <a:t>AClass</a:t>
            </a:r>
            <a:r>
              <a:rPr lang="en-GB" baseline="0" dirty="0" smtClean="0"/>
              <a:t> which has a virtual function with a default implementation of returning the Integer value 10.</a:t>
            </a:r>
          </a:p>
          <a:p>
            <a:endParaRPr lang="en-GB" baseline="0" dirty="0" smtClean="0"/>
          </a:p>
          <a:p>
            <a:r>
              <a:rPr lang="en-GB" baseline="0" dirty="0" smtClean="0"/>
              <a:t>Assuming the –fdump-</a:t>
            </a:r>
            <a:r>
              <a:rPr lang="en-GB" baseline="0" dirty="0" err="1" smtClean="0"/>
              <a:t>ada</a:t>
            </a:r>
            <a:r>
              <a:rPr lang="en-GB" baseline="0" dirty="0" smtClean="0"/>
              <a:t>-spec option has been provided to g++ the code in the top right corner of this slide is the Ada representation of </a:t>
            </a:r>
            <a:r>
              <a:rPr lang="en-GB" baseline="0" dirty="0" err="1" smtClean="0"/>
              <a:t>AClass</a:t>
            </a:r>
            <a:r>
              <a:rPr lang="en-GB" baseline="0" dirty="0" smtClean="0"/>
              <a:t>.</a:t>
            </a:r>
          </a:p>
          <a:p>
            <a:endParaRPr lang="en-GB" baseline="0" dirty="0" smtClean="0"/>
          </a:p>
          <a:p>
            <a:r>
              <a:rPr lang="en-GB" baseline="0" dirty="0" smtClean="0"/>
              <a:t>Note that because </a:t>
            </a:r>
            <a:r>
              <a:rPr lang="en-GB" baseline="0" dirty="0" err="1" smtClean="0"/>
              <a:t>AClass</a:t>
            </a:r>
            <a:r>
              <a:rPr lang="en-GB" baseline="0" dirty="0" smtClean="0"/>
              <a:t> had a virtual subprogram it was extendible and therefore an Ada tagged type is used to represent it.</a:t>
            </a:r>
          </a:p>
          <a:p>
            <a:endParaRPr lang="en-GB" baseline="0" dirty="0" smtClean="0"/>
          </a:p>
          <a:p>
            <a:r>
              <a:rPr lang="en-GB" baseline="0" dirty="0" smtClean="0"/>
              <a:t>This allows the C++ class to be extended using Ada’s support for object orientation and we show this in the code at the bottom of the slide.</a:t>
            </a:r>
          </a:p>
          <a:p>
            <a:endParaRPr lang="en-GB" baseline="0" dirty="0" smtClean="0"/>
          </a:p>
          <a:p>
            <a:r>
              <a:rPr lang="en-GB" baseline="0" dirty="0" smtClean="0"/>
              <a:t>The type Extended is an extension of </a:t>
            </a:r>
            <a:r>
              <a:rPr lang="en-GB" baseline="0" dirty="0" err="1" smtClean="0"/>
              <a:t>AClass</a:t>
            </a:r>
            <a:r>
              <a:rPr lang="en-GB" baseline="0" dirty="0" smtClean="0"/>
              <a:t> with an instance declared called X.</a:t>
            </a:r>
          </a:p>
          <a:p>
            <a:endParaRPr lang="en-GB" baseline="0" dirty="0" smtClean="0"/>
          </a:p>
          <a:p>
            <a:r>
              <a:rPr lang="en-GB" baseline="0" dirty="0" smtClean="0"/>
              <a:t>There is a primitive subprogram for the Extended type declared and implemented call </a:t>
            </a:r>
            <a:r>
              <a:rPr lang="en-GB" baseline="0" dirty="0" err="1" smtClean="0"/>
              <a:t>ExtendedFunc</a:t>
            </a:r>
            <a:r>
              <a:rPr lang="en-GB" baseline="0" dirty="0" smtClean="0"/>
              <a:t>.  It simply prints out the integer value returned from calling </a:t>
            </a:r>
            <a:r>
              <a:rPr lang="en-GB" baseline="0" dirty="0" err="1" smtClean="0"/>
              <a:t>myFunc</a:t>
            </a:r>
            <a:r>
              <a:rPr lang="en-GB" baseline="0" dirty="0" smtClean="0"/>
              <a:t> imported from C++.</a:t>
            </a:r>
          </a:p>
          <a:p>
            <a:endParaRPr lang="en-GB" baseline="0" dirty="0" smtClean="0"/>
          </a:p>
          <a:p>
            <a:r>
              <a:rPr lang="en-GB" baseline="0" dirty="0" smtClean="0"/>
              <a:t>The body statements of the Ada main program simply call </a:t>
            </a:r>
            <a:r>
              <a:rPr lang="en-GB" baseline="0" dirty="0" err="1" smtClean="0"/>
              <a:t>ExtendedFunc</a:t>
            </a:r>
            <a:r>
              <a:rPr lang="en-GB" baseline="0" dirty="0" smtClean="0"/>
              <a:t> passing the Extended instance X to it.</a:t>
            </a:r>
          </a:p>
          <a:p>
            <a:endParaRPr lang="en-GB" baseline="0" dirty="0" smtClean="0"/>
          </a:p>
          <a:p>
            <a:r>
              <a:rPr lang="en-GB" baseline="0" dirty="0" smtClean="0"/>
              <a:t>The result is the Ada main program produces the output 10.</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652669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An interface type is an abstract tagged type that provides a restricted form of multiple inheritance.</a:t>
            </a:r>
            <a:endParaRPr lang="en-GB" dirty="0" smtClean="0"/>
          </a:p>
          <a:p>
            <a:endParaRPr lang="en-GB" dirty="0" smtClean="0"/>
          </a:p>
          <a:p>
            <a:r>
              <a:rPr lang="en-GB" dirty="0" smtClean="0"/>
              <a:t>The –fdump-</a:t>
            </a:r>
            <a:r>
              <a:rPr lang="en-GB" dirty="0" err="1" smtClean="0"/>
              <a:t>ada</a:t>
            </a:r>
            <a:r>
              <a:rPr lang="en-GB" dirty="0" smtClean="0"/>
              <a:t>-spec feature of</a:t>
            </a:r>
            <a:r>
              <a:rPr lang="en-GB" baseline="0" dirty="0" smtClean="0"/>
              <a:t> g++ supports this keyword when representing C++ abstract classes.</a:t>
            </a:r>
          </a:p>
          <a:p>
            <a:endParaRPr lang="en-GB" baseline="0" dirty="0" smtClean="0"/>
          </a:p>
          <a:p>
            <a:r>
              <a:rPr lang="en-GB" baseline="0" dirty="0" smtClean="0"/>
              <a:t>Here we show an example piece of C++ that declares an abstract class that is inherited by a subclass.  The subclass has declared a concrete implementation of the abstract classes subprogram.</a:t>
            </a:r>
          </a:p>
          <a:p>
            <a:endParaRPr lang="en-GB" baseline="0" dirty="0" smtClean="0"/>
          </a:p>
          <a:p>
            <a:r>
              <a:rPr lang="en-GB" baseline="0" dirty="0" smtClean="0"/>
              <a:t>The output from running g++ with the –fdump-</a:t>
            </a:r>
            <a:r>
              <a:rPr lang="en-GB" baseline="0" dirty="0" err="1" smtClean="0"/>
              <a:t>ada</a:t>
            </a:r>
            <a:r>
              <a:rPr lang="en-GB" baseline="0" dirty="0" smtClean="0"/>
              <a:t>-spec feature is also shown on this slide.</a:t>
            </a:r>
          </a:p>
          <a:p>
            <a:endParaRPr lang="en-GB" baseline="0" dirty="0" smtClean="0"/>
          </a:p>
          <a:p>
            <a:r>
              <a:rPr lang="en-GB" baseline="0" dirty="0" smtClean="0"/>
              <a:t>It includes imports of the two classes from C++, represented as types within the </a:t>
            </a:r>
            <a:r>
              <a:rPr lang="en-GB" baseline="0" dirty="0" err="1" smtClean="0"/>
              <a:t>Class_Absclass</a:t>
            </a:r>
            <a:r>
              <a:rPr lang="en-GB" baseline="0" dirty="0" smtClean="0"/>
              <a:t> and </a:t>
            </a:r>
            <a:r>
              <a:rPr lang="en-GB" baseline="0" dirty="0" err="1" smtClean="0"/>
              <a:t>Class_AClass</a:t>
            </a:r>
            <a:r>
              <a:rPr lang="en-GB" baseline="0" dirty="0" smtClean="0"/>
              <a:t> packages respectively.</a:t>
            </a:r>
          </a:p>
          <a:p>
            <a:endParaRPr lang="en-GB" baseline="0" dirty="0" smtClean="0"/>
          </a:p>
          <a:p>
            <a:r>
              <a:rPr lang="en-GB" baseline="0" dirty="0" smtClean="0"/>
              <a:t>Of note is the use of an interface type for the abstract </a:t>
            </a:r>
            <a:r>
              <a:rPr lang="en-GB" baseline="0" dirty="0" err="1" smtClean="0"/>
              <a:t>AbsClass</a:t>
            </a:r>
            <a:r>
              <a:rPr lang="en-GB" baseline="0" dirty="0" smtClean="0"/>
              <a:t> and the declaration of the </a:t>
            </a:r>
            <a:r>
              <a:rPr lang="en-GB" baseline="0" dirty="0" err="1" smtClean="0"/>
              <a:t>virtFunc</a:t>
            </a:r>
            <a:r>
              <a:rPr lang="en-GB" baseline="0" dirty="0" smtClean="0"/>
              <a:t> subprogram as abstract.</a:t>
            </a:r>
          </a:p>
          <a:p>
            <a:endParaRPr lang="en-GB" baseline="0" dirty="0" smtClean="0"/>
          </a:p>
          <a:p>
            <a:r>
              <a:rPr lang="en-GB" baseline="0" dirty="0" smtClean="0"/>
              <a:t>The subclass </a:t>
            </a:r>
            <a:r>
              <a:rPr lang="en-GB" baseline="0" dirty="0" err="1" smtClean="0"/>
              <a:t>AClass</a:t>
            </a:r>
            <a:r>
              <a:rPr lang="en-GB" baseline="0" dirty="0" smtClean="0"/>
              <a:t> extends </a:t>
            </a:r>
            <a:r>
              <a:rPr lang="en-GB" baseline="0" dirty="0" err="1" smtClean="0"/>
              <a:t>AbsClass</a:t>
            </a:r>
            <a:r>
              <a:rPr lang="en-GB" baseline="0" dirty="0" smtClean="0"/>
              <a:t> and provides a representation of the imported overridden subprogram </a:t>
            </a:r>
            <a:r>
              <a:rPr lang="en-GB" baseline="0" dirty="0" err="1" smtClean="0"/>
              <a:t>virtFunc</a:t>
            </a:r>
            <a:r>
              <a:rPr lang="en-GB" baseline="0" dirty="0" smtClean="0"/>
              <a:t>.</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1656598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a:t>
            </a:r>
            <a:r>
              <a:rPr lang="en-GB" baseline="0" dirty="0" smtClean="0"/>
              <a:t> first presents an Ada package specification called </a:t>
            </a:r>
            <a:r>
              <a:rPr lang="en-GB" baseline="0" dirty="0" err="1" smtClean="0"/>
              <a:t>Alib</a:t>
            </a:r>
            <a:r>
              <a:rPr lang="en-GB" baseline="0" dirty="0" smtClean="0"/>
              <a:t>.  It declares a tagged type called Animal with a single field and the whole type is exported using the CPP convention.</a:t>
            </a:r>
          </a:p>
          <a:p>
            <a:endParaRPr lang="en-GB" baseline="0" dirty="0" smtClean="0"/>
          </a:p>
          <a:p>
            <a:r>
              <a:rPr lang="en-GB" baseline="0" dirty="0" smtClean="0"/>
              <a:t>Two primitive operations are declared called </a:t>
            </a:r>
            <a:r>
              <a:rPr lang="en-GB" baseline="0" dirty="0" err="1" smtClean="0"/>
              <a:t>New_Animal</a:t>
            </a:r>
            <a:r>
              <a:rPr lang="en-GB" baseline="0" dirty="0" smtClean="0"/>
              <a:t> and Age with </a:t>
            </a:r>
            <a:r>
              <a:rPr lang="en-GB" baseline="0" dirty="0" err="1" smtClean="0"/>
              <a:t>New_Animal</a:t>
            </a:r>
            <a:r>
              <a:rPr lang="en-GB" baseline="0" dirty="0" smtClean="0"/>
              <a:t> acting as the tagged types constructor.  </a:t>
            </a:r>
          </a:p>
          <a:p>
            <a:endParaRPr lang="en-GB" baseline="0" dirty="0" smtClean="0"/>
          </a:p>
          <a:p>
            <a:r>
              <a:rPr lang="en-GB" baseline="0" dirty="0" smtClean="0"/>
              <a:t>The Age subprogram returns a C convention Integer.  Both subprograms are then exported using the CPP convention.</a:t>
            </a:r>
            <a:endParaRPr lang="en-GB" dirty="0" smtClean="0"/>
          </a:p>
          <a:p>
            <a:endParaRPr lang="en-GB" dirty="0" smtClean="0"/>
          </a:p>
          <a:p>
            <a:r>
              <a:rPr lang="en-GB" dirty="0" smtClean="0"/>
              <a:t>The </a:t>
            </a:r>
            <a:r>
              <a:rPr lang="en-GB" dirty="0" err="1" smtClean="0"/>
              <a:t>Alib</a:t>
            </a:r>
            <a:r>
              <a:rPr lang="en-GB" dirty="0" smtClean="0"/>
              <a:t> package body provides</a:t>
            </a:r>
            <a:r>
              <a:rPr lang="en-GB" baseline="0" dirty="0" smtClean="0"/>
              <a:t> implementations of the exported subprograms.  </a:t>
            </a:r>
            <a:r>
              <a:rPr lang="en-GB" baseline="0" dirty="0" err="1" smtClean="0"/>
              <a:t>New_Animal</a:t>
            </a:r>
            <a:r>
              <a:rPr lang="en-GB" baseline="0" dirty="0" smtClean="0"/>
              <a:t> returns an instance of Animal qualified with the value 20 for the </a:t>
            </a:r>
            <a:r>
              <a:rPr lang="en-GB" baseline="0" dirty="0" err="1" smtClean="0"/>
              <a:t>The_Age</a:t>
            </a:r>
            <a:r>
              <a:rPr lang="en-GB" baseline="0" dirty="0" smtClean="0"/>
              <a:t> fields.  The implementation of Age returns the </a:t>
            </a:r>
            <a:r>
              <a:rPr lang="en-GB" baseline="0" dirty="0" err="1" smtClean="0"/>
              <a:t>The_Age</a:t>
            </a:r>
            <a:r>
              <a:rPr lang="en-GB" baseline="0" dirty="0" smtClean="0"/>
              <a:t> field given an instance of the Animal tagged type.</a:t>
            </a:r>
            <a:endParaRPr lang="en-GB" dirty="0" smtClean="0"/>
          </a:p>
          <a:p>
            <a:endParaRPr lang="en-GB" dirty="0" smtClean="0"/>
          </a:p>
          <a:p>
            <a:r>
              <a:rPr lang="en-GB" dirty="0" smtClean="0"/>
              <a:t>The header file </a:t>
            </a:r>
            <a:r>
              <a:rPr lang="en-GB" dirty="0" err="1" smtClean="0"/>
              <a:t>animal.h</a:t>
            </a:r>
            <a:r>
              <a:rPr lang="en-GB" baseline="0" dirty="0" smtClean="0"/>
              <a:t> contains a definition of the exported Ada tagged type as a C++ class.  As there is no C++ concrete implementation of the Age subprogram it must be declared as virtual function.</a:t>
            </a:r>
          </a:p>
          <a:p>
            <a:endParaRPr lang="en-GB" baseline="0" dirty="0" smtClean="0"/>
          </a:p>
          <a:p>
            <a:r>
              <a:rPr lang="en-GB" dirty="0" smtClean="0"/>
              <a:t>The C++ main program includes the </a:t>
            </a:r>
            <a:r>
              <a:rPr lang="en-GB" dirty="0" err="1" smtClean="0"/>
              <a:t>animal.h</a:t>
            </a:r>
            <a:r>
              <a:rPr lang="en-GB" dirty="0" smtClean="0"/>
              <a:t> header</a:t>
            </a:r>
            <a:r>
              <a:rPr lang="en-GB" baseline="0" dirty="0" smtClean="0"/>
              <a:t> file and then to avoid C++ name mangling issues it uses an extern C expression to wrap the exported constructor for Animal objects and the Ada library initialisation and finalisation routines.</a:t>
            </a:r>
          </a:p>
          <a:p>
            <a:endParaRPr lang="en-GB" baseline="0" dirty="0" smtClean="0"/>
          </a:p>
          <a:p>
            <a:r>
              <a:rPr lang="en-GB" baseline="0" dirty="0" smtClean="0"/>
              <a:t>The body of the main program then outputs the result of calling the Age primitive subprogram of the Animal tagged type as exported by Ada.</a:t>
            </a:r>
          </a:p>
          <a:p>
            <a:endParaRPr lang="en-GB" baseline="0" dirty="0" smtClean="0"/>
          </a:p>
          <a:p>
            <a:r>
              <a:rPr lang="en-GB" baseline="0" dirty="0" smtClean="0"/>
              <a:t>The output from this program will be the value 20.</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2323879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a:t>
            </a:r>
            <a:r>
              <a:rPr lang="en-GB" baseline="0" dirty="0" smtClean="0"/>
              <a:t> an exported Ada tagged type to be extended with C++ code, however this cannot be performed by way of type extension using inheritance.  </a:t>
            </a:r>
          </a:p>
          <a:p>
            <a:endParaRPr lang="en-GB" baseline="0" dirty="0" smtClean="0"/>
          </a:p>
          <a:p>
            <a:r>
              <a:rPr lang="en-GB" baseline="0" dirty="0" smtClean="0"/>
              <a:t>Instead, a method of embedding an instance of the Ada tagged type in C++ subclass must be used.</a:t>
            </a:r>
          </a:p>
          <a:p>
            <a:endParaRPr lang="en-GB" baseline="0" dirty="0" smtClean="0"/>
          </a:p>
          <a:p>
            <a:r>
              <a:rPr lang="en-GB" baseline="0" dirty="0" smtClean="0"/>
              <a:t>Given the package </a:t>
            </a:r>
            <a:r>
              <a:rPr lang="en-GB" baseline="0" dirty="0" err="1" smtClean="0"/>
              <a:t>Alib</a:t>
            </a:r>
            <a:r>
              <a:rPr lang="en-GB" baseline="0" dirty="0" smtClean="0"/>
              <a:t> and it’s exported entities to C++ it is possible to derive a new class Dog in C++ from the Animal class.</a:t>
            </a:r>
          </a:p>
          <a:p>
            <a:endParaRPr lang="en-GB" baseline="0" dirty="0" smtClean="0"/>
          </a:p>
          <a:p>
            <a:r>
              <a:rPr lang="en-GB" baseline="0" dirty="0" err="1" smtClean="0"/>
              <a:t>Dog.h</a:t>
            </a:r>
            <a:r>
              <a:rPr lang="en-GB" baseline="0" dirty="0" smtClean="0"/>
              <a:t> declares a new Dog class but adds an instance of Animal as a protected attribute.  </a:t>
            </a:r>
          </a:p>
          <a:p>
            <a:endParaRPr lang="en-GB" baseline="0" dirty="0" smtClean="0"/>
          </a:p>
          <a:p>
            <a:r>
              <a:rPr lang="en-GB" baseline="0" dirty="0" smtClean="0"/>
              <a:t>The constructor for the Dog class uses the default initialisation list to</a:t>
            </a:r>
            <a:r>
              <a:rPr lang="en-GB" baseline="0" dirty="0"/>
              <a:t> </a:t>
            </a:r>
            <a:r>
              <a:rPr lang="en-GB" baseline="0" dirty="0" smtClean="0"/>
              <a:t>ensure the </a:t>
            </a:r>
            <a:r>
              <a:rPr lang="en-GB" baseline="0" dirty="0" err="1" smtClean="0"/>
              <a:t>m_animal</a:t>
            </a:r>
            <a:r>
              <a:rPr lang="en-GB" baseline="0" dirty="0" smtClean="0"/>
              <a:t> attribute is set to an allocated instance of the Animal class.</a:t>
            </a:r>
          </a:p>
          <a:p>
            <a:endParaRPr lang="en-GB" baseline="0" dirty="0" smtClean="0"/>
          </a:p>
          <a:p>
            <a:r>
              <a:rPr lang="en-GB" baseline="0" dirty="0" smtClean="0"/>
              <a:t>Here the Dog class has a public subprogram called </a:t>
            </a:r>
            <a:r>
              <a:rPr lang="en-GB" baseline="0" dirty="0" err="1" smtClean="0"/>
              <a:t>writeAge</a:t>
            </a:r>
            <a:r>
              <a:rPr lang="en-GB" baseline="0" dirty="0" smtClean="0"/>
              <a:t> that uses the </a:t>
            </a:r>
            <a:r>
              <a:rPr lang="en-GB" baseline="0" dirty="0" err="1" smtClean="0"/>
              <a:t>m_animal</a:t>
            </a:r>
            <a:r>
              <a:rPr lang="en-GB" baseline="0" dirty="0" smtClean="0"/>
              <a:t> attribute to run the age subprogram that’s implemented in Ada.</a:t>
            </a:r>
          </a:p>
          <a:p>
            <a:endParaRPr lang="en-GB" baseline="0" dirty="0" smtClean="0"/>
          </a:p>
          <a:p>
            <a:r>
              <a:rPr lang="en-GB" baseline="0" dirty="0" smtClean="0"/>
              <a:t>The C++ main program creates an instance of the Dog class and then calls its </a:t>
            </a:r>
            <a:r>
              <a:rPr lang="en-GB" baseline="0" dirty="0" err="1" smtClean="0"/>
              <a:t>writeAge</a:t>
            </a:r>
            <a:r>
              <a:rPr lang="en-GB" baseline="0" dirty="0" smtClean="0"/>
              <a:t> subprogram which in turn calls the age subprogram on the embedded Animal instance.</a:t>
            </a:r>
          </a:p>
          <a:p>
            <a:endParaRPr lang="en-GB" baseline="0" dirty="0" smtClean="0"/>
          </a:p>
          <a:p>
            <a:r>
              <a:rPr lang="en-GB" baseline="0" dirty="0" smtClean="0"/>
              <a:t>Whilst this approach isn’t truly extending the Animal class it does demonstrate a method for embedding Ada classes in C++ classes.</a:t>
            </a:r>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2331773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 Ada</a:t>
            </a:r>
            <a:r>
              <a:rPr lang="en-GB" baseline="0" dirty="0" smtClean="0"/>
              <a:t> to catch exceptions raised by imported C++ subprograms.</a:t>
            </a:r>
          </a:p>
          <a:p>
            <a:endParaRPr lang="en-GB" baseline="0" dirty="0" smtClean="0"/>
          </a:p>
          <a:p>
            <a:r>
              <a:rPr lang="en-GB" baseline="0" dirty="0" smtClean="0"/>
              <a:t>The </a:t>
            </a:r>
            <a:r>
              <a:rPr lang="en-GB" baseline="0" dirty="0" smtClean="0"/>
              <a:t>C++ implementation of </a:t>
            </a:r>
            <a:r>
              <a:rPr lang="en-GB" baseline="0" dirty="0" err="1" smtClean="0"/>
              <a:t>isOK</a:t>
            </a:r>
            <a:r>
              <a:rPr lang="en-GB" baseline="0" dirty="0" smtClean="0"/>
              <a:t>() deliberately throws an exception with an argument value of 20.</a:t>
            </a:r>
          </a:p>
          <a:p>
            <a:endParaRPr lang="en-GB" baseline="0" dirty="0" smtClean="0"/>
          </a:p>
          <a:p>
            <a:r>
              <a:rPr lang="en-GB" baseline="0" dirty="0" smtClean="0"/>
              <a:t>It </a:t>
            </a:r>
            <a:r>
              <a:rPr lang="en-GB" baseline="0" dirty="0" smtClean="0"/>
              <a:t>is only possible to use a general Ada exception handler for C++ exceptions and in this case the handler prints out the string “C++ Exception raised”.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 execution this Ada main program outputs the string as expected.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1005365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CPP Convention</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18</a:t>
            </a:fld>
            <a:endParaRPr lang="en-GB"/>
          </a:p>
        </p:txBody>
      </p:sp>
    </p:spTree>
    <p:extLst>
      <p:ext uri="{BB962C8B-B14F-4D97-AF65-F5344CB8AC3E}">
        <p14:creationId xmlns:p14="http://schemas.microsoft.com/office/powerpoint/2010/main" val="1897586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19</a:t>
            </a:fld>
            <a:endParaRPr lang="en-GB"/>
          </a:p>
        </p:txBody>
      </p:sp>
    </p:spTree>
    <p:extLst>
      <p:ext uri="{BB962C8B-B14F-4D97-AF65-F5344CB8AC3E}">
        <p14:creationId xmlns:p14="http://schemas.microsoft.com/office/powerpoint/2010/main" val="33609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lecture will introduce the subtle differences between interfacing with C and C++ from Ada.</a:t>
            </a:r>
          </a:p>
          <a:p>
            <a:endParaRPr lang="en-GB" baseline="0" dirty="0" smtClean="0"/>
          </a:p>
          <a:p>
            <a:r>
              <a:rPr lang="en-GB" baseline="0" dirty="0" smtClean="0"/>
              <a:t>We will show the C++ specific convention value CPP that is supported by the GNAT compiler.</a:t>
            </a:r>
          </a:p>
          <a:p>
            <a:endParaRPr lang="en-GB" baseline="0" dirty="0" smtClean="0"/>
          </a:p>
          <a:p>
            <a:r>
              <a:rPr lang="en-GB" baseline="0" dirty="0" smtClean="0"/>
              <a:t>A subject that is heavily linked with C++ interfacing is Name Mangling, for which an overview is provided along with 3 approaches to dealing with it when interfacing Ada and C++.</a:t>
            </a:r>
          </a:p>
          <a:p>
            <a:endParaRPr lang="en-GB" baseline="0" dirty="0" smtClean="0"/>
          </a:p>
          <a:p>
            <a:r>
              <a:rPr lang="en-GB" baseline="0" dirty="0" smtClean="0"/>
              <a:t>And while it’s possible to interface to both subprogram and memory objects in C++ the real power comes from being able to support interfacing to classes.</a:t>
            </a:r>
          </a:p>
          <a:p>
            <a:endParaRPr lang="en-GB" baseline="0" dirty="0" smtClean="0"/>
          </a:p>
          <a:p>
            <a:r>
              <a:rPr lang="en-GB" baseline="0" dirty="0" smtClean="0"/>
              <a:t>This will involve importing C++ classes into Ada main programs and vice versa using support for objects in Ada implemented using tagged types.</a:t>
            </a:r>
          </a:p>
          <a:p>
            <a:endParaRPr lang="en-GB" baseline="0" dirty="0" smtClean="0"/>
          </a:p>
          <a:p>
            <a:r>
              <a:rPr lang="en-GB" baseline="0" dirty="0" smtClean="0"/>
              <a:t>The lecture will also cover how to make use of C++ class constructors and using Ada 2005 interfaces when dealing with multiple inheritance of abstract classes.</a:t>
            </a:r>
          </a:p>
          <a:p>
            <a:endParaRPr lang="en-GB" baseline="0" dirty="0" smtClean="0"/>
          </a:p>
          <a:p>
            <a:r>
              <a:rPr lang="en-GB" baseline="0" dirty="0" smtClean="0"/>
              <a:t>For reasons that will become clear this lecture uses the Ada 2005 standard and interfacing pragmas as opposed to Ada 2012 aspects.</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3715904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Incorrect mangled name</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1468503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21</a:t>
            </a:fld>
            <a:endParaRPr lang="en-GB"/>
          </a:p>
        </p:txBody>
      </p:sp>
    </p:spTree>
    <p:extLst>
      <p:ext uri="{BB962C8B-B14F-4D97-AF65-F5344CB8AC3E}">
        <p14:creationId xmlns:p14="http://schemas.microsoft.com/office/powerpoint/2010/main" val="4132547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extern “C”</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523632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23</a:t>
            </a:fld>
            <a:endParaRPr lang="en-GB"/>
          </a:p>
        </p:txBody>
      </p:sp>
    </p:spTree>
    <p:extLst>
      <p:ext uri="{BB962C8B-B14F-4D97-AF65-F5344CB8AC3E}">
        <p14:creationId xmlns:p14="http://schemas.microsoft.com/office/powerpoint/2010/main" val="3774796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Multiple choice</a:t>
            </a:r>
            <a:r>
              <a:rPr lang="en-GB" baseline="0" dirty="0" smtClean="0"/>
              <a:t> mangled name for </a:t>
            </a:r>
            <a:r>
              <a:rPr lang="en-GB" baseline="0" dirty="0" err="1" smtClean="0"/>
              <a:t>Link_Name</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3893196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25</a:t>
            </a:fld>
            <a:endParaRPr lang="en-GB"/>
          </a:p>
        </p:txBody>
      </p:sp>
    </p:spTree>
    <p:extLst>
      <p:ext uri="{BB962C8B-B14F-4D97-AF65-F5344CB8AC3E}">
        <p14:creationId xmlns:p14="http://schemas.microsoft.com/office/powerpoint/2010/main" val="2386974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Importing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3979178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27</a:t>
            </a:fld>
            <a:endParaRPr lang="en-GB"/>
          </a:p>
        </p:txBody>
      </p:sp>
    </p:spTree>
    <p:extLst>
      <p:ext uri="{BB962C8B-B14F-4D97-AF65-F5344CB8AC3E}">
        <p14:creationId xmlns:p14="http://schemas.microsoft.com/office/powerpoint/2010/main" val="2363033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 constructors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1812088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403456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GNAT compiler supports a calling convention specific to mixed language programming with C++, the CPP convention.</a:t>
            </a:r>
          </a:p>
          <a:p>
            <a:endParaRPr lang="en-GB" baseline="0" dirty="0" smtClean="0"/>
          </a:p>
          <a:p>
            <a:r>
              <a:rPr lang="en-GB" baseline="0" dirty="0" smtClean="0"/>
              <a:t>It can also be referenced using the </a:t>
            </a:r>
            <a:r>
              <a:rPr lang="en-GB" baseline="0" dirty="0" err="1" smtClean="0"/>
              <a:t>C_Plus_Plus</a:t>
            </a:r>
            <a:r>
              <a:rPr lang="en-GB" baseline="0" dirty="0" smtClean="0"/>
              <a:t> convention but for the remainder of this lecture we shall see the CPP convention used.</a:t>
            </a:r>
          </a:p>
          <a:p>
            <a:endParaRPr lang="en-GB" baseline="0" dirty="0" smtClean="0"/>
          </a:p>
          <a:p>
            <a:r>
              <a:rPr lang="en-GB" baseline="0" dirty="0" smtClean="0"/>
              <a:t>Here is the C++ code declaration of an overloaded subprogram called </a:t>
            </a:r>
            <a:r>
              <a:rPr lang="en-GB" baseline="0" dirty="0" err="1" smtClean="0"/>
              <a:t>getRef</a:t>
            </a:r>
            <a:r>
              <a:rPr lang="en-GB" baseline="0" dirty="0" smtClean="0"/>
              <a:t>, along with an Ada main program that imports the C++ subprograms as Ada subprogram entities.</a:t>
            </a:r>
          </a:p>
          <a:p>
            <a:endParaRPr lang="en-GB" baseline="0" dirty="0" smtClean="0"/>
          </a:p>
          <a:p>
            <a:r>
              <a:rPr lang="en-GB" baseline="0" dirty="0" smtClean="0"/>
              <a:t>Some details have been deliberately omitted from the pragma Import as this is just a demonstration of how to use the appropriate convention.</a:t>
            </a:r>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602639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2231323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3046249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Extending imported</a:t>
            </a:r>
            <a:r>
              <a:rPr lang="en-GB" baseline="0" dirty="0" smtClean="0"/>
              <a:t>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1142815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669449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Exporting Ada tagged types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34</a:t>
            </a:fld>
            <a:endParaRPr lang="en-GB"/>
          </a:p>
        </p:txBody>
      </p:sp>
    </p:spTree>
    <p:extLst>
      <p:ext uri="{BB962C8B-B14F-4D97-AF65-F5344CB8AC3E}">
        <p14:creationId xmlns:p14="http://schemas.microsoft.com/office/powerpoint/2010/main" val="90033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35</a:t>
            </a:fld>
            <a:endParaRPr lang="en-GB"/>
          </a:p>
        </p:txBody>
      </p:sp>
    </p:spTree>
    <p:extLst>
      <p:ext uri="{BB962C8B-B14F-4D97-AF65-F5344CB8AC3E}">
        <p14:creationId xmlns:p14="http://schemas.microsoft.com/office/powerpoint/2010/main" val="1801290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 exceptions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3232511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1798100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AdaCore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the other lectures in the course from the Ada University.</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38</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C++ name mangling is a technique used to solve various problems caused by the need to resolve unique names for programming entities in many modern programming languages.</a:t>
            </a:r>
            <a:endParaRPr lang="en-GB" sz="1200" b="0" i="0" u="none"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There isn't a standard scheme by which even trivial C++ identifiers are mangled, and consequently different compiler vendors (or even different versions of the same compiler, or the same compiler on different platforms) mangle public symbols in radically different (and thus totally incompatible) ways.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Here is an example piece of C++ code</a:t>
            </a:r>
            <a:r>
              <a:rPr lang="en-GB" sz="1200" b="0" i="0" kern="1200" baseline="0" dirty="0" smtClean="0">
                <a:solidFill>
                  <a:schemeClr val="tx1"/>
                </a:solidFill>
                <a:effectLst/>
                <a:latin typeface="+mn-lt"/>
                <a:ea typeface="+mn-ea"/>
                <a:cs typeface="+mn-cs"/>
              </a:rPr>
              <a:t> that declares two functions with the same name and return type but different parameters, along with an integer memory object explicitly initialises to the value 30.</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compilation command line involves running g++ but requesting that it only compiles our C++ code into an object code file and not to attempt to link it into an executable.  The name of the output object code file has been specified using the –o argument and the name </a:t>
            </a:r>
            <a:r>
              <a:rPr lang="en-GB" sz="1200" b="0" i="0" kern="1200" baseline="0" dirty="0" err="1" smtClean="0">
                <a:solidFill>
                  <a:schemeClr val="tx1"/>
                </a:solidFill>
                <a:effectLst/>
                <a:latin typeface="+mn-lt"/>
                <a:ea typeface="+mn-ea"/>
                <a:cs typeface="+mn-cs"/>
              </a:rPr>
              <a:t>ccplib.o</a:t>
            </a:r>
            <a:r>
              <a:rPr lang="en-GB" sz="1200" b="0" i="0" kern="1200" baseline="0" dirty="0" smtClean="0">
                <a:solidFill>
                  <a:schemeClr val="tx1"/>
                </a:solidFill>
                <a:effectLst/>
                <a:latin typeface="+mn-lt"/>
                <a:ea typeface="+mn-ea"/>
                <a:cs typeface="+mn-cs"/>
              </a:rPr>
              <a:t>.</a:t>
            </a:r>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Symbols</a:t>
            </a:r>
            <a:r>
              <a:rPr lang="en-GB" sz="1200" b="0" i="0" kern="1200" baseline="0" dirty="0" smtClean="0">
                <a:solidFill>
                  <a:schemeClr val="tx1"/>
                </a:solidFill>
                <a:effectLst/>
                <a:latin typeface="+mn-lt"/>
                <a:ea typeface="+mn-ea"/>
                <a:cs typeface="+mn-cs"/>
              </a:rPr>
              <a:t> generated by the compiler in the object code file </a:t>
            </a:r>
            <a:r>
              <a:rPr lang="en-GB" sz="1200" b="0" i="0" kern="1200" baseline="0" dirty="0" err="1" smtClean="0">
                <a:solidFill>
                  <a:schemeClr val="tx1"/>
                </a:solidFill>
                <a:effectLst/>
                <a:latin typeface="+mn-lt"/>
                <a:ea typeface="+mn-ea"/>
                <a:cs typeface="+mn-cs"/>
              </a:rPr>
              <a:t>cpplib.o</a:t>
            </a:r>
            <a:r>
              <a:rPr lang="en-GB" sz="1200" b="0" i="0" kern="1200" baseline="0" dirty="0" smtClean="0">
                <a:solidFill>
                  <a:schemeClr val="tx1"/>
                </a:solidFill>
                <a:effectLst/>
                <a:latin typeface="+mn-lt"/>
                <a:ea typeface="+mn-ea"/>
                <a:cs typeface="+mn-cs"/>
              </a:rPr>
              <a:t> can be examined using the “nm” command as seen on this slide.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output shows various pieces of information but most importantly it shows the C++ mangled name, this is the name that must appear in the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 argument for the pragma Import.</a:t>
            </a:r>
          </a:p>
          <a:p>
            <a:endParaRPr lang="en-GB" sz="1200" b="0" i="0" kern="1200" baseline="0" dirty="0" smtClean="0">
              <a:solidFill>
                <a:schemeClr val="tx1"/>
              </a:solidFill>
              <a:effectLst/>
              <a:latin typeface="+mn-lt"/>
              <a:ea typeface="+mn-ea"/>
              <a:cs typeface="+mn-cs"/>
            </a:endParaRPr>
          </a:p>
          <a:p>
            <a:r>
              <a:rPr lang="en-GB" dirty="0" smtClean="0"/>
              <a:t>Basing your Ada source code on the C++ mangled</a:t>
            </a:r>
            <a:r>
              <a:rPr lang="en-GB" baseline="0" dirty="0" smtClean="0"/>
              <a:t> name is not ideal and can present a maintenance problem or indeed cause incorrect foreign language entities to be used by Ada but thankfully there are several ways to workaround this.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77824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415869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C++ compiler is free to use a mangled named even for a plain old C entity</a:t>
            </a:r>
            <a:r>
              <a:rPr lang="en-GB" sz="1200" b="0" i="0" kern="1200" baseline="0" dirty="0" smtClean="0">
                <a:solidFill>
                  <a:schemeClr val="tx1"/>
                </a:solidFill>
                <a:effectLst/>
                <a:latin typeface="+mn-lt"/>
                <a:ea typeface="+mn-ea"/>
                <a:cs typeface="+mn-cs"/>
              </a:rPr>
              <a:t> such as a constant, variable or subprogram, regardless of whether any C++ constructs like classes have been used.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extern "C" is meant to be recognized by a C++ compiler and to notify the compiler that the noted entity is (or to be) compiled in the C style.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Given the C code on this slide and the command line call to g++</a:t>
            </a:r>
            <a:r>
              <a:rPr lang="en-GB" sz="1200" b="0" i="0" kern="1200" baseline="0" dirty="0" smtClean="0">
                <a:solidFill>
                  <a:schemeClr val="tx1"/>
                </a:solidFill>
                <a:effectLst/>
                <a:latin typeface="+mn-lt"/>
                <a:ea typeface="+mn-ea"/>
                <a:cs typeface="+mn-cs"/>
              </a:rPr>
              <a:t> and nm we see that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has been compiled without a C++ mangled name.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This allows the subsequent Ada main program to import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using the CPP convention but without having to use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Whilst this does allow a mixing of C++ subprograms with mangled names and C subprograms without mangled names this isn’t really a viable solution when it comes to importing C++ classes.</a:t>
            </a:r>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138413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most widely used approach to dealing with interfacing with C++ is to use the –fdump-</a:t>
            </a:r>
            <a:r>
              <a:rPr lang="en-GB" baseline="0" dirty="0" err="1" smtClean="0"/>
              <a:t>ada</a:t>
            </a:r>
            <a:r>
              <a:rPr lang="en-GB" baseline="0" dirty="0" smtClean="0"/>
              <a:t>-spec g++ option to build the boilerplate code for you.</a:t>
            </a:r>
          </a:p>
          <a:p>
            <a:endParaRPr lang="en-GB" baseline="0" dirty="0" smtClean="0"/>
          </a:p>
          <a:p>
            <a:r>
              <a:rPr lang="en-GB" baseline="0" dirty="0" smtClean="0"/>
              <a:t>This ensures the </a:t>
            </a:r>
            <a:r>
              <a:rPr lang="en-GB" baseline="0" dirty="0" err="1" smtClean="0"/>
              <a:t>Link_Name</a:t>
            </a:r>
            <a:r>
              <a:rPr lang="en-GB" baseline="0" dirty="0" smtClean="0"/>
              <a:t> strings are all accurate given the version of g++ and means plain data, subprograms and classes can be imported.</a:t>
            </a:r>
          </a:p>
          <a:p>
            <a:endParaRPr lang="en-GB" baseline="0" dirty="0" smtClean="0"/>
          </a:p>
          <a:p>
            <a:r>
              <a:rPr lang="en-GB" baseline="0" dirty="0" smtClean="0"/>
              <a:t>Here we see our familiar piece of C++ code and the command line used to generate the subsequent Ada package specification.</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Using –fdump-</a:t>
            </a:r>
            <a:r>
              <a:rPr lang="en-GB" baseline="0" dirty="0" err="1" smtClean="0"/>
              <a:t>ada</a:t>
            </a:r>
            <a:r>
              <a:rPr lang="en-GB" baseline="0" dirty="0" smtClean="0"/>
              <a:t>-spec is by the preferred method of interfacing to C++ from Ada and as the lecture introduces more advanced C++ code the output from the –fdump-</a:t>
            </a:r>
            <a:r>
              <a:rPr lang="en-GB" baseline="0" dirty="0" err="1" smtClean="0"/>
              <a:t>ada</a:t>
            </a:r>
            <a:r>
              <a:rPr lang="en-GB" baseline="0" dirty="0" smtClean="0"/>
              <a:t>-spec option will increase in complexity.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355841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worth spending the time</a:t>
            </a:r>
            <a:r>
              <a:rPr lang="en-GB" baseline="0" dirty="0" smtClean="0"/>
              <a:t> on this slide to review the features of Ada limited types as they are used extensively in the code generated by –fdump-</a:t>
            </a:r>
            <a:r>
              <a:rPr lang="en-GB" baseline="0" dirty="0" err="1" smtClean="0"/>
              <a:t>ada</a:t>
            </a:r>
            <a:r>
              <a:rPr lang="en-GB" baseline="0" dirty="0" smtClean="0"/>
              <a:t>-spec.</a:t>
            </a:r>
          </a:p>
          <a:p>
            <a:endParaRPr lang="en-GB" baseline="0" dirty="0" smtClean="0"/>
          </a:p>
          <a:p>
            <a:r>
              <a:rPr lang="en-GB" sz="1200" b="0" i="0" kern="1200" dirty="0" smtClean="0">
                <a:solidFill>
                  <a:schemeClr val="tx1"/>
                </a:solidFill>
                <a:effectLst/>
                <a:latin typeface="+mn-lt"/>
                <a:ea typeface="+mn-ea"/>
                <a:cs typeface="+mn-cs"/>
              </a:rPr>
              <a:t>When a type is declared </a:t>
            </a:r>
            <a:r>
              <a:rPr lang="en-GB" sz="1200" b="0" i="0" u="none" strike="noStrike" kern="1200" dirty="0" smtClean="0">
                <a:solidFill>
                  <a:schemeClr val="tx1"/>
                </a:solidFill>
                <a:effectLst/>
                <a:latin typeface="+mn-lt"/>
                <a:ea typeface="+mn-ea"/>
                <a:cs typeface="+mn-cs"/>
              </a:rPr>
              <a:t>limited</a:t>
            </a:r>
            <a:r>
              <a:rPr lang="en-GB" sz="1200" b="0" i="0" u="none" strike="noStrike"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this means that objects of the type cannot be assigned values of the same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Additionally, there is no predefined equality operation for objects of a limited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Also, the (unique) identity of an object is retained: meaning once declared, a name of a variable of limited</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type will continue to refer to the same object.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To</a:t>
            </a:r>
            <a:r>
              <a:rPr lang="en-GB" sz="1200" b="0" i="0" kern="1200" baseline="0" dirty="0" smtClean="0">
                <a:solidFill>
                  <a:schemeClr val="tx1"/>
                </a:solidFill>
                <a:effectLst/>
                <a:latin typeface="+mn-lt"/>
                <a:ea typeface="+mn-ea"/>
                <a:cs typeface="+mn-cs"/>
              </a:rPr>
              <a:t> be clear, the value is not constant as it can itself be changed, it just cannot be used in an assignment statement.</a:t>
            </a:r>
          </a:p>
          <a:p>
            <a:endParaRPr lang="en-GB" sz="1200" b="0" i="0"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desired effects of declaring a type limited when interfacing to C++ is to ensure the prevention of shallow copying.</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Ada code on this slide</a:t>
            </a:r>
            <a:r>
              <a:rPr lang="en-GB" sz="1200" b="0" i="0" kern="1200" baseline="0" dirty="0" smtClean="0">
                <a:solidFill>
                  <a:schemeClr val="tx1"/>
                </a:solidFill>
                <a:effectLst/>
                <a:latin typeface="+mn-lt"/>
                <a:ea typeface="+mn-ea"/>
                <a:cs typeface="+mn-cs"/>
              </a:rPr>
              <a:t> shows how a limited records type is used to represent a C++ class and is then Imported using the C++ convention.</a:t>
            </a:r>
            <a:endParaRPr lang="en-GB" sz="1200" b="0" i="0" kern="1200" dirty="0" smtClean="0">
              <a:solidFill>
                <a:schemeClr val="tx1"/>
              </a:solidFill>
              <a:effectLst/>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301210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we find a concrete </a:t>
            </a:r>
            <a:r>
              <a:rPr lang="en-GB" baseline="0" dirty="0" smtClean="0"/>
              <a:t>C++ class from which object can be instantiated. It is called </a:t>
            </a:r>
            <a:r>
              <a:rPr lang="en-GB" baseline="0" dirty="0" err="1" smtClean="0"/>
              <a:t>Aclass</a:t>
            </a:r>
            <a:r>
              <a:rPr lang="en-GB" baseline="0" dirty="0" smtClean="0"/>
              <a:t> and has a private character attribute and a protected character attribute.</a:t>
            </a:r>
          </a:p>
          <a:p>
            <a:endParaRPr lang="en-GB" baseline="0" dirty="0" smtClean="0"/>
          </a:p>
          <a:p>
            <a:r>
              <a:rPr lang="en-GB" baseline="0" dirty="0" smtClean="0"/>
              <a:t>The constructor accepts a pointer to a string and there is also a destructor.</a:t>
            </a:r>
          </a:p>
          <a:p>
            <a:endParaRPr lang="en-GB" baseline="0" dirty="0" smtClean="0"/>
          </a:p>
          <a:p>
            <a:r>
              <a:rPr lang="en-GB" dirty="0" smtClean="0"/>
              <a:t>We see a command line call to g++ with the –fdump-</a:t>
            </a:r>
            <a:r>
              <a:rPr lang="en-GB" dirty="0" err="1" smtClean="0"/>
              <a:t>ada</a:t>
            </a:r>
            <a:r>
              <a:rPr lang="en-GB" dirty="0" smtClean="0"/>
              <a:t>-spec option and at</a:t>
            </a:r>
            <a:r>
              <a:rPr lang="en-GB" baseline="0" dirty="0" smtClean="0"/>
              <a:t> the bottom of this slide is the resulting Ada package specification.</a:t>
            </a:r>
          </a:p>
          <a:p>
            <a:endParaRPr lang="en-GB" baseline="0" dirty="0" smtClean="0"/>
          </a:p>
          <a:p>
            <a:r>
              <a:rPr lang="en-GB" dirty="0" smtClean="0"/>
              <a:t>The child</a:t>
            </a:r>
            <a:r>
              <a:rPr lang="en-GB" baseline="0" dirty="0" smtClean="0"/>
              <a:t> utility packages of Interfaces.C are used to provide a consistent interfacing type model even for C++.</a:t>
            </a:r>
          </a:p>
          <a:p>
            <a:endParaRPr lang="en-GB" baseline="0" dirty="0" smtClean="0"/>
          </a:p>
          <a:p>
            <a:r>
              <a:rPr lang="en-GB" baseline="0" dirty="0" smtClean="0"/>
              <a:t>The attributes of the </a:t>
            </a:r>
            <a:r>
              <a:rPr lang="en-GB" baseline="0" dirty="0" err="1" smtClean="0"/>
              <a:t>AClass</a:t>
            </a:r>
            <a:r>
              <a:rPr lang="en-GB" baseline="0" dirty="0" smtClean="0"/>
              <a:t> are represented as Ada record elements in a limited record that is imported using the pragma Import CPP convention.</a:t>
            </a:r>
          </a:p>
          <a:p>
            <a:endParaRPr lang="en-GB" baseline="0" dirty="0" smtClean="0"/>
          </a:p>
          <a:p>
            <a:r>
              <a:rPr lang="en-GB" baseline="0" dirty="0" smtClean="0"/>
              <a:t>The </a:t>
            </a:r>
            <a:r>
              <a:rPr lang="en-GB" baseline="0" dirty="0" err="1" smtClean="0"/>
              <a:t>Delete_AClass</a:t>
            </a:r>
            <a:r>
              <a:rPr lang="en-GB" baseline="0" dirty="0" smtClean="0"/>
              <a:t> destructor is imported by identifying the </a:t>
            </a:r>
            <a:r>
              <a:rPr lang="en-GB" baseline="0" dirty="0" err="1" smtClean="0"/>
              <a:t>Link_Name</a:t>
            </a:r>
            <a:r>
              <a:rPr lang="en-GB" baseline="0" dirty="0" smtClean="0"/>
              <a:t> argument for the pragma Import.  This is safe to do as the </a:t>
            </a:r>
            <a:r>
              <a:rPr lang="en-GB" baseline="0" dirty="0" err="1" smtClean="0"/>
              <a:t>Link_Name</a:t>
            </a:r>
            <a:r>
              <a:rPr lang="en-GB" baseline="0" dirty="0" smtClean="0"/>
              <a:t> was determined by g++ which knows how the mangling is to be performed and therefore removes the possibility of error.</a:t>
            </a:r>
          </a:p>
          <a:p>
            <a:endParaRPr lang="en-GB" baseline="0" dirty="0" smtClean="0"/>
          </a:p>
          <a:p>
            <a:r>
              <a:rPr lang="en-GB" baseline="0" dirty="0" smtClean="0"/>
              <a:t>Here there is a brief introduction to a new pragma called </a:t>
            </a:r>
            <a:r>
              <a:rPr lang="en-GB" baseline="0" dirty="0" err="1" smtClean="0"/>
              <a:t>CPP_Constructor</a:t>
            </a:r>
            <a:r>
              <a:rPr lang="en-GB" baseline="0" dirty="0" smtClean="0"/>
              <a:t> which is specifically used to identify class constructor subprograms.  Here it is used for the </a:t>
            </a:r>
            <a:r>
              <a:rPr lang="en-GB" baseline="0" dirty="0" err="1" smtClean="0"/>
              <a:t>AClass</a:t>
            </a:r>
            <a:r>
              <a:rPr lang="en-GB" baseline="0" dirty="0" smtClean="0"/>
              <a:t> constructor.</a:t>
            </a:r>
          </a:p>
          <a:p>
            <a:endParaRPr lang="en-GB" baseline="0" dirty="0" smtClean="0"/>
          </a:p>
          <a:p>
            <a:r>
              <a:rPr lang="en-GB" dirty="0" smtClean="0"/>
              <a:t>In a</a:t>
            </a:r>
            <a:r>
              <a:rPr lang="en-GB" baseline="0" dirty="0" smtClean="0"/>
              <a:t> build environment it is likely to see –fdump-</a:t>
            </a:r>
            <a:r>
              <a:rPr lang="en-GB" baseline="0" dirty="0" err="1" smtClean="0"/>
              <a:t>ada</a:t>
            </a:r>
            <a:r>
              <a:rPr lang="en-GB" baseline="0" dirty="0" smtClean="0"/>
              <a:t>-spec used routinely to ensure the package specification is an accurate representation of any C++ code.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1945626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Ada and C++</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Constructors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954801147"/>
              </p:ext>
            </p:extLst>
          </p:nvPr>
        </p:nvGraphicFramePr>
        <p:xfrm>
          <a:off x="995908" y="904404"/>
          <a:ext cx="7152184" cy="3611330"/>
        </p:xfrm>
        <a:graphic>
          <a:graphicData uri="http://schemas.openxmlformats.org/drawingml/2006/table">
            <a:tbl>
              <a:tblPr firstRow="1" bandRow="1">
                <a:tableStyleId>{5C22544A-7EE6-4342-B048-85BDC9FD1C3A}</a:tableStyleId>
              </a:tblPr>
              <a:tblGrid>
                <a:gridCol w="7152184"/>
              </a:tblGrid>
              <a:tr h="35159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Ada_2005;</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Style_Checks</a:t>
                      </a:r>
                      <a:r>
                        <a:rPr lang="en-US" sz="1100" b="0" baseline="0" dirty="0" smtClean="0">
                          <a:solidFill>
                            <a:schemeClr val="tx1"/>
                          </a:solidFill>
                          <a:latin typeface="Courier New" pitchFamily="49" charset="0"/>
                        </a:rPr>
                        <a:t> (Off);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getCharacter</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getCharacter</a:t>
                      </a:r>
                      <a:r>
                        <a:rPr lang="en-US" sz="1100" b="0" baseline="0" dirty="0" smtClean="0">
                          <a:solidFill>
                            <a:schemeClr val="tx1"/>
                          </a:solidFill>
                          <a:latin typeface="Courier New" pitchFamily="49" charset="0"/>
                        </a:rPr>
                        <a:t>, "_ZN6AClass12getCharacterEv");</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302119622"/>
              </p:ext>
            </p:extLst>
          </p:nvPr>
        </p:nvGraphicFramePr>
        <p:xfrm>
          <a:off x="1934666" y="5143500"/>
          <a:ext cx="5274668" cy="1264370"/>
        </p:xfrm>
        <a:graphic>
          <a:graphicData uri="http://schemas.openxmlformats.org/drawingml/2006/table">
            <a:tbl>
              <a:tblPr firstRow="1" bandRow="1">
                <a:tableStyleId>{5C22544A-7EE6-4342-B048-85BDC9FD1C3A}</a:tableStyleId>
              </a:tblPr>
              <a:tblGrid>
                <a:gridCol w="5274668"/>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procedure main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use aclass_cpp.aclass_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aliased 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__class_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_ZN6AClassC1Ev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
        <p:nvSpPr>
          <p:cNvPr id="7" name="Content Placeholder 2"/>
          <p:cNvSpPr>
            <a:spLocks noGrp="1"/>
          </p:cNvSpPr>
          <p:nvPr>
            <p:ph sz="half" idx="10"/>
          </p:nvPr>
        </p:nvSpPr>
        <p:spPr>
          <a:xfrm>
            <a:off x="673100" y="1422400"/>
            <a:ext cx="7848600" cy="5067300"/>
          </a:xfrm>
        </p:spPr>
        <p:txBody>
          <a:bodyPr/>
          <a:lstStyle/>
          <a:p>
            <a:pPr lvl="1"/>
            <a:endParaRPr lang="en-GB" dirty="0"/>
          </a:p>
          <a:p>
            <a:pPr lvl="1"/>
            <a:endParaRPr lang="en-GB" dirty="0" smtClean="0"/>
          </a:p>
          <a:p>
            <a:pPr lvl="1"/>
            <a:endParaRPr lang="en-GB" dirty="0"/>
          </a:p>
          <a:p>
            <a:pPr lvl="1"/>
            <a:endParaRPr lang="en-GB" dirty="0" smtClean="0"/>
          </a:p>
          <a:p>
            <a:pPr lvl="1"/>
            <a:endParaRPr lang="en-GB" dirty="0"/>
          </a:p>
          <a:p>
            <a:pPr lvl="1"/>
            <a:endParaRPr lang="en-GB" dirty="0" smtClean="0"/>
          </a:p>
          <a:p>
            <a:endParaRPr lang="en-GB" dirty="0" smtClean="0"/>
          </a:p>
          <a:p>
            <a:r>
              <a:rPr lang="en-GB" dirty="0" smtClean="0"/>
              <a:t>GNAT –</a:t>
            </a:r>
            <a:r>
              <a:rPr lang="en-GB" dirty="0" err="1" smtClean="0"/>
              <a:t>gnatG</a:t>
            </a:r>
            <a:r>
              <a:rPr lang="en-GB" dirty="0" smtClean="0"/>
              <a:t> option to produce intermediate output</a:t>
            </a:r>
            <a:endParaRPr lang="en-GB" dirty="0"/>
          </a:p>
        </p:txBody>
      </p:sp>
    </p:spTree>
    <p:extLst>
      <p:ext uri="{BB962C8B-B14F-4D97-AF65-F5344CB8AC3E}">
        <p14:creationId xmlns:p14="http://schemas.microsoft.com/office/powerpoint/2010/main" val="17651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 Classes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3874225668"/>
              </p:ext>
            </p:extLst>
          </p:nvPr>
        </p:nvGraphicFramePr>
        <p:xfrm>
          <a:off x="1507328" y="4665785"/>
          <a:ext cx="6199684" cy="1767290"/>
        </p:xfrm>
        <a:graphic>
          <a:graphicData uri="http://schemas.openxmlformats.org/drawingml/2006/table">
            <a:tbl>
              <a:tblPr firstRow="1" bandRow="1">
                <a:tableStyleId>{5C22544A-7EE6-4342-B048-85BDC9FD1C3A}</a:tableStyleId>
              </a:tblPr>
              <a:tblGrid>
                <a:gridCol w="6199684"/>
              </a:tblGrid>
              <a:tr h="16317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Interfaces.C.Strings;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New_String</a:t>
                      </a:r>
                      <a:r>
                        <a:rPr lang="en-GB" sz="1100" b="0" baseline="0" dirty="0" smtClean="0">
                          <a:solidFill>
                            <a:schemeClr val="tx1"/>
                          </a:solidFill>
                          <a:latin typeface="Courier New"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(X)</a:t>
                      </a:r>
                      <a:r>
                        <a:rPr lang="en-GB" sz="1100" b="1" baseline="0" dirty="0" smtClean="0">
                          <a:solidFill>
                            <a:schemeClr val="tx1"/>
                          </a:solidFill>
                          <a:latin typeface="Courier New" pitchFamily="49" charset="0"/>
                        </a:rPr>
                        <a:t>'</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026142033"/>
              </p:ext>
            </p:extLst>
          </p:nvPr>
        </p:nvGraphicFramePr>
        <p:xfrm>
          <a:off x="985292" y="1006004"/>
          <a:ext cx="7173416" cy="3443690"/>
        </p:xfrm>
        <a:graphic>
          <a:graphicData uri="http://schemas.openxmlformats.org/drawingml/2006/table">
            <a:tbl>
              <a:tblPr firstRow="1" bandRow="1">
                <a:tableStyleId>{5C22544A-7EE6-4342-B048-85BDC9FD1C3A}</a:tableStyleId>
              </a:tblPr>
              <a:tblGrid>
                <a:gridCol w="7173416"/>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limited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value ‘B’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firstCharcater</a:t>
                      </a:r>
                      <a:r>
                        <a:rPr lang="en-GB" sz="1100" b="0" baseline="0" dirty="0" smtClean="0">
                          <a:solidFill>
                            <a:schemeClr val="tx1"/>
                          </a:solidFill>
                          <a:latin typeface="Courier New" pitchFamily="49" charset="0"/>
                        </a:rPr>
                        <a:t> the first character of the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(name : </a:t>
                      </a:r>
                      <a:r>
                        <a:rPr lang="en-GB" sz="1100" b="0" baseline="0" dirty="0" err="1" smtClean="0">
                          <a:solidFill>
                            <a:schemeClr val="tx1"/>
                          </a:solidFill>
                          <a:latin typeface="Courier New" pitchFamily="49" charset="0"/>
                        </a:rPr>
                        <a:t>Interfaces.C.Strings.chars_ptr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Delete_AClass</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Delete_AClass</a:t>
                      </a:r>
                      <a:r>
                        <a:rPr lang="en-GB" sz="1100" b="0" baseline="0" dirty="0" smtClean="0">
                          <a:solidFill>
                            <a:schemeClr val="tx1"/>
                          </a:solidFill>
                          <a:latin typeface="Courier New" pitchFamily="49" charset="0"/>
                        </a:rPr>
                        <a:t>, "_ZN6AClassD1Ev");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"_ZN6AClass12getFirstCharEv");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966671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570756317"/>
              </p:ext>
            </p:extLst>
          </p:nvPr>
        </p:nvGraphicFramePr>
        <p:xfrm>
          <a:off x="421010" y="1004166"/>
          <a:ext cx="3463471" cy="176729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return 10;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242372349"/>
              </p:ext>
            </p:extLst>
          </p:nvPr>
        </p:nvGraphicFramePr>
        <p:xfrm>
          <a:off x="3936487" y="1006997"/>
          <a:ext cx="4942703" cy="2233914"/>
        </p:xfrm>
        <a:graphic>
          <a:graphicData uri="http://schemas.openxmlformats.org/drawingml/2006/table">
            <a:tbl>
              <a:tblPr firstRow="1" bandRow="1">
                <a:tableStyleId>{5C22544A-7EE6-4342-B048-85BDC9FD1C3A}</a:tableStyleId>
              </a:tblPr>
              <a:tblGrid>
                <a:gridCol w="4942703"/>
              </a:tblGrid>
              <a:tr h="2233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"_ZN6AClass6myFuncEv");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end;</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912369492"/>
              </p:ext>
            </p:extLst>
          </p:nvPr>
        </p:nvGraphicFramePr>
        <p:xfrm>
          <a:off x="1762375" y="3345085"/>
          <a:ext cx="5830617" cy="3142320"/>
        </p:xfrm>
        <a:graphic>
          <a:graphicData uri="http://schemas.openxmlformats.org/drawingml/2006/table">
            <a:tbl>
              <a:tblPr firstRow="1" bandRow="1">
                <a:tableStyleId>{5C22544A-7EE6-4342-B048-85BDC9FD1C3A}</a:tableStyleId>
              </a:tblPr>
              <a:tblGrid>
                <a:gridCol w="5830617"/>
              </a:tblGrid>
              <a:tr h="3142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Main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Extended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null</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Extended;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1" baseline="0" dirty="0" err="1" smtClean="0">
                          <a:solidFill>
                            <a:schemeClr val="tx1"/>
                          </a:solidFill>
                          <a:latin typeface="Courier New" pitchFamily="49" charset="0"/>
                        </a:rPr>
                        <a:t>Class</a:t>
                      </a:r>
                      <a:r>
                        <a:rPr lang="en-US" sz="1100" b="0" baseline="0" dirty="0" smtClean="0">
                          <a:solidFill>
                            <a:schemeClr val="tx1"/>
                          </a:solidFill>
                          <a:latin typeface="Courier New" pitchFamily="49" charset="0"/>
                        </a:rPr>
                        <a:t> ) 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(this)'</a:t>
                      </a:r>
                      <a:r>
                        <a:rPr lang="en-US" sz="1100" b="1" baseline="0" dirty="0" err="1" smtClean="0">
                          <a:solidFill>
                            <a:schemeClr val="tx1"/>
                          </a:solidFill>
                          <a:latin typeface="Courier New" pitchFamily="49" charset="0"/>
                        </a:rPr>
                        <a:t>Img</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ExtendedFunc</a:t>
                      </a:r>
                      <a:r>
                        <a:rPr lang="en-US" sz="1100" b="0" baseline="0" dirty="0" smtClean="0">
                          <a:solidFill>
                            <a:schemeClr val="tx1"/>
                          </a:solidFill>
                          <a:latin typeface="Courier New" pitchFamily="49" charset="0"/>
                        </a:rPr>
                        <a:t>(</a:t>
                      </a:r>
                      <a:r>
                        <a:rPr lang="en-US" sz="1100" b="0" baseline="0" dirty="0" err="1" smtClean="0">
                          <a:solidFill>
                            <a:schemeClr val="tx1"/>
                          </a:solidFill>
                          <a:latin typeface="Courier New" pitchFamily="49" charset="0"/>
                        </a:rPr>
                        <a:t>X'</a:t>
                      </a:r>
                      <a:r>
                        <a:rPr lang="en-US" sz="1100" b="1" baseline="0" dirty="0" err="1" smtClean="0">
                          <a:solidFill>
                            <a:schemeClr val="tx1"/>
                          </a:solidFill>
                          <a:latin typeface="Courier New" pitchFamily="49" charset="0"/>
                        </a:rPr>
                        <a:t>Access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Main;</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694661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Abstract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79554300"/>
              </p:ext>
            </p:extLst>
          </p:nvPr>
        </p:nvGraphicFramePr>
        <p:xfrm>
          <a:off x="2887142" y="764704"/>
          <a:ext cx="3369717" cy="193493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500931878"/>
              </p:ext>
            </p:extLst>
          </p:nvPr>
        </p:nvGraphicFramePr>
        <p:xfrm>
          <a:off x="1578496" y="2827233"/>
          <a:ext cx="5987008" cy="3611330"/>
        </p:xfrm>
        <a:graphic>
          <a:graphicData uri="http://schemas.openxmlformats.org/drawingml/2006/table">
            <a:tbl>
              <a:tblPr firstRow="1" bandRow="1">
                <a:tableStyleId>{5C22544A-7EE6-4342-B048-85BDC9FD1C3A}</a:tableStyleId>
              </a:tblPr>
              <a:tblGrid>
                <a:gridCol w="5987008"/>
              </a:tblGrid>
              <a:tr h="36064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"_ZN6AClass8virtFuncEv");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56550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Exporting Ada Tagged Types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54042878"/>
              </p:ext>
            </p:extLst>
          </p:nvPr>
        </p:nvGraphicFramePr>
        <p:xfrm>
          <a:off x="464007" y="937260"/>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435507801"/>
              </p:ext>
            </p:extLst>
          </p:nvPr>
        </p:nvGraphicFramePr>
        <p:xfrm>
          <a:off x="5320291" y="93811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96568812"/>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754374899"/>
              </p:ext>
            </p:extLst>
          </p:nvPr>
        </p:nvGraphicFramePr>
        <p:xfrm>
          <a:off x="4221671" y="3915678"/>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41842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Exported Ada Tagged Types</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1427517874"/>
              </p:ext>
            </p:extLst>
          </p:nvPr>
        </p:nvGraphicFramePr>
        <p:xfrm>
          <a:off x="191961" y="3836917"/>
          <a:ext cx="2214355" cy="92909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802545068"/>
              </p:ext>
            </p:extLst>
          </p:nvPr>
        </p:nvGraphicFramePr>
        <p:xfrm>
          <a:off x="191961" y="4830565"/>
          <a:ext cx="2214355" cy="143201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dog.h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6512228"/>
              </p:ext>
            </p:extLst>
          </p:nvPr>
        </p:nvGraphicFramePr>
        <p:xfrm>
          <a:off x="2496403" y="3837766"/>
          <a:ext cx="3656790" cy="2773130"/>
        </p:xfrm>
        <a:graphic>
          <a:graphicData uri="http://schemas.openxmlformats.org/drawingml/2006/table">
            <a:tbl>
              <a:tblPr firstRow="1" bandRow="1">
                <a:tableStyleId>{5C22544A-7EE6-4342-B048-85BDC9FD1C3A}</a:tableStyleId>
              </a:tblPr>
              <a:tblGrid>
                <a:gridCol w="3656790"/>
              </a:tblGrid>
              <a:tr h="2694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Dog::Dog()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Dog::</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this-&gt;</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-&gt;age() &lt;&lt;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9" name="Tableau 4"/>
          <p:cNvGraphicFramePr>
            <a:graphicFrameLocks noGrp="1"/>
          </p:cNvGraphicFramePr>
          <p:nvPr>
            <p:extLst>
              <p:ext uri="{D42A27DB-BD31-4B8C-83A1-F6EECF244321}">
                <p14:modId xmlns:p14="http://schemas.microsoft.com/office/powerpoint/2010/main" val="3942991600"/>
              </p:ext>
            </p:extLst>
          </p:nvPr>
        </p:nvGraphicFramePr>
        <p:xfrm>
          <a:off x="6197401" y="3827150"/>
          <a:ext cx="2708200" cy="2652185"/>
        </p:xfrm>
        <a:graphic>
          <a:graphicData uri="http://schemas.openxmlformats.org/drawingml/2006/table">
            <a:tbl>
              <a:tblPr firstRow="1" bandRow="1">
                <a:tableStyleId>{5C22544A-7EE6-4342-B048-85BDC9FD1C3A}</a:tableStyleId>
              </a:tblPr>
              <a:tblGrid>
                <a:gridCol w="2708200"/>
              </a:tblGrid>
              <a:tr h="2652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main.cpp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 = new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-&gt;</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2" name="Tableau 4"/>
          <p:cNvGraphicFramePr>
            <a:graphicFrameLocks noGrp="1"/>
          </p:cNvGraphicFramePr>
          <p:nvPr>
            <p:extLst>
              <p:ext uri="{D42A27DB-BD31-4B8C-83A1-F6EECF244321}">
                <p14:modId xmlns:p14="http://schemas.microsoft.com/office/powerpoint/2010/main" val="1909957876"/>
              </p:ext>
            </p:extLst>
          </p:nvPr>
        </p:nvGraphicFramePr>
        <p:xfrm>
          <a:off x="610691" y="907321"/>
          <a:ext cx="4713784" cy="2773130"/>
        </p:xfrm>
        <a:graphic>
          <a:graphicData uri="http://schemas.openxmlformats.org/drawingml/2006/table">
            <a:tbl>
              <a:tblPr firstRow="1" bandRow="1">
                <a:tableStyleId>{5C22544A-7EE6-4342-B048-85BDC9FD1C3A}</a:tableStyleId>
              </a:tblPr>
              <a:tblGrid>
                <a:gridCol w="4713784"/>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3" name="Tableau 4"/>
          <p:cNvGraphicFramePr>
            <a:graphicFrameLocks noGrp="1"/>
          </p:cNvGraphicFramePr>
          <p:nvPr>
            <p:extLst>
              <p:ext uri="{D42A27DB-BD31-4B8C-83A1-F6EECF244321}">
                <p14:modId xmlns:p14="http://schemas.microsoft.com/office/powerpoint/2010/main" val="2367187479"/>
              </p:ext>
            </p:extLst>
          </p:nvPr>
        </p:nvGraphicFramePr>
        <p:xfrm>
          <a:off x="5398396" y="91144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097449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Exceptions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69990223"/>
              </p:ext>
            </p:extLst>
          </p:nvPr>
        </p:nvGraphicFramePr>
        <p:xfrm>
          <a:off x="3161258" y="1197610"/>
          <a:ext cx="2821484" cy="659765"/>
        </p:xfrm>
        <a:graphic>
          <a:graphicData uri="http://schemas.openxmlformats.org/drawingml/2006/table">
            <a:tbl>
              <a:tblPr firstRow="1" bandRow="1">
                <a:tableStyleId>{5C22544A-7EE6-4342-B048-85BDC9FD1C3A}</a:tableStyleId>
              </a:tblPr>
              <a:tblGrid>
                <a:gridCol w="2821484"/>
              </a:tblGrid>
              <a:tr h="659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bool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(void) throw(</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090742841"/>
              </p:ext>
            </p:extLst>
          </p:nvPr>
        </p:nvGraphicFramePr>
        <p:xfrm>
          <a:off x="1915862" y="2486025"/>
          <a:ext cx="5312276" cy="2771775"/>
        </p:xfrm>
        <a:graphic>
          <a:graphicData uri="http://schemas.openxmlformats.org/drawingml/2006/table">
            <a:tbl>
              <a:tblPr firstRow="1" bandRow="1">
                <a:tableStyleId>{5C22544A-7EE6-4342-B048-85BDC9FD1C3A}</a:tableStyleId>
              </a:tblPr>
              <a:tblGrid>
                <a:gridCol w="5312276"/>
              </a:tblGrid>
              <a:tr h="2771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"_Z4isOKv");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 raised");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148377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(1/10)</a:t>
            </a:r>
            <a:endParaRPr lang="en-GB" dirty="0"/>
          </a:p>
        </p:txBody>
      </p:sp>
    </p:spTree>
    <p:extLst>
      <p:ext uri="{BB962C8B-B14F-4D97-AF65-F5344CB8AC3E}">
        <p14:creationId xmlns:p14="http://schemas.microsoft.com/office/powerpoint/2010/main" val="4048285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(1/10)</a:t>
            </a:r>
            <a:endParaRPr lang="en-GB" dirty="0"/>
          </a:p>
        </p:txBody>
      </p:sp>
    </p:spTree>
    <p:extLst>
      <p:ext uri="{BB962C8B-B14F-4D97-AF65-F5344CB8AC3E}">
        <p14:creationId xmlns:p14="http://schemas.microsoft.com/office/powerpoint/2010/main" val="254701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4" name="Content Placeholder 3"/>
          <p:cNvSpPr>
            <a:spLocks noGrp="1"/>
          </p:cNvSpPr>
          <p:nvPr>
            <p:ph sz="half" idx="10"/>
          </p:nvPr>
        </p:nvSpPr>
        <p:spPr>
          <a:xfrm>
            <a:off x="729343" y="906930"/>
            <a:ext cx="7848600" cy="5420718"/>
          </a:xfrm>
        </p:spPr>
        <p:txBody>
          <a:bodyPr/>
          <a:lstStyle/>
          <a:p>
            <a:r>
              <a:rPr lang="en-GB" dirty="0" smtClean="0"/>
              <a:t>CPP Convention</a:t>
            </a:r>
          </a:p>
          <a:p>
            <a:r>
              <a:rPr lang="en-GB" dirty="0" smtClean="0"/>
              <a:t>C++ Name Mangling</a:t>
            </a:r>
          </a:p>
          <a:p>
            <a:r>
              <a:rPr lang="en-GB" dirty="0" smtClean="0"/>
              <a:t>Methods for Address </a:t>
            </a:r>
            <a:r>
              <a:rPr lang="en-GB" dirty="0"/>
              <a:t>tricky issues of C++ </a:t>
            </a:r>
            <a:r>
              <a:rPr lang="en-GB" dirty="0" smtClean="0"/>
              <a:t>Name Mangling</a:t>
            </a:r>
          </a:p>
          <a:p>
            <a:pPr lvl="1"/>
            <a:r>
              <a:rPr lang="en-GB" dirty="0"/>
              <a:t>Using </a:t>
            </a:r>
            <a:r>
              <a:rPr lang="en-GB" dirty="0" err="1"/>
              <a:t>Link_Name</a:t>
            </a:r>
            <a:r>
              <a:rPr lang="en-GB" dirty="0"/>
              <a:t> with hardcoded linker </a:t>
            </a:r>
            <a:r>
              <a:rPr lang="en-GB" dirty="0" smtClean="0"/>
              <a:t>symbol</a:t>
            </a:r>
          </a:p>
          <a:p>
            <a:pPr lvl="1"/>
            <a:r>
              <a:rPr lang="en-GB" dirty="0" smtClean="0"/>
              <a:t>extern “C” </a:t>
            </a:r>
          </a:p>
          <a:p>
            <a:pPr lvl="1"/>
            <a:r>
              <a:rPr lang="en-GB" dirty="0" smtClean="0"/>
              <a:t>Use g++ -fdump-</a:t>
            </a:r>
            <a:r>
              <a:rPr lang="en-GB" dirty="0" err="1" smtClean="0"/>
              <a:t>ada</a:t>
            </a:r>
            <a:r>
              <a:rPr lang="en-GB" dirty="0" smtClean="0"/>
              <a:t>-spec</a:t>
            </a:r>
          </a:p>
          <a:p>
            <a:r>
              <a:rPr lang="en-GB" dirty="0" smtClean="0"/>
              <a:t>Interfacing at the C++ class level</a:t>
            </a:r>
          </a:p>
          <a:p>
            <a:pPr lvl="1"/>
            <a:r>
              <a:rPr lang="en-GB" dirty="0" smtClean="0"/>
              <a:t>Constructors and Multiple Inheritance of Abstract Classes</a:t>
            </a:r>
          </a:p>
          <a:p>
            <a:r>
              <a:rPr lang="en-GB" dirty="0" smtClean="0"/>
              <a:t>Exporting Ada tagged types as classes</a:t>
            </a:r>
          </a:p>
          <a:p>
            <a:r>
              <a:rPr lang="en-GB" dirty="0" smtClean="0"/>
              <a:t>Handling C</a:t>
            </a:r>
            <a:r>
              <a:rPr lang="en-GB" dirty="0"/>
              <a:t>++ </a:t>
            </a:r>
            <a:r>
              <a:rPr lang="en-GB" dirty="0" smtClean="0"/>
              <a:t>Exceptions</a:t>
            </a:r>
          </a:p>
          <a:p>
            <a:r>
              <a:rPr lang="en-GB" dirty="0" smtClean="0"/>
              <a:t>Ada 2005 pragmas</a:t>
            </a:r>
          </a:p>
          <a:p>
            <a:endParaRPr lang="en-GB" dirty="0"/>
          </a:p>
          <a:p>
            <a:endParaRPr lang="en-GB" dirty="0" smtClean="0"/>
          </a:p>
          <a:p>
            <a:endParaRPr lang="en-GB" dirty="0" smtClean="0"/>
          </a:p>
          <a:p>
            <a:endParaRPr lang="en-GB" dirty="0"/>
          </a:p>
        </p:txBody>
      </p:sp>
    </p:spTree>
    <p:extLst>
      <p:ext uri="{BB962C8B-B14F-4D97-AF65-F5344CB8AC3E}">
        <p14:creationId xmlns:p14="http://schemas.microsoft.com/office/powerpoint/2010/main" val="4082608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(2/10)</a:t>
            </a:r>
            <a:endParaRPr lang="en-GB" dirty="0"/>
          </a:p>
        </p:txBody>
      </p:sp>
    </p:spTree>
    <p:extLst>
      <p:ext uri="{BB962C8B-B14F-4D97-AF65-F5344CB8AC3E}">
        <p14:creationId xmlns:p14="http://schemas.microsoft.com/office/powerpoint/2010/main" val="72373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(2/10)</a:t>
            </a:r>
            <a:endParaRPr lang="en-GB" dirty="0"/>
          </a:p>
        </p:txBody>
      </p:sp>
    </p:spTree>
    <p:extLst>
      <p:ext uri="{BB962C8B-B14F-4D97-AF65-F5344CB8AC3E}">
        <p14:creationId xmlns:p14="http://schemas.microsoft.com/office/powerpoint/2010/main" val="54128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(3/10)</a:t>
            </a:r>
            <a:endParaRPr lang="en-GB" dirty="0"/>
          </a:p>
        </p:txBody>
      </p:sp>
    </p:spTree>
    <p:extLst>
      <p:ext uri="{BB962C8B-B14F-4D97-AF65-F5344CB8AC3E}">
        <p14:creationId xmlns:p14="http://schemas.microsoft.com/office/powerpoint/2010/main" val="3901109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spTree>
    <p:extLst>
      <p:ext uri="{BB962C8B-B14F-4D97-AF65-F5344CB8AC3E}">
        <p14:creationId xmlns:p14="http://schemas.microsoft.com/office/powerpoint/2010/main" val="1096070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(4/10)</a:t>
            </a:r>
            <a:endParaRPr lang="en-GB" dirty="0"/>
          </a:p>
        </p:txBody>
      </p:sp>
    </p:spTree>
    <p:extLst>
      <p:ext uri="{BB962C8B-B14F-4D97-AF65-F5344CB8AC3E}">
        <p14:creationId xmlns:p14="http://schemas.microsoft.com/office/powerpoint/2010/main" val="3357583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spTree>
    <p:extLst>
      <p:ext uri="{BB962C8B-B14F-4D97-AF65-F5344CB8AC3E}">
        <p14:creationId xmlns:p14="http://schemas.microsoft.com/office/powerpoint/2010/main" val="169180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(5/10)</a:t>
            </a:r>
            <a:endParaRPr lang="en-GB" dirty="0"/>
          </a:p>
        </p:txBody>
      </p:sp>
    </p:spTree>
    <p:extLst>
      <p:ext uri="{BB962C8B-B14F-4D97-AF65-F5344CB8AC3E}">
        <p14:creationId xmlns:p14="http://schemas.microsoft.com/office/powerpoint/2010/main" val="649222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spTree>
    <p:extLst>
      <p:ext uri="{BB962C8B-B14F-4D97-AF65-F5344CB8AC3E}">
        <p14:creationId xmlns:p14="http://schemas.microsoft.com/office/powerpoint/2010/main" val="89312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2623055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202944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CPP Convention</a:t>
            </a:r>
            <a:endParaRPr lang="en-GB" dirty="0"/>
          </a:p>
        </p:txBody>
      </p:sp>
      <p:sp>
        <p:nvSpPr>
          <p:cNvPr id="3" name="Content Placeholder 2"/>
          <p:cNvSpPr>
            <a:spLocks noGrp="1"/>
          </p:cNvSpPr>
          <p:nvPr>
            <p:ph sz="half" idx="10"/>
          </p:nvPr>
        </p:nvSpPr>
        <p:spPr>
          <a:xfrm>
            <a:off x="685800" y="1143000"/>
            <a:ext cx="7848600" cy="1473200"/>
          </a:xfrm>
        </p:spPr>
        <p:txBody>
          <a:bodyPr/>
          <a:lstStyle/>
          <a:p>
            <a:r>
              <a:rPr lang="en-GB" dirty="0" smtClean="0"/>
              <a:t>GNAT supports C++ specific import conventions</a:t>
            </a:r>
          </a:p>
          <a:p>
            <a:pPr lvl="1"/>
            <a:r>
              <a:rPr lang="en-GB" dirty="0" smtClean="0"/>
              <a:t>CPP</a:t>
            </a:r>
          </a:p>
          <a:p>
            <a:pPr lvl="1"/>
            <a:r>
              <a:rPr lang="en-GB" dirty="0" err="1" smtClean="0"/>
              <a:t>C_Plus_Plus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034301062"/>
              </p:ext>
            </p:extLst>
          </p:nvPr>
        </p:nvGraphicFramePr>
        <p:xfrm>
          <a:off x="410117" y="27912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06757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3815437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1819901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4260637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3395388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(9/10)</a:t>
            </a:r>
            <a:endParaRPr lang="en-GB" dirty="0"/>
          </a:p>
        </p:txBody>
      </p:sp>
    </p:spTree>
    <p:extLst>
      <p:ext uri="{BB962C8B-B14F-4D97-AF65-F5344CB8AC3E}">
        <p14:creationId xmlns:p14="http://schemas.microsoft.com/office/powerpoint/2010/main" val="1712902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spTree>
    <p:extLst>
      <p:ext uri="{BB962C8B-B14F-4D97-AF65-F5344CB8AC3E}">
        <p14:creationId xmlns:p14="http://schemas.microsoft.com/office/powerpoint/2010/main" val="876823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spTree>
    <p:extLst>
      <p:ext uri="{BB962C8B-B14F-4D97-AF65-F5344CB8AC3E}">
        <p14:creationId xmlns:p14="http://schemas.microsoft.com/office/powerpoint/2010/main" val="922298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spTree>
    <p:extLst>
      <p:ext uri="{BB962C8B-B14F-4D97-AF65-F5344CB8AC3E}">
        <p14:creationId xmlns:p14="http://schemas.microsoft.com/office/powerpoint/2010/main" val="2690594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Name Mangling</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929039901"/>
              </p:ext>
            </p:extLst>
          </p:nvPr>
        </p:nvGraphicFramePr>
        <p:xfrm>
          <a:off x="2840265"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70937989"/>
              </p:ext>
            </p:extLst>
          </p:nvPr>
        </p:nvGraphicFramePr>
        <p:xfrm>
          <a:off x="2840265" y="33451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908388404"/>
              </p:ext>
            </p:extLst>
          </p:nvPr>
        </p:nvGraphicFramePr>
        <p:xfrm>
          <a:off x="2840265" y="38544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842804839"/>
              </p:ext>
            </p:extLst>
          </p:nvPr>
        </p:nvGraphicFramePr>
        <p:xfrm>
          <a:off x="2836548" y="43710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96643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Link_Name </a:t>
            </a:r>
            <a:endParaRPr lang="en-GB" dirty="0"/>
          </a:p>
        </p:txBody>
      </p:sp>
      <p:sp>
        <p:nvSpPr>
          <p:cNvPr id="5" name="Content Placeholder 2"/>
          <p:cNvSpPr>
            <a:spLocks noGrp="1"/>
          </p:cNvSpPr>
          <p:nvPr>
            <p:ph sz="half" idx="10"/>
          </p:nvPr>
        </p:nvSpPr>
        <p:spPr>
          <a:xfrm>
            <a:off x="685800" y="1143000"/>
            <a:ext cx="7848600" cy="5067300"/>
          </a:xfrm>
        </p:spPr>
        <p:txBody>
          <a:bodyPr/>
          <a:lstStyle/>
          <a:p>
            <a:r>
              <a:rPr lang="en-GB" dirty="0" err="1" smtClean="0"/>
              <a:t>Link_Name</a:t>
            </a:r>
            <a:r>
              <a:rPr lang="en-GB" dirty="0" smtClean="0"/>
              <a:t> argument for pragma Import</a:t>
            </a:r>
          </a:p>
          <a:p>
            <a:pPr lvl="1"/>
            <a:r>
              <a:rPr lang="en-GB" dirty="0" smtClean="0"/>
              <a:t>Needs hard coded C++ mangled name</a:t>
            </a:r>
          </a:p>
          <a:p>
            <a:pPr lvl="1"/>
            <a:endParaRPr lang="en-GB" dirty="0"/>
          </a:p>
          <a:p>
            <a:pPr lvl="1"/>
            <a:endParaRPr lang="en-GB" dirty="0" smtClean="0"/>
          </a:p>
          <a:p>
            <a:pPr lvl="1"/>
            <a:endParaRPr lang="en-GB" dirty="0"/>
          </a:p>
          <a:p>
            <a:pPr lvl="1"/>
            <a:endParaRPr lang="en-GB" dirty="0" smtClean="0"/>
          </a:p>
          <a:p>
            <a:pPr lvl="1"/>
            <a:endParaRPr lang="en-GB" dirty="0"/>
          </a:p>
          <a:p>
            <a:pPr lvl="1"/>
            <a:endParaRPr lang="en-GB" dirty="0" smtClean="0"/>
          </a:p>
          <a:p>
            <a:r>
              <a:rPr lang="en-GB" dirty="0" smtClean="0"/>
              <a:t>Increases maintenance costs</a:t>
            </a:r>
          </a:p>
          <a:p>
            <a:r>
              <a:rPr lang="en-GB" dirty="0" smtClean="0"/>
              <a:t>Reduces compiler independence</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22047270"/>
              </p:ext>
            </p:extLst>
          </p:nvPr>
        </p:nvGraphicFramePr>
        <p:xfrm>
          <a:off x="410117" y="22959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69068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 “C”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057916987"/>
              </p:ext>
            </p:extLst>
          </p:nvPr>
        </p:nvGraphicFramePr>
        <p:xfrm>
          <a:off x="315416" y="942504"/>
          <a:ext cx="4341055" cy="2461096"/>
        </p:xfrm>
        <a:graphic>
          <a:graphicData uri="http://schemas.openxmlformats.org/drawingml/2006/table">
            <a:tbl>
              <a:tblPr firstRow="1" bandRow="1">
                <a:tableStyleId>{5C22544A-7EE6-4342-B048-85BDC9FD1C3A}</a:tableStyleId>
              </a:tblPr>
              <a:tblGrid>
                <a:gridCol w="4341055"/>
              </a:tblGrid>
              <a:tr h="2461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90396159"/>
              </p:ext>
            </p:extLst>
          </p:nvPr>
        </p:nvGraphicFramePr>
        <p:xfrm>
          <a:off x="4973865" y="9448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263802760"/>
              </p:ext>
            </p:extLst>
          </p:nvPr>
        </p:nvGraphicFramePr>
        <p:xfrm>
          <a:off x="4973865" y="14541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996230100"/>
              </p:ext>
            </p:extLst>
          </p:nvPr>
        </p:nvGraphicFramePr>
        <p:xfrm>
          <a:off x="315416" y="37437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External_Name</a:t>
                      </a:r>
                      <a:r>
                        <a:rPr lang="en-GB" sz="1100" b="0"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438007329"/>
              </p:ext>
            </p:extLst>
          </p:nvPr>
        </p:nvGraphicFramePr>
        <p:xfrm>
          <a:off x="4982848" y="19834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a:t>
                      </a:r>
                      <a:r>
                        <a:rPr lang="en-GB" sz="1100" b="0" baseline="0" dirty="0" err="1" smtClean="0">
                          <a:solidFill>
                            <a:schemeClr val="tx1"/>
                          </a:solidFill>
                          <a:latin typeface="Courier New" pitchFamily="49" charset="0"/>
                        </a:rPr>
                        <a:t>getRefWithString</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22531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–fdump-</a:t>
            </a:r>
            <a:r>
              <a:rPr lang="en-GB" dirty="0" err="1" smtClean="0"/>
              <a:t>ada</a:t>
            </a:r>
            <a:r>
              <a:rPr lang="en-GB" dirty="0" smtClean="0"/>
              <a:t>-spec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16149134"/>
              </p:ext>
            </p:extLst>
          </p:nvPr>
        </p:nvGraphicFramePr>
        <p:xfrm>
          <a:off x="759916"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162683705"/>
              </p:ext>
            </p:extLst>
          </p:nvPr>
        </p:nvGraphicFramePr>
        <p:xfrm>
          <a:off x="4592865" y="20116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cpplib.cpp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235947013"/>
              </p:ext>
            </p:extLst>
          </p:nvPr>
        </p:nvGraphicFramePr>
        <p:xfrm>
          <a:off x="384717" y="3286596"/>
          <a:ext cx="8374566" cy="3108410"/>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Ada_2005;</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Style_Checks</a:t>
                      </a:r>
                      <a:r>
                        <a:rPr lang="en-US" sz="1100" b="0" baseline="0" dirty="0" smtClean="0">
                          <a:solidFill>
                            <a:schemeClr val="tx1"/>
                          </a:solidFill>
                          <a:latin typeface="Courier New" pitchFamily="49" charset="0"/>
                        </a:rPr>
                        <a:t> (Off);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Interfaces.C.Strings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a:t>
                      </a:r>
                      <a:r>
                        <a:rPr lang="en-US" sz="1100" b="1" baseline="0" dirty="0" smtClean="0">
                          <a:solidFill>
                            <a:schemeClr val="tx1"/>
                          </a:solidFill>
                          <a:latin typeface="Courier New" pitchFamily="49" charset="0"/>
                        </a:rPr>
                        <a:t>:</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pragma</a:t>
                      </a:r>
                      <a:r>
                        <a:rPr lang="en-US" sz="1100" b="0" baseline="0" dirty="0" smtClean="0">
                          <a:solidFill>
                            <a:schemeClr val="tx1"/>
                          </a:solidFill>
                          <a:latin typeface="Courier New" pitchFamily="49" charset="0"/>
                        </a:rPr>
                        <a:t> Import (CPP, x, "_ZL1x");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"_Z6getRefPc");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56226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Ada Limited Types</a:t>
            </a:r>
            <a:endParaRPr lang="en-GB" dirty="0"/>
          </a:p>
        </p:txBody>
      </p:sp>
      <p:sp>
        <p:nvSpPr>
          <p:cNvPr id="3" name="Content Placeholder 2"/>
          <p:cNvSpPr>
            <a:spLocks noGrp="1"/>
          </p:cNvSpPr>
          <p:nvPr>
            <p:ph sz="half" idx="10"/>
          </p:nvPr>
        </p:nvSpPr>
        <p:spPr/>
        <p:txBody>
          <a:bodyPr/>
          <a:lstStyle/>
          <a:p>
            <a:r>
              <a:rPr lang="en-GB" dirty="0" smtClean="0"/>
              <a:t>Review the features of limited types</a:t>
            </a:r>
          </a:p>
          <a:p>
            <a:r>
              <a:rPr lang="en-GB" dirty="0" smtClean="0"/>
              <a:t>Limited types are used to represent C++ classes</a:t>
            </a:r>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545386398"/>
              </p:ext>
            </p:extLst>
          </p:nvPr>
        </p:nvGraphicFramePr>
        <p:xfrm>
          <a:off x="2519908" y="2556097"/>
          <a:ext cx="4104184" cy="2181004"/>
        </p:xfrm>
        <a:graphic>
          <a:graphicData uri="http://schemas.openxmlformats.org/drawingml/2006/table">
            <a:tbl>
              <a:tblPr firstRow="1" bandRow="1">
                <a:tableStyleId>{5C22544A-7EE6-4342-B048-85BDC9FD1C3A}</a:tableStyleId>
              </a:tblPr>
              <a:tblGrid>
                <a:gridCol w="4104184"/>
              </a:tblGrid>
              <a:tr h="21810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97518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428341172"/>
              </p:ext>
            </p:extLst>
          </p:nvPr>
        </p:nvGraphicFramePr>
        <p:xfrm>
          <a:off x="1063561" y="769387"/>
          <a:ext cx="3463471" cy="176729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char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lastCharacter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770279747"/>
              </p:ext>
            </p:extLst>
          </p:nvPr>
        </p:nvGraphicFramePr>
        <p:xfrm>
          <a:off x="4606312" y="146034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aclass.cpp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389948752"/>
              </p:ext>
            </p:extLst>
          </p:nvPr>
        </p:nvGraphicFramePr>
        <p:xfrm>
          <a:off x="315416" y="2683096"/>
          <a:ext cx="8384831" cy="3946610"/>
        </p:xfrm>
        <a:graphic>
          <a:graphicData uri="http://schemas.openxmlformats.org/drawingml/2006/table">
            <a:tbl>
              <a:tblPr firstRow="1" bandRow="1">
                <a:tableStyleId>{5C22544A-7EE6-4342-B048-85BDC9FD1C3A}</a:tableStyleId>
              </a:tblPr>
              <a:tblGrid>
                <a:gridCol w="8384831"/>
              </a:tblGrid>
              <a:tr h="37714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Ada_2005;</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Style_Checks</a:t>
                      </a:r>
                      <a:r>
                        <a:rPr lang="en-US" sz="1100" b="0" baseline="0" dirty="0" smtClean="0">
                          <a:solidFill>
                            <a:schemeClr val="tx1"/>
                          </a:solidFill>
                          <a:latin typeface="Courier New" pitchFamily="49" charset="0"/>
                        </a:rPr>
                        <a:t> (Off);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Interfaces.C.Strings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(name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"_ZN6AClassD1Ev");</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aclass_cpp</a:t>
                      </a:r>
                      <a:r>
                        <a:rPr lang="en-US"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3493439689"/>
      </p:ext>
    </p:extLst>
  </p:cSld>
  <p:clrMapOvr>
    <a:masterClrMapping/>
  </p:clrMapOvr>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TotalTime>
  <Words>4442</Words>
  <Application>Microsoft Office PowerPoint</Application>
  <PresentationFormat>On-screen Show (4:3)</PresentationFormat>
  <Paragraphs>749</Paragraphs>
  <Slides>38</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Introduction</vt:lpstr>
      <vt:lpstr>CPP Convention</vt:lpstr>
      <vt:lpstr>C++ Name Mangling</vt:lpstr>
      <vt:lpstr>Using Link_Name </vt:lpstr>
      <vt:lpstr>extern “C”</vt:lpstr>
      <vt:lpstr>Using –fdump-ada-spec</vt:lpstr>
      <vt:lpstr>Ada Limited Types</vt:lpstr>
      <vt:lpstr>Importing C++ Classes</vt:lpstr>
      <vt:lpstr>C++ Constructors</vt:lpstr>
      <vt:lpstr>Using C++ Classes</vt:lpstr>
      <vt:lpstr>Extending C++ Classes</vt:lpstr>
      <vt:lpstr>C++ Abstract Classes</vt:lpstr>
      <vt:lpstr>Exporting Ada Tagged Types</vt:lpstr>
      <vt:lpstr>Extending Exported Ada Tagged Types</vt:lpstr>
      <vt:lpstr>C++ Exceptions</vt:lpstr>
      <vt:lpstr>PowerPoint Presentation</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383</cp:revision>
  <dcterms:created xsi:type="dcterms:W3CDTF">2014-07-01T18:04:03Z</dcterms:created>
  <dcterms:modified xsi:type="dcterms:W3CDTF">2014-08-18T19:30:02Z</dcterms:modified>
</cp:coreProperties>
</file>