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sldIdLst>
    <p:sldId id="256" r:id="rId2"/>
    <p:sldId id="259" r:id="rId3"/>
    <p:sldId id="260" r:id="rId4"/>
    <p:sldId id="261" r:id="rId5"/>
    <p:sldId id="263" r:id="rId6"/>
    <p:sldId id="262" r:id="rId7"/>
    <p:sldId id="265" r:id="rId8"/>
    <p:sldId id="264" r:id="rId9"/>
    <p:sldId id="268" r:id="rId10"/>
    <p:sldId id="290" r:id="rId11"/>
    <p:sldId id="291" r:id="rId12"/>
    <p:sldId id="267" r:id="rId13"/>
    <p:sldId id="266" r:id="rId14"/>
    <p:sldId id="293" r:id="rId15"/>
    <p:sldId id="269" r:id="rId16"/>
    <p:sldId id="25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2" autoAdjust="0"/>
    <p:restoredTop sz="63903" autoAdjust="0"/>
  </p:normalViewPr>
  <p:slideViewPr>
    <p:cSldViewPr snapToGrid="0">
      <p:cViewPr>
        <p:scale>
          <a:sx n="75" d="100"/>
          <a:sy n="75" d="100"/>
        </p:scale>
        <p:origin x="10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18/08/2014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a:t>
            </a:r>
            <a:r>
              <a:rPr lang="en-GB" baseline="0" dirty="0" smtClean="0"/>
              <a:t> an Ada representation of a C++ implemented class is available then Ada can extend the C++ classes.</a:t>
            </a:r>
          </a:p>
          <a:p>
            <a:endParaRPr lang="en-GB" baseline="0" dirty="0" smtClean="0"/>
          </a:p>
          <a:p>
            <a:r>
              <a:rPr lang="en-GB" baseline="0" dirty="0" smtClean="0"/>
              <a:t>The extensions can be the addition of new attributes and subprograms.</a:t>
            </a:r>
          </a:p>
          <a:p>
            <a:endParaRPr lang="en-GB" baseline="0" dirty="0" smtClean="0"/>
          </a:p>
          <a:p>
            <a:r>
              <a:rPr lang="en-GB" baseline="0" dirty="0" smtClean="0"/>
              <a:t>This can be demonstrated using the C++ class </a:t>
            </a:r>
            <a:r>
              <a:rPr lang="en-GB" baseline="0" dirty="0" err="1" smtClean="0"/>
              <a:t>AClass</a:t>
            </a:r>
            <a:r>
              <a:rPr lang="en-GB" baseline="0" dirty="0" smtClean="0"/>
              <a:t> which has a virtual function with a default implementation of returning the Integer value 10.</a:t>
            </a:r>
          </a:p>
          <a:p>
            <a:endParaRPr lang="en-GB" baseline="0" dirty="0" smtClean="0"/>
          </a:p>
          <a:p>
            <a:r>
              <a:rPr lang="en-GB" baseline="0" dirty="0" smtClean="0"/>
              <a:t>Assuming the –fdump-</a:t>
            </a:r>
            <a:r>
              <a:rPr lang="en-GB" baseline="0" dirty="0" err="1" smtClean="0"/>
              <a:t>ada</a:t>
            </a:r>
            <a:r>
              <a:rPr lang="en-GB" baseline="0" dirty="0" smtClean="0"/>
              <a:t>-spec option has been provided to g++ the code in the top right corner of this slide is the Ada representation of </a:t>
            </a:r>
            <a:r>
              <a:rPr lang="en-GB" baseline="0" dirty="0" err="1" smtClean="0"/>
              <a:t>AClass</a:t>
            </a:r>
            <a:r>
              <a:rPr lang="en-GB" baseline="0" dirty="0" smtClean="0"/>
              <a:t>.</a:t>
            </a:r>
          </a:p>
          <a:p>
            <a:endParaRPr lang="en-GB" baseline="0" dirty="0" smtClean="0"/>
          </a:p>
          <a:p>
            <a:r>
              <a:rPr lang="en-GB" baseline="0" dirty="0" smtClean="0"/>
              <a:t>Note that because </a:t>
            </a:r>
            <a:r>
              <a:rPr lang="en-GB" baseline="0" dirty="0" err="1" smtClean="0"/>
              <a:t>AClass</a:t>
            </a:r>
            <a:r>
              <a:rPr lang="en-GB" baseline="0" dirty="0" smtClean="0"/>
              <a:t> had a virtual subprogram it was extendible and therefore an Ada tagged type is used to represent it.</a:t>
            </a:r>
          </a:p>
          <a:p>
            <a:endParaRPr lang="en-GB" baseline="0" dirty="0" smtClean="0"/>
          </a:p>
          <a:p>
            <a:r>
              <a:rPr lang="en-GB" baseline="0" dirty="0" smtClean="0"/>
              <a:t>This allows the C++ class to be extended using Ada’s support for object orientation and we show this in the code at the bottom of the slide.</a:t>
            </a:r>
          </a:p>
          <a:p>
            <a:endParaRPr lang="en-GB" baseline="0" dirty="0" smtClean="0"/>
          </a:p>
          <a:p>
            <a:r>
              <a:rPr lang="en-GB" baseline="0" dirty="0" smtClean="0"/>
              <a:t>The type Extended is an extension of </a:t>
            </a:r>
            <a:r>
              <a:rPr lang="en-GB" baseline="0" dirty="0" err="1" smtClean="0"/>
              <a:t>AClass</a:t>
            </a:r>
            <a:r>
              <a:rPr lang="en-GB" baseline="0" dirty="0" smtClean="0"/>
              <a:t> with an instance declared called X.</a:t>
            </a:r>
          </a:p>
          <a:p>
            <a:endParaRPr lang="en-GB" baseline="0" dirty="0" smtClean="0"/>
          </a:p>
          <a:p>
            <a:r>
              <a:rPr lang="en-GB" baseline="0" dirty="0" smtClean="0"/>
              <a:t>There is a primitive subprogram for the Extended type declared and implemented call </a:t>
            </a:r>
            <a:r>
              <a:rPr lang="en-GB" baseline="0" dirty="0" err="1" smtClean="0"/>
              <a:t>ExtendedFunc</a:t>
            </a:r>
            <a:r>
              <a:rPr lang="en-GB" baseline="0" dirty="0" smtClean="0"/>
              <a:t>.  It simply prints out the integer value returned from calling </a:t>
            </a:r>
            <a:r>
              <a:rPr lang="en-GB" baseline="0" dirty="0" err="1" smtClean="0"/>
              <a:t>myFunc</a:t>
            </a:r>
            <a:r>
              <a:rPr lang="en-GB" baseline="0" dirty="0" smtClean="0"/>
              <a:t> imported from C++.</a:t>
            </a:r>
          </a:p>
          <a:p>
            <a:endParaRPr lang="en-GB" baseline="0" dirty="0" smtClean="0"/>
          </a:p>
          <a:p>
            <a:r>
              <a:rPr lang="en-GB" baseline="0" dirty="0" smtClean="0"/>
              <a:t>The body statements of the Ada main program simply call </a:t>
            </a:r>
            <a:r>
              <a:rPr lang="en-GB" baseline="0" dirty="0" err="1" smtClean="0"/>
              <a:t>ExtendedFunc</a:t>
            </a:r>
            <a:r>
              <a:rPr lang="en-GB" baseline="0" dirty="0" smtClean="0"/>
              <a:t> passing the Extended instance X to it.</a:t>
            </a:r>
          </a:p>
          <a:p>
            <a:endParaRPr lang="en-GB" baseline="0" dirty="0" smtClean="0"/>
          </a:p>
          <a:p>
            <a:r>
              <a:rPr lang="en-GB" baseline="0" dirty="0" smtClean="0"/>
              <a:t>The result is the Ada main program produces the output 10.</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65266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interface type is an abstract tagged type that provides a restricted form of multiple inheritance.</a:t>
            </a:r>
            <a:endParaRPr lang="en-GB" dirty="0" smtClean="0"/>
          </a:p>
          <a:p>
            <a:endParaRPr lang="en-GB" dirty="0" smtClean="0"/>
          </a:p>
          <a:p>
            <a:r>
              <a:rPr lang="en-GB" dirty="0" smtClean="0"/>
              <a:t>The –fdump-</a:t>
            </a:r>
            <a:r>
              <a:rPr lang="en-GB" dirty="0" err="1" smtClean="0"/>
              <a:t>ada</a:t>
            </a:r>
            <a:r>
              <a:rPr lang="en-GB" dirty="0" smtClean="0"/>
              <a:t>-spec feature of</a:t>
            </a:r>
            <a:r>
              <a:rPr lang="en-GB" baseline="0" dirty="0" smtClean="0"/>
              <a:t> g++ supports this keyword when representing C++ abstract classes.</a:t>
            </a:r>
          </a:p>
          <a:p>
            <a:endParaRPr lang="en-GB" baseline="0" dirty="0" smtClean="0"/>
          </a:p>
          <a:p>
            <a:r>
              <a:rPr lang="en-GB" baseline="0" dirty="0" smtClean="0"/>
              <a:t>Here we show an example piece of C++ that declares an abstract class that is inherited by a subclass.  The subclass has declared a concrete implementation of the abstract classes subprogram.</a:t>
            </a:r>
          </a:p>
          <a:p>
            <a:endParaRPr lang="en-GB" baseline="0" dirty="0" smtClean="0"/>
          </a:p>
          <a:p>
            <a:r>
              <a:rPr lang="en-GB" baseline="0" dirty="0" smtClean="0"/>
              <a:t>The output from running g++ with the –fdump-</a:t>
            </a:r>
            <a:r>
              <a:rPr lang="en-GB" baseline="0" dirty="0" err="1" smtClean="0"/>
              <a:t>ada</a:t>
            </a:r>
            <a:r>
              <a:rPr lang="en-GB" baseline="0" dirty="0" smtClean="0"/>
              <a:t>-spec feature is also shown on this slide.</a:t>
            </a:r>
          </a:p>
          <a:p>
            <a:endParaRPr lang="en-GB" baseline="0" dirty="0" smtClean="0"/>
          </a:p>
          <a:p>
            <a:r>
              <a:rPr lang="en-GB" baseline="0" dirty="0" smtClean="0"/>
              <a:t>It includes imports of the two classes from C++, represented as types within the </a:t>
            </a:r>
            <a:r>
              <a:rPr lang="en-GB" baseline="0" dirty="0" err="1" smtClean="0"/>
              <a:t>Class_Absclass</a:t>
            </a:r>
            <a:r>
              <a:rPr lang="en-GB" baseline="0" dirty="0" smtClean="0"/>
              <a:t> and </a:t>
            </a:r>
            <a:r>
              <a:rPr lang="en-GB" baseline="0" dirty="0" err="1" smtClean="0"/>
              <a:t>Class_AClass</a:t>
            </a:r>
            <a:r>
              <a:rPr lang="en-GB" baseline="0" dirty="0" smtClean="0"/>
              <a:t> packages respectively.</a:t>
            </a:r>
          </a:p>
          <a:p>
            <a:endParaRPr lang="en-GB" baseline="0" dirty="0" smtClean="0"/>
          </a:p>
          <a:p>
            <a:r>
              <a:rPr lang="en-GB" baseline="0" dirty="0" smtClean="0"/>
              <a:t>Of note is the use of an interface type for the abstract </a:t>
            </a:r>
            <a:r>
              <a:rPr lang="en-GB" baseline="0" dirty="0" err="1" smtClean="0"/>
              <a:t>AbsClass</a:t>
            </a:r>
            <a:r>
              <a:rPr lang="en-GB" baseline="0" dirty="0" smtClean="0"/>
              <a:t> and the declaration of the </a:t>
            </a:r>
            <a:r>
              <a:rPr lang="en-GB" baseline="0" dirty="0" err="1" smtClean="0"/>
              <a:t>virtFunc</a:t>
            </a:r>
            <a:r>
              <a:rPr lang="en-GB" baseline="0" dirty="0" smtClean="0"/>
              <a:t> subprogram as abstract.</a:t>
            </a:r>
          </a:p>
          <a:p>
            <a:endParaRPr lang="en-GB" baseline="0" dirty="0" smtClean="0"/>
          </a:p>
          <a:p>
            <a:r>
              <a:rPr lang="en-GB" baseline="0" dirty="0" smtClean="0"/>
              <a:t>The subclass </a:t>
            </a:r>
            <a:r>
              <a:rPr lang="en-GB" baseline="0" dirty="0" err="1" smtClean="0"/>
              <a:t>AClass</a:t>
            </a:r>
            <a:r>
              <a:rPr lang="en-GB" baseline="0" dirty="0" smtClean="0"/>
              <a:t> extends </a:t>
            </a:r>
            <a:r>
              <a:rPr lang="en-GB" baseline="0" dirty="0" err="1" smtClean="0"/>
              <a:t>AbsClass</a:t>
            </a:r>
            <a:r>
              <a:rPr lang="en-GB" baseline="0" dirty="0" smtClean="0"/>
              <a:t> and provides a representation of the imported overridden subprogram </a:t>
            </a:r>
            <a:r>
              <a:rPr lang="en-GB" baseline="0" dirty="0" err="1" smtClean="0"/>
              <a:t>virtFunc</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1656598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first presents an Ada package specification called </a:t>
            </a:r>
            <a:r>
              <a:rPr lang="en-GB" baseline="0" dirty="0" err="1" smtClean="0"/>
              <a:t>Alib</a:t>
            </a:r>
            <a:r>
              <a:rPr lang="en-GB" baseline="0" dirty="0" smtClean="0"/>
              <a:t>.  It declares a tagged type called Animal with a single field and the whole type is exported using the CPP convention.</a:t>
            </a:r>
          </a:p>
          <a:p>
            <a:endParaRPr lang="en-GB" baseline="0" dirty="0" smtClean="0"/>
          </a:p>
          <a:p>
            <a:r>
              <a:rPr lang="en-GB" baseline="0" dirty="0" smtClean="0"/>
              <a:t>Two primitive operations are declared called </a:t>
            </a:r>
            <a:r>
              <a:rPr lang="en-GB" baseline="0" dirty="0" err="1" smtClean="0"/>
              <a:t>New_Animal</a:t>
            </a:r>
            <a:r>
              <a:rPr lang="en-GB" baseline="0" dirty="0" smtClean="0"/>
              <a:t> and Age with </a:t>
            </a:r>
            <a:r>
              <a:rPr lang="en-GB" baseline="0" dirty="0" err="1" smtClean="0"/>
              <a:t>New_Animal</a:t>
            </a:r>
            <a:r>
              <a:rPr lang="en-GB" baseline="0" dirty="0" smtClean="0"/>
              <a:t> acting as the tagged types constructor.  </a:t>
            </a:r>
          </a:p>
          <a:p>
            <a:endParaRPr lang="en-GB" baseline="0" dirty="0" smtClean="0"/>
          </a:p>
          <a:p>
            <a:r>
              <a:rPr lang="en-GB" baseline="0" dirty="0" smtClean="0"/>
              <a:t>The Age subprogram returns a C convention Integer.  Both subprograms are then exported using the CPP convention.</a:t>
            </a:r>
            <a:endParaRPr lang="en-GB" dirty="0" smtClean="0"/>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  </a:t>
            </a:r>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fields.  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As there is no C++ concrete implementation of the Age subprogram it must be declared as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 Ada</a:t>
            </a:r>
            <a:r>
              <a:rPr lang="en-GB" baseline="0" dirty="0" smtClean="0"/>
              <a:t> to catch exceptions raised by imported C++ subprograms.</a:t>
            </a:r>
          </a:p>
          <a:p>
            <a:endParaRPr lang="en-GB" baseline="0" dirty="0" smtClean="0"/>
          </a:p>
          <a:p>
            <a:r>
              <a:rPr lang="en-GB" baseline="0" dirty="0" smtClean="0"/>
              <a:t>The </a:t>
            </a:r>
            <a:r>
              <a:rPr lang="en-GB" baseline="0" dirty="0" smtClean="0"/>
              <a:t>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It </a:t>
            </a:r>
            <a:r>
              <a:rPr lang="en-GB" baseline="0" dirty="0" smtClean="0"/>
              <a:t>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CPP Convention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189758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336091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Incorrect mangled name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146850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lecture will introduce the subtle differences between interfacing with C and C++ from Ada.</a:t>
            </a:r>
          </a:p>
          <a:p>
            <a:endParaRPr lang="en-GB" baseline="0" dirty="0" smtClean="0"/>
          </a:p>
          <a:p>
            <a:r>
              <a:rPr lang="en-GB" baseline="0" dirty="0" smtClean="0"/>
              <a:t>We will show the C++ specific convention value CPP that is supported by the GNAT compiler.</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This will involve importing C++ classes into Ada main programs and vice versa using support for objects in Ada implemented using tagged types.</a:t>
            </a:r>
          </a:p>
          <a:p>
            <a:endParaRPr lang="en-GB" baseline="0" dirty="0" smtClean="0"/>
          </a:p>
          <a:p>
            <a:r>
              <a:rPr lang="en-GB" baseline="0" dirty="0" smtClean="0"/>
              <a:t>The lecture will also cover how to make use of C++ class constructors and using Ada 2005 interfaces when dealing with multiple inheritance of abstract classes.</a:t>
            </a:r>
          </a:p>
          <a:p>
            <a:endParaRPr lang="en-GB" baseline="0" dirty="0" smtClean="0"/>
          </a:p>
          <a:p>
            <a:r>
              <a:rPr lang="en-GB" baseline="0" dirty="0" smtClean="0"/>
              <a:t>For reasons that will become clear this lecture uses the Ada 2005 standard and interfacing pragmas as opposed to Ada 2012 aspects.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extern “C”</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52363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choice</a:t>
            </a:r>
            <a:r>
              <a:rPr lang="en-GB" baseline="0" dirty="0" smtClean="0"/>
              <a:t> mangled name for </a:t>
            </a:r>
            <a:r>
              <a:rPr lang="en-GB" baseline="0" dirty="0" err="1" smtClean="0"/>
              <a:t>Link_Name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3893196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3979178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constructors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1812088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223132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calling convention specific to mixed language programming with C++, the CPP convention.</a:t>
            </a:r>
          </a:p>
          <a:p>
            <a:endParaRPr lang="en-GB" baseline="0" dirty="0" smtClean="0"/>
          </a:p>
          <a:p>
            <a:r>
              <a:rPr lang="en-GB" baseline="0" dirty="0" smtClean="0"/>
              <a:t>It can also be referenced using the </a:t>
            </a:r>
            <a:r>
              <a:rPr lang="en-GB" baseline="0" dirty="0" err="1" smtClean="0"/>
              <a:t>C_Plus_Plus</a:t>
            </a:r>
            <a:r>
              <a:rPr lang="en-GB" baseline="0" dirty="0" smtClean="0"/>
              <a:t> convention but for the remainder of this lecture we shall see the CPP convention used.</a:t>
            </a:r>
          </a:p>
          <a:p>
            <a:endParaRPr lang="en-GB" baseline="0" dirty="0" smtClean="0"/>
          </a:p>
          <a:p>
            <a:r>
              <a:rPr lang="en-GB" baseline="0" dirty="0" smtClean="0"/>
              <a:t>Here is the C++ code declaration of an overloaded subprogram called </a:t>
            </a:r>
            <a:r>
              <a:rPr lang="en-GB" baseline="0" dirty="0" err="1" smtClean="0"/>
              <a:t>getRef</a:t>
            </a:r>
            <a:r>
              <a:rPr lang="en-GB" baseline="0" dirty="0" smtClean="0"/>
              <a:t>, along with an Ada main program that imports the C++ subprograms as Ada subprogram entities.</a:t>
            </a:r>
          </a:p>
          <a:p>
            <a:endParaRPr lang="en-GB" baseline="0" dirty="0" smtClean="0"/>
          </a:p>
          <a:p>
            <a:r>
              <a:rPr lang="en-GB" baseline="0" dirty="0" smtClean="0"/>
              <a:t>Some details have been deliberately omitted from the pragma Import as this is just a demonstration of how to use the appropriate convention.</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Extending imported</a:t>
            </a:r>
            <a:r>
              <a:rPr lang="en-GB" baseline="0" dirty="0" smtClean="0"/>
              <a:t>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1142815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Exporting Ada tagged types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90033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exceptions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3232511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C++ name mangling is a technique used to solve various problems caused by the need to resolve unique names for programming entities in many modern programming languages.</a:t>
            </a:r>
            <a:endParaRPr lang="en-GB" sz="1200" b="0" i="0" u="none"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 and consequently 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compilation command line involves running g++ but requesting that it only compiles our C++ code into an object code file and not to attempt to link it into an executable.  The name of the output object code file has been specified using the –o argument and the name </a:t>
            </a:r>
            <a:r>
              <a:rPr lang="en-GB" sz="1200" b="0" i="0" kern="1200" baseline="0" dirty="0" err="1" smtClean="0">
                <a:solidFill>
                  <a:schemeClr val="tx1"/>
                </a:solidFill>
                <a:effectLst/>
                <a:latin typeface="+mn-lt"/>
                <a:ea typeface="+mn-ea"/>
                <a:cs typeface="+mn-cs"/>
              </a:rPr>
              <a:t>ccplib.o</a:t>
            </a:r>
            <a:r>
              <a:rPr lang="en-GB" sz="1200" b="0" i="0" kern="1200" baseline="0" dirty="0" smtClean="0">
                <a:solidFill>
                  <a:schemeClr val="tx1"/>
                </a:solidFill>
                <a:effectLst/>
                <a:latin typeface="+mn-lt"/>
                <a:ea typeface="+mn-ea"/>
                <a:cs typeface="+mn-cs"/>
              </a:rPr>
              <a:t>.</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Symbols</a:t>
            </a:r>
            <a:r>
              <a:rPr lang="en-GB" sz="1200" b="0" i="0" kern="1200" baseline="0" dirty="0" smtClean="0">
                <a:solidFill>
                  <a:schemeClr val="tx1"/>
                </a:solidFill>
                <a:effectLst/>
                <a:latin typeface="+mn-lt"/>
                <a:ea typeface="+mn-ea"/>
                <a:cs typeface="+mn-cs"/>
              </a:rPr>
              <a:t> generated by the compiler in the object code file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 can be examined using the “nm” command as seen on this slide.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g++ option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194562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72964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874225668"/>
              </p:ext>
            </p:extLst>
          </p:nvPr>
        </p:nvGraphicFramePr>
        <p:xfrm>
          <a:off x="1507328" y="4665785"/>
          <a:ext cx="6199684" cy="1767290"/>
        </p:xfrm>
        <a:graphic>
          <a:graphicData uri="http://schemas.openxmlformats.org/drawingml/2006/table">
            <a:tbl>
              <a:tblPr firstRow="1" bandRow="1">
                <a:tableStyleId>{5C22544A-7EE6-4342-B048-85BDC9FD1C3A}</a:tableStyleId>
              </a:tblPr>
              <a:tblGrid>
                <a:gridCol w="6199684"/>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026142033"/>
              </p:ext>
            </p:extLst>
          </p:nvPr>
        </p:nvGraphicFramePr>
        <p:xfrm>
          <a:off x="985292" y="1006004"/>
          <a:ext cx="7173416" cy="3443690"/>
        </p:xfrm>
        <a:graphic>
          <a:graphicData uri="http://schemas.openxmlformats.org/drawingml/2006/table">
            <a:tbl>
              <a:tblPr firstRow="1" bandRow="1">
                <a:tableStyleId>{5C22544A-7EE6-4342-B048-85BDC9FD1C3A}</a:tableStyleId>
              </a:tblPr>
              <a:tblGrid>
                <a:gridCol w="7173416"/>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firstCharcater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Delete_AClass</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Delete_AClass</a:t>
                      </a:r>
                      <a:r>
                        <a:rPr lang="en-GB" sz="1100" b="0" baseline="0" dirty="0" smtClean="0">
                          <a:solidFill>
                            <a:schemeClr val="tx1"/>
                          </a:solidFill>
                          <a:latin typeface="Courier New" pitchFamily="49" charset="0"/>
                        </a:rPr>
                        <a:t>, "_ZN6AClassD1Ev");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570756317"/>
              </p:ext>
            </p:extLst>
          </p:nvPr>
        </p:nvGraphicFramePr>
        <p:xfrm>
          <a:off x="421010" y="1004166"/>
          <a:ext cx="3463471" cy="176729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return 10;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42372349"/>
              </p:ext>
            </p:extLst>
          </p:nvPr>
        </p:nvGraphicFramePr>
        <p:xfrm>
          <a:off x="3936487" y="1006997"/>
          <a:ext cx="4942703" cy="2233914"/>
        </p:xfrm>
        <a:graphic>
          <a:graphicData uri="http://schemas.openxmlformats.org/drawingml/2006/table">
            <a:tbl>
              <a:tblPr firstRow="1" bandRow="1">
                <a:tableStyleId>{5C22544A-7EE6-4342-B048-85BDC9FD1C3A}</a:tableStyleId>
              </a:tblPr>
              <a:tblGrid>
                <a:gridCol w="4942703"/>
              </a:tblGrid>
              <a:tr h="2233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"_ZN6AClass6myFuncEv");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12369492"/>
              </p:ext>
            </p:extLst>
          </p:nvPr>
        </p:nvGraphicFramePr>
        <p:xfrm>
          <a:off x="1762375" y="3345085"/>
          <a:ext cx="5830617" cy="3142320"/>
        </p:xfrm>
        <a:graphic>
          <a:graphicData uri="http://schemas.openxmlformats.org/drawingml/2006/table">
            <a:tbl>
              <a:tblPr firstRow="1" bandRow="1">
                <a:tableStyleId>{5C22544A-7EE6-4342-B048-85BDC9FD1C3A}</a:tableStyleId>
              </a:tblPr>
              <a:tblGrid>
                <a:gridCol w="5830617"/>
              </a:tblGrid>
              <a:tr h="3142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Extended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null</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Extended;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1" baseline="0" dirty="0" err="1" smtClean="0">
                          <a:solidFill>
                            <a:schemeClr val="tx1"/>
                          </a:solidFill>
                          <a:latin typeface="Courier New" pitchFamily="49" charset="0"/>
                        </a:rPr>
                        <a:t>Class</a:t>
                      </a:r>
                      <a:r>
                        <a:rPr lang="en-US" sz="1100" b="0" baseline="0" dirty="0" smtClean="0">
                          <a:solidFill>
                            <a:schemeClr val="tx1"/>
                          </a:solidFill>
                          <a:latin typeface="Courier New" pitchFamily="49" charset="0"/>
                        </a:rPr>
                        <a:t> )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(this)'</a:t>
                      </a:r>
                      <a:r>
                        <a:rPr lang="en-US" sz="1100" b="1" baseline="0" dirty="0" err="1" smtClean="0">
                          <a:solidFill>
                            <a:schemeClr val="tx1"/>
                          </a:solidFill>
                          <a:latin typeface="Courier New" pitchFamily="49" charset="0"/>
                        </a:rPr>
                        <a:t>Img</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X'</a:t>
                      </a:r>
                      <a:r>
                        <a:rPr lang="en-US" sz="1100" b="1" baseline="0" dirty="0" err="1" smtClean="0">
                          <a:solidFill>
                            <a:schemeClr val="tx1"/>
                          </a:solidFill>
                          <a:latin typeface="Courier New" pitchFamily="49" charset="0"/>
                        </a:rPr>
                        <a:t>Access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69466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79554300"/>
              </p:ext>
            </p:extLst>
          </p:nvPr>
        </p:nvGraphicFramePr>
        <p:xfrm>
          <a:off x="2887142" y="764704"/>
          <a:ext cx="3369717" cy="193493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500931878"/>
              </p:ext>
            </p:extLst>
          </p:nvPr>
        </p:nvGraphicFramePr>
        <p:xfrm>
          <a:off x="1578496" y="2827233"/>
          <a:ext cx="5987008" cy="3611330"/>
        </p:xfrm>
        <a:graphic>
          <a:graphicData uri="http://schemas.openxmlformats.org/drawingml/2006/table">
            <a:tbl>
              <a:tblPr firstRow="1" bandRow="1">
                <a:tableStyleId>{5C22544A-7EE6-4342-B048-85BDC9FD1C3A}</a:tableStyleId>
              </a:tblPr>
              <a:tblGrid>
                <a:gridCol w="5987008"/>
              </a:tblGrid>
              <a:tr h="3606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"_ZN6AClass8virtFuncEv");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56550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1427517874"/>
              </p:ext>
            </p:extLst>
          </p:nvPr>
        </p:nvGraphicFramePr>
        <p:xfrm>
          <a:off x="191961" y="3836917"/>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802545068"/>
              </p:ext>
            </p:extLst>
          </p:nvPr>
        </p:nvGraphicFramePr>
        <p:xfrm>
          <a:off x="191961" y="4830565"/>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6512228"/>
              </p:ext>
            </p:extLst>
          </p:nvPr>
        </p:nvGraphicFramePr>
        <p:xfrm>
          <a:off x="2496403" y="3837766"/>
          <a:ext cx="3656790" cy="2773130"/>
        </p:xfrm>
        <a:graphic>
          <a:graphicData uri="http://schemas.openxmlformats.org/drawingml/2006/table">
            <a:tbl>
              <a:tblPr firstRow="1" bandRow="1">
                <a:tableStyleId>{5C22544A-7EE6-4342-B048-85BDC9FD1C3A}</a:tableStyleId>
              </a:tblPr>
              <a:tblGrid>
                <a:gridCol w="3656790"/>
              </a:tblGrid>
              <a:tr h="2694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3942991600"/>
              </p:ext>
            </p:extLst>
          </p:nvPr>
        </p:nvGraphicFramePr>
        <p:xfrm>
          <a:off x="6197401" y="3827150"/>
          <a:ext cx="2708200" cy="2652185"/>
        </p:xfrm>
        <a:graphic>
          <a:graphicData uri="http://schemas.openxmlformats.org/drawingml/2006/table">
            <a:tbl>
              <a:tblPr firstRow="1" bandRow="1">
                <a:tableStyleId>{5C22544A-7EE6-4342-B048-85BDC9FD1C3A}</a:tableStyleId>
              </a:tblPr>
              <a:tblGrid>
                <a:gridCol w="2708200"/>
              </a:tblGrid>
              <a:tr h="2652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69990223"/>
              </p:ext>
            </p:extLst>
          </p:nvPr>
        </p:nvGraphicFramePr>
        <p:xfrm>
          <a:off x="3161258" y="1197610"/>
          <a:ext cx="2821484" cy="659765"/>
        </p:xfrm>
        <a:graphic>
          <a:graphicData uri="http://schemas.openxmlformats.org/drawingml/2006/table">
            <a:tbl>
              <a:tblPr firstRow="1" bandRow="1">
                <a:tableStyleId>{5C22544A-7EE6-4342-B048-85BDC9FD1C3A}</a:tableStyleId>
              </a:tblPr>
              <a:tblGrid>
                <a:gridCol w="2821484"/>
              </a:tblGrid>
              <a:tr h="659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90742841"/>
              </p:ext>
            </p:extLst>
          </p:nvPr>
        </p:nvGraphicFramePr>
        <p:xfrm>
          <a:off x="1915862" y="2486025"/>
          <a:ext cx="5312276" cy="2771775"/>
        </p:xfrm>
        <a:graphic>
          <a:graphicData uri="http://schemas.openxmlformats.org/drawingml/2006/table">
            <a:tbl>
              <a:tblPr firstRow="1" bandRow="1">
                <a:tableStyleId>{5C22544A-7EE6-4342-B048-85BDC9FD1C3A}</a:tableStyleId>
              </a:tblPr>
              <a:tblGrid>
                <a:gridCol w="5312276"/>
              </a:tblGrid>
              <a:tr h="2771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"_Z4isOKv");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404828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254701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7237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54128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390110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1096070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335758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169180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64922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89312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623055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02944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381543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181990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4260637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3395388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1712902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876823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92229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2690594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22047270"/>
              </p:ext>
            </p:extLst>
          </p:nvPr>
        </p:nvGraphicFramePr>
        <p:xfrm>
          <a:off x="410117" y="22959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90396159"/>
              </p:ext>
            </p:extLst>
          </p:nvPr>
        </p:nvGraphicFramePr>
        <p:xfrm>
          <a:off x="4973865" y="9448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263802760"/>
              </p:ext>
            </p:extLst>
          </p:nvPr>
        </p:nvGraphicFramePr>
        <p:xfrm>
          <a:off x="4973865" y="14541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38007329"/>
              </p:ext>
            </p:extLst>
          </p:nvPr>
        </p:nvGraphicFramePr>
        <p:xfrm>
          <a:off x="4982848" y="19834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235947013"/>
              </p:ext>
            </p:extLst>
          </p:nvPr>
        </p:nvGraphicFramePr>
        <p:xfrm>
          <a:off x="384717" y="3286596"/>
          <a:ext cx="8374566" cy="3108410"/>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Interfaces.C.Strings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428341172"/>
              </p:ext>
            </p:extLst>
          </p:nvPr>
        </p:nvGraphicFramePr>
        <p:xfrm>
          <a:off x="1063561" y="769387"/>
          <a:ext cx="3463471" cy="176729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770279747"/>
              </p:ext>
            </p:extLst>
          </p:nvPr>
        </p:nvGraphicFramePr>
        <p:xfrm>
          <a:off x="4606312" y="14603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389948752"/>
              </p:ext>
            </p:extLst>
          </p:nvPr>
        </p:nvGraphicFramePr>
        <p:xfrm>
          <a:off x="315416" y="2683096"/>
          <a:ext cx="8384831" cy="3946610"/>
        </p:xfrm>
        <a:graphic>
          <a:graphicData uri="http://schemas.openxmlformats.org/drawingml/2006/table">
            <a:tbl>
              <a:tblPr firstRow="1" bandRow="1">
                <a:tableStyleId>{5C22544A-7EE6-4342-B048-85BDC9FD1C3A}</a:tableStyleId>
              </a:tblPr>
              <a:tblGrid>
                <a:gridCol w="8384831"/>
              </a:tblGrid>
              <a:tr h="37714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Interfaces.C.Strings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Constructors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954801147"/>
              </p:ext>
            </p:extLst>
          </p:nvPr>
        </p:nvGraphicFramePr>
        <p:xfrm>
          <a:off x="995908" y="904404"/>
          <a:ext cx="7152184" cy="3611330"/>
        </p:xfrm>
        <a:graphic>
          <a:graphicData uri="http://schemas.openxmlformats.org/drawingml/2006/table">
            <a:tbl>
              <a:tblPr firstRow="1" bandRow="1">
                <a:tableStyleId>{5C22544A-7EE6-4342-B048-85BDC9FD1C3A}</a:tableStyleId>
              </a:tblPr>
              <a:tblGrid>
                <a:gridCol w="7152184"/>
              </a:tblGrid>
              <a:tr h="3515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getCharacter</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getCharacter</a:t>
                      </a:r>
                      <a:r>
                        <a:rPr lang="en-US" sz="1100" b="0" baseline="0" dirty="0" smtClean="0">
                          <a:solidFill>
                            <a:schemeClr val="tx1"/>
                          </a:solidFill>
                          <a:latin typeface="Courier New" pitchFamily="49" charset="0"/>
                        </a:rPr>
                        <a:t>, "_ZN6AClass12getCharacterEv");</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302119622"/>
              </p:ext>
            </p:extLst>
          </p:nvPr>
        </p:nvGraphicFramePr>
        <p:xfrm>
          <a:off x="1934666" y="51435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endParaRPr lang="en-GB" dirty="0" smtClean="0"/>
          </a:p>
          <a:p>
            <a:r>
              <a:rPr lang="en-GB" dirty="0" smtClean="0"/>
              <a:t>GNAT –</a:t>
            </a:r>
            <a:r>
              <a:rPr lang="en-GB" dirty="0" err="1" smtClean="0"/>
              <a:t>gnatG</a:t>
            </a:r>
            <a:r>
              <a:rPr lang="en-GB" dirty="0" smtClean="0"/>
              <a:t> option to produce intermediate output</a:t>
            </a:r>
            <a:endParaRPr lang="en-GB" dirty="0"/>
          </a:p>
        </p:txBody>
      </p:sp>
    </p:spTree>
    <p:extLst>
      <p:ext uri="{BB962C8B-B14F-4D97-AF65-F5344CB8AC3E}">
        <p14:creationId xmlns:p14="http://schemas.microsoft.com/office/powerpoint/2010/main" val="176516661"/>
      </p:ext>
    </p:extLst>
  </p:cSld>
  <p:clrMapOvr>
    <a:masterClrMapping/>
  </p:clrMapOvr>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4352</Words>
  <Application>Microsoft Office PowerPoint</Application>
  <PresentationFormat>On-screen Show (4:3)</PresentationFormat>
  <Paragraphs>723</Paragraphs>
  <Slides>37</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Importing C++ Classes</vt:lpstr>
      <vt:lpstr>C++ Constructors</vt:lpstr>
      <vt:lpstr>Using C++ Classes</vt:lpstr>
      <vt:lpstr>Extending C++ Classes</vt:lpstr>
      <vt:lpstr>C++ Abstract Classes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369</cp:revision>
  <dcterms:created xsi:type="dcterms:W3CDTF">2014-07-01T18:04:03Z</dcterms:created>
  <dcterms:modified xsi:type="dcterms:W3CDTF">2014-08-18T19:19:57Z</dcterms:modified>
</cp:coreProperties>
</file>