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256" r:id="rId2"/>
    <p:sldId id="259" r:id="rId3"/>
    <p:sldId id="260" r:id="rId4"/>
    <p:sldId id="261" r:id="rId5"/>
    <p:sldId id="263" r:id="rId6"/>
    <p:sldId id="262" r:id="rId7"/>
    <p:sldId id="265" r:id="rId8"/>
    <p:sldId id="264" r:id="rId9"/>
    <p:sldId id="268" r:id="rId10"/>
    <p:sldId id="290" r:id="rId11"/>
    <p:sldId id="291" r:id="rId12"/>
    <p:sldId id="267" r:id="rId13"/>
    <p:sldId id="266" r:id="rId14"/>
    <p:sldId id="293" r:id="rId15"/>
    <p:sldId id="269" r:id="rId16"/>
    <p:sldId id="25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2" autoAdjust="0"/>
    <p:restoredTop sz="63903" autoAdjust="0"/>
  </p:normalViewPr>
  <p:slideViewPr>
    <p:cSldViewPr snapToGrid="0">
      <p:cViewPr varScale="1">
        <p:scale>
          <a:sx n="84" d="100"/>
          <a:sy n="84" d="100"/>
        </p:scale>
        <p:origin x="24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17/08/2014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r>
              <a:rPr lang="en-GB" baseline="0" dirty="0" smtClean="0"/>
              <a:t>Note that because </a:t>
            </a:r>
            <a:r>
              <a:rPr lang="en-GB" baseline="0" dirty="0" err="1" smtClean="0"/>
              <a:t>AClass</a:t>
            </a:r>
            <a:r>
              <a:rPr lang="en-GB" baseline="0" dirty="0" smtClean="0"/>
              <a:t> had a virtual subprogram it was extendible and therefore an Ada tagged type is used to represent it.</a:t>
            </a:r>
          </a:p>
          <a:p>
            <a:endParaRPr lang="en-GB" baseline="0" dirty="0" smtClean="0"/>
          </a:p>
          <a:p>
            <a:r>
              <a:rPr lang="en-GB" baseline="0" dirty="0" smtClean="0"/>
              <a:t>This allows the C++ class to be extended using Ada’s support for object orientation and we show this in the code at the bottom of the slide.</a:t>
            </a:r>
          </a:p>
          <a:p>
            <a:endParaRPr lang="en-GB" baseline="0" dirty="0" smtClean="0"/>
          </a:p>
          <a:p>
            <a:r>
              <a:rPr lang="en-GB" baseline="0" dirty="0" smtClean="0"/>
              <a:t>The type Extended is an extension of </a:t>
            </a:r>
            <a:r>
              <a:rPr lang="en-GB" baseline="0" dirty="0" err="1" smtClean="0"/>
              <a:t>AClass</a:t>
            </a:r>
            <a:r>
              <a:rPr lang="en-GB" baseline="0" dirty="0" smtClean="0"/>
              <a:t> with an instance declared called X.</a:t>
            </a:r>
          </a:p>
          <a:p>
            <a:endParaRPr lang="en-GB" baseline="0" dirty="0" smtClean="0"/>
          </a:p>
          <a:p>
            <a:r>
              <a:rPr lang="en-GB" baseline="0" dirty="0" smtClean="0"/>
              <a:t>There is a primitive subprogram for the Extended type declared and implemented call </a:t>
            </a:r>
            <a:r>
              <a:rPr lang="en-GB" baseline="0" dirty="0" err="1" smtClean="0"/>
              <a:t>ExtendedFunc</a:t>
            </a:r>
            <a:r>
              <a:rPr lang="en-GB" baseline="0" dirty="0" smtClean="0"/>
              <a:t>.  It simply prints out the integer value returned from calling </a:t>
            </a:r>
            <a:r>
              <a:rPr lang="en-GB" baseline="0" dirty="0" err="1" smtClean="0"/>
              <a:t>myFunc</a:t>
            </a:r>
            <a:r>
              <a:rPr lang="en-GB" baseline="0" dirty="0" smtClean="0"/>
              <a:t> imported from C++.</a:t>
            </a:r>
          </a:p>
          <a:p>
            <a:endParaRPr lang="en-GB" baseline="0" dirty="0" smtClean="0"/>
          </a:p>
          <a:p>
            <a:r>
              <a:rPr lang="en-GB" baseline="0" dirty="0" smtClean="0"/>
              <a:t>The body statements of the Ada main program simply call </a:t>
            </a:r>
            <a:r>
              <a:rPr lang="en-GB" baseline="0" dirty="0" err="1" smtClean="0"/>
              <a:t>ExtendedFunc</a:t>
            </a:r>
            <a:r>
              <a:rPr lang="en-GB" baseline="0" dirty="0" smtClean="0"/>
              <a:t> passing the Extended instance X to it.</a:t>
            </a:r>
          </a:p>
          <a:p>
            <a:endParaRPr lang="en-GB" baseline="0" dirty="0" smtClean="0"/>
          </a:p>
          <a:p>
            <a:r>
              <a:rPr lang="en-GB" baseline="0" dirty="0" smtClean="0"/>
              <a:t>The result is the Ada main program produces the output 10.</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r>
              <a:rPr lang="en-GB" baseline="0" dirty="0" smtClean="0"/>
              <a:t>In this example the Animal C++ class has a public subprogram called </a:t>
            </a:r>
            <a:r>
              <a:rPr lang="en-GB" baseline="0" dirty="0" err="1" smtClean="0"/>
              <a:t>isOK</a:t>
            </a:r>
            <a:r>
              <a:rPr lang="en-GB" baseline="0" dirty="0" smtClean="0"/>
              <a:t> that is declared to possibly throw an exception with an Integer argument.</a:t>
            </a:r>
          </a:p>
          <a:p>
            <a:endParaRPr lang="en-GB" baseline="0" dirty="0" smtClean="0"/>
          </a:p>
          <a:p>
            <a:r>
              <a:rPr lang="en-GB" baseline="0" dirty="0" smtClean="0"/>
              <a:t>The g++ –fdump-</a:t>
            </a:r>
            <a:r>
              <a:rPr lang="en-GB" baseline="0" dirty="0" err="1" smtClean="0"/>
              <a:t>ada</a:t>
            </a:r>
            <a:r>
              <a:rPr lang="en-GB" baseline="0" dirty="0" smtClean="0"/>
              <a:t>-spec output is shown here for completeness.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The Ada main program is able to instantiate an Animal object as the entity named </a:t>
            </a:r>
            <a:r>
              <a:rPr lang="en-GB" baseline="0" dirty="0" err="1" smtClean="0"/>
              <a:t>Obj</a:t>
            </a:r>
            <a:r>
              <a:rPr lang="en-GB" baseline="0" dirty="0" smtClean="0"/>
              <a:t> and calls its </a:t>
            </a:r>
            <a:r>
              <a:rPr lang="en-GB" baseline="0" dirty="0" err="1" smtClean="0"/>
              <a:t>isOK</a:t>
            </a:r>
            <a:r>
              <a:rPr lang="en-GB" baseline="0" dirty="0" smtClean="0"/>
              <a:t> subprogram.</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194562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72964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874225668"/>
              </p:ext>
            </p:extLst>
          </p:nvPr>
        </p:nvGraphicFramePr>
        <p:xfrm>
          <a:off x="1507328" y="4665785"/>
          <a:ext cx="6199684" cy="1767290"/>
        </p:xfrm>
        <a:graphic>
          <a:graphicData uri="http://schemas.openxmlformats.org/drawingml/2006/table">
            <a:tbl>
              <a:tblPr firstRow="1" bandRow="1">
                <a:tableStyleId>{5C22544A-7EE6-4342-B048-85BDC9FD1C3A}</a:tableStyleId>
              </a:tblPr>
              <a:tblGrid>
                <a:gridCol w="6199684"/>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026142033"/>
              </p:ext>
            </p:extLst>
          </p:nvPr>
        </p:nvGraphicFramePr>
        <p:xfrm>
          <a:off x="985292" y="1006004"/>
          <a:ext cx="7173416" cy="3443690"/>
        </p:xfrm>
        <a:graphic>
          <a:graphicData uri="http://schemas.openxmlformats.org/drawingml/2006/table">
            <a:tbl>
              <a:tblPr firstRow="1" bandRow="1">
                <a:tableStyleId>{5C22544A-7EE6-4342-B048-85BDC9FD1C3A}</a:tableStyleId>
              </a:tblPr>
              <a:tblGrid>
                <a:gridCol w="7173416"/>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firstCharcater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570756317"/>
              </p:ext>
            </p:extLst>
          </p:nvPr>
        </p:nvGraphicFramePr>
        <p:xfrm>
          <a:off x="421010" y="1004166"/>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return 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42372349"/>
              </p:ext>
            </p:extLst>
          </p:nvPr>
        </p:nvGraphicFramePr>
        <p:xfrm>
          <a:off x="3936487" y="1006997"/>
          <a:ext cx="4942703" cy="2233914"/>
        </p:xfrm>
        <a:graphic>
          <a:graphicData uri="http://schemas.openxmlformats.org/drawingml/2006/table">
            <a:tbl>
              <a:tblPr firstRow="1" bandRow="1">
                <a:tableStyleId>{5C22544A-7EE6-4342-B048-85BDC9FD1C3A}</a:tableStyleId>
              </a:tblPr>
              <a:tblGrid>
                <a:gridCol w="4942703"/>
              </a:tblGrid>
              <a:tr h="223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"_ZN6AClass6myFuncEv");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12369492"/>
              </p:ext>
            </p:extLst>
          </p:nvPr>
        </p:nvGraphicFramePr>
        <p:xfrm>
          <a:off x="1762375" y="3345085"/>
          <a:ext cx="5830617" cy="3142320"/>
        </p:xfrm>
        <a:graphic>
          <a:graphicData uri="http://schemas.openxmlformats.org/drawingml/2006/table">
            <a:tbl>
              <a:tblPr firstRow="1" bandRow="1">
                <a:tableStyleId>{5C22544A-7EE6-4342-B048-85BDC9FD1C3A}</a:tableStyleId>
              </a:tblPr>
              <a:tblGrid>
                <a:gridCol w="5830617"/>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null</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Extended;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1" baseline="0" dirty="0" err="1" smtClean="0">
                          <a:solidFill>
                            <a:schemeClr val="tx1"/>
                          </a:solidFill>
                          <a:latin typeface="Courier New" pitchFamily="49" charset="0"/>
                        </a:rPr>
                        <a:t>Class</a:t>
                      </a:r>
                      <a:r>
                        <a:rPr lang="en-US" sz="1100" b="0" baseline="0" dirty="0" smtClean="0">
                          <a:solidFill>
                            <a:schemeClr val="tx1"/>
                          </a:solidFill>
                          <a:latin typeface="Courier New" pitchFamily="49" charset="0"/>
                        </a:rPr>
                        <a:t> )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(this)'</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t>
                      </a:r>
                      <a:r>
                        <a:rPr lang="en-US" sz="1100" b="1" baseline="0" dirty="0" err="1" smtClean="0">
                          <a:solidFill>
                            <a:schemeClr val="tx1"/>
                          </a:solidFill>
                          <a:latin typeface="Courier New" pitchFamily="49" charset="0"/>
                        </a:rPr>
                        <a:t>Access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427517874"/>
              </p:ext>
            </p:extLst>
          </p:nvPr>
        </p:nvGraphicFramePr>
        <p:xfrm>
          <a:off x="191961" y="3836917"/>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02545068"/>
              </p:ext>
            </p:extLst>
          </p:nvPr>
        </p:nvGraphicFramePr>
        <p:xfrm>
          <a:off x="191961" y="4830565"/>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512228"/>
              </p:ext>
            </p:extLst>
          </p:nvPr>
        </p:nvGraphicFramePr>
        <p:xfrm>
          <a:off x="2496403" y="3837766"/>
          <a:ext cx="3656790" cy="2773130"/>
        </p:xfrm>
        <a:graphic>
          <a:graphicData uri="http://schemas.openxmlformats.org/drawingml/2006/table">
            <a:tbl>
              <a:tblPr firstRow="1" bandRow="1">
                <a:tableStyleId>{5C22544A-7EE6-4342-B048-85BDC9FD1C3A}</a:tableStyleId>
              </a:tblPr>
              <a:tblGrid>
                <a:gridCol w="3656790"/>
              </a:tblGrid>
              <a:tr h="2694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3942991600"/>
              </p:ext>
            </p:extLst>
          </p:nvPr>
        </p:nvGraphicFramePr>
        <p:xfrm>
          <a:off x="6197401" y="3827150"/>
          <a:ext cx="2708200" cy="2652185"/>
        </p:xfrm>
        <a:graphic>
          <a:graphicData uri="http://schemas.openxmlformats.org/drawingml/2006/table">
            <a:tbl>
              <a:tblPr firstRow="1" bandRow="1">
                <a:tableStyleId>{5C22544A-7EE6-4342-B048-85BDC9FD1C3A}</a:tableStyleId>
              </a:tblPr>
              <a:tblGrid>
                <a:gridCol w="2708200"/>
              </a:tblGrid>
              <a:tr h="26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60163419"/>
              </p:ext>
            </p:extLst>
          </p:nvPr>
        </p:nvGraphicFramePr>
        <p:xfrm>
          <a:off x="441146" y="854710"/>
          <a:ext cx="2821484" cy="1096730"/>
        </p:xfrm>
        <a:graphic>
          <a:graphicData uri="http://schemas.openxmlformats.org/drawingml/2006/table">
            <a:tbl>
              <a:tblPr firstRow="1" bandRow="1">
                <a:tableStyleId>{5C22544A-7EE6-4342-B048-85BDC9FD1C3A}</a:tableStyleId>
              </a:tblPr>
              <a:tblGrid>
                <a:gridCol w="2821484"/>
              </a:tblGrid>
              <a:tr h="10765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636115324"/>
              </p:ext>
            </p:extLst>
          </p:nvPr>
        </p:nvGraphicFramePr>
        <p:xfrm>
          <a:off x="441146" y="2112190"/>
          <a:ext cx="2919274" cy="1096730"/>
        </p:xfrm>
        <a:graphic>
          <a:graphicData uri="http://schemas.openxmlformats.org/drawingml/2006/table">
            <a:tbl>
              <a:tblPr firstRow="1" bandRow="1">
                <a:tableStyleId>{5C22544A-7EE6-4342-B048-85BDC9FD1C3A}</a:tableStyleId>
              </a:tblPr>
              <a:tblGrid>
                <a:gridCol w="291927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animal.cpp</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Animal::Animal()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Animal::</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throw 20;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122008531"/>
              </p:ext>
            </p:extLst>
          </p:nvPr>
        </p:nvGraphicFramePr>
        <p:xfrm>
          <a:off x="3445644" y="856144"/>
          <a:ext cx="5312276" cy="3108410"/>
        </p:xfrm>
        <a:graphic>
          <a:graphicData uri="http://schemas.openxmlformats.org/drawingml/2006/table">
            <a:tbl>
              <a:tblPr firstRow="1" bandRow="1">
                <a:tableStyleId>{5C22544A-7EE6-4342-B048-85BDC9FD1C3A}</a:tableStyleId>
              </a:tblPr>
              <a:tblGrid>
                <a:gridCol w="5312276"/>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animal_h.ads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animal_h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"_ZN6AnimalC1Ev");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"_ZN6Animal4isOKEv");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animal_h</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669547027"/>
              </p:ext>
            </p:extLst>
          </p:nvPr>
        </p:nvGraphicFramePr>
        <p:xfrm>
          <a:off x="1926724" y="4052148"/>
          <a:ext cx="5312276" cy="2437850"/>
        </p:xfrm>
        <a:graphic>
          <a:graphicData uri="http://schemas.openxmlformats.org/drawingml/2006/table">
            <a:tbl>
              <a:tblPr firstRow="1" bandRow="1">
                <a:tableStyleId>{5C22544A-7EE6-4342-B048-85BDC9FD1C3A}</a:tableStyleId>
              </a:tblPr>
              <a:tblGrid>
                <a:gridCol w="5312276"/>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animal_h.Class_Animal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1" baseline="0" dirty="0" err="1" smtClean="0">
                          <a:solidFill>
                            <a:schemeClr val="tx1"/>
                          </a:solidFill>
                          <a:latin typeface="Courier New" pitchFamily="49" charset="0"/>
                        </a:rPr>
                        <a:t>Access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404828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254701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7237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54128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390110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109607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335758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64922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89312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623055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02944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381543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81990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426063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39538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1712902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876823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92229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269059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22047270"/>
              </p:ext>
            </p:extLst>
          </p:nvPr>
        </p:nvGraphicFramePr>
        <p:xfrm>
          <a:off x="410117" y="22959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90396159"/>
              </p:ext>
            </p:extLst>
          </p:nvPr>
        </p:nvGraphicFramePr>
        <p:xfrm>
          <a:off x="4973865" y="9448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263802760"/>
              </p:ext>
            </p:extLst>
          </p:nvPr>
        </p:nvGraphicFramePr>
        <p:xfrm>
          <a:off x="4973865" y="14541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38007329"/>
              </p:ext>
            </p:extLst>
          </p:nvPr>
        </p:nvGraphicFramePr>
        <p:xfrm>
          <a:off x="4982848" y="19834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235947013"/>
              </p:ext>
            </p:extLst>
          </p:nvPr>
        </p:nvGraphicFramePr>
        <p:xfrm>
          <a:off x="384717" y="3286596"/>
          <a:ext cx="8374566" cy="3108410"/>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428341172"/>
              </p:ext>
            </p:extLst>
          </p:nvPr>
        </p:nvGraphicFramePr>
        <p:xfrm>
          <a:off x="1063561" y="769387"/>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770279747"/>
              </p:ext>
            </p:extLst>
          </p:nvPr>
        </p:nvGraphicFramePr>
        <p:xfrm>
          <a:off x="4606312" y="14603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389948752"/>
              </p:ext>
            </p:extLst>
          </p:nvPr>
        </p:nvGraphicFramePr>
        <p:xfrm>
          <a:off x="315416" y="2683096"/>
          <a:ext cx="8384831" cy="3946610"/>
        </p:xfrm>
        <a:graphic>
          <a:graphicData uri="http://schemas.openxmlformats.org/drawingml/2006/table">
            <a:tbl>
              <a:tblPr firstRow="1" bandRow="1">
                <a:tableStyleId>{5C22544A-7EE6-4342-B048-85BDC9FD1C3A}</a:tableStyleId>
              </a:tblPr>
              <a:tblGrid>
                <a:gridCol w="8384831"/>
              </a:tblGrid>
              <a:tr h="3771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Constructors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954801147"/>
              </p:ext>
            </p:extLst>
          </p:nvPr>
        </p:nvGraphicFramePr>
        <p:xfrm>
          <a:off x="995908" y="904404"/>
          <a:ext cx="7152184" cy="3611330"/>
        </p:xfrm>
        <a:graphic>
          <a:graphicData uri="http://schemas.openxmlformats.org/drawingml/2006/table">
            <a:tbl>
              <a:tblPr firstRow="1" bandRow="1">
                <a:tableStyleId>{5C22544A-7EE6-4342-B048-85BDC9FD1C3A}</a:tableStyleId>
              </a:tblPr>
              <a:tblGrid>
                <a:gridCol w="7152184"/>
              </a:tblGrid>
              <a:tr h="3515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"_ZN6AClass12getCharacterEv");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302119622"/>
              </p:ext>
            </p:extLst>
          </p:nvPr>
        </p:nvGraphicFramePr>
        <p:xfrm>
          <a:off x="1934666" y="51435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endParaRPr lang="en-GB" dirty="0" smtClean="0"/>
          </a:p>
          <a:p>
            <a:r>
              <a:rPr lang="en-GB" dirty="0" smtClean="0"/>
              <a:t>GNAT –</a:t>
            </a:r>
            <a:r>
              <a:rPr lang="en-GB" dirty="0" err="1" smtClean="0"/>
              <a:t>gnatG</a:t>
            </a:r>
            <a:r>
              <a:rPr lang="en-GB" dirty="0" smtClean="0"/>
              <a:t> option to produce intermediate output</a:t>
            </a:r>
            <a:endParaRPr lang="en-GB" dirty="0"/>
          </a:p>
        </p:txBody>
      </p:sp>
    </p:spTree>
    <p:extLst>
      <p:ext uri="{BB962C8B-B14F-4D97-AF65-F5344CB8AC3E}">
        <p14:creationId xmlns:p14="http://schemas.microsoft.com/office/powerpoint/2010/main" val="176516661"/>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4470</Words>
  <Application>Microsoft Office PowerPoint</Application>
  <PresentationFormat>On-screen Show (4:3)</PresentationFormat>
  <Paragraphs>736</Paragraphs>
  <Slides>37</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Importing C++ Classes</vt:lpstr>
      <vt:lpstr>C++ Constructors</vt:lpstr>
      <vt:lpstr>Using C++ Classes</vt:lpstr>
      <vt:lpstr>Extending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353</cp:revision>
  <dcterms:created xsi:type="dcterms:W3CDTF">2014-07-01T18:04:03Z</dcterms:created>
  <dcterms:modified xsi:type="dcterms:W3CDTF">2014-08-17T08:31:17Z</dcterms:modified>
</cp:coreProperties>
</file>