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36"/>
  </p:notesMasterIdLst>
  <p:handoutMasterIdLst>
    <p:handoutMasterId r:id="rId37"/>
  </p:handoutMasterIdLst>
  <p:sldIdLst>
    <p:sldId id="298" r:id="rId2"/>
    <p:sldId id="311" r:id="rId3"/>
    <p:sldId id="344" r:id="rId4"/>
    <p:sldId id="345" r:id="rId5"/>
    <p:sldId id="346" r:id="rId6"/>
    <p:sldId id="347" r:id="rId7"/>
    <p:sldId id="348" r:id="rId8"/>
    <p:sldId id="349" r:id="rId9"/>
    <p:sldId id="350" r:id="rId10"/>
    <p:sldId id="351" r:id="rId11"/>
    <p:sldId id="352" r:id="rId12"/>
    <p:sldId id="353" r:id="rId13"/>
    <p:sldId id="310" r:id="rId14"/>
    <p:sldId id="322" r:id="rId15"/>
    <p:sldId id="323" r:id="rId16"/>
    <p:sldId id="324" r:id="rId17"/>
    <p:sldId id="338"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08" r:id="rId35"/>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4" autoAdjust="0"/>
    <p:restoredTop sz="93964" autoAdjust="0"/>
  </p:normalViewPr>
  <p:slideViewPr>
    <p:cSldViewPr>
      <p:cViewPr varScale="1">
        <p:scale>
          <a:sx n="89" d="100"/>
          <a:sy n="89" d="100"/>
        </p:scale>
        <p:origin x="896" y="160"/>
      </p:cViewPr>
      <p:guideLst>
        <p:guide orient="horz" pos="2160"/>
        <p:guide pos="2880"/>
      </p:guideLst>
    </p:cSldViewPr>
  </p:slideViewPr>
  <p:notesTextViewPr>
    <p:cViewPr>
      <p:scale>
        <a:sx n="100" d="100"/>
        <a:sy n="100" d="100"/>
      </p:scale>
      <p:origin x="0" y="0"/>
    </p:cViewPr>
  </p:notesTextViewPr>
  <p:notesViewPr>
    <p:cSldViewPr>
      <p:cViewPr varScale="1">
        <p:scale>
          <a:sx n="77" d="100"/>
          <a:sy n="77" d="100"/>
        </p:scale>
        <p:origin x="181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ＭＳ Ｐゴシック" panose="020B0600070205080204" pitchFamily="34"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ＭＳ Ｐゴシック" panose="020B0600070205080204" pitchFamily="34" charset="-128"/>
                <a:cs typeface="+mn-cs"/>
              </a:defRPr>
            </a:lvl1pPr>
          </a:lstStyle>
          <a:p>
            <a:pPr>
              <a:defRPr/>
            </a:pPr>
            <a:fld id="{0EDC04E7-48A5-D24D-8EB2-663F5A21B650}" type="datetimeFigureOut">
              <a:rPr lang="en-US"/>
              <a:pPr>
                <a:defRPr/>
              </a:pPr>
              <a:t>12/4/17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ＭＳ Ｐゴシック" panose="020B0600070205080204" pitchFamily="34"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996E99EC-F3D2-434F-9015-8B40226DB72E}" type="slidenum">
              <a:rPr lang="en-US" altLang="fr-FR"/>
              <a:pPr>
                <a:defRPr/>
              </a:pPr>
              <a:t>‹#›</a:t>
            </a:fld>
            <a:endParaRPr lang="en-US"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cs typeface="+mn-cs"/>
              </a:defRPr>
            </a:lvl1pPr>
          </a:lstStyle>
          <a:p>
            <a:pPr>
              <a:defRPr/>
            </a:pPr>
            <a:fld id="{5AF19DE3-346D-2C41-81CB-472CD324A935}" type="datetimeFigureOut">
              <a:rPr lang="en-US"/>
              <a:pPr>
                <a:defRPr/>
              </a:pPr>
              <a:t>12/4/17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ＭＳ Ｐゴシック" panose="020B0600070205080204" pitchFamily="34" charset="-128"/>
              </a:defRPr>
            </a:lvl1pPr>
          </a:lstStyle>
          <a:p>
            <a:pPr>
              <a:defRPr/>
            </a:pPr>
            <a:fld id="{81ACF585-051C-2843-867A-7A7DC2364EB8}" type="slidenum">
              <a:rPr lang="en-US" altLang="fr-FR"/>
              <a:pPr>
                <a:defRPr/>
              </a:pPr>
              <a:t>‹#›</a:t>
            </a:fld>
            <a:endParaRPr lang="en-US" altLang="fr-F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163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AC467E84-212B-184F-B59C-BA385C542717}" type="slidenum">
              <a:rPr lang="en-US" altLang="fr-FR"/>
              <a:pPr/>
              <a:t>1</a:t>
            </a:fld>
            <a:endParaRPr lang="en-US"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10</a:t>
            </a:fld>
            <a:endParaRPr lang="en-US" altLang="fr-FR"/>
          </a:p>
        </p:txBody>
      </p:sp>
    </p:spTree>
    <p:extLst>
      <p:ext uri="{BB962C8B-B14F-4D97-AF65-F5344CB8AC3E}">
        <p14:creationId xmlns:p14="http://schemas.microsoft.com/office/powerpoint/2010/main" val="37098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11</a:t>
            </a:fld>
            <a:endParaRPr lang="en-US" altLang="fr-FR"/>
          </a:p>
        </p:txBody>
      </p:sp>
    </p:spTree>
    <p:extLst>
      <p:ext uri="{BB962C8B-B14F-4D97-AF65-F5344CB8AC3E}">
        <p14:creationId xmlns:p14="http://schemas.microsoft.com/office/powerpoint/2010/main" val="177528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12</a:t>
            </a:fld>
            <a:endParaRPr lang="en-US" altLang="fr-FR"/>
          </a:p>
        </p:txBody>
      </p:sp>
    </p:spTree>
    <p:extLst>
      <p:ext uri="{BB962C8B-B14F-4D97-AF65-F5344CB8AC3E}">
        <p14:creationId xmlns:p14="http://schemas.microsoft.com/office/powerpoint/2010/main" val="60526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50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5BA71CD-234D-614B-8074-2D96C4179FBC}" type="slidenum">
              <a:rPr lang="en-US" altLang="fr-FR"/>
              <a:pPr/>
              <a:t>14</a:t>
            </a:fld>
            <a:endParaRPr lang="en-US" alt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15</a:t>
            </a:fld>
            <a:endParaRPr lang="en-US" alt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16</a:t>
            </a:fld>
            <a:endParaRPr lang="en-US" alt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17</a:t>
            </a:fld>
            <a:endParaRPr lang="en-US" alt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18</a:t>
            </a:fld>
            <a:endParaRPr lang="en-US" altLang="fr-FR"/>
          </a:p>
        </p:txBody>
      </p:sp>
    </p:spTree>
    <p:extLst>
      <p:ext uri="{BB962C8B-B14F-4D97-AF65-F5344CB8AC3E}">
        <p14:creationId xmlns:p14="http://schemas.microsoft.com/office/powerpoint/2010/main" val="1412334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19</a:t>
            </a:fld>
            <a:endParaRPr lang="en-US" altLang="fr-FR"/>
          </a:p>
        </p:txBody>
      </p:sp>
    </p:spTree>
    <p:extLst>
      <p:ext uri="{BB962C8B-B14F-4D97-AF65-F5344CB8AC3E}">
        <p14:creationId xmlns:p14="http://schemas.microsoft.com/office/powerpoint/2010/main" val="540232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20</a:t>
            </a:fld>
            <a:endParaRPr lang="en-US" altLang="fr-FR"/>
          </a:p>
        </p:txBody>
      </p:sp>
    </p:spTree>
    <p:extLst>
      <p:ext uri="{BB962C8B-B14F-4D97-AF65-F5344CB8AC3E}">
        <p14:creationId xmlns:p14="http://schemas.microsoft.com/office/powerpoint/2010/main" val="13725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2</a:t>
            </a:fld>
            <a:endParaRPr lang="en-US" alt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21</a:t>
            </a:fld>
            <a:endParaRPr lang="en-US" altLang="fr-FR"/>
          </a:p>
        </p:txBody>
      </p:sp>
    </p:spTree>
    <p:extLst>
      <p:ext uri="{BB962C8B-B14F-4D97-AF65-F5344CB8AC3E}">
        <p14:creationId xmlns:p14="http://schemas.microsoft.com/office/powerpoint/2010/main" val="649017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22</a:t>
            </a:fld>
            <a:endParaRPr lang="en-US" altLang="fr-FR"/>
          </a:p>
        </p:txBody>
      </p:sp>
    </p:spTree>
    <p:extLst>
      <p:ext uri="{BB962C8B-B14F-4D97-AF65-F5344CB8AC3E}">
        <p14:creationId xmlns:p14="http://schemas.microsoft.com/office/powerpoint/2010/main" val="1627190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23</a:t>
            </a:fld>
            <a:endParaRPr lang="en-US" altLang="fr-FR"/>
          </a:p>
        </p:txBody>
      </p:sp>
    </p:spTree>
    <p:extLst>
      <p:ext uri="{BB962C8B-B14F-4D97-AF65-F5344CB8AC3E}">
        <p14:creationId xmlns:p14="http://schemas.microsoft.com/office/powerpoint/2010/main" val="346521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24</a:t>
            </a:fld>
            <a:endParaRPr lang="en-US" altLang="fr-FR"/>
          </a:p>
        </p:txBody>
      </p:sp>
    </p:spTree>
    <p:extLst>
      <p:ext uri="{BB962C8B-B14F-4D97-AF65-F5344CB8AC3E}">
        <p14:creationId xmlns:p14="http://schemas.microsoft.com/office/powerpoint/2010/main" val="558885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25</a:t>
            </a:fld>
            <a:endParaRPr lang="en-US" altLang="fr-FR"/>
          </a:p>
        </p:txBody>
      </p:sp>
    </p:spTree>
    <p:extLst>
      <p:ext uri="{BB962C8B-B14F-4D97-AF65-F5344CB8AC3E}">
        <p14:creationId xmlns:p14="http://schemas.microsoft.com/office/powerpoint/2010/main" val="948061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26</a:t>
            </a:fld>
            <a:endParaRPr lang="en-US" altLang="fr-FR"/>
          </a:p>
        </p:txBody>
      </p:sp>
    </p:spTree>
    <p:extLst>
      <p:ext uri="{BB962C8B-B14F-4D97-AF65-F5344CB8AC3E}">
        <p14:creationId xmlns:p14="http://schemas.microsoft.com/office/powerpoint/2010/main" val="1698202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27</a:t>
            </a:fld>
            <a:endParaRPr lang="en-US" altLang="fr-FR"/>
          </a:p>
        </p:txBody>
      </p:sp>
    </p:spTree>
    <p:extLst>
      <p:ext uri="{BB962C8B-B14F-4D97-AF65-F5344CB8AC3E}">
        <p14:creationId xmlns:p14="http://schemas.microsoft.com/office/powerpoint/2010/main" val="288960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28</a:t>
            </a:fld>
            <a:endParaRPr lang="en-US" altLang="fr-FR"/>
          </a:p>
        </p:txBody>
      </p:sp>
    </p:spTree>
    <p:extLst>
      <p:ext uri="{BB962C8B-B14F-4D97-AF65-F5344CB8AC3E}">
        <p14:creationId xmlns:p14="http://schemas.microsoft.com/office/powerpoint/2010/main" val="780824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29</a:t>
            </a:fld>
            <a:endParaRPr lang="en-US" altLang="fr-FR"/>
          </a:p>
        </p:txBody>
      </p:sp>
    </p:spTree>
    <p:extLst>
      <p:ext uri="{BB962C8B-B14F-4D97-AF65-F5344CB8AC3E}">
        <p14:creationId xmlns:p14="http://schemas.microsoft.com/office/powerpoint/2010/main" val="2112767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30</a:t>
            </a:fld>
            <a:endParaRPr lang="en-US" altLang="fr-FR"/>
          </a:p>
        </p:txBody>
      </p:sp>
    </p:spTree>
    <p:extLst>
      <p:ext uri="{BB962C8B-B14F-4D97-AF65-F5344CB8AC3E}">
        <p14:creationId xmlns:p14="http://schemas.microsoft.com/office/powerpoint/2010/main" val="180561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3</a:t>
            </a:fld>
            <a:endParaRPr lang="en-US" altLang="fr-FR"/>
          </a:p>
        </p:txBody>
      </p:sp>
    </p:spTree>
    <p:extLst>
      <p:ext uri="{BB962C8B-B14F-4D97-AF65-F5344CB8AC3E}">
        <p14:creationId xmlns:p14="http://schemas.microsoft.com/office/powerpoint/2010/main" val="1580065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1C3784D-223E-7942-B294-4974688A8330}" type="slidenum">
              <a:rPr lang="en-US" altLang="fr-FR"/>
              <a:pPr/>
              <a:t>31</a:t>
            </a:fld>
            <a:endParaRPr lang="en-US" altLang="fr-FR"/>
          </a:p>
        </p:txBody>
      </p:sp>
    </p:spTree>
    <p:extLst>
      <p:ext uri="{BB962C8B-B14F-4D97-AF65-F5344CB8AC3E}">
        <p14:creationId xmlns:p14="http://schemas.microsoft.com/office/powerpoint/2010/main" val="100678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491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472B3ED2-5D0B-2B48-9C9A-228A3A912EB5}" type="slidenum">
              <a:rPr lang="en-US" altLang="fr-FR"/>
              <a:pPr/>
              <a:t>32</a:t>
            </a:fld>
            <a:endParaRPr lang="en-US" altLang="fr-FR"/>
          </a:p>
        </p:txBody>
      </p:sp>
    </p:spTree>
    <p:extLst>
      <p:ext uri="{BB962C8B-B14F-4D97-AF65-F5344CB8AC3E}">
        <p14:creationId xmlns:p14="http://schemas.microsoft.com/office/powerpoint/2010/main" val="1043127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593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91D04E9-FCA3-A54B-A4D9-B65DD79C7970}" type="slidenum">
              <a:rPr lang="en-US" altLang="fr-FR"/>
              <a:pPr/>
              <a:t>33</a:t>
            </a:fld>
            <a:endParaRPr lang="en-US" altLang="fr-FR"/>
          </a:p>
        </p:txBody>
      </p:sp>
    </p:spTree>
    <p:extLst>
      <p:ext uri="{BB962C8B-B14F-4D97-AF65-F5344CB8AC3E}">
        <p14:creationId xmlns:p14="http://schemas.microsoft.com/office/powerpoint/2010/main" val="37542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4</a:t>
            </a:fld>
            <a:endParaRPr lang="en-US" altLang="fr-FR"/>
          </a:p>
        </p:txBody>
      </p:sp>
    </p:spTree>
    <p:extLst>
      <p:ext uri="{BB962C8B-B14F-4D97-AF65-F5344CB8AC3E}">
        <p14:creationId xmlns:p14="http://schemas.microsoft.com/office/powerpoint/2010/main" val="27829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5</a:t>
            </a:fld>
            <a:endParaRPr lang="en-US" altLang="fr-FR"/>
          </a:p>
        </p:txBody>
      </p:sp>
    </p:spTree>
    <p:extLst>
      <p:ext uri="{BB962C8B-B14F-4D97-AF65-F5344CB8AC3E}">
        <p14:creationId xmlns:p14="http://schemas.microsoft.com/office/powerpoint/2010/main" val="92366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6</a:t>
            </a:fld>
            <a:endParaRPr lang="en-US" altLang="fr-FR"/>
          </a:p>
        </p:txBody>
      </p:sp>
    </p:spTree>
    <p:extLst>
      <p:ext uri="{BB962C8B-B14F-4D97-AF65-F5344CB8AC3E}">
        <p14:creationId xmlns:p14="http://schemas.microsoft.com/office/powerpoint/2010/main" val="90316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7</a:t>
            </a:fld>
            <a:endParaRPr lang="en-US" altLang="fr-FR"/>
          </a:p>
        </p:txBody>
      </p:sp>
    </p:spTree>
    <p:extLst>
      <p:ext uri="{BB962C8B-B14F-4D97-AF65-F5344CB8AC3E}">
        <p14:creationId xmlns:p14="http://schemas.microsoft.com/office/powerpoint/2010/main" val="29188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8</a:t>
            </a:fld>
            <a:endParaRPr lang="en-US" altLang="fr-FR"/>
          </a:p>
        </p:txBody>
      </p:sp>
    </p:spTree>
    <p:extLst>
      <p:ext uri="{BB962C8B-B14F-4D97-AF65-F5344CB8AC3E}">
        <p14:creationId xmlns:p14="http://schemas.microsoft.com/office/powerpoint/2010/main" val="107190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fr-FR" dirty="0">
              <a:ea typeface="ＭＳ Ｐゴシック" charset="-128"/>
            </a:endParaRP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0BD78E49-D943-E24C-BEE3-3181A8E5AD8D}" type="slidenum">
              <a:rPr lang="en-US" altLang="fr-FR"/>
              <a:pPr/>
              <a:t>9</a:t>
            </a:fld>
            <a:endParaRPr lang="en-US" altLang="fr-FR"/>
          </a:p>
        </p:txBody>
      </p:sp>
    </p:spTree>
    <p:extLst>
      <p:ext uri="{BB962C8B-B14F-4D97-AF65-F5344CB8AC3E}">
        <p14:creationId xmlns:p14="http://schemas.microsoft.com/office/powerpoint/2010/main" val="167510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4"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5" y="1341438"/>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68150522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104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803786163"/>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31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3968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539750" y="2374900"/>
            <a:ext cx="3268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600" b="1" dirty="0" smtClean="0">
                <a:solidFill>
                  <a:srgbClr val="4D9FE2"/>
                </a:solidFill>
                <a:cs typeface="Arial" pitchFamily="34" charset="0"/>
              </a:rPr>
              <a:t>http://university.adacore.com/</a:t>
            </a:r>
          </a:p>
        </p:txBody>
      </p:sp>
      <p:sp>
        <p:nvSpPr>
          <p:cNvPr id="17" name="Text Placeholder 16"/>
          <p:cNvSpPr>
            <a:spLocks noGrp="1"/>
          </p:cNvSpPr>
          <p:nvPr>
            <p:ph type="body" sz="quarter" idx="10"/>
          </p:nvPr>
        </p:nvSpPr>
        <p:spPr>
          <a:xfrm>
            <a:off x="579961" y="3269160"/>
            <a:ext cx="8204508" cy="1023936"/>
          </a:xfrm>
        </p:spPr>
        <p:txBody>
          <a:bodyPr/>
          <a:lstStyle>
            <a:lvl1pPr marL="0" indent="0" algn="l">
              <a:buNone/>
              <a:defRPr lang="en-US" sz="4800" b="1" kern="1200" dirty="0" smtClean="0">
                <a:solidFill>
                  <a:srgbClr val="0E4689"/>
                </a:solidFill>
                <a:latin typeface="Helvetica" charset="0"/>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smtClean="0"/>
              <a:t>Click to edit Master text styles</a:t>
            </a:r>
          </a:p>
        </p:txBody>
      </p:sp>
      <p:sp>
        <p:nvSpPr>
          <p:cNvPr id="5" name="Text Placeholder 4"/>
          <p:cNvSpPr>
            <a:spLocks noGrp="1"/>
          </p:cNvSpPr>
          <p:nvPr>
            <p:ph type="body" sz="quarter" idx="11"/>
          </p:nvPr>
        </p:nvSpPr>
        <p:spPr>
          <a:xfrm>
            <a:off x="579960" y="4148499"/>
            <a:ext cx="8204508" cy="648653"/>
          </a:xfrm>
        </p:spPr>
        <p:txBody>
          <a:bodyPr/>
          <a:lstStyle>
            <a:lvl1pPr marL="0" indent="0" algn="l">
              <a:buNone/>
              <a:defRPr lang="en-US" sz="1600" b="1" kern="1200" dirty="0" smtClean="0">
                <a:solidFill>
                  <a:srgbClr val="1A1A1A"/>
                </a:solidFill>
                <a:latin typeface="Helvetica" charset="0"/>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35276441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819775" y="268288"/>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6"/>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17355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819775" y="1535113"/>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sp>
        <p:nvSpPr>
          <p:cNvPr id="3" name="TextBox 5"/>
          <p:cNvSpPr txBox="1">
            <a:spLocks noChangeArrowheads="1"/>
          </p:cNvSpPr>
          <p:nvPr userDrawn="1"/>
        </p:nvSpPr>
        <p:spPr bwMode="auto">
          <a:xfrm>
            <a:off x="1619250"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cs typeface="Arial" pitchFamily="34" charset="0"/>
              </a:rPr>
              <a:t>university.adacore.com</a:t>
            </a:r>
            <a:endParaRPr lang="en-US" sz="3200" dirty="0" smtClean="0">
              <a:solidFill>
                <a:srgbClr val="1780A6"/>
              </a:solidFill>
              <a:latin typeface="+mj-lt"/>
              <a:cs typeface="Arial" pitchFamily="34" charset="0"/>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3" y="158750"/>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5" y="1341438"/>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33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819775" y="268288"/>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cs typeface="Arial" pitchFamily="34" charset="0"/>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0"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5" y="2641600"/>
            <a:ext cx="3384550" cy="1574800"/>
            <a:chOff x="2123728" y="2641848"/>
            <a:chExt cx="3382984" cy="1574304"/>
          </a:xfrm>
        </p:grpSpPr>
        <p:sp>
          <p:nvSpPr>
            <p:cNvPr id="5" name="TextBox 7"/>
            <p:cNvSpPr txBox="1">
              <a:spLocks noChangeArrowheads="1"/>
            </p:cNvSpPr>
            <p:nvPr userDrawn="1"/>
          </p:nvSpPr>
          <p:spPr bwMode="auto">
            <a:xfrm>
              <a:off x="3637502" y="2829114"/>
              <a:ext cx="1869210" cy="11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cs typeface="Arial"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6086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574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558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4"/>
          <p:cNvSpPr txBox="1">
            <a:spLocks noChangeArrowheads="1"/>
          </p:cNvSpPr>
          <p:nvPr userDrawn="1"/>
        </p:nvSpPr>
        <p:spPr bwMode="auto">
          <a:xfrm>
            <a:off x="6891338" y="107950"/>
            <a:ext cx="1822450" cy="477838"/>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YES</a:t>
            </a:r>
            <a:br>
              <a:rPr lang="en-US" sz="1400" b="1" dirty="0" smtClean="0">
                <a:solidFill>
                  <a:srgbClr val="1780A6"/>
                </a:solidFill>
                <a:cs typeface="Arial" pitchFamily="34" charset="0"/>
              </a:rPr>
            </a:br>
            <a:r>
              <a:rPr lang="en-US" sz="1100" b="1" dirty="0" smtClean="0">
                <a:solidFill>
                  <a:srgbClr val="1780A6"/>
                </a:solidFill>
                <a:cs typeface="Arial" pitchFamily="34" charset="0"/>
              </a:rPr>
              <a:t>(click on the check icon)</a:t>
            </a:r>
          </a:p>
        </p:txBody>
      </p:sp>
      <p:sp>
        <p:nvSpPr>
          <p:cNvPr id="4" name="TextBox 5"/>
          <p:cNvSpPr txBox="1">
            <a:spLocks noChangeArrowheads="1"/>
          </p:cNvSpPr>
          <p:nvPr userDrawn="1"/>
        </p:nvSpPr>
        <p:spPr bwMode="auto">
          <a:xfrm>
            <a:off x="6900863" y="627063"/>
            <a:ext cx="2208212" cy="477837"/>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NO</a:t>
            </a:r>
            <a:br>
              <a:rPr lang="en-US" sz="1400" b="1" dirty="0" smtClean="0">
                <a:solidFill>
                  <a:srgbClr val="1780A6"/>
                </a:solidFill>
                <a:cs typeface="Arial" pitchFamily="34" charset="0"/>
              </a:rPr>
            </a:br>
            <a:r>
              <a:rPr lang="en-US" sz="1100" b="1" dirty="0" smtClean="0">
                <a:solidFill>
                  <a:srgbClr val="1780A6"/>
                </a:solidFill>
                <a:cs typeface="Arial" pitchFamily="34" charset="0"/>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620713"/>
            <a:ext cx="4778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orrect.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43663" y="115888"/>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3704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6891338" y="188913"/>
            <a:ext cx="544512" cy="307975"/>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YES</a:t>
            </a:r>
            <a:endParaRPr lang="en-US" sz="1100" b="1" dirty="0" smtClean="0">
              <a:solidFill>
                <a:srgbClr val="1780A6"/>
              </a:solidFill>
              <a:cs typeface="Arial" pitchFamily="34" charset="0"/>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115888"/>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647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6926263" y="692150"/>
            <a:ext cx="454025" cy="307975"/>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cs typeface="Arial" pitchFamily="34" charset="0"/>
              </a:rPr>
              <a:t>NO</a:t>
            </a:r>
            <a:endParaRPr lang="en-US" sz="1100" b="1" dirty="0" smtClean="0">
              <a:solidFill>
                <a:srgbClr val="1780A6"/>
              </a:solidFill>
              <a:cs typeface="Arial" pitchFamily="34" charset="0"/>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620713"/>
            <a:ext cx="4778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p:cNvSpPr txBox="1">
            <a:spLocks noChangeArrowheads="1"/>
          </p:cNvSpPr>
          <p:nvPr userDrawn="1"/>
        </p:nvSpPr>
        <p:spPr bwMode="auto">
          <a:xfrm>
            <a:off x="1042988"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cs typeface="Arial" pitchFamily="34" charset="0"/>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359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Text Box 5"/>
          <p:cNvSpPr txBox="1">
            <a:spLocks noChangeArrowheads="1"/>
          </p:cNvSpPr>
          <p:nvPr/>
        </p:nvSpPr>
        <p:spPr bwMode="auto">
          <a:xfrm>
            <a:off x="7848600" y="6613525"/>
            <a:ext cx="184150" cy="244475"/>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cs typeface="Arial" pitchFamily="34" charset="0"/>
            </a:endParaRPr>
          </a:p>
        </p:txBody>
      </p:sp>
      <p:sp>
        <p:nvSpPr>
          <p:cNvPr id="1029" name="Text Box 6"/>
          <p:cNvSpPr txBox="1">
            <a:spLocks noChangeArrowheads="1"/>
          </p:cNvSpPr>
          <p:nvPr/>
        </p:nvSpPr>
        <p:spPr bwMode="auto">
          <a:xfrm>
            <a:off x="-15875" y="6634163"/>
            <a:ext cx="1223963" cy="215900"/>
          </a:xfrm>
          <a:prstGeom prst="rect">
            <a:avLst/>
          </a:prstGeom>
          <a:noFill/>
          <a:ln>
            <a:noFill/>
          </a:ln>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800" smtClean="0">
                <a:solidFill>
                  <a:srgbClr val="A6A6A6"/>
                </a:solidFill>
                <a:cs typeface="Arial" pitchFamily="34" charset="0"/>
              </a:rPr>
              <a:t>Copyright © AdaCore </a:t>
            </a:r>
            <a:endParaRPr lang="fr-FR" sz="800" smtClean="0">
              <a:solidFill>
                <a:srgbClr val="A6A6A6"/>
              </a:solidFill>
              <a:cs typeface="Arial" pitchFamily="34" charset="0"/>
            </a:endParaRPr>
          </a:p>
        </p:txBody>
      </p:sp>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15" r:id="rId5"/>
    <p:sldLayoutId id="2147484622" r:id="rId6"/>
    <p:sldLayoutId id="2147484623" r:id="rId7"/>
    <p:sldLayoutId id="2147484624" r:id="rId8"/>
    <p:sldLayoutId id="2147484625" r:id="rId9"/>
    <p:sldLayoutId id="2147484616" r:id="rId10"/>
    <p:sldLayoutId id="2147484626" r:id="rId11"/>
    <p:sldLayoutId id="2147484617" r:id="rId12"/>
    <p:sldLayoutId id="2147484627" r:id="rId13"/>
    <p:sldLayoutId id="2147484628" r:id="rId14"/>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9438" y="3933825"/>
            <a:ext cx="8205787" cy="1023938"/>
          </a:xfrm>
        </p:spPr>
        <p:txBody>
          <a:bodyPr/>
          <a:lstStyle/>
          <a:p>
            <a:pPr eaLnBrk="1" hangingPunct="1">
              <a:defRPr/>
            </a:pPr>
            <a:r>
              <a:rPr lang="en-US" dirty="0" smtClean="0"/>
              <a:t>Subprogram Contracts</a:t>
            </a:r>
            <a:endParaRPr dirty="0"/>
          </a:p>
        </p:txBody>
      </p:sp>
      <p:sp>
        <p:nvSpPr>
          <p:cNvPr id="3" name="Text Placeholder 2"/>
          <p:cNvSpPr>
            <a:spLocks noGrp="1"/>
          </p:cNvSpPr>
          <p:nvPr>
            <p:ph type="body" sz="quarter" idx="11"/>
          </p:nvPr>
        </p:nvSpPr>
        <p:spPr>
          <a:xfrm>
            <a:off x="579438" y="4581525"/>
            <a:ext cx="8205787" cy="647700"/>
          </a:xfrm>
        </p:spPr>
        <p:txBody>
          <a:bodyPr/>
          <a:lstStyle/>
          <a:p>
            <a:pPr eaLnBrk="1" hangingPunct="1">
              <a:defRPr/>
            </a:pPr>
            <a:endParaRPr dirty="0"/>
          </a:p>
        </p:txBody>
      </p:sp>
      <p:sp>
        <p:nvSpPr>
          <p:cNvPr id="4" name="Text Placeholder 3"/>
          <p:cNvSpPr>
            <a:spLocks noGrp="1"/>
          </p:cNvSpPr>
          <p:nvPr>
            <p:ph type="body" sz="quarter" idx="12"/>
          </p:nvPr>
        </p:nvSpPr>
        <p:spPr>
          <a:xfrm>
            <a:off x="611188" y="4941888"/>
            <a:ext cx="8204200" cy="647700"/>
          </a:xfrm>
        </p:spPr>
        <p:txBody>
          <a:bodyPr/>
          <a:lstStyle/>
          <a:p>
            <a:pPr>
              <a:defRPr/>
            </a:pPr>
            <a:r>
              <a:rPr/>
              <a:t>University.adacore.com</a:t>
            </a:r>
            <a:endParaRPr lang="fr-F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Reasoning by Cases</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Case-expression can be used to reason by cases</a:t>
            </a:r>
          </a:p>
          <a:p>
            <a:pPr lvl="1"/>
            <a:r>
              <a:rPr lang="en-US" altLang="fr-FR" dirty="0" smtClean="0">
                <a:ea typeface="ＭＳ Ｐゴシック" charset="-128"/>
              </a:rPr>
              <a:t>Case only on values of expressions of discrete type</a:t>
            </a:r>
          </a:p>
          <a:p>
            <a:pPr lvl="1"/>
            <a:r>
              <a:rPr lang="en-US" altLang="fr-FR" dirty="0" smtClean="0">
                <a:ea typeface="ＭＳ Ｐゴシック" charset="-128"/>
              </a:rPr>
              <a:t>Can sometimes be an alternative to contract cases</a:t>
            </a:r>
          </a:p>
          <a:p>
            <a:pPr lvl="1">
              <a:spcBef>
                <a:spcPts val="15000"/>
              </a:spcBef>
            </a:pPr>
            <a:r>
              <a:rPr lang="en-US" altLang="fr-FR" dirty="0" smtClean="0">
                <a:ea typeface="ＭＳ Ｐゴシック" charset="-128"/>
              </a:rPr>
              <a:t>Can sometimes be used at different levels in the expression</a:t>
            </a:r>
            <a:endParaRPr lang="en-US" altLang="fr-FR" dirty="0">
              <a:ea typeface="ＭＳ Ｐゴシック"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2016644845"/>
              </p:ext>
            </p:extLst>
          </p:nvPr>
        </p:nvGraphicFramePr>
        <p:xfrm>
          <a:off x="888678" y="2708920"/>
          <a:ext cx="7416800" cy="155333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Open (F : File; 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F.Mode’Old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Open   =&gt; Success,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Active =&gt;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not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Success,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Closed =&gt; Success =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Open));</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118258562"/>
              </p:ext>
            </p:extLst>
          </p:nvPr>
        </p:nvGraphicFramePr>
        <p:xfrm>
          <a:off x="888678" y="4863157"/>
          <a:ext cx="7416800" cy="155333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Open (F : File; 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Success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F.Mode’Old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Open   =&gt;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Active =&gt; 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Closed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F.Mode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Open);</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179751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Universal and Existential Quantification</a:t>
            </a:r>
            <a:endParaRPr dirty="0"/>
          </a:p>
        </p:txBody>
      </p:sp>
      <mc:AlternateContent xmlns:mc="http://schemas.openxmlformats.org/markup-compatibility/2006" xmlns:a14="http://schemas.microsoft.com/office/drawing/2010/main">
        <mc:Choice Requires="a14">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Quantified expressions can be used to express a property over a collection of values</a:t>
                </a:r>
              </a:p>
              <a:p>
                <a:pPr lvl="1"/>
                <a:r>
                  <a:rPr lang="en-US" altLang="fr-FR" dirty="0" smtClean="0">
                    <a:ea typeface="ヒラギノ角ゴ ProN W3" charset="-128"/>
                  </a:rPr>
                  <a:t>(</a:t>
                </a:r>
                <a:r>
                  <a:rPr lang="en-US" altLang="fr-FR" b="1" dirty="0" smtClean="0">
                    <a:ea typeface="ヒラギノ角ゴ ProN W3" charset="-128"/>
                  </a:rPr>
                  <a:t>for all</a:t>
                </a:r>
                <a:r>
                  <a:rPr lang="en-US" altLang="fr-FR" dirty="0" smtClean="0">
                    <a:ea typeface="ヒラギノ角ゴ ProN W3" charset="-128"/>
                  </a:rPr>
                  <a:t> X </a:t>
                </a:r>
                <a:r>
                  <a:rPr lang="en-US" altLang="fr-FR" b="1" dirty="0" smtClean="0">
                    <a:ea typeface="ヒラギノ角ゴ ProN W3" charset="-128"/>
                  </a:rPr>
                  <a:t>in </a:t>
                </a:r>
                <a:r>
                  <a:rPr lang="en-US" altLang="fr-FR" dirty="0" smtClean="0">
                    <a:ea typeface="ヒラギノ角ゴ ProN W3" charset="-128"/>
                  </a:rPr>
                  <a:t>A .. B =&gt; C) expresses the universally quantified property </a:t>
                </a:r>
                <a14:m>
                  <m:oMath xmlns:m="http://schemas.openxmlformats.org/officeDocument/2006/math">
                    <m:r>
                      <a:rPr lang="en-US" altLang="fr-FR">
                        <a:latin typeface="Cambria Math" charset="0"/>
                        <a:ea typeface="ヒラギノ角ゴ ProN W3" charset="-128"/>
                        <a:sym typeface="Wingdings"/>
                      </a:rPr>
                      <m:t>(</m:t>
                    </m:r>
                    <m:r>
                      <a:rPr lang="en-US" altLang="fr-FR"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 </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 </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m:t>
                    </m:r>
                    <m:r>
                      <a:rPr lang="en-US" altLang="fr-FR" i="1">
                        <a:latin typeface="Cambria Math" charset="0"/>
                        <a:ea typeface="ヒラギノ角ゴ ProN W3" charset="-128"/>
                        <a:sym typeface="Wingdings"/>
                      </a:rPr>
                      <m:t>𝐴</m:t>
                    </m:r>
                    <m:r>
                      <a:rPr lang="en-US" altLang="fr-FR"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𝑋</m:t>
                    </m:r>
                    <m:r>
                      <a:rPr lang="en-US" altLang="fr-FR" b="0"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𝐵</m:t>
                    </m:r>
                    <m:r>
                      <a:rPr lang="en-US" altLang="fr-FR" i="1">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𝐶</m:t>
                    </m:r>
                    <m:r>
                      <a:rPr lang="en-US" altLang="fr-FR" i="1">
                        <a:latin typeface="Cambria Math" charset="0"/>
                        <a:ea typeface="ヒラギノ角ゴ ProN W3" charset="-128"/>
                        <a:sym typeface="Wingdings"/>
                      </a:rPr>
                      <m:t>)</m:t>
                    </m:r>
                  </m:oMath>
                </a14:m>
                <a:endParaRPr lang="en-US" altLang="fr-FR" dirty="0" smtClean="0">
                  <a:ea typeface="ヒラギノ角ゴ ProN W3" charset="-128"/>
                </a:endParaRPr>
              </a:p>
              <a:p>
                <a:pPr lvl="1"/>
                <a:r>
                  <a:rPr lang="en-US" altLang="fr-FR" dirty="0">
                    <a:ea typeface="ヒラギノ角ゴ ProN W3" charset="-128"/>
                  </a:rPr>
                  <a:t>(</a:t>
                </a:r>
                <a:r>
                  <a:rPr lang="en-US" altLang="fr-FR" b="1" dirty="0">
                    <a:ea typeface="ヒラギノ角ゴ ProN W3" charset="-128"/>
                  </a:rPr>
                  <a:t>for </a:t>
                </a:r>
                <a:r>
                  <a:rPr lang="en-US" altLang="fr-FR" b="1" dirty="0" smtClean="0">
                    <a:ea typeface="ヒラギノ角ゴ ProN W3" charset="-128"/>
                  </a:rPr>
                  <a:t>some </a:t>
                </a:r>
                <a:r>
                  <a:rPr lang="en-US" altLang="fr-FR" dirty="0" smtClean="0">
                    <a:ea typeface="ヒラギノ角ゴ ProN W3" charset="-128"/>
                  </a:rPr>
                  <a:t>X </a:t>
                </a:r>
                <a:r>
                  <a:rPr lang="en-US" altLang="fr-FR" b="1" dirty="0">
                    <a:ea typeface="ヒラギノ角ゴ ProN W3" charset="-128"/>
                  </a:rPr>
                  <a:t>in </a:t>
                </a:r>
                <a:r>
                  <a:rPr lang="en-US" altLang="fr-FR" dirty="0">
                    <a:ea typeface="ヒラギノ角ゴ ProN W3" charset="-128"/>
                  </a:rPr>
                  <a:t>A .. B =&gt; C) expresses the universally quantified property </a:t>
                </a:r>
                <a14:m>
                  <m:oMath xmlns:m="http://schemas.openxmlformats.org/officeDocument/2006/math">
                    <m:r>
                      <a:rPr lang="en-US" altLang="fr-FR">
                        <a:latin typeface="Cambria Math" charset="0"/>
                        <a:ea typeface="ヒラギノ角ゴ ProN W3" charset="-128"/>
                        <a:sym typeface="Wingdings"/>
                      </a:rPr>
                      <m:t>(</m:t>
                    </m:r>
                    <m:r>
                      <a:rPr lang="en-US" altLang="fr-FR" i="1" smtClean="0">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 </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 </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m:t>
                    </m:r>
                    <m:r>
                      <a:rPr lang="en-US" altLang="fr-FR" i="1">
                        <a:latin typeface="Cambria Math" charset="0"/>
                        <a:ea typeface="ヒラギノ角ゴ ProN W3" charset="-128"/>
                        <a:sym typeface="Wingdings"/>
                      </a:rPr>
                      <m:t>𝐴</m:t>
                    </m:r>
                    <m:r>
                      <a:rPr lang="en-US" altLang="fr-FR" i="1">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𝑋</m:t>
                    </m:r>
                    <m:r>
                      <a:rPr lang="en-US" altLang="fr-FR" i="1">
                        <a:latin typeface="Cambria Math" charset="0"/>
                        <a:ea typeface="Cambria Math" charset="0"/>
                        <a:cs typeface="Cambria Math" charset="0"/>
                        <a:sym typeface="Wingdings"/>
                      </a:rPr>
                      <m:t>≤</m:t>
                    </m:r>
                    <m:r>
                      <a:rPr lang="en-US" altLang="fr-FR" i="1">
                        <a:latin typeface="Cambria Math" charset="0"/>
                        <a:ea typeface="Cambria Math" charset="0"/>
                        <a:cs typeface="Cambria Math" charset="0"/>
                        <a:sym typeface="Wingdings"/>
                      </a:rPr>
                      <m:t>𝐵</m:t>
                    </m:r>
                    <m:r>
                      <a:rPr lang="en-US" altLang="fr-FR" i="1">
                        <a:latin typeface="Cambria Math" charset="0"/>
                        <a:ea typeface="ヒラギノ角ゴ ProN W3" charset="-128"/>
                        <a:sym typeface="Wingdings"/>
                      </a:rPr>
                      <m:t>∧</m:t>
                    </m:r>
                    <m:r>
                      <a:rPr lang="en-US" altLang="fr-FR" i="1">
                        <a:latin typeface="Cambria Math" charset="0"/>
                        <a:ea typeface="ヒラギノ角ゴ ProN W3" charset="-128"/>
                        <a:sym typeface="Wingdings"/>
                      </a:rPr>
                      <m:t>𝐶</m:t>
                    </m:r>
                    <m:r>
                      <a:rPr lang="en-US" altLang="fr-FR" i="1">
                        <a:latin typeface="Cambria Math" charset="0"/>
                        <a:ea typeface="ヒラギノ角ゴ ProN W3" charset="-128"/>
                        <a:sym typeface="Wingdings"/>
                      </a:rPr>
                      <m:t>)</m:t>
                    </m:r>
                  </m:oMath>
                </a14:m>
                <a:endParaRPr lang="en-US" altLang="fr-FR" dirty="0">
                  <a:ea typeface="ヒラギノ角ゴ ProN W3" charset="-128"/>
                </a:endParaRPr>
              </a:p>
              <a:p>
                <a:pPr marL="0" indent="0">
                  <a:spcBef>
                    <a:spcPts val="3000"/>
                  </a:spcBef>
                  <a:buNone/>
                </a:pPr>
                <a:r>
                  <a:rPr lang="en-US" altLang="fr-FR" dirty="0" smtClean="0">
                    <a:ea typeface="ＭＳ Ｐゴシック" charset="-128"/>
                  </a:rPr>
                  <a:t>Quantified expressions translated as loops at run time</a:t>
                </a:r>
                <a:endParaRPr lang="en-US" altLang="fr-FR" dirty="0">
                  <a:ea typeface="ＭＳ Ｐゴシック" charset="-128"/>
                </a:endParaRPr>
              </a:p>
              <a:p>
                <a:pPr lvl="1"/>
                <a:r>
                  <a:rPr lang="en-US" altLang="fr-FR" dirty="0" smtClean="0">
                    <a:ea typeface="ヒラギノ角ゴ ProN W3" charset="-128"/>
                  </a:rPr>
                  <a:t>Control exits the loop as soon as the condition becomes false (resp. true) for a universally (resp. existentially) quantified expression</a:t>
                </a:r>
              </a:p>
              <a:p>
                <a:pPr marL="0" indent="0">
                  <a:spcBef>
                    <a:spcPts val="3000"/>
                  </a:spcBef>
                  <a:buNone/>
                </a:pPr>
                <a:r>
                  <a:rPr lang="en-US" altLang="fr-FR" dirty="0" smtClean="0">
                    <a:ea typeface="ヒラギノ角ゴ ProN W3" charset="-128"/>
                  </a:rPr>
                  <a:t>Quantification forms over array and collection content</a:t>
                </a:r>
              </a:p>
              <a:p>
                <a:pPr lvl="1">
                  <a:spcBef>
                    <a:spcPts val="0"/>
                  </a:spcBef>
                </a:pPr>
                <a:r>
                  <a:rPr lang="en-US" altLang="fr-FR" dirty="0" smtClean="0">
                    <a:ea typeface="ヒラギノ角ゴ ProN W3" charset="-128"/>
                  </a:rPr>
                  <a:t>Syntax uses (</a:t>
                </a:r>
                <a:r>
                  <a:rPr lang="en-US" altLang="fr-FR" b="1" dirty="0" smtClean="0">
                    <a:ea typeface="ヒラギノ角ゴ ProN W3" charset="-128"/>
                  </a:rPr>
                  <a:t>for all/some </a:t>
                </a:r>
                <a:r>
                  <a:rPr lang="en-US" altLang="fr-FR" dirty="0" smtClean="0">
                    <a:ea typeface="ヒラギノ角ゴ ProN W3" charset="-128"/>
                  </a:rPr>
                  <a:t>V </a:t>
                </a:r>
                <a:r>
                  <a:rPr lang="en-US" altLang="fr-FR" b="1" dirty="0" smtClean="0">
                    <a:ea typeface="ヒラギノ角ゴ ProN W3" charset="-128"/>
                  </a:rPr>
                  <a:t>of </a:t>
                </a:r>
                <a:r>
                  <a:rPr lang="mr-IN" altLang="fr-FR" dirty="0" smtClean="0">
                    <a:ea typeface="ヒラギノ角ゴ ProN W3" charset="-128"/>
                  </a:rPr>
                  <a:t>…</a:t>
                </a:r>
                <a:r>
                  <a:rPr lang="en-US" altLang="fr-FR" dirty="0" smtClean="0">
                    <a:ea typeface="ヒラギノ角ゴ ProN W3" charset="-128"/>
                  </a:rPr>
                  <a:t> =&gt; C)</a:t>
                </a:r>
                <a:endParaRPr lang="en-US" altLang="fr-FR" dirty="0">
                  <a:ea typeface="ヒラギノ角ゴ ProN W3" charset="-128"/>
                </a:endParaRPr>
              </a:p>
            </p:txBody>
          </p:sp>
        </mc:Choice>
        <mc:Fallback xmlns="">
          <p:sp>
            <p:nvSpPr>
              <p:cNvPr id="19459" name="Espace réservé du contenu 3"/>
              <p:cNvSpPr>
                <a:spLocks noGrp="1" noRot="1" noChangeAspect="1" noMove="1" noResize="1" noEditPoints="1" noAdjustHandles="1" noChangeArrowheads="1" noChangeShapeType="1" noTextEdit="1"/>
              </p:cNvSpPr>
              <p:nvPr>
                <p:ph sz="half" idx="10"/>
              </p:nvPr>
            </p:nvSpPr>
            <p:spPr>
              <a:xfrm>
                <a:off x="685800" y="1143000"/>
                <a:ext cx="7990656" cy="5334000"/>
              </a:xfrm>
              <a:blipFill rotWithShape="0">
                <a:blip r:embed="rId3"/>
                <a:stretch>
                  <a:fillRect l="-1221" t="-114" r="-1069" b="-1943"/>
                </a:stretch>
              </a:blipFill>
            </p:spPr>
            <p:txBody>
              <a:bodyPr/>
              <a:lstStyle/>
              <a:p>
                <a:r>
                  <a:rPr lang="en-US">
                    <a:noFill/>
                  </a:rPr>
                  <a:t> </a:t>
                </a:r>
              </a:p>
            </p:txBody>
          </p:sp>
        </mc:Fallback>
      </mc:AlternateContent>
    </p:spTree>
    <p:extLst>
      <p:ext uri="{BB962C8B-B14F-4D97-AF65-F5344CB8AC3E}">
        <p14:creationId xmlns:p14="http://schemas.microsoft.com/office/powerpoint/2010/main" val="72169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Expression Functions</a:t>
            </a:r>
            <a:endParaRPr dirty="0"/>
          </a:p>
        </p:txBody>
      </p:sp>
      <p:sp>
        <p:nvSpPr>
          <p:cNvPr id="19459" name="Espace réservé du contenu 3"/>
          <p:cNvSpPr>
            <a:spLocks noGrp="1"/>
          </p:cNvSpPr>
          <p:nvPr>
            <p:ph sz="half" idx="10"/>
          </p:nvPr>
        </p:nvSpPr>
        <p:spPr>
          <a:xfrm>
            <a:off x="685800" y="1143000"/>
            <a:ext cx="8134672" cy="5334000"/>
          </a:xfrm>
        </p:spPr>
        <p:txBody>
          <a:bodyPr/>
          <a:lstStyle/>
          <a:p>
            <a:pPr marL="0" indent="0">
              <a:buNone/>
            </a:pPr>
            <a:r>
              <a:rPr lang="en-US" altLang="fr-FR" dirty="0" smtClean="0">
                <a:ea typeface="ＭＳ Ｐゴシック" charset="-128"/>
              </a:rPr>
              <a:t>Without abstraction, contracts can become unreadable</a:t>
            </a:r>
          </a:p>
          <a:p>
            <a:pPr lvl="1"/>
            <a:r>
              <a:rPr lang="en-US" altLang="fr-FR" dirty="0" smtClean="0">
                <a:ea typeface="ヒラギノ角ゴ ProN W3" charset="-128"/>
              </a:rPr>
              <a:t>Also, use of quantifications can make them unprovable</a:t>
            </a:r>
            <a:endParaRPr lang="en-US" altLang="fr-FR" dirty="0">
              <a:ea typeface="ヒラギノ角ゴ ProN W3" charset="-128"/>
            </a:endParaRPr>
          </a:p>
          <a:p>
            <a:pPr marL="0" indent="0">
              <a:spcBef>
                <a:spcPts val="3000"/>
              </a:spcBef>
              <a:buNone/>
            </a:pPr>
            <a:r>
              <a:rPr lang="en-US" altLang="fr-FR" dirty="0" smtClean="0">
                <a:ea typeface="ＭＳ Ｐゴシック" charset="-128"/>
              </a:rPr>
              <a:t>Expression functions provide the means to abstract contracts</a:t>
            </a:r>
            <a:endParaRPr lang="en-US" altLang="fr-FR" dirty="0">
              <a:ea typeface="ＭＳ Ｐゴシック" charset="-128"/>
            </a:endParaRPr>
          </a:p>
          <a:p>
            <a:pPr lvl="1"/>
            <a:r>
              <a:rPr lang="en-US" altLang="fr-FR" dirty="0" smtClean="0">
                <a:ea typeface="ヒラギノ角ゴ ProN W3" charset="-128"/>
              </a:rPr>
              <a:t>Expression function is a function consisting in an expression</a:t>
            </a:r>
          </a:p>
          <a:p>
            <a:pPr lvl="1"/>
            <a:r>
              <a:rPr lang="en-US" altLang="fr-FR" dirty="0" smtClean="0">
                <a:ea typeface="ヒラギノ角ゴ ProN W3" charset="-128"/>
              </a:rPr>
              <a:t>Definition can complete a previous declaration</a:t>
            </a:r>
          </a:p>
          <a:p>
            <a:pPr lvl="1"/>
            <a:r>
              <a:rPr lang="en-US" altLang="fr-FR" dirty="0" smtClean="0">
                <a:ea typeface="ヒラギノ角ゴ ProN W3" charset="-128"/>
              </a:rPr>
              <a:t>Definition is allowed in a package spec! (crucial for proof with SPARK)</a:t>
            </a:r>
          </a:p>
        </p:txBody>
      </p:sp>
      <p:graphicFrame>
        <p:nvGraphicFramePr>
          <p:cNvPr id="4" name="Tableau 3"/>
          <p:cNvGraphicFramePr>
            <a:graphicFrameLocks noGrp="1"/>
          </p:cNvGraphicFramePr>
          <p:nvPr>
            <p:extLst>
              <p:ext uri="{D42A27DB-BD31-4B8C-83A1-F6EECF244321}">
                <p14:modId xmlns:p14="http://schemas.microsoft.com/office/powerpoint/2010/main" val="2008641407"/>
              </p:ext>
            </p:extLst>
          </p:nvPr>
        </p:nvGraphicFramePr>
        <p:xfrm>
          <a:off x="888678" y="4437113"/>
          <a:ext cx="7416800" cy="1872208"/>
        </p:xfrm>
        <a:graphic>
          <a:graphicData uri="http://schemas.openxmlformats.org/drawingml/2006/table">
            <a:tbl>
              <a:tblPr/>
              <a:tblGrid>
                <a:gridCol w="7416800"/>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Valid_Configuration</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return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Boolean</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case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Cur_State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Piece_Falling</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Piece_Blocked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No_Overlap</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Cur_Board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Cur_Piece</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Board_Before_Clean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True,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Board_After_Clean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No_Complete_Lines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Cur_Board</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186" y="4437111"/>
            <a:ext cx="1943531" cy="1872209"/>
          </a:xfrm>
          <a:prstGeom prst="rect">
            <a:avLst/>
          </a:prstGeom>
        </p:spPr>
      </p:pic>
    </p:spTree>
    <p:extLst>
      <p:ext uri="{BB962C8B-B14F-4D97-AF65-F5344CB8AC3E}">
        <p14:creationId xmlns:p14="http://schemas.microsoft.com/office/powerpoint/2010/main" val="1465722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284663" y="333375"/>
            <a:ext cx="1943100" cy="533400"/>
          </a:xfrm>
        </p:spPr>
        <p:txBody>
          <a:bodyPr/>
          <a:lstStyle/>
          <a:p>
            <a:pPr>
              <a:defRPr/>
            </a:pPr>
            <a:r>
              <a:rPr smtClean="0"/>
              <a:t>1/10</a:t>
            </a:r>
            <a:endParaRPr/>
          </a:p>
        </p:txBody>
      </p:sp>
      <p:graphicFrame>
        <p:nvGraphicFramePr>
          <p:cNvPr id="8" name="Tableau 4"/>
          <p:cNvGraphicFramePr>
            <a:graphicFrameLocks noGrp="1"/>
          </p:cNvGraphicFramePr>
          <p:nvPr>
            <p:extLst>
              <p:ext uri="{D42A27DB-BD31-4B8C-83A1-F6EECF244321}">
                <p14:modId xmlns:p14="http://schemas.microsoft.com/office/powerpoint/2010/main" val="588708233"/>
              </p:ext>
            </p:extLst>
          </p:nvPr>
        </p:nvGraphicFramePr>
        <p:xfrm>
          <a:off x="971600" y="2420888"/>
          <a:ext cx="7272338" cy="2650814"/>
        </p:xfrm>
        <a:graphic>
          <a:graphicData uri="http://schemas.openxmlformats.org/drawingml/2006/table">
            <a:tbl>
              <a:tblPr/>
              <a:tblGrid>
                <a:gridCol w="7272338"/>
              </a:tblGrid>
              <a:tr h="2016249">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systematically fails a precondition and catches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resulting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4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 (Condition : Boolean)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Pre =&gt; Condition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 Boolean := False;</a:t>
                      </a:r>
                      <a:endParaRPr kumimoji="0" lang="en-GB" altLang="fr-FR" sz="1400" b="1"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begin</a:t>
                      </a:r>
                      <a:endParaRPr kumimoji="0" lang="en-GB" altLang="fr-FR" sz="1400" b="1"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exception</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Assertion_Error</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=&gt;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a:ln>
                            <a:noFill/>
                          </a:ln>
                          <a:solidFill>
                            <a:schemeClr val="tx1"/>
                          </a:solidFill>
                          <a:effectLst/>
                          <a:latin typeface="Courier New" charset="0"/>
                          <a:ea typeface="ＭＳ Ｐゴシック" charset="-128"/>
                        </a:rPr>
                        <a:t>end</a:t>
                      </a:r>
                      <a:r>
                        <a:rPr kumimoji="0" lang="en-GB" altLang="fr-FR" sz="1400" b="0" i="0" u="none" strike="noStrike" cap="none" normalizeH="0" baseline="0" dirty="0">
                          <a:ln>
                            <a:noFill/>
                          </a:ln>
                          <a:solidFill>
                            <a:schemeClr val="tx1"/>
                          </a:solidFill>
                          <a:effectLst/>
                          <a:latin typeface="Courier New" charset="0"/>
                          <a:ea typeface="ＭＳ Ｐゴシック" charset="-128"/>
                        </a:rPr>
                        <a:t>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txBody>
                  <a:tcPr marL="91441" marR="91441" marT="45247" marB="452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smtClean="0"/>
              <a:t>1/10</a:t>
            </a:r>
            <a:endParaRPr/>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284984"/>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au 4"/>
          <p:cNvGraphicFramePr>
            <a:graphicFrameLocks noGrp="1"/>
          </p:cNvGraphicFramePr>
          <p:nvPr>
            <p:extLst>
              <p:ext uri="{D42A27DB-BD31-4B8C-83A1-F6EECF244321}">
                <p14:modId xmlns:p14="http://schemas.microsoft.com/office/powerpoint/2010/main" val="1465287851"/>
              </p:ext>
            </p:extLst>
          </p:nvPr>
        </p:nvGraphicFramePr>
        <p:xfrm>
          <a:off x="971600" y="2420888"/>
          <a:ext cx="7272338" cy="2650814"/>
        </p:xfrm>
        <a:graphic>
          <a:graphicData uri="http://schemas.openxmlformats.org/drawingml/2006/table">
            <a:tbl>
              <a:tblPr/>
              <a:tblGrid>
                <a:gridCol w="7272338"/>
              </a:tblGrid>
              <a:tr h="2016249">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systematically fails a precondition and catches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resulting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4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 (Condition : Boolean)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Pre =&gt; Condition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 Boolean := False;</a:t>
                      </a:r>
                      <a:endParaRPr kumimoji="0" lang="en-GB" altLang="fr-FR" sz="1400" b="1"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begin</a:t>
                      </a:r>
                      <a:endParaRPr kumimoji="0" lang="en-GB" altLang="fr-FR" sz="1400" b="1"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Fail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Bad_Condition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smtClean="0">
                          <a:ln>
                            <a:noFill/>
                          </a:ln>
                          <a:solidFill>
                            <a:schemeClr val="tx1"/>
                          </a:solidFill>
                          <a:effectLst/>
                          <a:latin typeface="Courier New" charset="0"/>
                          <a:ea typeface="ＭＳ Ｐゴシック" charset="-128"/>
                        </a:rPr>
                        <a:t>exception</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when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400" b="0" i="0" u="none" strike="noStrike" cap="none" normalizeH="0" baseline="0" dirty="0" err="1" smtClean="0">
                          <a:ln>
                            <a:noFill/>
                          </a:ln>
                          <a:solidFill>
                            <a:schemeClr val="tx1"/>
                          </a:solidFill>
                          <a:effectLst/>
                          <a:latin typeface="Courier New" charset="0"/>
                          <a:ea typeface="ＭＳ Ｐゴシック" charset="-128"/>
                        </a:rPr>
                        <a:t>Assertion_Error</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 =&gt; </a:t>
                      </a:r>
                      <a:r>
                        <a:rPr kumimoji="0" lang="en-GB" altLang="fr-FR" sz="14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400" b="1" i="0" u="none" strike="noStrike" cap="none" normalizeH="0" baseline="0" dirty="0">
                          <a:ln>
                            <a:noFill/>
                          </a:ln>
                          <a:solidFill>
                            <a:schemeClr val="tx1"/>
                          </a:solidFill>
                          <a:effectLst/>
                          <a:latin typeface="Courier New" charset="0"/>
                          <a:ea typeface="ＭＳ Ｐゴシック" charset="-128"/>
                        </a:rPr>
                        <a:t>end</a:t>
                      </a:r>
                      <a:r>
                        <a:rPr kumimoji="0" lang="en-GB" altLang="fr-FR" sz="1400" b="0" i="0" u="none" strike="noStrike" cap="none" normalizeH="0" baseline="0" dirty="0">
                          <a:ln>
                            <a:noFill/>
                          </a:ln>
                          <a:solidFill>
                            <a:schemeClr val="tx1"/>
                          </a:solidFill>
                          <a:effectLst/>
                          <a:latin typeface="Courier New" charset="0"/>
                          <a:ea typeface="ＭＳ Ｐゴシック" charset="-128"/>
                        </a:rPr>
                        <a:t> </a:t>
                      </a:r>
                      <a:r>
                        <a:rPr kumimoji="0" lang="en-GB" altLang="fr-FR" sz="1400" b="0" i="0" u="none" strike="noStrike" cap="none" normalizeH="0" baseline="0" dirty="0" smtClean="0">
                          <a:ln>
                            <a:noFill/>
                          </a:ln>
                          <a:solidFill>
                            <a:schemeClr val="tx1"/>
                          </a:solidFill>
                          <a:effectLst/>
                          <a:latin typeface="Courier New" charset="0"/>
                          <a:ea typeface="ＭＳ Ｐゴシック" charset="-128"/>
                        </a:rPr>
                        <a:t>Fail;</a:t>
                      </a:r>
                      <a:endParaRPr kumimoji="0" lang="en-GB" altLang="fr-FR" sz="1400" b="0" i="0" u="none" strike="noStrike" cap="none" normalizeH="0" baseline="0" dirty="0">
                        <a:ln>
                          <a:noFill/>
                        </a:ln>
                        <a:solidFill>
                          <a:schemeClr val="tx1"/>
                        </a:solidFill>
                        <a:effectLst/>
                        <a:latin typeface="Courier New" charset="0"/>
                        <a:ea typeface="ＭＳ Ｐゴシック" charset="-128"/>
                      </a:endParaRPr>
                    </a:p>
                  </a:txBody>
                  <a:tcPr marL="91441" marR="91441" marT="45247" marB="452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pic>
        <p:nvPicPr>
          <p:cNvPr id="9" name="Picture 9" descr="correc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488" y="4149080"/>
            <a:ext cx="2413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44761" y="5373216"/>
            <a:ext cx="7272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The exception from the recursive call is always caught in the handler, but not the exception raised if caller of Fail passes False as value for Condition.</a:t>
            </a:r>
            <a:endParaRPr lang="en-GB" altLang="en-US" sz="1400" dirty="0">
              <a:solidFill>
                <a:schemeClr val="accent1"/>
              </a:solidFill>
              <a:latin typeface="Courier New"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smtClean="0"/>
              <a:t>2/10</a:t>
            </a:r>
            <a:endParaRPr/>
          </a:p>
        </p:txBody>
      </p:sp>
      <p:graphicFrame>
        <p:nvGraphicFramePr>
          <p:cNvPr id="4" name="Tableau 4"/>
          <p:cNvGraphicFramePr>
            <a:graphicFrameLocks noGrp="1"/>
          </p:cNvGraphicFramePr>
          <p:nvPr>
            <p:extLst>
              <p:ext uri="{D42A27DB-BD31-4B8C-83A1-F6EECF244321}">
                <p14:modId xmlns:p14="http://schemas.microsoft.com/office/powerpoint/2010/main" val="1777412362"/>
              </p:ext>
            </p:extLst>
          </p:nvPr>
        </p:nvGraphicFramePr>
        <p:xfrm>
          <a:off x="971600" y="2204864"/>
          <a:ext cx="7272338" cy="3096245"/>
        </p:xfrm>
        <a:graphic>
          <a:graphicData uri="http://schemas.openxmlformats.org/drawingml/2006/table">
            <a:tbl>
              <a:tblPr/>
              <a:tblGrid>
                <a:gridCol w="7272338"/>
              </a:tblGrid>
              <a:tr h="3096245">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use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char_array</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size_t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Import,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2</a:t>
            </a:r>
            <a:r>
              <a:rPr dirty="0" smtClean="0"/>
              <a:t>/10</a:t>
            </a:r>
            <a:endParaRPr dirty="0"/>
          </a:p>
        </p:txBody>
      </p:sp>
      <p:graphicFrame>
        <p:nvGraphicFramePr>
          <p:cNvPr id="5" name="Tableau 4"/>
          <p:cNvGraphicFramePr>
            <a:graphicFrameLocks noGrp="1"/>
          </p:cNvGraphicFramePr>
          <p:nvPr>
            <p:extLst>
              <p:ext uri="{D42A27DB-BD31-4B8C-83A1-F6EECF244321}">
                <p14:modId xmlns:p14="http://schemas.microsoft.com/office/powerpoint/2010/main" val="2067859729"/>
              </p:ext>
            </p:extLst>
          </p:nvPr>
        </p:nvGraphicFramePr>
        <p:xfrm>
          <a:off x="971600" y="2204864"/>
          <a:ext cx="7272338" cy="3096245"/>
        </p:xfrm>
        <a:graphic>
          <a:graphicData uri="http://schemas.openxmlformats.org/drawingml/2006/table">
            <a:tbl>
              <a:tblPr/>
              <a:tblGrid>
                <a:gridCol w="7272338"/>
              </a:tblGrid>
              <a:tr h="3096245">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use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Interfaces.C</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char_array</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size_t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Import,</a:t>
                      </a: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
        <p:nvSpPr>
          <p:cNvPr id="6" name="TextBox 1"/>
          <p:cNvSpPr txBox="1">
            <a:spLocks noChangeArrowheads="1"/>
          </p:cNvSpPr>
          <p:nvPr/>
        </p:nvSpPr>
        <p:spPr bwMode="auto">
          <a:xfrm>
            <a:off x="944761" y="5373216"/>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GNAT will create a wrapper for checking the precondition and </a:t>
            </a: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of </a:t>
            </a:r>
            <a:r>
              <a:rPr lang="en-GB" altLang="en-US" sz="1400" dirty="0" err="1" smtClean="0">
                <a:solidFill>
                  <a:schemeClr val="accent1"/>
                </a:solidFill>
                <a:latin typeface="Courier New" charset="0"/>
              </a:rPr>
              <a:t>Memset</a:t>
            </a:r>
            <a:r>
              <a:rPr lang="en-GB" altLang="en-US" sz="1400" dirty="0" smtClean="0">
                <a:solidFill>
                  <a:schemeClr val="accent1"/>
                </a:solidFill>
                <a:latin typeface="Courier New" charset="0"/>
              </a:rPr>
              <a:t>, calling the imported </a:t>
            </a:r>
            <a:r>
              <a:rPr lang="en-GB" altLang="en-US" sz="1400" dirty="0" err="1" smtClean="0">
                <a:solidFill>
                  <a:schemeClr val="accent1"/>
                </a:solidFill>
                <a:latin typeface="Courier New" charset="0"/>
              </a:rPr>
              <a:t>memset</a:t>
            </a:r>
            <a:r>
              <a:rPr lang="en-GB" altLang="en-US" sz="1400" dirty="0" smtClean="0">
                <a:solidFill>
                  <a:schemeClr val="accent1"/>
                </a:solidFill>
                <a:latin typeface="Courier New" charset="0"/>
              </a:rPr>
              <a:t> from </a:t>
            </a:r>
            <a:r>
              <a:rPr lang="en-GB" altLang="en-US" sz="1400" dirty="0" err="1" smtClean="0">
                <a:solidFill>
                  <a:schemeClr val="accent1"/>
                </a:solidFill>
                <a:latin typeface="Courier New" charset="0"/>
              </a:rPr>
              <a:t>libc</a:t>
            </a:r>
            <a:r>
              <a:rPr lang="en-GB" altLang="en-US" sz="1400" dirty="0" smtClean="0">
                <a:solidFill>
                  <a:schemeClr val="accent1"/>
                </a:solidFill>
                <a:latin typeface="Courier New" charset="0"/>
              </a:rPr>
              <a:t>.</a:t>
            </a:r>
            <a:endParaRPr lang="en-GB" altLang="en-US" sz="1400" dirty="0">
              <a:solidFill>
                <a:schemeClr val="accent1"/>
              </a:solidFill>
              <a:latin typeface="Courier New"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3</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261388642"/>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Ignore);</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Check);</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754920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3</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61481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Although GNAT inserts precondition checks in the subprogram body instead of its caller, it is the value of Pre assertion policy at the declaration of the subprogram that decides if preconditions are activated.</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419540866"/>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Ignore);</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pragma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Assertion_Policy</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Check);</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2056413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Subprogram Contracts in Ada 2012 and SPARK 2014</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Originate in Floyd-Hoare logic (1967-1969)</a:t>
            </a:r>
            <a:endParaRPr lang="en-US" altLang="fr-FR" dirty="0">
              <a:ea typeface="ＭＳ Ｐゴシック" charset="-128"/>
            </a:endParaRPr>
          </a:p>
          <a:p>
            <a:pPr lvl="1"/>
            <a:r>
              <a:rPr lang="en-US" altLang="fr-FR" smtClean="0">
                <a:ea typeface="ヒラギノ角ゴ ProN W3" charset="-128"/>
              </a:rPr>
              <a:t>a </a:t>
            </a:r>
            <a:r>
              <a:rPr lang="en-US" altLang="fr-FR" smtClean="0">
                <a:ea typeface="ヒラギノ角ゴ ProN W3" charset="-128"/>
              </a:rPr>
              <a:t>Hoare </a:t>
            </a:r>
            <a:r>
              <a:rPr lang="en-US" altLang="fr-FR" dirty="0" smtClean="0">
                <a:ea typeface="ヒラギノ角ゴ ProN W3" charset="-128"/>
              </a:rPr>
              <a:t>triple {P}C{Q}</a:t>
            </a:r>
            <a:endParaRPr lang="en-US" altLang="fr-FR" dirty="0">
              <a:ea typeface="ヒラギノ角ゴ ProN W3" charset="-128"/>
            </a:endParaRPr>
          </a:p>
          <a:p>
            <a:pPr lvl="1"/>
            <a:r>
              <a:rPr lang="en-US" altLang="fr-FR" dirty="0" smtClean="0">
                <a:ea typeface="ヒラギノ角ゴ ProN W3" charset="-128"/>
              </a:rPr>
              <a:t>P is the precondition before executing command C</a:t>
            </a:r>
          </a:p>
          <a:p>
            <a:pPr lvl="1"/>
            <a:r>
              <a:rPr lang="en-US" altLang="fr-FR" dirty="0" smtClean="0">
                <a:ea typeface="ヒラギノ角ゴ ProN W3" charset="-128"/>
              </a:rPr>
              <a:t>Q is the </a:t>
            </a:r>
            <a:r>
              <a:rPr lang="en-US" altLang="fr-FR" dirty="0" err="1" smtClean="0">
                <a:ea typeface="ヒラギノ角ゴ ProN W3" charset="-128"/>
              </a:rPr>
              <a:t>postcondition</a:t>
            </a:r>
            <a:r>
              <a:rPr lang="en-US" altLang="fr-FR" dirty="0" smtClean="0">
                <a:ea typeface="ヒラギノ角ゴ ProN W3" charset="-128"/>
              </a:rPr>
              <a:t> after executing command C</a:t>
            </a:r>
            <a:endParaRPr lang="en-US" altLang="fr-FR" dirty="0">
              <a:ea typeface="ヒラギノ角ゴ ProN W3" charset="-128"/>
            </a:endParaRPr>
          </a:p>
          <a:p>
            <a:pPr marL="0" indent="0">
              <a:spcBef>
                <a:spcPts val="3000"/>
              </a:spcBef>
              <a:buNone/>
            </a:pPr>
            <a:r>
              <a:rPr lang="en-US" altLang="fr-FR" dirty="0" smtClean="0">
                <a:ea typeface="ＭＳ Ｐゴシック" charset="-128"/>
              </a:rPr>
              <a:t>Executable version by Meyer in Eiffel (1988)</a:t>
            </a:r>
            <a:endParaRPr lang="en-US" altLang="fr-FR" dirty="0">
              <a:ea typeface="ＭＳ Ｐゴシック" charset="-128"/>
            </a:endParaRPr>
          </a:p>
          <a:p>
            <a:pPr lvl="1"/>
            <a:r>
              <a:rPr lang="en-US" altLang="fr-FR" dirty="0">
                <a:ea typeface="ヒラギノ角ゴ ProN W3" charset="-128"/>
              </a:rPr>
              <a:t>C</a:t>
            </a:r>
            <a:r>
              <a:rPr lang="en-US" altLang="fr-FR" dirty="0" smtClean="0">
                <a:ea typeface="ヒラギノ角ゴ ProN W3" charset="-128"/>
              </a:rPr>
              <a:t>alled Design by Contract ™</a:t>
            </a:r>
          </a:p>
          <a:p>
            <a:pPr lvl="1"/>
            <a:r>
              <a:rPr lang="en-US" altLang="fr-FR" dirty="0">
                <a:ea typeface="ヒラギノ角ゴ ProN W3" charset="-128"/>
              </a:rPr>
              <a:t>P</a:t>
            </a:r>
            <a:r>
              <a:rPr lang="en-US" altLang="fr-FR" dirty="0" smtClean="0">
                <a:ea typeface="ヒラギノ角ゴ ProN W3" charset="-128"/>
              </a:rPr>
              <a:t>recondition is checked dynamically before a routine starts</a:t>
            </a:r>
          </a:p>
          <a:p>
            <a:pPr lvl="1"/>
            <a:r>
              <a:rPr lang="en-US" altLang="fr-FR" dirty="0" err="1" smtClean="0">
                <a:ea typeface="ヒラギノ角ゴ ProN W3" charset="-128"/>
              </a:rPr>
              <a:t>Postcondition</a:t>
            </a:r>
            <a:r>
              <a:rPr lang="en-US" altLang="fr-FR" dirty="0" smtClean="0">
                <a:ea typeface="ヒラギノ角ゴ ProN W3" charset="-128"/>
              </a:rPr>
              <a:t> is checked dynamically when a routine returns</a:t>
            </a:r>
            <a:endParaRPr lang="en-US" altLang="fr-FR" dirty="0">
              <a:ea typeface="ヒラギノ角ゴ ProN W3" charset="-128"/>
            </a:endParaRPr>
          </a:p>
          <a:p>
            <a:pPr marL="0" indent="0">
              <a:spcBef>
                <a:spcPts val="3000"/>
              </a:spcBef>
              <a:buNone/>
            </a:pPr>
            <a:r>
              <a:rPr lang="fr-FR" altLang="fr-FR" dirty="0" smtClean="0">
                <a:ea typeface="ＭＳ Ｐゴシック" charset="-128"/>
              </a:rPr>
              <a:t>SPARK 2014 combines </a:t>
            </a:r>
            <a:r>
              <a:rPr lang="fr-FR" altLang="fr-FR" dirty="0" err="1" smtClean="0">
                <a:ea typeface="ＭＳ Ｐゴシック" charset="-128"/>
              </a:rPr>
              <a:t>both</a:t>
            </a:r>
            <a:r>
              <a:rPr lang="fr-FR" altLang="fr-FR" dirty="0" smtClean="0">
                <a:ea typeface="ＭＳ Ｐゴシック" charset="-128"/>
              </a:rPr>
              <a:t> </a:t>
            </a:r>
            <a:r>
              <a:rPr lang="fr-FR" altLang="fr-FR" dirty="0" err="1" smtClean="0">
                <a:ea typeface="ＭＳ Ｐゴシック" charset="-128"/>
              </a:rPr>
              <a:t>views</a:t>
            </a:r>
            <a:endParaRPr lang="en-US" altLang="fr-FR" dirty="0">
              <a:ea typeface="ＭＳ Ｐゴシック" charset="-128"/>
            </a:endParaRPr>
          </a:p>
          <a:p>
            <a:pPr lvl="1"/>
            <a:r>
              <a:rPr lang="fr-FR" altLang="fr-FR" dirty="0" smtClean="0">
                <a:ea typeface="ＭＳ Ｐゴシック" charset="-128"/>
              </a:rPr>
              <a:t>SPARK 2005 version </a:t>
            </a:r>
            <a:r>
              <a:rPr lang="fr-FR" altLang="fr-FR" dirty="0" err="1" smtClean="0">
                <a:ea typeface="ＭＳ Ｐゴシック" charset="-128"/>
              </a:rPr>
              <a:t>was</a:t>
            </a:r>
            <a:r>
              <a:rPr lang="fr-FR" altLang="fr-FR" dirty="0" smtClean="0">
                <a:ea typeface="ＭＳ Ｐゴシック" charset="-128"/>
              </a:rPr>
              <a:t> </a:t>
            </a:r>
            <a:r>
              <a:rPr lang="fr-FR" altLang="fr-FR" dirty="0" err="1" smtClean="0">
                <a:ea typeface="ＭＳ Ｐゴシック" charset="-128"/>
              </a:rPr>
              <a:t>only</a:t>
            </a:r>
            <a:r>
              <a:rPr lang="fr-FR" altLang="fr-FR" dirty="0" smtClean="0">
                <a:ea typeface="ＭＳ Ｐゴシック" charset="-128"/>
              </a:rPr>
              <a:t> </a:t>
            </a:r>
            <a:r>
              <a:rPr lang="fr-FR" altLang="fr-FR" dirty="0" err="1" smtClean="0">
                <a:ea typeface="ＭＳ Ｐゴシック" charset="-128"/>
              </a:rPr>
              <a:t>logic</a:t>
            </a:r>
            <a:r>
              <a:rPr lang="fr-FR" altLang="fr-FR" dirty="0" smtClean="0">
                <a:ea typeface="ＭＳ Ｐゴシック" charset="-128"/>
              </a:rPr>
              <a:t>, Ada version </a:t>
            </a:r>
            <a:r>
              <a:rPr lang="fr-FR" altLang="fr-FR" dirty="0" err="1" smtClean="0">
                <a:ea typeface="ＭＳ Ｐゴシック" charset="-128"/>
              </a:rPr>
              <a:t>is</a:t>
            </a:r>
            <a:r>
              <a:rPr lang="fr-FR" altLang="fr-FR" dirty="0" smtClean="0">
                <a:ea typeface="ＭＳ Ｐゴシック" charset="-128"/>
              </a:rPr>
              <a:t> </a:t>
            </a:r>
            <a:r>
              <a:rPr lang="fr-FR" altLang="fr-FR" dirty="0" err="1" smtClean="0">
                <a:ea typeface="ＭＳ Ｐゴシック" charset="-128"/>
              </a:rPr>
              <a:t>only</a:t>
            </a:r>
            <a:r>
              <a:rPr lang="fr-FR" altLang="fr-FR" dirty="0" smtClean="0">
                <a:ea typeface="ＭＳ Ｐゴシック" charset="-128"/>
              </a:rPr>
              <a:t> </a:t>
            </a:r>
            <a:r>
              <a:rPr lang="fr-FR" altLang="fr-FR" dirty="0" err="1" smtClean="0">
                <a:ea typeface="ＭＳ Ｐゴシック" charset="-128"/>
              </a:rPr>
              <a:t>executable</a:t>
            </a:r>
            <a:endParaRPr lang="fr-FR" altLang="fr-FR" dirty="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4</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237735806"/>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460072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4</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429000"/>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Contract is allowed only on the spec of a subprogram. Hence it is not allowed on the body when a separate spec is available. </a:t>
            </a:r>
            <a:endParaRPr lang="en-GB" altLang="en-US" sz="1400" dirty="0">
              <a:solidFill>
                <a:schemeClr val="accent1"/>
              </a:solidFill>
              <a:latin typeface="Courier New" charset="0"/>
            </a:endParaRPr>
          </a:p>
        </p:txBody>
      </p:sp>
      <p:graphicFrame>
        <p:nvGraphicFramePr>
          <p:cNvPr id="6" name="Tableau 4"/>
          <p:cNvGraphicFramePr>
            <a:graphicFrameLocks noGrp="1"/>
          </p:cNvGraphicFramePr>
          <p:nvPr>
            <p:extLst>
              <p:ext uri="{D42A27DB-BD31-4B8C-83A1-F6EECF244321}">
                <p14:modId xmlns:p14="http://schemas.microsoft.com/office/powerpoint/2010/main" val="1618583181"/>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function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return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Float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Pre =&gt; X &gt;= 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Sqrt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188967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5</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115015238"/>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Contract_Cases</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others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8677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5</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77072"/>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4941168"/>
            <a:ext cx="72723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is only relevant for normal returns.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1551442927"/>
              </p:ext>
            </p:extLst>
          </p:nvPr>
        </p:nvGraphicFramePr>
        <p:xfrm>
          <a:off x="971600" y="2564904"/>
          <a:ext cx="7272338" cy="2088232"/>
        </p:xfrm>
        <a:graphic>
          <a:graphicData uri="http://schemas.openxmlformats.org/drawingml/2006/table">
            <a:tbl>
              <a:tblPr/>
              <a:tblGrid>
                <a:gridCol w="7272338"/>
              </a:tblGrid>
              <a:tr h="2088232">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Contract_Cases</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others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=&gt; 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327375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6</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306815107"/>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203145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a:t>6</a:t>
            </a:r>
            <a:r>
              <a:rPr dirty="0" smtClean="0"/>
              <a:t>/10</a:t>
            </a:r>
            <a:endParaRPr dirty="0"/>
          </a:p>
        </p:txBody>
      </p:sp>
      <p:sp>
        <p:nvSpPr>
          <p:cNvPr id="6" name="TextBox 1"/>
          <p:cNvSpPr txBox="1">
            <a:spLocks noChangeArrowheads="1"/>
          </p:cNvSpPr>
          <p:nvPr/>
        </p:nvSpPr>
        <p:spPr bwMode="auto">
          <a:xfrm>
            <a:off x="971600" y="4437112"/>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Procedure may raise an exception, but </a:t>
            </a:r>
            <a:r>
              <a:rPr lang="en-GB" altLang="en-US" sz="1400" dirty="0" err="1" smtClean="0">
                <a:solidFill>
                  <a:schemeClr val="accent1"/>
                </a:solidFill>
                <a:latin typeface="Courier New" charset="0"/>
              </a:rPr>
              <a:t>postcondition</a:t>
            </a:r>
            <a:r>
              <a:rPr lang="en-GB" altLang="en-US" sz="1400" dirty="0" smtClean="0">
                <a:solidFill>
                  <a:schemeClr val="accent1"/>
                </a:solidFill>
                <a:latin typeface="Courier New" charset="0"/>
              </a:rPr>
              <a:t> correctly describes normal returns.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1773991410"/>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Z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598754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7</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599785672"/>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Pre  =&gt;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32346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7</a:t>
            </a:r>
            <a:r>
              <a:rPr dirty="0" smtClean="0"/>
              <a:t>/10</a:t>
            </a:r>
            <a:endParaRPr dirty="0"/>
          </a:p>
        </p:txBody>
      </p:sp>
      <p:sp>
        <p:nvSpPr>
          <p:cNvPr id="6" name="TextBox 1"/>
          <p:cNvSpPr txBox="1">
            <a:spLocks noChangeArrowheads="1"/>
          </p:cNvSpPr>
          <p:nvPr/>
        </p:nvSpPr>
        <p:spPr bwMode="auto">
          <a:xfrm>
            <a:off x="971600" y="4437112"/>
            <a:ext cx="7272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Precondition prevents exception inside Add.</a:t>
            </a:r>
          </a:p>
          <a:p>
            <a:pPr eaLnBrk="1" hangingPunct="1">
              <a:lnSpc>
                <a:spcPct val="100000"/>
              </a:lnSpc>
              <a:spcBef>
                <a:spcPct val="0"/>
              </a:spcBef>
              <a:buClrTx/>
              <a:buFontTx/>
              <a:buNone/>
            </a:pPr>
            <a:endParaRPr lang="en-GB" altLang="en-US" sz="1400" dirty="0">
              <a:solidFill>
                <a:schemeClr val="accent1"/>
              </a:solidFill>
              <a:latin typeface="Courier New" charset="0"/>
            </a:endParaRPr>
          </a:p>
          <a:p>
            <a:pPr eaLnBrk="1" hangingPunct="1">
              <a:lnSpc>
                <a:spcPct val="100000"/>
              </a:lnSpc>
              <a:spcBef>
                <a:spcPct val="0"/>
              </a:spcBef>
              <a:buClrTx/>
              <a:buFontTx/>
              <a:buNone/>
            </a:pPr>
            <a:r>
              <a:rPr lang="en-GB" altLang="en-US" sz="1400" dirty="0" err="1">
                <a:solidFill>
                  <a:schemeClr val="accent1"/>
                </a:solidFill>
                <a:latin typeface="Courier New" charset="0"/>
              </a:rPr>
              <a:t>P</a:t>
            </a:r>
            <a:r>
              <a:rPr lang="en-GB" altLang="en-US" sz="1400" dirty="0" err="1" smtClean="0">
                <a:solidFill>
                  <a:schemeClr val="accent1"/>
                </a:solidFill>
                <a:latin typeface="Courier New" charset="0"/>
              </a:rPr>
              <a:t>ostcondition</a:t>
            </a:r>
            <a:r>
              <a:rPr lang="en-GB" altLang="en-US" sz="1400" dirty="0" smtClean="0">
                <a:solidFill>
                  <a:schemeClr val="accent1"/>
                </a:solidFill>
                <a:latin typeface="Courier New" charset="0"/>
              </a:rPr>
              <a:t> is always satisfied. </a:t>
            </a:r>
            <a:endParaRPr lang="en-GB" altLang="en-US" sz="1400" dirty="0">
              <a:solidFill>
                <a:schemeClr val="accent1"/>
              </a:solidFill>
              <a:latin typeface="Courier New"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1796444637"/>
              </p:ext>
            </p:extLst>
          </p:nvPr>
        </p:nvGraphicFramePr>
        <p:xfrm>
          <a:off x="971600" y="2564904"/>
          <a:ext cx="7272338" cy="1584176"/>
        </p:xfrm>
        <a:graphic>
          <a:graphicData uri="http://schemas.openxmlformats.org/drawingml/2006/table">
            <a:tbl>
              <a:tblPr/>
              <a:tblGrid>
                <a:gridCol w="7272338"/>
              </a:tblGrid>
              <a:tr h="1584176">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procedure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Add (X, Y : Natural; Z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out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Integer)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Pre  =&gt; X &lt;=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Integer’Last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Post =&gt;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Z := X +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end</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Add;</a:t>
                      </a:r>
                      <a:endPar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713710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8</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330717080"/>
              </p:ext>
            </p:extLst>
          </p:nvPr>
        </p:nvGraphicFramePr>
        <p:xfrm>
          <a:off x="971600" y="2420888"/>
          <a:ext cx="7272338" cy="2520280"/>
        </p:xfrm>
        <a:graphic>
          <a:graphicData uri="http://schemas.openxmlformats.org/drawingml/2006/table">
            <a:tbl>
              <a:tblPr/>
              <a:tblGrid>
                <a:gridCol w="7272338"/>
              </a:tblGrid>
              <a:tr h="2520280">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578347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a:t>8</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559027"/>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5209455"/>
            <a:ext cx="72723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smtClean="0">
                <a:solidFill>
                  <a:schemeClr val="accent1"/>
                </a:solidFill>
                <a:latin typeface="Courier New" charset="0"/>
              </a:rPr>
              <a:t>‘Old on expression including a quantified variable is not allowed. </a:t>
            </a:r>
            <a:endParaRPr lang="en-GB" altLang="en-US" sz="1400" dirty="0">
              <a:solidFill>
                <a:schemeClr val="accent1"/>
              </a:solidFill>
              <a:latin typeface="Courier New" charset="0"/>
            </a:endParaRPr>
          </a:p>
        </p:txBody>
      </p:sp>
      <p:graphicFrame>
        <p:nvGraphicFramePr>
          <p:cNvPr id="6" name="Tableau 4"/>
          <p:cNvGraphicFramePr>
            <a:graphicFrameLocks noGrp="1"/>
          </p:cNvGraphicFramePr>
          <p:nvPr>
            <p:extLst>
              <p:ext uri="{D42A27DB-BD31-4B8C-83A1-F6EECF244321}">
                <p14:modId xmlns:p14="http://schemas.microsoft.com/office/powerpoint/2010/main" val="1886513390"/>
              </p:ext>
            </p:extLst>
          </p:nvPr>
        </p:nvGraphicFramePr>
        <p:xfrm>
          <a:off x="971600" y="2420888"/>
          <a:ext cx="7272338" cy="2520280"/>
        </p:xfrm>
        <a:graphic>
          <a:graphicData uri="http://schemas.openxmlformats.org/drawingml/2006/table">
            <a:tbl>
              <a:tblPr/>
              <a:tblGrid>
                <a:gridCol w="7272338"/>
              </a:tblGrid>
              <a:tr h="2520280">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B'Range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if</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then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else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’Old</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4632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Dynamic Execution of Subprogram Contracts</a:t>
            </a:r>
            <a:endParaRPr dirty="0"/>
          </a:p>
        </p:txBody>
      </p:sp>
      <p:sp>
        <p:nvSpPr>
          <p:cNvPr id="19459" name="Espace réservé du contenu 3"/>
          <p:cNvSpPr>
            <a:spLocks noGrp="1"/>
          </p:cNvSpPr>
          <p:nvPr>
            <p:ph sz="half" idx="10"/>
          </p:nvPr>
        </p:nvSpPr>
        <p:spPr>
          <a:xfrm>
            <a:off x="685800" y="975320"/>
            <a:ext cx="7848600" cy="5334000"/>
          </a:xfrm>
        </p:spPr>
        <p:txBody>
          <a:bodyPr/>
          <a:lstStyle/>
          <a:p>
            <a:pPr marL="0" indent="0">
              <a:buNone/>
            </a:pPr>
            <a:r>
              <a:rPr lang="en-US" altLang="fr-FR" dirty="0" smtClean="0">
                <a:ea typeface="ＭＳ Ｐゴシック" charset="-128"/>
              </a:rPr>
              <a:t>Contract on subprogram declaration </a:t>
            </a:r>
          </a:p>
          <a:p>
            <a:pPr lvl="1"/>
            <a:r>
              <a:rPr lang="en-US" altLang="fr-FR" dirty="0" smtClean="0">
                <a:ea typeface="ＭＳ Ｐゴシック" charset="-128"/>
              </a:rPr>
              <a:t>Different from subprogram body in general (but not always)</a:t>
            </a:r>
          </a:p>
          <a:p>
            <a:pPr marL="0" indent="0">
              <a:spcBef>
                <a:spcPts val="3000"/>
              </a:spcBef>
              <a:buNone/>
            </a:pPr>
            <a:r>
              <a:rPr lang="en-US" altLang="fr-FR" dirty="0" smtClean="0">
                <a:ea typeface="ＭＳ Ｐゴシック" charset="-128"/>
              </a:rPr>
              <a:t>Ada Reference Manual allows implementations choice</a:t>
            </a:r>
            <a:endParaRPr lang="en-US" altLang="fr-FR" dirty="0">
              <a:ea typeface="ＭＳ Ｐゴシック" charset="-128"/>
            </a:endParaRPr>
          </a:p>
          <a:p>
            <a:pPr lvl="1"/>
            <a:r>
              <a:rPr lang="en-US" altLang="fr-FR" dirty="0">
                <a:ea typeface="ヒラギノ角ゴ ProN W3" charset="-128"/>
              </a:rPr>
              <a:t>C</a:t>
            </a:r>
            <a:r>
              <a:rPr lang="en-US" altLang="fr-FR" dirty="0" smtClean="0">
                <a:ea typeface="ヒラギノ角ゴ ProN W3" charset="-128"/>
              </a:rPr>
              <a:t>ontract can be checked in the caller or in the </a:t>
            </a:r>
            <a:r>
              <a:rPr lang="en-US" altLang="fr-FR" dirty="0" err="1" smtClean="0">
                <a:ea typeface="ヒラギノ角ゴ ProN W3" charset="-128"/>
              </a:rPr>
              <a:t>callee</a:t>
            </a:r>
            <a:endParaRPr lang="en-US" altLang="fr-FR" dirty="0" smtClean="0">
              <a:ea typeface="ヒラギノ角ゴ ProN W3" charset="-128"/>
            </a:endParaRPr>
          </a:p>
          <a:p>
            <a:pPr lvl="1"/>
            <a:r>
              <a:rPr lang="en-US" altLang="fr-FR" dirty="0" smtClean="0">
                <a:ea typeface="ヒラギノ角ゴ ProN W3" charset="-128"/>
              </a:rPr>
              <a:t>GNAT’s choice is to execute in the </a:t>
            </a:r>
            <a:r>
              <a:rPr lang="en-US" altLang="fr-FR" dirty="0" err="1" smtClean="0">
                <a:ea typeface="ヒラギノ角ゴ ProN W3" charset="-128"/>
              </a:rPr>
              <a:t>callee</a:t>
            </a:r>
            <a:endParaRPr lang="en-US" altLang="fr-FR" dirty="0">
              <a:ea typeface="ヒラギノ角ゴ ProN W3" charset="-128"/>
            </a:endParaRPr>
          </a:p>
          <a:p>
            <a:pPr marL="0" indent="0">
              <a:spcBef>
                <a:spcPts val="3000"/>
              </a:spcBef>
              <a:buNone/>
            </a:pPr>
            <a:r>
              <a:rPr lang="en-US" altLang="fr-FR" dirty="0" smtClean="0">
                <a:ea typeface="ＭＳ Ｐゴシック" charset="-128"/>
              </a:rPr>
              <a:t>GNAT introduces wrappers in some cases for contracts</a:t>
            </a:r>
            <a:endParaRPr lang="en-US" altLang="fr-FR" dirty="0">
              <a:ea typeface="ＭＳ Ｐゴシック" charset="-128"/>
            </a:endParaRPr>
          </a:p>
          <a:p>
            <a:pPr lvl="1"/>
            <a:r>
              <a:rPr lang="en-US" altLang="fr-FR" dirty="0" smtClean="0">
                <a:ea typeface="ヒラギノ角ゴ ProN W3" charset="-128"/>
              </a:rPr>
              <a:t>For an imported subprogram (e.g. from C) with a contract</a:t>
            </a:r>
          </a:p>
          <a:p>
            <a:pPr lvl="1"/>
            <a:r>
              <a:rPr lang="en-US" altLang="fr-FR" dirty="0" smtClean="0">
                <a:ea typeface="ヒラギノ角ゴ ProN W3" charset="-128"/>
              </a:rPr>
              <a:t>For cases where contracts on static call/dispatching are different</a:t>
            </a:r>
            <a:endParaRPr lang="en-US" altLang="fr-FR" dirty="0">
              <a:ea typeface="ヒラギノ角ゴ ProN W3" charset="-128"/>
            </a:endParaRPr>
          </a:p>
          <a:p>
            <a:pPr marL="0" indent="0">
              <a:spcBef>
                <a:spcPts val="3000"/>
              </a:spcBef>
              <a:buNone/>
            </a:pPr>
            <a:r>
              <a:rPr lang="en-US" altLang="fr-FR" dirty="0" smtClean="0">
                <a:ea typeface="ＭＳ Ｐゴシック" charset="-128"/>
              </a:rPr>
              <a:t>Contracts are not enabled by default</a:t>
            </a:r>
            <a:endParaRPr lang="en-US" altLang="fr-FR" dirty="0">
              <a:ea typeface="ＭＳ Ｐゴシック" charset="-128"/>
            </a:endParaRPr>
          </a:p>
          <a:p>
            <a:pPr lvl="1"/>
            <a:r>
              <a:rPr lang="fr-FR" altLang="fr-FR" dirty="0" smtClean="0">
                <a:ea typeface="ＭＳ Ｐゴシック" charset="-128"/>
              </a:rPr>
              <a:t>Switch -</a:t>
            </a:r>
            <a:r>
              <a:rPr lang="fr-FR" altLang="fr-FR" dirty="0" err="1" smtClean="0">
                <a:ea typeface="ＭＳ Ｐゴシック" charset="-128"/>
              </a:rPr>
              <a:t>gnata</a:t>
            </a:r>
            <a:r>
              <a:rPr lang="fr-FR" altLang="fr-FR" dirty="0" smtClean="0">
                <a:ea typeface="ＭＳ Ｐゴシック" charset="-128"/>
              </a:rPr>
              <a:t> </a:t>
            </a:r>
            <a:r>
              <a:rPr lang="fr-FR" altLang="fr-FR" dirty="0" err="1" smtClean="0">
                <a:ea typeface="ＭＳ Ｐゴシック" charset="-128"/>
              </a:rPr>
              <a:t>enables</a:t>
            </a:r>
            <a:r>
              <a:rPr lang="fr-FR" altLang="fr-FR" dirty="0" smtClean="0">
                <a:ea typeface="ＭＳ Ｐゴシック" charset="-128"/>
              </a:rPr>
              <a:t> </a:t>
            </a:r>
            <a:r>
              <a:rPr lang="fr-FR" altLang="fr-FR" dirty="0" err="1" smtClean="0">
                <a:ea typeface="ＭＳ Ｐゴシック" charset="-128"/>
              </a:rPr>
              <a:t>dynamic</a:t>
            </a:r>
            <a:r>
              <a:rPr lang="fr-FR" altLang="fr-FR" dirty="0" smtClean="0">
                <a:ea typeface="ＭＳ Ｐゴシック" charset="-128"/>
              </a:rPr>
              <a:t> </a:t>
            </a:r>
            <a:r>
              <a:rPr lang="fr-FR" altLang="fr-FR" dirty="0" err="1" smtClean="0">
                <a:ea typeface="ＭＳ Ｐゴシック" charset="-128"/>
              </a:rPr>
              <a:t>checking</a:t>
            </a:r>
            <a:r>
              <a:rPr lang="fr-FR" altLang="fr-FR" dirty="0" smtClean="0">
                <a:ea typeface="ＭＳ Ｐゴシック" charset="-128"/>
              </a:rPr>
              <a:t> of </a:t>
            </a:r>
            <a:r>
              <a:rPr lang="fr-FR" altLang="fr-FR" dirty="0" err="1" smtClean="0">
                <a:ea typeface="ＭＳ Ｐゴシック" charset="-128"/>
              </a:rPr>
              <a:t>contracts</a:t>
            </a:r>
            <a:r>
              <a:rPr lang="fr-FR" altLang="fr-FR" dirty="0" smtClean="0">
                <a:ea typeface="ＭＳ Ｐゴシック" charset="-128"/>
              </a:rPr>
              <a:t> in GNAT</a:t>
            </a:r>
            <a:endParaRPr lang="fr-FR" altLang="fr-FR" dirty="0">
              <a:ea typeface="ＭＳ Ｐゴシック" charset="-128"/>
            </a:endParaRPr>
          </a:p>
        </p:txBody>
      </p:sp>
    </p:spTree>
    <p:extLst>
      <p:ext uri="{BB962C8B-B14F-4D97-AF65-F5344CB8AC3E}">
        <p14:creationId xmlns:p14="http://schemas.microsoft.com/office/powerpoint/2010/main" val="16937273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9</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719791754"/>
              </p:ext>
            </p:extLst>
          </p:nvPr>
        </p:nvGraphicFramePr>
        <p:xfrm>
          <a:off x="971600" y="2498362"/>
          <a:ext cx="7272338" cy="201075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and 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969139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9</a:t>
            </a:r>
            <a:r>
              <a:rPr dirty="0" smtClean="0"/>
              <a:t>/10</a:t>
            </a:r>
            <a:endParaRPr dirty="0"/>
          </a:p>
        </p:txBody>
      </p:sp>
      <p:pic>
        <p:nvPicPr>
          <p:cNvPr id="46089"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05064"/>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964208" y="5209455"/>
            <a:ext cx="7272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Expr’Old</a:t>
            </a:r>
            <a:r>
              <a:rPr lang="en-GB" altLang="en-US" sz="1400" dirty="0" smtClean="0">
                <a:solidFill>
                  <a:schemeClr val="accent1"/>
                </a:solidFill>
                <a:latin typeface="Courier New" charset="0"/>
              </a:rPr>
              <a:t> on potentially unevaluated expression is allowed only when Expr is a variable. </a:t>
            </a:r>
            <a:endParaRPr lang="en-GB" altLang="en-US" sz="1400" dirty="0">
              <a:solidFill>
                <a:schemeClr val="accent1"/>
              </a:solidFill>
              <a:latin typeface="Courier New" charset="0"/>
            </a:endParaRPr>
          </a:p>
        </p:txBody>
      </p:sp>
      <p:graphicFrame>
        <p:nvGraphicFramePr>
          <p:cNvPr id="7" name="Tableau 4"/>
          <p:cNvGraphicFramePr>
            <a:graphicFrameLocks noGrp="1"/>
          </p:cNvGraphicFramePr>
          <p:nvPr>
            <p:extLst>
              <p:ext uri="{D42A27DB-BD31-4B8C-83A1-F6EECF244321}">
                <p14:modId xmlns:p14="http://schemas.microsoft.com/office/powerpoint/2010/main" val="836512148"/>
              </p:ext>
            </p:extLst>
          </p:nvPr>
        </p:nvGraphicFramePr>
        <p:xfrm>
          <a:off x="971600" y="2498362"/>
          <a:ext cx="7272338" cy="201075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and then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pic>
        <p:nvPicPr>
          <p:cNvPr id="8" name="Picture 8" descr="wro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270995"/>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417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284663" y="333375"/>
            <a:ext cx="1943100" cy="533400"/>
          </a:xfrm>
        </p:spPr>
        <p:txBody>
          <a:bodyPr/>
          <a:lstStyle/>
          <a:p>
            <a:pPr>
              <a:defRPr/>
            </a:pPr>
            <a:r>
              <a:rPr lang="en-US" dirty="0" smtClean="0"/>
              <a:t>10</a:t>
            </a:r>
            <a:r>
              <a:rPr dirty="0" smtClean="0"/>
              <a:t>/10</a:t>
            </a:r>
            <a:endParaRPr dirty="0"/>
          </a:p>
        </p:txBody>
      </p:sp>
      <p:graphicFrame>
        <p:nvGraphicFramePr>
          <p:cNvPr id="4" name="Tableau 4"/>
          <p:cNvGraphicFramePr>
            <a:graphicFrameLocks noGrp="1"/>
          </p:cNvGraphicFramePr>
          <p:nvPr>
            <p:extLst>
              <p:ext uri="{D42A27DB-BD31-4B8C-83A1-F6EECF244321}">
                <p14:modId xmlns:p14="http://schemas.microsoft.com/office/powerpoint/2010/main" val="1968404231"/>
              </p:ext>
            </p:extLst>
          </p:nvPr>
        </p:nvGraphicFramePr>
        <p:xfrm>
          <a:off x="971600" y="2498362"/>
          <a:ext cx="7272338" cy="201075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6672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4663" y="333375"/>
            <a:ext cx="1943100" cy="533400"/>
          </a:xfrm>
        </p:spPr>
        <p:txBody>
          <a:bodyPr/>
          <a:lstStyle/>
          <a:p>
            <a:pPr>
              <a:defRPr/>
            </a:pPr>
            <a:r>
              <a:rPr lang="en-US" dirty="0" smtClean="0"/>
              <a:t>10</a:t>
            </a:r>
            <a:r>
              <a:rPr dirty="0" smtClean="0"/>
              <a:t>/10</a:t>
            </a:r>
            <a:endParaRPr dirty="0"/>
          </a:p>
        </p:txBody>
      </p:sp>
      <p:sp>
        <p:nvSpPr>
          <p:cNvPr id="6" name="TextBox 1"/>
          <p:cNvSpPr txBox="1">
            <a:spLocks noChangeArrowheads="1"/>
          </p:cNvSpPr>
          <p:nvPr/>
        </p:nvSpPr>
        <p:spPr bwMode="auto">
          <a:xfrm>
            <a:off x="971600" y="4869160"/>
            <a:ext cx="727233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charset="0"/>
                <a:ea typeface="ＭＳ Ｐゴシック" charset="-128"/>
              </a:defRPr>
            </a:lvl1pPr>
            <a:lvl2pPr marL="742950" indent="-285750">
              <a:lnSpc>
                <a:spcPct val="120000"/>
              </a:lnSpc>
              <a:spcBef>
                <a:spcPct val="20000"/>
              </a:spcBef>
              <a:buChar char="–"/>
              <a:defRPr sz="1400">
                <a:solidFill>
                  <a:schemeClr val="tx1"/>
                </a:solidFill>
                <a:latin typeface="Calibri" charset="0"/>
                <a:ea typeface="ヒラギノ角ゴ ProN W3" charset="-128"/>
              </a:defRPr>
            </a:lvl2pPr>
            <a:lvl3pPr marL="1143000" indent="-228600">
              <a:lnSpc>
                <a:spcPct val="120000"/>
              </a:lnSpc>
              <a:spcBef>
                <a:spcPct val="20000"/>
              </a:spcBef>
              <a:buChar char="–"/>
              <a:defRPr sz="1200">
                <a:solidFill>
                  <a:schemeClr val="tx1"/>
                </a:solidFill>
                <a:latin typeface="Calibri" charset="0"/>
                <a:ea typeface="ヒラギノ角ゴ ProN W3" charset="-128"/>
              </a:defRPr>
            </a:lvl3pPr>
            <a:lvl4pPr marL="1600200" indent="-228600">
              <a:spcBef>
                <a:spcPct val="20000"/>
              </a:spcBef>
              <a:buFont typeface="Times" charset="0"/>
              <a:buChar char="•"/>
              <a:defRPr sz="1200">
                <a:solidFill>
                  <a:schemeClr val="tx1"/>
                </a:solidFill>
                <a:latin typeface="Calibri" charset="0"/>
                <a:ea typeface="ヒラギノ角ゴ ProN W3" charset="-128"/>
              </a:defRPr>
            </a:lvl4pPr>
            <a:lvl5pPr marL="2057400" indent="-228600">
              <a:spcBef>
                <a:spcPct val="20000"/>
              </a:spcBef>
              <a:buFont typeface="Times" charset="0"/>
              <a:buChar char="•"/>
              <a:defRPr sz="12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buChar char="•"/>
              <a:defRPr sz="1200">
                <a:solidFill>
                  <a:schemeClr val="tx1"/>
                </a:solidFill>
                <a:latin typeface="Calibri" charset="0"/>
                <a:ea typeface="ヒラギノ角ゴ ProN W3" charset="-128"/>
              </a:defRPr>
            </a:lvl9pPr>
          </a:lstStyle>
          <a:p>
            <a:pPr eaLnBrk="1" hangingPunct="1">
              <a:lnSpc>
                <a:spcPct val="100000"/>
              </a:lnSpc>
              <a:spcBef>
                <a:spcPct val="0"/>
              </a:spcBef>
              <a:buClrTx/>
              <a:buFontTx/>
              <a:buNone/>
            </a:pPr>
            <a:r>
              <a:rPr lang="en-GB" altLang="en-US" sz="1400" dirty="0" err="1" smtClean="0">
                <a:solidFill>
                  <a:schemeClr val="accent1"/>
                </a:solidFill>
                <a:latin typeface="Courier New" charset="0"/>
              </a:rPr>
              <a:t>Expr’Old</a:t>
            </a:r>
            <a:r>
              <a:rPr lang="en-GB" altLang="en-US" sz="1400" dirty="0" smtClean="0">
                <a:solidFill>
                  <a:schemeClr val="accent1"/>
                </a:solidFill>
                <a:latin typeface="Courier New" charset="0"/>
              </a:rPr>
              <a:t> does not appear anymore in a potentially unevaluated expression. </a:t>
            </a:r>
          </a:p>
          <a:p>
            <a:pPr eaLnBrk="1" hangingPunct="1">
              <a:lnSpc>
                <a:spcPct val="100000"/>
              </a:lnSpc>
              <a:spcBef>
                <a:spcPct val="0"/>
              </a:spcBef>
              <a:buClrTx/>
              <a:buFontTx/>
              <a:buNone/>
            </a:pPr>
            <a:endParaRPr lang="en-GB" altLang="en-US" sz="1400" dirty="0">
              <a:solidFill>
                <a:schemeClr val="accent1"/>
              </a:solidFill>
              <a:latin typeface="Courier New" charset="0"/>
            </a:endParaRPr>
          </a:p>
          <a:p>
            <a:pPr eaLnBrk="1" hangingPunct="1">
              <a:lnSpc>
                <a:spcPct val="100000"/>
              </a:lnSpc>
              <a:spcBef>
                <a:spcPct val="0"/>
              </a:spcBef>
              <a:buClrTx/>
              <a:buFontTx/>
              <a:buNone/>
            </a:pPr>
            <a:r>
              <a:rPr lang="en-GB" altLang="en-US" sz="1400" dirty="0" smtClean="0">
                <a:solidFill>
                  <a:schemeClr val="accent1"/>
                </a:solidFill>
                <a:latin typeface="Courier New" charset="0"/>
              </a:rPr>
              <a:t>Another solution would have been to use </a:t>
            </a:r>
          </a:p>
          <a:p>
            <a:pPr eaLnBrk="1" hangingPunct="1">
              <a:lnSpc>
                <a:spcPct val="100000"/>
              </a:lnSpc>
              <a:spcBef>
                <a:spcPct val="0"/>
              </a:spcBef>
              <a:buClrTx/>
              <a:buFontTx/>
              <a:buNone/>
            </a:pPr>
            <a:r>
              <a:rPr lang="en-GB" altLang="en-US" sz="1400" dirty="0" smtClean="0">
                <a:solidFill>
                  <a:schemeClr val="accent1"/>
                </a:solidFill>
                <a:latin typeface="Courier New" charset="0"/>
              </a:rPr>
              <a:t>pragma </a:t>
            </a:r>
            <a:r>
              <a:rPr lang="en-GB" altLang="en-US" sz="1400" dirty="0" err="1" smtClean="0">
                <a:solidFill>
                  <a:schemeClr val="accent1"/>
                </a:solidFill>
                <a:latin typeface="Courier New" charset="0"/>
              </a:rPr>
              <a:t>Unevaluated_Use_Of_Old</a:t>
            </a:r>
            <a:r>
              <a:rPr lang="en-GB" altLang="en-US" sz="1400" dirty="0" smtClean="0">
                <a:solidFill>
                  <a:schemeClr val="accent1"/>
                </a:solidFill>
                <a:latin typeface="Courier New" charset="0"/>
              </a:rPr>
              <a:t>(Allow);</a:t>
            </a:r>
            <a:endParaRPr lang="en-GB" altLang="en-US" sz="1400" dirty="0">
              <a:solidFill>
                <a:schemeClr val="accent1"/>
              </a:solidFill>
              <a:latin typeface="Courier New"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218956811"/>
              </p:ext>
            </p:extLst>
          </p:nvPr>
        </p:nvGraphicFramePr>
        <p:xfrm>
          <a:off x="971600" y="2498362"/>
          <a:ext cx="7272338" cy="2010758"/>
        </p:xfrm>
        <a:graphic>
          <a:graphicData uri="http://schemas.openxmlformats.org/drawingml/2006/table">
            <a:tbl>
              <a:tblPr/>
              <a:tblGrid>
                <a:gridCol w="7272338"/>
              </a:tblGrid>
              <a:tr h="1872208">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procedure</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Memset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out</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String</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Character</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in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Natural</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with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Pre</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&lt;=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B'Length</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endPar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Post</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=&gt;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for</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all</a:t>
                      </a:r>
                      <a:r>
                        <a:rPr kumimoji="0" lang="mr-IN" altLang="fr-FR" sz="1400" b="1"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mr-IN" altLang="fr-FR" sz="1400" b="1" i="0" u="none" strike="noStrike" cap="none" normalizeH="0" baseline="0" dirty="0" err="1" smtClean="0">
                          <a:ln>
                            <a:noFill/>
                          </a:ln>
                          <a:solidFill>
                            <a:schemeClr val="tx1"/>
                          </a:solidFill>
                          <a:effectLst/>
                          <a:latin typeface="Courier New" charset="0"/>
                          <a:ea typeface="Courier New" charset="0"/>
                          <a:cs typeface="Courier New" charset="0"/>
                        </a:rPr>
                        <a:t>in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1 .. N =&gt;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Idx</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Ch</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     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- 1)’Old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1" i="0" u="none" strike="noStrike" cap="none" normalizeH="0" baseline="0" dirty="0" smtClean="0">
                          <a:ln>
                            <a:noFill/>
                          </a:ln>
                          <a:solidFill>
                            <a:schemeClr val="tx1"/>
                          </a:solidFill>
                          <a:effectLst/>
                          <a:latin typeface="Courier New" charset="0"/>
                          <a:ea typeface="Courier New" charset="0"/>
                          <a:cs typeface="Courier New" charset="0"/>
                        </a:rPr>
                        <a:t>and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a:t>
                      </a:r>
                      <a:r>
                        <a:rPr kumimoji="0" lang="mr-IN" altLang="fr-FR" sz="1400" b="0" i="0" u="none" strike="noStrike" cap="none" normalizeH="0" baseline="0" dirty="0" smtClean="0">
                          <a:ln>
                            <a:noFill/>
                          </a:ln>
                          <a:solidFill>
                            <a:schemeClr val="tx1"/>
                          </a:solidFill>
                          <a:effectLst/>
                          <a:latin typeface="Courier New" charset="0"/>
                          <a:ea typeface="Courier New" charset="0"/>
                          <a:cs typeface="Courier New" charset="0"/>
                        </a:rPr>
                        <a:t>) = </a:t>
                      </a:r>
                      <a:r>
                        <a:rPr kumimoji="0" lang="mr-IN" altLang="fr-FR" sz="1400" b="0" i="0" u="none" strike="noStrike" cap="none" normalizeH="0" baseline="0" dirty="0" err="1" smtClean="0">
                          <a:ln>
                            <a:noFill/>
                          </a:ln>
                          <a:solidFill>
                            <a:schemeClr val="tx1"/>
                          </a:solidFill>
                          <a:effectLst/>
                          <a:latin typeface="Courier New" charset="0"/>
                          <a:ea typeface="Courier New" charset="0"/>
                          <a:cs typeface="Courier New" charset="0"/>
                        </a:rPr>
                        <a:t>B</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a:t>
                      </a:r>
                      <a:r>
                        <a:rPr kumimoji="0" lang="en-US" altLang="fr-FR" sz="1400" b="0" i="0" u="none" strike="noStrike" cap="none" normalizeH="0" baseline="0" dirty="0" err="1" smtClean="0">
                          <a:ln>
                            <a:noFill/>
                          </a:ln>
                          <a:solidFill>
                            <a:schemeClr val="tx1"/>
                          </a:solidFill>
                          <a:effectLst/>
                          <a:latin typeface="Courier New" charset="0"/>
                          <a:ea typeface="Courier New" charset="0"/>
                          <a:cs typeface="Courier New" charset="0"/>
                        </a:rPr>
                        <a:t>B’First</a:t>
                      </a:r>
                      <a:r>
                        <a:rPr kumimoji="0" lang="en-US" altLang="fr-FR" sz="1400" b="0" i="0" u="none" strike="noStrike" cap="none" normalizeH="0" baseline="0" dirty="0" smtClean="0">
                          <a:ln>
                            <a:noFill/>
                          </a:ln>
                          <a:solidFill>
                            <a:schemeClr val="tx1"/>
                          </a:solidFill>
                          <a:effectLst/>
                          <a:latin typeface="Courier New" charset="0"/>
                          <a:ea typeface="Courier New" charset="0"/>
                          <a:cs typeface="Courier New" charset="0"/>
                        </a:rPr>
                        <a:t> + N)’Old;</a:t>
                      </a:r>
                      <a:endParaRPr kumimoji="0" lang="en-GB" altLang="fr-FR" sz="1400" b="0" i="0" u="none" strike="noStrike" cap="none" normalizeH="0" baseline="0" dirty="0">
                        <a:ln>
                          <a:noFill/>
                        </a:ln>
                        <a:solidFill>
                          <a:schemeClr val="tx1"/>
                        </a:solidFill>
                        <a:effectLst/>
                        <a:latin typeface="Courier New" charset="0"/>
                        <a:ea typeface="Courier New" charset="0"/>
                        <a:cs typeface="Courier New" charset="0"/>
                      </a:endParaRPr>
                    </a:p>
                  </a:txBody>
                  <a:tcPr marL="91441" marR="91441" marT="45259" marB="4525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540583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Dynamic Behavior when Subprogram Contracts Fail</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Violation of contract raises an exception</a:t>
            </a:r>
            <a:endParaRPr lang="en-US" altLang="fr-FR" dirty="0">
              <a:ea typeface="ＭＳ Ｐゴシック" charset="-128"/>
            </a:endParaRPr>
          </a:p>
          <a:p>
            <a:pPr lvl="1"/>
            <a:r>
              <a:rPr lang="en-US" altLang="fr-FR" dirty="0" smtClean="0">
                <a:ea typeface="ヒラギノ角ゴ ProN W3" charset="-128"/>
              </a:rPr>
              <a:t>Standard exception </a:t>
            </a:r>
            <a:r>
              <a:rPr lang="en-US" altLang="fr-FR" dirty="0" err="1" smtClean="0">
                <a:ea typeface="ヒラギノ角ゴ ProN W3" charset="-128"/>
              </a:rPr>
              <a:t>Assertion_Error</a:t>
            </a:r>
            <a:r>
              <a:rPr lang="en-US" altLang="fr-FR" dirty="0" smtClean="0">
                <a:ea typeface="ヒラギノ角ゴ ProN W3" charset="-128"/>
              </a:rPr>
              <a:t> is raised (same as for pragma Assert and all other </a:t>
            </a:r>
            <a:r>
              <a:rPr lang="en-US" altLang="fr-FR" i="1" dirty="0" smtClean="0">
                <a:ea typeface="ヒラギノ角ゴ ProN W3" charset="-128"/>
              </a:rPr>
              <a:t>assertions</a:t>
            </a:r>
            <a:r>
              <a:rPr lang="en-US" altLang="fr-FR" dirty="0" smtClean="0">
                <a:ea typeface="ヒラギノ角ゴ ProN W3" charset="-128"/>
              </a:rPr>
              <a:t>)</a:t>
            </a:r>
          </a:p>
          <a:p>
            <a:pPr lvl="1"/>
            <a:r>
              <a:rPr lang="en-US" altLang="fr-FR" dirty="0" smtClean="0">
                <a:ea typeface="ヒラギノ角ゴ ProN W3" charset="-128"/>
              </a:rPr>
              <a:t>Exception cannot be caught by subprogram’s own exception handler </a:t>
            </a:r>
            <a:r>
              <a:rPr lang="en-US" altLang="fr-FR" dirty="0" smtClean="0">
                <a:ea typeface="ヒラギノ角ゴ ProN W3" charset="-128"/>
                <a:sym typeface="Wingdings"/>
              </a:rPr>
              <a:t> implementation choice caller/</a:t>
            </a:r>
            <a:r>
              <a:rPr lang="en-US" altLang="fr-FR" dirty="0" err="1" smtClean="0">
                <a:ea typeface="ヒラギノ角ゴ ProN W3" charset="-128"/>
                <a:sym typeface="Wingdings"/>
              </a:rPr>
              <a:t>callee</a:t>
            </a:r>
            <a:r>
              <a:rPr lang="en-US" altLang="fr-FR" dirty="0" smtClean="0">
                <a:ea typeface="ヒラギノ角ゴ ProN W3" charset="-128"/>
                <a:sym typeface="Wingdings"/>
              </a:rPr>
              <a:t> has no effect</a:t>
            </a:r>
          </a:p>
          <a:p>
            <a:pPr lvl="1"/>
            <a:r>
              <a:rPr lang="en-US" altLang="fr-FR" dirty="0" smtClean="0">
                <a:ea typeface="ヒラギノ角ゴ ProN W3" charset="-128"/>
                <a:sym typeface="Wingdings"/>
              </a:rPr>
              <a:t>Idiom allows to select another exception</a:t>
            </a:r>
            <a:endParaRPr lang="en-US" altLang="fr-FR" dirty="0">
              <a:ea typeface="ヒラギノ角ゴ ProN W3" charset="-128"/>
            </a:endParaRPr>
          </a:p>
          <a:p>
            <a:pPr marL="0" indent="0">
              <a:spcBef>
                <a:spcPts val="9000"/>
              </a:spcBef>
              <a:buNone/>
            </a:pPr>
            <a:r>
              <a:rPr lang="en-US" altLang="fr-FR" dirty="0" smtClean="0">
                <a:ea typeface="ＭＳ Ｐゴシック" charset="-128"/>
              </a:rPr>
              <a:t>Control over sequencing of checks</a:t>
            </a:r>
            <a:endParaRPr lang="en-US" altLang="fr-FR" dirty="0">
              <a:ea typeface="ＭＳ Ｐゴシック" charset="-128"/>
            </a:endParaRPr>
          </a:p>
          <a:p>
            <a:pPr lvl="1"/>
            <a:r>
              <a:rPr lang="en-US" altLang="fr-FR" dirty="0" smtClean="0">
                <a:ea typeface="ヒラギノ角ゴ ProN W3" charset="-128"/>
              </a:rPr>
              <a:t>Typical pre/post is a conjunction of Boolean conditions</a:t>
            </a:r>
          </a:p>
          <a:p>
            <a:pPr lvl="1"/>
            <a:r>
              <a:rPr lang="en-US" altLang="fr-FR" dirty="0" smtClean="0">
                <a:ea typeface="ヒラギノ角ゴ ProN W3" charset="-128"/>
              </a:rPr>
              <a:t>Use </a:t>
            </a:r>
            <a:r>
              <a:rPr lang="en-US" altLang="fr-FR" b="1" dirty="0" smtClean="0">
                <a:ea typeface="ヒラギノ角ゴ ProN W3" charset="-128"/>
              </a:rPr>
              <a:t>and</a:t>
            </a:r>
            <a:r>
              <a:rPr lang="en-US" altLang="fr-FR" dirty="0" smtClean="0">
                <a:ea typeface="ヒラギノ角ゴ ProN W3" charset="-128"/>
              </a:rPr>
              <a:t> when no possible RTE, </a:t>
            </a:r>
            <a:r>
              <a:rPr lang="en-US" altLang="fr-FR" b="1" dirty="0" smtClean="0">
                <a:ea typeface="ヒラギノ角ゴ ProN W3" charset="-128"/>
              </a:rPr>
              <a:t>and then</a:t>
            </a:r>
            <a:r>
              <a:rPr lang="en-US" altLang="fr-FR" dirty="0" smtClean="0">
                <a:ea typeface="ヒラギノ角ゴ ProN W3" charset="-128"/>
              </a:rPr>
              <a:t> otherwise (recommended for SPARK)</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123843089"/>
              </p:ext>
            </p:extLst>
          </p:nvPr>
        </p:nvGraphicFramePr>
        <p:xfrm>
          <a:off x="909266" y="3810001"/>
          <a:ext cx="7416800" cy="627111"/>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Pre =&gt;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or else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0291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Precondition</a:t>
            </a:r>
            <a:endParaRPr dirty="0"/>
          </a:p>
        </p:txBody>
      </p:sp>
      <p:sp>
        <p:nvSpPr>
          <p:cNvPr id="19459" name="Espace réservé du contenu 3"/>
          <p:cNvSpPr>
            <a:spLocks noGrp="1"/>
          </p:cNvSpPr>
          <p:nvPr>
            <p:ph sz="half" idx="10"/>
          </p:nvPr>
        </p:nvSpPr>
        <p:spPr/>
        <p:txBody>
          <a:bodyPr/>
          <a:lstStyle/>
          <a:p>
            <a:pPr marL="0" indent="0">
              <a:buNone/>
            </a:pPr>
            <a:r>
              <a:rPr lang="en-US" altLang="fr-FR" dirty="0" smtClean="0">
                <a:ea typeface="ＭＳ Ｐゴシック" charset="-128"/>
              </a:rPr>
              <a:t>Better alternative to defensive programming, compare</a:t>
            </a:r>
            <a:endParaRPr lang="en-US" altLang="fr-FR" dirty="0">
              <a:ea typeface="ＭＳ Ｐゴシック" charset="-128"/>
            </a:endParaRPr>
          </a:p>
          <a:p>
            <a:pPr marL="0" indent="0">
              <a:spcBef>
                <a:spcPts val="8000"/>
              </a:spcBef>
              <a:buNone/>
            </a:pPr>
            <a:r>
              <a:rPr lang="en-US" altLang="fr-FR" dirty="0" smtClean="0">
                <a:ea typeface="ＭＳ Ｐゴシック" charset="-128"/>
              </a:rPr>
              <a:t>and</a:t>
            </a:r>
          </a:p>
          <a:p>
            <a:pPr marL="0" indent="0">
              <a:spcBef>
                <a:spcPts val="19000"/>
              </a:spcBef>
              <a:buNone/>
            </a:pPr>
            <a:r>
              <a:rPr lang="en-US" altLang="fr-FR" dirty="0" smtClean="0">
                <a:ea typeface="ＭＳ Ｐゴシック" charset="-128"/>
              </a:rPr>
              <a:t>Preconditions can be activated alone</a:t>
            </a:r>
            <a:endParaRPr lang="en-US" altLang="fr-FR" dirty="0">
              <a:ea typeface="ＭＳ Ｐゴシック"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742229051"/>
              </p:ext>
            </p:extLst>
          </p:nvPr>
        </p:nvGraphicFramePr>
        <p:xfrm>
          <a:off x="900113" y="1844824"/>
          <a:ext cx="7416800" cy="627111"/>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Pre =&gt;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or else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945956404"/>
              </p:ext>
            </p:extLst>
          </p:nvPr>
        </p:nvGraphicFramePr>
        <p:xfrm>
          <a:off x="900113" y="3187476"/>
          <a:ext cx="7416800" cy="204101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should be non-negative or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is raised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fr-FR" sz="1600" b="0" i="0" u="none" strike="noStrike" cap="none" normalizeH="0" baseline="0" dirty="0" smtClean="0">
                        <a:ln>
                          <a:noFill/>
                        </a:ln>
                        <a:solidFill>
                          <a:schemeClr val="tx1"/>
                        </a:solidFill>
                        <a:effectLst/>
                        <a:latin typeface="Courier New"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begin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if</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&gt;= 0.0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then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raise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Argument_Error</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end if</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723731616"/>
              </p:ext>
            </p:extLst>
          </p:nvPr>
        </p:nvGraphicFramePr>
        <p:xfrm>
          <a:off x="900113" y="6016039"/>
          <a:ext cx="7416800" cy="437297"/>
        </p:xfrm>
        <a:graphic>
          <a:graphicData uri="http://schemas.openxmlformats.org/drawingml/2006/table">
            <a:tbl>
              <a:tblPr/>
              <a:tblGrid>
                <a:gridCol w="7416800"/>
              </a:tblGrid>
              <a:tr h="437297">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pragma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Assertion_Policy</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(Pre =&gt; Check);</a:t>
                      </a:r>
                      <a:endParaRPr kumimoji="0" lang="en-GB" altLang="fr-FR" sz="1600" b="0" i="0" u="none" strike="noStrike" cap="none" normalizeH="0" baseline="0" dirty="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2112784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err="1" smtClean="0"/>
              <a:t>Postcondition</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Single place to check all return paths from the subprogra</a:t>
            </a:r>
            <a:r>
              <a:rPr lang="en-US" altLang="fr-FR" dirty="0">
                <a:ea typeface="ＭＳ Ｐゴシック" charset="-128"/>
              </a:rPr>
              <a:t>m</a:t>
            </a:r>
          </a:p>
          <a:p>
            <a:pPr lvl="1"/>
            <a:r>
              <a:rPr lang="en-US" altLang="fr-FR" dirty="0" smtClean="0">
                <a:ea typeface="ヒラギノ角ゴ ProN W3" charset="-128"/>
              </a:rPr>
              <a:t>Avoids duplication of checks before each return statement</a:t>
            </a:r>
          </a:p>
          <a:p>
            <a:pPr lvl="1"/>
            <a:r>
              <a:rPr lang="en-US" altLang="fr-FR" dirty="0" smtClean="0">
                <a:ea typeface="ヒラギノ角ゴ ProN W3" charset="-128"/>
              </a:rPr>
              <a:t>Much more robust during maintenance</a:t>
            </a:r>
          </a:p>
          <a:p>
            <a:pPr lvl="1"/>
            <a:r>
              <a:rPr lang="en-US" altLang="fr-FR" dirty="0" smtClean="0">
                <a:ea typeface="ヒラギノ角ゴ ProN W3" charset="-128"/>
              </a:rPr>
              <a:t>Only applies to </a:t>
            </a:r>
            <a:r>
              <a:rPr lang="en-US" altLang="fr-FR" i="1" dirty="0" smtClean="0">
                <a:ea typeface="ヒラギノ角ゴ ProN W3" charset="-128"/>
              </a:rPr>
              <a:t>normal</a:t>
            </a:r>
            <a:r>
              <a:rPr lang="en-US" altLang="fr-FR" dirty="0" smtClean="0">
                <a:ea typeface="ヒラギノ角ゴ ProN W3" charset="-128"/>
              </a:rPr>
              <a:t> returns (not in exception, not on abort)</a:t>
            </a:r>
            <a:endParaRPr lang="en-US" altLang="fr-FR" dirty="0">
              <a:ea typeface="ヒラギノ角ゴ ProN W3" charset="-128"/>
            </a:endParaRPr>
          </a:p>
          <a:p>
            <a:pPr marL="0" indent="0">
              <a:spcBef>
                <a:spcPts val="3000"/>
              </a:spcBef>
              <a:buNone/>
            </a:pPr>
            <a:r>
              <a:rPr lang="en-US" altLang="fr-FR" dirty="0" smtClean="0">
                <a:ea typeface="ＭＳ Ｐゴシック" charset="-128"/>
              </a:rPr>
              <a:t>Can relate input and output values</a:t>
            </a:r>
            <a:endParaRPr lang="en-US" altLang="fr-FR" dirty="0">
              <a:ea typeface="ＭＳ Ｐゴシック" charset="-128"/>
            </a:endParaRPr>
          </a:p>
          <a:p>
            <a:pPr lvl="1"/>
            <a:r>
              <a:rPr lang="en-US" altLang="fr-FR" dirty="0" smtClean="0">
                <a:ea typeface="ヒラギノ角ゴ ProN W3" charset="-128"/>
              </a:rPr>
              <a:t>Special attribute </a:t>
            </a:r>
            <a:r>
              <a:rPr lang="en-US" altLang="fr-FR" dirty="0" err="1" smtClean="0">
                <a:ea typeface="ヒラギノ角ゴ ProN W3" charset="-128"/>
              </a:rPr>
              <a:t>X‘Old</a:t>
            </a:r>
            <a:r>
              <a:rPr lang="en-US" altLang="fr-FR" dirty="0" smtClean="0">
                <a:ea typeface="ヒラギノ角ゴ ProN W3" charset="-128"/>
              </a:rPr>
              <a:t> for referring to input value of variable X</a:t>
            </a:r>
          </a:p>
          <a:p>
            <a:pPr lvl="1"/>
            <a:r>
              <a:rPr lang="en-US" altLang="fr-FR" dirty="0" smtClean="0">
                <a:ea typeface="ヒラギノ角ゴ ProN W3" charset="-128"/>
              </a:rPr>
              <a:t>Special attribute </a:t>
            </a:r>
            <a:r>
              <a:rPr lang="en-US" altLang="fr-FR" dirty="0" err="1" smtClean="0">
                <a:ea typeface="ヒラギノ角ゴ ProN W3" charset="-128"/>
              </a:rPr>
              <a:t>Func‘Result</a:t>
            </a:r>
            <a:r>
              <a:rPr lang="en-US" altLang="fr-FR" dirty="0" smtClean="0">
                <a:ea typeface="ヒラギノ角ゴ ProN W3" charset="-128"/>
              </a:rPr>
              <a:t> for referring to result of function </a:t>
            </a:r>
            <a:r>
              <a:rPr lang="en-US" altLang="fr-FR" dirty="0" err="1" smtClean="0">
                <a:ea typeface="ヒラギノ角ゴ ProN W3" charset="-128"/>
              </a:rPr>
              <a:t>Func</a:t>
            </a:r>
            <a:endParaRPr lang="en-US" altLang="fr-FR" dirty="0" smtClean="0">
              <a:ea typeface="ヒラギノ角ゴ ProN W3" charset="-128"/>
            </a:endParaRPr>
          </a:p>
          <a:p>
            <a:pPr lvl="1"/>
            <a:r>
              <a:rPr lang="en-US" altLang="fr-FR" dirty="0" smtClean="0">
                <a:ea typeface="ヒラギノ角ゴ ProN W3" charset="-128"/>
              </a:rPr>
              <a:t>Special attribute </a:t>
            </a:r>
            <a:r>
              <a:rPr lang="en-US" altLang="fr-FR" dirty="0" err="1" smtClean="0">
                <a:ea typeface="ヒラギノ角ゴ ProN W3" charset="-128"/>
              </a:rPr>
              <a:t>Rec’Update</a:t>
            </a:r>
            <a:r>
              <a:rPr lang="en-US" altLang="fr-FR" dirty="0" smtClean="0">
                <a:ea typeface="ヒラギノ角ゴ ProN W3" charset="-128"/>
              </a:rPr>
              <a:t> or </a:t>
            </a:r>
            <a:r>
              <a:rPr lang="en-US" altLang="fr-FR" dirty="0" err="1" smtClean="0">
                <a:ea typeface="ヒラギノ角ゴ ProN W3" charset="-128"/>
              </a:rPr>
              <a:t>Arr’Update</a:t>
            </a:r>
            <a:r>
              <a:rPr lang="en-US" altLang="fr-FR" dirty="0" smtClean="0">
                <a:ea typeface="ヒラギノ角ゴ ProN W3" charset="-128"/>
              </a:rPr>
              <a:t> for referring to modified value of record Rec or array </a:t>
            </a:r>
            <a:r>
              <a:rPr lang="en-US" altLang="fr-FR" dirty="0" err="1" smtClean="0">
                <a:ea typeface="ヒラギノ角ゴ ProN W3" charset="-128"/>
              </a:rPr>
              <a:t>Arr</a:t>
            </a:r>
            <a:r>
              <a:rPr lang="en-US" altLang="fr-FR" dirty="0" smtClean="0">
                <a:ea typeface="ヒラギノ角ゴ ProN W3" charset="-128"/>
              </a:rPr>
              <a:t> </a:t>
            </a:r>
            <a:r>
              <a:rPr lang="en-US" altLang="fr-FR" dirty="0" smtClean="0">
                <a:ea typeface="ヒラギノ角ゴ ProN W3" charset="-128"/>
                <a:sym typeface="Wingdings"/>
              </a:rPr>
              <a:t> </a:t>
            </a:r>
            <a:r>
              <a:rPr lang="en-US" altLang="fr-FR" dirty="0" smtClean="0">
                <a:ea typeface="ヒラギノ角ゴ ProN W3" charset="-128"/>
              </a:rPr>
              <a:t>replaced by </a:t>
            </a:r>
            <a:r>
              <a:rPr lang="en-US" altLang="fr-FR" i="1" dirty="0" smtClean="0">
                <a:ea typeface="ヒラギノ角ゴ ProN W3" charset="-128"/>
              </a:rPr>
              <a:t>delta aggregate</a:t>
            </a:r>
            <a:r>
              <a:rPr lang="en-US" altLang="fr-FR" dirty="0" smtClean="0">
                <a:ea typeface="ヒラギノ角ゴ ProN W3" charset="-128"/>
              </a:rPr>
              <a:t> syntax in Ada 202X: (Rec </a:t>
            </a:r>
            <a:r>
              <a:rPr lang="en-US" altLang="fr-FR" b="1" dirty="0" smtClean="0">
                <a:ea typeface="ヒラギノ角ゴ ProN W3" charset="-128"/>
              </a:rPr>
              <a:t>with delta</a:t>
            </a:r>
            <a:r>
              <a:rPr lang="en-US" altLang="fr-FR" dirty="0" smtClean="0">
                <a:ea typeface="ヒラギノ角ゴ ProN W3" charset="-128"/>
              </a:rPr>
              <a:t> Comp =&gt; Value)</a:t>
            </a:r>
            <a:endParaRPr lang="en-US" altLang="fr-FR" dirty="0">
              <a:ea typeface="ヒラギノ角ゴ ProN W3" charset="-128"/>
            </a:endParaRPr>
          </a:p>
        </p:txBody>
      </p:sp>
    </p:spTree>
    <p:extLst>
      <p:ext uri="{BB962C8B-B14F-4D97-AF65-F5344CB8AC3E}">
        <p14:creationId xmlns:p14="http://schemas.microsoft.com/office/powerpoint/2010/main" val="1679120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Contract Cases</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Convenient syntax to express a contract by cases</a:t>
            </a:r>
            <a:endParaRPr lang="en-US" altLang="fr-FR" dirty="0">
              <a:ea typeface="ＭＳ Ｐゴシック" charset="-128"/>
            </a:endParaRPr>
          </a:p>
          <a:p>
            <a:pPr lvl="1"/>
            <a:r>
              <a:rPr lang="en-US" altLang="fr-FR" dirty="0" smtClean="0">
                <a:ea typeface="ヒラギノ角ゴ ProN W3" charset="-128"/>
              </a:rPr>
              <a:t>Cases must be disjoint and complete (forming a</a:t>
            </a:r>
            <a:r>
              <a:rPr lang="en-US" altLang="fr-FR" b="1" i="1" dirty="0" smtClean="0">
                <a:ea typeface="ヒラギノ角ゴ ProN W3" charset="-128"/>
              </a:rPr>
              <a:t> </a:t>
            </a:r>
            <a:r>
              <a:rPr lang="en-US" altLang="fr-FR" i="1" dirty="0" smtClean="0">
                <a:ea typeface="ヒラギノ角ゴ ProN W3" charset="-128"/>
              </a:rPr>
              <a:t>partition)</a:t>
            </a:r>
          </a:p>
          <a:p>
            <a:pPr lvl="1"/>
            <a:r>
              <a:rPr lang="en-US" altLang="fr-FR" dirty="0" smtClean="0">
                <a:ea typeface="ヒラギノ角ゴ ProN W3" charset="-128"/>
              </a:rPr>
              <a:t>Introduced in SPARK, planned for inclusion in Ada 202X</a:t>
            </a:r>
          </a:p>
          <a:p>
            <a:pPr lvl="1"/>
            <a:r>
              <a:rPr lang="en-US" altLang="fr-FR" dirty="0">
                <a:ea typeface="ヒラギノ角ゴ ProN W3" charset="-128"/>
              </a:rPr>
              <a:t>C</a:t>
            </a:r>
            <a:r>
              <a:rPr lang="en-US" altLang="fr-FR" dirty="0" smtClean="0">
                <a:ea typeface="ヒラギノ角ゴ ProN W3" charset="-128"/>
              </a:rPr>
              <a:t>ase is (guard =&gt; consequence) with ‘Old/’Result in consequence</a:t>
            </a:r>
          </a:p>
          <a:p>
            <a:pPr lvl="1"/>
            <a:r>
              <a:rPr lang="en-US" altLang="fr-FR" dirty="0" smtClean="0">
                <a:ea typeface="ヒラギノ角ゴ ProN W3" charset="-128"/>
              </a:rPr>
              <a:t>Can be used in combination with precondition/</a:t>
            </a:r>
            <a:r>
              <a:rPr lang="en-US" altLang="fr-FR" dirty="0" err="1" smtClean="0">
                <a:ea typeface="ヒラギノ角ゴ ProN W3" charset="-128"/>
              </a:rPr>
              <a:t>postcondition</a:t>
            </a:r>
            <a:endParaRPr lang="en-US" altLang="fr-FR" dirty="0">
              <a:ea typeface="ヒラギノ角ゴ ProN W3" charset="-128"/>
            </a:endParaRPr>
          </a:p>
          <a:p>
            <a:pPr marL="0" indent="0">
              <a:spcBef>
                <a:spcPts val="15000"/>
              </a:spcBef>
              <a:buNone/>
            </a:pPr>
            <a:r>
              <a:rPr lang="en-US" altLang="fr-FR" dirty="0">
                <a:ea typeface="ＭＳ Ｐゴシック" charset="-128"/>
              </a:rPr>
              <a:t>Both a precondition and a </a:t>
            </a:r>
            <a:r>
              <a:rPr lang="en-US" altLang="fr-FR" dirty="0" err="1">
                <a:ea typeface="ＭＳ Ｐゴシック" charset="-128"/>
              </a:rPr>
              <a:t>postcondition</a:t>
            </a:r>
            <a:endParaRPr lang="en-US" altLang="fr-FR" dirty="0">
              <a:ea typeface="ＭＳ Ｐゴシック" charset="-128"/>
            </a:endParaRPr>
          </a:p>
          <a:p>
            <a:pPr lvl="1"/>
            <a:r>
              <a:rPr lang="en-US" altLang="fr-FR" dirty="0" smtClean="0">
                <a:ea typeface="ヒラギノ角ゴ ProN W3" charset="-128"/>
              </a:rPr>
              <a:t>On subprogram entry, exactly one guard must hold</a:t>
            </a:r>
          </a:p>
          <a:p>
            <a:pPr lvl="1"/>
            <a:r>
              <a:rPr lang="en-US" altLang="fr-FR" dirty="0" smtClean="0">
                <a:ea typeface="ヒラギノ角ゴ ProN W3" charset="-128"/>
              </a:rPr>
              <a:t>On subprogram exit, the corresponding consequence must hold</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198290481"/>
              </p:ext>
            </p:extLst>
          </p:nvPr>
        </p:nvGraphicFramePr>
        <p:xfrm>
          <a:off x="900113" y="3496444"/>
          <a:ext cx="7416800" cy="155333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function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a:ln>
                            <a:noFill/>
                          </a:ln>
                          <a:solidFill>
                            <a:schemeClr val="tx1"/>
                          </a:solidFill>
                          <a:effectLst/>
                          <a:latin typeface="Courier New" charset="0"/>
                          <a:ea typeface="ＭＳ Ｐゴシック" charset="-128"/>
                        </a:rPr>
                        <a:t>return</a:t>
                      </a:r>
                      <a:r>
                        <a:rPr kumimoji="0" lang="en-GB" altLang="fr-FR" sz="1600" b="0" i="0" u="none" strike="noStrike" cap="none" normalizeH="0" baseline="0" dirty="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Float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Contract_Cases</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(X &gt; 1.0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&lt;=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1.0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1.0,</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&lt; 1.0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and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X &gt; 0.0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&gt;=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X = 0.0             =&gt;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Sqrt’Result</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 0.0);</a:t>
                      </a:r>
                      <a:endParaRPr kumimoji="0" lang="en-GB" altLang="fr-FR" sz="1600" b="1" i="0" u="none" strike="noStrike" cap="none" normalizeH="0" baseline="0" dirty="0" smtClean="0">
                        <a:ln>
                          <a:noFill/>
                        </a:ln>
                        <a:solidFill>
                          <a:schemeClr val="tx1"/>
                        </a:solidFill>
                        <a:effectLst/>
                        <a:latin typeface="Courier New" charset="0"/>
                        <a:ea typeface="ＭＳ Ｐゴシック" charset="-128"/>
                      </a:endParaRP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563369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Attribute ‘Old</a:t>
            </a:r>
            <a:endParaRPr dirty="0"/>
          </a:p>
        </p:txBody>
      </p:sp>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err="1" smtClean="0">
                <a:ea typeface="ＭＳ Ｐゴシック" charset="-128"/>
              </a:rPr>
              <a:t>X’Old</a:t>
            </a:r>
            <a:r>
              <a:rPr lang="en-US" altLang="fr-FR" dirty="0" smtClean="0">
                <a:ea typeface="ＭＳ Ｐゴシック" charset="-128"/>
              </a:rPr>
              <a:t> expresses the input value of X in </a:t>
            </a:r>
            <a:r>
              <a:rPr lang="en-US" altLang="fr-FR" dirty="0" err="1" smtClean="0">
                <a:ea typeface="ＭＳ Ｐゴシック" charset="-128"/>
              </a:rPr>
              <a:t>postconditions</a:t>
            </a:r>
            <a:endParaRPr lang="en-US" altLang="fr-FR" dirty="0">
              <a:ea typeface="ＭＳ Ｐゴシック" charset="-128"/>
            </a:endParaRPr>
          </a:p>
          <a:p>
            <a:pPr lvl="1"/>
            <a:r>
              <a:rPr lang="en-US" altLang="fr-FR" dirty="0" smtClean="0">
                <a:ea typeface="ヒラギノ角ゴ ProN W3" charset="-128"/>
              </a:rPr>
              <a:t>Same as X when variable not modified in the subprogram</a:t>
            </a:r>
          </a:p>
          <a:p>
            <a:pPr lvl="1"/>
            <a:r>
              <a:rPr lang="en-US" altLang="fr-FR" dirty="0" smtClean="0">
                <a:ea typeface="ヒラギノ角ゴ ProN W3" charset="-128"/>
              </a:rPr>
              <a:t>Compiler inserts a copy of X on subprogram entry </a:t>
            </a:r>
            <a:r>
              <a:rPr lang="en-US" altLang="fr-FR" dirty="0" smtClean="0">
                <a:ea typeface="ヒラギノ角ゴ ProN W3" charset="-128"/>
                <a:sym typeface="Wingdings"/>
              </a:rPr>
              <a:t> if X is large, copy can be expensive in memory footprint!</a:t>
            </a:r>
          </a:p>
          <a:p>
            <a:pPr lvl="1"/>
            <a:r>
              <a:rPr lang="en-US" altLang="fr-FR" dirty="0" smtClean="0">
                <a:ea typeface="ヒラギノ角ゴ ProN W3" charset="-128"/>
              </a:rPr>
              <a:t>X can be a variable, a function call, a qualification (but not limited!)</a:t>
            </a:r>
          </a:p>
          <a:p>
            <a:pPr lvl="1"/>
            <a:endParaRPr lang="en-US" altLang="fr-FR" dirty="0">
              <a:ea typeface="ヒラギノ角ゴ ProN W3" charset="-128"/>
            </a:endParaRPr>
          </a:p>
          <a:p>
            <a:pPr marL="0" indent="0">
              <a:spcBef>
                <a:spcPts val="11000"/>
              </a:spcBef>
              <a:buNone/>
            </a:pPr>
            <a:r>
              <a:rPr lang="en-US" altLang="fr-FR" dirty="0" err="1" smtClean="0">
                <a:ea typeface="ＭＳ Ｐゴシック" charset="-128"/>
              </a:rPr>
              <a:t>Expr’Old</a:t>
            </a:r>
            <a:r>
              <a:rPr lang="en-US" altLang="fr-FR" dirty="0" smtClean="0">
                <a:ea typeface="ＭＳ Ｐゴシック" charset="-128"/>
              </a:rPr>
              <a:t> is rejected in </a:t>
            </a:r>
            <a:r>
              <a:rPr lang="en-US" altLang="fr-FR" i="1" dirty="0" smtClean="0">
                <a:ea typeface="ＭＳ Ｐゴシック" charset="-128"/>
              </a:rPr>
              <a:t>potentially unevaluated context</a:t>
            </a:r>
            <a:endParaRPr lang="en-US" altLang="fr-FR" dirty="0">
              <a:ea typeface="ＭＳ Ｐゴシック" charset="-128"/>
            </a:endParaRPr>
          </a:p>
          <a:p>
            <a:pPr lvl="1"/>
            <a:r>
              <a:rPr lang="en-US" altLang="fr-FR" dirty="0">
                <a:ea typeface="ヒラギノ角ゴ ProN W3" charset="-128"/>
              </a:rPr>
              <a:t>Pragma </a:t>
            </a:r>
            <a:r>
              <a:rPr lang="en-US" altLang="fr-FR" dirty="0" err="1">
                <a:ea typeface="ヒラギノ角ゴ ProN W3" charset="-128"/>
              </a:rPr>
              <a:t>Unevaluated_Use_Of_Old</a:t>
            </a:r>
            <a:r>
              <a:rPr lang="en-US" altLang="fr-FR" dirty="0">
                <a:ea typeface="ヒラギノ角ゴ ProN W3" charset="-128"/>
              </a:rPr>
              <a:t>(Allow) </a:t>
            </a:r>
            <a:r>
              <a:rPr lang="en-US" altLang="fr-FR" dirty="0" smtClean="0">
                <a:ea typeface="ヒラギノ角ゴ ProN W3" charset="-128"/>
              </a:rPr>
              <a:t>allows it</a:t>
            </a:r>
            <a:endParaRPr lang="en-US" altLang="fr-FR" dirty="0">
              <a:ea typeface="ヒラギノ角ゴ ProN W3" charset="-128"/>
            </a:endParaRPr>
          </a:p>
          <a:p>
            <a:pPr lvl="1"/>
            <a:r>
              <a:rPr lang="en-US" altLang="fr-FR" dirty="0" smtClean="0">
                <a:ea typeface="ヒラギノ角ゴ ProN W3" charset="-128"/>
              </a:rPr>
              <a:t>In Ada, user is responsible </a:t>
            </a:r>
            <a:r>
              <a:rPr lang="mr-IN" altLang="fr-FR" dirty="0" smtClean="0">
                <a:ea typeface="ヒラギノ角ゴ ProN W3" charset="-128"/>
              </a:rPr>
              <a:t>–</a:t>
            </a:r>
            <a:r>
              <a:rPr lang="en-US" altLang="fr-FR" dirty="0" smtClean="0">
                <a:ea typeface="ヒラギノ角ゴ ProN W3" charset="-128"/>
              </a:rPr>
              <a:t> in SPARK, user can rely on proof</a:t>
            </a:r>
            <a:endParaRPr lang="en-US" altLang="fr-FR" dirty="0">
              <a:ea typeface="ヒラギノ角ゴ ProN W3" charset="-128"/>
            </a:endParaRPr>
          </a:p>
        </p:txBody>
      </p:sp>
      <p:graphicFrame>
        <p:nvGraphicFramePr>
          <p:cNvPr id="4" name="Tableau 3"/>
          <p:cNvGraphicFramePr>
            <a:graphicFrameLocks noGrp="1"/>
          </p:cNvGraphicFramePr>
          <p:nvPr>
            <p:extLst>
              <p:ext uri="{D42A27DB-BD31-4B8C-83A1-F6EECF244321}">
                <p14:modId xmlns:p14="http://schemas.microsoft.com/office/powerpoint/2010/main" val="1386197292"/>
              </p:ext>
            </p:extLst>
          </p:nvPr>
        </p:nvGraphicFramePr>
        <p:xfrm>
          <a:off x="871513" y="3501008"/>
          <a:ext cx="7416800" cy="1309494"/>
        </p:xfrm>
        <a:graphic>
          <a:graphicData uri="http://schemas.openxmlformats.org/drawingml/2006/table">
            <a:tbl>
              <a:tblPr/>
              <a:tblGrid>
                <a:gridCol w="7416800"/>
              </a:tblGrid>
              <a:tr h="627111">
                <a:tc>
                  <a:txBody>
                    <a:bodyPr/>
                    <a:lstStyle>
                      <a:lvl1pPr>
                        <a:lnSpc>
                          <a:spcPct val="120000"/>
                        </a:lnSpc>
                        <a:spcBef>
                          <a:spcPct val="20000"/>
                        </a:spcBef>
                        <a:buClr>
                          <a:srgbClr val="404040"/>
                        </a:buClr>
                        <a:defRPr sz="1400" b="1">
                          <a:solidFill>
                            <a:srgbClr val="404040"/>
                          </a:solidFill>
                          <a:latin typeface="Calibri" charset="0"/>
                          <a:ea typeface="ＭＳ Ｐゴシック" charset="-128"/>
                        </a:defRPr>
                      </a:lvl1pPr>
                      <a:lvl2pPr marL="742950" indent="-285750">
                        <a:lnSpc>
                          <a:spcPct val="120000"/>
                        </a:lnSpc>
                        <a:spcBef>
                          <a:spcPct val="20000"/>
                        </a:spcBef>
                        <a:defRPr sz="1200">
                          <a:solidFill>
                            <a:schemeClr val="tx1"/>
                          </a:solidFill>
                          <a:latin typeface="Calibri" charset="0"/>
                          <a:ea typeface="ヒラギノ角ゴ ProN W3" charset="-128"/>
                        </a:defRPr>
                      </a:lvl2pPr>
                      <a:lvl3pPr marL="1143000" indent="-228600">
                        <a:lnSpc>
                          <a:spcPct val="120000"/>
                        </a:lnSpc>
                        <a:spcBef>
                          <a:spcPct val="20000"/>
                        </a:spcBef>
                        <a:defRPr sz="1000">
                          <a:solidFill>
                            <a:schemeClr val="tx1"/>
                          </a:solidFill>
                          <a:latin typeface="Calibri" charset="0"/>
                          <a:ea typeface="ヒラギノ角ゴ ProN W3" charset="-128"/>
                        </a:defRPr>
                      </a:lvl3pPr>
                      <a:lvl4pPr marL="1600200" indent="-228600">
                        <a:spcBef>
                          <a:spcPct val="20000"/>
                        </a:spcBef>
                        <a:buFont typeface="Times" charset="0"/>
                        <a:defRPr sz="1000">
                          <a:solidFill>
                            <a:schemeClr val="tx1"/>
                          </a:solidFill>
                          <a:latin typeface="Calibri" charset="0"/>
                          <a:ea typeface="ヒラギノ角ゴ ProN W3" charset="-128"/>
                        </a:defRPr>
                      </a:lvl4pPr>
                      <a:lvl5pPr marL="2057400" indent="-228600">
                        <a:spcBef>
                          <a:spcPct val="20000"/>
                        </a:spcBef>
                        <a:buFont typeface="Times" charset="0"/>
                        <a:defRPr sz="1000">
                          <a:solidFill>
                            <a:schemeClr val="tx1"/>
                          </a:solidFill>
                          <a:latin typeface="Calibri" charset="0"/>
                          <a:ea typeface="ヒラギノ角ゴ ProN W3" charset="-128"/>
                        </a:defRPr>
                      </a:lvl5pPr>
                      <a:lvl6pPr marL="25146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6pPr>
                      <a:lvl7pPr marL="29718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7pPr>
                      <a:lvl8pPr marL="34290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8pPr>
                      <a:lvl9pPr marL="3886200" indent="-228600" eaLnBrk="0" fontAlgn="base" hangingPunct="0">
                        <a:spcBef>
                          <a:spcPct val="20000"/>
                        </a:spcBef>
                        <a:spcAft>
                          <a:spcPct val="0"/>
                        </a:spcAft>
                        <a:buFont typeface="Times" charset="0"/>
                        <a:defRPr sz="1000">
                          <a:solidFill>
                            <a:schemeClr val="tx1"/>
                          </a:solidFill>
                          <a:latin typeface="Calibri" charset="0"/>
                          <a:ea typeface="ヒラギノ角ゴ ProN W3"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procedure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Extract (A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in out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My_Array</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J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in</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     Integer;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0" i="0" u="none" strike="noStrike" cap="none" normalizeH="0" baseline="0" dirty="0" smtClean="0">
                          <a:ln>
                            <a:noFill/>
                          </a:ln>
                          <a:solidFill>
                            <a:schemeClr val="tx1"/>
                          </a:solidFill>
                          <a:effectLst/>
                          <a:latin typeface="Courier New" charset="0"/>
                          <a:ea typeface="ＭＳ Ｐゴシック" charset="-128"/>
                        </a:rPr>
                        <a:t>                   V :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out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Value)</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with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Post =&gt;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if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J </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in </a:t>
                      </a:r>
                      <a:r>
                        <a:rPr kumimoji="0" lang="en-GB" altLang="fr-FR" sz="1600" b="0" i="0" u="none" strike="noStrike" cap="none" normalizeH="0" baseline="0" dirty="0" err="1" smtClean="0">
                          <a:ln>
                            <a:noFill/>
                          </a:ln>
                          <a:solidFill>
                            <a:schemeClr val="tx1"/>
                          </a:solidFill>
                          <a:effectLst/>
                          <a:latin typeface="Courier New" charset="0"/>
                          <a:ea typeface="ＭＳ Ｐゴシック" charset="-128"/>
                        </a:rPr>
                        <a:t>A'Range</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then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V = A(J)'Old</a:t>
                      </a:r>
                      <a:r>
                        <a:rPr kumimoji="0" lang="en-GB" altLang="fr-FR" sz="1600" b="1" i="0" u="none" strike="noStrike" cap="none" normalizeH="0" baseline="0" dirty="0" smtClean="0">
                          <a:ln>
                            <a:noFill/>
                          </a:ln>
                          <a:solidFill>
                            <a:schemeClr val="tx1"/>
                          </a:solidFill>
                          <a:effectLst/>
                          <a:latin typeface="Courier New" charset="0"/>
                          <a:ea typeface="ＭＳ Ｐゴシック" charset="-128"/>
                        </a:rPr>
                        <a:t> and </a:t>
                      </a:r>
                      <a:r>
                        <a:rPr kumimoji="0" lang="en-GB" altLang="fr-FR" sz="1600" b="0" i="0" u="none" strike="noStrike" cap="none" normalizeH="0" baseline="0" dirty="0" smtClean="0">
                          <a:ln>
                            <a:noFill/>
                          </a:ln>
                          <a:solidFill>
                            <a:schemeClr val="tx1"/>
                          </a:solidFill>
                          <a:effectLst/>
                          <a:latin typeface="Courier New" charset="0"/>
                          <a:ea typeface="ＭＳ Ｐゴシック" charset="-128"/>
                        </a:rPr>
                        <a:t>A(J) = 0);</a:t>
                      </a:r>
                    </a:p>
                  </a:txBody>
                  <a:tcPr marL="91452" marR="91452" marT="45147" marB="451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416348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15913" y="231775"/>
            <a:ext cx="8001000" cy="533400"/>
          </a:xfrm>
        </p:spPr>
        <p:txBody>
          <a:bodyPr/>
          <a:lstStyle/>
          <a:p>
            <a:pPr>
              <a:defRPr/>
            </a:pPr>
            <a:r>
              <a:rPr lang="en-US" dirty="0" smtClean="0"/>
              <a:t>Implication and Equivalence</a:t>
            </a:r>
            <a:endParaRPr dirty="0"/>
          </a:p>
        </p:txBody>
      </p:sp>
      <mc:AlternateContent xmlns:mc="http://schemas.openxmlformats.org/markup-compatibility/2006" xmlns:a14="http://schemas.microsoft.com/office/drawing/2010/main">
        <mc:Choice Requires="a14">
          <p:sp>
            <p:nvSpPr>
              <p:cNvPr id="19459" name="Espace réservé du contenu 3"/>
              <p:cNvSpPr>
                <a:spLocks noGrp="1"/>
              </p:cNvSpPr>
              <p:nvPr>
                <p:ph sz="half" idx="10"/>
              </p:nvPr>
            </p:nvSpPr>
            <p:spPr>
              <a:xfrm>
                <a:off x="685800" y="1143000"/>
                <a:ext cx="7990656" cy="5334000"/>
              </a:xfrm>
            </p:spPr>
            <p:txBody>
              <a:bodyPr/>
              <a:lstStyle/>
              <a:p>
                <a:pPr marL="0" indent="0">
                  <a:buNone/>
                </a:pPr>
                <a:r>
                  <a:rPr lang="en-US" altLang="fr-FR" dirty="0" smtClean="0">
                    <a:ea typeface="ＭＳ Ｐゴシック" charset="-128"/>
                  </a:rPr>
                  <a:t>If-expression can be used to express an implication</a:t>
                </a:r>
              </a:p>
              <a:p>
                <a:pPr lvl="1"/>
                <a:r>
                  <a:rPr lang="en-US" altLang="fr-FR" dirty="0" smtClean="0">
                    <a:ea typeface="ヒラギノ角ゴ ProN W3" charset="-128"/>
                  </a:rPr>
                  <a:t>(</a:t>
                </a:r>
                <a:r>
                  <a:rPr lang="en-US" altLang="fr-FR" b="1" dirty="0" smtClean="0">
                    <a:ea typeface="ヒラギノ角ゴ ProN W3" charset="-128"/>
                  </a:rPr>
                  <a:t>if</a:t>
                </a:r>
                <a:r>
                  <a:rPr lang="en-US" altLang="fr-FR" dirty="0" smtClean="0">
                    <a:ea typeface="ヒラギノ角ゴ ProN W3" charset="-128"/>
                  </a:rPr>
                  <a:t> A </a:t>
                </a:r>
                <a:r>
                  <a:rPr lang="en-US" altLang="fr-FR" b="1" dirty="0" smtClean="0">
                    <a:ea typeface="ヒラギノ角ゴ ProN W3" charset="-128"/>
                  </a:rPr>
                  <a:t>then</a:t>
                </a:r>
                <a:r>
                  <a:rPr lang="en-US" altLang="fr-FR" dirty="0" smtClean="0">
                    <a:ea typeface="ヒラギノ角ゴ ProN W3" charset="-128"/>
                  </a:rPr>
                  <a:t> B) expresses the logical implication </a:t>
                </a:r>
                <a14:m>
                  <m:oMath xmlns:m="http://schemas.openxmlformats.org/officeDocument/2006/math">
                    <m:r>
                      <a:rPr lang="en-US" altLang="fr-FR">
                        <a:latin typeface="Cambria Math" charset="0"/>
                        <a:ea typeface="ヒラギノ角ゴ ProN W3" charset="-128"/>
                        <a:sym typeface="Wingdings"/>
                      </a:rPr>
                      <m:t>(</m:t>
                    </m:r>
                    <m:r>
                      <a:rPr lang="en-US" altLang="fr-FR" i="1">
                        <a:latin typeface="Cambria Math" charset="0"/>
                        <a:ea typeface="ヒラギノ角ゴ ProN W3" charset="-128"/>
                        <a:sym typeface="Wingdings"/>
                      </a:rPr>
                      <m:t>𝐴</m:t>
                    </m:r>
                    <m:r>
                      <a:rPr lang="en-US" altLang="fr-FR" i="1">
                        <a:latin typeface="Cambria Math" charset="0"/>
                        <a:ea typeface="ヒラギノ角ゴ ProN W3" charset="-128"/>
                        <a:sym typeface="Wingdings"/>
                      </a:rPr>
                      <m:t>→</m:t>
                    </m:r>
                    <m:r>
                      <a:rPr lang="en-US" altLang="fr-FR" i="1">
                        <a:latin typeface="Cambria Math" charset="0"/>
                        <a:ea typeface="ヒラギノ角ゴ ProN W3" charset="-128"/>
                        <a:sym typeface="Wingdings"/>
                      </a:rPr>
                      <m:t>𝐵</m:t>
                    </m:r>
                    <m:r>
                      <a:rPr lang="en-US" altLang="fr-FR" i="1">
                        <a:latin typeface="Cambria Math" charset="0"/>
                        <a:ea typeface="ヒラギノ角ゴ ProN W3" charset="-128"/>
                        <a:sym typeface="Wingdings"/>
                      </a:rPr>
                      <m:t>)</m:t>
                    </m:r>
                  </m:oMath>
                </a14:m>
                <a:endParaRPr lang="en-US" altLang="fr-FR" dirty="0">
                  <a:ea typeface="ヒラギノ角ゴ ProN W3" charset="-128"/>
                </a:endParaRPr>
              </a:p>
              <a:p>
                <a:pPr lvl="1"/>
                <a:r>
                  <a:rPr lang="en-US" altLang="fr-FR" dirty="0" smtClean="0">
                    <a:ea typeface="ヒラギノ角ゴ ProN W3" charset="-128"/>
                  </a:rPr>
                  <a:t>(</a:t>
                </a:r>
                <a:r>
                  <a:rPr lang="en-US" altLang="fr-FR" b="1" dirty="0">
                    <a:ea typeface="ヒラギノ角ゴ ProN W3" charset="-128"/>
                  </a:rPr>
                  <a:t>if</a:t>
                </a:r>
                <a:r>
                  <a:rPr lang="en-US" altLang="fr-FR" dirty="0">
                    <a:ea typeface="ヒラギノ角ゴ ProN W3" charset="-128"/>
                  </a:rPr>
                  <a:t> A </a:t>
                </a:r>
                <a:r>
                  <a:rPr lang="en-US" altLang="fr-FR" b="1" dirty="0">
                    <a:ea typeface="ヒラギノ角ゴ ProN W3" charset="-128"/>
                  </a:rPr>
                  <a:t>then</a:t>
                </a:r>
                <a:r>
                  <a:rPr lang="en-US" altLang="fr-FR" dirty="0">
                    <a:ea typeface="ヒラギノ角ゴ ProN W3" charset="-128"/>
                  </a:rPr>
                  <a:t> </a:t>
                </a:r>
                <a:r>
                  <a:rPr lang="en-US" altLang="fr-FR" dirty="0" smtClean="0">
                    <a:ea typeface="ヒラギノ角ゴ ProN W3" charset="-128"/>
                  </a:rPr>
                  <a:t>B </a:t>
                </a:r>
                <a:r>
                  <a:rPr lang="en-US" altLang="fr-FR" b="1" dirty="0" smtClean="0">
                    <a:ea typeface="ヒラギノ角ゴ ProN W3" charset="-128"/>
                  </a:rPr>
                  <a:t>else</a:t>
                </a:r>
                <a:r>
                  <a:rPr lang="en-US" altLang="fr-FR" dirty="0" smtClean="0">
                    <a:ea typeface="ヒラギノ角ゴ ProN W3" charset="-128"/>
                  </a:rPr>
                  <a:t> C) </a:t>
                </a:r>
                <a:r>
                  <a:rPr lang="en-US" altLang="fr-FR" dirty="0">
                    <a:ea typeface="ヒラギノ角ゴ ProN W3" charset="-128"/>
                  </a:rPr>
                  <a:t>expresses the </a:t>
                </a:r>
                <a:r>
                  <a:rPr lang="en-US" altLang="fr-FR" dirty="0" smtClean="0">
                    <a:ea typeface="ヒラギノ角ゴ ProN W3" charset="-128"/>
                  </a:rPr>
                  <a:t>formula</a:t>
                </a:r>
                <a:r>
                  <a:rPr lang="en-US" altLang="fr-FR" dirty="0" smtClean="0">
                    <a:ea typeface="ヒラギノ角ゴ ProN W3" charset="-128"/>
                    <a:sym typeface="Wingdings"/>
                  </a:rPr>
                  <a:t> </a:t>
                </a:r>
                <a14:m>
                  <m:oMath xmlns:m="http://schemas.openxmlformats.org/officeDocument/2006/math">
                    <m:r>
                      <a:rPr lang="en-US" altLang="fr-FR" b="0" i="0" smtClean="0">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𝐴</m:t>
                    </m:r>
                    <m:r>
                      <a:rPr lang="en-US" altLang="fr-FR" b="0" i="1" smtClean="0">
                        <a:latin typeface="Cambria Math" charset="0"/>
                        <a:ea typeface="ヒラギノ角ゴ ProN W3" charset="-128"/>
                        <a:sym typeface="Wingdings"/>
                      </a:rPr>
                      <m:t>→</m:t>
                    </m:r>
                    <m:r>
                      <a:rPr lang="en-US" altLang="fr-FR" b="0" i="1" smtClean="0">
                        <a:latin typeface="Cambria Math" charset="0"/>
                        <a:ea typeface="ヒラギノ角ゴ ProN W3" charset="-128"/>
                        <a:sym typeface="Wingdings"/>
                      </a:rPr>
                      <m:t>𝐵</m:t>
                    </m:r>
                    <m:r>
                      <a:rPr lang="en-US" altLang="fr-FR" b="0" i="1" smtClean="0">
                        <a:latin typeface="Cambria Math" charset="0"/>
                        <a:ea typeface="ヒラギノ角ゴ ProN W3" charset="-128"/>
                        <a:sym typeface="Wingdings"/>
                      </a:rPr>
                      <m:t>) ∧(¬</m:t>
                    </m:r>
                    <m:r>
                      <a:rPr lang="en-US" altLang="fr-FR" b="0" i="1" smtClean="0">
                        <a:latin typeface="Cambria Math" charset="0"/>
                        <a:ea typeface="Cambria Math" charset="0"/>
                        <a:cs typeface="Cambria Math" charset="0"/>
                        <a:sym typeface="Wingdings"/>
                      </a:rPr>
                      <m:t>𝐴</m:t>
                    </m:r>
                    <m:r>
                      <a:rPr lang="en-US" altLang="fr-FR" b="0" i="1" smtClean="0">
                        <a:latin typeface="Cambria Math" charset="0"/>
                        <a:ea typeface="Cambria Math" charset="0"/>
                        <a:cs typeface="Cambria Math" charset="0"/>
                        <a:sym typeface="Wingdings"/>
                      </a:rPr>
                      <m:t>→</m:t>
                    </m:r>
                    <m:r>
                      <a:rPr lang="en-US" altLang="fr-FR" b="0" i="1" smtClean="0">
                        <a:latin typeface="Cambria Math" charset="0"/>
                        <a:ea typeface="Cambria Math" charset="0"/>
                        <a:cs typeface="Cambria Math" charset="0"/>
                        <a:sym typeface="Wingdings"/>
                      </a:rPr>
                      <m:t>𝐶</m:t>
                    </m:r>
                    <m:r>
                      <a:rPr lang="en-US" altLang="fr-FR" b="0" i="1" smtClean="0">
                        <a:latin typeface="Cambria Math" charset="0"/>
                        <a:ea typeface="Cambria Math" charset="0"/>
                        <a:cs typeface="Cambria Math" charset="0"/>
                        <a:sym typeface="Wingdings"/>
                      </a:rPr>
                      <m:t>)</m:t>
                    </m:r>
                  </m:oMath>
                </a14:m>
                <a:endParaRPr lang="en-US" altLang="fr-FR" dirty="0" smtClean="0">
                  <a:ea typeface="ヒラギノ角ゴ ProN W3" charset="-128"/>
                </a:endParaRPr>
              </a:p>
              <a:p>
                <a:pPr lvl="1"/>
                <a:r>
                  <a:rPr lang="en-US" altLang="fr-FR" dirty="0">
                    <a:ea typeface="ヒラギノ角ゴ ProN W3" charset="-128"/>
                  </a:rPr>
                  <a:t>(</a:t>
                </a:r>
                <a:r>
                  <a:rPr lang="en-US" altLang="fr-FR" b="1" dirty="0">
                    <a:ea typeface="ヒラギノ角ゴ ProN W3" charset="-128"/>
                  </a:rPr>
                  <a:t>if</a:t>
                </a:r>
                <a:r>
                  <a:rPr lang="en-US" altLang="fr-FR" dirty="0">
                    <a:ea typeface="ヒラギノ角ゴ ProN W3" charset="-128"/>
                  </a:rPr>
                  <a:t> A </a:t>
                </a:r>
                <a:r>
                  <a:rPr lang="en-US" altLang="fr-FR" b="1" dirty="0">
                    <a:ea typeface="ヒラギノ角ゴ ProN W3" charset="-128"/>
                  </a:rPr>
                  <a:t>then</a:t>
                </a:r>
                <a:r>
                  <a:rPr lang="en-US" altLang="fr-FR" dirty="0">
                    <a:ea typeface="ヒラギノ角ゴ ProN W3" charset="-128"/>
                  </a:rPr>
                  <a:t> B </a:t>
                </a:r>
                <a:r>
                  <a:rPr lang="en-US" altLang="fr-FR" b="1" dirty="0">
                    <a:ea typeface="ヒラギノ角ゴ ProN W3" charset="-128"/>
                  </a:rPr>
                  <a:t>else</a:t>
                </a:r>
                <a:r>
                  <a:rPr lang="en-US" altLang="fr-FR" dirty="0">
                    <a:ea typeface="ヒラギノ角ゴ ProN W3" charset="-128"/>
                  </a:rPr>
                  <a:t> C</a:t>
                </a:r>
                <a:r>
                  <a:rPr lang="en-US" altLang="fr-FR" dirty="0" smtClean="0">
                    <a:ea typeface="ヒラギノ角ゴ ProN W3" charset="-128"/>
                  </a:rPr>
                  <a:t>) can also be used with B, C not of Boolean type</a:t>
                </a:r>
              </a:p>
              <a:p>
                <a:pPr lvl="1"/>
                <a:r>
                  <a:rPr lang="en-US" altLang="fr-FR" dirty="0" smtClean="0">
                    <a:ea typeface="ヒラギノ角ゴ ProN W3" charset="-128"/>
                  </a:rPr>
                  <a:t>(A &lt;= B) should not be used for expressing implication (same dynamic semantics, but less readable, and harmful in SPARK)</a:t>
                </a:r>
                <a:endParaRPr lang="en-US" altLang="fr-FR" dirty="0">
                  <a:ea typeface="ヒラギノ角ゴ ProN W3" charset="-128"/>
                </a:endParaRPr>
              </a:p>
              <a:p>
                <a:pPr marL="0" indent="0">
                  <a:spcBef>
                    <a:spcPts val="3000"/>
                  </a:spcBef>
                  <a:buNone/>
                </a:pPr>
                <a:r>
                  <a:rPr lang="en-US" altLang="fr-FR" dirty="0" smtClean="0">
                    <a:ea typeface="ＭＳ Ｐゴシック" charset="-128"/>
                  </a:rPr>
                  <a:t>Equity can be used to express an equivalence</a:t>
                </a:r>
                <a:endParaRPr lang="en-US" altLang="fr-FR" dirty="0">
                  <a:ea typeface="ＭＳ Ｐゴシック" charset="-128"/>
                </a:endParaRPr>
              </a:p>
              <a:p>
                <a:pPr lvl="1"/>
                <a:r>
                  <a:rPr lang="en-US" altLang="fr-FR" dirty="0" smtClean="0">
                    <a:ea typeface="ヒラギノ角ゴ ProN W3" charset="-128"/>
                  </a:rPr>
                  <a:t>(A = B) expresses the logical equivalence </a:t>
                </a:r>
                <a14:m>
                  <m:oMath xmlns:m="http://schemas.openxmlformats.org/officeDocument/2006/math">
                    <m:r>
                      <a:rPr lang="en-US" altLang="fr-FR">
                        <a:latin typeface="Cambria Math" charset="0"/>
                        <a:ea typeface="ヒラギノ角ゴ ProN W3" charset="-128"/>
                      </a:rPr>
                      <m:t>(</m:t>
                    </m:r>
                    <m:r>
                      <a:rPr lang="en-US" altLang="fr-FR" b="0" i="1" smtClean="0">
                        <a:latin typeface="Cambria Math" charset="0"/>
                        <a:ea typeface="ヒラギノ角ゴ ProN W3" charset="-128"/>
                      </a:rPr>
                      <m:t>𝐴</m:t>
                    </m:r>
                    <m:r>
                      <a:rPr lang="en-US" altLang="fr-FR" b="0" i="1" smtClean="0">
                        <a:latin typeface="Cambria Math" charset="0"/>
                        <a:ea typeface="Cambria Math" charset="0"/>
                        <a:cs typeface="Cambria Math" charset="0"/>
                      </a:rPr>
                      <m:t>↔</m:t>
                    </m:r>
                    <m:r>
                      <a:rPr lang="en-US" altLang="fr-FR" b="0" i="1" smtClean="0">
                        <a:latin typeface="Cambria Math" charset="0"/>
                        <a:ea typeface="Cambria Math" charset="0"/>
                        <a:cs typeface="Cambria Math" charset="0"/>
                      </a:rPr>
                      <m:t>𝐵</m:t>
                    </m:r>
                    <m:r>
                      <a:rPr lang="en-US" altLang="fr-FR" b="0" i="1" smtClean="0">
                        <a:latin typeface="Cambria Math" charset="0"/>
                        <a:ea typeface="Cambria Math" charset="0"/>
                        <a:cs typeface="Cambria Math" charset="0"/>
                      </a:rPr>
                      <m:t>)</m:t>
                    </m:r>
                  </m:oMath>
                </a14:m>
                <a:endParaRPr lang="en-US" altLang="fr-FR" dirty="0" smtClean="0">
                  <a:ea typeface="ヒラギノ角ゴ ProN W3" charset="-128"/>
                </a:endParaRPr>
              </a:p>
              <a:p>
                <a:pPr lvl="1"/>
                <a:r>
                  <a:rPr lang="en-US" altLang="fr-FR" dirty="0" smtClean="0">
                    <a:ea typeface="ヒラギノ角ゴ ProN W3" charset="-128"/>
                  </a:rPr>
                  <a:t>A double implication should not be used for expressing equivalence (same semantics, but less readable and maintainable)</a:t>
                </a:r>
                <a:endParaRPr lang="en-US" altLang="fr-FR" dirty="0">
                  <a:ea typeface="ヒラギノ角ゴ ProN W3" charset="-128"/>
                </a:endParaRPr>
              </a:p>
            </p:txBody>
          </p:sp>
        </mc:Choice>
        <mc:Fallback xmlns="">
          <p:sp>
            <p:nvSpPr>
              <p:cNvPr id="19459" name="Espace réservé du contenu 3"/>
              <p:cNvSpPr>
                <a:spLocks noGrp="1" noRot="1" noChangeAspect="1" noMove="1" noResize="1" noEditPoints="1" noAdjustHandles="1" noChangeArrowheads="1" noChangeShapeType="1" noTextEdit="1"/>
              </p:cNvSpPr>
              <p:nvPr>
                <p:ph sz="half" idx="10"/>
              </p:nvPr>
            </p:nvSpPr>
            <p:spPr>
              <a:xfrm>
                <a:off x="685800" y="1143000"/>
                <a:ext cx="7990656" cy="5334000"/>
              </a:xfrm>
              <a:blipFill rotWithShape="0">
                <a:blip r:embed="rId3"/>
                <a:stretch>
                  <a:fillRect l="-1221" t="-114" r="-382"/>
                </a:stretch>
              </a:blipFill>
            </p:spPr>
            <p:txBody>
              <a:bodyPr/>
              <a:lstStyle/>
              <a:p>
                <a:r>
                  <a:rPr lang="en-US">
                    <a:noFill/>
                  </a:rPr>
                  <a:t> </a:t>
                </a:r>
              </a:p>
            </p:txBody>
          </p:sp>
        </mc:Fallback>
      </mc:AlternateContent>
    </p:spTree>
    <p:extLst>
      <p:ext uri="{BB962C8B-B14F-4D97-AF65-F5344CB8AC3E}">
        <p14:creationId xmlns:p14="http://schemas.microsoft.com/office/powerpoint/2010/main" val="2115512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AdaCore Training</Template>
  <TotalTime>3808</TotalTime>
  <Words>2662</Words>
  <Application>Microsoft Macintosh PowerPoint</Application>
  <PresentationFormat>Présentation à l'écran (4:3)</PresentationFormat>
  <Paragraphs>394</Paragraphs>
  <Slides>34</Slides>
  <Notes>32</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34</vt:i4>
      </vt:variant>
    </vt:vector>
  </HeadingPairs>
  <TitlesOfParts>
    <vt:vector size="47" baseType="lpstr">
      <vt:lpstr>Arial</vt:lpstr>
      <vt:lpstr>Arial Bold</vt:lpstr>
      <vt:lpstr>Calibri</vt:lpstr>
      <vt:lpstr>Cambria Math</vt:lpstr>
      <vt:lpstr>Courier New</vt:lpstr>
      <vt:lpstr>Gill Sans</vt:lpstr>
      <vt:lpstr>Helvetica</vt:lpstr>
      <vt:lpstr>ＭＳ Ｐゴシック</vt:lpstr>
      <vt:lpstr>Times</vt:lpstr>
      <vt:lpstr>Verdana</vt:lpstr>
      <vt:lpstr>Wingdings</vt:lpstr>
      <vt:lpstr>ヒラギノ角ゴ ProN W3</vt:lpstr>
      <vt:lpstr>1_AdaCoreU Template</vt:lpstr>
      <vt:lpstr>Présentation PowerPoint</vt:lpstr>
      <vt:lpstr>Subprogram Contracts in Ada 2012 and SPARK 2014</vt:lpstr>
      <vt:lpstr>Dynamic Execution of Subprogram Contracts</vt:lpstr>
      <vt:lpstr>Dynamic Behavior when Subprogram Contracts Fail</vt:lpstr>
      <vt:lpstr>Precondition</vt:lpstr>
      <vt:lpstr>Postcondition</vt:lpstr>
      <vt:lpstr>Contract Cases</vt:lpstr>
      <vt:lpstr>Attribute ‘Old</vt:lpstr>
      <vt:lpstr>Implication and Equivalence</vt:lpstr>
      <vt:lpstr>Reasoning by Cases</vt:lpstr>
      <vt:lpstr>Universal and Existential Quantification</vt:lpstr>
      <vt:lpstr>Expression Functions</vt:lpstr>
      <vt:lpstr>Présentation PowerPoint</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Présentation PowerPoint</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ochem</dc:creator>
  <cp:lastModifiedBy>Yannick Moy</cp:lastModifiedBy>
  <cp:revision>331</cp:revision>
  <cp:lastPrinted>2017-12-03T00:06:06Z</cp:lastPrinted>
  <dcterms:created xsi:type="dcterms:W3CDTF">2010-03-24T10:35:52Z</dcterms:created>
  <dcterms:modified xsi:type="dcterms:W3CDTF">2017-12-04T05:35:40Z</dcterms:modified>
</cp:coreProperties>
</file>