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5"/>
  </p:notesMasterIdLst>
  <p:sldIdLst>
    <p:sldId id="256" r:id="rId2"/>
    <p:sldId id="263" r:id="rId3"/>
    <p:sldId id="301" r:id="rId4"/>
    <p:sldId id="302" r:id="rId5"/>
    <p:sldId id="303" r:id="rId6"/>
    <p:sldId id="286" r:id="rId7"/>
    <p:sldId id="288" r:id="rId8"/>
    <p:sldId id="297" r:id="rId9"/>
    <p:sldId id="298" r:id="rId10"/>
    <p:sldId id="310" r:id="rId11"/>
    <p:sldId id="289" r:id="rId12"/>
    <p:sldId id="270" r:id="rId13"/>
    <p:sldId id="273" r:id="rId14"/>
    <p:sldId id="300" r:id="rId15"/>
    <p:sldId id="316" r:id="rId16"/>
    <p:sldId id="317" r:id="rId17"/>
    <p:sldId id="318" r:id="rId18"/>
    <p:sldId id="319" r:id="rId19"/>
    <p:sldId id="320" r:id="rId20"/>
    <p:sldId id="321" r:id="rId21"/>
    <p:sldId id="322" r:id="rId22"/>
    <p:sldId id="323" r:id="rId23"/>
    <p:sldId id="324" r:id="rId24"/>
    <p:sldId id="325" r:id="rId25"/>
    <p:sldId id="326" r:id="rId26"/>
    <p:sldId id="327" r:id="rId27"/>
    <p:sldId id="328" r:id="rId28"/>
    <p:sldId id="329" r:id="rId29"/>
    <p:sldId id="330" r:id="rId30"/>
    <p:sldId id="331" r:id="rId31"/>
    <p:sldId id="292" r:id="rId32"/>
    <p:sldId id="312" r:id="rId33"/>
    <p:sldId id="311" r:id="rId34"/>
    <p:sldId id="313" r:id="rId35"/>
    <p:sldId id="314" r:id="rId36"/>
    <p:sldId id="290" r:id="rId37"/>
    <p:sldId id="315" r:id="rId38"/>
    <p:sldId id="291" r:id="rId39"/>
    <p:sldId id="332" r:id="rId40"/>
    <p:sldId id="333" r:id="rId41"/>
    <p:sldId id="258" r:id="rId42"/>
    <p:sldId id="334" r:id="rId43"/>
    <p:sldId id="335" r:id="rId44"/>
    <p:sldId id="338" r:id="rId45"/>
    <p:sldId id="339" r:id="rId46"/>
    <p:sldId id="336" r:id="rId47"/>
    <p:sldId id="337" r:id="rId48"/>
    <p:sldId id="340" r:id="rId49"/>
    <p:sldId id="341" r:id="rId50"/>
    <p:sldId id="342" r:id="rId51"/>
    <p:sldId id="343" r:id="rId52"/>
    <p:sldId id="344" r:id="rId53"/>
    <p:sldId id="345" r:id="rId54"/>
    <p:sldId id="346" r:id="rId55"/>
    <p:sldId id="347" r:id="rId56"/>
    <p:sldId id="348" r:id="rId57"/>
    <p:sldId id="349" r:id="rId58"/>
    <p:sldId id="350" r:id="rId59"/>
    <p:sldId id="354" r:id="rId60"/>
    <p:sldId id="352" r:id="rId61"/>
    <p:sldId id="353" r:id="rId62"/>
    <p:sldId id="257" r:id="rId63"/>
    <p:sldId id="260"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30" autoAdjust="0"/>
    <p:restoredTop sz="68857" autoAdjust="0"/>
  </p:normalViewPr>
  <p:slideViewPr>
    <p:cSldViewPr snapToGrid="0">
      <p:cViewPr>
        <p:scale>
          <a:sx n="75" d="100"/>
          <a:sy n="75" d="100"/>
        </p:scale>
        <p:origin x="714"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EF8CB0-33D2-4F49-9A97-DB788DFC7082}" type="datetimeFigureOut">
              <a:rPr lang="en-GB" smtClean="0"/>
              <a:t>03/01/2015</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0C9329-88FA-4F10-ACFF-58B750973BE9}" type="slidenum">
              <a:rPr lang="en-GB" smtClean="0"/>
              <a:t>‹#›</a:t>
            </a:fld>
            <a:endParaRPr lang="en-GB"/>
          </a:p>
        </p:txBody>
      </p:sp>
    </p:spTree>
    <p:extLst>
      <p:ext uri="{BB962C8B-B14F-4D97-AF65-F5344CB8AC3E}">
        <p14:creationId xmlns:p14="http://schemas.microsoft.com/office/powerpoint/2010/main" val="862006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en-US" dirty="0" smtClean="0">
                <a:ea typeface="ＭＳ Ｐゴシック" panose="020B0600070205080204" pitchFamily="34" charset="-128"/>
              </a:rPr>
              <a:t>Hello my name is Martyn Pike and welcome to this lecture from the Ada University course on Mixed Language Programming with Ada and Java. </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Together we shall complete a series of slides and then you will be assessed on your learning using some quiz questions.</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1</a:t>
            </a:fld>
            <a:endParaRPr lang="en-GB"/>
          </a:p>
        </p:txBody>
      </p:sp>
    </p:spTree>
    <p:extLst>
      <p:ext uri="{BB962C8B-B14F-4D97-AF65-F5344CB8AC3E}">
        <p14:creationId xmlns:p14="http://schemas.microsoft.com/office/powerpoint/2010/main" val="39739090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Whenever ada2java</a:t>
            </a:r>
            <a:r>
              <a:rPr lang="en-GB" baseline="0" dirty="0" smtClean="0"/>
              <a:t> finds an instance of the String Ada type it will generate a Java class called </a:t>
            </a:r>
            <a:r>
              <a:rPr lang="en-GB" baseline="0" dirty="0" err="1" smtClean="0"/>
              <a:t>AdaString</a:t>
            </a:r>
            <a:r>
              <a:rPr lang="en-GB" baseline="0" dirty="0" smtClean="0"/>
              <a:t>.</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kern="1200" baseline="0" dirty="0" smtClean="0">
                <a:solidFill>
                  <a:schemeClr val="tx1"/>
                </a:solidFill>
                <a:latin typeface="+mn-lt"/>
                <a:ea typeface="+mn-ea"/>
                <a:cs typeface="+mn-cs"/>
              </a:rPr>
              <a:t>Here we see an Ada package that provides a simple subprogram that returns a fixed length string.</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b="0" i="0" u="none" strike="noStrike" kern="1200" baseline="0" dirty="0" smtClean="0">
              <a:solidFill>
                <a:schemeClr val="tx1"/>
              </a:solidFill>
              <a:latin typeface="+mn-lt"/>
              <a:ea typeface="+mn-ea"/>
              <a:cs typeface="+mn-cs"/>
            </a:endParaRPr>
          </a:p>
          <a:p>
            <a:r>
              <a:rPr lang="en-GB" sz="1200" b="0" baseline="0" dirty="0" smtClean="0">
                <a:solidFill>
                  <a:schemeClr val="tx1"/>
                </a:solidFill>
                <a:latin typeface="Courier New" pitchFamily="49" charset="0"/>
              </a:rPr>
              <a:t>Here are some of the more interesting operations from the </a:t>
            </a:r>
            <a:r>
              <a:rPr lang="en-GB" sz="1200" b="0" baseline="0" dirty="0" err="1" smtClean="0">
                <a:solidFill>
                  <a:schemeClr val="tx1"/>
                </a:solidFill>
                <a:latin typeface="Courier New" pitchFamily="49" charset="0"/>
              </a:rPr>
              <a:t>AdaString</a:t>
            </a:r>
            <a:r>
              <a:rPr lang="en-GB" sz="1200" b="0" baseline="0" dirty="0" smtClean="0">
                <a:solidFill>
                  <a:schemeClr val="tx1"/>
                </a:solidFill>
                <a:latin typeface="Courier New" pitchFamily="49" charset="0"/>
              </a:rPr>
              <a:t> class.</a:t>
            </a:r>
          </a:p>
          <a:p>
            <a:endParaRPr lang="en-GB" sz="1200" b="0" baseline="0" dirty="0" smtClean="0">
              <a:solidFill>
                <a:schemeClr val="tx1"/>
              </a:solidFill>
              <a:latin typeface="Courier New" pitchFamily="49" charset="0"/>
            </a:endParaRPr>
          </a:p>
          <a:p>
            <a:r>
              <a:rPr lang="en-GB" sz="1200" b="0" baseline="0" dirty="0" err="1" smtClean="0">
                <a:solidFill>
                  <a:schemeClr val="tx1"/>
                </a:solidFill>
                <a:latin typeface="Courier New" pitchFamily="49" charset="0"/>
              </a:rPr>
              <a:t>Get_Element_At</a:t>
            </a:r>
            <a:r>
              <a:rPr lang="en-GB" sz="1200" b="0" baseline="0" dirty="0" smtClean="0">
                <a:solidFill>
                  <a:schemeClr val="tx1"/>
                </a:solidFill>
                <a:latin typeface="Courier New" pitchFamily="49" charset="0"/>
              </a:rPr>
              <a:t> and </a:t>
            </a:r>
            <a:r>
              <a:rPr lang="en-GB" sz="1200" b="0" baseline="0" dirty="0" err="1" smtClean="0">
                <a:solidFill>
                  <a:schemeClr val="tx1"/>
                </a:solidFill>
                <a:latin typeface="Courier New" pitchFamily="49" charset="0"/>
              </a:rPr>
              <a:t>Set_Element_At</a:t>
            </a:r>
            <a:r>
              <a:rPr lang="en-GB" sz="1200" b="0" baseline="0" dirty="0" smtClean="0">
                <a:solidFill>
                  <a:schemeClr val="tx1"/>
                </a:solidFill>
                <a:latin typeface="Courier New" pitchFamily="49" charset="0"/>
              </a:rPr>
              <a:t> allow elements of the underlying character array to be both read and written.</a:t>
            </a:r>
          </a:p>
          <a:p>
            <a:endParaRPr lang="en-GB" sz="1200" b="0" baseline="0" dirty="0" smtClean="0">
              <a:solidFill>
                <a:schemeClr val="tx1"/>
              </a:solidFill>
              <a:latin typeface="Courier New" pitchFamily="49" charset="0"/>
            </a:endParaRPr>
          </a:p>
          <a:p>
            <a:r>
              <a:rPr lang="en-GB" sz="1200" b="0" baseline="0" dirty="0" smtClean="0">
                <a:solidFill>
                  <a:schemeClr val="tx1"/>
                </a:solidFill>
                <a:latin typeface="Courier New" pitchFamily="49" charset="0"/>
              </a:rPr>
              <a:t>First(), Last() and Length() mimic the Ada attributes of the same name.  </a:t>
            </a:r>
          </a:p>
          <a:p>
            <a:endParaRPr lang="en-GB" dirty="0" smtClean="0"/>
          </a:p>
          <a:p>
            <a:r>
              <a:rPr lang="en-GB" dirty="0" smtClean="0"/>
              <a:t>There</a:t>
            </a:r>
            <a:r>
              <a:rPr lang="en-GB" baseline="0" dirty="0" smtClean="0"/>
              <a:t> is a constructor for the </a:t>
            </a:r>
            <a:r>
              <a:rPr lang="en-GB" baseline="0" dirty="0" err="1" smtClean="0"/>
              <a:t>AdaString</a:t>
            </a:r>
            <a:r>
              <a:rPr lang="en-GB" baseline="0" dirty="0" smtClean="0"/>
              <a:t> classes that passes in a Java string – conveniently allowing </a:t>
            </a:r>
            <a:r>
              <a:rPr lang="en-GB" baseline="0" dirty="0" err="1" smtClean="0"/>
              <a:t>AdaString</a:t>
            </a:r>
            <a:r>
              <a:rPr lang="en-GB" baseline="0" dirty="0" smtClean="0"/>
              <a:t> objects to be created from Java strings.</a:t>
            </a:r>
          </a:p>
          <a:p>
            <a:endParaRPr lang="en-GB" baseline="0" dirty="0" smtClean="0"/>
          </a:p>
          <a:p>
            <a:r>
              <a:rPr lang="en-GB" dirty="0" smtClean="0"/>
              <a:t>Finally there is a utility operation called </a:t>
            </a:r>
            <a:r>
              <a:rPr lang="en-GB" dirty="0" err="1" smtClean="0"/>
              <a:t>toString</a:t>
            </a:r>
            <a:r>
              <a:rPr lang="en-GB" dirty="0" smtClean="0"/>
              <a:t> which allows the </a:t>
            </a:r>
            <a:r>
              <a:rPr lang="en-GB" dirty="0" err="1" smtClean="0"/>
              <a:t>AdaString</a:t>
            </a:r>
            <a:r>
              <a:rPr lang="en-GB" dirty="0" smtClean="0"/>
              <a:t> object to return a Java string version of itself.</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b="0" i="0" u="none" strike="noStrike" kern="1200" baseline="0" dirty="0" smtClean="0">
              <a:solidFill>
                <a:schemeClr val="tx1"/>
              </a:solidFill>
              <a:latin typeface="+mn-lt"/>
              <a:ea typeface="+mn-ea"/>
              <a:cs typeface="+mn-cs"/>
            </a:endParaRPr>
          </a:p>
          <a:p>
            <a:endParaRPr lang="en-GB" baseline="0" dirty="0" smtClean="0"/>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10</a:t>
            </a:fld>
            <a:endParaRPr lang="en-GB"/>
          </a:p>
        </p:txBody>
      </p:sp>
    </p:spTree>
    <p:extLst>
      <p:ext uri="{BB962C8B-B14F-4D97-AF65-F5344CB8AC3E}">
        <p14:creationId xmlns:p14="http://schemas.microsoft.com/office/powerpoint/2010/main" val="22558686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a:t>
            </a:r>
            <a:r>
              <a:rPr lang="en-GB" baseline="0" dirty="0" smtClean="0"/>
              <a:t> is possible for Java to use global variables and constants declared in the publically visible part of an Ada package.</a:t>
            </a:r>
          </a:p>
          <a:p>
            <a:endParaRPr lang="en-GB" baseline="0" dirty="0" smtClean="0"/>
          </a:p>
          <a:p>
            <a:r>
              <a:rPr lang="en-GB" baseline="0" dirty="0" smtClean="0"/>
              <a:t>ada2java will use specific mappings for any scalar types and then provide read and write operations for variables and just read operations for constants.</a:t>
            </a:r>
          </a:p>
          <a:p>
            <a:endParaRPr lang="en-GB" baseline="0" dirty="0" smtClean="0"/>
          </a:p>
          <a:p>
            <a:r>
              <a:rPr lang="en-GB" baseline="0" dirty="0" smtClean="0"/>
              <a:t>Here we two examples of this by way of a Java main program that will output the values of the global variable and constant to the console.</a:t>
            </a:r>
          </a:p>
          <a:p>
            <a:endParaRPr lang="en-GB" baseline="0" dirty="0" smtClean="0"/>
          </a:p>
          <a:p>
            <a:r>
              <a:rPr lang="en-GB" baseline="0" dirty="0" smtClean="0"/>
              <a:t>First we have an initialised package level variable called </a:t>
            </a:r>
            <a:r>
              <a:rPr lang="en-GB" baseline="0" dirty="0" err="1" smtClean="0"/>
              <a:t>My_Global</a:t>
            </a:r>
            <a:r>
              <a:rPr lang="en-GB" baseline="0" dirty="0" smtClean="0"/>
              <a:t> for which two operations are generated in the </a:t>
            </a:r>
            <a:r>
              <a:rPr lang="en-GB" baseline="0" dirty="0" err="1" smtClean="0"/>
              <a:t>GlobVar_Package</a:t>
            </a:r>
            <a:r>
              <a:rPr lang="en-GB" baseline="0" dirty="0" smtClean="0"/>
              <a:t> Java package.  These can be used to read and write </a:t>
            </a:r>
            <a:r>
              <a:rPr lang="en-GB" baseline="0" dirty="0" err="1" smtClean="0"/>
              <a:t>My_Global</a:t>
            </a:r>
            <a:r>
              <a:rPr lang="en-GB" baseline="0" dirty="0" smtClean="0"/>
              <a:t>.</a:t>
            </a:r>
          </a:p>
          <a:p>
            <a:endParaRPr lang="en-GB" baseline="0" dirty="0" smtClean="0"/>
          </a:p>
          <a:p>
            <a:r>
              <a:rPr lang="en-GB" baseline="0" dirty="0" smtClean="0"/>
              <a:t>Similarly there is a single operation for </a:t>
            </a:r>
            <a:r>
              <a:rPr lang="en-GB" baseline="0" dirty="0" err="1" smtClean="0"/>
              <a:t>My_Constant</a:t>
            </a:r>
            <a:r>
              <a:rPr lang="en-GB" baseline="0" dirty="0" smtClean="0"/>
              <a:t> that only permits the value to be read as it is declared constant in the Ada code.</a:t>
            </a:r>
          </a:p>
          <a:p>
            <a:endParaRPr lang="en-GB" baseline="0" dirty="0" smtClean="0"/>
          </a:p>
          <a:p>
            <a:r>
              <a:rPr lang="en-GB" baseline="0" dirty="0" smtClean="0"/>
              <a:t>If this Java main program is compiled and executed we would see the console output the values 40, 60 and 50 respectively.</a:t>
            </a:r>
          </a:p>
          <a:p>
            <a:endParaRPr lang="en-GB" baseline="0" dirty="0" smtClean="0"/>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11</a:t>
            </a:fld>
            <a:endParaRPr lang="en-GB"/>
          </a:p>
        </p:txBody>
      </p:sp>
    </p:spTree>
    <p:extLst>
      <p:ext uri="{BB962C8B-B14F-4D97-AF65-F5344CB8AC3E}">
        <p14:creationId xmlns:p14="http://schemas.microsoft.com/office/powerpoint/2010/main" val="34035359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smtClean="0">
                <a:solidFill>
                  <a:schemeClr val="tx1"/>
                </a:solidFill>
                <a:latin typeface="+mn-lt"/>
                <a:ea typeface="+mn-ea"/>
                <a:cs typeface="+mn-cs"/>
              </a:rPr>
              <a:t>An Ada array type is mapped by ada2java into a proxy class with a name that matches the array type.</a:t>
            </a:r>
          </a:p>
          <a:p>
            <a:endParaRPr lang="en-GB" sz="1200" b="0" i="0" u="none" strike="noStrike" kern="1200" baseline="0" dirty="0" smtClean="0">
              <a:solidFill>
                <a:schemeClr val="tx1"/>
              </a:solidFill>
              <a:latin typeface="+mn-lt"/>
              <a:ea typeface="+mn-ea"/>
              <a:cs typeface="+mn-cs"/>
            </a:endParaRPr>
          </a:p>
          <a:p>
            <a:r>
              <a:rPr lang="en-GB" sz="1200" b="0" i="0" u="none" strike="noStrike" kern="1200" baseline="0" dirty="0" smtClean="0">
                <a:solidFill>
                  <a:schemeClr val="tx1"/>
                </a:solidFill>
                <a:latin typeface="+mn-lt"/>
                <a:ea typeface="+mn-ea"/>
                <a:cs typeface="+mn-cs"/>
              </a:rPr>
              <a:t>Given the Ada package called </a:t>
            </a:r>
            <a:r>
              <a:rPr lang="en-GB" sz="1200" b="0" i="0" u="none" strike="noStrike" kern="1200" baseline="0" dirty="0" err="1" smtClean="0">
                <a:solidFill>
                  <a:schemeClr val="tx1"/>
                </a:solidFill>
                <a:latin typeface="+mn-lt"/>
                <a:ea typeface="+mn-ea"/>
                <a:cs typeface="+mn-cs"/>
              </a:rPr>
              <a:t>Ada_Array</a:t>
            </a:r>
            <a:r>
              <a:rPr lang="en-GB" sz="1200" b="0" i="0" u="none" strike="noStrike" kern="1200" baseline="0" dirty="0" smtClean="0">
                <a:solidFill>
                  <a:schemeClr val="tx1"/>
                </a:solidFill>
                <a:latin typeface="+mn-lt"/>
                <a:ea typeface="+mn-ea"/>
                <a:cs typeface="+mn-cs"/>
              </a:rPr>
              <a:t> shown here along with the appropriate invocation of ada2java the </a:t>
            </a:r>
            <a:r>
              <a:rPr lang="en-GB" sz="1200" b="0" i="0" u="none" strike="noStrike" kern="1200" baseline="0" dirty="0" err="1" smtClean="0">
                <a:solidFill>
                  <a:schemeClr val="tx1"/>
                </a:solidFill>
                <a:latin typeface="+mn-lt"/>
                <a:ea typeface="+mn-ea"/>
                <a:cs typeface="+mn-cs"/>
              </a:rPr>
              <a:t>An_Array</a:t>
            </a:r>
            <a:r>
              <a:rPr lang="en-GB" sz="1200" b="0" i="0" u="none" strike="noStrike" kern="1200" baseline="0" dirty="0" smtClean="0">
                <a:solidFill>
                  <a:schemeClr val="tx1"/>
                </a:solidFill>
                <a:latin typeface="+mn-lt"/>
                <a:ea typeface="+mn-ea"/>
                <a:cs typeface="+mn-cs"/>
              </a:rPr>
              <a:t> Java class has been generated.</a:t>
            </a:r>
          </a:p>
          <a:p>
            <a:endParaRPr lang="en-GB" sz="1200" b="0" i="0" u="none" strike="noStrike" kern="1200" baseline="0" dirty="0" smtClean="0">
              <a:solidFill>
                <a:schemeClr val="tx1"/>
              </a:solidFill>
              <a:latin typeface="+mn-lt"/>
              <a:ea typeface="+mn-ea"/>
              <a:cs typeface="+mn-cs"/>
            </a:endParaRPr>
          </a:p>
          <a:p>
            <a:r>
              <a:rPr lang="en-GB" sz="1200" b="0" i="0" u="none" strike="noStrike" kern="1200" baseline="0" dirty="0" smtClean="0">
                <a:solidFill>
                  <a:schemeClr val="tx1"/>
                </a:solidFill>
                <a:latin typeface="+mn-lt"/>
                <a:ea typeface="+mn-ea"/>
                <a:cs typeface="+mn-cs"/>
              </a:rPr>
              <a:t>It contains a constructor that allows Java objects to be allocated and operations that provide similar capabilities to how Ada native code can access objects of the array type.</a:t>
            </a:r>
          </a:p>
          <a:p>
            <a:endParaRPr lang="en-GB" sz="1200" b="0" i="0" u="none" strike="noStrike" kern="1200" baseline="0" dirty="0" smtClean="0">
              <a:solidFill>
                <a:schemeClr val="tx1"/>
              </a:solidFill>
              <a:latin typeface="+mn-lt"/>
              <a:ea typeface="+mn-ea"/>
              <a:cs typeface="+mn-cs"/>
            </a:endParaRPr>
          </a:p>
          <a:p>
            <a:r>
              <a:rPr lang="en-GB" sz="1200" b="0" i="0" u="none" strike="noStrike" kern="1200" baseline="0" dirty="0" smtClean="0">
                <a:solidFill>
                  <a:schemeClr val="tx1"/>
                </a:solidFill>
                <a:latin typeface="+mn-lt"/>
                <a:ea typeface="+mn-ea"/>
                <a:cs typeface="+mn-cs"/>
              </a:rPr>
              <a:t>It is not surprising to see that the operations are similar to those available for Ada strings seeing as strings are arrays of characters.</a:t>
            </a:r>
          </a:p>
          <a:p>
            <a:endParaRPr lang="en-GB" sz="1200" b="0" i="0" u="none" strike="noStrike" kern="1200" baseline="0" dirty="0" smtClean="0">
              <a:solidFill>
                <a:schemeClr val="tx1"/>
              </a:solidFill>
              <a:latin typeface="+mn-lt"/>
              <a:ea typeface="+mn-ea"/>
              <a:cs typeface="+mn-cs"/>
            </a:endParaRPr>
          </a:p>
          <a:p>
            <a:endParaRPr lang="en-GB" sz="1200" b="0" i="0" u="none" strike="noStrike" kern="1200" baseline="0" dirty="0" smtClean="0">
              <a:solidFill>
                <a:schemeClr val="tx1"/>
              </a:solidFill>
              <a:latin typeface="+mn-lt"/>
              <a:ea typeface="+mn-ea"/>
              <a:cs typeface="+mn-cs"/>
            </a:endParaRPr>
          </a:p>
          <a:p>
            <a:endParaRPr lang="en-GB" sz="1200" b="0" i="0" u="none" strike="noStrike" kern="1200" baseline="0" dirty="0" smtClean="0">
              <a:solidFill>
                <a:schemeClr val="tx1"/>
              </a:solidFill>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12</a:t>
            </a:fld>
            <a:endParaRPr lang="en-GB"/>
          </a:p>
        </p:txBody>
      </p:sp>
    </p:spTree>
    <p:extLst>
      <p:ext uri="{BB962C8B-B14F-4D97-AF65-F5344CB8AC3E}">
        <p14:creationId xmlns:p14="http://schemas.microsoft.com/office/powerpoint/2010/main" val="10442413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a:t>
            </a:r>
            <a:r>
              <a:rPr lang="en-GB" dirty="0" err="1" smtClean="0"/>
              <a:t>Record_Types</a:t>
            </a:r>
            <a:r>
              <a:rPr lang="en-GB" dirty="0" smtClean="0"/>
              <a:t> Ada package</a:t>
            </a:r>
            <a:r>
              <a:rPr lang="en-GB" baseline="0" dirty="0" smtClean="0"/>
              <a:t> defines two records types, one of which has been used to type a field within the other.</a:t>
            </a:r>
          </a:p>
          <a:p>
            <a:endParaRPr lang="en-GB" baseline="0" dirty="0" smtClean="0"/>
          </a:p>
          <a:p>
            <a:r>
              <a:rPr lang="en-GB" baseline="0" dirty="0" smtClean="0"/>
              <a:t>The </a:t>
            </a:r>
            <a:r>
              <a:rPr lang="en-GB" baseline="0" dirty="0" err="1" smtClean="0"/>
              <a:t>Nested_Record</a:t>
            </a:r>
            <a:r>
              <a:rPr lang="en-GB" baseline="0" dirty="0" smtClean="0"/>
              <a:t> field of </a:t>
            </a:r>
            <a:r>
              <a:rPr lang="en-GB" baseline="0" dirty="0" err="1" smtClean="0"/>
              <a:t>A_Record_Type</a:t>
            </a:r>
            <a:r>
              <a:rPr lang="en-GB" baseline="0" dirty="0" smtClean="0"/>
              <a:t> is therefore a nested record data structure.</a:t>
            </a:r>
            <a:endParaRPr lang="en-GB" dirty="0" smtClean="0"/>
          </a:p>
          <a:p>
            <a:endParaRPr lang="en-GB" dirty="0" smtClean="0"/>
          </a:p>
          <a:p>
            <a:r>
              <a:rPr lang="en-GB" dirty="0" smtClean="0"/>
              <a:t>Passing this Ada</a:t>
            </a:r>
            <a:r>
              <a:rPr lang="en-GB" baseline="0" dirty="0" smtClean="0"/>
              <a:t> package specification through ada2java results in a Java proxy class being generated to model the </a:t>
            </a:r>
            <a:r>
              <a:rPr lang="en-GB" baseline="0" dirty="0" err="1" smtClean="0"/>
              <a:t>A_Nested_Record_Type</a:t>
            </a:r>
            <a:r>
              <a:rPr lang="en-GB" baseline="0" dirty="0" smtClean="0"/>
              <a:t> record along with setter and getter style operations for each of the fields.</a:t>
            </a:r>
            <a:endParaRPr lang="en-GB" dirty="0" smtClean="0"/>
          </a:p>
          <a:p>
            <a:endParaRPr lang="en-GB" dirty="0" smtClean="0"/>
          </a:p>
          <a:p>
            <a:r>
              <a:rPr lang="en-GB" dirty="0" smtClean="0"/>
              <a:t>Ada2java</a:t>
            </a:r>
            <a:r>
              <a:rPr lang="en-GB" baseline="0" dirty="0" smtClean="0"/>
              <a:t> has also generated a Java proxy class for the </a:t>
            </a:r>
            <a:r>
              <a:rPr lang="en-GB" baseline="0" dirty="0" err="1" smtClean="0"/>
              <a:t>A_Record_Type</a:t>
            </a:r>
            <a:r>
              <a:rPr lang="en-GB" baseline="0" dirty="0" smtClean="0"/>
              <a:t> along with the necessary setter and getter operations for the fields including the nested record data structure.</a:t>
            </a:r>
          </a:p>
          <a:p>
            <a:endParaRPr lang="en-GB" baseline="0" dirty="0" smtClean="0"/>
          </a:p>
          <a:p>
            <a:r>
              <a:rPr lang="en-GB" baseline="0" dirty="0" smtClean="0"/>
              <a:t>This example demonstrates that simple composite data structures like records can be used in both Ada and Java, enabling existing algorithms based around non-object oriented data to be reused in a pure Object Only environment like Java.</a:t>
            </a:r>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CA0C9329-88FA-4F10-ACFF-58B750973BE9}" type="slidenum">
              <a:rPr lang="en-GB" smtClean="0"/>
              <a:t>13</a:t>
            </a:fld>
            <a:endParaRPr lang="en-GB"/>
          </a:p>
        </p:txBody>
      </p:sp>
    </p:spTree>
    <p:extLst>
      <p:ext uri="{BB962C8B-B14F-4D97-AF65-F5344CB8AC3E}">
        <p14:creationId xmlns:p14="http://schemas.microsoft.com/office/powerpoint/2010/main" val="12174674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It is possible to effectively use Ada type extension in Java though ada2java’s support for tagged types.</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Here we have a tagged type with a primitive subprogram called </a:t>
            </a:r>
            <a:r>
              <a:rPr lang="en-GB" sz="1200" b="0" i="0" kern="1200" dirty="0" err="1" smtClean="0">
                <a:solidFill>
                  <a:schemeClr val="tx1"/>
                </a:solidFill>
                <a:effectLst/>
                <a:latin typeface="+mn-lt"/>
                <a:ea typeface="+mn-ea"/>
                <a:cs typeface="+mn-cs"/>
              </a:rPr>
              <a:t>Print_Me</a:t>
            </a:r>
            <a:r>
              <a:rPr lang="en-GB" sz="1200" b="0" i="0" kern="1200" dirty="0" smtClean="0">
                <a:solidFill>
                  <a:schemeClr val="tx1"/>
                </a:solidFill>
                <a:effectLst/>
                <a:latin typeface="+mn-lt"/>
                <a:ea typeface="+mn-ea"/>
                <a:cs typeface="+mn-cs"/>
              </a:rPr>
              <a:t> which accepts a string parameter to be displayed.</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We then have a second type derived from the first and has an overridden primitive subprogram for </a:t>
            </a:r>
            <a:r>
              <a:rPr lang="en-GB" sz="1200" b="0" i="0" kern="1200" dirty="0" err="1" smtClean="0">
                <a:solidFill>
                  <a:schemeClr val="tx1"/>
                </a:solidFill>
                <a:effectLst/>
                <a:latin typeface="+mn-lt"/>
                <a:ea typeface="+mn-ea"/>
                <a:cs typeface="+mn-cs"/>
              </a:rPr>
              <a:t>Print_Me</a:t>
            </a:r>
            <a:r>
              <a:rPr lang="en-GB" sz="1200" b="0" i="0" kern="1200" dirty="0" smtClean="0">
                <a:solidFill>
                  <a:schemeClr val="tx1"/>
                </a:solidFill>
                <a:effectLst/>
                <a:latin typeface="+mn-lt"/>
                <a:ea typeface="+mn-ea"/>
                <a:cs typeface="+mn-cs"/>
              </a:rPr>
              <a:t> again accepting a string parameter to be displayed.</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Finally we have a package level procedure called </a:t>
            </a:r>
            <a:r>
              <a:rPr lang="en-GB" sz="1200" b="0" i="0" kern="1200" dirty="0" err="1" smtClean="0">
                <a:solidFill>
                  <a:schemeClr val="tx1"/>
                </a:solidFill>
                <a:effectLst/>
                <a:latin typeface="+mn-lt"/>
                <a:ea typeface="+mn-ea"/>
                <a:cs typeface="+mn-cs"/>
              </a:rPr>
              <a:t>Call_Print_Me</a:t>
            </a:r>
            <a:r>
              <a:rPr lang="en-GB" sz="1200" b="0" i="0" kern="1200" dirty="0" smtClean="0">
                <a:solidFill>
                  <a:schemeClr val="tx1"/>
                </a:solidFill>
                <a:effectLst/>
                <a:latin typeface="+mn-lt"/>
                <a:ea typeface="+mn-ea"/>
                <a:cs typeface="+mn-cs"/>
              </a:rPr>
              <a:t> which can accept an object Val at any point in the type hierarchy we have built up.</a:t>
            </a:r>
          </a:p>
        </p:txBody>
      </p:sp>
      <p:sp>
        <p:nvSpPr>
          <p:cNvPr id="4" name="Slide Number Placeholder 3"/>
          <p:cNvSpPr>
            <a:spLocks noGrp="1"/>
          </p:cNvSpPr>
          <p:nvPr>
            <p:ph type="sldNum" sz="quarter" idx="10"/>
          </p:nvPr>
        </p:nvSpPr>
        <p:spPr/>
        <p:txBody>
          <a:bodyPr/>
          <a:lstStyle/>
          <a:p>
            <a:fld id="{CA0C9329-88FA-4F10-ACFF-58B750973BE9}" type="slidenum">
              <a:rPr lang="en-GB" smtClean="0"/>
              <a:t>14</a:t>
            </a:fld>
            <a:endParaRPr lang="en-GB"/>
          </a:p>
        </p:txBody>
      </p:sp>
    </p:spTree>
    <p:extLst>
      <p:ext uri="{BB962C8B-B14F-4D97-AF65-F5344CB8AC3E}">
        <p14:creationId xmlns:p14="http://schemas.microsoft.com/office/powerpoint/2010/main" val="2647822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a:t>
            </a:r>
            <a:r>
              <a:rPr lang="en-GB" baseline="0" dirty="0" smtClean="0"/>
              <a:t> is a UML diagram to show the type hierarchy using the class notation including the operation names.</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15</a:t>
            </a:fld>
            <a:endParaRPr lang="en-GB"/>
          </a:p>
        </p:txBody>
      </p:sp>
    </p:spTree>
    <p:extLst>
      <p:ext uri="{BB962C8B-B14F-4D97-AF65-F5344CB8AC3E}">
        <p14:creationId xmlns:p14="http://schemas.microsoft.com/office/powerpoint/2010/main" val="5498310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are the implementations of each of the subprograms.</a:t>
            </a:r>
          </a:p>
          <a:p>
            <a:endParaRPr lang="en-GB" dirty="0" smtClean="0"/>
          </a:p>
          <a:p>
            <a:r>
              <a:rPr lang="en-GB" dirty="0" smtClean="0"/>
              <a:t>Each implementation of </a:t>
            </a:r>
            <a:r>
              <a:rPr lang="en-GB" dirty="0" err="1" smtClean="0"/>
              <a:t>Print_Me</a:t>
            </a:r>
            <a:r>
              <a:rPr lang="en-GB" baseline="0" dirty="0" smtClean="0"/>
              <a:t> outputs a string specific to its associated type.</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effectLst/>
                <a:latin typeface="+mn-lt"/>
                <a:ea typeface="+mn-ea"/>
                <a:cs typeface="+mn-cs"/>
              </a:rPr>
              <a:t>Note that the call in the Ada </a:t>
            </a:r>
            <a:r>
              <a:rPr lang="en-GB" sz="1200" b="0" i="0" kern="1200" dirty="0" err="1" smtClean="0">
                <a:solidFill>
                  <a:schemeClr val="tx1"/>
                </a:solidFill>
                <a:effectLst/>
                <a:latin typeface="+mn-lt"/>
                <a:ea typeface="+mn-ea"/>
                <a:cs typeface="+mn-cs"/>
              </a:rPr>
              <a:t>Call_Print_Me</a:t>
            </a:r>
            <a:r>
              <a:rPr lang="en-GB" sz="1200" b="0" i="0" kern="1200" dirty="0" smtClean="0">
                <a:solidFill>
                  <a:schemeClr val="tx1"/>
                </a:solidFill>
                <a:effectLst/>
                <a:latin typeface="+mn-lt"/>
                <a:ea typeface="+mn-ea"/>
                <a:cs typeface="+mn-cs"/>
              </a:rPr>
              <a:t> is dispatching, so at runtime the correct implementation of </a:t>
            </a:r>
            <a:r>
              <a:rPr lang="en-GB" sz="1200" b="0" i="0" kern="1200" dirty="0" err="1" smtClean="0">
                <a:solidFill>
                  <a:schemeClr val="tx1"/>
                </a:solidFill>
                <a:effectLst/>
                <a:latin typeface="+mn-lt"/>
                <a:ea typeface="+mn-ea"/>
                <a:cs typeface="+mn-cs"/>
              </a:rPr>
              <a:t>Print_Me</a:t>
            </a:r>
            <a:r>
              <a:rPr lang="en-GB" sz="1200" b="0" i="0" kern="1200" dirty="0" smtClean="0">
                <a:solidFill>
                  <a:schemeClr val="tx1"/>
                </a:solidFill>
                <a:effectLst/>
                <a:latin typeface="+mn-lt"/>
                <a:ea typeface="+mn-ea"/>
                <a:cs typeface="+mn-cs"/>
              </a:rPr>
              <a:t> will be called based upon the Tag of the Val parameter.</a:t>
            </a:r>
            <a:endParaRPr lang="en-GB" dirty="0" smtClean="0"/>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16</a:t>
            </a:fld>
            <a:endParaRPr lang="en-GB"/>
          </a:p>
        </p:txBody>
      </p:sp>
    </p:spTree>
    <p:extLst>
      <p:ext uri="{BB962C8B-B14F-4D97-AF65-F5344CB8AC3E}">
        <p14:creationId xmlns:p14="http://schemas.microsoft.com/office/powerpoint/2010/main" val="33920400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is an initial version of a Java main program that instantiates objects using</a:t>
            </a:r>
            <a:r>
              <a:rPr lang="en-GB" baseline="0" dirty="0" smtClean="0"/>
              <a:t> types defined in Ada with Java versions generated by ada2java.</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17</a:t>
            </a:fld>
            <a:endParaRPr lang="en-GB"/>
          </a:p>
        </p:txBody>
      </p:sp>
    </p:spTree>
    <p:extLst>
      <p:ext uri="{BB962C8B-B14F-4D97-AF65-F5344CB8AC3E}">
        <p14:creationId xmlns:p14="http://schemas.microsoft.com/office/powerpoint/2010/main" val="11935990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If we were to build and execute this Java main program then the output would be as follows.</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18</a:t>
            </a:fld>
            <a:endParaRPr lang="en-GB"/>
          </a:p>
        </p:txBody>
      </p:sp>
    </p:spTree>
    <p:extLst>
      <p:ext uri="{BB962C8B-B14F-4D97-AF65-F5344CB8AC3E}">
        <p14:creationId xmlns:p14="http://schemas.microsoft.com/office/powerpoint/2010/main" val="42316805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 is also possible for Java classes to continue the type extension</a:t>
            </a:r>
            <a:r>
              <a:rPr lang="en-GB" baseline="0" dirty="0" smtClean="0"/>
              <a:t> from any Ada tagged type.</a:t>
            </a:r>
          </a:p>
          <a:p>
            <a:endParaRPr lang="en-GB" baseline="0" dirty="0" smtClean="0"/>
          </a:p>
          <a:p>
            <a:r>
              <a:rPr lang="en-GB" baseline="0" dirty="0" smtClean="0"/>
              <a:t>So here we’ve extended </a:t>
            </a:r>
            <a:r>
              <a:rPr lang="en-GB" baseline="0" dirty="0" err="1" smtClean="0"/>
              <a:t>A_Tagged_Type</a:t>
            </a:r>
            <a:r>
              <a:rPr lang="en-GB" baseline="0" dirty="0" smtClean="0"/>
              <a:t> to give </a:t>
            </a:r>
            <a:r>
              <a:rPr lang="en-GB" baseline="0" dirty="0" err="1" smtClean="0"/>
              <a:t>A_Java_Child</a:t>
            </a:r>
            <a:r>
              <a:rPr lang="en-GB" baseline="0" dirty="0" smtClean="0"/>
              <a:t> and overridden the </a:t>
            </a:r>
            <a:r>
              <a:rPr lang="en-GB" baseline="0" dirty="0" err="1" smtClean="0"/>
              <a:t>Print_Me</a:t>
            </a:r>
            <a:r>
              <a:rPr lang="en-GB" baseline="0" dirty="0" smtClean="0"/>
              <a:t> subprogram.</a:t>
            </a:r>
          </a:p>
          <a:p>
            <a:endParaRPr lang="en-GB" baseline="0" dirty="0" smtClean="0"/>
          </a:p>
          <a:p>
            <a:r>
              <a:rPr lang="en-GB" baseline="0" dirty="0" smtClean="0"/>
              <a:t>Given a slightly different Main program we get the following output.</a:t>
            </a:r>
          </a:p>
          <a:p>
            <a:endParaRPr lang="en-GB" baseline="0" dirty="0" smtClean="0"/>
          </a:p>
          <a:p>
            <a:r>
              <a:rPr lang="en-GB" baseline="0" dirty="0" smtClean="0"/>
              <a:t>You can see the </a:t>
            </a:r>
            <a:r>
              <a:rPr lang="en-GB" baseline="0" dirty="0" err="1" smtClean="0"/>
              <a:t>Call_Print_Me</a:t>
            </a:r>
            <a:r>
              <a:rPr lang="en-GB" baseline="0" dirty="0" smtClean="0"/>
              <a:t> subprogram successfully dispatched across the Ada and Java language boundary.</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19</a:t>
            </a:fld>
            <a:endParaRPr lang="en-GB"/>
          </a:p>
        </p:txBody>
      </p:sp>
    </p:spTree>
    <p:extLst>
      <p:ext uri="{BB962C8B-B14F-4D97-AF65-F5344CB8AC3E}">
        <p14:creationId xmlns:p14="http://schemas.microsoft.com/office/powerpoint/2010/main" val="54737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lecture focusses on a specific toolset called the Ada-Java Interfacing Suite, or the AJIS for short.</a:t>
            </a:r>
          </a:p>
          <a:p>
            <a:endParaRPr lang="en-GB" dirty="0" smtClean="0"/>
          </a:p>
          <a:p>
            <a:r>
              <a:rPr lang="en-GB" dirty="0" smtClean="0"/>
              <a:t>It is a collection of add-on tools, based on the ASIS library from GNAT, oriented towards integrating native Ada code with Java applications that run on a Java Virtual Machine (JVM), allowing standards-compliant mixed Ada/Java systems.</a:t>
            </a:r>
          </a:p>
          <a:p>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The AJIS provides an Ada binding to the low-level JNI, and it does this</a:t>
            </a:r>
            <a:r>
              <a:rPr lang="en-GB" baseline="0" dirty="0" smtClean="0"/>
              <a:t> through the automated generation of the JNI “glue” code.</a:t>
            </a:r>
            <a:endParaRPr lang="en-GB" dirty="0" smtClean="0"/>
          </a:p>
          <a:p>
            <a:endParaRPr lang="en-GB" dirty="0" smtClean="0"/>
          </a:p>
          <a:p>
            <a:r>
              <a:rPr lang="en-GB" sz="1200" b="0" i="0" kern="1200" dirty="0" smtClean="0">
                <a:solidFill>
                  <a:schemeClr val="tx1"/>
                </a:solidFill>
                <a:effectLst/>
                <a:latin typeface="+mn-lt"/>
                <a:ea typeface="+mn-ea"/>
                <a:cs typeface="+mn-cs"/>
              </a:rPr>
              <a:t>Throughout the remainder of this lecture we shall concentrate on demonstrating</a:t>
            </a:r>
            <a:r>
              <a:rPr lang="en-GB" sz="1200" b="0" i="0" kern="1200" baseline="0" dirty="0" smtClean="0">
                <a:solidFill>
                  <a:schemeClr val="tx1"/>
                </a:solidFill>
                <a:effectLst/>
                <a:latin typeface="+mn-lt"/>
                <a:ea typeface="+mn-ea"/>
                <a:cs typeface="+mn-cs"/>
              </a:rPr>
              <a:t> the use of the ada2java command line tool</a:t>
            </a:r>
            <a:r>
              <a:rPr lang="en-GB" sz="1200" b="0" i="0" kern="1200" dirty="0" smtClean="0">
                <a:solidFill>
                  <a:schemeClr val="tx1"/>
                </a:solidFill>
                <a:effectLst/>
                <a:latin typeface="+mn-lt"/>
                <a:ea typeface="+mn-ea"/>
                <a:cs typeface="+mn-cs"/>
              </a:rPr>
              <a:t> which </a:t>
            </a:r>
            <a:r>
              <a:rPr lang="en-GB" sz="1200" b="0" i="0" kern="1200" baseline="0" dirty="0" smtClean="0">
                <a:solidFill>
                  <a:schemeClr val="tx1"/>
                </a:solidFill>
                <a:effectLst/>
                <a:latin typeface="+mn-lt"/>
                <a:ea typeface="+mn-ea"/>
                <a:cs typeface="+mn-cs"/>
              </a:rPr>
              <a:t>is provided by the GNAT tools.</a:t>
            </a:r>
          </a:p>
          <a:p>
            <a:endParaRPr lang="en-GB" sz="1200" b="0" i="0"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A series of code examples are available to accompany this course and all tools required to build the examples are available from libre.adacore.com and are licensed under the GPL.</a:t>
            </a:r>
          </a:p>
          <a:p>
            <a:endParaRPr lang="en-GB" sz="1200" b="0" i="0" kern="1200" baseline="0" dirty="0" smtClean="0">
              <a:solidFill>
                <a:schemeClr val="tx1"/>
              </a:solidFill>
              <a:effectLst/>
              <a:latin typeface="+mn-lt"/>
              <a:ea typeface="+mn-ea"/>
              <a:cs typeface="+mn-cs"/>
            </a:endParaRPr>
          </a:p>
          <a:p>
            <a:endParaRPr lang="en-GB" sz="1200" b="0" i="0" kern="1200" baseline="0" dirty="0" smtClean="0">
              <a:solidFill>
                <a:schemeClr val="tx1"/>
              </a:solidFill>
              <a:effectLst/>
              <a:latin typeface="+mn-lt"/>
              <a:ea typeface="+mn-ea"/>
              <a:cs typeface="+mn-cs"/>
            </a:endParaRPr>
          </a:p>
          <a:p>
            <a:endParaRPr lang="en-GB" sz="1200" b="0" i="0" kern="1200" baseline="0" dirty="0" smtClean="0">
              <a:solidFill>
                <a:schemeClr val="tx1"/>
              </a:solidFill>
              <a:effectLst/>
              <a:latin typeface="+mn-lt"/>
              <a:ea typeface="+mn-ea"/>
              <a:cs typeface="+mn-cs"/>
            </a:endParaRPr>
          </a:p>
          <a:p>
            <a:endParaRPr lang="en-GB" sz="1200" b="0" i="0" kern="1200" baseline="0" dirty="0" smtClean="0">
              <a:solidFill>
                <a:schemeClr val="tx1"/>
              </a:solidFill>
              <a:effectLst/>
              <a:latin typeface="+mn-lt"/>
              <a:ea typeface="+mn-ea"/>
              <a:cs typeface="+mn-cs"/>
            </a:endParaRPr>
          </a:p>
          <a:p>
            <a:endParaRPr lang="en-GB" sz="1200" b="0" i="0" kern="1200" dirty="0" smtClean="0">
              <a:solidFill>
                <a:schemeClr val="tx1"/>
              </a:solidFill>
              <a:effectLst/>
              <a:latin typeface="+mn-lt"/>
              <a:ea typeface="+mn-ea"/>
              <a:cs typeface="+mn-cs"/>
            </a:endParaRPr>
          </a:p>
          <a:p>
            <a:endParaRPr lang="en-GB" sz="1200" b="0" i="0" kern="1200" dirty="0" smtClean="0">
              <a:solidFill>
                <a:schemeClr val="tx1"/>
              </a:solidFill>
              <a:effectLst/>
              <a:latin typeface="+mn-lt"/>
              <a:ea typeface="+mn-ea"/>
              <a:cs typeface="+mn-cs"/>
            </a:endParaRPr>
          </a:p>
          <a:p>
            <a:endParaRPr lang="en-GB" sz="1200" b="0" i="0" kern="1200" dirty="0" smtClean="0">
              <a:solidFill>
                <a:schemeClr val="tx1"/>
              </a:solidFill>
              <a:effectLst/>
              <a:latin typeface="+mn-lt"/>
              <a:ea typeface="+mn-ea"/>
              <a:cs typeface="+mn-cs"/>
            </a:endParaRPr>
          </a:p>
          <a:p>
            <a:endParaRPr lang="en-GB" sz="1200" b="0" i="0" kern="1200" dirty="0" smtClean="0">
              <a:solidFill>
                <a:schemeClr val="tx1"/>
              </a:solidFill>
              <a:effectLst/>
              <a:latin typeface="+mn-lt"/>
              <a:ea typeface="+mn-ea"/>
              <a:cs typeface="+mn-cs"/>
            </a:endParaRPr>
          </a:p>
          <a:p>
            <a:endParaRPr lang="en-GB" sz="1200" b="0" i="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a:t>
            </a:fld>
            <a:endParaRPr lang="en-GB"/>
          </a:p>
        </p:txBody>
      </p:sp>
    </p:spTree>
    <p:extLst>
      <p:ext uri="{BB962C8B-B14F-4D97-AF65-F5344CB8AC3E}">
        <p14:creationId xmlns:p14="http://schemas.microsoft.com/office/powerpoint/2010/main" val="9459815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Access types and indeed pointers are not normally something languages like Java or C# have to ordinarily contend with.</a:t>
            </a:r>
          </a:p>
          <a:p>
            <a:endParaRPr lang="en-GB" baseline="0" dirty="0" smtClean="0"/>
          </a:p>
          <a:p>
            <a:r>
              <a:rPr lang="en-GB" baseline="0" dirty="0" smtClean="0"/>
              <a:t>If is possible you would be putting together a binding to an existing piece of Ada code that employs access types.  </a:t>
            </a:r>
          </a:p>
          <a:p>
            <a:endParaRPr lang="en-GB" baseline="0" dirty="0" smtClean="0"/>
          </a:p>
          <a:p>
            <a:r>
              <a:rPr lang="en-GB" baseline="0" dirty="0" smtClean="0"/>
              <a:t>There needs to be a way to ensure the Ada subprograms can retain their interface specification when called at runtime from Java even if the Ada is expecting an access type.</a:t>
            </a:r>
          </a:p>
          <a:p>
            <a:endParaRPr lang="en-GB" baseline="0" dirty="0" smtClean="0"/>
          </a:p>
          <a:p>
            <a:r>
              <a:rPr lang="en-GB" baseline="0" dirty="0" smtClean="0"/>
              <a:t>Our example code here shows a record type along with an associated access type.  A primitive subprogram for the access type is also defined.</a:t>
            </a:r>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20</a:t>
            </a:fld>
            <a:endParaRPr lang="en-GB"/>
          </a:p>
        </p:txBody>
      </p:sp>
    </p:spTree>
    <p:extLst>
      <p:ext uri="{BB962C8B-B14F-4D97-AF65-F5344CB8AC3E}">
        <p14:creationId xmlns:p14="http://schemas.microsoft.com/office/powerpoint/2010/main" val="7774527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The implementation of the primitive subprogram displays the value of the field within the record targeted by the access type parameter called Obj.</a:t>
            </a:r>
          </a:p>
          <a:p>
            <a:endParaRPr lang="en-GB" baseline="0" dirty="0" smtClean="0"/>
          </a:p>
          <a:p>
            <a:endParaRPr lang="en-GB" baseline="0" dirty="0" smtClean="0"/>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21</a:t>
            </a:fld>
            <a:endParaRPr lang="en-GB"/>
          </a:p>
        </p:txBody>
      </p:sp>
    </p:spTree>
    <p:extLst>
      <p:ext uri="{BB962C8B-B14F-4D97-AF65-F5344CB8AC3E}">
        <p14:creationId xmlns:p14="http://schemas.microsoft.com/office/powerpoint/2010/main" val="13390969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Assuming we have ran this</a:t>
            </a:r>
            <a:r>
              <a:rPr lang="en-GB" baseline="0" dirty="0" smtClean="0"/>
              <a:t> Ada package specification through ada2java the necessary code will have been generated to allow the following Java main program to compile.</a:t>
            </a:r>
          </a:p>
          <a:p>
            <a:endParaRPr lang="en-GB" baseline="0" dirty="0" smtClean="0"/>
          </a:p>
          <a:p>
            <a:r>
              <a:rPr lang="en-GB" baseline="0" dirty="0" smtClean="0"/>
              <a:t>We’ve instantiated an object of our target type, modified it’s field value and then passed it to the </a:t>
            </a:r>
            <a:r>
              <a:rPr lang="en-GB" baseline="0" dirty="0" err="1" smtClean="0"/>
              <a:t>Use_Access_Type</a:t>
            </a:r>
            <a:r>
              <a:rPr lang="en-GB" baseline="0" dirty="0" smtClean="0"/>
              <a:t> Ada subprogram.</a:t>
            </a:r>
          </a:p>
          <a:p>
            <a:endParaRPr lang="en-GB" baseline="0" dirty="0" smtClean="0"/>
          </a:p>
          <a:p>
            <a:r>
              <a:rPr lang="en-GB" baseline="0" dirty="0" smtClean="0"/>
              <a:t>Notice the object is passed in exactly the same way as if it had been a non-access type object.</a:t>
            </a:r>
          </a:p>
          <a:p>
            <a:endParaRPr lang="en-GB" baseline="0" dirty="0" smtClean="0"/>
          </a:p>
          <a:p>
            <a:r>
              <a:rPr lang="en-GB" baseline="0" dirty="0" smtClean="0"/>
              <a:t>ada2java has taken care of ensuring the Ada subprogram receives the parameter argument correctly.</a:t>
            </a:r>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CA0C9329-88FA-4F10-ACFF-58B750973BE9}" type="slidenum">
              <a:rPr lang="en-GB" smtClean="0"/>
              <a:t>22</a:t>
            </a:fld>
            <a:endParaRPr lang="en-GB"/>
          </a:p>
        </p:txBody>
      </p:sp>
    </p:spTree>
    <p:extLst>
      <p:ext uri="{BB962C8B-B14F-4D97-AF65-F5344CB8AC3E}">
        <p14:creationId xmlns:p14="http://schemas.microsoft.com/office/powerpoint/2010/main" val="41620770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But in fact this code will fail to run with a runtime exception and a message that indicates the Value of </a:t>
            </a:r>
            <a:r>
              <a:rPr lang="en-GB" baseline="0" dirty="0" err="1" smtClean="0"/>
              <a:t>obj</a:t>
            </a:r>
            <a:r>
              <a:rPr lang="en-GB" baseline="0" dirty="0" smtClean="0"/>
              <a:t> cannot be escaped.</a:t>
            </a:r>
          </a:p>
          <a:p>
            <a:endParaRPr lang="en-GB" baseline="0" dirty="0" smtClean="0"/>
          </a:p>
          <a:p>
            <a:r>
              <a:rPr lang="en-GB" baseline="0" dirty="0" smtClean="0"/>
              <a:t>We can encounter a scenario where an object is passed by reference from Java to Ada, where the reference is stored globally, only to end up with the referenced object becoming inaccessible due to Java garbage collection and finalisation of the Ada proxy.</a:t>
            </a:r>
          </a:p>
          <a:p>
            <a:endParaRPr lang="en-GB" baseline="0" dirty="0" smtClean="0"/>
          </a:p>
          <a:p>
            <a:r>
              <a:rPr lang="en-GB" baseline="0" dirty="0" smtClean="0"/>
              <a:t>This is a classic case of a dangling reference and ada2java takes a simple approach to dealing with it.</a:t>
            </a:r>
          </a:p>
          <a:p>
            <a:endParaRPr lang="en-GB" baseline="0" dirty="0" smtClean="0"/>
          </a:p>
          <a:p>
            <a:r>
              <a:rPr lang="en-GB" sz="1200" b="0" i="0" u="none" strike="noStrike" kern="1200" baseline="0" dirty="0" smtClean="0">
                <a:solidFill>
                  <a:schemeClr val="tx1"/>
                </a:solidFill>
                <a:latin typeface="+mn-lt"/>
                <a:ea typeface="+mn-ea"/>
                <a:cs typeface="+mn-cs"/>
              </a:rPr>
              <a:t>When the Java side is responsible for pointer memory management then an exception will be thrown in Java on an attempt to pass a reference to a native object as an actual parameter when the formal is of a named or anonymous access type.</a:t>
            </a:r>
          </a:p>
          <a:p>
            <a:endParaRPr lang="en-GB" sz="1200" b="0" i="0" u="none" strike="noStrike" kern="1200" baseline="0" dirty="0" smtClean="0">
              <a:solidFill>
                <a:schemeClr val="tx1"/>
              </a:solidFill>
              <a:latin typeface="+mn-lt"/>
              <a:ea typeface="+mn-ea"/>
              <a:cs typeface="+mn-cs"/>
            </a:endParaRPr>
          </a:p>
          <a:p>
            <a:r>
              <a:rPr lang="en-GB" sz="1200" b="0" i="0" u="none" strike="noStrike" kern="1200" baseline="0" dirty="0" smtClean="0">
                <a:solidFill>
                  <a:schemeClr val="tx1"/>
                </a:solidFill>
                <a:latin typeface="+mn-lt"/>
                <a:ea typeface="+mn-ea"/>
                <a:cs typeface="+mn-cs"/>
              </a:rPr>
              <a:t>This is what has happened here.</a:t>
            </a:r>
          </a:p>
          <a:p>
            <a:endParaRPr lang="en-GB" sz="1200" b="0" i="0" u="none" strike="noStrike" kern="1200" baseline="0" dirty="0" smtClean="0">
              <a:solidFill>
                <a:schemeClr val="tx1"/>
              </a:solidFill>
              <a:latin typeface="+mn-lt"/>
              <a:ea typeface="+mn-ea"/>
              <a:cs typeface="+mn-cs"/>
            </a:endParaRPr>
          </a:p>
          <a:p>
            <a:endParaRPr lang="en-GB" baseline="0" dirty="0" smtClean="0"/>
          </a:p>
        </p:txBody>
      </p:sp>
      <p:sp>
        <p:nvSpPr>
          <p:cNvPr id="4" name="Slide Number Placeholder 3"/>
          <p:cNvSpPr>
            <a:spLocks noGrp="1"/>
          </p:cNvSpPr>
          <p:nvPr>
            <p:ph type="sldNum" sz="quarter" idx="10"/>
          </p:nvPr>
        </p:nvSpPr>
        <p:spPr/>
        <p:txBody>
          <a:bodyPr/>
          <a:lstStyle/>
          <a:p>
            <a:fld id="{CA0C9329-88FA-4F10-ACFF-58B750973BE9}" type="slidenum">
              <a:rPr lang="en-GB" smtClean="0"/>
              <a:t>23</a:t>
            </a:fld>
            <a:endParaRPr lang="en-GB"/>
          </a:p>
        </p:txBody>
      </p:sp>
    </p:spTree>
    <p:extLst>
      <p:ext uri="{BB962C8B-B14F-4D97-AF65-F5344CB8AC3E}">
        <p14:creationId xmlns:p14="http://schemas.microsoft.com/office/powerpoint/2010/main" val="33798405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kern="1200" baseline="0" dirty="0" smtClean="0">
                <a:solidFill>
                  <a:schemeClr val="tx1"/>
                </a:solidFill>
                <a:latin typeface="+mn-lt"/>
                <a:ea typeface="+mn-ea"/>
                <a:cs typeface="+mn-cs"/>
              </a:rPr>
              <a:t>There may be situations where this is harmless and so ada2java supports the </a:t>
            </a:r>
            <a:r>
              <a:rPr lang="en-GB" sz="1200" b="0" i="0" u="none" strike="noStrike" kern="1200" baseline="0" dirty="0" err="1" smtClean="0">
                <a:solidFill>
                  <a:schemeClr val="tx1"/>
                </a:solidFill>
                <a:latin typeface="+mn-lt"/>
                <a:ea typeface="+mn-ea"/>
                <a:cs typeface="+mn-cs"/>
              </a:rPr>
              <a:t>Assume_Escaped</a:t>
            </a:r>
            <a:r>
              <a:rPr lang="en-GB" sz="1200" b="0" i="0" u="none" strike="noStrike" kern="1200" baseline="0" dirty="0" smtClean="0">
                <a:solidFill>
                  <a:schemeClr val="tx1"/>
                </a:solidFill>
                <a:latin typeface="+mn-lt"/>
                <a:ea typeface="+mn-ea"/>
                <a:cs typeface="+mn-cs"/>
              </a:rPr>
              <a:t> identifier for pragma Annotate.</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kern="1200" baseline="0" dirty="0" smtClean="0">
                <a:solidFill>
                  <a:schemeClr val="tx1"/>
                </a:solidFill>
                <a:latin typeface="+mn-lt"/>
                <a:ea typeface="+mn-ea"/>
                <a:cs typeface="+mn-cs"/>
              </a:rPr>
              <a:t>This will ensure the Exception is not raised and shifts the responsibility onto the programmer to ensure the dangling references cannot occur.</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b="0" i="0" u="none" strike="noStrike" kern="1200" baseline="0" dirty="0" smtClean="0">
              <a:solidFill>
                <a:schemeClr val="tx1"/>
              </a:solidFill>
              <a:latin typeface="+mn-lt"/>
              <a:ea typeface="+mn-ea"/>
              <a:cs typeface="+mn-cs"/>
            </a:endParaRPr>
          </a:p>
          <a:p>
            <a:r>
              <a:rPr lang="en-GB" baseline="0" dirty="0" smtClean="0"/>
              <a:t>During development it may be sensible to not use the </a:t>
            </a:r>
            <a:r>
              <a:rPr lang="en-GB" baseline="0" dirty="0" err="1" smtClean="0"/>
              <a:t>Assume_Escaped</a:t>
            </a:r>
            <a:r>
              <a:rPr lang="en-GB" baseline="0" dirty="0" smtClean="0"/>
              <a:t> identifier to catch any dangling references.</a:t>
            </a:r>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CA0C9329-88FA-4F10-ACFF-58B750973BE9}" type="slidenum">
              <a:rPr lang="en-GB" smtClean="0"/>
              <a:t>24</a:t>
            </a:fld>
            <a:endParaRPr lang="en-GB"/>
          </a:p>
        </p:txBody>
      </p:sp>
    </p:spTree>
    <p:extLst>
      <p:ext uri="{BB962C8B-B14F-4D97-AF65-F5344CB8AC3E}">
        <p14:creationId xmlns:p14="http://schemas.microsoft.com/office/powerpoint/2010/main" val="22915910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With this in mind the ada2java tool can globally apply this identifier by using the following command line option.</a:t>
            </a:r>
          </a:p>
          <a:p>
            <a:endParaRPr lang="en-GB" baseline="0" dirty="0" smtClean="0"/>
          </a:p>
          <a:p>
            <a:r>
              <a:rPr lang="en-GB" baseline="0" dirty="0" smtClean="0"/>
              <a:t>This will either enable or disable checks for object ownership.</a:t>
            </a:r>
          </a:p>
          <a:p>
            <a:endParaRPr lang="en-GB" baseline="0" dirty="0" smtClean="0"/>
          </a:p>
          <a:p>
            <a:endParaRPr lang="en-GB" baseline="0" dirty="0" smtClean="0"/>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CA0C9329-88FA-4F10-ACFF-58B750973BE9}" type="slidenum">
              <a:rPr lang="en-GB" smtClean="0"/>
              <a:t>25</a:t>
            </a:fld>
            <a:endParaRPr lang="en-GB"/>
          </a:p>
        </p:txBody>
      </p:sp>
    </p:spTree>
    <p:extLst>
      <p:ext uri="{BB962C8B-B14F-4D97-AF65-F5344CB8AC3E}">
        <p14:creationId xmlns:p14="http://schemas.microsoft.com/office/powerpoint/2010/main" val="38619273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smtClean="0">
                <a:solidFill>
                  <a:schemeClr val="tx1"/>
                </a:solidFill>
                <a:latin typeface="+mn-lt"/>
                <a:ea typeface="+mn-ea"/>
                <a:cs typeface="+mn-cs"/>
              </a:rPr>
              <a:t>If we regenerate our binding with the pragma Annotate applied we get the following output when our Java main program is executed.</a:t>
            </a:r>
          </a:p>
          <a:p>
            <a:endParaRPr lang="en-GB" baseline="0" dirty="0" smtClean="0"/>
          </a:p>
        </p:txBody>
      </p:sp>
      <p:sp>
        <p:nvSpPr>
          <p:cNvPr id="4" name="Slide Number Placeholder 3"/>
          <p:cNvSpPr>
            <a:spLocks noGrp="1"/>
          </p:cNvSpPr>
          <p:nvPr>
            <p:ph type="sldNum" sz="quarter" idx="10"/>
          </p:nvPr>
        </p:nvSpPr>
        <p:spPr/>
        <p:txBody>
          <a:bodyPr/>
          <a:lstStyle/>
          <a:p>
            <a:fld id="{CA0C9329-88FA-4F10-ACFF-58B750973BE9}" type="slidenum">
              <a:rPr lang="en-GB" smtClean="0"/>
              <a:t>26</a:t>
            </a:fld>
            <a:endParaRPr lang="en-GB"/>
          </a:p>
        </p:txBody>
      </p:sp>
    </p:spTree>
    <p:extLst>
      <p:ext uri="{BB962C8B-B14F-4D97-AF65-F5344CB8AC3E}">
        <p14:creationId xmlns:p14="http://schemas.microsoft.com/office/powerpoint/2010/main" val="17918658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It’s time to look at a more advanced use of access</a:t>
            </a:r>
            <a:r>
              <a:rPr lang="en-GB" baseline="0" dirty="0" smtClean="0"/>
              <a:t> types that allow Ada subprograms to call Java operations.</a:t>
            </a:r>
          </a:p>
          <a:p>
            <a:endParaRPr lang="en-GB" baseline="0" dirty="0" smtClean="0"/>
          </a:p>
          <a:p>
            <a:r>
              <a:rPr lang="en-GB" dirty="0" smtClean="0"/>
              <a:t>Support</a:t>
            </a:r>
            <a:r>
              <a:rPr lang="en-GB" baseline="0" dirty="0" smtClean="0"/>
              <a:t> for Ada calling Java operations is provided by access types to subprograms using a </a:t>
            </a:r>
            <a:r>
              <a:rPr lang="en-GB" baseline="0" dirty="0" err="1" smtClean="0"/>
              <a:t>callback</a:t>
            </a:r>
            <a:r>
              <a:rPr lang="en-GB" baseline="0" dirty="0" smtClean="0"/>
              <a:t> pattern.</a:t>
            </a:r>
          </a:p>
          <a:p>
            <a:endParaRPr lang="en-GB" baseline="0" dirty="0" smtClean="0"/>
          </a:p>
          <a:p>
            <a:r>
              <a:rPr lang="en-GB" baseline="0" dirty="0" smtClean="0"/>
              <a:t>Here we see a package called </a:t>
            </a:r>
            <a:r>
              <a:rPr lang="en-GB" baseline="0" dirty="0" err="1" smtClean="0"/>
              <a:t>Jprinter</a:t>
            </a:r>
            <a:r>
              <a:rPr lang="en-GB" baseline="0" dirty="0" smtClean="0"/>
              <a:t> which provides an operation called </a:t>
            </a:r>
            <a:r>
              <a:rPr lang="en-GB" baseline="0" dirty="0" err="1" smtClean="0"/>
              <a:t>Call_Back</a:t>
            </a:r>
            <a:r>
              <a:rPr lang="en-GB" baseline="0" dirty="0" smtClean="0"/>
              <a:t> that accepts an access to subprogram parameter and a string parameter.</a:t>
            </a:r>
          </a:p>
          <a:p>
            <a:endParaRPr lang="en-GB" baseline="0" dirty="0" smtClean="0"/>
          </a:p>
          <a:p>
            <a:r>
              <a:rPr lang="en-GB" baseline="0" dirty="0" smtClean="0"/>
              <a:t>The access to subprogram type targets a procedure that accepts a string parameter.</a:t>
            </a:r>
          </a:p>
          <a:p>
            <a:endParaRPr lang="en-GB" baseline="0" dirty="0" smtClean="0"/>
          </a:p>
          <a:p>
            <a:r>
              <a:rPr lang="en-GB" baseline="0" dirty="0" smtClean="0"/>
              <a:t>Notice the application of the pragma Annotate to the Meth access to subprogram parameter.  This must be applied otherwise the object coming from Java will be considered non-escapable and an exception will be raised at runtime.</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27</a:t>
            </a:fld>
            <a:endParaRPr lang="en-GB"/>
          </a:p>
        </p:txBody>
      </p:sp>
    </p:spTree>
    <p:extLst>
      <p:ext uri="{BB962C8B-B14F-4D97-AF65-F5344CB8AC3E}">
        <p14:creationId xmlns:p14="http://schemas.microsoft.com/office/powerpoint/2010/main" val="15731416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The implementation of the </a:t>
            </a:r>
            <a:r>
              <a:rPr lang="en-GB" baseline="0" dirty="0" err="1" smtClean="0"/>
              <a:t>Call_Back</a:t>
            </a:r>
            <a:r>
              <a:rPr lang="en-GB" baseline="0" dirty="0" smtClean="0"/>
              <a:t> subprogram is fairly simple.</a:t>
            </a:r>
          </a:p>
          <a:p>
            <a:endParaRPr lang="en-GB" baseline="0" dirty="0" smtClean="0"/>
          </a:p>
          <a:p>
            <a:r>
              <a:rPr lang="en-GB" baseline="0" dirty="0" smtClean="0"/>
              <a:t>It passes the String parameter as an argument to the access to subprogram target.</a:t>
            </a:r>
          </a:p>
          <a:p>
            <a:endParaRPr lang="en-GB" baseline="0" dirty="0" smtClean="0"/>
          </a:p>
          <a:p>
            <a:r>
              <a:rPr lang="en-GB" baseline="0" dirty="0" smtClean="0"/>
              <a:t>The key here is ada2java is going to generate a code infrastructure that allows Java operations to be passed to the Ada code as the target of the access to subprogram type.</a:t>
            </a:r>
          </a:p>
        </p:txBody>
      </p:sp>
      <p:sp>
        <p:nvSpPr>
          <p:cNvPr id="4" name="Slide Number Placeholder 3"/>
          <p:cNvSpPr>
            <a:spLocks noGrp="1"/>
          </p:cNvSpPr>
          <p:nvPr>
            <p:ph type="sldNum" sz="quarter" idx="10"/>
          </p:nvPr>
        </p:nvSpPr>
        <p:spPr/>
        <p:txBody>
          <a:bodyPr/>
          <a:lstStyle/>
          <a:p>
            <a:fld id="{CA0C9329-88FA-4F10-ACFF-58B750973BE9}" type="slidenum">
              <a:rPr lang="en-GB" smtClean="0"/>
              <a:t>28</a:t>
            </a:fld>
            <a:endParaRPr lang="en-GB"/>
          </a:p>
        </p:txBody>
      </p:sp>
    </p:spTree>
    <p:extLst>
      <p:ext uri="{BB962C8B-B14F-4D97-AF65-F5344CB8AC3E}">
        <p14:creationId xmlns:p14="http://schemas.microsoft.com/office/powerpoint/2010/main" val="980625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 does this by creating</a:t>
            </a:r>
            <a:r>
              <a:rPr lang="en-GB" baseline="0" dirty="0" smtClean="0"/>
              <a:t> an abstract Java class with an abstract operation that will be called by the Java binding to our </a:t>
            </a:r>
            <a:r>
              <a:rPr lang="en-GB" baseline="0" dirty="0" err="1" smtClean="0"/>
              <a:t>Call_Back</a:t>
            </a:r>
            <a:r>
              <a:rPr lang="en-GB" baseline="0" dirty="0" smtClean="0"/>
              <a:t> Ada subprogram.</a:t>
            </a:r>
          </a:p>
          <a:p>
            <a:endParaRPr lang="en-GB" baseline="0" dirty="0" smtClean="0"/>
          </a:p>
          <a:p>
            <a:r>
              <a:rPr lang="en-GB" baseline="0" dirty="0" smtClean="0"/>
              <a:t>Here we have extended the </a:t>
            </a:r>
            <a:r>
              <a:rPr lang="en-GB" baseline="0" dirty="0" err="1" smtClean="0"/>
              <a:t>Print_CB</a:t>
            </a:r>
            <a:r>
              <a:rPr lang="en-GB" baseline="0" dirty="0" smtClean="0"/>
              <a:t> class and implemented the abstract </a:t>
            </a:r>
            <a:r>
              <a:rPr lang="en-GB" baseline="0" dirty="0" err="1" smtClean="0"/>
              <a:t>Print_CB_Body</a:t>
            </a:r>
            <a:r>
              <a:rPr lang="en-GB" baseline="0" dirty="0" smtClean="0"/>
              <a:t> operation.</a:t>
            </a:r>
          </a:p>
          <a:p>
            <a:endParaRPr lang="en-GB" baseline="0" dirty="0" smtClean="0"/>
          </a:p>
          <a:p>
            <a:r>
              <a:rPr lang="en-GB" baseline="0" dirty="0" smtClean="0"/>
              <a:t>The implementation converts the string parameter from an </a:t>
            </a:r>
            <a:r>
              <a:rPr lang="en-GB" baseline="0" dirty="0" err="1" smtClean="0"/>
              <a:t>AdaString</a:t>
            </a:r>
            <a:r>
              <a:rPr lang="en-GB" baseline="0" dirty="0" smtClean="0"/>
              <a:t> to a Java string and displays is on the console.</a:t>
            </a:r>
          </a:p>
          <a:p>
            <a:endParaRPr lang="en-GB" baseline="0" dirty="0" smtClean="0"/>
          </a:p>
          <a:p>
            <a:r>
              <a:rPr lang="en-GB" baseline="0" dirty="0" smtClean="0"/>
              <a:t>This essentially allows us to implement our Hello World example using a Java main program, Ada subprogram and a Java call-back class.</a:t>
            </a:r>
          </a:p>
          <a:p>
            <a:endParaRPr lang="en-GB" baseline="0" dirty="0" smtClean="0"/>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29</a:t>
            </a:fld>
            <a:endParaRPr lang="en-GB"/>
          </a:p>
        </p:txBody>
      </p:sp>
    </p:spTree>
    <p:extLst>
      <p:ext uri="{BB962C8B-B14F-4D97-AF65-F5344CB8AC3E}">
        <p14:creationId xmlns:p14="http://schemas.microsoft.com/office/powerpoint/2010/main" val="2857139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baseline="0" dirty="0" smtClean="0">
                <a:solidFill>
                  <a:schemeClr val="tx1"/>
                </a:solidFill>
                <a:effectLst/>
                <a:latin typeface="+mn-lt"/>
                <a:ea typeface="+mn-ea"/>
                <a:cs typeface="+mn-cs"/>
              </a:rPr>
              <a:t>We start off by looking at a simple Ada package specification called Printer that exports a subprogram called Print that accepts an Ada string.</a:t>
            </a:r>
          </a:p>
          <a:p>
            <a:endParaRPr lang="en-GB" sz="1200" b="0" i="0"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The implementation of the Print subprogram uses </a:t>
            </a:r>
            <a:r>
              <a:rPr lang="en-GB" sz="1200" b="0" i="0" kern="1200" baseline="0" dirty="0" err="1" smtClean="0">
                <a:solidFill>
                  <a:schemeClr val="tx1"/>
                </a:solidFill>
                <a:effectLst/>
                <a:latin typeface="+mn-lt"/>
                <a:ea typeface="+mn-ea"/>
                <a:cs typeface="+mn-cs"/>
              </a:rPr>
              <a:t>Ada.Text_IO</a:t>
            </a:r>
            <a:r>
              <a:rPr lang="en-GB" sz="1200" b="0" i="0" kern="1200" baseline="0" dirty="0" smtClean="0">
                <a:solidFill>
                  <a:schemeClr val="tx1"/>
                </a:solidFill>
                <a:effectLst/>
                <a:latin typeface="+mn-lt"/>
                <a:ea typeface="+mn-ea"/>
                <a:cs typeface="+mn-cs"/>
              </a:rPr>
              <a:t> to display the String on the console.</a:t>
            </a:r>
          </a:p>
          <a:p>
            <a:endParaRPr lang="en-GB" sz="1200" b="0" i="0"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We’ll not continue onto showing how this Ada native code can be called by a Java main program.</a:t>
            </a:r>
          </a:p>
          <a:p>
            <a:endParaRPr lang="en-GB" sz="1200" b="0" i="0" kern="1200" baseline="0" dirty="0" smtClean="0">
              <a:solidFill>
                <a:schemeClr val="tx1"/>
              </a:solidFill>
              <a:effectLst/>
              <a:latin typeface="+mn-lt"/>
              <a:ea typeface="+mn-ea"/>
              <a:cs typeface="+mn-cs"/>
            </a:endParaRPr>
          </a:p>
          <a:p>
            <a:endParaRPr lang="en-GB" sz="1200" b="0" i="0" kern="1200" baseline="0" dirty="0" smtClean="0">
              <a:solidFill>
                <a:schemeClr val="tx1"/>
              </a:solidFill>
              <a:effectLst/>
              <a:latin typeface="+mn-lt"/>
              <a:ea typeface="+mn-ea"/>
              <a:cs typeface="+mn-cs"/>
            </a:endParaRPr>
          </a:p>
          <a:p>
            <a:endParaRPr lang="en-GB" sz="1200" b="0" i="0" kern="1200" baseline="0" dirty="0" smtClean="0">
              <a:solidFill>
                <a:schemeClr val="tx1"/>
              </a:solidFill>
              <a:effectLst/>
              <a:latin typeface="+mn-lt"/>
              <a:ea typeface="+mn-ea"/>
              <a:cs typeface="+mn-cs"/>
            </a:endParaRPr>
          </a:p>
          <a:p>
            <a:endParaRPr lang="en-GB" sz="1200" b="0" i="0" kern="1200" baseline="0" dirty="0" smtClean="0">
              <a:solidFill>
                <a:schemeClr val="tx1"/>
              </a:solidFill>
              <a:effectLst/>
              <a:latin typeface="+mn-lt"/>
              <a:ea typeface="+mn-ea"/>
              <a:cs typeface="+mn-cs"/>
            </a:endParaRPr>
          </a:p>
          <a:p>
            <a:endParaRPr lang="en-GB" sz="1200" b="0" i="0" kern="1200" dirty="0" smtClean="0">
              <a:solidFill>
                <a:schemeClr val="tx1"/>
              </a:solidFill>
              <a:effectLst/>
              <a:latin typeface="+mn-lt"/>
              <a:ea typeface="+mn-ea"/>
              <a:cs typeface="+mn-cs"/>
            </a:endParaRPr>
          </a:p>
          <a:p>
            <a:endParaRPr lang="en-GB" sz="1200" b="0" i="0" kern="1200" dirty="0" smtClean="0">
              <a:solidFill>
                <a:schemeClr val="tx1"/>
              </a:solidFill>
              <a:effectLst/>
              <a:latin typeface="+mn-lt"/>
              <a:ea typeface="+mn-ea"/>
              <a:cs typeface="+mn-cs"/>
            </a:endParaRPr>
          </a:p>
          <a:p>
            <a:endParaRPr lang="en-GB" sz="1200" b="0" i="0" kern="1200" dirty="0" smtClean="0">
              <a:solidFill>
                <a:schemeClr val="tx1"/>
              </a:solidFill>
              <a:effectLst/>
              <a:latin typeface="+mn-lt"/>
              <a:ea typeface="+mn-ea"/>
              <a:cs typeface="+mn-cs"/>
            </a:endParaRPr>
          </a:p>
          <a:p>
            <a:endParaRPr lang="en-GB" sz="1200" b="0" i="0" kern="1200" dirty="0" smtClean="0">
              <a:solidFill>
                <a:schemeClr val="tx1"/>
              </a:solidFill>
              <a:effectLst/>
              <a:latin typeface="+mn-lt"/>
              <a:ea typeface="+mn-ea"/>
              <a:cs typeface="+mn-cs"/>
            </a:endParaRPr>
          </a:p>
          <a:p>
            <a:endParaRPr lang="en-GB" sz="1200" b="0" i="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a:t>
            </a:fld>
            <a:endParaRPr lang="en-GB"/>
          </a:p>
        </p:txBody>
      </p:sp>
    </p:spTree>
    <p:extLst>
      <p:ext uri="{BB962C8B-B14F-4D97-AF65-F5344CB8AC3E}">
        <p14:creationId xmlns:p14="http://schemas.microsoft.com/office/powerpoint/2010/main" val="13565723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is the Java main program creating an</a:t>
            </a:r>
            <a:r>
              <a:rPr lang="en-GB" baseline="0" dirty="0" smtClean="0"/>
              <a:t> instance of the call-back class that is passed to the </a:t>
            </a:r>
            <a:r>
              <a:rPr lang="en-GB" baseline="0" dirty="0" err="1" smtClean="0"/>
              <a:t>Call_Back</a:t>
            </a:r>
            <a:r>
              <a:rPr lang="en-GB" baseline="0" dirty="0" smtClean="0"/>
              <a:t> Ada subprogram along with a “Hello World” </a:t>
            </a:r>
            <a:r>
              <a:rPr lang="en-GB" baseline="0" dirty="0" err="1" smtClean="0"/>
              <a:t>AdaString</a:t>
            </a:r>
            <a:r>
              <a:rPr lang="en-GB" baseline="0" dirty="0" smtClean="0"/>
              <a:t>.</a:t>
            </a:r>
          </a:p>
          <a:p>
            <a:endParaRPr lang="en-GB" baseline="0" dirty="0" smtClean="0"/>
          </a:p>
          <a:p>
            <a:r>
              <a:rPr lang="en-GB" baseline="0" dirty="0" smtClean="0"/>
              <a:t>If we were to build and run this program we would get the string “Hello World” output to the console.</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30</a:t>
            </a:fld>
            <a:endParaRPr lang="en-GB"/>
          </a:p>
        </p:txBody>
      </p:sp>
    </p:spTree>
    <p:extLst>
      <p:ext uri="{BB962C8B-B14F-4D97-AF65-F5344CB8AC3E}">
        <p14:creationId xmlns:p14="http://schemas.microsoft.com/office/powerpoint/2010/main" val="38552735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kern="1200" baseline="0" dirty="0" smtClean="0">
                <a:solidFill>
                  <a:schemeClr val="tx1"/>
                </a:solidFill>
                <a:latin typeface="+mn-lt"/>
                <a:ea typeface="+mn-ea"/>
                <a:cs typeface="+mn-cs"/>
              </a:rPr>
              <a:t>If Ada subprograms from the same package spec produce the same Java profile, the binding generator will detect the problem and generate only the first entity. Other entities of similar name will be ignored with a warning.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kern="1200" baseline="0" dirty="0" smtClean="0">
                <a:solidFill>
                  <a:schemeClr val="tx1"/>
                </a:solidFill>
                <a:latin typeface="+mn-lt"/>
                <a:ea typeface="+mn-ea"/>
                <a:cs typeface="+mn-cs"/>
              </a:rPr>
              <a:t>Here we see an example where this would occur.</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kern="1200" baseline="0" dirty="0" smtClean="0">
                <a:solidFill>
                  <a:schemeClr val="tx1"/>
                </a:solidFill>
                <a:latin typeface="+mn-lt"/>
                <a:ea typeface="+mn-ea"/>
                <a:cs typeface="+mn-cs"/>
              </a:rPr>
              <a:t>While an Ada compiler is happy to deal with this name clash the ada2java code generator must be given some help when it encounters this style of code.</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31</a:t>
            </a:fld>
            <a:endParaRPr lang="en-GB"/>
          </a:p>
        </p:txBody>
      </p:sp>
    </p:spTree>
    <p:extLst>
      <p:ext uri="{BB962C8B-B14F-4D97-AF65-F5344CB8AC3E}">
        <p14:creationId xmlns:p14="http://schemas.microsoft.com/office/powerpoint/2010/main" val="19549535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kern="1200" baseline="0" dirty="0" smtClean="0">
                <a:solidFill>
                  <a:schemeClr val="tx1"/>
                </a:solidFill>
                <a:latin typeface="+mn-lt"/>
                <a:ea typeface="+mn-ea"/>
                <a:cs typeface="+mn-cs"/>
              </a:rPr>
              <a:t>If we were to run ada2java against this Ada package specification we would be met with the following warning.</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32</a:t>
            </a:fld>
            <a:endParaRPr lang="en-GB"/>
          </a:p>
        </p:txBody>
      </p:sp>
    </p:spTree>
    <p:extLst>
      <p:ext uri="{BB962C8B-B14F-4D97-AF65-F5344CB8AC3E}">
        <p14:creationId xmlns:p14="http://schemas.microsoft.com/office/powerpoint/2010/main" val="6676868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kern="1200" baseline="0" dirty="0" smtClean="0">
                <a:solidFill>
                  <a:schemeClr val="tx1"/>
                </a:solidFill>
                <a:latin typeface="+mn-lt"/>
                <a:ea typeface="+mn-ea"/>
                <a:cs typeface="+mn-cs"/>
              </a:rPr>
              <a:t>To prevent this, you can use the Rename Identifier from the </a:t>
            </a:r>
            <a:r>
              <a:rPr lang="en-GB" sz="1200" b="0" i="0" u="none" strike="noStrike" kern="1200" baseline="0" dirty="0" err="1" smtClean="0">
                <a:solidFill>
                  <a:schemeClr val="tx1"/>
                </a:solidFill>
                <a:latin typeface="+mn-lt"/>
                <a:ea typeface="+mn-ea"/>
                <a:cs typeface="+mn-cs"/>
              </a:rPr>
              <a:t>AJIS.Annotations</a:t>
            </a:r>
            <a:r>
              <a:rPr lang="en-GB" sz="1200" b="0" i="0" u="none" strike="noStrike" kern="1200" baseline="0" dirty="0" smtClean="0">
                <a:solidFill>
                  <a:schemeClr val="tx1"/>
                </a:solidFill>
                <a:latin typeface="+mn-lt"/>
                <a:ea typeface="+mn-ea"/>
                <a:cs typeface="+mn-cs"/>
              </a:rPr>
              <a:t> package along with the pragma Annotate statement to define the Java name corresponding to an Ada entity.</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b="0" i="0" u="none" strike="noStrike" kern="1200" baseline="0" dirty="0" smtClean="0">
              <a:solidFill>
                <a:schemeClr val="tx1"/>
              </a:solidFill>
              <a:latin typeface="+mn-lt"/>
              <a:ea typeface="+mn-ea"/>
              <a:cs typeface="+mn-cs"/>
            </a:endParaRPr>
          </a:p>
          <a:p>
            <a:endParaRPr lang="en-GB"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33</a:t>
            </a:fld>
            <a:endParaRPr lang="en-GB"/>
          </a:p>
        </p:txBody>
      </p:sp>
    </p:spTree>
    <p:extLst>
      <p:ext uri="{BB962C8B-B14F-4D97-AF65-F5344CB8AC3E}">
        <p14:creationId xmlns:p14="http://schemas.microsoft.com/office/powerpoint/2010/main" val="31923421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kern="1200" baseline="0" dirty="0" smtClean="0">
                <a:solidFill>
                  <a:schemeClr val="tx1"/>
                </a:solidFill>
                <a:latin typeface="+mn-lt"/>
                <a:ea typeface="+mn-ea"/>
                <a:cs typeface="+mn-cs"/>
              </a:rPr>
              <a:t>This then allows us to use the two functions F from a Java main program as follows but the Java code must reference them using their Renamed identifiers, F_I1 and F_I2.</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b="0" i="0" u="none" strike="noStrike" kern="1200" baseline="0" dirty="0" smtClean="0">
              <a:solidFill>
                <a:schemeClr val="tx1"/>
              </a:solidFill>
              <a:latin typeface="+mn-lt"/>
              <a:ea typeface="+mn-ea"/>
              <a:cs typeface="+mn-cs"/>
            </a:endParaRPr>
          </a:p>
          <a:p>
            <a:endParaRPr lang="en-GB"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34</a:t>
            </a:fld>
            <a:endParaRPr lang="en-GB"/>
          </a:p>
        </p:txBody>
      </p:sp>
    </p:spTree>
    <p:extLst>
      <p:ext uri="{BB962C8B-B14F-4D97-AF65-F5344CB8AC3E}">
        <p14:creationId xmlns:p14="http://schemas.microsoft.com/office/powerpoint/2010/main" val="10022887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kern="1200" baseline="0" dirty="0" smtClean="0">
                <a:solidFill>
                  <a:schemeClr val="tx1"/>
                </a:solidFill>
                <a:latin typeface="+mn-lt"/>
                <a:ea typeface="+mn-ea"/>
                <a:cs typeface="+mn-cs"/>
              </a:rPr>
              <a:t>This program if built alongside the Ada package body shown here would result in the output at the bottom of the slide.</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b="0" i="0" u="none" strike="noStrike" kern="1200" baseline="0" dirty="0" smtClean="0">
              <a:solidFill>
                <a:schemeClr val="tx1"/>
              </a:solidFill>
              <a:latin typeface="+mn-lt"/>
              <a:ea typeface="+mn-ea"/>
              <a:cs typeface="+mn-cs"/>
            </a:endParaRPr>
          </a:p>
          <a:p>
            <a:endParaRPr lang="en-GB"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35</a:t>
            </a:fld>
            <a:endParaRPr lang="en-GB"/>
          </a:p>
        </p:txBody>
      </p:sp>
    </p:spTree>
    <p:extLst>
      <p:ext uri="{BB962C8B-B14F-4D97-AF65-F5344CB8AC3E}">
        <p14:creationId xmlns:p14="http://schemas.microsoft.com/office/powerpoint/2010/main" val="29323898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smtClean="0">
                <a:solidFill>
                  <a:schemeClr val="tx1"/>
                </a:solidFill>
                <a:latin typeface="+mn-lt"/>
                <a:ea typeface="+mn-ea"/>
                <a:cs typeface="+mn-cs"/>
              </a:rPr>
              <a:t>Java doesn’t allow operators overloading. When operators are overloaded in Ada, the corresponding Java name is set by the binding generator to one of the entries in the following table.</a:t>
            </a:r>
          </a:p>
          <a:p>
            <a:endParaRPr lang="en-GB" sz="1200" b="0" i="0" u="none" strike="noStrike" kern="1200" baseline="0" dirty="0" smtClean="0">
              <a:solidFill>
                <a:schemeClr val="tx1"/>
              </a:solidFill>
              <a:latin typeface="+mn-lt"/>
              <a:ea typeface="+mn-ea"/>
              <a:cs typeface="+mn-cs"/>
            </a:endParaRPr>
          </a:p>
          <a:p>
            <a:endParaRPr lang="en-GB" sz="1200" b="0" i="0" u="none" strike="noStrike" kern="1200" baseline="0" dirty="0" smtClean="0">
              <a:solidFill>
                <a:schemeClr val="tx1"/>
              </a:solidFill>
              <a:latin typeface="+mn-lt"/>
              <a:ea typeface="+mn-ea"/>
              <a:cs typeface="+mn-cs"/>
            </a:endParaRPr>
          </a:p>
          <a:p>
            <a:endParaRPr lang="en-GB"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A0C9329-88FA-4F10-ACFF-58B750973BE9}" type="slidenum">
              <a:rPr lang="en-GB" smtClean="0"/>
              <a:t>36</a:t>
            </a:fld>
            <a:endParaRPr lang="en-GB"/>
          </a:p>
        </p:txBody>
      </p:sp>
    </p:spTree>
    <p:extLst>
      <p:ext uri="{BB962C8B-B14F-4D97-AF65-F5344CB8AC3E}">
        <p14:creationId xmlns:p14="http://schemas.microsoft.com/office/powerpoint/2010/main" val="14838162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smtClean="0">
                <a:solidFill>
                  <a:schemeClr val="tx1"/>
                </a:solidFill>
                <a:latin typeface="+mn-lt"/>
                <a:ea typeface="+mn-ea"/>
                <a:cs typeface="+mn-cs"/>
              </a:rPr>
              <a:t>An example of this is provided in the code snippets on the right of this slide with an Ada package specification which includes operator overloading.</a:t>
            </a:r>
          </a:p>
          <a:p>
            <a:endParaRPr lang="en-GB" sz="1200" b="0" i="0" u="none" strike="noStrike" kern="1200" baseline="0" dirty="0" smtClean="0">
              <a:solidFill>
                <a:schemeClr val="tx1"/>
              </a:solidFill>
              <a:latin typeface="+mn-lt"/>
              <a:ea typeface="+mn-ea"/>
              <a:cs typeface="+mn-cs"/>
            </a:endParaRPr>
          </a:p>
          <a:p>
            <a:r>
              <a:rPr lang="en-GB" sz="1200" b="0" i="0" u="none" strike="noStrike" kern="1200" baseline="0" dirty="0" smtClean="0">
                <a:solidFill>
                  <a:schemeClr val="tx1"/>
                </a:solidFill>
                <a:latin typeface="+mn-lt"/>
                <a:ea typeface="+mn-ea"/>
                <a:cs typeface="+mn-cs"/>
              </a:rPr>
              <a:t>First there is an Ada package specification containing an operator rename of the “+” and “&gt;=“ operations for the </a:t>
            </a:r>
            <a:r>
              <a:rPr lang="en-GB" sz="1200" b="0" i="0" u="none" strike="noStrike" kern="1200" baseline="0" dirty="0" err="1" smtClean="0">
                <a:solidFill>
                  <a:schemeClr val="tx1"/>
                </a:solidFill>
                <a:latin typeface="+mn-lt"/>
                <a:ea typeface="+mn-ea"/>
                <a:cs typeface="+mn-cs"/>
              </a:rPr>
              <a:t>Example_T</a:t>
            </a:r>
            <a:r>
              <a:rPr lang="en-GB" sz="1200" b="0" i="0" u="none" strike="noStrike" kern="1200" baseline="0" dirty="0" smtClean="0">
                <a:solidFill>
                  <a:schemeClr val="tx1"/>
                </a:solidFill>
                <a:latin typeface="+mn-lt"/>
                <a:ea typeface="+mn-ea"/>
                <a:cs typeface="+mn-cs"/>
              </a:rPr>
              <a:t> type.</a:t>
            </a:r>
          </a:p>
          <a:p>
            <a:endParaRPr lang="en-GB" sz="1200" b="0" i="0" u="none" strike="noStrike" kern="1200" baseline="0" dirty="0" smtClean="0">
              <a:solidFill>
                <a:schemeClr val="tx1"/>
              </a:solidFill>
              <a:latin typeface="+mn-lt"/>
              <a:ea typeface="+mn-ea"/>
              <a:cs typeface="+mn-cs"/>
            </a:endParaRPr>
          </a:p>
          <a:p>
            <a:r>
              <a:rPr lang="en-GB" sz="1200" b="0" i="0" u="none" strike="noStrike" kern="1200" baseline="0" dirty="0" smtClean="0">
                <a:solidFill>
                  <a:schemeClr val="tx1"/>
                </a:solidFill>
                <a:latin typeface="+mn-lt"/>
                <a:ea typeface="+mn-ea"/>
                <a:cs typeface="+mn-cs"/>
              </a:rPr>
              <a:t>The resulting Java class that represents the </a:t>
            </a:r>
            <a:r>
              <a:rPr lang="en-GB" sz="1200" b="0" i="0" u="none" strike="noStrike" kern="1200" baseline="0" dirty="0" err="1" smtClean="0">
                <a:solidFill>
                  <a:schemeClr val="tx1"/>
                </a:solidFill>
                <a:latin typeface="+mn-lt"/>
                <a:ea typeface="+mn-ea"/>
                <a:cs typeface="+mn-cs"/>
              </a:rPr>
              <a:t>Op_Overload</a:t>
            </a:r>
            <a:r>
              <a:rPr lang="en-GB" sz="1200" b="0" i="0" u="none" strike="noStrike" kern="1200" baseline="0" dirty="0" smtClean="0">
                <a:solidFill>
                  <a:schemeClr val="tx1"/>
                </a:solidFill>
                <a:latin typeface="+mn-lt"/>
                <a:ea typeface="+mn-ea"/>
                <a:cs typeface="+mn-cs"/>
              </a:rPr>
              <a:t> package is shown below and you can see the appropriate Java names from the table have been used to identify the operator methods.</a:t>
            </a:r>
          </a:p>
          <a:p>
            <a:endParaRPr lang="en-GB" sz="1200" b="0" i="0" u="none" strike="noStrike" kern="1200" baseline="0" dirty="0" smtClean="0">
              <a:solidFill>
                <a:schemeClr val="tx1"/>
              </a:solidFill>
              <a:latin typeface="+mn-lt"/>
              <a:ea typeface="+mn-ea"/>
              <a:cs typeface="+mn-cs"/>
            </a:endParaRPr>
          </a:p>
          <a:p>
            <a:r>
              <a:rPr lang="en-GB" sz="1200" b="0" i="0" u="none" strike="noStrike" kern="1200" baseline="0" dirty="0" smtClean="0">
                <a:solidFill>
                  <a:schemeClr val="tx1"/>
                </a:solidFill>
                <a:latin typeface="+mn-lt"/>
                <a:ea typeface="+mn-ea"/>
                <a:cs typeface="+mn-cs"/>
              </a:rPr>
              <a:t>A Java main program can then use these operator overloaded methods as shown in the third code snippet along with the associated output from when this code is built and ran.</a:t>
            </a:r>
          </a:p>
          <a:p>
            <a:endParaRPr lang="en-GB" sz="1200" b="0" i="0" u="none" strike="noStrike" kern="1200" baseline="0" dirty="0" smtClean="0">
              <a:solidFill>
                <a:schemeClr val="tx1"/>
              </a:solidFill>
              <a:latin typeface="+mn-lt"/>
              <a:ea typeface="+mn-ea"/>
              <a:cs typeface="+mn-cs"/>
            </a:endParaRPr>
          </a:p>
          <a:p>
            <a:r>
              <a:rPr lang="en-GB" sz="1200" b="0" i="0" u="none" strike="noStrike" kern="1200" baseline="0" dirty="0" smtClean="0">
                <a:solidFill>
                  <a:schemeClr val="tx1"/>
                </a:solidFill>
                <a:latin typeface="+mn-lt"/>
                <a:ea typeface="+mn-ea"/>
                <a:cs typeface="+mn-cs"/>
              </a:rPr>
              <a:t>So if you encounter Ada package specifications that have overloaded operators then be ready to see and use these method names from your Java code.</a:t>
            </a:r>
          </a:p>
          <a:p>
            <a:endParaRPr lang="en-GB" sz="1200" b="0" i="0" u="none" strike="noStrike" kern="1200" baseline="0" dirty="0" smtClean="0">
              <a:solidFill>
                <a:schemeClr val="tx1"/>
              </a:solidFill>
              <a:latin typeface="+mn-lt"/>
              <a:ea typeface="+mn-ea"/>
              <a:cs typeface="+mn-cs"/>
            </a:endParaRPr>
          </a:p>
          <a:p>
            <a:endParaRPr lang="en-GB"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A0C9329-88FA-4F10-ACFF-58B750973BE9}" type="slidenum">
              <a:rPr lang="en-GB" smtClean="0"/>
              <a:t>37</a:t>
            </a:fld>
            <a:endParaRPr lang="en-GB"/>
          </a:p>
        </p:txBody>
      </p:sp>
    </p:spTree>
    <p:extLst>
      <p:ext uri="{BB962C8B-B14F-4D97-AF65-F5344CB8AC3E}">
        <p14:creationId xmlns:p14="http://schemas.microsoft.com/office/powerpoint/2010/main" val="29676765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 is possible to handle exceptions raised by native Ada code called from within Java operations.</a:t>
            </a:r>
          </a:p>
          <a:p>
            <a:endParaRPr lang="en-GB" dirty="0" smtClean="0"/>
          </a:p>
          <a:p>
            <a:r>
              <a:rPr lang="en-GB" dirty="0" smtClean="0"/>
              <a:t>Take</a:t>
            </a:r>
            <a:r>
              <a:rPr lang="en-GB" baseline="0" dirty="0" smtClean="0"/>
              <a:t> this package specification called Except.</a:t>
            </a:r>
          </a:p>
          <a:p>
            <a:endParaRPr lang="en-GB" baseline="0" dirty="0" smtClean="0"/>
          </a:p>
          <a:p>
            <a:r>
              <a:rPr lang="en-GB" baseline="0" dirty="0" smtClean="0"/>
              <a:t>It declares a Ada exception called </a:t>
            </a:r>
            <a:r>
              <a:rPr lang="en-GB" baseline="0" dirty="0" err="1" smtClean="0"/>
              <a:t>An_Exception</a:t>
            </a:r>
            <a:r>
              <a:rPr lang="en-GB" baseline="0" dirty="0" smtClean="0"/>
              <a:t> and then deliberately raises the exception in the body of the specified subprogram.</a:t>
            </a:r>
          </a:p>
          <a:p>
            <a:endParaRPr lang="en-GB" baseline="0" dirty="0" smtClean="0"/>
          </a:p>
          <a:p>
            <a:r>
              <a:rPr lang="en-GB" baseline="0" dirty="0" smtClean="0"/>
              <a:t>This is not indicative of real code – just an example.</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38</a:t>
            </a:fld>
            <a:endParaRPr lang="en-GB"/>
          </a:p>
        </p:txBody>
      </p:sp>
    </p:spTree>
    <p:extLst>
      <p:ext uri="{BB962C8B-B14F-4D97-AF65-F5344CB8AC3E}">
        <p14:creationId xmlns:p14="http://schemas.microsoft.com/office/powerpoint/2010/main" val="25949113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Running ada2java</a:t>
            </a:r>
            <a:r>
              <a:rPr lang="en-GB" baseline="0" dirty="0" smtClean="0"/>
              <a:t> on this package specification yields 2 Java classes, one that represents the </a:t>
            </a:r>
            <a:r>
              <a:rPr lang="en-GB" baseline="0" dirty="0" err="1" smtClean="0"/>
              <a:t>An_Exception</a:t>
            </a:r>
            <a:r>
              <a:rPr lang="en-GB" baseline="0" dirty="0" smtClean="0"/>
              <a:t> and another for the overall package.</a:t>
            </a:r>
          </a:p>
          <a:p>
            <a:endParaRPr lang="en-GB" baseline="0" dirty="0" smtClean="0"/>
          </a:p>
          <a:p>
            <a:r>
              <a:rPr lang="en-GB" baseline="0" dirty="0" smtClean="0"/>
              <a:t>Let’s look at the characteristics of the exception Java class.</a:t>
            </a:r>
          </a:p>
          <a:p>
            <a:endParaRPr lang="en-GB" baseline="0" dirty="0" smtClean="0"/>
          </a:p>
          <a:p>
            <a:r>
              <a:rPr lang="en-GB" dirty="0" smtClean="0"/>
              <a:t>The class name matches</a:t>
            </a:r>
            <a:r>
              <a:rPr lang="en-GB" baseline="0" dirty="0" smtClean="0"/>
              <a:t> the name of the exception and it extends an AJIS class called </a:t>
            </a:r>
            <a:r>
              <a:rPr lang="en-GB" baseline="0" dirty="0" err="1" smtClean="0"/>
              <a:t>NativeException</a:t>
            </a:r>
            <a:r>
              <a:rPr lang="en-GB" baseline="0" dirty="0" smtClean="0"/>
              <a:t> and implements the internal </a:t>
            </a:r>
            <a:r>
              <a:rPr lang="en-GB" baseline="0" dirty="0" err="1" smtClean="0"/>
              <a:t>AdaException</a:t>
            </a:r>
            <a:r>
              <a:rPr lang="en-GB" baseline="0" dirty="0" smtClean="0"/>
              <a:t> interface.</a:t>
            </a:r>
          </a:p>
          <a:p>
            <a:endParaRPr lang="en-GB" baseline="0" dirty="0" smtClean="0"/>
          </a:p>
          <a:p>
            <a:r>
              <a:rPr lang="en-GB" dirty="0" smtClean="0"/>
              <a:t>The key operation is </a:t>
            </a:r>
            <a:r>
              <a:rPr lang="en-GB" dirty="0" err="1" smtClean="0"/>
              <a:t>createOccurance</a:t>
            </a:r>
            <a:r>
              <a:rPr lang="en-GB" dirty="0" smtClean="0"/>
              <a:t> and this</a:t>
            </a:r>
            <a:r>
              <a:rPr lang="en-GB" baseline="0" dirty="0" smtClean="0"/>
              <a:t> is what is called by the JNI glue code if the exception is to be raised.</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39</a:t>
            </a:fld>
            <a:endParaRPr lang="en-GB"/>
          </a:p>
        </p:txBody>
      </p:sp>
    </p:spTree>
    <p:extLst>
      <p:ext uri="{BB962C8B-B14F-4D97-AF65-F5344CB8AC3E}">
        <p14:creationId xmlns:p14="http://schemas.microsoft.com/office/powerpoint/2010/main" val="283459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The ada2java command line tool forms the backbone of the GNAT Ada-Java Interfacing Suite.</a:t>
            </a:r>
            <a:endParaRPr lang="en-GB" dirty="0" smtClean="0"/>
          </a:p>
          <a:p>
            <a:endParaRPr lang="en-GB" dirty="0" smtClean="0"/>
          </a:p>
          <a:p>
            <a:r>
              <a:rPr lang="en-GB" dirty="0" smtClean="0"/>
              <a:t>It</a:t>
            </a:r>
            <a:r>
              <a:rPr lang="en-GB" baseline="0" dirty="0" smtClean="0"/>
              <a:t> takes a number of options to enable detailed configuration of its inputs and outputs and it will certainly help to examine each one in turn.</a:t>
            </a:r>
          </a:p>
          <a:p>
            <a:endParaRPr lang="en-GB" baseline="0" dirty="0" smtClean="0"/>
          </a:p>
          <a:p>
            <a:r>
              <a:rPr lang="en-GB" baseline="0" dirty="0" smtClean="0"/>
              <a:t>The first option is the filename of the Ada specification that we wish to produce a Java binding from, in this case the filename </a:t>
            </a:r>
            <a:r>
              <a:rPr lang="en-GB" baseline="0" dirty="0" err="1" smtClean="0"/>
              <a:t>printer.ads</a:t>
            </a:r>
            <a:r>
              <a:rPr lang="en-GB" baseline="0" dirty="0" smtClean="0"/>
              <a:t>.</a:t>
            </a:r>
          </a:p>
          <a:p>
            <a:endParaRPr lang="en-GB" baseline="0" dirty="0" smtClean="0"/>
          </a:p>
          <a:p>
            <a:r>
              <a:rPr lang="en-GB" baseline="0" dirty="0" smtClean="0"/>
              <a:t>Next we can control the base name used by the Java packages using the –b option.</a:t>
            </a:r>
          </a:p>
          <a:p>
            <a:endParaRPr lang="en-GB" baseline="0" dirty="0" smtClean="0"/>
          </a:p>
          <a:p>
            <a:r>
              <a:rPr lang="en-GB" baseline="0" dirty="0" smtClean="0"/>
              <a:t>It is possible to control the location of the binding output and in this case we use the –o option to place the Ada portion of the binding in a subdirectory called </a:t>
            </a:r>
            <a:r>
              <a:rPr lang="en-GB" baseline="0" dirty="0" err="1" smtClean="0"/>
              <a:t>ada</a:t>
            </a:r>
            <a:r>
              <a:rPr lang="en-GB" baseline="0" dirty="0" smtClean="0"/>
              <a:t> and </a:t>
            </a:r>
            <a:r>
              <a:rPr lang="en-GB" baseline="0" dirty="0" err="1" smtClean="0"/>
              <a:t>similiarly</a:t>
            </a:r>
            <a:r>
              <a:rPr lang="en-GB" baseline="0" dirty="0" smtClean="0"/>
              <a:t> for the Java part of the binding using the –c option.</a:t>
            </a:r>
          </a:p>
          <a:p>
            <a:endParaRPr lang="en-GB" baseline="0" dirty="0" smtClean="0"/>
          </a:p>
          <a:p>
            <a:r>
              <a:rPr lang="en-GB" baseline="0" dirty="0" smtClean="0"/>
              <a:t>Finally we identify the name of the library that needs to be loaded by the JVM at Runtime to ensure all of the JNI operations are available.</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4</a:t>
            </a:fld>
            <a:endParaRPr lang="en-GB"/>
          </a:p>
        </p:txBody>
      </p:sp>
    </p:spTree>
    <p:extLst>
      <p:ext uri="{BB962C8B-B14F-4D97-AF65-F5344CB8AC3E}">
        <p14:creationId xmlns:p14="http://schemas.microsoft.com/office/powerpoint/2010/main" val="38451970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Given the</a:t>
            </a:r>
            <a:r>
              <a:rPr lang="en-GB" baseline="0" dirty="0" smtClean="0"/>
              <a:t> following Java main program we can see a try/catch block around the call to the native Ada </a:t>
            </a:r>
            <a:r>
              <a:rPr lang="en-GB" baseline="0" dirty="0" err="1" smtClean="0"/>
              <a:t>Thrown_An_Exception</a:t>
            </a:r>
            <a:r>
              <a:rPr lang="en-GB" baseline="0" dirty="0" smtClean="0"/>
              <a:t> subprogram.</a:t>
            </a:r>
          </a:p>
          <a:p>
            <a:endParaRPr lang="en-GB" baseline="0" dirty="0" smtClean="0"/>
          </a:p>
          <a:p>
            <a:r>
              <a:rPr lang="en-GB" baseline="0" dirty="0" smtClean="0"/>
              <a:t>The catch statement has used an object e of the </a:t>
            </a:r>
            <a:r>
              <a:rPr lang="en-GB" baseline="0" dirty="0" err="1" smtClean="0"/>
              <a:t>An_Exception</a:t>
            </a:r>
            <a:r>
              <a:rPr lang="en-GB" baseline="0" dirty="0" smtClean="0"/>
              <a:t> class type that we generated by ada2java.</a:t>
            </a:r>
          </a:p>
          <a:p>
            <a:endParaRPr lang="en-GB" baseline="0" dirty="0" smtClean="0"/>
          </a:p>
          <a:p>
            <a:r>
              <a:rPr lang="en-GB" dirty="0" smtClean="0"/>
              <a:t>If this code is built and executed then the string “Exception thrown from Ada” is displayed on the console.</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40</a:t>
            </a:fld>
            <a:endParaRPr lang="en-GB"/>
          </a:p>
        </p:txBody>
      </p:sp>
    </p:spTree>
    <p:extLst>
      <p:ext uri="{BB962C8B-B14F-4D97-AF65-F5344CB8AC3E}">
        <p14:creationId xmlns:p14="http://schemas.microsoft.com/office/powerpoint/2010/main" val="10967844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en-US" dirty="0" smtClean="0">
                <a:ea typeface="ＭＳ Ｐゴシック" panose="020B0600070205080204" pitchFamily="34" charset="-128"/>
              </a:rPr>
              <a:t>We’ve now reached the end of the slide section of this lecture.  </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You should now have enough knowledge of this subject to complete a small quiz with questions designed to test your understanding.</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Each question is marked and you will have a chance to review your score at the end of the lecture.</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Good luck !</a:t>
            </a:r>
          </a:p>
        </p:txBody>
      </p:sp>
      <p:sp>
        <p:nvSpPr>
          <p:cNvPr id="4" name="Slide Number Placeholder 3"/>
          <p:cNvSpPr>
            <a:spLocks noGrp="1"/>
          </p:cNvSpPr>
          <p:nvPr>
            <p:ph type="sldNum" sz="quarter" idx="10"/>
          </p:nvPr>
        </p:nvSpPr>
        <p:spPr/>
        <p:txBody>
          <a:bodyPr/>
          <a:lstStyle/>
          <a:p>
            <a:fld id="{CA0C9329-88FA-4F10-ACFF-58B750973BE9}" type="slidenum">
              <a:rPr lang="en-GB" smtClean="0"/>
              <a:t>41</a:t>
            </a:fld>
            <a:endParaRPr lang="en-GB"/>
          </a:p>
        </p:txBody>
      </p:sp>
    </p:spTree>
    <p:extLst>
      <p:ext uri="{BB962C8B-B14F-4D97-AF65-F5344CB8AC3E}">
        <p14:creationId xmlns:p14="http://schemas.microsoft.com/office/powerpoint/2010/main" val="18594320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following Java main program allocates</a:t>
            </a:r>
            <a:r>
              <a:rPr lang="en-GB" baseline="0" dirty="0" smtClean="0"/>
              <a:t> a string and displays it on the console.</a:t>
            </a:r>
          </a:p>
          <a:p>
            <a:endParaRPr lang="en-GB" baseline="0" dirty="0" smtClean="0"/>
          </a:p>
          <a:p>
            <a:r>
              <a:rPr lang="en-GB" baseline="0" dirty="0" smtClean="0"/>
              <a:t>Click on the Tick icon if you think this code is correct or the line of code you think is incorrect.</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42</a:t>
            </a:fld>
            <a:endParaRPr lang="en-GB"/>
          </a:p>
        </p:txBody>
      </p:sp>
    </p:spTree>
    <p:extLst>
      <p:ext uri="{BB962C8B-B14F-4D97-AF65-F5344CB8AC3E}">
        <p14:creationId xmlns:p14="http://schemas.microsoft.com/office/powerpoint/2010/main" val="10964915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code is</a:t>
            </a:r>
            <a:r>
              <a:rPr lang="en-GB" baseline="0" dirty="0" smtClean="0"/>
              <a:t> incorrect.</a:t>
            </a:r>
          </a:p>
          <a:p>
            <a:endParaRPr lang="en-GB" baseline="0" dirty="0" smtClean="0"/>
          </a:p>
          <a:p>
            <a:r>
              <a:rPr lang="en-GB" baseline="0" dirty="0" smtClean="0"/>
              <a:t>The string used an allocated object of the </a:t>
            </a:r>
            <a:r>
              <a:rPr lang="en-GB" baseline="0" dirty="0" err="1" smtClean="0"/>
              <a:t>AdaString</a:t>
            </a:r>
            <a:r>
              <a:rPr lang="en-GB" baseline="0" dirty="0" smtClean="0"/>
              <a:t> class but attempted to assign it to a Java string object reference.</a:t>
            </a:r>
          </a:p>
          <a:p>
            <a:endParaRPr lang="en-GB" baseline="0" dirty="0" smtClean="0"/>
          </a:p>
          <a:p>
            <a:r>
              <a:rPr lang="en-GB" baseline="0" dirty="0" smtClean="0"/>
              <a:t>The two types are incompatible but the </a:t>
            </a:r>
            <a:r>
              <a:rPr lang="en-GB" baseline="0" dirty="0" err="1" smtClean="0"/>
              <a:t>AdaString</a:t>
            </a:r>
            <a:r>
              <a:rPr lang="en-GB" baseline="0" dirty="0" smtClean="0"/>
              <a:t> class has an operation that can return a Java string version of itself.</a:t>
            </a:r>
          </a:p>
          <a:p>
            <a:endParaRPr lang="en-GB" baseline="0" dirty="0" smtClean="0"/>
          </a:p>
          <a:p>
            <a:r>
              <a:rPr lang="en-GB" baseline="0" dirty="0" smtClean="0"/>
              <a:t>The correct code is shown at the bottom of this slide.</a:t>
            </a:r>
          </a:p>
          <a:p>
            <a:endParaRPr lang="en-GB" baseline="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43</a:t>
            </a:fld>
            <a:endParaRPr lang="en-GB"/>
          </a:p>
        </p:txBody>
      </p:sp>
    </p:spTree>
    <p:extLst>
      <p:ext uri="{BB962C8B-B14F-4D97-AF65-F5344CB8AC3E}">
        <p14:creationId xmlns:p14="http://schemas.microsoft.com/office/powerpoint/2010/main" val="8233774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Ada package specification given here defines a subprogram that</a:t>
            </a:r>
            <a:r>
              <a:rPr lang="en-GB" baseline="0" dirty="0" smtClean="0"/>
              <a:t> can raise a Constraint_Error exception.</a:t>
            </a:r>
          </a:p>
          <a:p>
            <a:endParaRPr lang="en-GB" baseline="0" dirty="0" smtClean="0"/>
          </a:p>
          <a:p>
            <a:r>
              <a:rPr lang="en-GB" baseline="0" dirty="0" smtClean="0"/>
              <a:t>Any caller of this subprogram should be prepared to handle the occurrence of this exception.</a:t>
            </a:r>
          </a:p>
          <a:p>
            <a:endParaRPr lang="en-GB" baseline="0" dirty="0" smtClean="0"/>
          </a:p>
          <a:p>
            <a:r>
              <a:rPr lang="en-GB" baseline="0" dirty="0" smtClean="0"/>
              <a:t>The subprogram implementation is shown here.  We can see there is a local exception handler that displays a message.</a:t>
            </a:r>
          </a:p>
          <a:p>
            <a:endParaRPr lang="en-GB" baseline="0" dirty="0" smtClean="0"/>
          </a:p>
          <a:p>
            <a:r>
              <a:rPr lang="en-GB" baseline="0" dirty="0" smtClean="0"/>
              <a:t>The Java main program calls this Ada subprogram within a try/catch block.</a:t>
            </a:r>
          </a:p>
          <a:p>
            <a:endParaRPr lang="en-GB" baseline="0" dirty="0" smtClean="0"/>
          </a:p>
          <a:p>
            <a:r>
              <a:rPr lang="en-GB" baseline="0" dirty="0" smtClean="0"/>
              <a:t>What do you think the output of this program will be at runtime ?</a:t>
            </a:r>
          </a:p>
          <a:p>
            <a:endParaRPr lang="en-GB" baseline="0" dirty="0" smtClean="0"/>
          </a:p>
          <a:p>
            <a:r>
              <a:rPr lang="en-GB" baseline="0" dirty="0" smtClean="0"/>
              <a:t>Please make your selection from the following list.</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44</a:t>
            </a:fld>
            <a:endParaRPr lang="en-GB"/>
          </a:p>
        </p:txBody>
      </p:sp>
    </p:spTree>
    <p:extLst>
      <p:ext uri="{BB962C8B-B14F-4D97-AF65-F5344CB8AC3E}">
        <p14:creationId xmlns:p14="http://schemas.microsoft.com/office/powerpoint/2010/main" val="348163513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answer is both the string “Exception in Ada” and “Exception thrown from Ada”.</a:t>
            </a:r>
          </a:p>
          <a:p>
            <a:endParaRPr lang="en-GB" dirty="0" smtClean="0"/>
          </a:p>
          <a:p>
            <a:r>
              <a:rPr lang="en-GB" dirty="0" smtClean="0"/>
              <a:t>This is down to the raise statement within</a:t>
            </a:r>
            <a:r>
              <a:rPr lang="en-GB" baseline="0" dirty="0" smtClean="0"/>
              <a:t> the Ada exception handler that causes the exception to be propagated to the Java caller.</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45</a:t>
            </a:fld>
            <a:endParaRPr lang="en-GB"/>
          </a:p>
        </p:txBody>
      </p:sp>
    </p:spTree>
    <p:extLst>
      <p:ext uri="{BB962C8B-B14F-4D97-AF65-F5344CB8AC3E}">
        <p14:creationId xmlns:p14="http://schemas.microsoft.com/office/powerpoint/2010/main" val="143135580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question looks at how Ada </a:t>
            </a:r>
            <a:r>
              <a:rPr lang="en-GB" baseline="0" dirty="0" smtClean="0"/>
              <a:t>arrays are accessed from Java.</a:t>
            </a:r>
          </a:p>
          <a:p>
            <a:endParaRPr lang="en-GB" baseline="0" dirty="0" smtClean="0"/>
          </a:p>
          <a:p>
            <a:r>
              <a:rPr lang="en-GB" baseline="0" dirty="0" smtClean="0"/>
              <a:t>The package provides a 2 dimensional array of Natural numbers and a subprogram called </a:t>
            </a:r>
            <a:r>
              <a:rPr lang="en-GB" baseline="0" dirty="0" err="1" smtClean="0"/>
              <a:t>Set_Strings</a:t>
            </a:r>
            <a:r>
              <a:rPr lang="en-GB" baseline="0" dirty="0" smtClean="0"/>
              <a:t>.  </a:t>
            </a:r>
          </a:p>
          <a:p>
            <a:endParaRPr lang="en-GB" baseline="0" dirty="0" smtClean="0"/>
          </a:p>
          <a:p>
            <a:r>
              <a:rPr lang="en-GB" baseline="0" dirty="0" smtClean="0"/>
              <a:t>The implementation of subprogram assigns a series of natural numbers to the array parameter.</a:t>
            </a:r>
          </a:p>
          <a:p>
            <a:endParaRPr lang="en-GB" baseline="0" dirty="0" smtClean="0"/>
          </a:p>
          <a:p>
            <a:r>
              <a:rPr lang="en-GB" baseline="0" dirty="0" smtClean="0"/>
              <a:t>The Java main program creates an object of our array type and calls the Ada subprogram.</a:t>
            </a:r>
          </a:p>
          <a:p>
            <a:endParaRPr lang="en-GB" baseline="0" dirty="0" smtClean="0"/>
          </a:p>
          <a:p>
            <a:r>
              <a:rPr lang="en-GB" baseline="0" dirty="0" smtClean="0"/>
              <a:t>It then uses some operations from the Ada binding to our package in order to print out a series of natural numbers.</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Click on the Tick icon if you think this code is correct or the line of code you think is incorrect.</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46</a:t>
            </a:fld>
            <a:endParaRPr lang="en-GB"/>
          </a:p>
        </p:txBody>
      </p:sp>
    </p:spTree>
    <p:extLst>
      <p:ext uri="{BB962C8B-B14F-4D97-AF65-F5344CB8AC3E}">
        <p14:creationId xmlns:p14="http://schemas.microsoft.com/office/powerpoint/2010/main" val="12330542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code is correct.</a:t>
            </a:r>
          </a:p>
          <a:p>
            <a:endParaRPr lang="en-GB" dirty="0" smtClean="0"/>
          </a:p>
          <a:p>
            <a:r>
              <a:rPr lang="en-GB" dirty="0" smtClean="0"/>
              <a:t>The outer array has</a:t>
            </a:r>
            <a:r>
              <a:rPr lang="en-GB" baseline="0" dirty="0" smtClean="0"/>
              <a:t> an index from 1 to 20 and the code used the Last() operation to obtain the 20</a:t>
            </a:r>
            <a:r>
              <a:rPr lang="en-GB" baseline="30000" dirty="0" smtClean="0"/>
              <a:t>th</a:t>
            </a:r>
            <a:r>
              <a:rPr lang="en-GB" baseline="0" dirty="0" smtClean="0"/>
              <a:t> nested array.</a:t>
            </a:r>
          </a:p>
          <a:p>
            <a:endParaRPr lang="en-GB" baseline="0" dirty="0" smtClean="0"/>
          </a:p>
          <a:p>
            <a:r>
              <a:rPr lang="en-GB" baseline="0" dirty="0" smtClean="0"/>
              <a:t>This nested array was then iterated over using the Length() and </a:t>
            </a:r>
            <a:r>
              <a:rPr lang="en-GB" baseline="0" dirty="0" err="1" smtClean="0"/>
              <a:t>Get_Element_At</a:t>
            </a:r>
            <a:r>
              <a:rPr lang="en-GB" baseline="0" dirty="0" smtClean="0"/>
              <a:t>() operations.</a:t>
            </a:r>
          </a:p>
          <a:p>
            <a:endParaRPr lang="en-GB" baseline="0" dirty="0" smtClean="0"/>
          </a:p>
          <a:p>
            <a:r>
              <a:rPr lang="en-GB" baseline="0" dirty="0" smtClean="0"/>
              <a:t>Each retrieved element was then displayed on the console.</a:t>
            </a:r>
          </a:p>
          <a:p>
            <a:endParaRPr lang="en-GB" baseline="0" dirty="0" smtClean="0"/>
          </a:p>
          <a:p>
            <a:r>
              <a:rPr lang="en-GB" baseline="0" dirty="0" smtClean="0"/>
              <a:t>The result of this program is shown here.</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47</a:t>
            </a:fld>
            <a:endParaRPr lang="en-GB"/>
          </a:p>
        </p:txBody>
      </p:sp>
    </p:spTree>
    <p:extLst>
      <p:ext uri="{BB962C8B-B14F-4D97-AF65-F5344CB8AC3E}">
        <p14:creationId xmlns:p14="http://schemas.microsoft.com/office/powerpoint/2010/main" val="40703450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Question 4 presents</a:t>
            </a:r>
            <a:r>
              <a:rPr lang="en-GB" baseline="0" dirty="0" smtClean="0"/>
              <a:t> a situation involving Ada access types.</a:t>
            </a:r>
          </a:p>
          <a:p>
            <a:endParaRPr lang="en-GB" baseline="0" dirty="0" smtClean="0"/>
          </a:p>
          <a:p>
            <a:r>
              <a:rPr lang="en-GB" baseline="0" dirty="0" smtClean="0"/>
              <a:t>Here we have a record type called Target and its associate access type.</a:t>
            </a:r>
          </a:p>
          <a:p>
            <a:endParaRPr lang="en-GB" baseline="0" dirty="0" smtClean="0"/>
          </a:p>
          <a:p>
            <a:r>
              <a:rPr lang="en-GB" dirty="0" smtClean="0"/>
              <a:t>A</a:t>
            </a:r>
            <a:r>
              <a:rPr lang="en-GB" baseline="0" dirty="0" smtClean="0"/>
              <a:t> subprogram will display the value field of the access target parameter on the console.</a:t>
            </a:r>
          </a:p>
          <a:p>
            <a:endParaRPr lang="en-GB" baseline="0" dirty="0" smtClean="0"/>
          </a:p>
          <a:p>
            <a:r>
              <a:rPr lang="en-GB" baseline="0" dirty="0" smtClean="0"/>
              <a:t>Here a Java main program creates an instance of the Target class and provides it as an argument in a call to the Ada subprogram</a:t>
            </a:r>
          </a:p>
          <a:p>
            <a:endParaRPr lang="en-GB" baseline="0" dirty="0" smtClean="0"/>
          </a:p>
          <a:p>
            <a:r>
              <a:rPr lang="en-GB" baseline="0" dirty="0" smtClean="0"/>
              <a:t>What do you think the output of this program will be at runtime ?</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Please make your selection from the following list.</a:t>
            </a:r>
            <a:endParaRPr lang="en-GB"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48</a:t>
            </a:fld>
            <a:endParaRPr lang="en-GB"/>
          </a:p>
        </p:txBody>
      </p:sp>
    </p:spTree>
    <p:extLst>
      <p:ext uri="{BB962C8B-B14F-4D97-AF65-F5344CB8AC3E}">
        <p14:creationId xmlns:p14="http://schemas.microsoft.com/office/powerpoint/2010/main" val="73278889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Java main program will</a:t>
            </a:r>
            <a:r>
              <a:rPr lang="en-GB" baseline="0" dirty="0" smtClean="0"/>
              <a:t> fail to call the Ada subprogram at runtime due to an exception being raised in the binding.</a:t>
            </a:r>
          </a:p>
          <a:p>
            <a:endParaRPr lang="en-GB" baseline="0" dirty="0" smtClean="0"/>
          </a:p>
          <a:p>
            <a:r>
              <a:rPr lang="en-GB" baseline="0" dirty="0" smtClean="0"/>
              <a:t>In order to resolve this issue the Ada package specification must be adjusted to include a pragma Annotate as shown in red.</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49</a:t>
            </a:fld>
            <a:endParaRPr lang="en-GB"/>
          </a:p>
        </p:txBody>
      </p:sp>
    </p:spTree>
    <p:extLst>
      <p:ext uri="{BB962C8B-B14F-4D97-AF65-F5344CB8AC3E}">
        <p14:creationId xmlns:p14="http://schemas.microsoft.com/office/powerpoint/2010/main" val="1813203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[Each directory will be highlighted</a:t>
            </a:r>
            <a:r>
              <a:rPr lang="en-GB" baseline="0" dirty="0" smtClean="0"/>
              <a:t> in Captivate as I speak about it]</a:t>
            </a:r>
          </a:p>
          <a:p>
            <a:endParaRPr lang="en-GB" baseline="0" dirty="0" smtClean="0"/>
          </a:p>
          <a:p>
            <a:r>
              <a:rPr lang="en-GB" baseline="0" dirty="0" smtClean="0"/>
              <a:t>ada2java always creates a subdirectory of the same name and then uses whichever directory names were specified for the –o and –c command line options.</a:t>
            </a:r>
          </a:p>
          <a:p>
            <a:endParaRPr lang="en-GB" baseline="0" dirty="0" smtClean="0"/>
          </a:p>
          <a:p>
            <a:r>
              <a:rPr lang="en-GB" baseline="0" dirty="0" smtClean="0"/>
              <a:t>Here we see the directories were called </a:t>
            </a:r>
            <a:r>
              <a:rPr lang="en-GB" baseline="0" dirty="0" err="1" smtClean="0"/>
              <a:t>ada</a:t>
            </a:r>
            <a:r>
              <a:rPr lang="en-GB" baseline="0" dirty="0" smtClean="0"/>
              <a:t> and java.</a:t>
            </a:r>
          </a:p>
          <a:p>
            <a:endParaRPr lang="en-GB" baseline="0" dirty="0" smtClean="0"/>
          </a:p>
          <a:p>
            <a:r>
              <a:rPr lang="en-GB" baseline="0" dirty="0" smtClean="0"/>
              <a:t>Underneath the </a:t>
            </a:r>
            <a:r>
              <a:rPr lang="en-GB" baseline="0" dirty="0" err="1" smtClean="0"/>
              <a:t>ada</a:t>
            </a:r>
            <a:r>
              <a:rPr lang="en-GB" baseline="0" dirty="0" smtClean="0"/>
              <a:t> sub-directory we will find the files necessary to build the dynamically loadable library of native Ada code which will be loaded by the Java Virtual Machine at runtime.</a:t>
            </a:r>
          </a:p>
          <a:p>
            <a:endParaRPr lang="en-GB" baseline="0" dirty="0" smtClean="0"/>
          </a:p>
          <a:p>
            <a:r>
              <a:rPr lang="en-GB" baseline="0" dirty="0" smtClean="0"/>
              <a:t>The Ada code is all built under the </a:t>
            </a:r>
            <a:r>
              <a:rPr lang="en-GB" baseline="0" dirty="0" err="1" smtClean="0"/>
              <a:t>jni_binding</a:t>
            </a:r>
            <a:r>
              <a:rPr lang="en-GB" baseline="0" dirty="0" smtClean="0"/>
              <a:t> package hierarchy and is eventually linked into a DLL with the name as specified by the –L command line option.  The building is performed using the </a:t>
            </a:r>
            <a:r>
              <a:rPr lang="en-GB" baseline="0" dirty="0" err="1" smtClean="0"/>
              <a:t>printer.gpr</a:t>
            </a:r>
            <a:r>
              <a:rPr lang="en-GB" baseline="0" dirty="0" smtClean="0"/>
              <a:t> file.</a:t>
            </a:r>
          </a:p>
          <a:p>
            <a:endParaRPr lang="en-GB" baseline="0" dirty="0" smtClean="0"/>
          </a:p>
          <a:p>
            <a:r>
              <a:rPr lang="en-GB" baseline="0" smtClean="0"/>
              <a:t>The </a:t>
            </a:r>
            <a:r>
              <a:rPr lang="en-GB" baseline="0" dirty="0" smtClean="0"/>
              <a:t>java sub-directory immediately contains a sub-directory with the name specified by the –b command line option, here it is the name printer.</a:t>
            </a:r>
          </a:p>
          <a:p>
            <a:endParaRPr lang="en-GB" baseline="0" dirty="0" smtClean="0"/>
          </a:p>
          <a:p>
            <a:r>
              <a:rPr lang="en-GB" baseline="0" dirty="0" smtClean="0"/>
              <a:t>Beneath this directory there are 4 subdirectories for this particular code example.  There is the Standard classes that provide the </a:t>
            </a:r>
            <a:r>
              <a:rPr lang="en-GB" baseline="0" dirty="0" err="1" smtClean="0"/>
              <a:t>AdaString</a:t>
            </a:r>
            <a:r>
              <a:rPr lang="en-GB" baseline="0" dirty="0" smtClean="0"/>
              <a:t> class.</a:t>
            </a:r>
          </a:p>
          <a:p>
            <a:endParaRPr lang="en-GB" baseline="0" dirty="0" smtClean="0"/>
          </a:p>
          <a:p>
            <a:r>
              <a:rPr lang="en-GB" baseline="0" dirty="0" smtClean="0"/>
              <a:t>There is code to support Ada exceptions, followed by some library loading utility classes in the Ada2Java subdirectory and finally there is the binding to our actual Ada code for the Printer package.</a:t>
            </a:r>
          </a:p>
          <a:p>
            <a:endParaRPr lang="en-GB" baseline="0" dirty="0" smtClean="0"/>
          </a:p>
          <a:p>
            <a:r>
              <a:rPr lang="en-GB" dirty="0" smtClean="0"/>
              <a:t>I</a:t>
            </a:r>
            <a:r>
              <a:rPr lang="en-GB" baseline="0" dirty="0" smtClean="0"/>
              <a:t> would like to stress that this generated code is specific to our example Printer package and your results may differ.</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5</a:t>
            </a:fld>
            <a:endParaRPr lang="en-GB"/>
          </a:p>
        </p:txBody>
      </p:sp>
    </p:spTree>
    <p:extLst>
      <p:ext uri="{BB962C8B-B14F-4D97-AF65-F5344CB8AC3E}">
        <p14:creationId xmlns:p14="http://schemas.microsoft.com/office/powerpoint/2010/main" val="407283568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question tests your</a:t>
            </a:r>
            <a:r>
              <a:rPr lang="en-GB" baseline="0" dirty="0" smtClean="0"/>
              <a:t> knowledge of how ada2java </a:t>
            </a:r>
            <a:r>
              <a:rPr lang="en-GB" baseline="0" dirty="0" smtClean="0"/>
              <a:t>handles Ada </a:t>
            </a:r>
            <a:r>
              <a:rPr lang="en-GB" baseline="0" dirty="0" smtClean="0"/>
              <a:t>overloaded operators.</a:t>
            </a:r>
          </a:p>
          <a:p>
            <a:endParaRPr lang="en-GB" baseline="0" dirty="0" smtClean="0"/>
          </a:p>
          <a:p>
            <a:r>
              <a:rPr lang="en-GB" baseline="0" dirty="0" smtClean="0"/>
              <a:t>Here is an Ada package with some overloaded operators for a derived type and a Java main program that will output the Boolean result of an expression using the Ada code.</a:t>
            </a:r>
          </a:p>
          <a:p>
            <a:endParaRPr lang="en-GB" baseline="0" dirty="0" smtClean="0"/>
          </a:p>
          <a:p>
            <a:r>
              <a:rPr lang="en-GB" baseline="0" dirty="0" smtClean="0"/>
              <a:t>What do you think the output of this program will be at runtime ?</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Please make your selection from the following list.</a:t>
            </a:r>
            <a:endParaRPr lang="en-GB" dirty="0" smtClean="0"/>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50</a:t>
            </a:fld>
            <a:endParaRPr lang="en-GB"/>
          </a:p>
        </p:txBody>
      </p:sp>
    </p:spTree>
    <p:extLst>
      <p:ext uri="{BB962C8B-B14F-4D97-AF65-F5344CB8AC3E}">
        <p14:creationId xmlns:p14="http://schemas.microsoft.com/office/powerpoint/2010/main" val="17050830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answer is the string true.</a:t>
            </a:r>
          </a:p>
          <a:p>
            <a:endParaRPr lang="en-GB" dirty="0" smtClean="0"/>
          </a:p>
          <a:p>
            <a:r>
              <a:rPr lang="en-GB" dirty="0" smtClean="0"/>
              <a:t>Here is an alternative version</a:t>
            </a:r>
            <a:r>
              <a:rPr lang="en-GB" baseline="0" dirty="0" smtClean="0"/>
              <a:t> that uses the Ada equality operation OP_EQUAL in place of the Java equality operator.</a:t>
            </a:r>
          </a:p>
          <a:p>
            <a:endParaRPr lang="en-GB" baseline="0" dirty="0" smtClean="0"/>
          </a:p>
          <a:p>
            <a:r>
              <a:rPr lang="en-GB" baseline="0" dirty="0" smtClean="0"/>
              <a:t>This demonstrates how easy it is to switch between using Ada and Java versions of operators.</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51</a:t>
            </a:fld>
            <a:endParaRPr lang="en-GB"/>
          </a:p>
        </p:txBody>
      </p:sp>
    </p:spTree>
    <p:extLst>
      <p:ext uri="{BB962C8B-B14F-4D97-AF65-F5344CB8AC3E}">
        <p14:creationId xmlns:p14="http://schemas.microsoft.com/office/powerpoint/2010/main" val="206112919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Study the two entities declared in the following Ada package specification.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Now look at the Java main program.</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Click on the Tick icon if you think this code is correct or the line of code you think is incorrect.</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52</a:t>
            </a:fld>
            <a:endParaRPr lang="en-GB"/>
          </a:p>
        </p:txBody>
      </p:sp>
    </p:spTree>
    <p:extLst>
      <p:ext uri="{BB962C8B-B14F-4D97-AF65-F5344CB8AC3E}">
        <p14:creationId xmlns:p14="http://schemas.microsoft.com/office/powerpoint/2010/main" val="238416848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code is incorrect</a:t>
            </a:r>
            <a:r>
              <a:rPr lang="en-GB" baseline="0" dirty="0" smtClean="0"/>
              <a:t> and will fail to compile.</a:t>
            </a:r>
          </a:p>
          <a:p>
            <a:endParaRPr lang="en-GB" baseline="0" dirty="0" smtClean="0"/>
          </a:p>
          <a:p>
            <a:r>
              <a:rPr lang="en-GB" baseline="0" dirty="0" err="1" smtClean="0"/>
              <a:t>My_Constant</a:t>
            </a:r>
            <a:r>
              <a:rPr lang="en-GB" baseline="0" dirty="0" smtClean="0"/>
              <a:t> was declared constant in the Ada package specification so ada2java would not have built the operation whose use as been attempted.</a:t>
            </a:r>
          </a:p>
          <a:p>
            <a:endParaRPr lang="en-GB" baseline="0" dirty="0" smtClean="0"/>
          </a:p>
          <a:p>
            <a:endParaRPr lang="en-GB" dirty="0" smtClean="0"/>
          </a:p>
        </p:txBody>
      </p:sp>
      <p:sp>
        <p:nvSpPr>
          <p:cNvPr id="4" name="Slide Number Placeholder 3"/>
          <p:cNvSpPr>
            <a:spLocks noGrp="1"/>
          </p:cNvSpPr>
          <p:nvPr>
            <p:ph type="sldNum" sz="quarter" idx="10"/>
          </p:nvPr>
        </p:nvSpPr>
        <p:spPr/>
        <p:txBody>
          <a:bodyPr/>
          <a:lstStyle/>
          <a:p>
            <a:fld id="{CA0C9329-88FA-4F10-ACFF-58B750973BE9}" type="slidenum">
              <a:rPr lang="en-GB" smtClean="0"/>
              <a:t>53</a:t>
            </a:fld>
            <a:endParaRPr lang="en-GB"/>
          </a:p>
        </p:txBody>
      </p:sp>
    </p:spTree>
    <p:extLst>
      <p:ext uri="{BB962C8B-B14F-4D97-AF65-F5344CB8AC3E}">
        <p14:creationId xmlns:p14="http://schemas.microsoft.com/office/powerpoint/2010/main" val="367443726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Study the following piece of Ada code and insert the correct pragma Annotate</a:t>
            </a:r>
            <a:r>
              <a:rPr lang="en-GB" baseline="0" dirty="0" smtClean="0"/>
              <a:t> identifier to ensure this code functions correctly at runtime.</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54</a:t>
            </a:fld>
            <a:endParaRPr lang="en-GB"/>
          </a:p>
        </p:txBody>
      </p:sp>
    </p:spTree>
    <p:extLst>
      <p:ext uri="{BB962C8B-B14F-4D97-AF65-F5344CB8AC3E}">
        <p14:creationId xmlns:p14="http://schemas.microsoft.com/office/powerpoint/2010/main" val="224323592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answer</a:t>
            </a:r>
            <a:r>
              <a:rPr lang="en-GB" baseline="0" dirty="0" smtClean="0"/>
              <a:t> was the </a:t>
            </a:r>
            <a:r>
              <a:rPr lang="en-GB" baseline="0" dirty="0" err="1" smtClean="0"/>
              <a:t>Assume_Escaped</a:t>
            </a:r>
            <a:r>
              <a:rPr lang="en-GB" baseline="0" dirty="0" smtClean="0"/>
              <a:t> identifier.</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55</a:t>
            </a:fld>
            <a:endParaRPr lang="en-GB"/>
          </a:p>
        </p:txBody>
      </p:sp>
    </p:spTree>
    <p:extLst>
      <p:ext uri="{BB962C8B-B14F-4D97-AF65-F5344CB8AC3E}">
        <p14:creationId xmlns:p14="http://schemas.microsoft.com/office/powerpoint/2010/main" val="217663033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Study the following piece of Ada code and insert the correct pragma Annotate</a:t>
            </a:r>
            <a:r>
              <a:rPr lang="en-GB" baseline="0" dirty="0" smtClean="0"/>
              <a:t> identifier to ensure this code functions correctly at runtime.</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56</a:t>
            </a:fld>
            <a:endParaRPr lang="en-GB"/>
          </a:p>
        </p:txBody>
      </p:sp>
    </p:spTree>
    <p:extLst>
      <p:ext uri="{BB962C8B-B14F-4D97-AF65-F5344CB8AC3E}">
        <p14:creationId xmlns:p14="http://schemas.microsoft.com/office/powerpoint/2010/main" val="400994376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The answer</a:t>
            </a:r>
            <a:r>
              <a:rPr lang="en-GB" baseline="0" dirty="0" smtClean="0"/>
              <a:t> was the Rename identifier.</a:t>
            </a:r>
            <a:endParaRPr lang="en-GB"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57</a:t>
            </a:fld>
            <a:endParaRPr lang="en-GB"/>
          </a:p>
        </p:txBody>
      </p:sp>
    </p:spTree>
    <p:extLst>
      <p:ext uri="{BB962C8B-B14F-4D97-AF65-F5344CB8AC3E}">
        <p14:creationId xmlns:p14="http://schemas.microsoft.com/office/powerpoint/2010/main" val="402381203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This questions tests your understanding of how Ada tagged types can be used by Java programs.</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Take this Ada package specification that contains a type hierarchy and an operation.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The Java main program extends the Ada type hierarchy using a class and then goes onto use an object of this type.</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What do you think the output of this program will be at runtime ?</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Please make your selection from the following list.</a:t>
            </a:r>
            <a:endParaRPr lang="en-GB"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58</a:t>
            </a:fld>
            <a:endParaRPr lang="en-GB"/>
          </a:p>
        </p:txBody>
      </p:sp>
    </p:spTree>
    <p:extLst>
      <p:ext uri="{BB962C8B-B14F-4D97-AF65-F5344CB8AC3E}">
        <p14:creationId xmlns:p14="http://schemas.microsoft.com/office/powerpoint/2010/main" val="422752337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correct answer is highlighted.</a:t>
            </a:r>
          </a:p>
          <a:p>
            <a:endParaRPr lang="en-GB" dirty="0" smtClean="0"/>
          </a:p>
          <a:p>
            <a:r>
              <a:rPr lang="en-GB" dirty="0" smtClean="0"/>
              <a:t>Java programs can extend Ada type hierarchies and provide overriding operations.</a:t>
            </a:r>
          </a:p>
          <a:p>
            <a:endParaRPr lang="en-GB" dirty="0" smtClean="0"/>
          </a:p>
          <a:p>
            <a:r>
              <a:rPr lang="en-GB" dirty="0" smtClean="0"/>
              <a:t>Something to note is how the default value of the Boolean field was in place at the time of the call to the Java binding at runtime.</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59</a:t>
            </a:fld>
            <a:endParaRPr lang="en-GB"/>
          </a:p>
        </p:txBody>
      </p:sp>
    </p:spTree>
    <p:extLst>
      <p:ext uri="{BB962C8B-B14F-4D97-AF65-F5344CB8AC3E}">
        <p14:creationId xmlns:p14="http://schemas.microsoft.com/office/powerpoint/2010/main" val="42582956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Now we can demonstrate the use of the generated binding to our native Ada code in order to use our Printer code.</a:t>
            </a:r>
          </a:p>
          <a:p>
            <a:endParaRPr lang="en-GB" dirty="0" smtClean="0"/>
          </a:p>
          <a:p>
            <a:r>
              <a:rPr lang="en-GB" dirty="0" smtClean="0"/>
              <a:t>In time honoured tradition we shall use it to display the string "Hello World".</a:t>
            </a:r>
          </a:p>
          <a:p>
            <a:endParaRPr lang="en-GB" dirty="0" smtClean="0"/>
          </a:p>
          <a:p>
            <a:r>
              <a:rPr lang="en-GB" dirty="0" smtClean="0"/>
              <a:t>Here we have a Java main program that imports the required packages and then makes use of the Print operation from the </a:t>
            </a:r>
            <a:r>
              <a:rPr lang="en-GB" dirty="0" err="1" smtClean="0"/>
              <a:t>Printer_Package</a:t>
            </a:r>
            <a:r>
              <a:rPr lang="en-GB" dirty="0" smtClean="0"/>
              <a:t>.</a:t>
            </a:r>
          </a:p>
          <a:p>
            <a:endParaRPr lang="en-GB" dirty="0" smtClean="0"/>
          </a:p>
          <a:p>
            <a:r>
              <a:rPr lang="en-GB" dirty="0" smtClean="0"/>
              <a:t>Of note is the use of the </a:t>
            </a:r>
            <a:r>
              <a:rPr lang="en-GB" dirty="0" err="1" smtClean="0"/>
              <a:t>AdaString</a:t>
            </a:r>
            <a:r>
              <a:rPr lang="en-GB" dirty="0" smtClean="0"/>
              <a:t> Java class that represents the Ada string specified as the parameter of the Print subprogram in the original Ada package specification.</a:t>
            </a:r>
            <a:endParaRPr lang="en-GB" baseline="0"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6</a:t>
            </a:fld>
            <a:endParaRPr lang="en-GB"/>
          </a:p>
        </p:txBody>
      </p:sp>
    </p:spTree>
    <p:extLst>
      <p:ext uri="{BB962C8B-B14F-4D97-AF65-F5344CB8AC3E}">
        <p14:creationId xmlns:p14="http://schemas.microsoft.com/office/powerpoint/2010/main" val="427473158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The final question presents an attempt to call a Java operation from an Ada subprogram.</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Observe the Ada package specification and Java main program.</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Click on the Tick icon if you think this code is correct or the line of code you think is incorrect.</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60</a:t>
            </a:fld>
            <a:endParaRPr lang="en-GB"/>
          </a:p>
        </p:txBody>
      </p:sp>
    </p:spTree>
    <p:extLst>
      <p:ext uri="{BB962C8B-B14F-4D97-AF65-F5344CB8AC3E}">
        <p14:creationId xmlns:p14="http://schemas.microsoft.com/office/powerpoint/2010/main" val="93117970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code is incorrect and will fail</a:t>
            </a:r>
            <a:r>
              <a:rPr lang="en-GB" baseline="0" dirty="0" smtClean="0"/>
              <a:t> to compile.</a:t>
            </a:r>
          </a:p>
          <a:p>
            <a:endParaRPr lang="en-GB" baseline="0" dirty="0" smtClean="0"/>
          </a:p>
          <a:p>
            <a:r>
              <a:rPr lang="en-GB" baseline="0" dirty="0" smtClean="0"/>
              <a:t>It is not possible to simply provide a Java operation as the </a:t>
            </a:r>
            <a:r>
              <a:rPr lang="en-GB" baseline="0" dirty="0" err="1" smtClean="0"/>
              <a:t>callback</a:t>
            </a:r>
            <a:r>
              <a:rPr lang="en-GB" baseline="0" dirty="0" smtClean="0"/>
              <a:t> when calling the Ada subprogram that is expecting an access to subprogram typed argument.</a:t>
            </a:r>
          </a:p>
          <a:p>
            <a:endParaRPr lang="en-GB" baseline="0" dirty="0" smtClean="0"/>
          </a:p>
          <a:p>
            <a:r>
              <a:rPr lang="en-GB" baseline="0" dirty="0" smtClean="0"/>
              <a:t>There must be a Java code that extends the class used to represent the access to subprogram type and it must override the body subprogram.</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61</a:t>
            </a:fld>
            <a:endParaRPr lang="en-GB"/>
          </a:p>
        </p:txBody>
      </p:sp>
    </p:spTree>
    <p:extLst>
      <p:ext uri="{BB962C8B-B14F-4D97-AF65-F5344CB8AC3E}">
        <p14:creationId xmlns:p14="http://schemas.microsoft.com/office/powerpoint/2010/main" val="270153887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en-US" dirty="0" smtClean="0">
                <a:ea typeface="ＭＳ Ｐゴシック" panose="020B0600070205080204" pitchFamily="34" charset="-128"/>
              </a:rPr>
              <a:t>Thank you for attending this lecture</a:t>
            </a:r>
            <a:r>
              <a:rPr lang="en-GB" altLang="en-US" baseline="0" dirty="0" smtClean="0">
                <a:ea typeface="ＭＳ Ｐゴシック" panose="020B0600070205080204" pitchFamily="34" charset="-128"/>
              </a:rPr>
              <a:t> from the </a:t>
            </a:r>
            <a:r>
              <a:rPr lang="en-GB" altLang="en-US" baseline="0" dirty="0" err="1" smtClean="0">
                <a:ea typeface="ＭＳ Ｐゴシック" panose="020B0600070205080204" pitchFamily="34" charset="-128"/>
              </a:rPr>
              <a:t>Adacore</a:t>
            </a:r>
            <a:r>
              <a:rPr lang="en-GB" altLang="en-US" baseline="0" dirty="0" smtClean="0">
                <a:ea typeface="ＭＳ Ｐゴシック" panose="020B0600070205080204" pitchFamily="34" charset="-128"/>
              </a:rPr>
              <a:t> University</a:t>
            </a:r>
            <a:r>
              <a:rPr lang="en-GB" altLang="en-US" dirty="0" smtClean="0">
                <a:ea typeface="ＭＳ Ｐゴシック" panose="020B0600070205080204" pitchFamily="34" charset="-128"/>
              </a:rPr>
              <a:t>.</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I hope you have found it a valuable step in learning the Ada Programming Language and that you continue onto the other lectures in this course on Mixed Language Programming with Ada.</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Thank you.</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62</a:t>
            </a:fld>
            <a:endParaRPr lang="en-GB"/>
          </a:p>
        </p:txBody>
      </p:sp>
    </p:spTree>
    <p:extLst>
      <p:ext uri="{BB962C8B-B14F-4D97-AF65-F5344CB8AC3E}">
        <p14:creationId xmlns:p14="http://schemas.microsoft.com/office/powerpoint/2010/main" val="169174531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mtClean="0"/>
              <a:t>*EXPORT</a:t>
            </a:r>
            <a:r>
              <a:rPr lang="en-GB" baseline="0" smtClean="0"/>
              <a:t> THIS AS BACKGROUND.PNG FOR RESULTS SLIDE*</a:t>
            </a:r>
            <a:endParaRPr lang="en-GB"/>
          </a:p>
        </p:txBody>
      </p:sp>
      <p:sp>
        <p:nvSpPr>
          <p:cNvPr id="4" name="Slide Number Placeholder 3"/>
          <p:cNvSpPr>
            <a:spLocks noGrp="1"/>
          </p:cNvSpPr>
          <p:nvPr>
            <p:ph type="sldNum" sz="quarter" idx="10"/>
          </p:nvPr>
        </p:nvSpPr>
        <p:spPr/>
        <p:txBody>
          <a:bodyPr/>
          <a:lstStyle/>
          <a:p>
            <a:fld id="{CA0C9329-88FA-4F10-ACFF-58B750973BE9}" type="slidenum">
              <a:rPr lang="en-GB" smtClean="0"/>
              <a:t>63</a:t>
            </a:fld>
            <a:endParaRPr lang="en-GB"/>
          </a:p>
        </p:txBody>
      </p:sp>
    </p:spTree>
    <p:extLst>
      <p:ext uri="{BB962C8B-B14F-4D97-AF65-F5344CB8AC3E}">
        <p14:creationId xmlns:p14="http://schemas.microsoft.com/office/powerpoint/2010/main" val="3644663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To complete</a:t>
            </a:r>
            <a:r>
              <a:rPr lang="en-GB" baseline="0" dirty="0" smtClean="0"/>
              <a:t> this example we need to build the Java main program and run it.</a:t>
            </a:r>
          </a:p>
          <a:p>
            <a:endParaRPr lang="en-GB" baseline="0" dirty="0" smtClean="0"/>
          </a:p>
          <a:p>
            <a:r>
              <a:rPr lang="en-GB" baseline="0" dirty="0" smtClean="0"/>
              <a:t>Here is an example script that builds and runs all the code for this example.</a:t>
            </a:r>
          </a:p>
          <a:p>
            <a:endParaRPr lang="en-GB" baseline="0" dirty="0" smtClean="0"/>
          </a:p>
          <a:p>
            <a:r>
              <a:rPr lang="en-GB" baseline="0" dirty="0" smtClean="0"/>
              <a:t>We start off with calling ada2java using the appropriate command line options to generate the binding.</a:t>
            </a:r>
          </a:p>
          <a:p>
            <a:endParaRPr lang="en-GB" baseline="0" dirty="0" smtClean="0"/>
          </a:p>
          <a:p>
            <a:r>
              <a:rPr lang="en-GB" baseline="0" dirty="0" smtClean="0"/>
              <a:t>The Ada native code is then build using the GNAT </a:t>
            </a:r>
            <a:r>
              <a:rPr lang="en-GB" baseline="0" dirty="0" err="1" smtClean="0"/>
              <a:t>gprbuild</a:t>
            </a:r>
            <a:r>
              <a:rPr lang="en-GB" baseline="0" dirty="0" smtClean="0"/>
              <a:t> tool and once the necessary CLASSPATH and PATH environment variables are declared the Java compiler is used to compile our Java main program.</a:t>
            </a:r>
          </a:p>
          <a:p>
            <a:endParaRPr lang="en-GB" baseline="0" dirty="0" smtClean="0"/>
          </a:p>
          <a:p>
            <a:r>
              <a:rPr lang="en-GB" baseline="0" dirty="0" smtClean="0"/>
              <a:t>Finally the JVM is executed on the main program ensuring the “Hello World” string is output to the console.</a:t>
            </a:r>
          </a:p>
        </p:txBody>
      </p:sp>
      <p:sp>
        <p:nvSpPr>
          <p:cNvPr id="4" name="Slide Number Placeholder 3"/>
          <p:cNvSpPr>
            <a:spLocks noGrp="1"/>
          </p:cNvSpPr>
          <p:nvPr>
            <p:ph type="sldNum" sz="quarter" idx="10"/>
          </p:nvPr>
        </p:nvSpPr>
        <p:spPr/>
        <p:txBody>
          <a:bodyPr/>
          <a:lstStyle/>
          <a:p>
            <a:fld id="{CA0C9329-88FA-4F10-ACFF-58B750973BE9}" type="slidenum">
              <a:rPr lang="en-GB" smtClean="0"/>
              <a:t>7</a:t>
            </a:fld>
            <a:endParaRPr lang="en-GB"/>
          </a:p>
        </p:txBody>
      </p:sp>
    </p:spTree>
    <p:extLst>
      <p:ext uri="{BB962C8B-B14F-4D97-AF65-F5344CB8AC3E}">
        <p14:creationId xmlns:p14="http://schemas.microsoft.com/office/powerpoint/2010/main" val="4042141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Like with any automated code generation</a:t>
            </a:r>
            <a:r>
              <a:rPr lang="en-GB" baseline="0" dirty="0" smtClean="0"/>
              <a:t> there may be code where the generator needs some help to get the desired output.</a:t>
            </a:r>
          </a:p>
          <a:p>
            <a:endParaRPr lang="en-GB" baseline="0" dirty="0" smtClean="0"/>
          </a:p>
          <a:p>
            <a:r>
              <a:rPr lang="en-GB" baseline="0" dirty="0" smtClean="0"/>
              <a:t>Luckily Ada has the concept of a pragma that any tool reading the source code has the option to use or discard.</a:t>
            </a:r>
          </a:p>
          <a:p>
            <a:endParaRPr lang="en-GB" baseline="0" dirty="0" smtClean="0"/>
          </a:p>
          <a:p>
            <a:r>
              <a:rPr lang="en-GB" baseline="0" dirty="0" smtClean="0"/>
              <a:t>The ada2java tool happens to pay specific attention to pragma Annotate statements naming AJIS identifiers that can appear throughout your Ada code</a:t>
            </a:r>
          </a:p>
          <a:p>
            <a:endParaRPr lang="en-GB" baseline="0" dirty="0" smtClean="0"/>
          </a:p>
          <a:p>
            <a:r>
              <a:rPr lang="en-GB" baseline="0" dirty="0" smtClean="0"/>
              <a:t>You can find the list of annotation names in the </a:t>
            </a:r>
            <a:r>
              <a:rPr lang="en-GB" baseline="0" dirty="0" err="1" smtClean="0"/>
              <a:t>AJIS.Annotations</a:t>
            </a:r>
            <a:r>
              <a:rPr lang="en-GB" baseline="0" dirty="0" smtClean="0"/>
              <a:t> package found in the GNAT AJIS distribution.</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They add enough flexibility to deal with most of the intricacies when interfacing a native language like Ada and a non-native language like Java.</a:t>
            </a:r>
          </a:p>
          <a:p>
            <a:endParaRPr lang="en-GB" baseline="0" dirty="0" smtClean="0"/>
          </a:p>
          <a:p>
            <a:r>
              <a:rPr lang="en-GB" baseline="0" dirty="0" smtClean="0"/>
              <a:t>We will encounter certain annotation names as we look at the more advanced topics of integrating Ada and Java, in particular we will see how the </a:t>
            </a:r>
            <a:r>
              <a:rPr lang="en-GB" baseline="0" dirty="0" err="1" smtClean="0"/>
              <a:t>Annotation_Renaming</a:t>
            </a:r>
            <a:r>
              <a:rPr lang="en-GB" baseline="0" dirty="0" smtClean="0"/>
              <a:t> and Rename are used to help deal with name clashes between the Ada and Java source code.</a:t>
            </a:r>
          </a:p>
          <a:p>
            <a:endParaRPr lang="en-GB" baseline="0" dirty="0" smtClean="0"/>
          </a:p>
          <a:p>
            <a:endParaRPr lang="en-GB" baseline="0" dirty="0" smtClean="0"/>
          </a:p>
          <a:p>
            <a:endParaRPr lang="en-GB" baseline="0" dirty="0" smtClean="0"/>
          </a:p>
          <a:p>
            <a:endParaRPr lang="en-GB" baseline="0" dirty="0" smtClean="0"/>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CA0C9329-88FA-4F10-ACFF-58B750973BE9}" type="slidenum">
              <a:rPr lang="en-GB" smtClean="0"/>
              <a:t>8</a:t>
            </a:fld>
            <a:endParaRPr lang="en-GB"/>
          </a:p>
        </p:txBody>
      </p:sp>
    </p:spTree>
    <p:extLst>
      <p:ext uri="{BB962C8B-B14F-4D97-AF65-F5344CB8AC3E}">
        <p14:creationId xmlns:p14="http://schemas.microsoft.com/office/powerpoint/2010/main" val="25974274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Before tackling some of the more advanced topics of this subject it certainly helps to fully</a:t>
            </a:r>
            <a:r>
              <a:rPr lang="en-GB" baseline="0" dirty="0" smtClean="0"/>
              <a:t> understand the basics of how types are handled between Ada and Java as it is a fundamental to understanding how to use the generated bindings.</a:t>
            </a:r>
          </a:p>
          <a:p>
            <a:endParaRPr lang="en-GB" baseline="0" dirty="0" smtClean="0"/>
          </a:p>
          <a:p>
            <a:r>
              <a:rPr lang="en-GB" baseline="0" dirty="0" smtClean="0"/>
              <a:t>We have already encountered a brief glimpse of this with the use of the </a:t>
            </a:r>
            <a:r>
              <a:rPr lang="en-GB" baseline="0" dirty="0" err="1" smtClean="0"/>
              <a:t>AdaString</a:t>
            </a:r>
            <a:r>
              <a:rPr lang="en-GB" baseline="0" dirty="0" smtClean="0"/>
              <a:t> Java class within the use of our Printer Ada package and we’ll expand on this over the coming slides.</a:t>
            </a:r>
          </a:p>
          <a:p>
            <a:endParaRPr lang="en-GB" baseline="0" dirty="0" smtClean="0"/>
          </a:p>
          <a:p>
            <a:r>
              <a:rPr lang="en-GB" baseline="0" dirty="0" smtClean="0"/>
              <a:t>It is of course critical that the scalar types including Integers, enumerations and real numbers are consistently mapped between Ada and Java, and while we won’t look at each specifically we will see them used in a more general sense as global variables, subprogram parameters and constants throughout the following examples.</a:t>
            </a:r>
          </a:p>
          <a:p>
            <a:endParaRPr lang="en-GB" baseline="0" dirty="0" smtClean="0"/>
          </a:p>
          <a:p>
            <a:r>
              <a:rPr lang="en-GB" baseline="0" dirty="0" smtClean="0"/>
              <a:t>Composite Array types are cleverly mapped by the generated ada2java code to proxy classes that provide subprograms that mimic the way Ada works with Arrays including providing supports for indexing and a number of useful attributes.</a:t>
            </a:r>
          </a:p>
          <a:p>
            <a:endParaRPr lang="en-GB" baseline="0" dirty="0" smtClean="0"/>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9</a:t>
            </a:fld>
            <a:endParaRPr lang="en-GB"/>
          </a:p>
        </p:txBody>
      </p:sp>
    </p:spTree>
    <p:extLst>
      <p:ext uri="{BB962C8B-B14F-4D97-AF65-F5344CB8AC3E}">
        <p14:creationId xmlns:p14="http://schemas.microsoft.com/office/powerpoint/2010/main" val="13502491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descr="Creative Commons Licens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85114" y="158752"/>
            <a:ext cx="1106487"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AdaCoreU-isolated.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851276" y="1341440"/>
            <a:ext cx="1658938"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 Placeholder 16"/>
          <p:cNvSpPr>
            <a:spLocks noGrp="1"/>
          </p:cNvSpPr>
          <p:nvPr>
            <p:ph type="body" sz="quarter" idx="10"/>
          </p:nvPr>
        </p:nvSpPr>
        <p:spPr>
          <a:xfrm>
            <a:off x="579961" y="3933056"/>
            <a:ext cx="8204508" cy="1023936"/>
          </a:xfrm>
        </p:spPr>
        <p:txBody>
          <a:bodyPr/>
          <a:lstStyle>
            <a:lvl1pPr marL="0" indent="0" algn="ctr">
              <a:buNone/>
              <a:defRPr lang="en-US" sz="3600" b="0" i="0" kern="1200" dirty="0" smtClean="0">
                <a:solidFill>
                  <a:srgbClr val="1780A6"/>
                </a:solidFill>
                <a:latin typeface="+mj-lt"/>
                <a:ea typeface="ヒラギノ角ゴ ProN W3" charset="0"/>
                <a:cs typeface="Helvetica" charset="0"/>
                <a:sym typeface="Gill Sans" charset="0"/>
              </a:defRPr>
            </a:lvl1pPr>
            <a:lvl2pPr>
              <a:defRPr sz="4300" b="1">
                <a:solidFill>
                  <a:srgbClr val="0070C0"/>
                </a:solidFill>
                <a:latin typeface="Helvetica" pitchFamily="34" charset="0"/>
                <a:cs typeface="Helvetica" pitchFamily="34" charset="0"/>
              </a:defRPr>
            </a:lvl2pPr>
            <a:lvl3pPr>
              <a:defRPr sz="4300" b="1">
                <a:solidFill>
                  <a:srgbClr val="0070C0"/>
                </a:solidFill>
                <a:latin typeface="Helvetica" pitchFamily="34" charset="0"/>
                <a:cs typeface="Helvetica" pitchFamily="34" charset="0"/>
              </a:defRPr>
            </a:lvl3pPr>
            <a:lvl4pPr>
              <a:defRPr sz="4300" b="1">
                <a:solidFill>
                  <a:srgbClr val="0070C0"/>
                </a:solidFill>
                <a:latin typeface="Helvetica" pitchFamily="34" charset="0"/>
                <a:cs typeface="Helvetica" pitchFamily="34" charset="0"/>
              </a:defRPr>
            </a:lvl4pPr>
            <a:lvl5pPr>
              <a:defRPr sz="4300" b="1">
                <a:solidFill>
                  <a:srgbClr val="0070C0"/>
                </a:solidFill>
                <a:latin typeface="Helvetica" pitchFamily="34" charset="0"/>
                <a:cs typeface="Helvetica" pitchFamily="34" charset="0"/>
              </a:defRPr>
            </a:lvl5pPr>
          </a:lstStyle>
          <a:p>
            <a:pPr lvl="0"/>
            <a:r>
              <a:rPr lang="en-US" dirty="0" smtClean="0"/>
              <a:t>Click to edit Master text styles</a:t>
            </a:r>
          </a:p>
        </p:txBody>
      </p:sp>
      <p:sp>
        <p:nvSpPr>
          <p:cNvPr id="5" name="Text Placeholder 4"/>
          <p:cNvSpPr>
            <a:spLocks noGrp="1"/>
          </p:cNvSpPr>
          <p:nvPr>
            <p:ph type="body" sz="quarter" idx="11"/>
          </p:nvPr>
        </p:nvSpPr>
        <p:spPr>
          <a:xfrm>
            <a:off x="579960" y="4581127"/>
            <a:ext cx="8204508" cy="648654"/>
          </a:xfrm>
        </p:spPr>
        <p:txBody>
          <a:bodyPr/>
          <a:lstStyle>
            <a:lvl1pPr marL="0" indent="0" algn="ctr">
              <a:buNone/>
              <a:defRPr lang="en-US" sz="1600" b="1" kern="1200" dirty="0" smtClean="0">
                <a:solidFill>
                  <a:srgbClr val="1A1A1A"/>
                </a:solidFill>
                <a:latin typeface="+mj-lt"/>
                <a:ea typeface="ヒラギノ角ゴ ProN W3" charset="0"/>
                <a:cs typeface="Helvetica" charset="0"/>
                <a:sym typeface="Gill Sans" charset="0"/>
              </a:defRPr>
            </a:lvl1pPr>
          </a:lstStyle>
          <a:p>
            <a:pPr lvl="0"/>
            <a:r>
              <a:rPr lang="en-US" dirty="0" smtClean="0"/>
              <a:t>Click to edit Master text styles</a:t>
            </a:r>
          </a:p>
        </p:txBody>
      </p:sp>
      <p:sp>
        <p:nvSpPr>
          <p:cNvPr id="9" name="Text Placeholder 4"/>
          <p:cNvSpPr>
            <a:spLocks noGrp="1"/>
          </p:cNvSpPr>
          <p:nvPr>
            <p:ph type="body" sz="quarter" idx="12"/>
          </p:nvPr>
        </p:nvSpPr>
        <p:spPr>
          <a:xfrm>
            <a:off x="611560" y="4941167"/>
            <a:ext cx="8204508" cy="648654"/>
          </a:xfrm>
        </p:spPr>
        <p:txBody>
          <a:bodyPr/>
          <a:lstStyle>
            <a:lvl1pPr marL="0" indent="0" algn="ctr">
              <a:buNone/>
              <a:defRPr lang="en-US" sz="1200" b="1" kern="1200" dirty="0" smtClean="0">
                <a:solidFill>
                  <a:schemeClr val="bg1">
                    <a:lumMod val="75000"/>
                  </a:schemeClr>
                </a:solidFill>
                <a:latin typeface="+mj-lt"/>
                <a:ea typeface="ヒラギノ角ゴ ProN W3" charset="0"/>
                <a:cs typeface="Helvetica" charset="0"/>
                <a:sym typeface="Gill Sans" charset="0"/>
              </a:defRPr>
            </a:lvl1pPr>
          </a:lstStyle>
          <a:p>
            <a:pPr lvl="0"/>
            <a:r>
              <a:rPr lang="en-US" smtClean="0"/>
              <a:t>Click to edit Master text styles</a:t>
            </a:r>
          </a:p>
        </p:txBody>
      </p:sp>
    </p:spTree>
    <p:extLst>
      <p:ext uri="{BB962C8B-B14F-4D97-AF65-F5344CB8AC3E}">
        <p14:creationId xmlns:p14="http://schemas.microsoft.com/office/powerpoint/2010/main" val="1062315977"/>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iz 2 NO">
    <p:spTree>
      <p:nvGrpSpPr>
        <p:cNvPr id="1" name=""/>
        <p:cNvGrpSpPr/>
        <p:nvPr/>
      </p:nvGrpSpPr>
      <p:grpSpPr>
        <a:xfrm>
          <a:off x="0" y="0"/>
          <a:ext cx="0" cy="0"/>
          <a:chOff x="0" y="0"/>
          <a:chExt cx="0" cy="0"/>
        </a:xfrm>
      </p:grpSpPr>
      <p:pic>
        <p:nvPicPr>
          <p:cNvPr id="3" name="Picture 5" descr="quiz.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404813"/>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userDrawn="1"/>
        </p:nvSpPr>
        <p:spPr bwMode="auto">
          <a:xfrm>
            <a:off x="6926263" y="692152"/>
            <a:ext cx="453970" cy="307777"/>
          </a:xfrm>
          <a:prstGeom prst="rect">
            <a:avLst/>
          </a:prstGeom>
          <a:noFill/>
          <a:ln>
            <a:noFill/>
          </a:ln>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en-US" sz="1400" b="1" smtClean="0">
                <a:solidFill>
                  <a:srgbClr val="1780A6"/>
                </a:solidFill>
              </a:rPr>
              <a:t>NO</a:t>
            </a:r>
            <a:endParaRPr lang="en-US" altLang="en-US" sz="1100" b="1" smtClean="0">
              <a:solidFill>
                <a:srgbClr val="1780A6"/>
              </a:solidFill>
            </a:endParaRPr>
          </a:p>
        </p:txBody>
      </p:sp>
      <p:pic>
        <p:nvPicPr>
          <p:cNvPr id="5" name="Picture 7" descr="wrong.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443663" y="358775"/>
            <a:ext cx="477837"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userDrawn="1"/>
        </p:nvSpPr>
        <p:spPr bwMode="auto">
          <a:xfrm>
            <a:off x="1042989" y="328613"/>
            <a:ext cx="3024187" cy="584200"/>
          </a:xfrm>
          <a:prstGeom prst="rect">
            <a:avLst/>
          </a:prstGeom>
          <a:noFill/>
          <a:ln>
            <a:noFill/>
          </a:ln>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r>
              <a:rPr lang="en-US" sz="3200" dirty="0" smtClean="0">
                <a:solidFill>
                  <a:srgbClr val="1780A6"/>
                </a:solidFill>
                <a:latin typeface="+mj-lt"/>
              </a:rPr>
              <a:t>Is this correct?</a:t>
            </a:r>
          </a:p>
        </p:txBody>
      </p:sp>
      <p:sp>
        <p:nvSpPr>
          <p:cNvPr id="6" name="Title 1"/>
          <p:cNvSpPr>
            <a:spLocks noGrp="1"/>
          </p:cNvSpPr>
          <p:nvPr>
            <p:ph type="title"/>
          </p:nvPr>
        </p:nvSpPr>
        <p:spPr>
          <a:xfrm>
            <a:off x="4283968" y="332656"/>
            <a:ext cx="1944216" cy="533400"/>
          </a:xfrm>
          <a:prstGeom prst="rect">
            <a:avLst/>
          </a:prstGeom>
        </p:spPr>
        <p:txBody>
          <a:bodyPr anchor="ctr" anchorCtr="0"/>
          <a:lstStyle>
            <a:lvl1pPr algn="l">
              <a:defRPr lang="en-US" sz="2400" b="0" i="0" kern="1200" dirty="0">
                <a:solidFill>
                  <a:srgbClr val="1780A6"/>
                </a:solidFill>
                <a:effectLst/>
                <a:latin typeface="Arial Bold" charset="0"/>
                <a:ea typeface="Arial Bold" charset="0"/>
                <a:cs typeface="Arial Bold" charset="0"/>
                <a:sym typeface="Gill Sans"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278101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Content Placeholder 2"/>
          <p:cNvSpPr>
            <a:spLocks noGrp="1"/>
          </p:cNvSpPr>
          <p:nvPr>
            <p:ph sz="half" idx="10"/>
          </p:nvPr>
        </p:nvSpPr>
        <p:spPr>
          <a:xfrm>
            <a:off x="685800" y="1143000"/>
            <a:ext cx="7848600" cy="5334000"/>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89311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1072411" y="1095941"/>
            <a:ext cx="7063740" cy="4732020"/>
          </a:xfrm>
          <a:solidFill>
            <a:schemeClr val="bg1">
              <a:lumMod val="95000"/>
            </a:schemeClr>
          </a:solidFill>
        </p:spPr>
        <p:txBody>
          <a:bodyPr/>
          <a:lstStyle>
            <a:lvl1pPr marL="0" indent="0" algn="l" defTabSz="822960" rtl="0" eaLnBrk="1" latinLnBrk="0" hangingPunct="1">
              <a:buNone/>
              <a:defRPr lang="en-US" sz="1400" b="0" kern="1200" dirty="0" smtClean="0">
                <a:solidFill>
                  <a:schemeClr val="tx1"/>
                </a:solidFill>
                <a:latin typeface="Courier New" pitchFamily="49" charset="0"/>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2891349116"/>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36778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91540" y="1154430"/>
            <a:ext cx="7360920" cy="2320290"/>
          </a:xfrm>
          <a:prstGeom prst="rect">
            <a:avLst/>
          </a:prstGeom>
        </p:spPr>
        <p:txBody>
          <a:bodyPr lIns="82296" tIns="41148" rIns="82296" bIns="41148"/>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15372587"/>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Title and Object">
    <p:spTree>
      <p:nvGrpSpPr>
        <p:cNvPr id="1" name=""/>
        <p:cNvGrpSpPr/>
        <p:nvPr/>
      </p:nvGrpSpPr>
      <p:grpSpPr>
        <a:xfrm>
          <a:off x="0" y="0"/>
          <a:ext cx="0" cy="0"/>
          <a:chOff x="0" y="0"/>
          <a:chExt cx="0" cy="0"/>
        </a:xfrm>
      </p:grpSpPr>
      <p:sp>
        <p:nvSpPr>
          <p:cNvPr id="7" name="Title 1"/>
          <p:cNvSpPr>
            <a:spLocks noGrp="1"/>
          </p:cNvSpPr>
          <p:nvPr>
            <p:ph type="title"/>
          </p:nvPr>
        </p:nvSpPr>
        <p:spPr>
          <a:xfrm>
            <a:off x="152400" y="76200"/>
            <a:ext cx="8001000" cy="533400"/>
          </a:xfrm>
          <a:prstGeom prst="rect">
            <a:avLst/>
          </a:prstGeom>
        </p:spPr>
        <p:txBody>
          <a:bodyPr anchor="ctr" anchorCtr="0"/>
          <a:lstStyle>
            <a:lvl1pPr>
              <a:defRPr lang="en-US" sz="2400" b="1" kern="1200" dirty="0">
                <a:solidFill>
                  <a:srgbClr val="3882CE"/>
                </a:solidFill>
                <a:effectLst>
                  <a:outerShdw blurRad="38100" dist="38100" dir="2700000" algn="tl">
                    <a:srgbClr val="000000">
                      <a:alpha val="43137"/>
                    </a:srgbClr>
                  </a:outerShdw>
                </a:effectLst>
                <a:latin typeface="Arial Bold" charset="0"/>
                <a:ea typeface="Arial Bold" charset="0"/>
                <a:cs typeface="Arial Bold" charset="0"/>
                <a:sym typeface="Gill Sans" charset="0"/>
              </a:defRPr>
            </a:lvl1pPr>
          </a:lstStyle>
          <a:p>
            <a:r>
              <a:rPr lang="en-US" dirty="0" smtClean="0"/>
              <a:t>Click to edit Master title style</a:t>
            </a:r>
            <a:endParaRPr lang="en-US" dirty="0"/>
          </a:p>
        </p:txBody>
      </p:sp>
      <p:sp>
        <p:nvSpPr>
          <p:cNvPr id="5" name="Content Placeholder 2"/>
          <p:cNvSpPr>
            <a:spLocks noGrp="1"/>
          </p:cNvSpPr>
          <p:nvPr>
            <p:ph sz="half" idx="10"/>
          </p:nvPr>
        </p:nvSpPr>
        <p:spPr>
          <a:xfrm>
            <a:off x="685800" y="1143000"/>
            <a:ext cx="7848600" cy="5334000"/>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17108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Section Slide - First Page">
    <p:bg>
      <p:bgPr>
        <a:gradFill rotWithShape="1">
          <a:gsLst>
            <a:gs pos="0">
              <a:srgbClr val="04080B"/>
            </a:gs>
            <a:gs pos="100000">
              <a:schemeClr val="tx2"/>
            </a:gs>
          </a:gsLst>
          <a:lin ang="5400000"/>
        </a:gradFill>
        <a:effectLst/>
      </p:bgPr>
    </p:bg>
    <p:spTree>
      <p:nvGrpSpPr>
        <p:cNvPr id="1" name=""/>
        <p:cNvGrpSpPr/>
        <p:nvPr/>
      </p:nvGrpSpPr>
      <p:grpSpPr>
        <a:xfrm>
          <a:off x="0" y="0"/>
          <a:ext cx="0" cy="0"/>
          <a:chOff x="0" y="0"/>
          <a:chExt cx="0" cy="0"/>
        </a:xfrm>
      </p:grpSpPr>
      <p:sp>
        <p:nvSpPr>
          <p:cNvPr id="13" name="Text Placeholder 7"/>
          <p:cNvSpPr>
            <a:spLocks noGrp="1"/>
          </p:cNvSpPr>
          <p:nvPr>
            <p:ph type="body" sz="quarter" idx="16"/>
          </p:nvPr>
        </p:nvSpPr>
        <p:spPr>
          <a:xfrm>
            <a:off x="3333382" y="3657600"/>
            <a:ext cx="2534018" cy="297000"/>
          </a:xfrm>
        </p:spPr>
        <p:txBody>
          <a:bodyPr/>
          <a:lstStyle>
            <a:lvl1pPr marL="0" indent="0">
              <a:lnSpc>
                <a:spcPct val="100000"/>
              </a:lnSpc>
              <a:spcBef>
                <a:spcPts val="0"/>
              </a:spcBef>
              <a:buNone/>
              <a:defRPr sz="1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4" name="Text Placeholder 7"/>
          <p:cNvSpPr>
            <a:spLocks noGrp="1"/>
          </p:cNvSpPr>
          <p:nvPr>
            <p:ph type="body" sz="quarter" idx="17"/>
          </p:nvPr>
        </p:nvSpPr>
        <p:spPr>
          <a:xfrm>
            <a:off x="3333382" y="3904800"/>
            <a:ext cx="2534018" cy="354600"/>
          </a:xfrm>
        </p:spPr>
        <p:txBody>
          <a:bodyPr/>
          <a:lstStyle>
            <a:lvl1pPr marL="0" indent="0">
              <a:lnSpc>
                <a:spcPct val="100000"/>
              </a:lnSpc>
              <a:spcBef>
                <a:spcPts val="0"/>
              </a:spcBef>
              <a:buNone/>
              <a:defRPr sz="1300" b="0">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8" name="Text Placeholder 7"/>
          <p:cNvSpPr>
            <a:spLocks noGrp="1"/>
          </p:cNvSpPr>
          <p:nvPr>
            <p:ph type="body" sz="quarter" idx="11"/>
          </p:nvPr>
        </p:nvSpPr>
        <p:spPr>
          <a:xfrm>
            <a:off x="609600" y="3657600"/>
            <a:ext cx="2590800" cy="297000"/>
          </a:xfrm>
        </p:spPr>
        <p:txBody>
          <a:bodyPr/>
          <a:lstStyle>
            <a:lvl1pPr marL="0" indent="0">
              <a:lnSpc>
                <a:spcPct val="100000"/>
              </a:lnSpc>
              <a:spcBef>
                <a:spcPts val="0"/>
              </a:spcBef>
              <a:buNone/>
              <a:defRPr sz="1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2" name="Text Placeholder 11"/>
          <p:cNvSpPr>
            <a:spLocks noGrp="1"/>
          </p:cNvSpPr>
          <p:nvPr>
            <p:ph type="body" sz="quarter" idx="14"/>
          </p:nvPr>
        </p:nvSpPr>
        <p:spPr>
          <a:xfrm>
            <a:off x="609600" y="5715000"/>
            <a:ext cx="4104000" cy="533400"/>
          </a:xfrm>
        </p:spPr>
        <p:txBody>
          <a:bodyPr/>
          <a:lstStyle>
            <a:lvl1pPr marL="0" indent="0">
              <a:lnSpc>
                <a:spcPct val="150000"/>
              </a:lnSpc>
              <a:spcBef>
                <a:spcPts val="0"/>
              </a:spcBef>
              <a:buNone/>
              <a:defRPr sz="1400" baseline="0">
                <a:solidFill>
                  <a:srgbClr val="91B9DA"/>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1" name="Text Placeholder 7"/>
          <p:cNvSpPr>
            <a:spLocks noGrp="1"/>
          </p:cNvSpPr>
          <p:nvPr>
            <p:ph type="body" sz="quarter" idx="15"/>
          </p:nvPr>
        </p:nvSpPr>
        <p:spPr>
          <a:xfrm>
            <a:off x="609600" y="3904800"/>
            <a:ext cx="2590800" cy="354600"/>
          </a:xfrm>
        </p:spPr>
        <p:txBody>
          <a:bodyPr/>
          <a:lstStyle>
            <a:lvl1pPr marL="0" indent="0">
              <a:lnSpc>
                <a:spcPct val="100000"/>
              </a:lnSpc>
              <a:spcBef>
                <a:spcPts val="0"/>
              </a:spcBef>
              <a:buNone/>
              <a:defRPr sz="1300" b="0" baseline="0">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8" name="Text Placeholder 7"/>
          <p:cNvSpPr>
            <a:spLocks noGrp="1"/>
          </p:cNvSpPr>
          <p:nvPr>
            <p:ph type="body" sz="quarter" idx="21"/>
          </p:nvPr>
        </p:nvSpPr>
        <p:spPr>
          <a:xfrm>
            <a:off x="5943600" y="3657600"/>
            <a:ext cx="2590800" cy="297000"/>
          </a:xfrm>
        </p:spPr>
        <p:txBody>
          <a:bodyPr/>
          <a:lstStyle>
            <a:lvl1pPr marL="0" indent="0">
              <a:lnSpc>
                <a:spcPct val="100000"/>
              </a:lnSpc>
              <a:spcBef>
                <a:spcPts val="0"/>
              </a:spcBef>
              <a:buNone/>
              <a:defRPr sz="1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9" name="Text Placeholder 7"/>
          <p:cNvSpPr>
            <a:spLocks noGrp="1"/>
          </p:cNvSpPr>
          <p:nvPr>
            <p:ph type="body" sz="quarter" idx="22"/>
          </p:nvPr>
        </p:nvSpPr>
        <p:spPr>
          <a:xfrm>
            <a:off x="5943600" y="3904800"/>
            <a:ext cx="2590800" cy="354600"/>
          </a:xfrm>
        </p:spPr>
        <p:txBody>
          <a:bodyPr/>
          <a:lstStyle>
            <a:lvl1pPr marL="0" indent="0">
              <a:lnSpc>
                <a:spcPct val="100000"/>
              </a:lnSpc>
              <a:spcBef>
                <a:spcPts val="0"/>
              </a:spcBef>
              <a:buNone/>
              <a:defRPr sz="1300" b="0">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7" name="Text Placeholder 7"/>
          <p:cNvSpPr>
            <a:spLocks noGrp="1"/>
          </p:cNvSpPr>
          <p:nvPr>
            <p:ph type="body" sz="quarter" idx="23"/>
          </p:nvPr>
        </p:nvSpPr>
        <p:spPr>
          <a:xfrm>
            <a:off x="685800" y="2514600"/>
            <a:ext cx="7696200" cy="982800"/>
          </a:xfrm>
        </p:spPr>
        <p:txBody>
          <a:bodyPr anchor="b"/>
          <a:lstStyle>
            <a:lvl1pPr marL="0" indent="0">
              <a:lnSpc>
                <a:spcPct val="100000"/>
              </a:lnSpc>
              <a:spcBef>
                <a:spcPts val="0"/>
              </a:spcBef>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1" name="Text Placeholder 7"/>
          <p:cNvSpPr>
            <a:spLocks noGrp="1"/>
          </p:cNvSpPr>
          <p:nvPr>
            <p:ph type="body" sz="quarter" idx="24"/>
          </p:nvPr>
        </p:nvSpPr>
        <p:spPr>
          <a:xfrm>
            <a:off x="5684520" y="1371600"/>
            <a:ext cx="2849880" cy="297000"/>
          </a:xfrm>
        </p:spPr>
        <p:txBody>
          <a:bodyPr/>
          <a:lstStyle>
            <a:lvl1pPr marL="0" indent="0" algn="r">
              <a:lnSpc>
                <a:spcPct val="100000"/>
              </a:lnSpc>
              <a:spcBef>
                <a:spcPts val="0"/>
              </a:spcBef>
              <a:buNone/>
              <a:defRPr sz="1400" b="1">
                <a:solidFill>
                  <a:schemeClr val="accent1"/>
                </a:solidFill>
              </a:defRPr>
            </a:lvl1pPr>
            <a:lvl2pPr>
              <a:buNone/>
              <a:defRPr/>
            </a:lvl2pPr>
            <a:lvl3pPr>
              <a:buNone/>
              <a:defRPr/>
            </a:lvl3pPr>
            <a:lvl4pPr>
              <a:buNone/>
              <a:defRPr/>
            </a:lvl4pPr>
            <a:lvl5pPr>
              <a:buNone/>
              <a:defRPr/>
            </a:lvl5pPr>
          </a:lstStyle>
          <a:p>
            <a:pPr lvl="0"/>
            <a:r>
              <a:rPr lang="en-US" smtClean="0"/>
              <a:t>Click to edit Master text styles</a:t>
            </a:r>
          </a:p>
        </p:txBody>
      </p:sp>
    </p:spTree>
    <p:extLst>
      <p:ext uri="{BB962C8B-B14F-4D97-AF65-F5344CB8AC3E}">
        <p14:creationId xmlns:p14="http://schemas.microsoft.com/office/powerpoint/2010/main" val="68869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5819194" y="268290"/>
            <a:ext cx="184731" cy="307777"/>
          </a:xfrm>
          <a:prstGeom prst="rect">
            <a:avLst/>
          </a:prstGeom>
          <a:noFill/>
          <a:ln>
            <a:noFill/>
          </a:ln>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defRPr/>
            </a:pPr>
            <a:endParaRPr lang="en-US" sz="1400" b="1" smtClean="0">
              <a:solidFill>
                <a:schemeClr val="accent1"/>
              </a:solidFill>
              <a:ea typeface="+mn-ea"/>
            </a:endParaRPr>
          </a:p>
        </p:txBody>
      </p:sp>
      <p:pic>
        <p:nvPicPr>
          <p:cNvPr id="4" name="Picture 6" descr="AdaCoreU-isolated.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51" y="404813"/>
            <a:ext cx="661988"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5"/>
          <p:cNvSpPr>
            <a:spLocks noGrp="1"/>
          </p:cNvSpPr>
          <p:nvPr>
            <p:ph type="body" sz="quarter" idx="10"/>
          </p:nvPr>
        </p:nvSpPr>
        <p:spPr>
          <a:xfrm>
            <a:off x="381000" y="2939638"/>
            <a:ext cx="8382000" cy="978729"/>
          </a:xfrm>
        </p:spPr>
        <p:txBody>
          <a:bodyPr>
            <a:spAutoFit/>
          </a:bodyPr>
          <a:lstStyle>
            <a:lvl1pPr marL="0" indent="0" algn="ctr" rtl="0" fontAlgn="base">
              <a:spcBef>
                <a:spcPct val="0"/>
              </a:spcBef>
              <a:spcAft>
                <a:spcPct val="0"/>
              </a:spcAft>
              <a:buNone/>
              <a:defRPr lang="en-US" sz="4800" b="0" i="0" kern="1200" dirty="0" smtClean="0">
                <a:solidFill>
                  <a:schemeClr val="tx1"/>
                </a:solidFill>
                <a:latin typeface="+mn-lt"/>
                <a:ea typeface="ＭＳ Ｐゴシック" charset="-128"/>
                <a:cs typeface="Helvetica"/>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p:txBody>
      </p:sp>
    </p:spTree>
    <p:extLst>
      <p:ext uri="{BB962C8B-B14F-4D97-AF65-F5344CB8AC3E}">
        <p14:creationId xmlns:p14="http://schemas.microsoft.com/office/powerpoint/2010/main" val="2991242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Section">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5819194" y="1535115"/>
            <a:ext cx="184731" cy="307777"/>
          </a:xfrm>
          <a:prstGeom prst="rect">
            <a:avLst/>
          </a:prstGeom>
          <a:noFill/>
          <a:ln>
            <a:noFill/>
          </a:ln>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defRPr/>
            </a:pPr>
            <a:endParaRPr lang="en-US" sz="1400" b="1" smtClean="0">
              <a:solidFill>
                <a:schemeClr val="accent1"/>
              </a:solidFill>
              <a:ea typeface="+mn-ea"/>
            </a:endParaRPr>
          </a:p>
        </p:txBody>
      </p:sp>
      <p:sp>
        <p:nvSpPr>
          <p:cNvPr id="3" name="TextBox 2"/>
          <p:cNvSpPr txBox="1">
            <a:spLocks noChangeArrowheads="1"/>
          </p:cNvSpPr>
          <p:nvPr userDrawn="1"/>
        </p:nvSpPr>
        <p:spPr bwMode="auto">
          <a:xfrm>
            <a:off x="1619251" y="4221163"/>
            <a:ext cx="5976938" cy="584200"/>
          </a:xfrm>
          <a:prstGeom prst="rect">
            <a:avLst/>
          </a:prstGeom>
          <a:noFill/>
          <a:ln>
            <a:noFill/>
          </a:ln>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r>
              <a:rPr lang="en-US" sz="3200" dirty="0" err="1" smtClean="0">
                <a:solidFill>
                  <a:srgbClr val="1780A6"/>
                </a:solidFill>
                <a:latin typeface="+mj-lt"/>
              </a:rPr>
              <a:t>university.adacore.com</a:t>
            </a:r>
            <a:endParaRPr lang="en-US" sz="3200" dirty="0" smtClean="0">
              <a:solidFill>
                <a:srgbClr val="1780A6"/>
              </a:solidFill>
              <a:latin typeface="+mj-lt"/>
            </a:endParaRPr>
          </a:p>
        </p:txBody>
      </p:sp>
      <p:pic>
        <p:nvPicPr>
          <p:cNvPr id="4" name="Picture 5" descr="Creative Commons Licens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04164" y="158752"/>
            <a:ext cx="1106487"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AdaCoreU-isolated.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851276" y="1341440"/>
            <a:ext cx="1658938"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6477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iz Intro">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5819194" y="268290"/>
            <a:ext cx="184731" cy="307777"/>
          </a:xfrm>
          <a:prstGeom prst="rect">
            <a:avLst/>
          </a:prstGeom>
          <a:noFill/>
          <a:ln>
            <a:noFill/>
          </a:ln>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defRPr/>
            </a:pPr>
            <a:endParaRPr lang="en-US" sz="1400" b="1" smtClean="0">
              <a:solidFill>
                <a:schemeClr val="accent1"/>
              </a:solidFill>
              <a:ea typeface="+mn-ea"/>
            </a:endParaRPr>
          </a:p>
        </p:txBody>
      </p:sp>
      <p:pic>
        <p:nvPicPr>
          <p:cNvPr id="3" name="Picture 7" descr="AdaCoreU-isolated.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51" y="404813"/>
            <a:ext cx="661988"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7"/>
          <p:cNvGrpSpPr>
            <a:grpSpLocks/>
          </p:cNvGrpSpPr>
          <p:nvPr userDrawn="1"/>
        </p:nvGrpSpPr>
        <p:grpSpPr bwMode="auto">
          <a:xfrm>
            <a:off x="2879726" y="2641600"/>
            <a:ext cx="3384550" cy="1574800"/>
            <a:chOff x="2123728" y="2641848"/>
            <a:chExt cx="3382984" cy="1574304"/>
          </a:xfrm>
        </p:grpSpPr>
        <p:sp>
          <p:nvSpPr>
            <p:cNvPr id="5" name="TextBox 4"/>
            <p:cNvSpPr txBox="1">
              <a:spLocks noChangeArrowheads="1"/>
            </p:cNvSpPr>
            <p:nvPr userDrawn="1"/>
          </p:nvSpPr>
          <p:spPr bwMode="auto">
            <a:xfrm>
              <a:off x="3638154" y="2829114"/>
              <a:ext cx="1868558" cy="1199951"/>
            </a:xfrm>
            <a:prstGeom prst="rect">
              <a:avLst/>
            </a:prstGeom>
            <a:noFill/>
            <a:ln>
              <a:noFill/>
            </a:ln>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r" eaLnBrk="1" hangingPunct="1">
                <a:defRPr/>
              </a:pPr>
              <a:r>
                <a:rPr lang="en-US" sz="7200" smtClean="0">
                  <a:latin typeface="Calibri" pitchFamily="34" charset="0"/>
                </a:rPr>
                <a:t>Quiz</a:t>
              </a:r>
            </a:p>
          </p:txBody>
        </p:sp>
        <p:pic>
          <p:nvPicPr>
            <p:cNvPr id="6" name="Picture 2" descr="C:\Users\ochem\AppData\Local\Temp\Rar$DR28.624\AdaCoreU Package\icons\quiz.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23728" y="2641848"/>
              <a:ext cx="1574304" cy="1574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220084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Object">
    <p:spTree>
      <p:nvGrpSpPr>
        <p:cNvPr id="1" name=""/>
        <p:cNvGrpSpPr/>
        <p:nvPr/>
      </p:nvGrpSpPr>
      <p:grpSpPr>
        <a:xfrm>
          <a:off x="0" y="0"/>
          <a:ext cx="0" cy="0"/>
          <a:chOff x="0" y="0"/>
          <a:chExt cx="0" cy="0"/>
        </a:xfrm>
      </p:grpSpPr>
      <p:sp>
        <p:nvSpPr>
          <p:cNvPr id="7" name="Title 1"/>
          <p:cNvSpPr>
            <a:spLocks noGrp="1"/>
          </p:cNvSpPr>
          <p:nvPr>
            <p:ph type="title"/>
          </p:nvPr>
        </p:nvSpPr>
        <p:spPr>
          <a:xfrm>
            <a:off x="315416" y="231304"/>
            <a:ext cx="8001000" cy="533400"/>
          </a:xfrm>
          <a:prstGeom prst="rect">
            <a:avLst/>
          </a:prstGeom>
        </p:spPr>
        <p:txBody>
          <a:bodyPr anchor="ctr" anchorCtr="0"/>
          <a:lstStyle>
            <a:lvl1pPr>
              <a:defRPr lang="en-US" sz="2400" b="0" i="0" kern="1200" dirty="0">
                <a:solidFill>
                  <a:srgbClr val="1780A6"/>
                </a:solidFill>
                <a:effectLst/>
                <a:latin typeface="+mj-lt"/>
                <a:ea typeface="Arial Bold" charset="0"/>
                <a:cs typeface="Arial Bold" charset="0"/>
                <a:sym typeface="Gill Sans" charset="0"/>
              </a:defRPr>
            </a:lvl1pPr>
          </a:lstStyle>
          <a:p>
            <a:r>
              <a:rPr lang="en-US" dirty="0" smtClean="0"/>
              <a:t>Click to edit Master title style</a:t>
            </a:r>
            <a:endParaRPr lang="en-US" dirty="0"/>
          </a:p>
        </p:txBody>
      </p:sp>
      <p:sp>
        <p:nvSpPr>
          <p:cNvPr id="5" name="Content Placeholder 2"/>
          <p:cNvSpPr>
            <a:spLocks noGrp="1"/>
          </p:cNvSpPr>
          <p:nvPr>
            <p:ph sz="half" idx="10"/>
          </p:nvPr>
        </p:nvSpPr>
        <p:spPr>
          <a:xfrm>
            <a:off x="685800" y="1143000"/>
            <a:ext cx="7848600" cy="5334000"/>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53626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Object">
    <p:spTree>
      <p:nvGrpSpPr>
        <p:cNvPr id="1" name=""/>
        <p:cNvGrpSpPr/>
        <p:nvPr/>
      </p:nvGrpSpPr>
      <p:grpSpPr>
        <a:xfrm>
          <a:off x="0" y="0"/>
          <a:ext cx="0" cy="0"/>
          <a:chOff x="0" y="0"/>
          <a:chExt cx="0" cy="0"/>
        </a:xfrm>
      </p:grpSpPr>
      <p:sp>
        <p:nvSpPr>
          <p:cNvPr id="7" name="Title 1"/>
          <p:cNvSpPr>
            <a:spLocks noGrp="1"/>
          </p:cNvSpPr>
          <p:nvPr>
            <p:ph type="title"/>
          </p:nvPr>
        </p:nvSpPr>
        <p:spPr>
          <a:xfrm>
            <a:off x="315416" y="231304"/>
            <a:ext cx="8001000" cy="533400"/>
          </a:xfrm>
          <a:prstGeom prst="rect">
            <a:avLst/>
          </a:prstGeom>
        </p:spPr>
        <p:txBody>
          <a:bodyPr anchor="ctr" anchorCtr="0"/>
          <a:lstStyle>
            <a:lvl1pPr>
              <a:defRPr lang="en-US" sz="2400" b="0" i="0" kern="1200" dirty="0">
                <a:solidFill>
                  <a:srgbClr val="1780A6"/>
                </a:solidFill>
                <a:effectLst/>
                <a:latin typeface="+mj-lt"/>
                <a:ea typeface="Arial Bold" charset="0"/>
                <a:cs typeface="Arial Bold" charset="0"/>
                <a:sym typeface="Gill Sans"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970589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iz">
    <p:spTree>
      <p:nvGrpSpPr>
        <p:cNvPr id="1" name=""/>
        <p:cNvGrpSpPr/>
        <p:nvPr/>
      </p:nvGrpSpPr>
      <p:grpSpPr>
        <a:xfrm>
          <a:off x="0" y="0"/>
          <a:ext cx="0" cy="0"/>
          <a:chOff x="0" y="0"/>
          <a:chExt cx="0" cy="0"/>
        </a:xfrm>
      </p:grpSpPr>
      <p:pic>
        <p:nvPicPr>
          <p:cNvPr id="3" name="Picture 5" descr="quiz.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404813"/>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1043608" y="332656"/>
            <a:ext cx="7632848" cy="533400"/>
          </a:xfrm>
          <a:prstGeom prst="rect">
            <a:avLst/>
          </a:prstGeom>
        </p:spPr>
        <p:txBody>
          <a:bodyPr anchor="ctr" anchorCtr="0"/>
          <a:lstStyle>
            <a:lvl1pPr algn="l">
              <a:defRPr lang="en-US" sz="2400" b="0" i="0" kern="1200" dirty="0">
                <a:solidFill>
                  <a:srgbClr val="1780A6"/>
                </a:solidFill>
                <a:effectLst/>
                <a:latin typeface="Arial Bold" charset="0"/>
                <a:ea typeface="Arial Bold" charset="0"/>
                <a:cs typeface="Arial Bold" charset="0"/>
                <a:sym typeface="Gill Sans"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547505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iz 2">
    <p:spTree>
      <p:nvGrpSpPr>
        <p:cNvPr id="1" name=""/>
        <p:cNvGrpSpPr/>
        <p:nvPr/>
      </p:nvGrpSpPr>
      <p:grpSpPr>
        <a:xfrm>
          <a:off x="0" y="0"/>
          <a:ext cx="0" cy="0"/>
          <a:chOff x="0" y="0"/>
          <a:chExt cx="0" cy="0"/>
        </a:xfrm>
      </p:grpSpPr>
      <p:sp>
        <p:nvSpPr>
          <p:cNvPr id="3" name="TextBox 2"/>
          <p:cNvSpPr txBox="1">
            <a:spLocks noChangeArrowheads="1"/>
          </p:cNvSpPr>
          <p:nvPr userDrawn="1"/>
        </p:nvSpPr>
        <p:spPr bwMode="auto">
          <a:xfrm>
            <a:off x="6891339" y="107950"/>
            <a:ext cx="1819729" cy="477054"/>
          </a:xfrm>
          <a:prstGeom prst="rect">
            <a:avLst/>
          </a:prstGeom>
          <a:noFill/>
          <a:ln>
            <a:noFill/>
          </a:ln>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defRPr/>
            </a:pPr>
            <a:r>
              <a:rPr lang="en-US" sz="1400" b="1" dirty="0" smtClean="0">
                <a:solidFill>
                  <a:srgbClr val="1780A6"/>
                </a:solidFill>
              </a:rPr>
              <a:t>YES</a:t>
            </a:r>
            <a:br>
              <a:rPr lang="en-US" sz="1400" b="1" dirty="0" smtClean="0">
                <a:solidFill>
                  <a:srgbClr val="1780A6"/>
                </a:solidFill>
              </a:rPr>
            </a:br>
            <a:r>
              <a:rPr lang="en-US" sz="1100" b="1" dirty="0" smtClean="0">
                <a:solidFill>
                  <a:srgbClr val="1780A6"/>
                </a:solidFill>
              </a:rPr>
              <a:t>(click on the check icon)</a:t>
            </a:r>
          </a:p>
        </p:txBody>
      </p:sp>
      <p:sp>
        <p:nvSpPr>
          <p:cNvPr id="4" name="TextBox 3"/>
          <p:cNvSpPr txBox="1">
            <a:spLocks noChangeArrowheads="1"/>
          </p:cNvSpPr>
          <p:nvPr userDrawn="1"/>
        </p:nvSpPr>
        <p:spPr bwMode="auto">
          <a:xfrm>
            <a:off x="6900863" y="627064"/>
            <a:ext cx="2207656" cy="477054"/>
          </a:xfrm>
          <a:prstGeom prst="rect">
            <a:avLst/>
          </a:prstGeom>
          <a:noFill/>
          <a:ln>
            <a:noFill/>
          </a:ln>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defRPr/>
            </a:pPr>
            <a:r>
              <a:rPr lang="en-US" sz="1400" b="1" dirty="0" smtClean="0">
                <a:solidFill>
                  <a:srgbClr val="1780A6"/>
                </a:solidFill>
              </a:rPr>
              <a:t>NO</a:t>
            </a:r>
            <a:br>
              <a:rPr lang="en-US" sz="1400" b="1" dirty="0" smtClean="0">
                <a:solidFill>
                  <a:srgbClr val="1780A6"/>
                </a:solidFill>
              </a:rPr>
            </a:br>
            <a:r>
              <a:rPr lang="en-US" sz="1100" b="1" dirty="0" smtClean="0">
                <a:solidFill>
                  <a:srgbClr val="1780A6"/>
                </a:solidFill>
              </a:rPr>
              <a:t> (click on the error location(s))</a:t>
            </a:r>
          </a:p>
        </p:txBody>
      </p:sp>
      <p:pic>
        <p:nvPicPr>
          <p:cNvPr id="5" name="Picture 7" descr="quiz.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404813"/>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correc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443664" y="354013"/>
            <a:ext cx="482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userDrawn="1"/>
        </p:nvSpPr>
        <p:spPr bwMode="auto">
          <a:xfrm>
            <a:off x="1042989" y="328613"/>
            <a:ext cx="3024187" cy="584200"/>
          </a:xfrm>
          <a:prstGeom prst="rect">
            <a:avLst/>
          </a:prstGeom>
          <a:noFill/>
          <a:ln>
            <a:noFill/>
          </a:ln>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r>
              <a:rPr lang="en-US" sz="3200" dirty="0" smtClean="0">
                <a:solidFill>
                  <a:srgbClr val="1780A6"/>
                </a:solidFill>
                <a:latin typeface="+mj-lt"/>
              </a:rPr>
              <a:t>Is this correct?</a:t>
            </a:r>
          </a:p>
        </p:txBody>
      </p:sp>
      <p:sp>
        <p:nvSpPr>
          <p:cNvPr id="10" name="Title 1"/>
          <p:cNvSpPr>
            <a:spLocks noGrp="1"/>
          </p:cNvSpPr>
          <p:nvPr>
            <p:ph type="title"/>
          </p:nvPr>
        </p:nvSpPr>
        <p:spPr>
          <a:xfrm>
            <a:off x="4283968" y="332656"/>
            <a:ext cx="1944216" cy="533400"/>
          </a:xfrm>
          <a:prstGeom prst="rect">
            <a:avLst/>
          </a:prstGeom>
        </p:spPr>
        <p:txBody>
          <a:bodyPr anchor="ctr" anchorCtr="0"/>
          <a:lstStyle>
            <a:lvl1pPr algn="l">
              <a:defRPr lang="en-US" sz="2400" b="0" i="0" kern="1200" dirty="0">
                <a:solidFill>
                  <a:srgbClr val="1780A6"/>
                </a:solidFill>
                <a:effectLst/>
                <a:latin typeface="Arial Bold" charset="0"/>
                <a:ea typeface="Arial Bold" charset="0"/>
                <a:cs typeface="Arial Bold" charset="0"/>
                <a:sym typeface="Gill Sans"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149270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iz 2 YES">
    <p:spTree>
      <p:nvGrpSpPr>
        <p:cNvPr id="1" name=""/>
        <p:cNvGrpSpPr/>
        <p:nvPr/>
      </p:nvGrpSpPr>
      <p:grpSpPr>
        <a:xfrm>
          <a:off x="0" y="0"/>
          <a:ext cx="0" cy="0"/>
          <a:chOff x="0" y="0"/>
          <a:chExt cx="0" cy="0"/>
        </a:xfrm>
      </p:grpSpPr>
      <p:pic>
        <p:nvPicPr>
          <p:cNvPr id="3" name="Picture 5" descr="quiz.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404813"/>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userDrawn="1"/>
        </p:nvSpPr>
        <p:spPr bwMode="auto">
          <a:xfrm>
            <a:off x="6891338" y="188915"/>
            <a:ext cx="545342" cy="307777"/>
          </a:xfrm>
          <a:prstGeom prst="rect">
            <a:avLst/>
          </a:prstGeom>
          <a:noFill/>
          <a:ln>
            <a:noFill/>
          </a:ln>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en-US" sz="1400" b="1" smtClean="0">
                <a:solidFill>
                  <a:srgbClr val="1780A6"/>
                </a:solidFill>
              </a:rPr>
              <a:t>YES</a:t>
            </a:r>
            <a:endParaRPr lang="en-US" altLang="en-US" sz="1100" b="1" smtClean="0">
              <a:solidFill>
                <a:srgbClr val="1780A6"/>
              </a:solidFill>
            </a:endParaRPr>
          </a:p>
        </p:txBody>
      </p:sp>
      <p:pic>
        <p:nvPicPr>
          <p:cNvPr id="5" name="Picture 7" descr="correc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443664" y="354013"/>
            <a:ext cx="482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userDrawn="1"/>
        </p:nvSpPr>
        <p:spPr bwMode="auto">
          <a:xfrm>
            <a:off x="1042989" y="328613"/>
            <a:ext cx="3024187" cy="584200"/>
          </a:xfrm>
          <a:prstGeom prst="rect">
            <a:avLst/>
          </a:prstGeom>
          <a:noFill/>
          <a:ln>
            <a:noFill/>
          </a:ln>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r>
              <a:rPr lang="en-US" sz="3200" dirty="0" smtClean="0">
                <a:solidFill>
                  <a:srgbClr val="1780A6"/>
                </a:solidFill>
                <a:latin typeface="+mj-lt"/>
              </a:rPr>
              <a:t>Is this correct?</a:t>
            </a:r>
          </a:p>
        </p:txBody>
      </p:sp>
      <p:sp>
        <p:nvSpPr>
          <p:cNvPr id="6" name="Title 1"/>
          <p:cNvSpPr>
            <a:spLocks noGrp="1"/>
          </p:cNvSpPr>
          <p:nvPr>
            <p:ph type="title"/>
          </p:nvPr>
        </p:nvSpPr>
        <p:spPr>
          <a:xfrm>
            <a:off x="4283968" y="332656"/>
            <a:ext cx="1944216" cy="533400"/>
          </a:xfrm>
          <a:prstGeom prst="rect">
            <a:avLst/>
          </a:prstGeom>
        </p:spPr>
        <p:txBody>
          <a:bodyPr anchor="ctr" anchorCtr="0"/>
          <a:lstStyle>
            <a:lvl1pPr algn="l">
              <a:defRPr lang="en-US" sz="2400" b="0" i="0" kern="1200" dirty="0">
                <a:solidFill>
                  <a:srgbClr val="1780A6"/>
                </a:solidFill>
                <a:effectLst/>
                <a:latin typeface="Arial Bold" charset="0"/>
                <a:ea typeface="Arial Bold" charset="0"/>
                <a:cs typeface="Arial Bold" charset="0"/>
                <a:sym typeface="Gill Sans"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82463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8"/>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685800" y="1143000"/>
            <a:ext cx="78486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First level</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7" name="Text Box 5"/>
          <p:cNvSpPr txBox="1">
            <a:spLocks noChangeArrowheads="1"/>
          </p:cNvSpPr>
          <p:nvPr/>
        </p:nvSpPr>
        <p:spPr bwMode="auto">
          <a:xfrm>
            <a:off x="7848601" y="6613527"/>
            <a:ext cx="184731" cy="246221"/>
          </a:xfrm>
          <a:prstGeom prst="rect">
            <a:avLst/>
          </a:prstGeom>
          <a:noFill/>
          <a:ln>
            <a:noFill/>
          </a:ln>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endParaRPr lang="en-US" sz="1000" smtClean="0">
              <a:latin typeface="Verdana" pitchFamily="34" charset="0"/>
              <a:ea typeface="+mn-ea"/>
            </a:endParaRPr>
          </a:p>
        </p:txBody>
      </p:sp>
      <p:sp>
        <p:nvSpPr>
          <p:cNvPr id="1029" name="Text Box 6"/>
          <p:cNvSpPr txBox="1">
            <a:spLocks noChangeArrowheads="1"/>
          </p:cNvSpPr>
          <p:nvPr/>
        </p:nvSpPr>
        <p:spPr bwMode="auto">
          <a:xfrm>
            <a:off x="-15875" y="6634163"/>
            <a:ext cx="1194558" cy="215444"/>
          </a:xfrm>
          <a:prstGeom prst="rect">
            <a:avLst/>
          </a:prstGeom>
          <a:noFill/>
          <a:ln>
            <a:noFill/>
          </a:ln>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r>
              <a:rPr lang="en-US" altLang="en-US" sz="800" smtClean="0">
                <a:solidFill>
                  <a:srgbClr val="A6A6A6"/>
                </a:solidFill>
              </a:rPr>
              <a:t>Copyright © AdaCore </a:t>
            </a:r>
            <a:endParaRPr lang="fr-FR" altLang="en-US" sz="800" smtClean="0">
              <a:solidFill>
                <a:srgbClr val="A6A6A6"/>
              </a:solidFill>
            </a:endParaRPr>
          </a:p>
        </p:txBody>
      </p:sp>
    </p:spTree>
    <p:extLst>
      <p:ext uri="{BB962C8B-B14F-4D97-AF65-F5344CB8AC3E}">
        <p14:creationId xmlns:p14="http://schemas.microsoft.com/office/powerpoint/2010/main" val="562042996"/>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Lst>
  <p:timing>
    <p:tnLst>
      <p:par>
        <p:cTn id="1" dur="indefinite" restart="never" nodeType="tmRoot"/>
      </p:par>
    </p:tnLst>
  </p:timing>
  <p:txStyles>
    <p:titleStyle>
      <a:lvl1pPr algn="l" rtl="0" eaLnBrk="0" fontAlgn="base" hangingPunct="0">
        <a:spcBef>
          <a:spcPct val="0"/>
        </a:spcBef>
        <a:spcAft>
          <a:spcPct val="0"/>
        </a:spcAft>
        <a:defRPr sz="1600" b="1">
          <a:solidFill>
            <a:schemeClr val="bg1"/>
          </a:solidFill>
          <a:latin typeface="+mj-lt"/>
          <a:ea typeface="ＭＳ Ｐゴシック" charset="0"/>
          <a:cs typeface="ＭＳ Ｐゴシック" charset="0"/>
        </a:defRPr>
      </a:lvl1pPr>
      <a:lvl2pPr algn="l" rtl="0" eaLnBrk="0" fontAlgn="base" hangingPunct="0">
        <a:spcBef>
          <a:spcPct val="0"/>
        </a:spcBef>
        <a:spcAft>
          <a:spcPct val="0"/>
        </a:spcAft>
        <a:defRPr sz="1600" b="1">
          <a:solidFill>
            <a:schemeClr val="bg1"/>
          </a:solidFill>
          <a:latin typeface="Calibri" pitchFamily="34" charset="0"/>
          <a:ea typeface="ＭＳ Ｐゴシック" charset="0"/>
          <a:cs typeface="ＭＳ Ｐゴシック" charset="0"/>
        </a:defRPr>
      </a:lvl2pPr>
      <a:lvl3pPr algn="l" rtl="0" eaLnBrk="0" fontAlgn="base" hangingPunct="0">
        <a:spcBef>
          <a:spcPct val="0"/>
        </a:spcBef>
        <a:spcAft>
          <a:spcPct val="0"/>
        </a:spcAft>
        <a:defRPr sz="1600" b="1">
          <a:solidFill>
            <a:schemeClr val="bg1"/>
          </a:solidFill>
          <a:latin typeface="Calibri" pitchFamily="34" charset="0"/>
          <a:ea typeface="ＭＳ Ｐゴシック" charset="0"/>
          <a:cs typeface="ＭＳ Ｐゴシック" charset="0"/>
        </a:defRPr>
      </a:lvl3pPr>
      <a:lvl4pPr algn="l" rtl="0" eaLnBrk="0" fontAlgn="base" hangingPunct="0">
        <a:spcBef>
          <a:spcPct val="0"/>
        </a:spcBef>
        <a:spcAft>
          <a:spcPct val="0"/>
        </a:spcAft>
        <a:defRPr sz="1600" b="1">
          <a:solidFill>
            <a:schemeClr val="bg1"/>
          </a:solidFill>
          <a:latin typeface="Calibri" pitchFamily="34" charset="0"/>
          <a:ea typeface="ＭＳ Ｐゴシック" charset="0"/>
          <a:cs typeface="ＭＳ Ｐゴシック" charset="0"/>
        </a:defRPr>
      </a:lvl4pPr>
      <a:lvl5pPr algn="l" rtl="0" eaLnBrk="0" fontAlgn="base" hangingPunct="0">
        <a:spcBef>
          <a:spcPct val="0"/>
        </a:spcBef>
        <a:spcAft>
          <a:spcPct val="0"/>
        </a:spcAft>
        <a:defRPr sz="1600" b="1">
          <a:solidFill>
            <a:schemeClr val="bg1"/>
          </a:solidFill>
          <a:latin typeface="Calibri" pitchFamily="34" charset="0"/>
          <a:ea typeface="ＭＳ Ｐゴシック" charset="0"/>
          <a:cs typeface="ＭＳ Ｐゴシック" charset="0"/>
        </a:defRPr>
      </a:lvl5pPr>
      <a:lvl6pPr marL="457200" algn="l" rtl="0" eaLnBrk="1" fontAlgn="base" hangingPunct="1">
        <a:spcBef>
          <a:spcPct val="0"/>
        </a:spcBef>
        <a:spcAft>
          <a:spcPct val="0"/>
        </a:spcAft>
        <a:defRPr sz="2400" b="1">
          <a:solidFill>
            <a:srgbClr val="3377A9"/>
          </a:solidFill>
          <a:latin typeface="Verdana" pitchFamily="34" charset="0"/>
        </a:defRPr>
      </a:lvl6pPr>
      <a:lvl7pPr marL="914400" algn="l" rtl="0" eaLnBrk="1" fontAlgn="base" hangingPunct="1">
        <a:spcBef>
          <a:spcPct val="0"/>
        </a:spcBef>
        <a:spcAft>
          <a:spcPct val="0"/>
        </a:spcAft>
        <a:defRPr sz="2400" b="1">
          <a:solidFill>
            <a:srgbClr val="3377A9"/>
          </a:solidFill>
          <a:latin typeface="Verdana" pitchFamily="34" charset="0"/>
        </a:defRPr>
      </a:lvl7pPr>
      <a:lvl8pPr marL="1371600" algn="l" rtl="0" eaLnBrk="1" fontAlgn="base" hangingPunct="1">
        <a:spcBef>
          <a:spcPct val="0"/>
        </a:spcBef>
        <a:spcAft>
          <a:spcPct val="0"/>
        </a:spcAft>
        <a:defRPr sz="2400" b="1">
          <a:solidFill>
            <a:srgbClr val="3377A9"/>
          </a:solidFill>
          <a:latin typeface="Verdana" pitchFamily="34" charset="0"/>
        </a:defRPr>
      </a:lvl8pPr>
      <a:lvl9pPr marL="1828800" algn="l" rtl="0" eaLnBrk="1" fontAlgn="base" hangingPunct="1">
        <a:spcBef>
          <a:spcPct val="0"/>
        </a:spcBef>
        <a:spcAft>
          <a:spcPct val="0"/>
        </a:spcAft>
        <a:defRPr sz="2400" b="1">
          <a:solidFill>
            <a:srgbClr val="3377A9"/>
          </a:solidFill>
          <a:latin typeface="Verdana" pitchFamily="34" charset="0"/>
        </a:defRPr>
      </a:lvl9pPr>
    </p:titleStyle>
    <p:bodyStyle>
      <a:lvl1pPr marL="342900" indent="-342900" algn="l" rtl="0" eaLnBrk="0" fontAlgn="base" hangingPunct="0">
        <a:lnSpc>
          <a:spcPct val="120000"/>
        </a:lnSpc>
        <a:spcBef>
          <a:spcPct val="20000"/>
        </a:spcBef>
        <a:spcAft>
          <a:spcPct val="0"/>
        </a:spcAft>
        <a:buClr>
          <a:srgbClr val="404040"/>
        </a:buClr>
        <a:buChar char="•"/>
        <a:defRPr sz="1600" b="1">
          <a:solidFill>
            <a:srgbClr val="404040"/>
          </a:solidFill>
          <a:latin typeface="+mn-lt"/>
          <a:ea typeface="ＭＳ Ｐゴシック" charset="0"/>
          <a:cs typeface="ＭＳ Ｐゴシック" charset="0"/>
        </a:defRPr>
      </a:lvl1pPr>
      <a:lvl2pPr marL="742950" indent="-285750" algn="l" rtl="0" eaLnBrk="0" fontAlgn="base" hangingPunct="0">
        <a:lnSpc>
          <a:spcPct val="120000"/>
        </a:lnSpc>
        <a:spcBef>
          <a:spcPct val="20000"/>
        </a:spcBef>
        <a:spcAft>
          <a:spcPct val="0"/>
        </a:spcAft>
        <a:buChar char="–"/>
        <a:defRPr sz="1400">
          <a:solidFill>
            <a:schemeClr val="tx1"/>
          </a:solidFill>
          <a:latin typeface="+mn-lt"/>
          <a:ea typeface="ヒラギノ角ゴ ProN W3"/>
          <a:cs typeface="ヒラギノ角ゴ ProN W3"/>
        </a:defRPr>
      </a:lvl2pPr>
      <a:lvl3pPr marL="1143000" indent="-228600" algn="l" rtl="0" eaLnBrk="0" fontAlgn="base" hangingPunct="0">
        <a:lnSpc>
          <a:spcPct val="120000"/>
        </a:lnSpc>
        <a:spcBef>
          <a:spcPct val="20000"/>
        </a:spcBef>
        <a:spcAft>
          <a:spcPct val="0"/>
        </a:spcAft>
        <a:buChar char="–"/>
        <a:defRPr sz="1200">
          <a:solidFill>
            <a:schemeClr val="tx1"/>
          </a:solidFill>
          <a:latin typeface="+mn-lt"/>
          <a:ea typeface="ヒラギノ角ゴ ProN W3"/>
          <a:cs typeface="ヒラギノ角ゴ ProN W3"/>
        </a:defRPr>
      </a:lvl3pPr>
      <a:lvl4pPr marL="1600200" indent="-228600" algn="l" rtl="0" eaLnBrk="0" fontAlgn="base" hangingPunct="0">
        <a:spcBef>
          <a:spcPct val="20000"/>
        </a:spcBef>
        <a:spcAft>
          <a:spcPct val="0"/>
        </a:spcAft>
        <a:buFont typeface="Times" panose="02020603050405020304" pitchFamily="18" charset="0"/>
        <a:buChar char="•"/>
        <a:defRPr sz="1200">
          <a:solidFill>
            <a:schemeClr val="tx1"/>
          </a:solidFill>
          <a:latin typeface="+mn-lt"/>
          <a:ea typeface="ヒラギノ角ゴ ProN W3"/>
          <a:cs typeface="ヒラギノ角ゴ ProN W3"/>
        </a:defRPr>
      </a:lvl4pPr>
      <a:lvl5pPr marL="2057400" indent="-228600" algn="l" rtl="0" eaLnBrk="0" fontAlgn="base" hangingPunct="0">
        <a:spcBef>
          <a:spcPct val="20000"/>
        </a:spcBef>
        <a:spcAft>
          <a:spcPct val="0"/>
        </a:spcAft>
        <a:buFont typeface="Times" panose="02020603050405020304" pitchFamily="18" charset="0"/>
        <a:buChar char="•"/>
        <a:defRPr sz="1200">
          <a:solidFill>
            <a:schemeClr val="tx1"/>
          </a:solidFill>
          <a:latin typeface="+mn-lt"/>
          <a:ea typeface="ヒラギノ角ゴ ProN W3"/>
          <a:cs typeface="ヒラギノ角ゴ ProN W3"/>
        </a:defRPr>
      </a:lvl5pPr>
      <a:lvl6pPr marL="2514600" indent="-228600" algn="l" rtl="0" eaLnBrk="1" fontAlgn="base" hangingPunct="1">
        <a:spcBef>
          <a:spcPct val="20000"/>
        </a:spcBef>
        <a:spcAft>
          <a:spcPct val="0"/>
        </a:spcAft>
        <a:buFont typeface="Times" pitchFamily="18" charset="0"/>
        <a:buChar char="•"/>
        <a:defRPr sz="1200">
          <a:solidFill>
            <a:schemeClr val="tx1"/>
          </a:solidFill>
          <a:latin typeface="+mn-lt"/>
        </a:defRPr>
      </a:lvl6pPr>
      <a:lvl7pPr marL="2971800" indent="-228600" algn="l" rtl="0" eaLnBrk="1" fontAlgn="base" hangingPunct="1">
        <a:spcBef>
          <a:spcPct val="20000"/>
        </a:spcBef>
        <a:spcAft>
          <a:spcPct val="0"/>
        </a:spcAft>
        <a:buFont typeface="Times" pitchFamily="18" charset="0"/>
        <a:buChar char="•"/>
        <a:defRPr sz="1200">
          <a:solidFill>
            <a:schemeClr val="tx1"/>
          </a:solidFill>
          <a:latin typeface="+mn-lt"/>
        </a:defRPr>
      </a:lvl7pPr>
      <a:lvl8pPr marL="3429000" indent="-228600" algn="l" rtl="0" eaLnBrk="1" fontAlgn="base" hangingPunct="1">
        <a:spcBef>
          <a:spcPct val="20000"/>
        </a:spcBef>
        <a:spcAft>
          <a:spcPct val="0"/>
        </a:spcAft>
        <a:buFont typeface="Times" pitchFamily="18" charset="0"/>
        <a:buChar char="•"/>
        <a:defRPr sz="1200">
          <a:solidFill>
            <a:schemeClr val="tx1"/>
          </a:solidFill>
          <a:latin typeface="+mn-lt"/>
        </a:defRPr>
      </a:lvl8pPr>
      <a:lvl9pPr marL="3886200" indent="-228600" algn="l" rtl="0" eaLnBrk="1" fontAlgn="base" hangingPunct="1">
        <a:spcBef>
          <a:spcPct val="20000"/>
        </a:spcBef>
        <a:spcAft>
          <a:spcPct val="0"/>
        </a:spcAft>
        <a:buFont typeface="Times" pitchFamily="18" charset="0"/>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1.xml"/><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Ada and Java</a:t>
            </a:r>
            <a:endParaRPr lang="en-GB" dirty="0"/>
          </a:p>
        </p:txBody>
      </p:sp>
      <p:sp>
        <p:nvSpPr>
          <p:cNvPr id="3" name="Text Placeholder 2"/>
          <p:cNvSpPr>
            <a:spLocks noGrp="1"/>
          </p:cNvSpPr>
          <p:nvPr>
            <p:ph type="body" sz="quarter" idx="11"/>
          </p:nvPr>
        </p:nvSpPr>
        <p:spPr/>
        <p:txBody>
          <a:bodyPr/>
          <a:lstStyle/>
          <a:p>
            <a:r>
              <a:rPr lang="en-GB" dirty="0" smtClean="0"/>
              <a:t>Martyn Pike</a:t>
            </a:r>
            <a:endParaRPr lang="en-GB" dirty="0"/>
          </a:p>
        </p:txBody>
      </p:sp>
      <p:sp>
        <p:nvSpPr>
          <p:cNvPr id="4" name="Text Placeholder 3"/>
          <p:cNvSpPr>
            <a:spLocks noGrp="1"/>
          </p:cNvSpPr>
          <p:nvPr>
            <p:ph type="body" sz="quarter" idx="12"/>
          </p:nvPr>
        </p:nvSpPr>
        <p:spPr/>
        <p:txBody>
          <a:bodyPr/>
          <a:lstStyle/>
          <a:p>
            <a:r>
              <a:rPr lang="en-GB" altLang="en-US" dirty="0">
                <a:solidFill>
                  <a:srgbClr val="BFBFBF"/>
                </a:solidFill>
                <a:ea typeface="ヒラギノ角ゴ ProN W3" pitchFamily="-104" charset="-128"/>
                <a:sym typeface="Gill Sans" pitchFamily="-104" charset="0"/>
              </a:rPr>
              <a:t>university.adacore.com</a:t>
            </a:r>
          </a:p>
          <a:p>
            <a:endParaRPr lang="en-GB" dirty="0"/>
          </a:p>
        </p:txBody>
      </p:sp>
    </p:spTree>
    <p:extLst>
      <p:ext uri="{BB962C8B-B14F-4D97-AF65-F5344CB8AC3E}">
        <p14:creationId xmlns:p14="http://schemas.microsoft.com/office/powerpoint/2010/main" val="666881944"/>
      </p:ext>
    </p:ext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Mapping Ada Strings to Java</a:t>
            </a:r>
          </a:p>
        </p:txBody>
      </p:sp>
      <p:graphicFrame>
        <p:nvGraphicFramePr>
          <p:cNvPr id="4" name="Tableau 4"/>
          <p:cNvGraphicFramePr>
            <a:graphicFrameLocks noGrp="1"/>
          </p:cNvGraphicFramePr>
          <p:nvPr>
            <p:extLst>
              <p:ext uri="{D42A27DB-BD31-4B8C-83A1-F6EECF244321}">
                <p14:modId xmlns:p14="http://schemas.microsoft.com/office/powerpoint/2010/main" val="3178393044"/>
              </p:ext>
            </p:extLst>
          </p:nvPr>
        </p:nvGraphicFramePr>
        <p:xfrm>
          <a:off x="2450058" y="1857939"/>
          <a:ext cx="4243884" cy="593810"/>
        </p:xfrm>
        <a:graphic>
          <a:graphicData uri="http://schemas.openxmlformats.org/drawingml/2006/table">
            <a:tbl>
              <a:tblPr firstRow="1" bandRow="1">
                <a:tableStyleId>{5C22544A-7EE6-4342-B048-85BDC9FD1C3A}</a:tableStyleId>
              </a:tblPr>
              <a:tblGrid>
                <a:gridCol w="4243884"/>
              </a:tblGrid>
              <a:tr h="51671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 </a:t>
                      </a:r>
                      <a:r>
                        <a:rPr lang="en-GB" sz="1100" b="0" baseline="0" dirty="0" err="1" smtClean="0">
                          <a:solidFill>
                            <a:schemeClr val="tx1"/>
                          </a:solidFill>
                          <a:latin typeface="Courier New" pitchFamily="49" charset="0"/>
                        </a:rPr>
                        <a:t>String_Types</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function </a:t>
                      </a:r>
                      <a:r>
                        <a:rPr lang="en-GB" sz="1100" b="0" baseline="0" dirty="0" err="1" smtClean="0">
                          <a:solidFill>
                            <a:schemeClr val="tx1"/>
                          </a:solidFill>
                          <a:latin typeface="Courier New" pitchFamily="49" charset="0"/>
                        </a:rPr>
                        <a:t>Get_A_Fixed_String</a:t>
                      </a:r>
                      <a:r>
                        <a:rPr lang="en-GB" sz="1100" b="1" baseline="0" dirty="0" smtClean="0">
                          <a:solidFill>
                            <a:schemeClr val="tx1"/>
                          </a:solidFill>
                          <a:latin typeface="Courier New" pitchFamily="49" charset="0"/>
                        </a:rPr>
                        <a:t> return </a:t>
                      </a:r>
                      <a:r>
                        <a:rPr lang="en-GB" sz="1100" b="0" baseline="0" dirty="0" smtClean="0">
                          <a:solidFill>
                            <a:schemeClr val="tx1"/>
                          </a:solidFill>
                          <a:latin typeface="Courier New" pitchFamily="49" charset="0"/>
                        </a:rPr>
                        <a:t>String</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err="1" smtClean="0">
                          <a:solidFill>
                            <a:schemeClr val="tx1"/>
                          </a:solidFill>
                          <a:latin typeface="Courier New" pitchFamily="49" charset="0"/>
                        </a:rPr>
                        <a:t>String_Types</a:t>
                      </a:r>
                      <a:r>
                        <a:rPr lang="en-GB" sz="1100" b="1" baseline="0" dirty="0" smtClean="0">
                          <a:solidFill>
                            <a:schemeClr val="tx1"/>
                          </a:solidFill>
                          <a:latin typeface="Courier New" pitchFamily="49" charset="0"/>
                        </a:rPr>
                        <a:t>;</a:t>
                      </a:r>
                      <a:endParaRPr lang="en-GB"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1618807037"/>
              </p:ext>
            </p:extLst>
          </p:nvPr>
        </p:nvGraphicFramePr>
        <p:xfrm>
          <a:off x="1666615" y="3056708"/>
          <a:ext cx="5810771" cy="1934930"/>
        </p:xfrm>
        <a:graphic>
          <a:graphicData uri="http://schemas.openxmlformats.org/drawingml/2006/table">
            <a:tbl>
              <a:tblPr firstRow="1" bandRow="1">
                <a:tableStyleId>{5C22544A-7EE6-4342-B048-85BDC9FD1C3A}</a:tableStyleId>
              </a:tblPr>
              <a:tblGrid>
                <a:gridCol w="5810771"/>
              </a:tblGrid>
              <a:tr h="137963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AdaString.java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final public </a:t>
                      </a:r>
                      <a:r>
                        <a:rPr lang="en-GB" sz="1100" b="0" baseline="0" dirty="0" err="1" smtClean="0">
                          <a:solidFill>
                            <a:schemeClr val="tx1"/>
                          </a:solidFill>
                          <a:latin typeface="Courier New" pitchFamily="49" charset="0"/>
                        </a:rPr>
                        <a:t>boolean</a:t>
                      </a:r>
                      <a:r>
                        <a:rPr lang="en-GB" sz="1100" b="0" baseline="0" dirty="0" smtClean="0">
                          <a:solidFill>
                            <a:schemeClr val="tx1"/>
                          </a:solidFill>
                          <a:latin typeface="Courier New" pitchFamily="49" charset="0"/>
                        </a:rPr>
                        <a:t> equals (</a:t>
                      </a:r>
                      <a:r>
                        <a:rPr lang="en-GB" sz="1100" b="0" baseline="0" dirty="0" err="1" smtClean="0">
                          <a:solidFill>
                            <a:schemeClr val="tx1"/>
                          </a:solidFill>
                          <a:latin typeface="Courier New" pitchFamily="49" charset="0"/>
                        </a:rPr>
                        <a:t>java.lang.Object</a:t>
                      </a:r>
                      <a:r>
                        <a:rPr lang="en-GB" sz="1100" b="0" baseline="0" dirty="0" smtClean="0">
                          <a:solidFill>
                            <a:schemeClr val="tx1"/>
                          </a:solidFill>
                          <a:latin typeface="Courier New" pitchFamily="49" charset="0"/>
                        </a:rPr>
                        <a:t> Right)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final public </a:t>
                      </a:r>
                      <a:r>
                        <a:rPr lang="en-GB" sz="1100" b="0" baseline="0" dirty="0" smtClean="0">
                          <a:solidFill>
                            <a:schemeClr val="tx1"/>
                          </a:solidFill>
                          <a:latin typeface="Courier New" pitchFamily="49" charset="0"/>
                        </a:rPr>
                        <a:t>char </a:t>
                      </a:r>
                      <a:r>
                        <a:rPr lang="en-GB" sz="1100" b="0" baseline="0" dirty="0" err="1" smtClean="0">
                          <a:solidFill>
                            <a:schemeClr val="tx1"/>
                          </a:solidFill>
                          <a:latin typeface="Courier New" pitchFamily="49" charset="0"/>
                        </a:rPr>
                        <a:t>Get_Element_At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Index_1)</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final public </a:t>
                      </a:r>
                      <a:r>
                        <a:rPr lang="en-GB" sz="1100" b="0" baseline="0" dirty="0" smtClean="0">
                          <a:solidFill>
                            <a:schemeClr val="tx1"/>
                          </a:solidFill>
                          <a:latin typeface="Courier New" pitchFamily="49" charset="0"/>
                        </a:rPr>
                        <a:t>void </a:t>
                      </a:r>
                      <a:r>
                        <a:rPr lang="en-GB" sz="1100" b="0" baseline="0" dirty="0" err="1" smtClean="0">
                          <a:solidFill>
                            <a:schemeClr val="tx1"/>
                          </a:solidFill>
                          <a:latin typeface="Courier New" pitchFamily="49" charset="0"/>
                        </a:rPr>
                        <a:t>Set_Element_At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Index_1, char Value)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final public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First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final public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Last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final public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Length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final public </a:t>
                      </a:r>
                      <a:r>
                        <a:rPr lang="en-GB" sz="1100" b="0" baseline="0" dirty="0" err="1" smtClean="0">
                          <a:solidFill>
                            <a:schemeClr val="tx1"/>
                          </a:solidFill>
                          <a:latin typeface="Courier New" pitchFamily="49" charset="0"/>
                        </a:rPr>
                        <a:t>java.lang.String</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toString</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public </a:t>
                      </a:r>
                      <a:r>
                        <a:rPr lang="en-GB" sz="1100" b="0" baseline="0" dirty="0" err="1" smtClean="0">
                          <a:solidFill>
                            <a:schemeClr val="tx1"/>
                          </a:solidFill>
                          <a:latin typeface="Courier New" pitchFamily="49" charset="0"/>
                        </a:rPr>
                        <a:t>AdaString</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java.lang.String</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Str</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txBody>
                  <a:tcPr marL="91413" marR="91413" marT="45445" marB="45445" anchor="ctr">
                    <a:solidFill>
                      <a:schemeClr val="bg1">
                        <a:lumMod val="95000"/>
                      </a:schemeClr>
                    </a:solidFill>
                  </a:tcPr>
                </a:tc>
              </a:tr>
            </a:tbl>
          </a:graphicData>
        </a:graphic>
      </p:graphicFrame>
    </p:spTree>
    <p:extLst>
      <p:ext uri="{BB962C8B-B14F-4D97-AF65-F5344CB8AC3E}">
        <p14:creationId xmlns:p14="http://schemas.microsoft.com/office/powerpoint/2010/main" val="25117254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Global Variables and Constants</a:t>
            </a:r>
          </a:p>
        </p:txBody>
      </p:sp>
      <p:graphicFrame>
        <p:nvGraphicFramePr>
          <p:cNvPr id="4" name="Tableau 4"/>
          <p:cNvGraphicFramePr>
            <a:graphicFrameLocks noGrp="1"/>
          </p:cNvGraphicFramePr>
          <p:nvPr>
            <p:extLst>
              <p:ext uri="{D42A27DB-BD31-4B8C-83A1-F6EECF244321}">
                <p14:modId xmlns:p14="http://schemas.microsoft.com/office/powerpoint/2010/main" val="3414171938"/>
              </p:ext>
            </p:extLst>
          </p:nvPr>
        </p:nvGraphicFramePr>
        <p:xfrm>
          <a:off x="2450058" y="1226749"/>
          <a:ext cx="4243884" cy="1599650"/>
        </p:xfrm>
        <a:graphic>
          <a:graphicData uri="http://schemas.openxmlformats.org/drawingml/2006/table">
            <a:tbl>
              <a:tblPr firstRow="1" bandRow="1">
                <a:tableStyleId>{5C22544A-7EE6-4342-B048-85BDC9FD1C3A}</a:tableStyleId>
              </a:tblPr>
              <a:tblGrid>
                <a:gridCol w="4243884"/>
              </a:tblGrid>
              <a:tr h="644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GlobVar</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 Example of a Global Variable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My_Global</a:t>
                      </a:r>
                      <a:r>
                        <a:rPr lang="en-GB" sz="1100" b="0" baseline="0" dirty="0" smtClean="0">
                          <a:solidFill>
                            <a:schemeClr val="tx1"/>
                          </a:solidFill>
                          <a:latin typeface="Courier New" pitchFamily="49" charset="0"/>
                        </a:rPr>
                        <a:t> : Integer := 40;</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 Example of a Global Constant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My_Constant</a:t>
                      </a:r>
                      <a:r>
                        <a:rPr lang="en-GB" sz="1100" b="0" baseline="0" dirty="0" smtClean="0">
                          <a:solidFill>
                            <a:schemeClr val="tx1"/>
                          </a:solidFill>
                          <a:latin typeface="Courier New" pitchFamily="49" charset="0"/>
                        </a:rPr>
                        <a:t> : </a:t>
                      </a:r>
                      <a:r>
                        <a:rPr lang="en-GB" sz="1100" b="1" baseline="0" dirty="0" smtClean="0">
                          <a:solidFill>
                            <a:schemeClr val="tx1"/>
                          </a:solidFill>
                          <a:latin typeface="Courier New" pitchFamily="49" charset="0"/>
                        </a:rPr>
                        <a:t>constant</a:t>
                      </a:r>
                      <a:r>
                        <a:rPr lang="en-GB" sz="1100" b="0" baseline="0" dirty="0" smtClean="0">
                          <a:solidFill>
                            <a:schemeClr val="tx1"/>
                          </a:solidFill>
                          <a:latin typeface="Courier New" pitchFamily="49" charset="0"/>
                        </a:rPr>
                        <a:t> Integer := 50;</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GlobVar</a:t>
                      </a:r>
                      <a:r>
                        <a:rPr lang="en-GB" sz="1100" b="0" baseline="0" dirty="0" smtClean="0">
                          <a:solidFill>
                            <a:schemeClr val="tx1"/>
                          </a:solidFill>
                          <a:latin typeface="Courier New" pitchFamily="49" charset="0"/>
                        </a:rPr>
                        <a:t>;</a:t>
                      </a:r>
                    </a:p>
                  </a:txBody>
                  <a:tcPr marL="91413" marR="91413" marT="45445" marB="45445" anchor="ctr">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629612200"/>
              </p:ext>
            </p:extLst>
          </p:nvPr>
        </p:nvGraphicFramePr>
        <p:xfrm>
          <a:off x="1813198" y="3050787"/>
          <a:ext cx="5517604" cy="1934930"/>
        </p:xfrm>
        <a:graphic>
          <a:graphicData uri="http://schemas.openxmlformats.org/drawingml/2006/table">
            <a:tbl>
              <a:tblPr firstRow="1" bandRow="1">
                <a:tableStyleId>{5C22544A-7EE6-4342-B048-85BDC9FD1C3A}</a:tableStyleId>
              </a:tblPr>
              <a:tblGrid>
                <a:gridCol w="5517604"/>
              </a:tblGrid>
              <a:tr h="644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import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globvar.GlobVar</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public class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My_Main</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public static void</a:t>
                      </a:r>
                      <a:r>
                        <a:rPr lang="en-GB" sz="1100" b="0" baseline="0" dirty="0" smtClean="0">
                          <a:solidFill>
                            <a:schemeClr val="tx1"/>
                          </a:solidFill>
                          <a:latin typeface="Courier New" pitchFamily="49" charset="0"/>
                        </a:rPr>
                        <a:t> main (String [] </a:t>
                      </a:r>
                      <a:r>
                        <a:rPr lang="en-GB" sz="1100" b="0" baseline="0" dirty="0" err="1" smtClean="0">
                          <a:solidFill>
                            <a:schemeClr val="tx1"/>
                          </a:solidFill>
                          <a:latin typeface="Courier New" pitchFamily="49" charset="0"/>
                        </a:rPr>
                        <a:t>argv</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System.out.println</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GlobVar_Package.My_Global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GlobVar_Package.My_Global</a:t>
                      </a:r>
                      <a:r>
                        <a:rPr lang="en-GB" sz="1100" b="0" baseline="0" dirty="0" smtClean="0">
                          <a:solidFill>
                            <a:schemeClr val="tx1"/>
                          </a:solidFill>
                          <a:latin typeface="Courier New" pitchFamily="49" charset="0"/>
                        </a:rPr>
                        <a:t>(60);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System.out.println</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GlobVar_Package.My_Global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System.out.println</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GlobVar_Package.My_Constant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txBody>
                  <a:tcPr marL="91413" marR="91413" marT="45445" marB="45445" anchor="ctr">
                    <a:solidFill>
                      <a:schemeClr val="bg1">
                        <a:lumMod val="95000"/>
                      </a:schemeClr>
                    </a:solidFill>
                  </a:tcPr>
                </a:tc>
              </a:tr>
            </a:tbl>
          </a:graphicData>
        </a:graphic>
      </p:graphicFrame>
      <p:sp>
        <p:nvSpPr>
          <p:cNvPr id="6" name="TextBox 5"/>
          <p:cNvSpPr txBox="1"/>
          <p:nvPr/>
        </p:nvSpPr>
        <p:spPr>
          <a:xfrm>
            <a:off x="3803650" y="5278438"/>
            <a:ext cx="1536700" cy="738664"/>
          </a:xfrm>
          <a:prstGeom prst="rect">
            <a:avLst/>
          </a:prstGeom>
          <a:solidFill>
            <a:schemeClr val="tx1"/>
          </a:solidFill>
        </p:spPr>
        <p:txBody>
          <a:bodyPr wrap="square" rtlCol="0">
            <a:spAutoFit/>
          </a:bodyPr>
          <a:lstStyle/>
          <a:p>
            <a:r>
              <a:rPr lang="en-GB" sz="1400" b="1" i="0" kern="1200" dirty="0" smtClean="0">
                <a:solidFill>
                  <a:schemeClr val="bg1"/>
                </a:solidFill>
              </a:rPr>
              <a:t>40</a:t>
            </a:r>
          </a:p>
          <a:p>
            <a:r>
              <a:rPr lang="en-GB" sz="1400" b="1" dirty="0" smtClean="0">
                <a:solidFill>
                  <a:schemeClr val="bg1"/>
                </a:solidFill>
              </a:rPr>
              <a:t>60</a:t>
            </a:r>
            <a:endParaRPr lang="en-GB" sz="1400" b="1" i="0" kern="1200" dirty="0" smtClean="0">
              <a:solidFill>
                <a:schemeClr val="bg1"/>
              </a:solidFill>
            </a:endParaRPr>
          </a:p>
          <a:p>
            <a:r>
              <a:rPr lang="en-GB" sz="1400" b="1" dirty="0" smtClean="0">
                <a:solidFill>
                  <a:schemeClr val="bg1"/>
                </a:solidFill>
              </a:rPr>
              <a:t>50</a:t>
            </a:r>
            <a:endParaRPr lang="en-GB" sz="1400" b="1" i="0" kern="1200" dirty="0" smtClean="0">
              <a:solidFill>
                <a:schemeClr val="bg1"/>
              </a:solidFill>
            </a:endParaRPr>
          </a:p>
        </p:txBody>
      </p:sp>
    </p:spTree>
    <p:extLst>
      <p:ext uri="{BB962C8B-B14F-4D97-AF65-F5344CB8AC3E}">
        <p14:creationId xmlns:p14="http://schemas.microsoft.com/office/powerpoint/2010/main" val="15142592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Mapping Ada Arrays to Java</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777806286"/>
              </p:ext>
            </p:extLst>
          </p:nvPr>
        </p:nvGraphicFramePr>
        <p:xfrm>
          <a:off x="2115428" y="1484651"/>
          <a:ext cx="4913144" cy="644400"/>
        </p:xfrm>
        <a:graphic>
          <a:graphicData uri="http://schemas.openxmlformats.org/drawingml/2006/table">
            <a:tbl>
              <a:tblPr firstRow="1" bandRow="1">
                <a:tableStyleId>{5C22544A-7EE6-4342-B048-85BDC9FD1C3A}</a:tableStyleId>
              </a:tblPr>
              <a:tblGrid>
                <a:gridCol w="4913144"/>
              </a:tblGrid>
              <a:tr h="644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Ada_Array</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An_Array</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array(1</a:t>
                      </a:r>
                      <a:r>
                        <a:rPr lang="en-GB" sz="1100" b="0" baseline="0" dirty="0" smtClean="0">
                          <a:solidFill>
                            <a:schemeClr val="tx1"/>
                          </a:solidFill>
                          <a:latin typeface="Courier New" pitchFamily="49" charset="0"/>
                        </a:rPr>
                        <a:t>..20) </a:t>
                      </a:r>
                      <a:r>
                        <a:rPr lang="en-GB" sz="1100" b="1" baseline="0" dirty="0" smtClean="0">
                          <a:solidFill>
                            <a:schemeClr val="tx1"/>
                          </a:solidFill>
                          <a:latin typeface="Courier New" pitchFamily="49" charset="0"/>
                        </a:rPr>
                        <a:t>of</a:t>
                      </a:r>
                      <a:r>
                        <a:rPr lang="en-GB" sz="1100" b="0" baseline="0" dirty="0" smtClean="0">
                          <a:solidFill>
                            <a:schemeClr val="tx1"/>
                          </a:solidFill>
                          <a:latin typeface="Courier New" pitchFamily="49" charset="0"/>
                        </a:rPr>
                        <a:t> Float;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Ada_Array</a:t>
                      </a:r>
                      <a:r>
                        <a:rPr lang="en-GB" sz="1100" b="0" baseline="0" dirty="0" smtClean="0">
                          <a:solidFill>
                            <a:schemeClr val="tx1"/>
                          </a:solidFill>
                          <a:latin typeface="Courier New" pitchFamily="49" charset="0"/>
                        </a:rPr>
                        <a:t>;</a:t>
                      </a:r>
                    </a:p>
                  </a:txBody>
                  <a:tcPr marL="91413" marR="91413" marT="45445" marB="45445" anchor="ctr">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617447853"/>
              </p:ext>
            </p:extLst>
          </p:nvPr>
        </p:nvGraphicFramePr>
        <p:xfrm>
          <a:off x="963317" y="2565779"/>
          <a:ext cx="7217367" cy="534538"/>
        </p:xfrm>
        <a:graphic>
          <a:graphicData uri="http://schemas.openxmlformats.org/drawingml/2006/table">
            <a:tbl>
              <a:tblPr firstRow="1" bandRow="1">
                <a:tableStyleId>{5C22544A-7EE6-4342-B048-85BDC9FD1C3A}</a:tableStyleId>
              </a:tblPr>
              <a:tblGrid>
                <a:gridCol w="7217367"/>
              </a:tblGrid>
              <a:tr h="5345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ada2java </a:t>
                      </a:r>
                      <a:r>
                        <a:rPr lang="en-GB" sz="1100" b="0" baseline="0" dirty="0" err="1" smtClean="0">
                          <a:solidFill>
                            <a:schemeClr val="tx1"/>
                          </a:solidFill>
                          <a:latin typeface="Courier New" pitchFamily="49" charset="0"/>
                        </a:rPr>
                        <a:t>ada_array.ads</a:t>
                      </a:r>
                      <a:r>
                        <a:rPr lang="en-GB" sz="1100" b="0" baseline="0" dirty="0" smtClean="0">
                          <a:solidFill>
                            <a:schemeClr val="tx1"/>
                          </a:solidFill>
                          <a:latin typeface="Courier New" pitchFamily="49" charset="0"/>
                        </a:rPr>
                        <a:t> -b </a:t>
                      </a:r>
                      <a:r>
                        <a:rPr lang="en-GB" sz="1100" b="0" baseline="0" dirty="0" err="1" smtClean="0">
                          <a:solidFill>
                            <a:schemeClr val="tx1"/>
                          </a:solidFill>
                          <a:latin typeface="Courier New" pitchFamily="49" charset="0"/>
                        </a:rPr>
                        <a:t>adaarray</a:t>
                      </a:r>
                      <a:r>
                        <a:rPr lang="en-GB" sz="1100" b="0" baseline="0" dirty="0" smtClean="0">
                          <a:solidFill>
                            <a:schemeClr val="tx1"/>
                          </a:solidFill>
                          <a:latin typeface="Courier New" pitchFamily="49" charset="0"/>
                        </a:rPr>
                        <a:t> -o ada2java\</a:t>
                      </a:r>
                      <a:r>
                        <a:rPr lang="en-GB" sz="1100" b="0" baseline="0" dirty="0" err="1" smtClean="0">
                          <a:solidFill>
                            <a:schemeClr val="tx1"/>
                          </a:solidFill>
                          <a:latin typeface="Courier New" pitchFamily="49" charset="0"/>
                        </a:rPr>
                        <a:t>ada</a:t>
                      </a:r>
                      <a:r>
                        <a:rPr lang="en-GB" sz="1100" b="0" baseline="0" dirty="0" smtClean="0">
                          <a:solidFill>
                            <a:schemeClr val="tx1"/>
                          </a:solidFill>
                          <a:latin typeface="Courier New" pitchFamily="49" charset="0"/>
                        </a:rPr>
                        <a:t> -c ada2java\java -L </a:t>
                      </a:r>
                      <a:r>
                        <a:rPr lang="en-GB" sz="1100" b="0" baseline="0" dirty="0" err="1" smtClean="0">
                          <a:solidFill>
                            <a:schemeClr val="tx1"/>
                          </a:solidFill>
                          <a:latin typeface="Courier New" pitchFamily="49" charset="0"/>
                        </a:rPr>
                        <a:t>adaarray</a:t>
                      </a:r>
                      <a:endParaRPr lang="en-GB"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2705149999"/>
              </p:ext>
            </p:extLst>
          </p:nvPr>
        </p:nvGraphicFramePr>
        <p:xfrm>
          <a:off x="1567888" y="3638001"/>
          <a:ext cx="6008225" cy="1840173"/>
        </p:xfrm>
        <a:graphic>
          <a:graphicData uri="http://schemas.openxmlformats.org/drawingml/2006/table">
            <a:tbl>
              <a:tblPr firstRow="1" bandRow="1">
                <a:tableStyleId>{5C22544A-7EE6-4342-B048-85BDC9FD1C3A}</a:tableStyleId>
              </a:tblPr>
              <a:tblGrid>
                <a:gridCol w="6008225"/>
              </a:tblGrid>
              <a:tr h="184017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An_Array.ada</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 </a:t>
                      </a:r>
                      <a:r>
                        <a:rPr lang="en-GB" sz="1100" b="0" baseline="0" dirty="0" err="1" smtClean="0">
                          <a:solidFill>
                            <a:schemeClr val="tx1"/>
                          </a:solidFill>
                          <a:latin typeface="Courier New" pitchFamily="49" charset="0"/>
                        </a:rPr>
                        <a:t>An_Array</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final public double </a:t>
                      </a:r>
                      <a:r>
                        <a:rPr lang="en-GB" sz="1100" b="0" baseline="0" dirty="0" err="1" smtClean="0">
                          <a:solidFill>
                            <a:schemeClr val="tx1"/>
                          </a:solidFill>
                          <a:latin typeface="Courier New" pitchFamily="49" charset="0"/>
                        </a:rPr>
                        <a:t>Get_Element_At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Index_1)</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final public void </a:t>
                      </a:r>
                      <a:r>
                        <a:rPr lang="en-GB" sz="1100" b="0" baseline="0" dirty="0" err="1" smtClean="0">
                          <a:solidFill>
                            <a:schemeClr val="tx1"/>
                          </a:solidFill>
                          <a:latin typeface="Courier New" pitchFamily="49" charset="0"/>
                        </a:rPr>
                        <a:t>Set_Element_At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Index_1, double Value)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final public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First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final public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Last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final public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Length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40074376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Mapping Ada Simple Records to Java</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252299012"/>
              </p:ext>
            </p:extLst>
          </p:nvPr>
        </p:nvGraphicFramePr>
        <p:xfrm>
          <a:off x="2110661" y="978102"/>
          <a:ext cx="4922678" cy="2052481"/>
        </p:xfrm>
        <a:graphic>
          <a:graphicData uri="http://schemas.openxmlformats.org/drawingml/2006/table">
            <a:tbl>
              <a:tblPr firstRow="1" bandRow="1">
                <a:tableStyleId>{5C22544A-7EE6-4342-B048-85BDC9FD1C3A}</a:tableStyleId>
              </a:tblPr>
              <a:tblGrid>
                <a:gridCol w="4922678"/>
              </a:tblGrid>
              <a:tr h="20524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 </a:t>
                      </a:r>
                      <a:r>
                        <a:rPr lang="en-GB" sz="1100" b="0" baseline="0" dirty="0" err="1" smtClean="0">
                          <a:solidFill>
                            <a:schemeClr val="tx1"/>
                          </a:solidFill>
                          <a:latin typeface="Courier New" pitchFamily="49" charset="0"/>
                        </a:rPr>
                        <a:t>Record_Types</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type </a:t>
                      </a:r>
                      <a:r>
                        <a:rPr lang="en-GB" sz="1100" b="0" baseline="0" dirty="0" err="1" smtClean="0">
                          <a:solidFill>
                            <a:schemeClr val="tx1"/>
                          </a:solidFill>
                          <a:latin typeface="Courier New" pitchFamily="49" charset="0"/>
                        </a:rPr>
                        <a:t>A_Nested_Record_Type</a:t>
                      </a:r>
                      <a:r>
                        <a:rPr lang="en-GB" sz="1100" b="1" baseline="0" dirty="0" smtClean="0">
                          <a:solidFill>
                            <a:schemeClr val="tx1"/>
                          </a:solidFill>
                          <a:latin typeface="Courier New" pitchFamily="49" charset="0"/>
                        </a:rPr>
                        <a:t> is 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Integer_Field</a:t>
                      </a:r>
                      <a:r>
                        <a:rPr lang="en-GB" sz="1100" b="1" baseline="0" dirty="0" smtClean="0">
                          <a:solidFill>
                            <a:schemeClr val="tx1"/>
                          </a:solidFill>
                          <a:latin typeface="Courier New" pitchFamily="49" charset="0"/>
                        </a:rPr>
                        <a:t> : Integer;</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end record;</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type </a:t>
                      </a:r>
                      <a:r>
                        <a:rPr lang="en-GB" sz="1100" b="0" baseline="0" dirty="0" err="1" smtClean="0">
                          <a:solidFill>
                            <a:schemeClr val="tx1"/>
                          </a:solidFill>
                          <a:latin typeface="Courier New" pitchFamily="49" charset="0"/>
                        </a:rPr>
                        <a:t>A_Record_Type</a:t>
                      </a:r>
                      <a:r>
                        <a:rPr lang="en-GB" sz="1100" b="1" baseline="0" dirty="0" smtClean="0">
                          <a:solidFill>
                            <a:schemeClr val="tx1"/>
                          </a:solidFill>
                          <a:latin typeface="Courier New" pitchFamily="49" charset="0"/>
                        </a:rPr>
                        <a:t> is 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Integer_Field</a:t>
                      </a:r>
                      <a:r>
                        <a:rPr lang="en-GB" sz="1100" b="1" baseline="0" dirty="0" smtClean="0">
                          <a:solidFill>
                            <a:schemeClr val="tx1"/>
                          </a:solidFill>
                          <a:latin typeface="Courier New" pitchFamily="49" charset="0"/>
                        </a:rPr>
                        <a:t> : Integer;</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Float_Field</a:t>
                      </a:r>
                      <a:r>
                        <a:rPr lang="en-GB" sz="1100" b="1" baseline="0" dirty="0" smtClean="0">
                          <a:solidFill>
                            <a:schemeClr val="tx1"/>
                          </a:solidFill>
                          <a:latin typeface="Courier New" pitchFamily="49" charset="0"/>
                        </a:rPr>
                        <a:t> : Float;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Nested_Record</a:t>
                      </a:r>
                      <a:r>
                        <a:rPr lang="en-GB" sz="1100" b="1" baseline="0" dirty="0" smtClean="0">
                          <a:solidFill>
                            <a:schemeClr val="tx1"/>
                          </a:solidFill>
                          <a:latin typeface="Courier New" pitchFamily="49" charset="0"/>
                        </a:rPr>
                        <a:t> : aliased </a:t>
                      </a:r>
                      <a:r>
                        <a:rPr lang="en-GB" sz="1100" b="0" baseline="0" dirty="0" err="1" smtClean="0">
                          <a:solidFill>
                            <a:schemeClr val="tx1"/>
                          </a:solidFill>
                          <a:latin typeface="Courier New" pitchFamily="49" charset="0"/>
                        </a:rPr>
                        <a:t>A_Nested_Record_Type</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end record;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err="1" smtClean="0">
                          <a:solidFill>
                            <a:schemeClr val="tx1"/>
                          </a:solidFill>
                          <a:latin typeface="Courier New" pitchFamily="49" charset="0"/>
                        </a:rPr>
                        <a:t>Record_Types</a:t>
                      </a:r>
                      <a:r>
                        <a:rPr lang="en-GB" sz="1100" b="1" baseline="0" dirty="0" smtClean="0">
                          <a:solidFill>
                            <a:schemeClr val="tx1"/>
                          </a:solidFill>
                          <a:latin typeface="Courier New" pitchFamily="49" charset="0"/>
                        </a:rPr>
                        <a:t>;</a:t>
                      </a:r>
                      <a:endParaRPr lang="en-GB"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1742660285"/>
              </p:ext>
            </p:extLst>
          </p:nvPr>
        </p:nvGraphicFramePr>
        <p:xfrm>
          <a:off x="1849404" y="3148149"/>
          <a:ext cx="5497444" cy="1484811"/>
        </p:xfrm>
        <a:graphic>
          <a:graphicData uri="http://schemas.openxmlformats.org/drawingml/2006/table">
            <a:tbl>
              <a:tblPr firstRow="1" bandRow="1">
                <a:tableStyleId>{5C22544A-7EE6-4342-B048-85BDC9FD1C3A}</a:tableStyleId>
              </a:tblPr>
              <a:tblGrid>
                <a:gridCol w="5497444"/>
              </a:tblGrid>
              <a:tr h="14848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A_Nested_Record_Type.java Operations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public </a:t>
                      </a:r>
                      <a:r>
                        <a:rPr lang="en-GB" sz="1100" b="0" baseline="0" dirty="0" err="1" smtClean="0">
                          <a:solidFill>
                            <a:schemeClr val="tx1"/>
                          </a:solidFill>
                          <a:latin typeface="Courier New" pitchFamily="49" charset="0"/>
                        </a:rPr>
                        <a:t>A_Nested_Record_Type</a:t>
                      </a:r>
                      <a:r>
                        <a:rPr lang="en-GB" sz="1100" b="0" baseline="0" dirty="0" smtClean="0">
                          <a:solidFill>
                            <a:schemeClr val="tx1"/>
                          </a:solidFill>
                          <a:latin typeface="Courier New" pitchFamily="49" charset="0"/>
                        </a:rPr>
                        <a:t> ()    /* Constructor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Getter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final public</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Integer_Field</a:t>
                      </a:r>
                      <a:r>
                        <a:rPr lang="en-GB" sz="1100" b="0" baseline="0" dirty="0" smtClean="0">
                          <a:solidFill>
                            <a:schemeClr val="tx1"/>
                          </a:solidFill>
                          <a:latin typeface="Courier New" pitchFamily="49" charset="0"/>
                        </a:rPr>
                        <a:t> ()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Setter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final public void </a:t>
                      </a:r>
                      <a:r>
                        <a:rPr lang="en-GB" sz="1100" b="0" baseline="0" dirty="0" err="1" smtClean="0">
                          <a:solidFill>
                            <a:schemeClr val="tx1"/>
                          </a:solidFill>
                          <a:latin typeface="Courier New" pitchFamily="49" charset="0"/>
                        </a:rPr>
                        <a:t>Integer_Field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Value)</a:t>
                      </a:r>
                    </a:p>
                  </a:txBody>
                  <a:tcPr marL="91413" marR="91413" marT="45445" marB="45445" anchor="ctr">
                    <a:solidFill>
                      <a:schemeClr val="bg1">
                        <a:lumMod val="95000"/>
                      </a:schemeClr>
                    </a:solidFill>
                  </a:tcPr>
                </a:tc>
              </a:tr>
            </a:tbl>
          </a:graphicData>
        </a:graphic>
      </p:graphicFrame>
      <p:graphicFrame>
        <p:nvGraphicFramePr>
          <p:cNvPr id="7" name="Tableau 4"/>
          <p:cNvGraphicFramePr>
            <a:graphicFrameLocks noGrp="1"/>
          </p:cNvGraphicFramePr>
          <p:nvPr>
            <p:extLst>
              <p:ext uri="{D42A27DB-BD31-4B8C-83A1-F6EECF244321}">
                <p14:modId xmlns:p14="http://schemas.microsoft.com/office/powerpoint/2010/main" val="1000100274"/>
              </p:ext>
            </p:extLst>
          </p:nvPr>
        </p:nvGraphicFramePr>
        <p:xfrm>
          <a:off x="920932" y="4802777"/>
          <a:ext cx="7302136" cy="1484811"/>
        </p:xfrm>
        <a:graphic>
          <a:graphicData uri="http://schemas.openxmlformats.org/drawingml/2006/table">
            <a:tbl>
              <a:tblPr firstRow="1" bandRow="1">
                <a:tableStyleId>{5C22544A-7EE6-4342-B048-85BDC9FD1C3A}</a:tableStyleId>
              </a:tblPr>
              <a:tblGrid>
                <a:gridCol w="7302136"/>
              </a:tblGrid>
              <a:tr h="14848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A_Record_Type.java Operations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public </a:t>
                      </a:r>
                      <a:r>
                        <a:rPr lang="en-GB" sz="1100" b="0" baseline="0" dirty="0" err="1" smtClean="0">
                          <a:solidFill>
                            <a:schemeClr val="tx1"/>
                          </a:solidFill>
                          <a:latin typeface="Courier New" pitchFamily="49" charset="0"/>
                        </a:rPr>
                        <a:t>A_Record_Type</a:t>
                      </a:r>
                      <a:r>
                        <a:rPr lang="en-GB" sz="1100" b="0" baseline="0" dirty="0" smtClean="0">
                          <a:solidFill>
                            <a:schemeClr val="tx1"/>
                          </a:solidFill>
                          <a:latin typeface="Courier New" pitchFamily="49" charset="0"/>
                        </a:rPr>
                        <a:t> ()    /* Constructor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Getter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final public </a:t>
                      </a:r>
                      <a:r>
                        <a:rPr lang="en-GB" sz="1100" b="0" baseline="0" dirty="0" err="1" smtClean="0">
                          <a:solidFill>
                            <a:schemeClr val="tx1"/>
                          </a:solidFill>
                          <a:latin typeface="Courier New" pitchFamily="49" charset="0"/>
                        </a:rPr>
                        <a:t>adarecord.Record_Types.A_Nested_Record_Type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Nested_Record</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Setter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final public </a:t>
                      </a:r>
                      <a:r>
                        <a:rPr lang="en-GB" sz="1100" b="0" baseline="0" dirty="0" smtClean="0">
                          <a:solidFill>
                            <a:schemeClr val="tx1"/>
                          </a:solidFill>
                          <a:latin typeface="Courier New" pitchFamily="49" charset="0"/>
                        </a:rPr>
                        <a:t>void </a:t>
                      </a:r>
                      <a:r>
                        <a:rPr lang="en-GB" sz="1100" b="0" baseline="0" dirty="0" err="1" smtClean="0">
                          <a:solidFill>
                            <a:schemeClr val="tx1"/>
                          </a:solidFill>
                          <a:latin typeface="Courier New" pitchFamily="49" charset="0"/>
                        </a:rPr>
                        <a:t>Nested_Record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adarecord.Record_Types.A_Nested_Record_Type</a:t>
                      </a:r>
                      <a:r>
                        <a:rPr lang="en-GB" sz="1100" b="0" baseline="0" dirty="0" smtClean="0">
                          <a:solidFill>
                            <a:schemeClr val="tx1"/>
                          </a:solidFill>
                          <a:latin typeface="Courier New" pitchFamily="49" charset="0"/>
                        </a:rPr>
                        <a:t> Value)</a:t>
                      </a:r>
                    </a:p>
                  </a:txBody>
                  <a:tcPr marL="91413" marR="91413" marT="45445" marB="45445" anchor="ctr">
                    <a:solidFill>
                      <a:schemeClr val="bg1">
                        <a:lumMod val="95000"/>
                      </a:schemeClr>
                    </a:solidFill>
                  </a:tcPr>
                </a:tc>
              </a:tr>
            </a:tbl>
          </a:graphicData>
        </a:graphic>
      </p:graphicFrame>
    </p:spTree>
    <p:extLst>
      <p:ext uri="{BB962C8B-B14F-4D97-AF65-F5344CB8AC3E}">
        <p14:creationId xmlns:p14="http://schemas.microsoft.com/office/powerpoint/2010/main" val="30135150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Mapping Ada Tagged Types to Java</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2316846685"/>
              </p:ext>
            </p:extLst>
          </p:nvPr>
        </p:nvGraphicFramePr>
        <p:xfrm>
          <a:off x="1366481" y="2146401"/>
          <a:ext cx="6411039" cy="2565198"/>
        </p:xfrm>
        <a:graphic>
          <a:graphicData uri="http://schemas.openxmlformats.org/drawingml/2006/table">
            <a:tbl>
              <a:tblPr firstRow="1" bandRow="1">
                <a:tableStyleId>{5C22544A-7EE6-4342-B048-85BDC9FD1C3A}</a:tableStyleId>
              </a:tblPr>
              <a:tblGrid>
                <a:gridCol w="6411039"/>
              </a:tblGrid>
              <a:tr h="25651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Tagged_Types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A_Tagged_Type</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 tagged null 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Print_Me</a:t>
                      </a:r>
                      <a:r>
                        <a:rPr lang="en-GB" sz="1100" b="0" baseline="0" dirty="0" smtClean="0">
                          <a:solidFill>
                            <a:schemeClr val="tx1"/>
                          </a:solidFill>
                          <a:latin typeface="Courier New" pitchFamily="49" charset="0"/>
                        </a:rPr>
                        <a:t> (V : </a:t>
                      </a:r>
                      <a:r>
                        <a:rPr lang="en-GB" sz="1100" b="0" baseline="0" dirty="0" err="1" smtClean="0">
                          <a:solidFill>
                            <a:schemeClr val="tx1"/>
                          </a:solidFill>
                          <a:latin typeface="Courier New" pitchFamily="49" charset="0"/>
                        </a:rPr>
                        <a:t>A_Tagged_Type</a:t>
                      </a:r>
                      <a:r>
                        <a:rPr lang="en-GB" sz="1100" b="0" baseline="0" dirty="0" smtClean="0">
                          <a:solidFill>
                            <a:schemeClr val="tx1"/>
                          </a:solidFill>
                          <a:latin typeface="Courier New" pitchFamily="49" charset="0"/>
                        </a:rPr>
                        <a:t>; Me : String);</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An_Ada_Child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 new </a:t>
                      </a:r>
                      <a:r>
                        <a:rPr lang="en-GB" sz="1100" b="0" baseline="0" dirty="0" err="1" smtClean="0">
                          <a:solidFill>
                            <a:schemeClr val="tx1"/>
                          </a:solidFill>
                          <a:latin typeface="Courier New" pitchFamily="49" charset="0"/>
                        </a:rPr>
                        <a:t>A_Tagged_Type</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with null 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Print_Me</a:t>
                      </a:r>
                      <a:r>
                        <a:rPr lang="en-GB" sz="1100" b="0" baseline="0" dirty="0" smtClean="0">
                          <a:solidFill>
                            <a:schemeClr val="tx1"/>
                          </a:solidFill>
                          <a:latin typeface="Courier New" pitchFamily="49" charset="0"/>
                        </a:rPr>
                        <a:t> (V : </a:t>
                      </a:r>
                      <a:r>
                        <a:rPr lang="en-GB" sz="1100" b="0" baseline="0" dirty="0" err="1" smtClean="0">
                          <a:solidFill>
                            <a:schemeClr val="tx1"/>
                          </a:solidFill>
                          <a:latin typeface="Courier New" pitchFamily="49" charset="0"/>
                        </a:rPr>
                        <a:t>An_Ada_Child</a:t>
                      </a:r>
                      <a:r>
                        <a:rPr lang="en-GB" sz="1100" b="0" baseline="0" dirty="0" smtClean="0">
                          <a:solidFill>
                            <a:schemeClr val="tx1"/>
                          </a:solidFill>
                          <a:latin typeface="Courier New" pitchFamily="49" charset="0"/>
                        </a:rPr>
                        <a:t>; Me : String);</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Call_Print_Me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Str</a:t>
                      </a:r>
                      <a:r>
                        <a:rPr lang="en-GB" sz="1100" b="0" baseline="0" dirty="0" smtClean="0">
                          <a:solidFill>
                            <a:schemeClr val="tx1"/>
                          </a:solidFill>
                          <a:latin typeface="Courier New" pitchFamily="49" charset="0"/>
                        </a:rPr>
                        <a:t> : String; Val : </a:t>
                      </a:r>
                      <a:r>
                        <a:rPr lang="en-GB" sz="1100" b="0" baseline="0" dirty="0" err="1" smtClean="0">
                          <a:solidFill>
                            <a:schemeClr val="tx1"/>
                          </a:solidFill>
                          <a:latin typeface="Courier New" pitchFamily="49" charset="0"/>
                        </a:rPr>
                        <a:t>A_Tagged_Type'</a:t>
                      </a:r>
                      <a:r>
                        <a:rPr lang="en-GB" sz="1100" b="1" baseline="0" dirty="0" err="1" smtClean="0">
                          <a:solidFill>
                            <a:schemeClr val="tx1"/>
                          </a:solidFill>
                          <a:latin typeface="Courier New" pitchFamily="49" charset="0"/>
                        </a:rPr>
                        <a:t>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Tagged_Types</a:t>
                      </a:r>
                      <a:r>
                        <a:rPr lang="en-GB" sz="1100" b="0" baseline="0" dirty="0" smtClean="0">
                          <a:solidFill>
                            <a:schemeClr val="tx1"/>
                          </a:solidFill>
                          <a:latin typeface="Courier New" pitchFamily="49" charset="0"/>
                        </a:rPr>
                        <a:t>;</a:t>
                      </a:r>
                    </a:p>
                  </a:txBody>
                  <a:tcPr marL="91413" marR="91413" marT="45445" marB="45445" anchor="ctr">
                    <a:solidFill>
                      <a:schemeClr val="bg1">
                        <a:lumMod val="95000"/>
                      </a:schemeClr>
                    </a:solidFill>
                  </a:tcPr>
                </a:tc>
              </a:tr>
            </a:tbl>
          </a:graphicData>
        </a:graphic>
      </p:graphicFrame>
    </p:spTree>
    <p:extLst>
      <p:ext uri="{BB962C8B-B14F-4D97-AF65-F5344CB8AC3E}">
        <p14:creationId xmlns:p14="http://schemas.microsoft.com/office/powerpoint/2010/main" val="36427728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Mapping Ada Tagged Types to Java</a:t>
            </a:r>
          </a:p>
        </p:txBody>
      </p:sp>
      <p:graphicFrame>
        <p:nvGraphicFramePr>
          <p:cNvPr id="4" name="Tableau 4"/>
          <p:cNvGraphicFramePr>
            <a:graphicFrameLocks noGrp="1"/>
          </p:cNvGraphicFramePr>
          <p:nvPr>
            <p:extLst>
              <p:ext uri="{D42A27DB-BD31-4B8C-83A1-F6EECF244321}">
                <p14:modId xmlns:p14="http://schemas.microsoft.com/office/powerpoint/2010/main" val="746615096"/>
              </p:ext>
            </p:extLst>
          </p:nvPr>
        </p:nvGraphicFramePr>
        <p:xfrm>
          <a:off x="1366481" y="1079601"/>
          <a:ext cx="6411039" cy="2565198"/>
        </p:xfrm>
        <a:graphic>
          <a:graphicData uri="http://schemas.openxmlformats.org/drawingml/2006/table">
            <a:tbl>
              <a:tblPr firstRow="1" bandRow="1">
                <a:tableStyleId>{5C22544A-7EE6-4342-B048-85BDC9FD1C3A}</a:tableStyleId>
              </a:tblPr>
              <a:tblGrid>
                <a:gridCol w="6411039"/>
              </a:tblGrid>
              <a:tr h="25651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Tagged_Types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A_Tagged_Type</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 tagged null 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Print_Me</a:t>
                      </a:r>
                      <a:r>
                        <a:rPr lang="en-GB" sz="1100" b="0" baseline="0" dirty="0" smtClean="0">
                          <a:solidFill>
                            <a:schemeClr val="tx1"/>
                          </a:solidFill>
                          <a:latin typeface="Courier New" pitchFamily="49" charset="0"/>
                        </a:rPr>
                        <a:t> (V : </a:t>
                      </a:r>
                      <a:r>
                        <a:rPr lang="en-GB" sz="1100" b="0" baseline="0" dirty="0" err="1" smtClean="0">
                          <a:solidFill>
                            <a:schemeClr val="tx1"/>
                          </a:solidFill>
                          <a:latin typeface="Courier New" pitchFamily="49" charset="0"/>
                        </a:rPr>
                        <a:t>A_Tagged_Type</a:t>
                      </a:r>
                      <a:r>
                        <a:rPr lang="en-GB" sz="1100" b="0" baseline="0" dirty="0" smtClean="0">
                          <a:solidFill>
                            <a:schemeClr val="tx1"/>
                          </a:solidFill>
                          <a:latin typeface="Courier New" pitchFamily="49" charset="0"/>
                        </a:rPr>
                        <a:t>; Me : String);</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An_Ada_Child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 new </a:t>
                      </a:r>
                      <a:r>
                        <a:rPr lang="en-GB" sz="1100" b="0" baseline="0" dirty="0" err="1" smtClean="0">
                          <a:solidFill>
                            <a:schemeClr val="tx1"/>
                          </a:solidFill>
                          <a:latin typeface="Courier New" pitchFamily="49" charset="0"/>
                        </a:rPr>
                        <a:t>A_Tagged_Type</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with null 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Print_Me</a:t>
                      </a:r>
                      <a:r>
                        <a:rPr lang="en-GB" sz="1100" b="0" baseline="0" dirty="0" smtClean="0">
                          <a:solidFill>
                            <a:schemeClr val="tx1"/>
                          </a:solidFill>
                          <a:latin typeface="Courier New" pitchFamily="49" charset="0"/>
                        </a:rPr>
                        <a:t> (V : </a:t>
                      </a:r>
                      <a:r>
                        <a:rPr lang="en-GB" sz="1100" b="0" baseline="0" dirty="0" err="1" smtClean="0">
                          <a:solidFill>
                            <a:schemeClr val="tx1"/>
                          </a:solidFill>
                          <a:latin typeface="Courier New" pitchFamily="49" charset="0"/>
                        </a:rPr>
                        <a:t>An_Ada_Child</a:t>
                      </a:r>
                      <a:r>
                        <a:rPr lang="en-GB" sz="1100" b="0" baseline="0" dirty="0" smtClean="0">
                          <a:solidFill>
                            <a:schemeClr val="tx1"/>
                          </a:solidFill>
                          <a:latin typeface="Courier New" pitchFamily="49" charset="0"/>
                        </a:rPr>
                        <a:t>; Me : String);</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Call_Print_Me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Str</a:t>
                      </a:r>
                      <a:r>
                        <a:rPr lang="en-GB" sz="1100" b="0" baseline="0" dirty="0" smtClean="0">
                          <a:solidFill>
                            <a:schemeClr val="tx1"/>
                          </a:solidFill>
                          <a:latin typeface="Courier New" pitchFamily="49" charset="0"/>
                        </a:rPr>
                        <a:t> : String; Val : </a:t>
                      </a:r>
                      <a:r>
                        <a:rPr lang="en-GB" sz="1100" b="0" baseline="0" dirty="0" err="1" smtClean="0">
                          <a:solidFill>
                            <a:schemeClr val="tx1"/>
                          </a:solidFill>
                          <a:latin typeface="Courier New" pitchFamily="49" charset="0"/>
                        </a:rPr>
                        <a:t>A_Tagged_Type'</a:t>
                      </a:r>
                      <a:r>
                        <a:rPr lang="en-GB" sz="1100" b="1" baseline="0" dirty="0" err="1" smtClean="0">
                          <a:solidFill>
                            <a:schemeClr val="tx1"/>
                          </a:solidFill>
                          <a:latin typeface="Courier New" pitchFamily="49" charset="0"/>
                        </a:rPr>
                        <a:t>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Tagged_Types</a:t>
                      </a:r>
                      <a:r>
                        <a:rPr lang="en-GB" sz="1100" b="0" baseline="0" dirty="0" smtClean="0">
                          <a:solidFill>
                            <a:schemeClr val="tx1"/>
                          </a:solidFill>
                          <a:latin typeface="Courier New" pitchFamily="49" charset="0"/>
                        </a:rPr>
                        <a:t>;</a:t>
                      </a:r>
                    </a:p>
                  </a:txBody>
                  <a:tcPr marL="91413" marR="91413" marT="45445" marB="45445" anchor="ctr">
                    <a:solidFill>
                      <a:schemeClr val="bg1">
                        <a:lumMod val="95000"/>
                      </a:schemeClr>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1425" y="3810000"/>
            <a:ext cx="1581150" cy="1981200"/>
          </a:xfrm>
          <a:prstGeom prst="rect">
            <a:avLst/>
          </a:prstGeom>
        </p:spPr>
      </p:pic>
    </p:spTree>
    <p:extLst>
      <p:ext uri="{BB962C8B-B14F-4D97-AF65-F5344CB8AC3E}">
        <p14:creationId xmlns:p14="http://schemas.microsoft.com/office/powerpoint/2010/main" val="1661444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Mapping Ada Tagged Types to Java</a:t>
            </a:r>
          </a:p>
        </p:txBody>
      </p:sp>
      <p:graphicFrame>
        <p:nvGraphicFramePr>
          <p:cNvPr id="4" name="Tableau 4"/>
          <p:cNvGraphicFramePr>
            <a:graphicFrameLocks noGrp="1"/>
          </p:cNvGraphicFramePr>
          <p:nvPr>
            <p:extLst>
              <p:ext uri="{D42A27DB-BD31-4B8C-83A1-F6EECF244321}">
                <p14:modId xmlns:p14="http://schemas.microsoft.com/office/powerpoint/2010/main" val="2208497825"/>
              </p:ext>
            </p:extLst>
          </p:nvPr>
        </p:nvGraphicFramePr>
        <p:xfrm>
          <a:off x="1366480" y="1874795"/>
          <a:ext cx="6411039" cy="3108410"/>
        </p:xfrm>
        <a:graphic>
          <a:graphicData uri="http://schemas.openxmlformats.org/drawingml/2006/table">
            <a:tbl>
              <a:tblPr firstRow="1" bandRow="1">
                <a:tableStyleId>{5C22544A-7EE6-4342-B048-85BDC9FD1C3A}</a:tableStyleId>
              </a:tblPr>
              <a:tblGrid>
                <a:gridCol w="6411039"/>
              </a:tblGrid>
              <a:tr h="25651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 body</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Tagged_Types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procedure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Print_Me</a:t>
                      </a:r>
                      <a:r>
                        <a:rPr lang="en-GB" sz="1100" b="0" baseline="0" dirty="0" smtClean="0">
                          <a:solidFill>
                            <a:schemeClr val="tx1"/>
                          </a:solidFill>
                          <a:latin typeface="Courier New" pitchFamily="49" charset="0"/>
                        </a:rPr>
                        <a:t> (V : </a:t>
                      </a:r>
                      <a:r>
                        <a:rPr lang="en-GB" sz="1100" b="0" baseline="0" dirty="0" err="1" smtClean="0">
                          <a:solidFill>
                            <a:schemeClr val="tx1"/>
                          </a:solidFill>
                          <a:latin typeface="Courier New" pitchFamily="49" charset="0"/>
                        </a:rPr>
                        <a:t>A_Tagged_Type</a:t>
                      </a:r>
                      <a:r>
                        <a:rPr lang="en-GB" sz="1100" b="0" baseline="0" dirty="0" smtClean="0">
                          <a:solidFill>
                            <a:schemeClr val="tx1"/>
                          </a:solidFill>
                          <a:latin typeface="Courier New" pitchFamily="49" charset="0"/>
                        </a:rPr>
                        <a:t>; Me : String)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Put_Line</a:t>
                      </a:r>
                      <a:r>
                        <a:rPr lang="en-GB" sz="1100" b="0" baseline="0" dirty="0" smtClean="0">
                          <a:solidFill>
                            <a:schemeClr val="tx1"/>
                          </a:solidFill>
                          <a:latin typeface="Courier New" pitchFamily="49" charset="0"/>
                        </a:rPr>
                        <a:t> ("FROM A TAGGED TYPE: " &amp; Me);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Print_Me</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procedure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Print_Me</a:t>
                      </a:r>
                      <a:r>
                        <a:rPr lang="en-GB" sz="1100" b="0" baseline="0" dirty="0" smtClean="0">
                          <a:solidFill>
                            <a:schemeClr val="tx1"/>
                          </a:solidFill>
                          <a:latin typeface="Courier New" pitchFamily="49" charset="0"/>
                        </a:rPr>
                        <a:t> (V : </a:t>
                      </a:r>
                      <a:r>
                        <a:rPr lang="en-GB" sz="1100" b="0" baseline="0" dirty="0" err="1" smtClean="0">
                          <a:solidFill>
                            <a:schemeClr val="tx1"/>
                          </a:solidFill>
                          <a:latin typeface="Courier New" pitchFamily="49" charset="0"/>
                        </a:rPr>
                        <a:t>An_Ada_Child</a:t>
                      </a:r>
                      <a:r>
                        <a:rPr lang="en-GB" sz="1100" b="0" baseline="0" dirty="0" smtClean="0">
                          <a:solidFill>
                            <a:schemeClr val="tx1"/>
                          </a:solidFill>
                          <a:latin typeface="Courier New" pitchFamily="49" charset="0"/>
                        </a:rPr>
                        <a:t>; Me : String)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Put_Line</a:t>
                      </a:r>
                      <a:r>
                        <a:rPr lang="en-GB" sz="1100" b="0" baseline="0" dirty="0" smtClean="0">
                          <a:solidFill>
                            <a:schemeClr val="tx1"/>
                          </a:solidFill>
                          <a:latin typeface="Courier New" pitchFamily="49" charset="0"/>
                        </a:rPr>
                        <a:t>("FROM AN ADA CHILD: " &amp; Me);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Print_Me</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Call_Print_Me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Str</a:t>
                      </a:r>
                      <a:r>
                        <a:rPr lang="en-GB" sz="1100" b="0" baseline="0" dirty="0" smtClean="0">
                          <a:solidFill>
                            <a:schemeClr val="tx1"/>
                          </a:solidFill>
                          <a:latin typeface="Courier New" pitchFamily="49" charset="0"/>
                        </a:rPr>
                        <a:t> : String; Val : </a:t>
                      </a:r>
                      <a:r>
                        <a:rPr lang="en-GB" sz="1100" b="0" baseline="0" dirty="0" err="1" smtClean="0">
                          <a:solidFill>
                            <a:schemeClr val="tx1"/>
                          </a:solidFill>
                          <a:latin typeface="Courier New" pitchFamily="49" charset="0"/>
                        </a:rPr>
                        <a:t>A_Tagged_Type'</a:t>
                      </a:r>
                      <a:r>
                        <a:rPr lang="en-GB" sz="1100" b="1" baseline="0" dirty="0" err="1" smtClean="0">
                          <a:solidFill>
                            <a:schemeClr val="tx1"/>
                          </a:solidFill>
                          <a:latin typeface="Courier New" pitchFamily="49" charset="0"/>
                        </a:rPr>
                        <a:t>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Print_Me</a:t>
                      </a:r>
                      <a:r>
                        <a:rPr lang="en-GB" sz="1100" b="0" baseline="0" dirty="0" smtClean="0">
                          <a:solidFill>
                            <a:schemeClr val="tx1"/>
                          </a:solidFill>
                          <a:latin typeface="Courier New" pitchFamily="49" charset="0"/>
                        </a:rPr>
                        <a:t>(Val, </a:t>
                      </a:r>
                      <a:r>
                        <a:rPr lang="en-GB" sz="1100" b="0" baseline="0" dirty="0" err="1" smtClean="0">
                          <a:solidFill>
                            <a:schemeClr val="tx1"/>
                          </a:solidFill>
                          <a:latin typeface="Courier New" pitchFamily="49" charset="0"/>
                        </a:rPr>
                        <a:t>Str</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end </a:t>
                      </a:r>
                      <a:r>
                        <a:rPr lang="en-GB" sz="1100" b="0" baseline="0" dirty="0" err="1" smtClean="0">
                          <a:solidFill>
                            <a:schemeClr val="tx1"/>
                          </a:solidFill>
                          <a:latin typeface="Courier New" pitchFamily="49" charset="0"/>
                        </a:rPr>
                        <a:t>Call_Print_Me</a:t>
                      </a:r>
                      <a:r>
                        <a:rPr lang="en-GB" sz="1100" b="1"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Tagged_Types</a:t>
                      </a:r>
                      <a:r>
                        <a:rPr lang="en-GB" sz="1100" b="0" baseline="0" dirty="0" smtClean="0">
                          <a:solidFill>
                            <a:schemeClr val="tx1"/>
                          </a:solidFill>
                          <a:latin typeface="Courier New" pitchFamily="49" charset="0"/>
                        </a:rPr>
                        <a:t>;</a:t>
                      </a:r>
                    </a:p>
                  </a:txBody>
                  <a:tcPr marL="91413" marR="91413" marT="45445" marB="45445" anchor="ctr">
                    <a:solidFill>
                      <a:schemeClr val="bg1">
                        <a:lumMod val="95000"/>
                      </a:schemeClr>
                    </a:solidFill>
                  </a:tcPr>
                </a:tc>
              </a:tr>
            </a:tbl>
          </a:graphicData>
        </a:graphic>
      </p:graphicFrame>
    </p:spTree>
    <p:extLst>
      <p:ext uri="{BB962C8B-B14F-4D97-AF65-F5344CB8AC3E}">
        <p14:creationId xmlns:p14="http://schemas.microsoft.com/office/powerpoint/2010/main" val="1857687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Mapping Ada Tagged Types to Java</a:t>
            </a:r>
          </a:p>
        </p:txBody>
      </p:sp>
      <p:graphicFrame>
        <p:nvGraphicFramePr>
          <p:cNvPr id="4" name="Tableau 4"/>
          <p:cNvGraphicFramePr>
            <a:graphicFrameLocks noGrp="1"/>
          </p:cNvGraphicFramePr>
          <p:nvPr>
            <p:extLst>
              <p:ext uri="{D42A27DB-BD31-4B8C-83A1-F6EECF244321}">
                <p14:modId xmlns:p14="http://schemas.microsoft.com/office/powerpoint/2010/main" val="3102199313"/>
              </p:ext>
            </p:extLst>
          </p:nvPr>
        </p:nvGraphicFramePr>
        <p:xfrm>
          <a:off x="1366480" y="2391548"/>
          <a:ext cx="6411039" cy="2074905"/>
        </p:xfrm>
        <a:graphic>
          <a:graphicData uri="http://schemas.openxmlformats.org/drawingml/2006/table">
            <a:tbl>
              <a:tblPr firstRow="1" bandRow="1">
                <a:tableStyleId>{5C22544A-7EE6-4342-B048-85BDC9FD1C3A}</a:tableStyleId>
              </a:tblPr>
              <a:tblGrid>
                <a:gridCol w="6411039"/>
              </a:tblGrid>
              <a:tr h="207490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public class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My_Main</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public static void </a:t>
                      </a:r>
                      <a:r>
                        <a:rPr lang="en-GB" sz="1100" b="0" baseline="0" dirty="0" smtClean="0">
                          <a:solidFill>
                            <a:schemeClr val="tx1"/>
                          </a:solidFill>
                          <a:latin typeface="Courier New" pitchFamily="49" charset="0"/>
                        </a:rPr>
                        <a:t>main (String [] </a:t>
                      </a:r>
                      <a:r>
                        <a:rPr lang="en-GB" sz="1100" b="0" baseline="0" dirty="0" err="1" smtClean="0">
                          <a:solidFill>
                            <a:schemeClr val="tx1"/>
                          </a:solidFill>
                          <a:latin typeface="Courier New" pitchFamily="49" charset="0"/>
                        </a:rPr>
                        <a:t>argv</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A_Tagged_Type</a:t>
                      </a:r>
                      <a:r>
                        <a:rPr lang="en-GB" sz="1100" b="0" baseline="0" dirty="0" smtClean="0">
                          <a:solidFill>
                            <a:schemeClr val="tx1"/>
                          </a:solidFill>
                          <a:latin typeface="Courier New" pitchFamily="49" charset="0"/>
                        </a:rPr>
                        <a:t> v1 = </a:t>
                      </a:r>
                      <a:r>
                        <a:rPr lang="en-GB" sz="1100" b="1" baseline="0" dirty="0" smtClean="0">
                          <a:solidFill>
                            <a:schemeClr val="tx1"/>
                          </a:solidFill>
                          <a:latin typeface="Courier New" pitchFamily="49" charset="0"/>
                        </a:rPr>
                        <a:t>new</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A_Tagged_Type</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An_Ada_Child</a:t>
                      </a:r>
                      <a:r>
                        <a:rPr lang="en-GB" sz="1100" b="0" baseline="0" dirty="0" smtClean="0">
                          <a:solidFill>
                            <a:schemeClr val="tx1"/>
                          </a:solidFill>
                          <a:latin typeface="Courier New" pitchFamily="49" charset="0"/>
                        </a:rPr>
                        <a:t> v2 = </a:t>
                      </a:r>
                      <a:r>
                        <a:rPr lang="en-GB" sz="1100" b="1" baseline="0" dirty="0" smtClean="0">
                          <a:solidFill>
                            <a:schemeClr val="tx1"/>
                          </a:solidFill>
                          <a:latin typeface="Courier New" pitchFamily="49" charset="0"/>
                        </a:rPr>
                        <a:t>new</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An_Ada_Child</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Tagged_Types_Package.Call_Print_Me</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new</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AdaString</a:t>
                      </a:r>
                      <a:r>
                        <a:rPr lang="en-GB" sz="1100" b="0" baseline="0" dirty="0" smtClean="0">
                          <a:solidFill>
                            <a:schemeClr val="tx1"/>
                          </a:solidFill>
                          <a:latin typeface="Courier New" pitchFamily="49" charset="0"/>
                        </a:rPr>
                        <a:t> ("V1"), v1);</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Tagged_Types_Package.Call_Print_Me</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new</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AdaString</a:t>
                      </a:r>
                      <a:r>
                        <a:rPr lang="en-GB" sz="1100" b="0" baseline="0" dirty="0" smtClean="0">
                          <a:solidFill>
                            <a:schemeClr val="tx1"/>
                          </a:solidFill>
                          <a:latin typeface="Courier New" pitchFamily="49" charset="0"/>
                        </a:rPr>
                        <a:t> ("V2"), v2);</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txBody>
                  <a:tcPr marL="91413" marR="91413" marT="45445" marB="45445" anchor="ctr">
                    <a:solidFill>
                      <a:schemeClr val="bg1">
                        <a:lumMod val="95000"/>
                      </a:schemeClr>
                    </a:solidFill>
                  </a:tcPr>
                </a:tc>
              </a:tr>
            </a:tbl>
          </a:graphicData>
        </a:graphic>
      </p:graphicFrame>
    </p:spTree>
    <p:extLst>
      <p:ext uri="{BB962C8B-B14F-4D97-AF65-F5344CB8AC3E}">
        <p14:creationId xmlns:p14="http://schemas.microsoft.com/office/powerpoint/2010/main" val="1448578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Mapping Ada Tagged Types to Java</a:t>
            </a:r>
          </a:p>
        </p:txBody>
      </p:sp>
      <p:graphicFrame>
        <p:nvGraphicFramePr>
          <p:cNvPr id="4" name="Tableau 4"/>
          <p:cNvGraphicFramePr>
            <a:graphicFrameLocks noGrp="1"/>
          </p:cNvGraphicFramePr>
          <p:nvPr>
            <p:extLst>
              <p:ext uri="{D42A27DB-BD31-4B8C-83A1-F6EECF244321}">
                <p14:modId xmlns:p14="http://schemas.microsoft.com/office/powerpoint/2010/main" val="879340200"/>
              </p:ext>
            </p:extLst>
          </p:nvPr>
        </p:nvGraphicFramePr>
        <p:xfrm>
          <a:off x="1366481" y="2010548"/>
          <a:ext cx="6411039" cy="2074905"/>
        </p:xfrm>
        <a:graphic>
          <a:graphicData uri="http://schemas.openxmlformats.org/drawingml/2006/table">
            <a:tbl>
              <a:tblPr firstRow="1" bandRow="1">
                <a:tableStyleId>{5C22544A-7EE6-4342-B048-85BDC9FD1C3A}</a:tableStyleId>
              </a:tblPr>
              <a:tblGrid>
                <a:gridCol w="6411039"/>
              </a:tblGrid>
              <a:tr h="207490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public class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My_Main</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public static void </a:t>
                      </a:r>
                      <a:r>
                        <a:rPr lang="en-GB" sz="1100" b="0" baseline="0" dirty="0" smtClean="0">
                          <a:solidFill>
                            <a:schemeClr val="tx1"/>
                          </a:solidFill>
                          <a:latin typeface="Courier New" pitchFamily="49" charset="0"/>
                        </a:rPr>
                        <a:t>main (String [] </a:t>
                      </a:r>
                      <a:r>
                        <a:rPr lang="en-GB" sz="1100" b="0" baseline="0" dirty="0" err="1" smtClean="0">
                          <a:solidFill>
                            <a:schemeClr val="tx1"/>
                          </a:solidFill>
                          <a:latin typeface="Courier New" pitchFamily="49" charset="0"/>
                        </a:rPr>
                        <a:t>argv</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A_Tagged_Type</a:t>
                      </a:r>
                      <a:r>
                        <a:rPr lang="en-GB" sz="1100" b="0" baseline="0" dirty="0" smtClean="0">
                          <a:solidFill>
                            <a:schemeClr val="tx1"/>
                          </a:solidFill>
                          <a:latin typeface="Courier New" pitchFamily="49" charset="0"/>
                        </a:rPr>
                        <a:t> v1 = </a:t>
                      </a:r>
                      <a:r>
                        <a:rPr lang="en-GB" sz="1100" b="1" baseline="0" dirty="0" smtClean="0">
                          <a:solidFill>
                            <a:schemeClr val="tx1"/>
                          </a:solidFill>
                          <a:latin typeface="Courier New" pitchFamily="49" charset="0"/>
                        </a:rPr>
                        <a:t>new</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A_Tagged_Type</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An_Ada_Child</a:t>
                      </a:r>
                      <a:r>
                        <a:rPr lang="en-GB" sz="1100" b="0" baseline="0" dirty="0" smtClean="0">
                          <a:solidFill>
                            <a:schemeClr val="tx1"/>
                          </a:solidFill>
                          <a:latin typeface="Courier New" pitchFamily="49" charset="0"/>
                        </a:rPr>
                        <a:t> v2 = </a:t>
                      </a:r>
                      <a:r>
                        <a:rPr lang="en-GB" sz="1100" b="1" baseline="0" dirty="0" smtClean="0">
                          <a:solidFill>
                            <a:schemeClr val="tx1"/>
                          </a:solidFill>
                          <a:latin typeface="Courier New" pitchFamily="49" charset="0"/>
                        </a:rPr>
                        <a:t>new</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An_Ada_Child</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Tagged_Types_Package.Call_Print_Me</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new</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AdaString</a:t>
                      </a:r>
                      <a:r>
                        <a:rPr lang="en-GB" sz="1100" b="0" baseline="0" dirty="0" smtClean="0">
                          <a:solidFill>
                            <a:schemeClr val="tx1"/>
                          </a:solidFill>
                          <a:latin typeface="Courier New" pitchFamily="49" charset="0"/>
                        </a:rPr>
                        <a:t> ("V1"), v1);</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Tagged_Types_Package.Call_Print_Me</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new</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AdaString</a:t>
                      </a:r>
                      <a:r>
                        <a:rPr lang="en-GB" sz="1100" b="0" baseline="0" dirty="0" smtClean="0">
                          <a:solidFill>
                            <a:schemeClr val="tx1"/>
                          </a:solidFill>
                          <a:latin typeface="Courier New" pitchFamily="49" charset="0"/>
                        </a:rPr>
                        <a:t> ("V2"), v2);</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txBody>
                  <a:tcPr marL="91413" marR="91413" marT="45445" marB="45445" anchor="ctr">
                    <a:solidFill>
                      <a:schemeClr val="bg1">
                        <a:lumMod val="95000"/>
                      </a:schemeClr>
                    </a:solidFill>
                  </a:tcPr>
                </a:tc>
              </a:tr>
            </a:tbl>
          </a:graphicData>
        </a:graphic>
      </p:graphicFrame>
      <p:sp>
        <p:nvSpPr>
          <p:cNvPr id="5" name="TextBox 4"/>
          <p:cNvSpPr txBox="1"/>
          <p:nvPr/>
        </p:nvSpPr>
        <p:spPr>
          <a:xfrm>
            <a:off x="3063875" y="4592638"/>
            <a:ext cx="3016250" cy="523220"/>
          </a:xfrm>
          <a:prstGeom prst="rect">
            <a:avLst/>
          </a:prstGeom>
          <a:solidFill>
            <a:schemeClr val="tx1"/>
          </a:solidFill>
        </p:spPr>
        <p:txBody>
          <a:bodyPr wrap="square" rtlCol="0">
            <a:spAutoFit/>
          </a:bodyPr>
          <a:lstStyle/>
          <a:p>
            <a:r>
              <a:rPr lang="en-GB" sz="1400" b="1" i="0" kern="1200" dirty="0" smtClean="0">
                <a:solidFill>
                  <a:schemeClr val="bg1"/>
                </a:solidFill>
              </a:rPr>
              <a:t>FROM A TAGGED TYPE: V1</a:t>
            </a:r>
          </a:p>
          <a:p>
            <a:r>
              <a:rPr lang="en-GB" sz="1400" b="1" dirty="0" smtClean="0">
                <a:solidFill>
                  <a:schemeClr val="bg1"/>
                </a:solidFill>
              </a:rPr>
              <a:t>FROM AN ADA CHILD: V2</a:t>
            </a:r>
            <a:endParaRPr lang="en-GB" sz="1400" b="1" i="0" kern="1200" dirty="0" smtClean="0">
              <a:solidFill>
                <a:schemeClr val="bg1"/>
              </a:solidFill>
            </a:endParaRPr>
          </a:p>
        </p:txBody>
      </p:sp>
    </p:spTree>
    <p:extLst>
      <p:ext uri="{BB962C8B-B14F-4D97-AF65-F5344CB8AC3E}">
        <p14:creationId xmlns:p14="http://schemas.microsoft.com/office/powerpoint/2010/main" val="834809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Mapping Ada Tagged Types to Java</a:t>
            </a:r>
          </a:p>
        </p:txBody>
      </p:sp>
      <p:graphicFrame>
        <p:nvGraphicFramePr>
          <p:cNvPr id="4" name="Tableau 4"/>
          <p:cNvGraphicFramePr>
            <a:graphicFrameLocks noGrp="1"/>
          </p:cNvGraphicFramePr>
          <p:nvPr>
            <p:extLst>
              <p:ext uri="{D42A27DB-BD31-4B8C-83A1-F6EECF244321}">
                <p14:modId xmlns:p14="http://schemas.microsoft.com/office/powerpoint/2010/main" val="4177154705"/>
              </p:ext>
            </p:extLst>
          </p:nvPr>
        </p:nvGraphicFramePr>
        <p:xfrm>
          <a:off x="1366481" y="1409700"/>
          <a:ext cx="6411039" cy="3108410"/>
        </p:xfrm>
        <a:graphic>
          <a:graphicData uri="http://schemas.openxmlformats.org/drawingml/2006/table">
            <a:tbl>
              <a:tblPr firstRow="1" bandRow="1">
                <a:tableStyleId>{5C22544A-7EE6-4342-B048-85BDC9FD1C3A}</a:tableStyleId>
              </a:tblPr>
              <a:tblGrid>
                <a:gridCol w="6411039"/>
              </a:tblGrid>
              <a:tr h="26757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public class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My_Main</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static class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A_Java_Child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extends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A_Tagged_Type</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public void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Print_Me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AdaString</a:t>
                      </a:r>
                      <a:r>
                        <a:rPr lang="en-GB" sz="1100" b="0" baseline="0" dirty="0" smtClean="0">
                          <a:solidFill>
                            <a:schemeClr val="tx1"/>
                          </a:solidFill>
                          <a:latin typeface="Courier New" pitchFamily="49" charset="0"/>
                        </a:rPr>
                        <a:t> Me) {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System.out.println</a:t>
                      </a:r>
                      <a:r>
                        <a:rPr lang="en-GB" sz="1100" b="0" baseline="0" dirty="0" smtClean="0">
                          <a:solidFill>
                            <a:schemeClr val="tx1"/>
                          </a:solidFill>
                          <a:latin typeface="Courier New" pitchFamily="49" charset="0"/>
                        </a:rPr>
                        <a:t> ("FROM A JAVA CHILD: " + Me);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public static void </a:t>
                      </a:r>
                      <a:r>
                        <a:rPr lang="en-GB" sz="1100" b="0" baseline="0" dirty="0" smtClean="0">
                          <a:solidFill>
                            <a:schemeClr val="tx1"/>
                          </a:solidFill>
                          <a:latin typeface="Courier New" pitchFamily="49" charset="0"/>
                        </a:rPr>
                        <a:t>main (String [] </a:t>
                      </a:r>
                      <a:r>
                        <a:rPr lang="en-GB" sz="1100" b="0" baseline="0" dirty="0" err="1" smtClean="0">
                          <a:solidFill>
                            <a:schemeClr val="tx1"/>
                          </a:solidFill>
                          <a:latin typeface="Courier New" pitchFamily="49" charset="0"/>
                        </a:rPr>
                        <a:t>argv</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A_Tagged_Type</a:t>
                      </a:r>
                      <a:r>
                        <a:rPr lang="en-GB" sz="1100" b="0" baseline="0" dirty="0" smtClean="0">
                          <a:solidFill>
                            <a:schemeClr val="tx1"/>
                          </a:solidFill>
                          <a:latin typeface="Courier New" pitchFamily="49" charset="0"/>
                        </a:rPr>
                        <a:t> v1 = </a:t>
                      </a:r>
                      <a:r>
                        <a:rPr lang="en-GB" sz="1100" b="1" baseline="0" dirty="0" smtClean="0">
                          <a:solidFill>
                            <a:schemeClr val="tx1"/>
                          </a:solidFill>
                          <a:latin typeface="Courier New" pitchFamily="49" charset="0"/>
                        </a:rPr>
                        <a:t>new</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A_Tagged_Type</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An_Ada_Child</a:t>
                      </a:r>
                      <a:r>
                        <a:rPr lang="en-GB" sz="1100" b="0" baseline="0" dirty="0" smtClean="0">
                          <a:solidFill>
                            <a:schemeClr val="tx1"/>
                          </a:solidFill>
                          <a:latin typeface="Courier New" pitchFamily="49" charset="0"/>
                        </a:rPr>
                        <a:t> v2 = </a:t>
                      </a:r>
                      <a:r>
                        <a:rPr lang="en-GB" sz="1100" b="1" baseline="0" dirty="0" smtClean="0">
                          <a:solidFill>
                            <a:schemeClr val="tx1"/>
                          </a:solidFill>
                          <a:latin typeface="Courier New" pitchFamily="49" charset="0"/>
                        </a:rPr>
                        <a:t>new</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An_Ada_Child</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A_Tagged_Type</a:t>
                      </a:r>
                      <a:r>
                        <a:rPr lang="en-GB" sz="1100" b="0" baseline="0" dirty="0" smtClean="0">
                          <a:solidFill>
                            <a:schemeClr val="tx1"/>
                          </a:solidFill>
                          <a:latin typeface="Courier New" pitchFamily="49" charset="0"/>
                        </a:rPr>
                        <a:t> v3 = </a:t>
                      </a:r>
                      <a:r>
                        <a:rPr lang="en-GB" sz="1100" b="1" baseline="0" dirty="0" smtClean="0">
                          <a:solidFill>
                            <a:schemeClr val="tx1"/>
                          </a:solidFill>
                          <a:latin typeface="Courier New" pitchFamily="49" charset="0"/>
                        </a:rPr>
                        <a:t>new</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A_Java_Child</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Tagged_Types_Package.Call_Print_Me</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new</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AdaString</a:t>
                      </a:r>
                      <a:r>
                        <a:rPr lang="en-GB" sz="1100" b="0" baseline="0" dirty="0" smtClean="0">
                          <a:solidFill>
                            <a:schemeClr val="tx1"/>
                          </a:solidFill>
                          <a:latin typeface="Courier New" pitchFamily="49" charset="0"/>
                        </a:rPr>
                        <a:t> ("V1"), v1);</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Tagged_Types_Package.Call_Print_Me</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new</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AdaString</a:t>
                      </a:r>
                      <a:r>
                        <a:rPr lang="en-GB" sz="1100" b="0" baseline="0" dirty="0" smtClean="0">
                          <a:solidFill>
                            <a:schemeClr val="tx1"/>
                          </a:solidFill>
                          <a:latin typeface="Courier New" pitchFamily="49" charset="0"/>
                        </a:rPr>
                        <a:t> ("V2"), v2);</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Tagged_Types_Package.Call_Print_Me</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new</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AdaString</a:t>
                      </a:r>
                      <a:r>
                        <a:rPr lang="en-GB" sz="1100" b="0" baseline="0" dirty="0" smtClean="0">
                          <a:solidFill>
                            <a:schemeClr val="tx1"/>
                          </a:solidFill>
                          <a:latin typeface="Courier New" pitchFamily="49" charset="0"/>
                        </a:rPr>
                        <a:t> ("V3"), v3);</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txBody>
                  <a:tcPr marL="91413" marR="91413" marT="45445" marB="45445" anchor="ctr">
                    <a:solidFill>
                      <a:schemeClr val="bg1">
                        <a:lumMod val="95000"/>
                      </a:schemeClr>
                    </a:solidFill>
                  </a:tcPr>
                </a:tc>
              </a:tr>
            </a:tbl>
          </a:graphicData>
        </a:graphic>
      </p:graphicFrame>
      <p:sp>
        <p:nvSpPr>
          <p:cNvPr id="5" name="TextBox 4"/>
          <p:cNvSpPr txBox="1"/>
          <p:nvPr/>
        </p:nvSpPr>
        <p:spPr>
          <a:xfrm>
            <a:off x="3063875" y="4745038"/>
            <a:ext cx="3016250" cy="738664"/>
          </a:xfrm>
          <a:prstGeom prst="rect">
            <a:avLst/>
          </a:prstGeom>
          <a:solidFill>
            <a:schemeClr val="tx1"/>
          </a:solidFill>
        </p:spPr>
        <p:txBody>
          <a:bodyPr wrap="square" rtlCol="0">
            <a:spAutoFit/>
          </a:bodyPr>
          <a:lstStyle/>
          <a:p>
            <a:r>
              <a:rPr lang="en-GB" sz="1400" b="1" i="0" kern="1200" dirty="0" smtClean="0">
                <a:solidFill>
                  <a:schemeClr val="bg1"/>
                </a:solidFill>
              </a:rPr>
              <a:t>FROM A TAGGED TYPE: V1</a:t>
            </a:r>
          </a:p>
          <a:p>
            <a:r>
              <a:rPr lang="en-GB" sz="1400" b="1" dirty="0" smtClean="0">
                <a:solidFill>
                  <a:schemeClr val="bg1"/>
                </a:solidFill>
              </a:rPr>
              <a:t>FROM AN ADA CHILD: V2</a:t>
            </a:r>
          </a:p>
          <a:p>
            <a:r>
              <a:rPr lang="en-GB" sz="1400" b="1" i="0" kern="1200" dirty="0" smtClean="0">
                <a:solidFill>
                  <a:schemeClr val="bg1"/>
                </a:solidFill>
              </a:rPr>
              <a:t>FROM A JAVA CHILD: V3</a:t>
            </a:r>
          </a:p>
        </p:txBody>
      </p:sp>
    </p:spTree>
    <p:extLst>
      <p:ext uri="{BB962C8B-B14F-4D97-AF65-F5344CB8AC3E}">
        <p14:creationId xmlns:p14="http://schemas.microsoft.com/office/powerpoint/2010/main" val="3073699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GNAT AJIS</a:t>
            </a:r>
            <a:endParaRPr lang="en-GB" dirty="0"/>
          </a:p>
        </p:txBody>
      </p:sp>
      <p:sp>
        <p:nvSpPr>
          <p:cNvPr id="3" name="Content Placeholder 2"/>
          <p:cNvSpPr>
            <a:spLocks noGrp="1"/>
          </p:cNvSpPr>
          <p:nvPr>
            <p:ph sz="half" idx="10"/>
          </p:nvPr>
        </p:nvSpPr>
        <p:spPr/>
        <p:txBody>
          <a:bodyPr/>
          <a:lstStyle/>
          <a:p>
            <a:r>
              <a:rPr lang="en-GB" dirty="0" smtClean="0"/>
              <a:t>GNAT Ada-Java Interfacing Suite (AJIS)</a:t>
            </a:r>
          </a:p>
          <a:p>
            <a:r>
              <a:rPr lang="en-GB" dirty="0"/>
              <a:t>Provides an Ada binding to the low-level </a:t>
            </a:r>
            <a:r>
              <a:rPr lang="en-GB" dirty="0" smtClean="0"/>
              <a:t>JNI</a:t>
            </a:r>
          </a:p>
          <a:p>
            <a:r>
              <a:rPr lang="en-GB" dirty="0"/>
              <a:t>Automates the generation of JNI “glue” code</a:t>
            </a:r>
          </a:p>
          <a:p>
            <a:r>
              <a:rPr lang="en-GB" dirty="0" smtClean="0"/>
              <a:t>ASIS based command line Tool</a:t>
            </a:r>
          </a:p>
          <a:p>
            <a:pPr lvl="1"/>
            <a:r>
              <a:rPr lang="en-GB" dirty="0" smtClean="0"/>
              <a:t>ada2java</a:t>
            </a:r>
            <a:endParaRPr lang="en-GB" dirty="0"/>
          </a:p>
        </p:txBody>
      </p:sp>
    </p:spTree>
    <p:extLst>
      <p:ext uri="{BB962C8B-B14F-4D97-AF65-F5344CB8AC3E}">
        <p14:creationId xmlns:p14="http://schemas.microsoft.com/office/powerpoint/2010/main" val="39446957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Mapping Ada Access Types to Java</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3171111950"/>
              </p:ext>
            </p:extLst>
          </p:nvPr>
        </p:nvGraphicFramePr>
        <p:xfrm>
          <a:off x="1835150" y="2461535"/>
          <a:ext cx="5473700" cy="1934930"/>
        </p:xfrm>
        <a:graphic>
          <a:graphicData uri="http://schemas.openxmlformats.org/drawingml/2006/table">
            <a:tbl>
              <a:tblPr firstRow="1" bandRow="1">
                <a:tableStyleId>{5C22544A-7EE6-4342-B048-85BDC9FD1C3A}</a:tableStyleId>
              </a:tblPr>
              <a:tblGrid>
                <a:gridCol w="5473700"/>
              </a:tblGrid>
              <a:tr h="51671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Access_Types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Target_Length</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 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Value : Positive;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 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Access_Length</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 access all </a:t>
                      </a:r>
                      <a:r>
                        <a:rPr lang="en-GB" sz="1100" b="0" baseline="0" dirty="0" err="1" smtClean="0">
                          <a:solidFill>
                            <a:schemeClr val="tx1"/>
                          </a:solidFill>
                          <a:latin typeface="Courier New" pitchFamily="49" charset="0"/>
                        </a:rPr>
                        <a:t>Target_Length</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Use_Access_Type</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Obj</a:t>
                      </a:r>
                      <a:r>
                        <a:rPr lang="en-GB" sz="1100" b="0" baseline="0" dirty="0" smtClean="0">
                          <a:solidFill>
                            <a:schemeClr val="tx1"/>
                          </a:solidFill>
                          <a:latin typeface="Courier New" pitchFamily="49" charset="0"/>
                        </a:rPr>
                        <a:t> : </a:t>
                      </a:r>
                      <a:r>
                        <a:rPr lang="en-GB" sz="1100" b="1" baseline="0" dirty="0" smtClean="0">
                          <a:solidFill>
                            <a:schemeClr val="tx1"/>
                          </a:solidFill>
                          <a:latin typeface="Courier New" pitchFamily="49" charset="0"/>
                        </a:rPr>
                        <a:t>in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Access_Length</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Access_Types</a:t>
                      </a:r>
                      <a:r>
                        <a:rPr lang="en-GB" sz="1100" b="0" baseline="0" dirty="0" smtClean="0">
                          <a:solidFill>
                            <a:schemeClr val="tx1"/>
                          </a:solidFill>
                          <a:latin typeface="Courier New" pitchFamily="49" charset="0"/>
                        </a:rPr>
                        <a:t>;</a:t>
                      </a:r>
                    </a:p>
                  </a:txBody>
                  <a:tcPr marL="91413" marR="91413" marT="45445" marB="45445" anchor="ctr">
                    <a:solidFill>
                      <a:schemeClr val="bg1">
                        <a:lumMod val="95000"/>
                      </a:schemeClr>
                    </a:solidFill>
                  </a:tcPr>
                </a:tc>
              </a:tr>
            </a:tbl>
          </a:graphicData>
        </a:graphic>
      </p:graphicFrame>
    </p:spTree>
    <p:extLst>
      <p:ext uri="{BB962C8B-B14F-4D97-AF65-F5344CB8AC3E}">
        <p14:creationId xmlns:p14="http://schemas.microsoft.com/office/powerpoint/2010/main" val="2004252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Mapping Ada Access Types to Java</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2093343176"/>
              </p:ext>
            </p:extLst>
          </p:nvPr>
        </p:nvGraphicFramePr>
        <p:xfrm>
          <a:off x="2165078" y="4289247"/>
          <a:ext cx="4813844" cy="761450"/>
        </p:xfrm>
        <a:graphic>
          <a:graphicData uri="http://schemas.openxmlformats.org/drawingml/2006/table">
            <a:tbl>
              <a:tblPr firstRow="1" bandRow="1">
                <a:tableStyleId>{5C22544A-7EE6-4342-B048-85BDC9FD1C3A}</a:tableStyleId>
              </a:tblPr>
              <a:tblGrid>
                <a:gridCol w="4813844"/>
              </a:tblGrid>
              <a:tr h="51671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Use_Access_Type</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Obj</a:t>
                      </a:r>
                      <a:r>
                        <a:rPr lang="en-GB" sz="1100" b="0" baseline="0" dirty="0" smtClean="0">
                          <a:solidFill>
                            <a:schemeClr val="tx1"/>
                          </a:solidFill>
                          <a:latin typeface="Courier New" pitchFamily="49" charset="0"/>
                        </a:rPr>
                        <a:t> : </a:t>
                      </a:r>
                      <a:r>
                        <a:rPr lang="en-GB" sz="1100" b="1" baseline="0" dirty="0" smtClean="0">
                          <a:solidFill>
                            <a:schemeClr val="tx1"/>
                          </a:solidFill>
                          <a:latin typeface="Courier New" pitchFamily="49" charset="0"/>
                        </a:rPr>
                        <a:t>in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Access_Length</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Put_Line</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Obj.Value'</a:t>
                      </a:r>
                      <a:r>
                        <a:rPr lang="en-GB" sz="1100" b="1" baseline="0" dirty="0" err="1" smtClean="0">
                          <a:solidFill>
                            <a:schemeClr val="tx1"/>
                          </a:solidFill>
                          <a:latin typeface="Courier New" pitchFamily="49" charset="0"/>
                        </a:rPr>
                        <a:t>Img</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Use_Access_Type</a:t>
                      </a:r>
                      <a:r>
                        <a:rPr lang="en-GB" sz="1100" b="0" baseline="0" dirty="0" smtClean="0">
                          <a:solidFill>
                            <a:schemeClr val="tx1"/>
                          </a:solidFill>
                          <a:latin typeface="Courier New" pitchFamily="49" charset="0"/>
                        </a:rPr>
                        <a:t>;</a:t>
                      </a:r>
                    </a:p>
                  </a:txBody>
                  <a:tcPr marL="91413" marR="91413" marT="45445" marB="45445" anchor="ctr">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1753126636"/>
              </p:ext>
            </p:extLst>
          </p:nvPr>
        </p:nvGraphicFramePr>
        <p:xfrm>
          <a:off x="1835150" y="1873706"/>
          <a:ext cx="5473700" cy="1934930"/>
        </p:xfrm>
        <a:graphic>
          <a:graphicData uri="http://schemas.openxmlformats.org/drawingml/2006/table">
            <a:tbl>
              <a:tblPr firstRow="1" bandRow="1">
                <a:tableStyleId>{5C22544A-7EE6-4342-B048-85BDC9FD1C3A}</a:tableStyleId>
              </a:tblPr>
              <a:tblGrid>
                <a:gridCol w="5473700"/>
              </a:tblGrid>
              <a:tr h="51671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Access_Types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Target_Length</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 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Value : Positive;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 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Access_Length</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 access all </a:t>
                      </a:r>
                      <a:r>
                        <a:rPr lang="en-GB" sz="1100" b="0" baseline="0" dirty="0" err="1" smtClean="0">
                          <a:solidFill>
                            <a:schemeClr val="tx1"/>
                          </a:solidFill>
                          <a:latin typeface="Courier New" pitchFamily="49" charset="0"/>
                        </a:rPr>
                        <a:t>Target_Length</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Use_Access_Type</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Obj</a:t>
                      </a:r>
                      <a:r>
                        <a:rPr lang="en-GB" sz="1100" b="0" baseline="0" dirty="0" smtClean="0">
                          <a:solidFill>
                            <a:schemeClr val="tx1"/>
                          </a:solidFill>
                          <a:latin typeface="Courier New" pitchFamily="49" charset="0"/>
                        </a:rPr>
                        <a:t> : </a:t>
                      </a:r>
                      <a:r>
                        <a:rPr lang="en-GB" sz="1100" b="1" baseline="0" dirty="0" smtClean="0">
                          <a:solidFill>
                            <a:schemeClr val="tx1"/>
                          </a:solidFill>
                          <a:latin typeface="Courier New" pitchFamily="49" charset="0"/>
                        </a:rPr>
                        <a:t>in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Access_Length</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Access_Types</a:t>
                      </a:r>
                      <a:r>
                        <a:rPr lang="en-GB" sz="1100" b="0" baseline="0" dirty="0" smtClean="0">
                          <a:solidFill>
                            <a:schemeClr val="tx1"/>
                          </a:solidFill>
                          <a:latin typeface="Courier New" pitchFamily="49" charset="0"/>
                        </a:rPr>
                        <a:t>;</a:t>
                      </a:r>
                    </a:p>
                  </a:txBody>
                  <a:tcPr marL="91413" marR="91413" marT="45445" marB="45445" anchor="ctr">
                    <a:solidFill>
                      <a:schemeClr val="bg1">
                        <a:lumMod val="95000"/>
                      </a:schemeClr>
                    </a:solidFill>
                  </a:tcPr>
                </a:tc>
              </a:tr>
            </a:tbl>
          </a:graphicData>
        </a:graphic>
      </p:graphicFrame>
    </p:spTree>
    <p:extLst>
      <p:ext uri="{BB962C8B-B14F-4D97-AF65-F5344CB8AC3E}">
        <p14:creationId xmlns:p14="http://schemas.microsoft.com/office/powerpoint/2010/main" val="12633444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Mapping Ada Access Types to Java</a:t>
            </a:r>
          </a:p>
        </p:txBody>
      </p:sp>
      <p:graphicFrame>
        <p:nvGraphicFramePr>
          <p:cNvPr id="3" name="Tableau 4"/>
          <p:cNvGraphicFramePr>
            <a:graphicFrameLocks noGrp="1"/>
          </p:cNvGraphicFramePr>
          <p:nvPr>
            <p:extLst>
              <p:ext uri="{D42A27DB-BD31-4B8C-83A1-F6EECF244321}">
                <p14:modId xmlns:p14="http://schemas.microsoft.com/office/powerpoint/2010/main" val="1839565861"/>
              </p:ext>
            </p:extLst>
          </p:nvPr>
        </p:nvGraphicFramePr>
        <p:xfrm>
          <a:off x="1835150" y="1873706"/>
          <a:ext cx="5473700" cy="2270210"/>
        </p:xfrm>
        <a:graphic>
          <a:graphicData uri="http://schemas.openxmlformats.org/drawingml/2006/table">
            <a:tbl>
              <a:tblPr firstRow="1" bandRow="1">
                <a:tableStyleId>{5C22544A-7EE6-4342-B048-85BDC9FD1C3A}</a:tableStyleId>
              </a:tblPr>
              <a:tblGrid>
                <a:gridCol w="5473700"/>
              </a:tblGrid>
              <a:tr h="51671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import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adaaccess.Access_Types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public class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My_Main</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public static void </a:t>
                      </a:r>
                      <a:r>
                        <a:rPr lang="en-GB" sz="1100" b="0" baseline="0" dirty="0" smtClean="0">
                          <a:solidFill>
                            <a:schemeClr val="tx1"/>
                          </a:solidFill>
                          <a:latin typeface="Courier New" pitchFamily="49" charset="0"/>
                        </a:rPr>
                        <a:t>main (String [] </a:t>
                      </a:r>
                      <a:r>
                        <a:rPr lang="en-GB" sz="1100" b="0" baseline="0" dirty="0" err="1" smtClean="0">
                          <a:solidFill>
                            <a:schemeClr val="tx1"/>
                          </a:solidFill>
                          <a:latin typeface="Courier New" pitchFamily="49" charset="0"/>
                        </a:rPr>
                        <a:t>argv</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Target_Length</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tgtLngth</a:t>
                      </a:r>
                      <a:r>
                        <a:rPr lang="en-GB" sz="1100" b="0" baseline="0" dirty="0" smtClean="0">
                          <a:solidFill>
                            <a:schemeClr val="tx1"/>
                          </a:solidFill>
                          <a:latin typeface="Courier New" pitchFamily="49" charset="0"/>
                        </a:rPr>
                        <a:t> = </a:t>
                      </a:r>
                      <a:r>
                        <a:rPr lang="en-GB" sz="1100" b="1" baseline="0" dirty="0" smtClean="0">
                          <a:solidFill>
                            <a:schemeClr val="tx1"/>
                          </a:solidFill>
                          <a:latin typeface="Courier New" pitchFamily="49" charset="0"/>
                        </a:rPr>
                        <a:t>new</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Target_Length</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tgtLngth.Value</a:t>
                      </a:r>
                      <a:r>
                        <a:rPr lang="en-GB" sz="1100" b="0" baseline="0" dirty="0" smtClean="0">
                          <a:solidFill>
                            <a:schemeClr val="tx1"/>
                          </a:solidFill>
                          <a:latin typeface="Courier New" pitchFamily="49" charset="0"/>
                        </a:rPr>
                        <a:t>(20);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Access_Types_Package.Use_Access_Type</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tgtLngth</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txBody>
                  <a:tcPr marL="91413" marR="91413" marT="45445" marB="45445" anchor="ctr">
                    <a:solidFill>
                      <a:schemeClr val="bg1">
                        <a:lumMod val="95000"/>
                      </a:schemeClr>
                    </a:solidFill>
                  </a:tcPr>
                </a:tc>
              </a:tr>
            </a:tbl>
          </a:graphicData>
        </a:graphic>
      </p:graphicFrame>
    </p:spTree>
    <p:extLst>
      <p:ext uri="{BB962C8B-B14F-4D97-AF65-F5344CB8AC3E}">
        <p14:creationId xmlns:p14="http://schemas.microsoft.com/office/powerpoint/2010/main" val="13134120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Mapping Ada Access Types to Java</a:t>
            </a:r>
          </a:p>
        </p:txBody>
      </p:sp>
      <p:graphicFrame>
        <p:nvGraphicFramePr>
          <p:cNvPr id="3" name="Tableau 4"/>
          <p:cNvGraphicFramePr>
            <a:graphicFrameLocks noGrp="1"/>
          </p:cNvGraphicFramePr>
          <p:nvPr>
            <p:extLst>
              <p:ext uri="{D42A27DB-BD31-4B8C-83A1-F6EECF244321}">
                <p14:modId xmlns:p14="http://schemas.microsoft.com/office/powerpoint/2010/main" val="1839565861"/>
              </p:ext>
            </p:extLst>
          </p:nvPr>
        </p:nvGraphicFramePr>
        <p:xfrm>
          <a:off x="1835150" y="1873706"/>
          <a:ext cx="5473700" cy="2270210"/>
        </p:xfrm>
        <a:graphic>
          <a:graphicData uri="http://schemas.openxmlformats.org/drawingml/2006/table">
            <a:tbl>
              <a:tblPr firstRow="1" bandRow="1">
                <a:tableStyleId>{5C22544A-7EE6-4342-B048-85BDC9FD1C3A}</a:tableStyleId>
              </a:tblPr>
              <a:tblGrid>
                <a:gridCol w="5473700"/>
              </a:tblGrid>
              <a:tr h="51671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import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adaaccess.Access_Types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public class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My_Main</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public static void </a:t>
                      </a:r>
                      <a:r>
                        <a:rPr lang="en-GB" sz="1100" b="0" baseline="0" dirty="0" smtClean="0">
                          <a:solidFill>
                            <a:schemeClr val="tx1"/>
                          </a:solidFill>
                          <a:latin typeface="Courier New" pitchFamily="49" charset="0"/>
                        </a:rPr>
                        <a:t>main (String [] </a:t>
                      </a:r>
                      <a:r>
                        <a:rPr lang="en-GB" sz="1100" b="0" baseline="0" dirty="0" err="1" smtClean="0">
                          <a:solidFill>
                            <a:schemeClr val="tx1"/>
                          </a:solidFill>
                          <a:latin typeface="Courier New" pitchFamily="49" charset="0"/>
                        </a:rPr>
                        <a:t>argv</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Target_Length</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tgtLngth</a:t>
                      </a:r>
                      <a:r>
                        <a:rPr lang="en-GB" sz="1100" b="0" baseline="0" dirty="0" smtClean="0">
                          <a:solidFill>
                            <a:schemeClr val="tx1"/>
                          </a:solidFill>
                          <a:latin typeface="Courier New" pitchFamily="49" charset="0"/>
                        </a:rPr>
                        <a:t> = </a:t>
                      </a:r>
                      <a:r>
                        <a:rPr lang="en-GB" sz="1100" b="1" baseline="0" dirty="0" smtClean="0">
                          <a:solidFill>
                            <a:schemeClr val="tx1"/>
                          </a:solidFill>
                          <a:latin typeface="Courier New" pitchFamily="49" charset="0"/>
                        </a:rPr>
                        <a:t>new</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Target_Length</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tgtLngth.Value</a:t>
                      </a:r>
                      <a:r>
                        <a:rPr lang="en-GB" sz="1100" b="0" baseline="0" dirty="0" smtClean="0">
                          <a:solidFill>
                            <a:schemeClr val="tx1"/>
                          </a:solidFill>
                          <a:latin typeface="Courier New" pitchFamily="49" charset="0"/>
                        </a:rPr>
                        <a:t>(20);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Access_Types_Package.Use_Access_Type</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tgtLngth</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txBody>
                  <a:tcPr marL="91413" marR="91413" marT="45445" marB="45445" anchor="ctr">
                    <a:solidFill>
                      <a:schemeClr val="bg1">
                        <a:lumMod val="95000"/>
                      </a:schemeClr>
                    </a:solidFill>
                  </a:tcPr>
                </a:tc>
              </a:tr>
            </a:tbl>
          </a:graphicData>
        </a:graphic>
      </p:graphicFrame>
      <p:sp>
        <p:nvSpPr>
          <p:cNvPr id="4" name="TextBox 3"/>
          <p:cNvSpPr txBox="1"/>
          <p:nvPr/>
        </p:nvSpPr>
        <p:spPr>
          <a:xfrm>
            <a:off x="637388" y="4590492"/>
            <a:ext cx="7901305" cy="1384995"/>
          </a:xfrm>
          <a:prstGeom prst="rect">
            <a:avLst/>
          </a:prstGeom>
          <a:solidFill>
            <a:schemeClr val="tx1"/>
          </a:solidFill>
        </p:spPr>
        <p:txBody>
          <a:bodyPr wrap="square" rtlCol="0">
            <a:spAutoFit/>
          </a:bodyPr>
          <a:lstStyle/>
          <a:p>
            <a:r>
              <a:rPr lang="en-GB" sz="1400" b="1" dirty="0">
                <a:solidFill>
                  <a:schemeClr val="bg1"/>
                </a:solidFill>
              </a:rPr>
              <a:t>Exception in thread "main" </a:t>
            </a:r>
            <a:r>
              <a:rPr lang="en-GB" sz="1400" b="1" dirty="0" err="1">
                <a:solidFill>
                  <a:schemeClr val="bg1"/>
                </a:solidFill>
              </a:rPr>
              <a:t>com.adacore.ajis.NativeException</a:t>
            </a:r>
            <a:r>
              <a:rPr lang="en-GB" sz="1400" b="1" dirty="0">
                <a:solidFill>
                  <a:schemeClr val="bg1"/>
                </a:solidFill>
              </a:rPr>
              <a:t>: Value of </a:t>
            </a:r>
            <a:r>
              <a:rPr lang="en-GB" sz="1400" b="1" dirty="0" err="1">
                <a:solidFill>
                  <a:schemeClr val="bg1"/>
                </a:solidFill>
              </a:rPr>
              <a:t>Obj</a:t>
            </a:r>
            <a:r>
              <a:rPr lang="en-GB" sz="1400" b="1" dirty="0">
                <a:solidFill>
                  <a:schemeClr val="bg1"/>
                </a:solidFill>
              </a:rPr>
              <a:t> </a:t>
            </a:r>
          </a:p>
          <a:p>
            <a:r>
              <a:rPr lang="en-GB" sz="1400" b="1" dirty="0">
                <a:solidFill>
                  <a:schemeClr val="bg1"/>
                </a:solidFill>
              </a:rPr>
              <a:t>cannot be escaped, because it's owned by the proxy. See pragma annotation </a:t>
            </a:r>
          </a:p>
          <a:p>
            <a:r>
              <a:rPr lang="en-GB" sz="1400" b="1" dirty="0">
                <a:solidFill>
                  <a:schemeClr val="bg1"/>
                </a:solidFill>
              </a:rPr>
              <a:t>"</a:t>
            </a:r>
            <a:r>
              <a:rPr lang="en-GB" sz="1400" b="1" dirty="0" err="1">
                <a:solidFill>
                  <a:schemeClr val="bg1"/>
                </a:solidFill>
              </a:rPr>
              <a:t>Assume_Escaped</a:t>
            </a:r>
            <a:r>
              <a:rPr lang="en-GB" sz="1400" b="1" dirty="0">
                <a:solidFill>
                  <a:schemeClr val="bg1"/>
                </a:solidFill>
              </a:rPr>
              <a:t>" for more details.</a:t>
            </a:r>
          </a:p>
          <a:p>
            <a:r>
              <a:rPr lang="en-GB" sz="1400" b="1" dirty="0">
                <a:solidFill>
                  <a:schemeClr val="bg1"/>
                </a:solidFill>
              </a:rPr>
              <a:t>   at </a:t>
            </a:r>
            <a:r>
              <a:rPr lang="en-GB" sz="1400" b="1" dirty="0" err="1">
                <a:solidFill>
                  <a:schemeClr val="bg1"/>
                </a:solidFill>
              </a:rPr>
              <a:t>com.adacore.ajis.internal.ada.Utils.checkEscapable</a:t>
            </a:r>
            <a:r>
              <a:rPr lang="en-GB" sz="1400" b="1" dirty="0">
                <a:solidFill>
                  <a:schemeClr val="bg1"/>
                </a:solidFill>
              </a:rPr>
              <a:t>(Utils.java:48)</a:t>
            </a:r>
          </a:p>
          <a:p>
            <a:r>
              <a:rPr lang="en-GB" sz="1400" b="1" dirty="0">
                <a:solidFill>
                  <a:schemeClr val="bg1"/>
                </a:solidFill>
              </a:rPr>
              <a:t>   at </a:t>
            </a:r>
            <a:r>
              <a:rPr lang="en-GB" sz="1400" b="1" dirty="0" err="1">
                <a:solidFill>
                  <a:schemeClr val="bg1"/>
                </a:solidFill>
              </a:rPr>
              <a:t>adaaccess.Access_Types.Access_Types_Package.Use_Access_Type</a:t>
            </a:r>
            <a:r>
              <a:rPr lang="en-GB" sz="1400" b="1" dirty="0">
                <a:solidFill>
                  <a:schemeClr val="bg1"/>
                </a:solidFill>
              </a:rPr>
              <a:t>(Access_Types_Package.java:25)</a:t>
            </a:r>
          </a:p>
          <a:p>
            <a:r>
              <a:rPr lang="en-GB" sz="1400" b="1" dirty="0">
                <a:solidFill>
                  <a:schemeClr val="bg1"/>
                </a:solidFill>
              </a:rPr>
              <a:t>   at </a:t>
            </a:r>
            <a:r>
              <a:rPr lang="en-GB" sz="1400" b="1" dirty="0" err="1">
                <a:solidFill>
                  <a:schemeClr val="bg1"/>
                </a:solidFill>
              </a:rPr>
              <a:t>My_Main.main</a:t>
            </a:r>
            <a:r>
              <a:rPr lang="en-GB" sz="1400" b="1" dirty="0">
                <a:solidFill>
                  <a:schemeClr val="bg1"/>
                </a:solidFill>
              </a:rPr>
              <a:t>(My_Main.java:10)</a:t>
            </a:r>
            <a:endParaRPr lang="en-GB" sz="1400" b="1" i="0" kern="1200" dirty="0" smtClean="0">
              <a:solidFill>
                <a:schemeClr val="bg1"/>
              </a:solidFill>
            </a:endParaRPr>
          </a:p>
        </p:txBody>
      </p:sp>
    </p:spTree>
    <p:extLst>
      <p:ext uri="{BB962C8B-B14F-4D97-AF65-F5344CB8AC3E}">
        <p14:creationId xmlns:p14="http://schemas.microsoft.com/office/powerpoint/2010/main" val="32566254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Mapping Ada Access Types to Java</a:t>
            </a:r>
          </a:p>
        </p:txBody>
      </p:sp>
      <p:graphicFrame>
        <p:nvGraphicFramePr>
          <p:cNvPr id="5" name="Tableau 4"/>
          <p:cNvGraphicFramePr>
            <a:graphicFrameLocks noGrp="1"/>
          </p:cNvGraphicFramePr>
          <p:nvPr>
            <p:extLst>
              <p:ext uri="{D42A27DB-BD31-4B8C-83A1-F6EECF244321}">
                <p14:modId xmlns:p14="http://schemas.microsoft.com/office/powerpoint/2010/main" val="3873278623"/>
              </p:ext>
            </p:extLst>
          </p:nvPr>
        </p:nvGraphicFramePr>
        <p:xfrm>
          <a:off x="1352282" y="2377715"/>
          <a:ext cx="6439436" cy="2102570"/>
        </p:xfrm>
        <a:graphic>
          <a:graphicData uri="http://schemas.openxmlformats.org/drawingml/2006/table">
            <a:tbl>
              <a:tblPr firstRow="1" bandRow="1">
                <a:tableStyleId>{5C22544A-7EE6-4342-B048-85BDC9FD1C3A}</a:tableStyleId>
              </a:tblPr>
              <a:tblGrid>
                <a:gridCol w="6439436"/>
              </a:tblGrid>
              <a:tr h="51671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Access_Types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Target_Length</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 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Value : Positive;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 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Access_Length</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 access all </a:t>
                      </a:r>
                      <a:r>
                        <a:rPr lang="en-GB" sz="1100" b="0" baseline="0" dirty="0" err="1" smtClean="0">
                          <a:solidFill>
                            <a:schemeClr val="tx1"/>
                          </a:solidFill>
                          <a:latin typeface="Courier New" pitchFamily="49" charset="0"/>
                        </a:rPr>
                        <a:t>Target_Length</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Use_Access_Type</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Obj</a:t>
                      </a:r>
                      <a:r>
                        <a:rPr lang="en-GB" sz="1100" b="0" baseline="0" dirty="0" smtClean="0">
                          <a:solidFill>
                            <a:schemeClr val="tx1"/>
                          </a:solidFill>
                          <a:latin typeface="Courier New" pitchFamily="49" charset="0"/>
                        </a:rPr>
                        <a:t> : </a:t>
                      </a:r>
                      <a:r>
                        <a:rPr lang="en-GB" sz="1100" b="1" baseline="0" dirty="0" smtClean="0">
                          <a:solidFill>
                            <a:schemeClr val="tx1"/>
                          </a:solidFill>
                          <a:latin typeface="Courier New" pitchFamily="49" charset="0"/>
                        </a:rPr>
                        <a:t>in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Access_Length</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Annotate (AJIS, </a:t>
                      </a:r>
                      <a:r>
                        <a:rPr lang="en-GB" sz="1100" b="0" baseline="0" dirty="0" err="1" smtClean="0">
                          <a:solidFill>
                            <a:schemeClr val="tx1"/>
                          </a:solidFill>
                          <a:latin typeface="Courier New" pitchFamily="49" charset="0"/>
                        </a:rPr>
                        <a:t>Assume_Escaped</a:t>
                      </a:r>
                      <a:r>
                        <a:rPr lang="en-GB" sz="1100" b="0" baseline="0" dirty="0" smtClean="0">
                          <a:solidFill>
                            <a:schemeClr val="tx1"/>
                          </a:solidFill>
                          <a:latin typeface="Courier New" pitchFamily="49" charset="0"/>
                        </a:rPr>
                        <a:t>, False, </a:t>
                      </a:r>
                      <a:r>
                        <a:rPr lang="en-GB" sz="1100" b="0" baseline="0" dirty="0" err="1" smtClean="0">
                          <a:solidFill>
                            <a:schemeClr val="tx1"/>
                          </a:solidFill>
                          <a:latin typeface="Courier New" pitchFamily="49" charset="0"/>
                        </a:rPr>
                        <a:t>Use_Access_Type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Obj</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Access_Types</a:t>
                      </a:r>
                      <a:r>
                        <a:rPr lang="en-GB" sz="1100" b="0" baseline="0" dirty="0" smtClean="0">
                          <a:solidFill>
                            <a:schemeClr val="tx1"/>
                          </a:solidFill>
                          <a:latin typeface="Courier New" pitchFamily="49" charset="0"/>
                        </a:rPr>
                        <a:t>;</a:t>
                      </a:r>
                    </a:p>
                  </a:txBody>
                  <a:tcPr marL="91413" marR="91413" marT="45445" marB="45445" anchor="ctr">
                    <a:solidFill>
                      <a:schemeClr val="bg1">
                        <a:lumMod val="95000"/>
                      </a:schemeClr>
                    </a:solidFill>
                  </a:tcPr>
                </a:tc>
              </a:tr>
            </a:tbl>
          </a:graphicData>
        </a:graphic>
      </p:graphicFrame>
    </p:spTree>
    <p:extLst>
      <p:ext uri="{BB962C8B-B14F-4D97-AF65-F5344CB8AC3E}">
        <p14:creationId xmlns:p14="http://schemas.microsoft.com/office/powerpoint/2010/main" val="868896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Mapping Ada Access Types to Java</a:t>
            </a:r>
          </a:p>
        </p:txBody>
      </p:sp>
      <p:graphicFrame>
        <p:nvGraphicFramePr>
          <p:cNvPr id="5" name="Tableau 4"/>
          <p:cNvGraphicFramePr>
            <a:graphicFrameLocks noGrp="1"/>
          </p:cNvGraphicFramePr>
          <p:nvPr>
            <p:extLst>
              <p:ext uri="{D42A27DB-BD31-4B8C-83A1-F6EECF244321}">
                <p14:modId xmlns:p14="http://schemas.microsoft.com/office/powerpoint/2010/main" val="1217044958"/>
              </p:ext>
            </p:extLst>
          </p:nvPr>
        </p:nvGraphicFramePr>
        <p:xfrm>
          <a:off x="1365729" y="1570892"/>
          <a:ext cx="6439436" cy="2102570"/>
        </p:xfrm>
        <a:graphic>
          <a:graphicData uri="http://schemas.openxmlformats.org/drawingml/2006/table">
            <a:tbl>
              <a:tblPr firstRow="1" bandRow="1">
                <a:tableStyleId>{5C22544A-7EE6-4342-B048-85BDC9FD1C3A}</a:tableStyleId>
              </a:tblPr>
              <a:tblGrid>
                <a:gridCol w="6439436"/>
              </a:tblGrid>
              <a:tr h="51671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Access_Types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Target_Length</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 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Value : Positive;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 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Access_Length</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 access all </a:t>
                      </a:r>
                      <a:r>
                        <a:rPr lang="en-GB" sz="1100" b="0" baseline="0" dirty="0" err="1" smtClean="0">
                          <a:solidFill>
                            <a:schemeClr val="tx1"/>
                          </a:solidFill>
                          <a:latin typeface="Courier New" pitchFamily="49" charset="0"/>
                        </a:rPr>
                        <a:t>Target_Length</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Use_Access_Type</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Obj</a:t>
                      </a:r>
                      <a:r>
                        <a:rPr lang="en-GB" sz="1100" b="0" baseline="0" dirty="0" smtClean="0">
                          <a:solidFill>
                            <a:schemeClr val="tx1"/>
                          </a:solidFill>
                          <a:latin typeface="Courier New" pitchFamily="49" charset="0"/>
                        </a:rPr>
                        <a:t> : </a:t>
                      </a:r>
                      <a:r>
                        <a:rPr lang="en-GB" sz="1100" b="1" baseline="0" dirty="0" smtClean="0">
                          <a:solidFill>
                            <a:schemeClr val="tx1"/>
                          </a:solidFill>
                          <a:latin typeface="Courier New" pitchFamily="49" charset="0"/>
                        </a:rPr>
                        <a:t>in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Access_Length</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Annotate (AJIS, </a:t>
                      </a:r>
                      <a:r>
                        <a:rPr lang="en-GB" sz="1100" b="0" baseline="0" dirty="0" err="1" smtClean="0">
                          <a:solidFill>
                            <a:schemeClr val="tx1"/>
                          </a:solidFill>
                          <a:latin typeface="Courier New" pitchFamily="49" charset="0"/>
                        </a:rPr>
                        <a:t>Assume_Escaped</a:t>
                      </a:r>
                      <a:r>
                        <a:rPr lang="en-GB" sz="1100" b="0" baseline="0" dirty="0" smtClean="0">
                          <a:solidFill>
                            <a:schemeClr val="tx1"/>
                          </a:solidFill>
                          <a:latin typeface="Courier New" pitchFamily="49" charset="0"/>
                        </a:rPr>
                        <a:t>, False, </a:t>
                      </a:r>
                      <a:r>
                        <a:rPr lang="en-GB" sz="1100" b="0" baseline="0" dirty="0" err="1" smtClean="0">
                          <a:solidFill>
                            <a:schemeClr val="tx1"/>
                          </a:solidFill>
                          <a:latin typeface="Courier New" pitchFamily="49" charset="0"/>
                        </a:rPr>
                        <a:t>Use_Access_Type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Obj</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Access_Types</a:t>
                      </a:r>
                      <a:r>
                        <a:rPr lang="en-GB" sz="1100" b="0" baseline="0" dirty="0" smtClean="0">
                          <a:solidFill>
                            <a:schemeClr val="tx1"/>
                          </a:solidFill>
                          <a:latin typeface="Courier New" pitchFamily="49" charset="0"/>
                        </a:rPr>
                        <a:t>;</a:t>
                      </a:r>
                    </a:p>
                  </a:txBody>
                  <a:tcPr marL="91413" marR="91413" marT="45445" marB="45445" anchor="ctr">
                    <a:solidFill>
                      <a:schemeClr val="bg1">
                        <a:lumMod val="95000"/>
                      </a:schemeClr>
                    </a:solidFill>
                  </a:tcPr>
                </a:tc>
              </a:tr>
            </a:tbl>
          </a:graphicData>
        </a:graphic>
      </p:graphicFrame>
      <p:graphicFrame>
        <p:nvGraphicFramePr>
          <p:cNvPr id="4" name="Tableau 4"/>
          <p:cNvGraphicFramePr>
            <a:graphicFrameLocks noGrp="1"/>
          </p:cNvGraphicFramePr>
          <p:nvPr>
            <p:extLst>
              <p:ext uri="{D42A27DB-BD31-4B8C-83A1-F6EECF244321}">
                <p14:modId xmlns:p14="http://schemas.microsoft.com/office/powerpoint/2010/main" val="776632833"/>
              </p:ext>
            </p:extLst>
          </p:nvPr>
        </p:nvGraphicFramePr>
        <p:xfrm>
          <a:off x="3125747" y="4426150"/>
          <a:ext cx="2892507" cy="516716"/>
        </p:xfrm>
        <a:graphic>
          <a:graphicData uri="http://schemas.openxmlformats.org/drawingml/2006/table">
            <a:tbl>
              <a:tblPr firstRow="1" bandRow="1">
                <a:tableStyleId>{5C22544A-7EE6-4342-B048-85BDC9FD1C3A}</a:tableStyleId>
              </a:tblPr>
              <a:tblGrid>
                <a:gridCol w="2892507"/>
              </a:tblGrid>
              <a:tr h="51671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--[no-]assume-escaped</a:t>
                      </a:r>
                    </a:p>
                  </a:txBody>
                  <a:tcPr marL="91413" marR="91413" marT="45445" marB="45445" anchor="ctr">
                    <a:solidFill>
                      <a:schemeClr val="bg1">
                        <a:lumMod val="95000"/>
                      </a:schemeClr>
                    </a:solidFill>
                  </a:tcPr>
                </a:tc>
              </a:tr>
            </a:tbl>
          </a:graphicData>
        </a:graphic>
      </p:graphicFrame>
    </p:spTree>
    <p:extLst>
      <p:ext uri="{BB962C8B-B14F-4D97-AF65-F5344CB8AC3E}">
        <p14:creationId xmlns:p14="http://schemas.microsoft.com/office/powerpoint/2010/main" val="8163923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Mapping Ada Access Types to Java</a:t>
            </a:r>
          </a:p>
        </p:txBody>
      </p:sp>
      <p:graphicFrame>
        <p:nvGraphicFramePr>
          <p:cNvPr id="3" name="Tableau 4"/>
          <p:cNvGraphicFramePr>
            <a:graphicFrameLocks noGrp="1"/>
          </p:cNvGraphicFramePr>
          <p:nvPr>
            <p:extLst/>
          </p:nvPr>
        </p:nvGraphicFramePr>
        <p:xfrm>
          <a:off x="1835150" y="1873706"/>
          <a:ext cx="5473700" cy="2270210"/>
        </p:xfrm>
        <a:graphic>
          <a:graphicData uri="http://schemas.openxmlformats.org/drawingml/2006/table">
            <a:tbl>
              <a:tblPr firstRow="1" bandRow="1">
                <a:tableStyleId>{5C22544A-7EE6-4342-B048-85BDC9FD1C3A}</a:tableStyleId>
              </a:tblPr>
              <a:tblGrid>
                <a:gridCol w="5473700"/>
              </a:tblGrid>
              <a:tr h="51671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import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adaaccess.Access_Types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public class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My_Main</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public static void </a:t>
                      </a:r>
                      <a:r>
                        <a:rPr lang="en-GB" sz="1100" b="0" baseline="0" dirty="0" smtClean="0">
                          <a:solidFill>
                            <a:schemeClr val="tx1"/>
                          </a:solidFill>
                          <a:latin typeface="Courier New" pitchFamily="49" charset="0"/>
                        </a:rPr>
                        <a:t>main (String [] </a:t>
                      </a:r>
                      <a:r>
                        <a:rPr lang="en-GB" sz="1100" b="0" baseline="0" dirty="0" err="1" smtClean="0">
                          <a:solidFill>
                            <a:schemeClr val="tx1"/>
                          </a:solidFill>
                          <a:latin typeface="Courier New" pitchFamily="49" charset="0"/>
                        </a:rPr>
                        <a:t>argv</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Target_Length</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tgtLngth</a:t>
                      </a:r>
                      <a:r>
                        <a:rPr lang="en-GB" sz="1100" b="0" baseline="0" dirty="0" smtClean="0">
                          <a:solidFill>
                            <a:schemeClr val="tx1"/>
                          </a:solidFill>
                          <a:latin typeface="Courier New" pitchFamily="49" charset="0"/>
                        </a:rPr>
                        <a:t> = </a:t>
                      </a:r>
                      <a:r>
                        <a:rPr lang="en-GB" sz="1100" b="1" baseline="0" dirty="0" smtClean="0">
                          <a:solidFill>
                            <a:schemeClr val="tx1"/>
                          </a:solidFill>
                          <a:latin typeface="Courier New" pitchFamily="49" charset="0"/>
                        </a:rPr>
                        <a:t>new</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Target_Length</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tgtLngth.Value</a:t>
                      </a:r>
                      <a:r>
                        <a:rPr lang="en-GB" sz="1100" b="0" baseline="0" dirty="0" smtClean="0">
                          <a:solidFill>
                            <a:schemeClr val="tx1"/>
                          </a:solidFill>
                          <a:latin typeface="Courier New" pitchFamily="49" charset="0"/>
                        </a:rPr>
                        <a:t>(20);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Access_Types_Package.Use_Access_Type</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tgtLngth</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txBody>
                  <a:tcPr marL="91413" marR="91413" marT="45445" marB="45445" anchor="ctr">
                    <a:solidFill>
                      <a:schemeClr val="bg1">
                        <a:lumMod val="95000"/>
                      </a:schemeClr>
                    </a:solidFill>
                  </a:tcPr>
                </a:tc>
              </a:tr>
            </a:tbl>
          </a:graphicData>
        </a:graphic>
      </p:graphicFrame>
      <p:sp>
        <p:nvSpPr>
          <p:cNvPr id="4" name="TextBox 3"/>
          <p:cNvSpPr txBox="1"/>
          <p:nvPr/>
        </p:nvSpPr>
        <p:spPr>
          <a:xfrm>
            <a:off x="4231788" y="4765304"/>
            <a:ext cx="680424" cy="307777"/>
          </a:xfrm>
          <a:prstGeom prst="rect">
            <a:avLst/>
          </a:prstGeom>
          <a:solidFill>
            <a:schemeClr val="tx1"/>
          </a:solidFill>
        </p:spPr>
        <p:txBody>
          <a:bodyPr wrap="square" rtlCol="0">
            <a:spAutoFit/>
          </a:bodyPr>
          <a:lstStyle/>
          <a:p>
            <a:r>
              <a:rPr lang="en-GB" sz="1400" b="1" dirty="0" smtClean="0">
                <a:solidFill>
                  <a:schemeClr val="bg1"/>
                </a:solidFill>
              </a:rPr>
              <a:t>20</a:t>
            </a:r>
            <a:endParaRPr lang="en-GB" sz="1400" b="1" i="0" kern="1200" dirty="0" smtClean="0">
              <a:solidFill>
                <a:schemeClr val="bg1"/>
              </a:solidFill>
            </a:endParaRPr>
          </a:p>
        </p:txBody>
      </p:sp>
    </p:spTree>
    <p:extLst>
      <p:ext uri="{BB962C8B-B14F-4D97-AF65-F5344CB8AC3E}">
        <p14:creationId xmlns:p14="http://schemas.microsoft.com/office/powerpoint/2010/main" val="5821211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Ada calling Java Operations</a:t>
            </a:r>
            <a:endParaRPr lang="en-GB" dirty="0"/>
          </a:p>
        </p:txBody>
      </p:sp>
      <p:graphicFrame>
        <p:nvGraphicFramePr>
          <p:cNvPr id="3" name="Tableau 4"/>
          <p:cNvGraphicFramePr>
            <a:graphicFrameLocks noGrp="1"/>
          </p:cNvGraphicFramePr>
          <p:nvPr>
            <p:extLst>
              <p:ext uri="{D42A27DB-BD31-4B8C-83A1-F6EECF244321}">
                <p14:modId xmlns:p14="http://schemas.microsoft.com/office/powerpoint/2010/main" val="88519517"/>
              </p:ext>
            </p:extLst>
          </p:nvPr>
        </p:nvGraphicFramePr>
        <p:xfrm>
          <a:off x="1331367" y="2712995"/>
          <a:ext cx="6481266" cy="1432010"/>
        </p:xfrm>
        <a:graphic>
          <a:graphicData uri="http://schemas.openxmlformats.org/drawingml/2006/table">
            <a:tbl>
              <a:tblPr firstRow="1" bandRow="1">
                <a:tableStyleId>{5C22544A-7EE6-4342-B048-85BDC9FD1C3A}</a:tableStyleId>
              </a:tblPr>
              <a:tblGrid>
                <a:gridCol w="6481266"/>
              </a:tblGrid>
              <a:tr h="51671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JPrinter</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Print_CB</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 access procedure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Str</a:t>
                      </a:r>
                      <a:r>
                        <a:rPr lang="en-GB" sz="1100" b="0" baseline="0" dirty="0" smtClean="0">
                          <a:solidFill>
                            <a:schemeClr val="tx1"/>
                          </a:solidFill>
                          <a:latin typeface="Courier New" pitchFamily="49" charset="0"/>
                        </a:rPr>
                        <a:t> : String);</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Call_Back</a:t>
                      </a:r>
                      <a:r>
                        <a:rPr lang="en-GB" sz="1100" b="0" baseline="0" dirty="0" smtClean="0">
                          <a:solidFill>
                            <a:schemeClr val="tx1"/>
                          </a:solidFill>
                          <a:latin typeface="Courier New" pitchFamily="49" charset="0"/>
                        </a:rPr>
                        <a:t>(Meth : </a:t>
                      </a:r>
                      <a:r>
                        <a:rPr lang="en-GB" sz="1100" b="0" baseline="0" dirty="0" err="1" smtClean="0">
                          <a:solidFill>
                            <a:schemeClr val="tx1"/>
                          </a:solidFill>
                          <a:latin typeface="Courier New" pitchFamily="49" charset="0"/>
                        </a:rPr>
                        <a:t>Print_CB</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Str</a:t>
                      </a:r>
                      <a:r>
                        <a:rPr lang="en-GB" sz="1100" b="0" baseline="0" dirty="0" smtClean="0">
                          <a:solidFill>
                            <a:schemeClr val="tx1"/>
                          </a:solidFill>
                          <a:latin typeface="Courier New" pitchFamily="49" charset="0"/>
                        </a:rPr>
                        <a:t> : String);</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Annotate (AJIS, </a:t>
                      </a:r>
                      <a:r>
                        <a:rPr lang="en-GB" sz="1100" b="0" baseline="0" dirty="0" err="1" smtClean="0">
                          <a:solidFill>
                            <a:schemeClr val="tx1"/>
                          </a:solidFill>
                          <a:latin typeface="Courier New" pitchFamily="49" charset="0"/>
                        </a:rPr>
                        <a:t>Assume_Escaped</a:t>
                      </a:r>
                      <a:r>
                        <a:rPr lang="en-GB" sz="1100" b="0" baseline="0" dirty="0" smtClean="0">
                          <a:solidFill>
                            <a:schemeClr val="tx1"/>
                          </a:solidFill>
                          <a:latin typeface="Courier New" pitchFamily="49" charset="0"/>
                        </a:rPr>
                        <a:t>, False, </a:t>
                      </a:r>
                      <a:r>
                        <a:rPr lang="en-GB" sz="1100" b="0" baseline="0" dirty="0" err="1" smtClean="0">
                          <a:solidFill>
                            <a:schemeClr val="tx1"/>
                          </a:solidFill>
                          <a:latin typeface="Courier New" pitchFamily="49" charset="0"/>
                        </a:rPr>
                        <a:t>Call_Back</a:t>
                      </a:r>
                      <a:r>
                        <a:rPr lang="en-GB" sz="1100" b="0" baseline="0" dirty="0" smtClean="0">
                          <a:solidFill>
                            <a:schemeClr val="tx1"/>
                          </a:solidFill>
                          <a:latin typeface="Courier New" pitchFamily="49" charset="0"/>
                        </a:rPr>
                        <a:t>, "Meth");</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JPrinter</a:t>
                      </a:r>
                      <a:r>
                        <a:rPr lang="en-GB" sz="1100" b="0" baseline="0" dirty="0" smtClean="0">
                          <a:solidFill>
                            <a:schemeClr val="tx1"/>
                          </a:solidFill>
                          <a:latin typeface="Courier New" pitchFamily="49" charset="0"/>
                        </a:rPr>
                        <a:t>;</a:t>
                      </a:r>
                    </a:p>
                  </a:txBody>
                  <a:tcPr marL="91413" marR="91413" marT="45445" marB="45445" anchor="ctr">
                    <a:solidFill>
                      <a:schemeClr val="bg1">
                        <a:lumMod val="95000"/>
                      </a:schemeClr>
                    </a:solidFill>
                  </a:tcPr>
                </a:tc>
              </a:tr>
            </a:tbl>
          </a:graphicData>
        </a:graphic>
      </p:graphicFrame>
    </p:spTree>
    <p:extLst>
      <p:ext uri="{BB962C8B-B14F-4D97-AF65-F5344CB8AC3E}">
        <p14:creationId xmlns:p14="http://schemas.microsoft.com/office/powerpoint/2010/main" val="21451886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Ada calling Java Operations</a:t>
            </a:r>
            <a:endParaRPr lang="en-GB" dirty="0"/>
          </a:p>
        </p:txBody>
      </p:sp>
      <p:graphicFrame>
        <p:nvGraphicFramePr>
          <p:cNvPr id="3" name="Tableau 4"/>
          <p:cNvGraphicFramePr>
            <a:graphicFrameLocks noGrp="1"/>
          </p:cNvGraphicFramePr>
          <p:nvPr>
            <p:extLst>
              <p:ext uri="{D42A27DB-BD31-4B8C-83A1-F6EECF244321}">
                <p14:modId xmlns:p14="http://schemas.microsoft.com/office/powerpoint/2010/main" val="601850670"/>
              </p:ext>
            </p:extLst>
          </p:nvPr>
        </p:nvGraphicFramePr>
        <p:xfrm>
          <a:off x="1331367" y="1298940"/>
          <a:ext cx="6481266" cy="1432010"/>
        </p:xfrm>
        <a:graphic>
          <a:graphicData uri="http://schemas.openxmlformats.org/drawingml/2006/table">
            <a:tbl>
              <a:tblPr firstRow="1" bandRow="1">
                <a:tableStyleId>{5C22544A-7EE6-4342-B048-85BDC9FD1C3A}</a:tableStyleId>
              </a:tblPr>
              <a:tblGrid>
                <a:gridCol w="6481266"/>
              </a:tblGrid>
              <a:tr h="51671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JPrinter</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Print_CB</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 access procedure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Str</a:t>
                      </a:r>
                      <a:r>
                        <a:rPr lang="en-GB" sz="1100" b="0" baseline="0" dirty="0" smtClean="0">
                          <a:solidFill>
                            <a:schemeClr val="tx1"/>
                          </a:solidFill>
                          <a:latin typeface="Courier New" pitchFamily="49" charset="0"/>
                        </a:rPr>
                        <a:t> : String);</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Call_Back</a:t>
                      </a:r>
                      <a:r>
                        <a:rPr lang="en-GB" sz="1100" b="0" baseline="0" dirty="0" smtClean="0">
                          <a:solidFill>
                            <a:schemeClr val="tx1"/>
                          </a:solidFill>
                          <a:latin typeface="Courier New" pitchFamily="49" charset="0"/>
                        </a:rPr>
                        <a:t>(Meth : </a:t>
                      </a:r>
                      <a:r>
                        <a:rPr lang="en-GB" sz="1100" b="0" baseline="0" dirty="0" err="1" smtClean="0">
                          <a:solidFill>
                            <a:schemeClr val="tx1"/>
                          </a:solidFill>
                          <a:latin typeface="Courier New" pitchFamily="49" charset="0"/>
                        </a:rPr>
                        <a:t>Print_CB</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Str</a:t>
                      </a:r>
                      <a:r>
                        <a:rPr lang="en-GB" sz="1100" b="0" baseline="0" dirty="0" smtClean="0">
                          <a:solidFill>
                            <a:schemeClr val="tx1"/>
                          </a:solidFill>
                          <a:latin typeface="Courier New" pitchFamily="49" charset="0"/>
                        </a:rPr>
                        <a:t> : String);</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Annotate (AJIS, </a:t>
                      </a:r>
                      <a:r>
                        <a:rPr lang="en-GB" sz="1100" b="0" baseline="0" dirty="0" err="1" smtClean="0">
                          <a:solidFill>
                            <a:schemeClr val="tx1"/>
                          </a:solidFill>
                          <a:latin typeface="Courier New" pitchFamily="49" charset="0"/>
                        </a:rPr>
                        <a:t>Assume_Escaped</a:t>
                      </a:r>
                      <a:r>
                        <a:rPr lang="en-GB" sz="1100" b="0" baseline="0" dirty="0" smtClean="0">
                          <a:solidFill>
                            <a:schemeClr val="tx1"/>
                          </a:solidFill>
                          <a:latin typeface="Courier New" pitchFamily="49" charset="0"/>
                        </a:rPr>
                        <a:t>, False, </a:t>
                      </a:r>
                      <a:r>
                        <a:rPr lang="en-GB" sz="1100" b="0" baseline="0" dirty="0" err="1" smtClean="0">
                          <a:solidFill>
                            <a:schemeClr val="tx1"/>
                          </a:solidFill>
                          <a:latin typeface="Courier New" pitchFamily="49" charset="0"/>
                        </a:rPr>
                        <a:t>Call_Back</a:t>
                      </a:r>
                      <a:r>
                        <a:rPr lang="en-GB" sz="1100" b="0" baseline="0" dirty="0" smtClean="0">
                          <a:solidFill>
                            <a:schemeClr val="tx1"/>
                          </a:solidFill>
                          <a:latin typeface="Courier New" pitchFamily="49" charset="0"/>
                        </a:rPr>
                        <a:t>, "Meth");</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JPrinter</a:t>
                      </a:r>
                      <a:r>
                        <a:rPr lang="en-GB" sz="1100" b="0" baseline="0" dirty="0" smtClean="0">
                          <a:solidFill>
                            <a:schemeClr val="tx1"/>
                          </a:solidFill>
                          <a:latin typeface="Courier New" pitchFamily="49" charset="0"/>
                        </a:rPr>
                        <a:t>;</a:t>
                      </a:r>
                    </a:p>
                  </a:txBody>
                  <a:tcPr marL="91413" marR="91413" marT="45445" marB="45445" anchor="ctr">
                    <a:solidFill>
                      <a:schemeClr val="bg1">
                        <a:lumMod val="95000"/>
                      </a:schemeClr>
                    </a:solidFill>
                  </a:tcPr>
                </a:tc>
              </a:tr>
            </a:tbl>
          </a:graphicData>
        </a:graphic>
      </p:graphicFrame>
      <p:graphicFrame>
        <p:nvGraphicFramePr>
          <p:cNvPr id="4" name="Tableau 4"/>
          <p:cNvGraphicFramePr>
            <a:graphicFrameLocks noGrp="1"/>
          </p:cNvGraphicFramePr>
          <p:nvPr>
            <p:extLst>
              <p:ext uri="{D42A27DB-BD31-4B8C-83A1-F6EECF244321}">
                <p14:modId xmlns:p14="http://schemas.microsoft.com/office/powerpoint/2010/main" val="24932503"/>
              </p:ext>
            </p:extLst>
          </p:nvPr>
        </p:nvGraphicFramePr>
        <p:xfrm>
          <a:off x="1331367" y="3370218"/>
          <a:ext cx="6481266" cy="1767290"/>
        </p:xfrm>
        <a:graphic>
          <a:graphicData uri="http://schemas.openxmlformats.org/drawingml/2006/table">
            <a:tbl>
              <a:tblPr firstRow="1" bandRow="1">
                <a:tableStyleId>{5C22544A-7EE6-4342-B048-85BDC9FD1C3A}</a:tableStyleId>
              </a:tblPr>
              <a:tblGrid>
                <a:gridCol w="6481266"/>
              </a:tblGrid>
              <a:tr h="17207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Ada.Text_IO</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use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Ada.Text_IO</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 body </a:t>
                      </a:r>
                      <a:r>
                        <a:rPr lang="en-GB" sz="1100" b="0" baseline="0" dirty="0" err="1" smtClean="0">
                          <a:solidFill>
                            <a:schemeClr val="tx1"/>
                          </a:solidFill>
                          <a:latin typeface="Courier New" pitchFamily="49" charset="0"/>
                        </a:rPr>
                        <a:t>JPrinter</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Call_Back</a:t>
                      </a:r>
                      <a:r>
                        <a:rPr lang="en-GB" sz="1100" b="0" baseline="0" dirty="0" smtClean="0">
                          <a:solidFill>
                            <a:schemeClr val="tx1"/>
                          </a:solidFill>
                          <a:latin typeface="Courier New" pitchFamily="49" charset="0"/>
                        </a:rPr>
                        <a:t>(Meth : </a:t>
                      </a:r>
                      <a:r>
                        <a:rPr lang="en-GB" sz="1100" b="0" baseline="0" dirty="0" err="1" smtClean="0">
                          <a:solidFill>
                            <a:schemeClr val="tx1"/>
                          </a:solidFill>
                          <a:latin typeface="Courier New" pitchFamily="49" charset="0"/>
                        </a:rPr>
                        <a:t>Print_CB</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Str</a:t>
                      </a:r>
                      <a:r>
                        <a:rPr lang="en-GB" sz="1100" b="0" baseline="0" dirty="0" smtClean="0">
                          <a:solidFill>
                            <a:schemeClr val="tx1"/>
                          </a:solidFill>
                          <a:latin typeface="Courier New" pitchFamily="49" charset="0"/>
                        </a:rPr>
                        <a:t> : String)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Meth(</a:t>
                      </a:r>
                      <a:r>
                        <a:rPr lang="en-GB" sz="1100" b="0" baseline="0" dirty="0" err="1" smtClean="0">
                          <a:solidFill>
                            <a:schemeClr val="tx1"/>
                          </a:solidFill>
                          <a:latin typeface="Courier New" pitchFamily="49" charset="0"/>
                        </a:rPr>
                        <a:t>Str</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Call_Back</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JPrinter</a:t>
                      </a:r>
                      <a:r>
                        <a:rPr lang="en-GB" sz="1100" b="0" baseline="0" dirty="0" smtClean="0">
                          <a:solidFill>
                            <a:schemeClr val="tx1"/>
                          </a:solidFill>
                          <a:latin typeface="Courier New" pitchFamily="49" charset="0"/>
                        </a:rPr>
                        <a:t>;</a:t>
                      </a:r>
                    </a:p>
                  </a:txBody>
                  <a:tcPr marL="91413" marR="91413" marT="45445" marB="45445" anchor="ctr">
                    <a:solidFill>
                      <a:schemeClr val="bg1">
                        <a:lumMod val="95000"/>
                      </a:schemeClr>
                    </a:solidFill>
                  </a:tcPr>
                </a:tc>
              </a:tr>
            </a:tbl>
          </a:graphicData>
        </a:graphic>
      </p:graphicFrame>
    </p:spTree>
    <p:extLst>
      <p:ext uri="{BB962C8B-B14F-4D97-AF65-F5344CB8AC3E}">
        <p14:creationId xmlns:p14="http://schemas.microsoft.com/office/powerpoint/2010/main" val="31025880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Ada calling Java Operations</a:t>
            </a:r>
          </a:p>
        </p:txBody>
      </p:sp>
      <p:graphicFrame>
        <p:nvGraphicFramePr>
          <p:cNvPr id="3" name="Tableau 4"/>
          <p:cNvGraphicFramePr>
            <a:graphicFrameLocks noGrp="1"/>
          </p:cNvGraphicFramePr>
          <p:nvPr>
            <p:extLst>
              <p:ext uri="{D42A27DB-BD31-4B8C-83A1-F6EECF244321}">
                <p14:modId xmlns:p14="http://schemas.microsoft.com/office/powerpoint/2010/main" val="3673672506"/>
              </p:ext>
            </p:extLst>
          </p:nvPr>
        </p:nvGraphicFramePr>
        <p:xfrm>
          <a:off x="1222375" y="1797506"/>
          <a:ext cx="6648450" cy="761450"/>
        </p:xfrm>
        <a:graphic>
          <a:graphicData uri="http://schemas.openxmlformats.org/drawingml/2006/table">
            <a:tbl>
              <a:tblPr firstRow="1" bandRow="1">
                <a:tableStyleId>{5C22544A-7EE6-4342-B048-85BDC9FD1C3A}</a:tableStyleId>
              </a:tblPr>
              <a:tblGrid>
                <a:gridCol w="6648450"/>
              </a:tblGrid>
              <a:tr h="51671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Print_CB.java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public abstract class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Print_CB</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implements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com.adacore.ajis.IEscapable</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abstract public void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Print_CB_Body</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jprinter.Standard.AdaString</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Str</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txBody>
                  <a:tcPr marL="91413" marR="91413" marT="45445" marB="45445" anchor="ctr">
                    <a:solidFill>
                      <a:schemeClr val="bg1">
                        <a:lumMod val="95000"/>
                      </a:schemeClr>
                    </a:solidFill>
                  </a:tcPr>
                </a:tc>
              </a:tr>
            </a:tbl>
          </a:graphicData>
        </a:graphic>
      </p:graphicFrame>
      <p:graphicFrame>
        <p:nvGraphicFramePr>
          <p:cNvPr id="4" name="Tableau 4"/>
          <p:cNvGraphicFramePr>
            <a:graphicFrameLocks noGrp="1"/>
          </p:cNvGraphicFramePr>
          <p:nvPr>
            <p:extLst>
              <p:ext uri="{D42A27DB-BD31-4B8C-83A1-F6EECF244321}">
                <p14:modId xmlns:p14="http://schemas.microsoft.com/office/powerpoint/2010/main" val="256028277"/>
              </p:ext>
            </p:extLst>
          </p:nvPr>
        </p:nvGraphicFramePr>
        <p:xfrm>
          <a:off x="1633538" y="3143706"/>
          <a:ext cx="5876925" cy="1096730"/>
        </p:xfrm>
        <a:graphic>
          <a:graphicData uri="http://schemas.openxmlformats.org/drawingml/2006/table">
            <a:tbl>
              <a:tblPr firstRow="1" bandRow="1">
                <a:tableStyleId>{5C22544A-7EE6-4342-B048-85BDC9FD1C3A}</a:tableStyleId>
              </a:tblPr>
              <a:tblGrid>
                <a:gridCol w="5876925"/>
              </a:tblGrid>
              <a:tr h="51671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My_Printer.java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public class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My_Printer</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extends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Print_CB</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public void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Print_CB_Body</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jprinter.Standard.AdaString</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Str</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System.out.println</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Str.toString</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txBody>
                  <a:tcPr marL="91413" marR="91413" marT="45445" marB="45445" anchor="ctr">
                    <a:solidFill>
                      <a:schemeClr val="bg1">
                        <a:lumMod val="95000"/>
                      </a:schemeClr>
                    </a:solidFill>
                  </a:tcPr>
                </a:tc>
              </a:tr>
            </a:tbl>
          </a:graphicData>
        </a:graphic>
      </p:graphicFrame>
    </p:spTree>
    <p:extLst>
      <p:ext uri="{BB962C8B-B14F-4D97-AF65-F5344CB8AC3E}">
        <p14:creationId xmlns:p14="http://schemas.microsoft.com/office/powerpoint/2010/main" val="2059699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GNAT AJIS</a:t>
            </a:r>
            <a:endParaRPr lang="en-GB" dirty="0"/>
          </a:p>
        </p:txBody>
      </p:sp>
      <p:sp>
        <p:nvSpPr>
          <p:cNvPr id="3" name="Content Placeholder 2"/>
          <p:cNvSpPr>
            <a:spLocks noGrp="1"/>
          </p:cNvSpPr>
          <p:nvPr>
            <p:ph sz="half" idx="10"/>
          </p:nvPr>
        </p:nvSpPr>
        <p:spPr/>
        <p:txBody>
          <a:bodyPr/>
          <a:lstStyle/>
          <a:p>
            <a:r>
              <a:rPr lang="en-GB" dirty="0" smtClean="0"/>
              <a:t>GNAT Ada-Java Interfacing Suite (AJIS)</a:t>
            </a:r>
          </a:p>
          <a:p>
            <a:r>
              <a:rPr lang="en-GB" dirty="0"/>
              <a:t>Provides an Ada binding to the low-level </a:t>
            </a:r>
            <a:r>
              <a:rPr lang="en-GB" dirty="0" smtClean="0"/>
              <a:t>JNI</a:t>
            </a:r>
          </a:p>
          <a:p>
            <a:r>
              <a:rPr lang="en-GB" dirty="0"/>
              <a:t>Automates the generation of JNI “glue” code</a:t>
            </a:r>
          </a:p>
          <a:p>
            <a:r>
              <a:rPr lang="en-GB" dirty="0" smtClean="0"/>
              <a:t>ASIS based command line Tool</a:t>
            </a:r>
          </a:p>
          <a:p>
            <a:pPr lvl="1"/>
            <a:r>
              <a:rPr lang="en-GB" dirty="0" smtClean="0"/>
              <a:t>ada2java</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1657834343"/>
              </p:ext>
            </p:extLst>
          </p:nvPr>
        </p:nvGraphicFramePr>
        <p:xfrm>
          <a:off x="685800" y="4127500"/>
          <a:ext cx="3297170" cy="1566418"/>
        </p:xfrm>
        <a:graphic>
          <a:graphicData uri="http://schemas.openxmlformats.org/drawingml/2006/table">
            <a:tbl>
              <a:tblPr firstRow="1" bandRow="1">
                <a:tableStyleId>{5C22544A-7EE6-4342-B048-85BDC9FD1C3A}</a:tableStyleId>
              </a:tblPr>
              <a:tblGrid>
                <a:gridCol w="3297170"/>
              </a:tblGrid>
              <a:tr h="15664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Printer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Print(Me : </a:t>
                      </a:r>
                      <a:r>
                        <a:rPr lang="en-GB" sz="1100" b="1" baseline="0" dirty="0" smtClean="0">
                          <a:solidFill>
                            <a:schemeClr val="tx1"/>
                          </a:solidFill>
                          <a:latin typeface="Courier New" pitchFamily="49" charset="0"/>
                        </a:rPr>
                        <a:t>in</a:t>
                      </a:r>
                      <a:r>
                        <a:rPr lang="en-GB" sz="1100" b="0" baseline="0" dirty="0" smtClean="0">
                          <a:solidFill>
                            <a:schemeClr val="tx1"/>
                          </a:solidFill>
                          <a:latin typeface="Courier New" pitchFamily="49" charset="0"/>
                        </a:rPr>
                        <a:t> String);</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Printer;</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3095499587"/>
              </p:ext>
            </p:extLst>
          </p:nvPr>
        </p:nvGraphicFramePr>
        <p:xfrm>
          <a:off x="4481016" y="3931557"/>
          <a:ext cx="3835400" cy="2088352"/>
        </p:xfrm>
        <a:graphic>
          <a:graphicData uri="http://schemas.openxmlformats.org/drawingml/2006/table">
            <a:tbl>
              <a:tblPr firstRow="1" bandRow="1">
                <a:tableStyleId>{5C22544A-7EE6-4342-B048-85BDC9FD1C3A}</a:tableStyleId>
              </a:tblPr>
              <a:tblGrid>
                <a:gridCol w="3835400"/>
              </a:tblGrid>
              <a:tr h="208835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Ada.Text_IO</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body</a:t>
                      </a:r>
                      <a:r>
                        <a:rPr lang="en-GB" sz="1100" b="0" baseline="0" dirty="0" smtClean="0">
                          <a:solidFill>
                            <a:schemeClr val="tx1"/>
                          </a:solidFill>
                          <a:latin typeface="Courier New" pitchFamily="49" charset="0"/>
                        </a:rPr>
                        <a:t> Printer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Print(Me : </a:t>
                      </a:r>
                      <a:r>
                        <a:rPr lang="en-GB" sz="1100" b="1" baseline="0" dirty="0" smtClean="0">
                          <a:solidFill>
                            <a:schemeClr val="tx1"/>
                          </a:solidFill>
                          <a:latin typeface="Courier New" pitchFamily="49" charset="0"/>
                        </a:rPr>
                        <a:t>in</a:t>
                      </a:r>
                      <a:r>
                        <a:rPr lang="en-GB" sz="1100" b="0" baseline="0" dirty="0" smtClean="0">
                          <a:solidFill>
                            <a:schemeClr val="tx1"/>
                          </a:solidFill>
                          <a:latin typeface="Courier New" pitchFamily="49" charset="0"/>
                        </a:rPr>
                        <a:t> String)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Ada.Text_IO.Put_Line</a:t>
                      </a:r>
                      <a:r>
                        <a:rPr lang="en-GB" sz="1100" b="0" baseline="0" dirty="0" smtClean="0">
                          <a:solidFill>
                            <a:schemeClr val="tx1"/>
                          </a:solidFill>
                          <a:latin typeface="Courier New" pitchFamily="49" charset="0"/>
                        </a:rPr>
                        <a:t>(Me);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Print;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Printer;</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spTree>
    <p:extLst>
      <p:ext uri="{BB962C8B-B14F-4D97-AF65-F5344CB8AC3E}">
        <p14:creationId xmlns:p14="http://schemas.microsoft.com/office/powerpoint/2010/main" val="27009644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Ada calling Java Operations</a:t>
            </a:r>
          </a:p>
        </p:txBody>
      </p:sp>
      <p:graphicFrame>
        <p:nvGraphicFramePr>
          <p:cNvPr id="3" name="Tableau 4"/>
          <p:cNvGraphicFramePr>
            <a:graphicFrameLocks noGrp="1"/>
          </p:cNvGraphicFramePr>
          <p:nvPr>
            <p:extLst>
              <p:ext uri="{D42A27DB-BD31-4B8C-83A1-F6EECF244321}">
                <p14:modId xmlns:p14="http://schemas.microsoft.com/office/powerpoint/2010/main" val="2549054494"/>
              </p:ext>
            </p:extLst>
          </p:nvPr>
        </p:nvGraphicFramePr>
        <p:xfrm>
          <a:off x="1633537" y="2880635"/>
          <a:ext cx="5876925" cy="1096730"/>
        </p:xfrm>
        <a:graphic>
          <a:graphicData uri="http://schemas.openxmlformats.org/drawingml/2006/table">
            <a:tbl>
              <a:tblPr firstRow="1" bandRow="1">
                <a:tableStyleId>{5C22544A-7EE6-4342-B048-85BDC9FD1C3A}</a:tableStyleId>
              </a:tblPr>
              <a:tblGrid>
                <a:gridCol w="5876925"/>
              </a:tblGrid>
              <a:tr h="51671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public class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My_Main</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public static void </a:t>
                      </a:r>
                      <a:r>
                        <a:rPr lang="en-GB" sz="1100" b="0" baseline="0" dirty="0" smtClean="0">
                          <a:solidFill>
                            <a:schemeClr val="tx1"/>
                          </a:solidFill>
                          <a:latin typeface="Courier New" pitchFamily="49" charset="0"/>
                        </a:rPr>
                        <a:t>main (String [] </a:t>
                      </a:r>
                      <a:r>
                        <a:rPr lang="en-GB" sz="1100" b="0" baseline="0" dirty="0" err="1" smtClean="0">
                          <a:solidFill>
                            <a:schemeClr val="tx1"/>
                          </a:solidFill>
                          <a:latin typeface="Courier New" pitchFamily="49" charset="0"/>
                        </a:rPr>
                        <a:t>argv</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My_Printer</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cb</a:t>
                      </a:r>
                      <a:r>
                        <a:rPr lang="en-GB" sz="1100" b="0" baseline="0" dirty="0" smtClean="0">
                          <a:solidFill>
                            <a:schemeClr val="tx1"/>
                          </a:solidFill>
                          <a:latin typeface="Courier New" pitchFamily="49" charset="0"/>
                        </a:rPr>
                        <a:t> = </a:t>
                      </a:r>
                      <a:r>
                        <a:rPr lang="en-GB" sz="1100" b="1" baseline="0" dirty="0" smtClean="0">
                          <a:solidFill>
                            <a:schemeClr val="tx1"/>
                          </a:solidFill>
                          <a:latin typeface="Courier New" pitchFamily="49" charset="0"/>
                        </a:rPr>
                        <a:t>new</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My_Printer</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JPrinter_Package.Call_Back</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cb</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new</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AdaString</a:t>
                      </a:r>
                      <a:r>
                        <a:rPr lang="en-GB" sz="1100" b="0" baseline="0" dirty="0" smtClean="0">
                          <a:solidFill>
                            <a:schemeClr val="tx1"/>
                          </a:solidFill>
                          <a:latin typeface="Courier New" pitchFamily="49" charset="0"/>
                        </a:rPr>
                        <a:t>("Hello World"));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txBody>
                  <a:tcPr marL="91413" marR="91413" marT="45445" marB="45445" anchor="ctr">
                    <a:solidFill>
                      <a:schemeClr val="bg1">
                        <a:lumMod val="95000"/>
                      </a:schemeClr>
                    </a:solidFill>
                  </a:tcPr>
                </a:tc>
              </a:tr>
            </a:tbl>
          </a:graphicData>
        </a:graphic>
      </p:graphicFrame>
      <p:sp>
        <p:nvSpPr>
          <p:cNvPr id="4" name="TextBox 3"/>
          <p:cNvSpPr txBox="1"/>
          <p:nvPr/>
        </p:nvSpPr>
        <p:spPr>
          <a:xfrm>
            <a:off x="3938344" y="4612904"/>
            <a:ext cx="1267312" cy="307777"/>
          </a:xfrm>
          <a:prstGeom prst="rect">
            <a:avLst/>
          </a:prstGeom>
          <a:solidFill>
            <a:schemeClr val="tx1"/>
          </a:solidFill>
        </p:spPr>
        <p:txBody>
          <a:bodyPr wrap="square" rtlCol="0">
            <a:spAutoFit/>
          </a:bodyPr>
          <a:lstStyle/>
          <a:p>
            <a:r>
              <a:rPr lang="en-GB" sz="1400" b="1" dirty="0" smtClean="0">
                <a:solidFill>
                  <a:schemeClr val="bg1"/>
                </a:solidFill>
              </a:rPr>
              <a:t>Hello World</a:t>
            </a:r>
            <a:endParaRPr lang="en-GB" sz="1400" b="1" i="0" kern="1200" dirty="0" smtClean="0">
              <a:solidFill>
                <a:schemeClr val="bg1"/>
              </a:solidFill>
            </a:endParaRPr>
          </a:p>
        </p:txBody>
      </p:sp>
    </p:spTree>
    <p:extLst>
      <p:ext uri="{BB962C8B-B14F-4D97-AF65-F5344CB8AC3E}">
        <p14:creationId xmlns:p14="http://schemas.microsoft.com/office/powerpoint/2010/main" val="19072879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Name Clashes</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1092348181"/>
              </p:ext>
            </p:extLst>
          </p:nvPr>
        </p:nvGraphicFramePr>
        <p:xfrm>
          <a:off x="2755885" y="2195851"/>
          <a:ext cx="3632230" cy="1264370"/>
        </p:xfrm>
        <a:graphic>
          <a:graphicData uri="http://schemas.openxmlformats.org/drawingml/2006/table">
            <a:tbl>
              <a:tblPr firstRow="1" bandRow="1">
                <a:tableStyleId>{5C22544A-7EE6-4342-B048-85BDC9FD1C3A}</a:tableStyleId>
              </a:tblPr>
              <a:tblGrid>
                <a:gridCol w="3632230"/>
              </a:tblGrid>
              <a:tr h="644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Name_Clashes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I1 </a:t>
                      </a:r>
                      <a:r>
                        <a:rPr lang="en-GB" sz="1100" b="1" baseline="0" dirty="0" smtClean="0">
                          <a:solidFill>
                            <a:schemeClr val="tx1"/>
                          </a:solidFill>
                          <a:latin typeface="Courier New" pitchFamily="49" charset="0"/>
                        </a:rPr>
                        <a:t>is new </a:t>
                      </a:r>
                      <a:r>
                        <a:rPr lang="en-GB" sz="1100" b="0" baseline="0" dirty="0" smtClean="0">
                          <a:solidFill>
                            <a:schemeClr val="tx1"/>
                          </a:solidFill>
                          <a:latin typeface="Courier New" pitchFamily="49" charset="0"/>
                        </a:rPr>
                        <a:t>Integer;</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I2 </a:t>
                      </a:r>
                      <a:r>
                        <a:rPr lang="en-GB" sz="1100" b="1" baseline="0" dirty="0" smtClean="0">
                          <a:solidFill>
                            <a:schemeClr val="tx1"/>
                          </a:solidFill>
                          <a:latin typeface="Courier New" pitchFamily="49" charset="0"/>
                        </a:rPr>
                        <a:t>is new </a:t>
                      </a:r>
                      <a:r>
                        <a:rPr lang="en-GB" sz="1100" b="0" baseline="0" dirty="0" smtClean="0">
                          <a:solidFill>
                            <a:schemeClr val="tx1"/>
                          </a:solidFill>
                          <a:latin typeface="Courier New" pitchFamily="49" charset="0"/>
                        </a:rPr>
                        <a:t>Integer;</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F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I1;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F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I2;</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Name_Clashes</a:t>
                      </a:r>
                      <a:r>
                        <a:rPr lang="en-GB" sz="1100" b="0" baseline="0" dirty="0" smtClean="0">
                          <a:solidFill>
                            <a:schemeClr val="tx1"/>
                          </a:solidFill>
                          <a:latin typeface="Courier New" pitchFamily="49" charset="0"/>
                        </a:rPr>
                        <a:t>;</a:t>
                      </a:r>
                    </a:p>
                  </a:txBody>
                  <a:tcPr marL="91413" marR="91413" marT="45445" marB="45445" anchor="ctr">
                    <a:solidFill>
                      <a:schemeClr val="bg1">
                        <a:lumMod val="95000"/>
                      </a:schemeClr>
                    </a:solidFill>
                  </a:tcPr>
                </a:tc>
              </a:tr>
            </a:tbl>
          </a:graphicData>
        </a:graphic>
      </p:graphicFrame>
    </p:spTree>
    <p:extLst>
      <p:ext uri="{BB962C8B-B14F-4D97-AF65-F5344CB8AC3E}">
        <p14:creationId xmlns:p14="http://schemas.microsoft.com/office/powerpoint/2010/main" val="31892781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Name Clashes</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1092348181"/>
              </p:ext>
            </p:extLst>
          </p:nvPr>
        </p:nvGraphicFramePr>
        <p:xfrm>
          <a:off x="2755885" y="2195851"/>
          <a:ext cx="3632230" cy="1264370"/>
        </p:xfrm>
        <a:graphic>
          <a:graphicData uri="http://schemas.openxmlformats.org/drawingml/2006/table">
            <a:tbl>
              <a:tblPr firstRow="1" bandRow="1">
                <a:tableStyleId>{5C22544A-7EE6-4342-B048-85BDC9FD1C3A}</a:tableStyleId>
              </a:tblPr>
              <a:tblGrid>
                <a:gridCol w="3632230"/>
              </a:tblGrid>
              <a:tr h="644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Name_Clashes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I1 </a:t>
                      </a:r>
                      <a:r>
                        <a:rPr lang="en-GB" sz="1100" b="1" baseline="0" dirty="0" smtClean="0">
                          <a:solidFill>
                            <a:schemeClr val="tx1"/>
                          </a:solidFill>
                          <a:latin typeface="Courier New" pitchFamily="49" charset="0"/>
                        </a:rPr>
                        <a:t>is new </a:t>
                      </a:r>
                      <a:r>
                        <a:rPr lang="en-GB" sz="1100" b="0" baseline="0" dirty="0" smtClean="0">
                          <a:solidFill>
                            <a:schemeClr val="tx1"/>
                          </a:solidFill>
                          <a:latin typeface="Courier New" pitchFamily="49" charset="0"/>
                        </a:rPr>
                        <a:t>Integer;</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I2 </a:t>
                      </a:r>
                      <a:r>
                        <a:rPr lang="en-GB" sz="1100" b="1" baseline="0" dirty="0" smtClean="0">
                          <a:solidFill>
                            <a:schemeClr val="tx1"/>
                          </a:solidFill>
                          <a:latin typeface="Courier New" pitchFamily="49" charset="0"/>
                        </a:rPr>
                        <a:t>is new </a:t>
                      </a:r>
                      <a:r>
                        <a:rPr lang="en-GB" sz="1100" b="0" baseline="0" dirty="0" smtClean="0">
                          <a:solidFill>
                            <a:schemeClr val="tx1"/>
                          </a:solidFill>
                          <a:latin typeface="Courier New" pitchFamily="49" charset="0"/>
                        </a:rPr>
                        <a:t>Integer;</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F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I1;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F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I2;</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Name_Clashes</a:t>
                      </a:r>
                      <a:r>
                        <a:rPr lang="en-GB" sz="1100" b="0" baseline="0" dirty="0" smtClean="0">
                          <a:solidFill>
                            <a:schemeClr val="tx1"/>
                          </a:solidFill>
                          <a:latin typeface="Courier New" pitchFamily="49" charset="0"/>
                        </a:rPr>
                        <a:t>;</a:t>
                      </a:r>
                    </a:p>
                  </a:txBody>
                  <a:tcPr marL="91413" marR="91413" marT="45445" marB="45445" anchor="ctr">
                    <a:solidFill>
                      <a:schemeClr val="bg1">
                        <a:lumMod val="95000"/>
                      </a:schemeClr>
                    </a:solidFill>
                  </a:tcPr>
                </a:tc>
              </a:tr>
            </a:tbl>
          </a:graphicData>
        </a:graphic>
      </p:graphicFrame>
      <p:sp>
        <p:nvSpPr>
          <p:cNvPr id="5" name="TextBox 4"/>
          <p:cNvSpPr txBox="1"/>
          <p:nvPr/>
        </p:nvSpPr>
        <p:spPr>
          <a:xfrm>
            <a:off x="1802570" y="4163787"/>
            <a:ext cx="5538861" cy="307777"/>
          </a:xfrm>
          <a:prstGeom prst="rect">
            <a:avLst/>
          </a:prstGeom>
          <a:solidFill>
            <a:schemeClr val="tx1"/>
          </a:solidFill>
        </p:spPr>
        <p:txBody>
          <a:bodyPr wrap="square" rtlCol="0">
            <a:spAutoFit/>
          </a:bodyPr>
          <a:lstStyle/>
          <a:p>
            <a:r>
              <a:rPr lang="en-GB" sz="1400" b="1" i="0" kern="1200" dirty="0" smtClean="0">
                <a:solidFill>
                  <a:schemeClr val="bg1"/>
                </a:solidFill>
              </a:rPr>
              <a:t>name_clashes.ads:6:13: warning: name clash, can’t bind subprogram “F”</a:t>
            </a:r>
          </a:p>
        </p:txBody>
      </p:sp>
    </p:spTree>
    <p:extLst>
      <p:ext uri="{BB962C8B-B14F-4D97-AF65-F5344CB8AC3E}">
        <p14:creationId xmlns:p14="http://schemas.microsoft.com/office/powerpoint/2010/main" val="35269584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Name Clashes</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2322779246"/>
              </p:ext>
            </p:extLst>
          </p:nvPr>
        </p:nvGraphicFramePr>
        <p:xfrm>
          <a:off x="1791735" y="2240925"/>
          <a:ext cx="5560531" cy="1799490"/>
        </p:xfrm>
        <a:graphic>
          <a:graphicData uri="http://schemas.openxmlformats.org/drawingml/2006/table">
            <a:tbl>
              <a:tblPr firstRow="1" bandRow="1">
                <a:tableStyleId>{5C22544A-7EE6-4342-B048-85BDC9FD1C3A}</a:tableStyleId>
              </a:tblPr>
              <a:tblGrid>
                <a:gridCol w="5560531"/>
              </a:tblGrid>
              <a:tr h="179949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Name_Clashes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I1 </a:t>
                      </a:r>
                      <a:r>
                        <a:rPr lang="en-GB" sz="1100" b="1" baseline="0" dirty="0" smtClean="0">
                          <a:solidFill>
                            <a:schemeClr val="tx1"/>
                          </a:solidFill>
                          <a:latin typeface="Courier New" pitchFamily="49" charset="0"/>
                        </a:rPr>
                        <a:t>is new </a:t>
                      </a:r>
                      <a:r>
                        <a:rPr lang="en-GB" sz="1100" b="0" baseline="0" dirty="0" smtClean="0">
                          <a:solidFill>
                            <a:schemeClr val="tx1"/>
                          </a:solidFill>
                          <a:latin typeface="Courier New" pitchFamily="49" charset="0"/>
                        </a:rPr>
                        <a:t>Integer;</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I2 </a:t>
                      </a:r>
                      <a:r>
                        <a:rPr lang="en-GB" sz="1100" b="1" baseline="0" dirty="0" smtClean="0">
                          <a:solidFill>
                            <a:schemeClr val="tx1"/>
                          </a:solidFill>
                          <a:latin typeface="Courier New" pitchFamily="49" charset="0"/>
                        </a:rPr>
                        <a:t>is new </a:t>
                      </a:r>
                      <a:r>
                        <a:rPr lang="en-GB" sz="1100" b="0" baseline="0" dirty="0" smtClean="0">
                          <a:solidFill>
                            <a:schemeClr val="tx1"/>
                          </a:solidFill>
                          <a:latin typeface="Courier New" pitchFamily="49" charset="0"/>
                        </a:rPr>
                        <a:t>Integer;</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F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I1;</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pragma</a:t>
                      </a:r>
                      <a:r>
                        <a:rPr lang="en-GB" sz="1100" b="0" baseline="0" dirty="0" smtClean="0">
                          <a:solidFill>
                            <a:schemeClr val="tx1"/>
                          </a:solidFill>
                          <a:latin typeface="Courier New" pitchFamily="49" charset="0"/>
                        </a:rPr>
                        <a:t> Annotate (AJIS, Rename, F, "F_I1");</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F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I2;</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pragma</a:t>
                      </a:r>
                      <a:r>
                        <a:rPr lang="en-GB" sz="1100" b="0" baseline="0" dirty="0" smtClean="0">
                          <a:solidFill>
                            <a:schemeClr val="tx1"/>
                          </a:solidFill>
                          <a:latin typeface="Courier New" pitchFamily="49" charset="0"/>
                        </a:rPr>
                        <a:t> Annotate (AJIS, Rename, F, "F_I2");</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Name_Clashes</a:t>
                      </a:r>
                      <a:r>
                        <a:rPr lang="en-GB" sz="1100" b="0" baseline="0" dirty="0" smtClean="0">
                          <a:solidFill>
                            <a:schemeClr val="tx1"/>
                          </a:solidFill>
                          <a:latin typeface="Courier New" pitchFamily="49" charset="0"/>
                        </a:rPr>
                        <a:t>;</a:t>
                      </a:r>
                    </a:p>
                  </a:txBody>
                  <a:tcPr marL="91413" marR="91413" marT="45445" marB="45445" anchor="ctr">
                    <a:solidFill>
                      <a:schemeClr val="bg1">
                        <a:lumMod val="95000"/>
                      </a:schemeClr>
                    </a:solidFill>
                  </a:tcPr>
                </a:tc>
              </a:tr>
            </a:tbl>
          </a:graphicData>
        </a:graphic>
      </p:graphicFrame>
    </p:spTree>
    <p:extLst>
      <p:ext uri="{BB962C8B-B14F-4D97-AF65-F5344CB8AC3E}">
        <p14:creationId xmlns:p14="http://schemas.microsoft.com/office/powerpoint/2010/main" val="7771585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Name Clashes</a:t>
            </a:r>
            <a:endParaRPr lang="en-GB" dirty="0"/>
          </a:p>
        </p:txBody>
      </p:sp>
      <p:graphicFrame>
        <p:nvGraphicFramePr>
          <p:cNvPr id="5" name="Tableau 4"/>
          <p:cNvGraphicFramePr>
            <a:graphicFrameLocks noGrp="1"/>
          </p:cNvGraphicFramePr>
          <p:nvPr>
            <p:extLst>
              <p:ext uri="{D42A27DB-BD31-4B8C-83A1-F6EECF244321}">
                <p14:modId xmlns:p14="http://schemas.microsoft.com/office/powerpoint/2010/main" val="3871406832"/>
              </p:ext>
            </p:extLst>
          </p:nvPr>
        </p:nvGraphicFramePr>
        <p:xfrm>
          <a:off x="1791735" y="2122869"/>
          <a:ext cx="5560531" cy="1799490"/>
        </p:xfrm>
        <a:graphic>
          <a:graphicData uri="http://schemas.openxmlformats.org/drawingml/2006/table">
            <a:tbl>
              <a:tblPr firstRow="1" bandRow="1">
                <a:tableStyleId>{5C22544A-7EE6-4342-B048-85BDC9FD1C3A}</a:tableStyleId>
              </a:tblPr>
              <a:tblGrid>
                <a:gridCol w="5560531"/>
              </a:tblGrid>
              <a:tr h="179949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import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nameclash.Name_Clashes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public class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My_Main</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public static void</a:t>
                      </a:r>
                      <a:r>
                        <a:rPr lang="en-GB" sz="1100" b="0" baseline="0" dirty="0" smtClean="0">
                          <a:solidFill>
                            <a:schemeClr val="tx1"/>
                          </a:solidFill>
                          <a:latin typeface="Courier New" pitchFamily="49" charset="0"/>
                        </a:rPr>
                        <a:t> main (String [] </a:t>
                      </a:r>
                      <a:r>
                        <a:rPr lang="en-GB" sz="1100" b="0" baseline="0" dirty="0" err="1" smtClean="0">
                          <a:solidFill>
                            <a:schemeClr val="tx1"/>
                          </a:solidFill>
                          <a:latin typeface="Courier New" pitchFamily="49" charset="0"/>
                        </a:rPr>
                        <a:t>argv</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System.out.println</a:t>
                      </a:r>
                      <a:r>
                        <a:rPr lang="en-GB" sz="1100" b="0" baseline="0" dirty="0" smtClean="0">
                          <a:solidFill>
                            <a:schemeClr val="tx1"/>
                          </a:solidFill>
                          <a:latin typeface="Courier New" pitchFamily="49" charset="0"/>
                        </a:rPr>
                        <a:t>(Name_Clashes_Package.F_I1());</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System.out.println</a:t>
                      </a:r>
                      <a:r>
                        <a:rPr lang="en-GB" sz="1100" b="0" baseline="0" dirty="0" smtClean="0">
                          <a:solidFill>
                            <a:schemeClr val="tx1"/>
                          </a:solidFill>
                          <a:latin typeface="Courier New" pitchFamily="49" charset="0"/>
                        </a:rPr>
                        <a:t>(Name_Clashes_Package.F_I2());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txBody>
                  <a:tcPr marL="91413" marR="91413" marT="45445" marB="45445" anchor="ctr">
                    <a:solidFill>
                      <a:schemeClr val="bg1">
                        <a:lumMod val="95000"/>
                      </a:schemeClr>
                    </a:solidFill>
                  </a:tcPr>
                </a:tc>
              </a:tr>
            </a:tbl>
          </a:graphicData>
        </a:graphic>
      </p:graphicFrame>
    </p:spTree>
    <p:extLst>
      <p:ext uri="{BB962C8B-B14F-4D97-AF65-F5344CB8AC3E}">
        <p14:creationId xmlns:p14="http://schemas.microsoft.com/office/powerpoint/2010/main" val="1033086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Name Clashes</a:t>
            </a:r>
            <a:endParaRPr lang="en-GB" dirty="0"/>
          </a:p>
        </p:txBody>
      </p:sp>
      <p:graphicFrame>
        <p:nvGraphicFramePr>
          <p:cNvPr id="5" name="Tableau 4"/>
          <p:cNvGraphicFramePr>
            <a:graphicFrameLocks noGrp="1"/>
          </p:cNvGraphicFramePr>
          <p:nvPr>
            <p:extLst>
              <p:ext uri="{D42A27DB-BD31-4B8C-83A1-F6EECF244321}">
                <p14:modId xmlns:p14="http://schemas.microsoft.com/office/powerpoint/2010/main" val="1634813852"/>
              </p:ext>
            </p:extLst>
          </p:nvPr>
        </p:nvGraphicFramePr>
        <p:xfrm>
          <a:off x="1791735" y="929069"/>
          <a:ext cx="5560531" cy="1799490"/>
        </p:xfrm>
        <a:graphic>
          <a:graphicData uri="http://schemas.openxmlformats.org/drawingml/2006/table">
            <a:tbl>
              <a:tblPr firstRow="1" bandRow="1">
                <a:tableStyleId>{5C22544A-7EE6-4342-B048-85BDC9FD1C3A}</a:tableStyleId>
              </a:tblPr>
              <a:tblGrid>
                <a:gridCol w="5560531"/>
              </a:tblGrid>
              <a:tr h="179949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import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nameclash.Name_Clashes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public class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My_Main</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public static void</a:t>
                      </a:r>
                      <a:r>
                        <a:rPr lang="en-GB" sz="1100" b="0" baseline="0" dirty="0" smtClean="0">
                          <a:solidFill>
                            <a:schemeClr val="tx1"/>
                          </a:solidFill>
                          <a:latin typeface="Courier New" pitchFamily="49" charset="0"/>
                        </a:rPr>
                        <a:t> main (String [] </a:t>
                      </a:r>
                      <a:r>
                        <a:rPr lang="en-GB" sz="1100" b="0" baseline="0" dirty="0" err="1" smtClean="0">
                          <a:solidFill>
                            <a:schemeClr val="tx1"/>
                          </a:solidFill>
                          <a:latin typeface="Courier New" pitchFamily="49" charset="0"/>
                        </a:rPr>
                        <a:t>argv</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System.out.println</a:t>
                      </a:r>
                      <a:r>
                        <a:rPr lang="en-GB" sz="1100" b="0" baseline="0" dirty="0" smtClean="0">
                          <a:solidFill>
                            <a:schemeClr val="tx1"/>
                          </a:solidFill>
                          <a:latin typeface="Courier New" pitchFamily="49" charset="0"/>
                        </a:rPr>
                        <a:t>(Name_Clashes_Package.F_I1());</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System.out.println</a:t>
                      </a:r>
                      <a:r>
                        <a:rPr lang="en-GB" sz="1100" b="0" baseline="0" dirty="0" smtClean="0">
                          <a:solidFill>
                            <a:schemeClr val="tx1"/>
                          </a:solidFill>
                          <a:latin typeface="Courier New" pitchFamily="49" charset="0"/>
                        </a:rPr>
                        <a:t>(Name_Clashes_Package.F_I2());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txBody>
                  <a:tcPr marL="91413" marR="91413" marT="45445" marB="45445" anchor="ctr">
                    <a:solidFill>
                      <a:schemeClr val="bg1">
                        <a:lumMod val="95000"/>
                      </a:schemeClr>
                    </a:solidFill>
                  </a:tcPr>
                </a:tc>
              </a:tr>
            </a:tbl>
          </a:graphicData>
        </a:graphic>
      </p:graphicFrame>
      <p:graphicFrame>
        <p:nvGraphicFramePr>
          <p:cNvPr id="4" name="Tableau 4"/>
          <p:cNvGraphicFramePr>
            <a:graphicFrameLocks noGrp="1"/>
          </p:cNvGraphicFramePr>
          <p:nvPr>
            <p:extLst>
              <p:ext uri="{D42A27DB-BD31-4B8C-83A1-F6EECF244321}">
                <p14:modId xmlns:p14="http://schemas.microsoft.com/office/powerpoint/2010/main" val="2561574277"/>
              </p:ext>
            </p:extLst>
          </p:nvPr>
        </p:nvGraphicFramePr>
        <p:xfrm>
          <a:off x="2476492" y="2995951"/>
          <a:ext cx="4191016" cy="2270210"/>
        </p:xfrm>
        <a:graphic>
          <a:graphicData uri="http://schemas.openxmlformats.org/drawingml/2006/table">
            <a:tbl>
              <a:tblPr firstRow="1" bandRow="1">
                <a:tableStyleId>{5C22544A-7EE6-4342-B048-85BDC9FD1C3A}</a:tableStyleId>
              </a:tblPr>
              <a:tblGrid>
                <a:gridCol w="4191016"/>
              </a:tblGrid>
              <a:tr h="644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 body</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Name_Clashes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F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I1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I1'</a:t>
                      </a:r>
                      <a:r>
                        <a:rPr lang="en-GB" sz="1100" b="1" baseline="0" dirty="0" smtClean="0">
                          <a:solidFill>
                            <a:schemeClr val="tx1"/>
                          </a:solidFill>
                          <a:latin typeface="Courier New" pitchFamily="49" charset="0"/>
                        </a:rPr>
                        <a:t>First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F;</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F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I2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 </a:t>
                      </a:r>
                      <a:r>
                        <a:rPr lang="en-GB" sz="1100" b="0" baseline="0" dirty="0" smtClean="0">
                          <a:solidFill>
                            <a:schemeClr val="tx1"/>
                          </a:solidFill>
                          <a:latin typeface="Courier New" pitchFamily="49" charset="0"/>
                        </a:rPr>
                        <a:t>I2'</a:t>
                      </a:r>
                      <a:r>
                        <a:rPr lang="en-GB" sz="1100" b="1" baseline="0" dirty="0" smtClean="0">
                          <a:solidFill>
                            <a:schemeClr val="tx1"/>
                          </a:solidFill>
                          <a:latin typeface="Courier New" pitchFamily="49" charset="0"/>
                        </a:rPr>
                        <a:t>Last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F;</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Name_Clashes</a:t>
                      </a:r>
                      <a:r>
                        <a:rPr lang="en-GB" sz="1100" b="0" baseline="0" dirty="0" smtClean="0">
                          <a:solidFill>
                            <a:schemeClr val="tx1"/>
                          </a:solidFill>
                          <a:latin typeface="Courier New" pitchFamily="49" charset="0"/>
                        </a:rPr>
                        <a:t>;</a:t>
                      </a:r>
                    </a:p>
                  </a:txBody>
                  <a:tcPr marL="91413" marR="91413" marT="45445" marB="45445" anchor="ctr">
                    <a:solidFill>
                      <a:schemeClr val="bg1">
                        <a:lumMod val="95000"/>
                      </a:schemeClr>
                    </a:solidFill>
                  </a:tcPr>
                </a:tc>
              </a:tr>
            </a:tbl>
          </a:graphicData>
        </a:graphic>
      </p:graphicFrame>
      <p:sp>
        <p:nvSpPr>
          <p:cNvPr id="6" name="TextBox 5"/>
          <p:cNvSpPr txBox="1"/>
          <p:nvPr/>
        </p:nvSpPr>
        <p:spPr>
          <a:xfrm>
            <a:off x="2736435" y="5471887"/>
            <a:ext cx="3671130" cy="523220"/>
          </a:xfrm>
          <a:prstGeom prst="rect">
            <a:avLst/>
          </a:prstGeom>
          <a:solidFill>
            <a:schemeClr val="tx1"/>
          </a:solidFill>
        </p:spPr>
        <p:txBody>
          <a:bodyPr wrap="square" rtlCol="0">
            <a:spAutoFit/>
          </a:bodyPr>
          <a:lstStyle/>
          <a:p>
            <a:r>
              <a:rPr lang="en-GB" sz="1400" b="1" i="0" kern="1200" dirty="0" smtClean="0">
                <a:solidFill>
                  <a:schemeClr val="bg1"/>
                </a:solidFill>
              </a:rPr>
              <a:t>-2147483648</a:t>
            </a:r>
          </a:p>
          <a:p>
            <a:r>
              <a:rPr lang="en-GB" sz="1400" b="1" i="0" kern="1200" dirty="0" smtClean="0">
                <a:solidFill>
                  <a:schemeClr val="bg1"/>
                </a:solidFill>
              </a:rPr>
              <a:t>2147483647</a:t>
            </a:r>
          </a:p>
        </p:txBody>
      </p:sp>
    </p:spTree>
    <p:extLst>
      <p:ext uri="{BB962C8B-B14F-4D97-AF65-F5344CB8AC3E}">
        <p14:creationId xmlns:p14="http://schemas.microsoft.com/office/powerpoint/2010/main" val="13179681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Overloaded O</a:t>
            </a:r>
            <a:r>
              <a:rPr lang="en-GB" dirty="0" smtClean="0"/>
              <a:t>perators</a:t>
            </a: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756594045"/>
              </p:ext>
            </p:extLst>
          </p:nvPr>
        </p:nvGraphicFramePr>
        <p:xfrm>
          <a:off x="2946400" y="1112520"/>
          <a:ext cx="3251200" cy="5120640"/>
        </p:xfrm>
        <a:graphic>
          <a:graphicData uri="http://schemas.openxmlformats.org/drawingml/2006/table">
            <a:tbl>
              <a:tblPr firstRow="1" bandRow="1">
                <a:tableStyleId>{5C22544A-7EE6-4342-B048-85BDC9FD1C3A}</a:tableStyleId>
              </a:tblPr>
              <a:tblGrid>
                <a:gridCol w="1625600"/>
                <a:gridCol w="1625600"/>
              </a:tblGrid>
              <a:tr h="255633">
                <a:tc>
                  <a:txBody>
                    <a:bodyPr/>
                    <a:lstStyle/>
                    <a:p>
                      <a:r>
                        <a:rPr lang="en-GB" dirty="0" smtClean="0"/>
                        <a:t>Ada Operator</a:t>
                      </a:r>
                      <a:endParaRPr lang="en-GB" dirty="0"/>
                    </a:p>
                  </a:txBody>
                  <a:tcPr/>
                </a:tc>
                <a:tc>
                  <a:txBody>
                    <a:bodyPr/>
                    <a:lstStyle/>
                    <a:p>
                      <a:r>
                        <a:rPr lang="en-GB" dirty="0" smtClean="0"/>
                        <a:t>Java Name</a:t>
                      </a:r>
                      <a:endParaRPr lang="en-GB" dirty="0"/>
                    </a:p>
                  </a:txBody>
                  <a:tcPr/>
                </a:tc>
              </a:tr>
              <a:tr h="255633">
                <a:tc>
                  <a:txBody>
                    <a:bodyPr/>
                    <a:lstStyle/>
                    <a:p>
                      <a:pPr algn="ctr"/>
                      <a:r>
                        <a:rPr lang="en-GB" dirty="0" smtClean="0"/>
                        <a:t>=</a:t>
                      </a:r>
                      <a:endParaRPr lang="en-GB" dirty="0"/>
                    </a:p>
                  </a:txBody>
                  <a:tcPr/>
                </a:tc>
                <a:tc>
                  <a:txBody>
                    <a:bodyPr/>
                    <a:lstStyle/>
                    <a:p>
                      <a:r>
                        <a:rPr lang="en-GB" dirty="0" smtClean="0"/>
                        <a:t>OP_EQUAL</a:t>
                      </a:r>
                      <a:endParaRPr lang="en-GB" dirty="0"/>
                    </a:p>
                  </a:txBody>
                  <a:tcPr/>
                </a:tc>
              </a:tr>
              <a:tr h="255633">
                <a:tc>
                  <a:txBody>
                    <a:bodyPr/>
                    <a:lstStyle/>
                    <a:p>
                      <a:pPr algn="ctr"/>
                      <a:r>
                        <a:rPr lang="en-GB" dirty="0" smtClean="0"/>
                        <a:t>&gt;</a:t>
                      </a:r>
                      <a:endParaRPr lang="en-GB" dirty="0"/>
                    </a:p>
                  </a:txBody>
                  <a:tcPr/>
                </a:tc>
                <a:tc>
                  <a:txBody>
                    <a:bodyPr/>
                    <a:lstStyle/>
                    <a:p>
                      <a:r>
                        <a:rPr lang="en-GB" dirty="0" smtClean="0"/>
                        <a:t>OP_GT</a:t>
                      </a:r>
                      <a:endParaRPr lang="en-GB" dirty="0"/>
                    </a:p>
                  </a:txBody>
                  <a:tcPr/>
                </a:tc>
              </a:tr>
              <a:tr h="255633">
                <a:tc>
                  <a:txBody>
                    <a:bodyPr/>
                    <a:lstStyle/>
                    <a:p>
                      <a:pPr algn="ctr"/>
                      <a:r>
                        <a:rPr lang="en-GB" dirty="0" smtClean="0"/>
                        <a:t>&lt;</a:t>
                      </a:r>
                      <a:endParaRPr lang="en-GB" dirty="0"/>
                    </a:p>
                  </a:txBody>
                  <a:tcPr/>
                </a:tc>
                <a:tc>
                  <a:txBody>
                    <a:bodyPr/>
                    <a:lstStyle/>
                    <a:p>
                      <a:r>
                        <a:rPr lang="en-GB" dirty="0" smtClean="0"/>
                        <a:t>OP_LT</a:t>
                      </a:r>
                      <a:endParaRPr lang="en-GB" dirty="0"/>
                    </a:p>
                  </a:txBody>
                  <a:tcPr/>
                </a:tc>
              </a:tr>
              <a:tr h="255633">
                <a:tc>
                  <a:txBody>
                    <a:bodyPr/>
                    <a:lstStyle/>
                    <a:p>
                      <a:pPr algn="ctr"/>
                      <a:r>
                        <a:rPr lang="en-GB" dirty="0" smtClean="0"/>
                        <a:t>&gt;=</a:t>
                      </a:r>
                      <a:endParaRPr lang="en-GB" dirty="0"/>
                    </a:p>
                  </a:txBody>
                  <a:tcPr/>
                </a:tc>
                <a:tc>
                  <a:txBody>
                    <a:bodyPr/>
                    <a:lstStyle/>
                    <a:p>
                      <a:r>
                        <a:rPr lang="en-GB" dirty="0" smtClean="0"/>
                        <a:t>OP_GE</a:t>
                      </a:r>
                      <a:endParaRPr lang="en-GB" dirty="0"/>
                    </a:p>
                  </a:txBody>
                  <a:tcPr/>
                </a:tc>
              </a:tr>
              <a:tr h="255633">
                <a:tc>
                  <a:txBody>
                    <a:bodyPr/>
                    <a:lstStyle/>
                    <a:p>
                      <a:pPr algn="ctr"/>
                      <a:r>
                        <a:rPr lang="en-GB" dirty="0" smtClean="0"/>
                        <a:t>&lt;=</a:t>
                      </a:r>
                      <a:endParaRPr lang="en-GB" dirty="0"/>
                    </a:p>
                  </a:txBody>
                  <a:tcPr/>
                </a:tc>
                <a:tc>
                  <a:txBody>
                    <a:bodyPr/>
                    <a:lstStyle/>
                    <a:p>
                      <a:r>
                        <a:rPr lang="en-GB" dirty="0" smtClean="0"/>
                        <a:t>OP_LE</a:t>
                      </a:r>
                      <a:endParaRPr lang="en-GB" dirty="0"/>
                    </a:p>
                  </a:txBody>
                  <a:tcPr/>
                </a:tc>
              </a:tr>
              <a:tr h="255633">
                <a:tc>
                  <a:txBody>
                    <a:bodyPr/>
                    <a:lstStyle/>
                    <a:p>
                      <a:pPr algn="ctr"/>
                      <a:r>
                        <a:rPr lang="en-GB" dirty="0" smtClean="0"/>
                        <a:t>or</a:t>
                      </a:r>
                      <a:endParaRPr lang="en-GB" dirty="0"/>
                    </a:p>
                  </a:txBody>
                  <a:tcPr/>
                </a:tc>
                <a:tc>
                  <a:txBody>
                    <a:bodyPr/>
                    <a:lstStyle/>
                    <a:p>
                      <a:r>
                        <a:rPr lang="en-GB" dirty="0" smtClean="0"/>
                        <a:t>OP_OR</a:t>
                      </a:r>
                      <a:endParaRPr lang="en-GB" dirty="0"/>
                    </a:p>
                  </a:txBody>
                  <a:tcPr/>
                </a:tc>
              </a:tr>
              <a:tr h="255633">
                <a:tc>
                  <a:txBody>
                    <a:bodyPr/>
                    <a:lstStyle/>
                    <a:p>
                      <a:pPr algn="ctr"/>
                      <a:r>
                        <a:rPr lang="en-GB" dirty="0" smtClean="0"/>
                        <a:t>and</a:t>
                      </a:r>
                      <a:endParaRPr lang="en-GB" dirty="0"/>
                    </a:p>
                  </a:txBody>
                  <a:tcPr/>
                </a:tc>
                <a:tc>
                  <a:txBody>
                    <a:bodyPr/>
                    <a:lstStyle/>
                    <a:p>
                      <a:r>
                        <a:rPr lang="en-GB" dirty="0" smtClean="0"/>
                        <a:t>OP_AND</a:t>
                      </a:r>
                      <a:endParaRPr lang="en-GB" dirty="0"/>
                    </a:p>
                  </a:txBody>
                  <a:tcPr/>
                </a:tc>
              </a:tr>
              <a:tr h="255633">
                <a:tc>
                  <a:txBody>
                    <a:bodyPr/>
                    <a:lstStyle/>
                    <a:p>
                      <a:pPr algn="ctr"/>
                      <a:r>
                        <a:rPr lang="en-GB" dirty="0" err="1" smtClean="0"/>
                        <a:t>xor</a:t>
                      </a:r>
                      <a:endParaRPr lang="en-GB" dirty="0"/>
                    </a:p>
                  </a:txBody>
                  <a:tcPr/>
                </a:tc>
                <a:tc>
                  <a:txBody>
                    <a:bodyPr/>
                    <a:lstStyle/>
                    <a:p>
                      <a:r>
                        <a:rPr lang="en-GB" dirty="0" smtClean="0"/>
                        <a:t>OP_XOR</a:t>
                      </a:r>
                      <a:endParaRPr lang="en-GB" dirty="0"/>
                    </a:p>
                  </a:txBody>
                  <a:tcPr/>
                </a:tc>
              </a:tr>
              <a:tr h="255633">
                <a:tc>
                  <a:txBody>
                    <a:bodyPr/>
                    <a:lstStyle/>
                    <a:p>
                      <a:pPr algn="ctr"/>
                      <a:r>
                        <a:rPr lang="en-GB" dirty="0" smtClean="0"/>
                        <a:t>+</a:t>
                      </a:r>
                      <a:endParaRPr lang="en-GB" dirty="0"/>
                    </a:p>
                  </a:txBody>
                  <a:tcPr/>
                </a:tc>
                <a:tc>
                  <a:txBody>
                    <a:bodyPr/>
                    <a:lstStyle/>
                    <a:p>
                      <a:r>
                        <a:rPr lang="en-GB" dirty="0" smtClean="0"/>
                        <a:t>OP_PLUS</a:t>
                      </a:r>
                      <a:endParaRPr lang="en-GB" dirty="0"/>
                    </a:p>
                  </a:txBody>
                  <a:tcPr/>
                </a:tc>
              </a:tr>
              <a:tr h="255633">
                <a:tc>
                  <a:txBody>
                    <a:bodyPr/>
                    <a:lstStyle/>
                    <a:p>
                      <a:pPr algn="ctr"/>
                      <a:r>
                        <a:rPr lang="en-GB" dirty="0" smtClean="0"/>
                        <a:t>-</a:t>
                      </a:r>
                      <a:endParaRPr lang="en-GB" dirty="0"/>
                    </a:p>
                  </a:txBody>
                  <a:tcPr/>
                </a:tc>
                <a:tc>
                  <a:txBody>
                    <a:bodyPr/>
                    <a:lstStyle/>
                    <a:p>
                      <a:r>
                        <a:rPr lang="en-GB" dirty="0" smtClean="0"/>
                        <a:t>OP_MINUS</a:t>
                      </a:r>
                      <a:endParaRPr lang="en-GB" dirty="0"/>
                    </a:p>
                  </a:txBody>
                  <a:tcPr/>
                </a:tc>
              </a:tr>
              <a:tr h="255633">
                <a:tc>
                  <a:txBody>
                    <a:bodyPr/>
                    <a:lstStyle/>
                    <a:p>
                      <a:pPr algn="ctr"/>
                      <a:r>
                        <a:rPr lang="en-GB" dirty="0" smtClean="0"/>
                        <a:t>/</a:t>
                      </a:r>
                      <a:endParaRPr lang="en-GB" dirty="0"/>
                    </a:p>
                  </a:txBody>
                  <a:tcPr/>
                </a:tc>
                <a:tc>
                  <a:txBody>
                    <a:bodyPr/>
                    <a:lstStyle/>
                    <a:p>
                      <a:r>
                        <a:rPr lang="en-GB" dirty="0" smtClean="0"/>
                        <a:t>OP_DIV</a:t>
                      </a:r>
                      <a:endParaRPr lang="en-GB" dirty="0"/>
                    </a:p>
                  </a:txBody>
                  <a:tcPr/>
                </a:tc>
              </a:tr>
              <a:tr h="255633">
                <a:tc>
                  <a:txBody>
                    <a:bodyPr/>
                    <a:lstStyle/>
                    <a:p>
                      <a:pPr algn="ctr"/>
                      <a:r>
                        <a:rPr lang="en-GB" dirty="0" smtClean="0"/>
                        <a:t>*</a:t>
                      </a:r>
                      <a:endParaRPr lang="en-GB" dirty="0"/>
                    </a:p>
                  </a:txBody>
                  <a:tcPr/>
                </a:tc>
                <a:tc>
                  <a:txBody>
                    <a:bodyPr/>
                    <a:lstStyle/>
                    <a:p>
                      <a:r>
                        <a:rPr lang="en-GB" dirty="0" smtClean="0"/>
                        <a:t>OP_MUL</a:t>
                      </a:r>
                      <a:endParaRPr lang="en-GB" dirty="0"/>
                    </a:p>
                  </a:txBody>
                  <a:tcPr/>
                </a:tc>
              </a:tr>
              <a:tr h="255633">
                <a:tc>
                  <a:txBody>
                    <a:bodyPr/>
                    <a:lstStyle/>
                    <a:p>
                      <a:pPr algn="ctr"/>
                      <a:r>
                        <a:rPr lang="en-GB" dirty="0" smtClean="0"/>
                        <a:t>**</a:t>
                      </a:r>
                      <a:endParaRPr lang="en-GB" dirty="0"/>
                    </a:p>
                  </a:txBody>
                  <a:tcPr/>
                </a:tc>
                <a:tc>
                  <a:txBody>
                    <a:bodyPr/>
                    <a:lstStyle/>
                    <a:p>
                      <a:r>
                        <a:rPr lang="en-GB" dirty="0" smtClean="0"/>
                        <a:t>OP_EXP</a:t>
                      </a:r>
                      <a:endParaRPr lang="en-GB" dirty="0"/>
                    </a:p>
                  </a:txBody>
                  <a:tcPr/>
                </a:tc>
              </a:tr>
            </a:tbl>
          </a:graphicData>
        </a:graphic>
      </p:graphicFrame>
    </p:spTree>
    <p:extLst>
      <p:ext uri="{BB962C8B-B14F-4D97-AF65-F5344CB8AC3E}">
        <p14:creationId xmlns:p14="http://schemas.microsoft.com/office/powerpoint/2010/main" val="30258507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Overloaded O</a:t>
            </a:r>
            <a:r>
              <a:rPr lang="en-GB" dirty="0" smtClean="0"/>
              <a:t>perators</a:t>
            </a: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3307602085"/>
              </p:ext>
            </p:extLst>
          </p:nvPr>
        </p:nvGraphicFramePr>
        <p:xfrm>
          <a:off x="315416" y="1074768"/>
          <a:ext cx="3251200" cy="5120640"/>
        </p:xfrm>
        <a:graphic>
          <a:graphicData uri="http://schemas.openxmlformats.org/drawingml/2006/table">
            <a:tbl>
              <a:tblPr firstRow="1" bandRow="1">
                <a:tableStyleId>{5C22544A-7EE6-4342-B048-85BDC9FD1C3A}</a:tableStyleId>
              </a:tblPr>
              <a:tblGrid>
                <a:gridCol w="1625600"/>
                <a:gridCol w="1625600"/>
              </a:tblGrid>
              <a:tr h="255633">
                <a:tc>
                  <a:txBody>
                    <a:bodyPr/>
                    <a:lstStyle/>
                    <a:p>
                      <a:r>
                        <a:rPr lang="en-GB" dirty="0" smtClean="0"/>
                        <a:t>Ada Operator</a:t>
                      </a:r>
                      <a:endParaRPr lang="en-GB" dirty="0"/>
                    </a:p>
                  </a:txBody>
                  <a:tcPr/>
                </a:tc>
                <a:tc>
                  <a:txBody>
                    <a:bodyPr/>
                    <a:lstStyle/>
                    <a:p>
                      <a:r>
                        <a:rPr lang="en-GB" dirty="0" smtClean="0"/>
                        <a:t>Java Name</a:t>
                      </a:r>
                      <a:endParaRPr lang="en-GB" dirty="0"/>
                    </a:p>
                  </a:txBody>
                  <a:tcPr/>
                </a:tc>
              </a:tr>
              <a:tr h="255633">
                <a:tc>
                  <a:txBody>
                    <a:bodyPr/>
                    <a:lstStyle/>
                    <a:p>
                      <a:pPr algn="ctr"/>
                      <a:r>
                        <a:rPr lang="en-GB" dirty="0" smtClean="0"/>
                        <a:t>=</a:t>
                      </a:r>
                      <a:endParaRPr lang="en-GB" dirty="0"/>
                    </a:p>
                  </a:txBody>
                  <a:tcPr/>
                </a:tc>
                <a:tc>
                  <a:txBody>
                    <a:bodyPr/>
                    <a:lstStyle/>
                    <a:p>
                      <a:r>
                        <a:rPr lang="en-GB" dirty="0" smtClean="0"/>
                        <a:t>OP_EQUAL</a:t>
                      </a:r>
                      <a:endParaRPr lang="en-GB" dirty="0"/>
                    </a:p>
                  </a:txBody>
                  <a:tcPr/>
                </a:tc>
              </a:tr>
              <a:tr h="255633">
                <a:tc>
                  <a:txBody>
                    <a:bodyPr/>
                    <a:lstStyle/>
                    <a:p>
                      <a:pPr algn="ctr"/>
                      <a:r>
                        <a:rPr lang="en-GB" dirty="0" smtClean="0"/>
                        <a:t>&gt;</a:t>
                      </a:r>
                      <a:endParaRPr lang="en-GB" dirty="0"/>
                    </a:p>
                  </a:txBody>
                  <a:tcPr/>
                </a:tc>
                <a:tc>
                  <a:txBody>
                    <a:bodyPr/>
                    <a:lstStyle/>
                    <a:p>
                      <a:r>
                        <a:rPr lang="en-GB" dirty="0" smtClean="0"/>
                        <a:t>OP_GT</a:t>
                      </a:r>
                      <a:endParaRPr lang="en-GB" dirty="0"/>
                    </a:p>
                  </a:txBody>
                  <a:tcPr/>
                </a:tc>
              </a:tr>
              <a:tr h="255633">
                <a:tc>
                  <a:txBody>
                    <a:bodyPr/>
                    <a:lstStyle/>
                    <a:p>
                      <a:pPr algn="ctr"/>
                      <a:r>
                        <a:rPr lang="en-GB" dirty="0" smtClean="0"/>
                        <a:t>&lt;</a:t>
                      </a:r>
                      <a:endParaRPr lang="en-GB" dirty="0"/>
                    </a:p>
                  </a:txBody>
                  <a:tcPr/>
                </a:tc>
                <a:tc>
                  <a:txBody>
                    <a:bodyPr/>
                    <a:lstStyle/>
                    <a:p>
                      <a:r>
                        <a:rPr lang="en-GB" dirty="0" smtClean="0"/>
                        <a:t>OP_LT</a:t>
                      </a:r>
                      <a:endParaRPr lang="en-GB" dirty="0"/>
                    </a:p>
                  </a:txBody>
                  <a:tcPr/>
                </a:tc>
              </a:tr>
              <a:tr h="255633">
                <a:tc>
                  <a:txBody>
                    <a:bodyPr/>
                    <a:lstStyle/>
                    <a:p>
                      <a:pPr algn="ctr"/>
                      <a:r>
                        <a:rPr lang="en-GB" dirty="0" smtClean="0"/>
                        <a:t>&gt;=</a:t>
                      </a:r>
                      <a:endParaRPr lang="en-GB" dirty="0"/>
                    </a:p>
                  </a:txBody>
                  <a:tcPr/>
                </a:tc>
                <a:tc>
                  <a:txBody>
                    <a:bodyPr/>
                    <a:lstStyle/>
                    <a:p>
                      <a:r>
                        <a:rPr lang="en-GB" dirty="0" smtClean="0"/>
                        <a:t>OP_GE</a:t>
                      </a:r>
                      <a:endParaRPr lang="en-GB" dirty="0"/>
                    </a:p>
                  </a:txBody>
                  <a:tcPr/>
                </a:tc>
              </a:tr>
              <a:tr h="255633">
                <a:tc>
                  <a:txBody>
                    <a:bodyPr/>
                    <a:lstStyle/>
                    <a:p>
                      <a:pPr algn="ctr"/>
                      <a:r>
                        <a:rPr lang="en-GB" dirty="0" smtClean="0"/>
                        <a:t>&lt;=</a:t>
                      </a:r>
                      <a:endParaRPr lang="en-GB" dirty="0"/>
                    </a:p>
                  </a:txBody>
                  <a:tcPr/>
                </a:tc>
                <a:tc>
                  <a:txBody>
                    <a:bodyPr/>
                    <a:lstStyle/>
                    <a:p>
                      <a:r>
                        <a:rPr lang="en-GB" dirty="0" smtClean="0"/>
                        <a:t>OP_LE</a:t>
                      </a:r>
                      <a:endParaRPr lang="en-GB" dirty="0"/>
                    </a:p>
                  </a:txBody>
                  <a:tcPr/>
                </a:tc>
              </a:tr>
              <a:tr h="255633">
                <a:tc>
                  <a:txBody>
                    <a:bodyPr/>
                    <a:lstStyle/>
                    <a:p>
                      <a:pPr algn="ctr"/>
                      <a:r>
                        <a:rPr lang="en-GB" dirty="0" smtClean="0"/>
                        <a:t>or</a:t>
                      </a:r>
                      <a:endParaRPr lang="en-GB" dirty="0"/>
                    </a:p>
                  </a:txBody>
                  <a:tcPr/>
                </a:tc>
                <a:tc>
                  <a:txBody>
                    <a:bodyPr/>
                    <a:lstStyle/>
                    <a:p>
                      <a:r>
                        <a:rPr lang="en-GB" dirty="0" smtClean="0"/>
                        <a:t>OP_OR</a:t>
                      </a:r>
                      <a:endParaRPr lang="en-GB" dirty="0"/>
                    </a:p>
                  </a:txBody>
                  <a:tcPr/>
                </a:tc>
              </a:tr>
              <a:tr h="255633">
                <a:tc>
                  <a:txBody>
                    <a:bodyPr/>
                    <a:lstStyle/>
                    <a:p>
                      <a:pPr algn="ctr"/>
                      <a:r>
                        <a:rPr lang="en-GB" dirty="0" smtClean="0"/>
                        <a:t>and</a:t>
                      </a:r>
                      <a:endParaRPr lang="en-GB" dirty="0"/>
                    </a:p>
                  </a:txBody>
                  <a:tcPr/>
                </a:tc>
                <a:tc>
                  <a:txBody>
                    <a:bodyPr/>
                    <a:lstStyle/>
                    <a:p>
                      <a:r>
                        <a:rPr lang="en-GB" dirty="0" smtClean="0"/>
                        <a:t>OP_AND</a:t>
                      </a:r>
                      <a:endParaRPr lang="en-GB" dirty="0"/>
                    </a:p>
                  </a:txBody>
                  <a:tcPr/>
                </a:tc>
              </a:tr>
              <a:tr h="255633">
                <a:tc>
                  <a:txBody>
                    <a:bodyPr/>
                    <a:lstStyle/>
                    <a:p>
                      <a:pPr algn="ctr"/>
                      <a:r>
                        <a:rPr lang="en-GB" dirty="0" err="1" smtClean="0"/>
                        <a:t>xor</a:t>
                      </a:r>
                      <a:endParaRPr lang="en-GB" dirty="0"/>
                    </a:p>
                  </a:txBody>
                  <a:tcPr/>
                </a:tc>
                <a:tc>
                  <a:txBody>
                    <a:bodyPr/>
                    <a:lstStyle/>
                    <a:p>
                      <a:r>
                        <a:rPr lang="en-GB" dirty="0" smtClean="0"/>
                        <a:t>OP_XOR</a:t>
                      </a:r>
                      <a:endParaRPr lang="en-GB" dirty="0"/>
                    </a:p>
                  </a:txBody>
                  <a:tcPr/>
                </a:tc>
              </a:tr>
              <a:tr h="255633">
                <a:tc>
                  <a:txBody>
                    <a:bodyPr/>
                    <a:lstStyle/>
                    <a:p>
                      <a:pPr algn="ctr"/>
                      <a:r>
                        <a:rPr lang="en-GB" dirty="0" smtClean="0"/>
                        <a:t>+</a:t>
                      </a:r>
                      <a:endParaRPr lang="en-GB" dirty="0"/>
                    </a:p>
                  </a:txBody>
                  <a:tcPr/>
                </a:tc>
                <a:tc>
                  <a:txBody>
                    <a:bodyPr/>
                    <a:lstStyle/>
                    <a:p>
                      <a:r>
                        <a:rPr lang="en-GB" dirty="0" smtClean="0"/>
                        <a:t>OP_PLUS</a:t>
                      </a:r>
                      <a:endParaRPr lang="en-GB" dirty="0"/>
                    </a:p>
                  </a:txBody>
                  <a:tcPr/>
                </a:tc>
              </a:tr>
              <a:tr h="255633">
                <a:tc>
                  <a:txBody>
                    <a:bodyPr/>
                    <a:lstStyle/>
                    <a:p>
                      <a:pPr algn="ctr"/>
                      <a:r>
                        <a:rPr lang="en-GB" dirty="0" smtClean="0"/>
                        <a:t>-</a:t>
                      </a:r>
                      <a:endParaRPr lang="en-GB" dirty="0"/>
                    </a:p>
                  </a:txBody>
                  <a:tcPr/>
                </a:tc>
                <a:tc>
                  <a:txBody>
                    <a:bodyPr/>
                    <a:lstStyle/>
                    <a:p>
                      <a:r>
                        <a:rPr lang="en-GB" dirty="0" smtClean="0"/>
                        <a:t>OP_MINUS</a:t>
                      </a:r>
                      <a:endParaRPr lang="en-GB" dirty="0"/>
                    </a:p>
                  </a:txBody>
                  <a:tcPr/>
                </a:tc>
              </a:tr>
              <a:tr h="255633">
                <a:tc>
                  <a:txBody>
                    <a:bodyPr/>
                    <a:lstStyle/>
                    <a:p>
                      <a:pPr algn="ctr"/>
                      <a:r>
                        <a:rPr lang="en-GB" dirty="0" smtClean="0"/>
                        <a:t>/</a:t>
                      </a:r>
                      <a:endParaRPr lang="en-GB" dirty="0"/>
                    </a:p>
                  </a:txBody>
                  <a:tcPr/>
                </a:tc>
                <a:tc>
                  <a:txBody>
                    <a:bodyPr/>
                    <a:lstStyle/>
                    <a:p>
                      <a:r>
                        <a:rPr lang="en-GB" dirty="0" smtClean="0"/>
                        <a:t>OP_DIV</a:t>
                      </a:r>
                      <a:endParaRPr lang="en-GB" dirty="0"/>
                    </a:p>
                  </a:txBody>
                  <a:tcPr/>
                </a:tc>
              </a:tr>
              <a:tr h="255633">
                <a:tc>
                  <a:txBody>
                    <a:bodyPr/>
                    <a:lstStyle/>
                    <a:p>
                      <a:pPr algn="ctr"/>
                      <a:r>
                        <a:rPr lang="en-GB" dirty="0" smtClean="0"/>
                        <a:t>*</a:t>
                      </a:r>
                      <a:endParaRPr lang="en-GB" dirty="0"/>
                    </a:p>
                  </a:txBody>
                  <a:tcPr/>
                </a:tc>
                <a:tc>
                  <a:txBody>
                    <a:bodyPr/>
                    <a:lstStyle/>
                    <a:p>
                      <a:r>
                        <a:rPr lang="en-GB" dirty="0" smtClean="0"/>
                        <a:t>OP_MUL</a:t>
                      </a:r>
                      <a:endParaRPr lang="en-GB" dirty="0"/>
                    </a:p>
                  </a:txBody>
                  <a:tcPr/>
                </a:tc>
              </a:tr>
              <a:tr h="255633">
                <a:tc>
                  <a:txBody>
                    <a:bodyPr/>
                    <a:lstStyle/>
                    <a:p>
                      <a:pPr algn="ctr"/>
                      <a:r>
                        <a:rPr lang="en-GB" dirty="0" smtClean="0"/>
                        <a:t>**</a:t>
                      </a:r>
                      <a:endParaRPr lang="en-GB" dirty="0"/>
                    </a:p>
                  </a:txBody>
                  <a:tcPr/>
                </a:tc>
                <a:tc>
                  <a:txBody>
                    <a:bodyPr/>
                    <a:lstStyle/>
                    <a:p>
                      <a:r>
                        <a:rPr lang="en-GB" dirty="0" smtClean="0"/>
                        <a:t>OP_EXP</a:t>
                      </a:r>
                      <a:endParaRPr lang="en-GB" dirty="0"/>
                    </a:p>
                  </a:txBody>
                  <a:tcPr/>
                </a:tc>
              </a:tr>
            </a:tbl>
          </a:graphicData>
        </a:graphic>
      </p:graphicFrame>
      <p:graphicFrame>
        <p:nvGraphicFramePr>
          <p:cNvPr id="4" name="Tableau 4"/>
          <p:cNvGraphicFramePr>
            <a:graphicFrameLocks noGrp="1"/>
          </p:cNvGraphicFramePr>
          <p:nvPr>
            <p:extLst>
              <p:ext uri="{D42A27DB-BD31-4B8C-83A1-F6EECF244321}">
                <p14:modId xmlns:p14="http://schemas.microsoft.com/office/powerpoint/2010/main" val="2640498701"/>
              </p:ext>
            </p:extLst>
          </p:nvPr>
        </p:nvGraphicFramePr>
        <p:xfrm>
          <a:off x="3623144" y="1061216"/>
          <a:ext cx="5117065" cy="1799490"/>
        </p:xfrm>
        <a:graphic>
          <a:graphicData uri="http://schemas.openxmlformats.org/drawingml/2006/table">
            <a:tbl>
              <a:tblPr firstRow="1" bandRow="1">
                <a:tableStyleId>{5C22544A-7EE6-4342-B048-85BDC9FD1C3A}</a:tableStyleId>
              </a:tblPr>
              <a:tblGrid>
                <a:gridCol w="5117065"/>
              </a:tblGrid>
              <a:tr h="179949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Op_Overload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subtype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Example_T</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Integer </a:t>
                      </a:r>
                      <a:r>
                        <a:rPr lang="en-GB" sz="1100" b="1" baseline="0" dirty="0" smtClean="0">
                          <a:solidFill>
                            <a:schemeClr val="tx1"/>
                          </a:solidFill>
                          <a:latin typeface="Courier New" pitchFamily="49" charset="0"/>
                        </a:rPr>
                        <a:t>range</a:t>
                      </a:r>
                      <a:r>
                        <a:rPr lang="en-GB" sz="1100" b="0" baseline="0" dirty="0" smtClean="0">
                          <a:solidFill>
                            <a:schemeClr val="tx1"/>
                          </a:solidFill>
                          <a:latin typeface="Courier New" pitchFamily="49" charset="0"/>
                        </a:rPr>
                        <a:t> 1..10;</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"+"(Left, Right : </a:t>
                      </a:r>
                      <a:r>
                        <a:rPr lang="en-GB" sz="1100" b="0" baseline="0" dirty="0" err="1" smtClean="0">
                          <a:solidFill>
                            <a:schemeClr val="tx1"/>
                          </a:solidFill>
                          <a:latin typeface="Courier New" pitchFamily="49" charset="0"/>
                        </a:rPr>
                        <a:t>Example_T</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Example_T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"&gt;="(Left, Right : </a:t>
                      </a:r>
                      <a:r>
                        <a:rPr lang="en-GB" sz="1100" b="0" baseline="0" dirty="0" err="1" smtClean="0">
                          <a:solidFill>
                            <a:schemeClr val="tx1"/>
                          </a:solidFill>
                          <a:latin typeface="Courier New" pitchFamily="49" charset="0"/>
                        </a:rPr>
                        <a:t>Example_T</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Boolean;</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Op_Overload</a:t>
                      </a:r>
                      <a:r>
                        <a:rPr lang="en-GB" sz="1100" b="0" baseline="0" dirty="0" smtClean="0">
                          <a:solidFill>
                            <a:schemeClr val="tx1"/>
                          </a:solidFill>
                          <a:latin typeface="Courier New" pitchFamily="49" charset="0"/>
                        </a:rPr>
                        <a:t>;</a:t>
                      </a:r>
                    </a:p>
                  </a:txBody>
                  <a:tcPr marL="91413" marR="91413" marT="45445" marB="45445" anchor="ctr">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4073521024"/>
              </p:ext>
            </p:extLst>
          </p:nvPr>
        </p:nvGraphicFramePr>
        <p:xfrm>
          <a:off x="3623144" y="2993721"/>
          <a:ext cx="5117065" cy="770946"/>
        </p:xfrm>
        <a:graphic>
          <a:graphicData uri="http://schemas.openxmlformats.org/drawingml/2006/table">
            <a:tbl>
              <a:tblPr firstRow="1" bandRow="1">
                <a:tableStyleId>{5C22544A-7EE6-4342-B048-85BDC9FD1C3A}</a:tableStyleId>
              </a:tblPr>
              <a:tblGrid>
                <a:gridCol w="5117065"/>
              </a:tblGrid>
              <a:tr h="7709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public final class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Op_Overload_Package</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static public</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OP_PLUS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Left,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Right)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static public</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boolean</a:t>
                      </a:r>
                      <a:r>
                        <a:rPr lang="en-GB" sz="1100" b="0" baseline="0" dirty="0" smtClean="0">
                          <a:solidFill>
                            <a:schemeClr val="tx1"/>
                          </a:solidFill>
                          <a:latin typeface="Courier New" pitchFamily="49" charset="0"/>
                        </a:rPr>
                        <a:t> OP_GE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Left,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Right)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txBody>
                  <a:tcPr marL="91413" marR="91413" marT="45445" marB="45445" anchor="ctr">
                    <a:solidFill>
                      <a:schemeClr val="bg1">
                        <a:lumMod val="95000"/>
                      </a:schemeClr>
                    </a:solidFill>
                  </a:tcPr>
                </a:tc>
              </a:tr>
            </a:tbl>
          </a:graphicData>
        </a:graphic>
      </p:graphicFrame>
      <p:graphicFrame>
        <p:nvGraphicFramePr>
          <p:cNvPr id="7" name="Tableau 4"/>
          <p:cNvGraphicFramePr>
            <a:graphicFrameLocks noGrp="1"/>
          </p:cNvGraphicFramePr>
          <p:nvPr>
            <p:extLst>
              <p:ext uri="{D42A27DB-BD31-4B8C-83A1-F6EECF244321}">
                <p14:modId xmlns:p14="http://schemas.microsoft.com/office/powerpoint/2010/main" val="680924139"/>
              </p:ext>
            </p:extLst>
          </p:nvPr>
        </p:nvGraphicFramePr>
        <p:xfrm>
          <a:off x="3612705" y="3922735"/>
          <a:ext cx="5117065" cy="1934930"/>
        </p:xfrm>
        <a:graphic>
          <a:graphicData uri="http://schemas.openxmlformats.org/drawingml/2006/table">
            <a:tbl>
              <a:tblPr firstRow="1" bandRow="1">
                <a:tableStyleId>{5C22544A-7EE6-4342-B048-85BDC9FD1C3A}</a:tableStyleId>
              </a:tblPr>
              <a:tblGrid>
                <a:gridCol w="5117065"/>
              </a:tblGrid>
              <a:tr h="7709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import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opoverload.Op_Overload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public class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My_Main</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public static void</a:t>
                      </a:r>
                      <a:r>
                        <a:rPr lang="en-GB" sz="1100" b="0" baseline="0" dirty="0" smtClean="0">
                          <a:solidFill>
                            <a:schemeClr val="tx1"/>
                          </a:solidFill>
                          <a:latin typeface="Courier New" pitchFamily="49" charset="0"/>
                        </a:rPr>
                        <a:t> main (String [] </a:t>
                      </a:r>
                      <a:r>
                        <a:rPr lang="en-GB" sz="1100" b="0" baseline="0" dirty="0" err="1" smtClean="0">
                          <a:solidFill>
                            <a:schemeClr val="tx1"/>
                          </a:solidFill>
                          <a:latin typeface="Courier New" pitchFamily="49" charset="0"/>
                        </a:rPr>
                        <a:t>argv</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System.out.println</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Op_Overload_Package.OP_PLUS</a:t>
                      </a:r>
                      <a:r>
                        <a:rPr lang="en-GB" sz="1100" b="0" baseline="0" dirty="0" smtClean="0">
                          <a:solidFill>
                            <a:schemeClr val="tx1"/>
                          </a:solidFill>
                          <a:latin typeface="Courier New" pitchFamily="49" charset="0"/>
                        </a:rPr>
                        <a:t>(1,5)</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System.out.println</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Op_Overload_Package.OP_GE</a:t>
                      </a:r>
                      <a:r>
                        <a:rPr lang="en-GB" sz="1100" b="0" baseline="0" dirty="0" smtClean="0">
                          <a:solidFill>
                            <a:schemeClr val="tx1"/>
                          </a:solidFill>
                          <a:latin typeface="Courier New" pitchFamily="49" charset="0"/>
                        </a:rPr>
                        <a:t>(6,5));</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txBody>
                  <a:tcPr marL="91413" marR="91413" marT="45445" marB="45445" anchor="ctr">
                    <a:solidFill>
                      <a:schemeClr val="bg1">
                        <a:lumMod val="95000"/>
                      </a:schemeClr>
                    </a:solidFill>
                  </a:tcPr>
                </a:tc>
              </a:tr>
            </a:tbl>
          </a:graphicData>
        </a:graphic>
      </p:graphicFrame>
      <p:sp>
        <p:nvSpPr>
          <p:cNvPr id="8" name="TextBox 7"/>
          <p:cNvSpPr txBox="1"/>
          <p:nvPr/>
        </p:nvSpPr>
        <p:spPr>
          <a:xfrm>
            <a:off x="4315916" y="5922824"/>
            <a:ext cx="3671130" cy="523220"/>
          </a:xfrm>
          <a:prstGeom prst="rect">
            <a:avLst/>
          </a:prstGeom>
          <a:solidFill>
            <a:schemeClr val="tx1"/>
          </a:solidFill>
        </p:spPr>
        <p:txBody>
          <a:bodyPr wrap="square" rtlCol="0">
            <a:spAutoFit/>
          </a:bodyPr>
          <a:lstStyle/>
          <a:p>
            <a:r>
              <a:rPr lang="en-GB" sz="1400" b="1" i="0" kern="1200" dirty="0" smtClean="0">
                <a:solidFill>
                  <a:schemeClr val="bg1"/>
                </a:solidFill>
              </a:rPr>
              <a:t>6</a:t>
            </a:r>
          </a:p>
          <a:p>
            <a:r>
              <a:rPr lang="en-GB" sz="1400" b="1" dirty="0" smtClean="0">
                <a:solidFill>
                  <a:schemeClr val="bg1"/>
                </a:solidFill>
              </a:rPr>
              <a:t>true</a:t>
            </a:r>
            <a:endParaRPr lang="en-GB" sz="1400" b="1" i="0" kern="1200" dirty="0" smtClean="0">
              <a:solidFill>
                <a:schemeClr val="bg1"/>
              </a:solidFill>
            </a:endParaRPr>
          </a:p>
        </p:txBody>
      </p:sp>
    </p:spTree>
    <p:extLst>
      <p:ext uri="{BB962C8B-B14F-4D97-AF65-F5344CB8AC3E}">
        <p14:creationId xmlns:p14="http://schemas.microsoft.com/office/powerpoint/2010/main" val="34455092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Exceptions</a:t>
            </a:r>
          </a:p>
        </p:txBody>
      </p:sp>
      <p:graphicFrame>
        <p:nvGraphicFramePr>
          <p:cNvPr id="4" name="Tableau 4"/>
          <p:cNvGraphicFramePr>
            <a:graphicFrameLocks noGrp="1"/>
          </p:cNvGraphicFramePr>
          <p:nvPr>
            <p:extLst>
              <p:ext uri="{D42A27DB-BD31-4B8C-83A1-F6EECF244321}">
                <p14:modId xmlns:p14="http://schemas.microsoft.com/office/powerpoint/2010/main" val="2755242680"/>
              </p:ext>
            </p:extLst>
          </p:nvPr>
        </p:nvGraphicFramePr>
        <p:xfrm>
          <a:off x="2630722" y="1718058"/>
          <a:ext cx="3895256" cy="1389884"/>
        </p:xfrm>
        <a:graphic>
          <a:graphicData uri="http://schemas.openxmlformats.org/drawingml/2006/table">
            <a:tbl>
              <a:tblPr firstRow="1" bandRow="1">
                <a:tableStyleId>{5C22544A-7EE6-4342-B048-85BDC9FD1C3A}</a:tableStyleId>
              </a:tblPr>
              <a:tblGrid>
                <a:gridCol w="3895256"/>
              </a:tblGrid>
              <a:tr h="13898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Except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An_Exception</a:t>
                      </a:r>
                      <a:r>
                        <a:rPr lang="en-GB" sz="1100" b="0" baseline="0" dirty="0" smtClean="0">
                          <a:solidFill>
                            <a:schemeClr val="tx1"/>
                          </a:solidFill>
                          <a:latin typeface="Courier New" pitchFamily="49" charset="0"/>
                        </a:rPr>
                        <a:t> : </a:t>
                      </a:r>
                      <a:r>
                        <a:rPr lang="en-GB" sz="1100" b="1" baseline="0" dirty="0" smtClean="0">
                          <a:solidFill>
                            <a:schemeClr val="tx1"/>
                          </a:solidFill>
                          <a:latin typeface="Courier New" pitchFamily="49" charset="0"/>
                        </a:rPr>
                        <a:t>exception</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Throw_An_Exception</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Except;</a:t>
                      </a:r>
                    </a:p>
                  </a:txBody>
                  <a:tcPr marL="91413" marR="91413" marT="45445" marB="45445" anchor="ctr">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3154522395"/>
              </p:ext>
            </p:extLst>
          </p:nvPr>
        </p:nvGraphicFramePr>
        <p:xfrm>
          <a:off x="2630722" y="3381758"/>
          <a:ext cx="3895256" cy="1432010"/>
        </p:xfrm>
        <a:graphic>
          <a:graphicData uri="http://schemas.openxmlformats.org/drawingml/2006/table">
            <a:tbl>
              <a:tblPr firstRow="1" bandRow="1">
                <a:tableStyleId>{5C22544A-7EE6-4342-B048-85BDC9FD1C3A}</a:tableStyleId>
              </a:tblPr>
              <a:tblGrid>
                <a:gridCol w="3895256"/>
              </a:tblGrid>
              <a:tr h="13898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 body</a:t>
                      </a:r>
                      <a:r>
                        <a:rPr lang="en-GB" sz="1100" b="0" baseline="0" dirty="0" smtClean="0">
                          <a:solidFill>
                            <a:schemeClr val="tx1"/>
                          </a:solidFill>
                          <a:latin typeface="Courier New" pitchFamily="49" charset="0"/>
                        </a:rPr>
                        <a:t> Except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Throw_An_Exception</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raise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An_Exception</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Throw_An_Exception</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Except;</a:t>
                      </a:r>
                    </a:p>
                  </a:txBody>
                  <a:tcPr marL="91413" marR="91413" marT="45445" marB="45445" anchor="ctr">
                    <a:solidFill>
                      <a:schemeClr val="bg1">
                        <a:lumMod val="95000"/>
                      </a:schemeClr>
                    </a:solidFill>
                  </a:tcPr>
                </a:tc>
              </a:tr>
            </a:tbl>
          </a:graphicData>
        </a:graphic>
      </p:graphicFrame>
    </p:spTree>
    <p:extLst>
      <p:ext uri="{BB962C8B-B14F-4D97-AF65-F5344CB8AC3E}">
        <p14:creationId xmlns:p14="http://schemas.microsoft.com/office/powerpoint/2010/main" val="8344630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Exceptions</a:t>
            </a:r>
          </a:p>
        </p:txBody>
      </p:sp>
      <p:graphicFrame>
        <p:nvGraphicFramePr>
          <p:cNvPr id="4" name="Tableau 4"/>
          <p:cNvGraphicFramePr>
            <a:graphicFrameLocks noGrp="1"/>
          </p:cNvGraphicFramePr>
          <p:nvPr>
            <p:extLst>
              <p:ext uri="{D42A27DB-BD31-4B8C-83A1-F6EECF244321}">
                <p14:modId xmlns:p14="http://schemas.microsoft.com/office/powerpoint/2010/main" val="3087703077"/>
              </p:ext>
            </p:extLst>
          </p:nvPr>
        </p:nvGraphicFramePr>
        <p:xfrm>
          <a:off x="1711062" y="2712995"/>
          <a:ext cx="5721877" cy="1432010"/>
        </p:xfrm>
        <a:graphic>
          <a:graphicData uri="http://schemas.openxmlformats.org/drawingml/2006/table">
            <a:tbl>
              <a:tblPr firstRow="1" bandRow="1">
                <a:tableStyleId>{5C22544A-7EE6-4342-B048-85BDC9FD1C3A}</a:tableStyleId>
              </a:tblPr>
              <a:tblGrid>
                <a:gridCol w="5721877"/>
              </a:tblGrid>
              <a:tr h="13941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An_Exception.java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public final class </a:t>
                      </a:r>
                      <a:r>
                        <a:rPr lang="en-GB" sz="1100" b="0" baseline="0" dirty="0" err="1" smtClean="0">
                          <a:solidFill>
                            <a:schemeClr val="tx1"/>
                          </a:solidFill>
                          <a:latin typeface="Courier New" pitchFamily="49" charset="0"/>
                        </a:rPr>
                        <a:t>An_Exception</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extends </a:t>
                      </a:r>
                      <a:r>
                        <a:rPr lang="en-GB" sz="1100" b="0" baseline="0" dirty="0" err="1" smtClean="0">
                          <a:solidFill>
                            <a:schemeClr val="tx1"/>
                          </a:solidFill>
                          <a:latin typeface="Courier New" pitchFamily="49" charset="0"/>
                        </a:rPr>
                        <a:t>com.adacore.ajis.NativeException</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implements </a:t>
                      </a:r>
                      <a:r>
                        <a:rPr lang="en-GB" sz="1100" b="0" baseline="0" dirty="0" err="1" smtClean="0">
                          <a:solidFill>
                            <a:schemeClr val="tx1"/>
                          </a:solidFill>
                          <a:latin typeface="Courier New" pitchFamily="49" charset="0"/>
                        </a:rPr>
                        <a:t>com.adacore.ajis.internal.ada.AdaException</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static public</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except.Ada.Exceptions.Exception_Occurrence</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createOccurrence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except.Standard.AdaString</a:t>
                      </a:r>
                      <a:r>
                        <a:rPr lang="en-GB" sz="1100" b="0" baseline="0" dirty="0" smtClean="0">
                          <a:solidFill>
                            <a:schemeClr val="tx1"/>
                          </a:solidFill>
                          <a:latin typeface="Courier New" pitchFamily="49" charset="0"/>
                        </a:rPr>
                        <a:t> Message)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txBody>
                  <a:tcPr marL="91413" marR="91413" marT="45445" marB="45445" anchor="ctr">
                    <a:solidFill>
                      <a:schemeClr val="bg1">
                        <a:lumMod val="95000"/>
                      </a:schemeClr>
                    </a:solidFill>
                  </a:tcPr>
                </a:tc>
              </a:tr>
            </a:tbl>
          </a:graphicData>
        </a:graphic>
      </p:graphicFrame>
    </p:spTree>
    <p:extLst>
      <p:ext uri="{BB962C8B-B14F-4D97-AF65-F5344CB8AC3E}">
        <p14:creationId xmlns:p14="http://schemas.microsoft.com/office/powerpoint/2010/main" val="1249691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Running ada2java</a:t>
            </a:r>
            <a:endParaRPr lang="en-GB" dirty="0"/>
          </a:p>
        </p:txBody>
      </p:sp>
      <p:graphicFrame>
        <p:nvGraphicFramePr>
          <p:cNvPr id="4" name="Tableau 6"/>
          <p:cNvGraphicFramePr>
            <a:graphicFrameLocks noGrp="1"/>
          </p:cNvGraphicFramePr>
          <p:nvPr>
            <p:extLst>
              <p:ext uri="{D42A27DB-BD31-4B8C-83A1-F6EECF244321}">
                <p14:modId xmlns:p14="http://schemas.microsoft.com/office/powerpoint/2010/main" val="1433866977"/>
              </p:ext>
            </p:extLst>
          </p:nvPr>
        </p:nvGraphicFramePr>
        <p:xfrm>
          <a:off x="1331640" y="3516908"/>
          <a:ext cx="6480720" cy="360040"/>
        </p:xfrm>
        <a:graphic>
          <a:graphicData uri="http://schemas.openxmlformats.org/drawingml/2006/table">
            <a:tbl>
              <a:tblPr firstRow="1" bandRow="1">
                <a:effectLst>
                  <a:outerShdw blurRad="50800" dist="12700" dir="3660000" algn="tl" rotWithShape="0">
                    <a:srgbClr val="000000">
                      <a:alpha val="75000"/>
                    </a:srgbClr>
                  </a:outerShdw>
                </a:effectLst>
                <a:tableStyleId>{5C22544A-7EE6-4342-B048-85BDC9FD1C3A}</a:tableStyleId>
              </a:tblPr>
              <a:tblGrid>
                <a:gridCol w="6480720"/>
              </a:tblGrid>
              <a:tr h="360040">
                <a:tc>
                  <a:txBody>
                    <a:bodyPr/>
                    <a:lstStyle/>
                    <a:p>
                      <a:pPr algn="ctr"/>
                      <a:r>
                        <a:rPr lang="fr-FR" sz="1100" b="0" i="0" dirty="0" smtClean="0">
                          <a:solidFill>
                            <a:schemeClr val="tx1"/>
                          </a:solidFill>
                          <a:latin typeface="Courier New" pitchFamily="49" charset="0"/>
                          <a:cs typeface="Courier New" pitchFamily="49" charset="0"/>
                        </a:rPr>
                        <a:t>ada2java </a:t>
                      </a:r>
                      <a:r>
                        <a:rPr lang="fr-FR" sz="1100" b="0" i="0" dirty="0" err="1" smtClean="0">
                          <a:solidFill>
                            <a:schemeClr val="tx1"/>
                          </a:solidFill>
                          <a:latin typeface="Courier New" pitchFamily="49" charset="0"/>
                          <a:cs typeface="Courier New" pitchFamily="49" charset="0"/>
                        </a:rPr>
                        <a:t>printer.ads</a:t>
                      </a:r>
                      <a:r>
                        <a:rPr lang="fr-FR" sz="1100" b="0" i="0" dirty="0" smtClean="0">
                          <a:solidFill>
                            <a:schemeClr val="tx1"/>
                          </a:solidFill>
                          <a:latin typeface="Courier New" pitchFamily="49" charset="0"/>
                          <a:cs typeface="Courier New" pitchFamily="49" charset="0"/>
                        </a:rPr>
                        <a:t> –b printer –o ada –c java –L printer</a:t>
                      </a:r>
                    </a:p>
                  </a:txBody>
                  <a:tcPr anchor="ctr">
                    <a:solidFill>
                      <a:schemeClr val="bg1"/>
                    </a:solidFill>
                  </a:tcPr>
                </a:tc>
              </a:tr>
            </a:tbl>
          </a:graphicData>
        </a:graphic>
      </p:graphicFrame>
      <p:graphicFrame>
        <p:nvGraphicFramePr>
          <p:cNvPr id="5" name="Tableau 6"/>
          <p:cNvGraphicFramePr>
            <a:graphicFrameLocks noGrp="1"/>
          </p:cNvGraphicFramePr>
          <p:nvPr>
            <p:extLst>
              <p:ext uri="{D42A27DB-BD31-4B8C-83A1-F6EECF244321}">
                <p14:modId xmlns:p14="http://schemas.microsoft.com/office/powerpoint/2010/main" val="2467366596"/>
              </p:ext>
            </p:extLst>
          </p:nvPr>
        </p:nvGraphicFramePr>
        <p:xfrm>
          <a:off x="1318940" y="4237112"/>
          <a:ext cx="6480720" cy="1935480"/>
        </p:xfrm>
        <a:graphic>
          <a:graphicData uri="http://schemas.openxmlformats.org/drawingml/2006/table">
            <a:tbl>
              <a:tblPr firstRow="1" bandRow="1">
                <a:effectLst>
                  <a:outerShdw blurRad="50800" dist="12700" dir="3660000" algn="tl" rotWithShape="0">
                    <a:srgbClr val="000000">
                      <a:alpha val="75000"/>
                    </a:srgbClr>
                  </a:outerShdw>
                </a:effectLst>
                <a:tableStyleId>{5C22544A-7EE6-4342-B048-85BDC9FD1C3A}</a:tableStyleId>
              </a:tblPr>
              <a:tblGrid>
                <a:gridCol w="6480720"/>
              </a:tblGrid>
              <a:tr h="1584176">
                <a:tc>
                  <a:txBody>
                    <a:bodyPr/>
                    <a:lstStyle/>
                    <a:p>
                      <a:pPr algn="l"/>
                      <a:r>
                        <a:rPr lang="fr-FR" sz="1100" b="0" i="0" dirty="0" smtClean="0">
                          <a:solidFill>
                            <a:schemeClr val="tx1"/>
                          </a:solidFill>
                          <a:latin typeface="Courier New" pitchFamily="49" charset="0"/>
                          <a:cs typeface="Courier New" pitchFamily="49" charset="0"/>
                        </a:rPr>
                        <a:t>-b</a:t>
                      </a:r>
                      <a:r>
                        <a:rPr lang="fr-FR" sz="1100" b="0" i="0" baseline="0" dirty="0" smtClean="0">
                          <a:solidFill>
                            <a:schemeClr val="tx1"/>
                          </a:solidFill>
                          <a:latin typeface="Courier New" pitchFamily="49" charset="0"/>
                          <a:cs typeface="Courier New" pitchFamily="49" charset="0"/>
                        </a:rPr>
                        <a:t> printer : Use </a:t>
                      </a:r>
                      <a:r>
                        <a:rPr lang="fr-FR" sz="1100" b="0" i="0" baseline="0" dirty="0" err="1" smtClean="0">
                          <a:solidFill>
                            <a:schemeClr val="tx1"/>
                          </a:solidFill>
                          <a:latin typeface="Courier New" pitchFamily="49" charset="0"/>
                          <a:cs typeface="Courier New" pitchFamily="49" charset="0"/>
                        </a:rPr>
                        <a:t>this</a:t>
                      </a:r>
                      <a:r>
                        <a:rPr lang="fr-FR" sz="1100" b="0" i="0" baseline="0" dirty="0" smtClean="0">
                          <a:solidFill>
                            <a:schemeClr val="tx1"/>
                          </a:solidFill>
                          <a:latin typeface="Courier New" pitchFamily="49" charset="0"/>
                          <a:cs typeface="Courier New" pitchFamily="49" charset="0"/>
                        </a:rPr>
                        <a:t> </a:t>
                      </a:r>
                      <a:r>
                        <a:rPr lang="fr-FR" sz="1100" b="0" i="0" baseline="0" dirty="0" err="1" smtClean="0">
                          <a:solidFill>
                            <a:schemeClr val="tx1"/>
                          </a:solidFill>
                          <a:latin typeface="Courier New" pitchFamily="49" charset="0"/>
                          <a:cs typeface="Courier New" pitchFamily="49" charset="0"/>
                        </a:rPr>
                        <a:t>name</a:t>
                      </a:r>
                      <a:r>
                        <a:rPr lang="fr-FR" sz="1100" b="0" i="0" baseline="0" dirty="0" smtClean="0">
                          <a:solidFill>
                            <a:schemeClr val="tx1"/>
                          </a:solidFill>
                          <a:latin typeface="Courier New" pitchFamily="49" charset="0"/>
                          <a:cs typeface="Courier New" pitchFamily="49" charset="0"/>
                        </a:rPr>
                        <a:t> as the base of </a:t>
                      </a:r>
                      <a:r>
                        <a:rPr lang="fr-FR" sz="1100" b="0" i="0" baseline="0" dirty="0" err="1" smtClean="0">
                          <a:solidFill>
                            <a:schemeClr val="tx1"/>
                          </a:solidFill>
                          <a:latin typeface="Courier New" pitchFamily="49" charset="0"/>
                          <a:cs typeface="Courier New" pitchFamily="49" charset="0"/>
                        </a:rPr>
                        <a:t>generated</a:t>
                      </a:r>
                      <a:r>
                        <a:rPr lang="fr-FR" sz="1100" b="0" i="0" baseline="0" dirty="0" smtClean="0">
                          <a:solidFill>
                            <a:schemeClr val="tx1"/>
                          </a:solidFill>
                          <a:latin typeface="Courier New" pitchFamily="49" charset="0"/>
                          <a:cs typeface="Courier New" pitchFamily="49" charset="0"/>
                        </a:rPr>
                        <a:t> Java packages</a:t>
                      </a:r>
                    </a:p>
                    <a:p>
                      <a:pPr algn="l"/>
                      <a:endParaRPr lang="fr-FR" sz="1100" b="0" i="0" baseline="0" dirty="0" smtClean="0">
                        <a:solidFill>
                          <a:schemeClr val="tx1"/>
                        </a:solidFill>
                        <a:latin typeface="Courier New" pitchFamily="49" charset="0"/>
                        <a:cs typeface="Courier New" pitchFamily="49" charset="0"/>
                      </a:endParaRPr>
                    </a:p>
                    <a:p>
                      <a:pPr algn="l"/>
                      <a:r>
                        <a:rPr lang="fr-FR" sz="1100" b="0" i="0" baseline="0" dirty="0" smtClean="0">
                          <a:solidFill>
                            <a:schemeClr val="tx1"/>
                          </a:solidFill>
                          <a:latin typeface="Courier New" pitchFamily="49" charset="0"/>
                          <a:cs typeface="Courier New" pitchFamily="49" charset="0"/>
                        </a:rPr>
                        <a:t>-o ada     : </a:t>
                      </a:r>
                      <a:r>
                        <a:rPr lang="fr-FR" sz="1100" b="0" i="0" baseline="0" dirty="0" err="1" smtClean="0">
                          <a:solidFill>
                            <a:schemeClr val="tx1"/>
                          </a:solidFill>
                          <a:latin typeface="Courier New" pitchFamily="49" charset="0"/>
                          <a:cs typeface="Courier New" pitchFamily="49" charset="0"/>
                        </a:rPr>
                        <a:t>Generate</a:t>
                      </a:r>
                      <a:r>
                        <a:rPr lang="fr-FR" sz="1100" b="0" i="0" baseline="0" dirty="0" smtClean="0">
                          <a:solidFill>
                            <a:schemeClr val="tx1"/>
                          </a:solidFill>
                          <a:latin typeface="Courier New" pitchFamily="49" charset="0"/>
                          <a:cs typeface="Courier New" pitchFamily="49" charset="0"/>
                        </a:rPr>
                        <a:t> the Ada glue code in a directory </a:t>
                      </a:r>
                      <a:r>
                        <a:rPr lang="fr-FR" sz="1100" b="0" i="0" baseline="0" dirty="0" err="1" smtClean="0">
                          <a:solidFill>
                            <a:schemeClr val="tx1"/>
                          </a:solidFill>
                          <a:latin typeface="Courier New" pitchFamily="49" charset="0"/>
                          <a:cs typeface="Courier New" pitchFamily="49" charset="0"/>
                        </a:rPr>
                        <a:t>called</a:t>
                      </a:r>
                      <a:r>
                        <a:rPr lang="fr-FR" sz="1100" b="0" i="0" baseline="0" dirty="0" smtClean="0">
                          <a:solidFill>
                            <a:schemeClr val="tx1"/>
                          </a:solidFill>
                          <a:latin typeface="Courier New" pitchFamily="49" charset="0"/>
                          <a:cs typeface="Courier New" pitchFamily="49" charset="0"/>
                        </a:rPr>
                        <a:t> ada</a:t>
                      </a:r>
                    </a:p>
                    <a:p>
                      <a:pPr algn="l"/>
                      <a:endParaRPr lang="fr-FR" sz="1100" b="0" i="0" baseline="0" dirty="0" smtClean="0">
                        <a:solidFill>
                          <a:schemeClr val="tx1"/>
                        </a:solidFill>
                        <a:latin typeface="Courier New" pitchFamily="49" charset="0"/>
                        <a:cs typeface="Courier New" pitchFamily="49" charset="0"/>
                      </a:endParaRPr>
                    </a:p>
                    <a:p>
                      <a:pPr algn="l"/>
                      <a:r>
                        <a:rPr lang="fr-FR" sz="1100" b="0" i="0" baseline="0" dirty="0" smtClean="0">
                          <a:solidFill>
                            <a:schemeClr val="tx1"/>
                          </a:solidFill>
                          <a:latin typeface="Courier New" pitchFamily="49" charset="0"/>
                          <a:cs typeface="Courier New" pitchFamily="49" charset="0"/>
                        </a:rPr>
                        <a:t>-c java    : </a:t>
                      </a:r>
                      <a:r>
                        <a:rPr lang="fr-FR" sz="1100" b="0" i="0" baseline="0" dirty="0" err="1" smtClean="0">
                          <a:solidFill>
                            <a:schemeClr val="tx1"/>
                          </a:solidFill>
                          <a:latin typeface="Courier New" pitchFamily="49" charset="0"/>
                          <a:cs typeface="Courier New" pitchFamily="49" charset="0"/>
                        </a:rPr>
                        <a:t>Generate</a:t>
                      </a:r>
                      <a:r>
                        <a:rPr lang="fr-FR" sz="1100" b="0" i="0" baseline="0" dirty="0" smtClean="0">
                          <a:solidFill>
                            <a:schemeClr val="tx1"/>
                          </a:solidFill>
                          <a:latin typeface="Courier New" pitchFamily="49" charset="0"/>
                          <a:cs typeface="Courier New" pitchFamily="49" charset="0"/>
                        </a:rPr>
                        <a:t> the Java interface in a directory </a:t>
                      </a:r>
                      <a:r>
                        <a:rPr lang="fr-FR" sz="1100" b="0" i="0" baseline="0" dirty="0" err="1" smtClean="0">
                          <a:solidFill>
                            <a:schemeClr val="tx1"/>
                          </a:solidFill>
                          <a:latin typeface="Courier New" pitchFamily="49" charset="0"/>
                          <a:cs typeface="Courier New" pitchFamily="49" charset="0"/>
                        </a:rPr>
                        <a:t>called</a:t>
                      </a:r>
                      <a:r>
                        <a:rPr lang="fr-FR" sz="1100" b="0" i="0" baseline="0" dirty="0" smtClean="0">
                          <a:solidFill>
                            <a:schemeClr val="tx1"/>
                          </a:solidFill>
                          <a:latin typeface="Courier New" pitchFamily="49" charset="0"/>
                          <a:cs typeface="Courier New" pitchFamily="49" charset="0"/>
                        </a:rPr>
                        <a:t> java</a:t>
                      </a:r>
                    </a:p>
                    <a:p>
                      <a:pPr algn="l"/>
                      <a:endParaRPr lang="fr-FR" sz="1100" b="0" i="0" baseline="0" dirty="0" smtClean="0">
                        <a:solidFill>
                          <a:schemeClr val="tx1"/>
                        </a:solidFill>
                        <a:latin typeface="Courier New" pitchFamily="49" charset="0"/>
                        <a:cs typeface="Courier New" pitchFamily="49" charset="0"/>
                      </a:endParaRPr>
                    </a:p>
                    <a:p>
                      <a:pPr algn="l"/>
                      <a:r>
                        <a:rPr lang="fr-FR" sz="1100" b="0" i="0" baseline="0" dirty="0" smtClean="0">
                          <a:solidFill>
                            <a:schemeClr val="tx1"/>
                          </a:solidFill>
                          <a:latin typeface="Courier New" pitchFamily="49" charset="0"/>
                          <a:cs typeface="Courier New" pitchFamily="49" charset="0"/>
                        </a:rPr>
                        <a:t>-L printer : This </a:t>
                      </a:r>
                      <a:r>
                        <a:rPr lang="fr-FR" sz="1100" b="0" i="0" baseline="0" dirty="0" err="1" smtClean="0">
                          <a:solidFill>
                            <a:schemeClr val="tx1"/>
                          </a:solidFill>
                          <a:latin typeface="Courier New" pitchFamily="49" charset="0"/>
                          <a:cs typeface="Courier New" pitchFamily="49" charset="0"/>
                        </a:rPr>
                        <a:t>is</a:t>
                      </a:r>
                      <a:r>
                        <a:rPr lang="fr-FR" sz="1100" b="0" i="0" baseline="0" dirty="0" smtClean="0">
                          <a:solidFill>
                            <a:schemeClr val="tx1"/>
                          </a:solidFill>
                          <a:latin typeface="Courier New" pitchFamily="49" charset="0"/>
                          <a:cs typeface="Courier New" pitchFamily="49" charset="0"/>
                        </a:rPr>
                        <a:t> the </a:t>
                      </a:r>
                      <a:r>
                        <a:rPr lang="fr-FR" sz="1100" b="0" i="0" baseline="0" dirty="0" err="1" smtClean="0">
                          <a:solidFill>
                            <a:schemeClr val="tx1"/>
                          </a:solidFill>
                          <a:latin typeface="Courier New" pitchFamily="49" charset="0"/>
                          <a:cs typeface="Courier New" pitchFamily="49" charset="0"/>
                        </a:rPr>
                        <a:t>name</a:t>
                      </a:r>
                      <a:r>
                        <a:rPr lang="fr-FR" sz="1100" b="0" i="0" baseline="0" dirty="0" smtClean="0">
                          <a:solidFill>
                            <a:schemeClr val="tx1"/>
                          </a:solidFill>
                          <a:latin typeface="Courier New" pitchFamily="49" charset="0"/>
                          <a:cs typeface="Courier New" pitchFamily="49" charset="0"/>
                        </a:rPr>
                        <a:t> of the </a:t>
                      </a:r>
                      <a:r>
                        <a:rPr lang="fr-FR" sz="1100" b="0" i="0" baseline="0" dirty="0" err="1" smtClean="0">
                          <a:solidFill>
                            <a:schemeClr val="tx1"/>
                          </a:solidFill>
                          <a:latin typeface="Courier New" pitchFamily="49" charset="0"/>
                          <a:cs typeface="Courier New" pitchFamily="49" charset="0"/>
                        </a:rPr>
                        <a:t>library</a:t>
                      </a:r>
                      <a:r>
                        <a:rPr lang="fr-FR" sz="1100" b="0" i="0" baseline="0" dirty="0" smtClean="0">
                          <a:solidFill>
                            <a:schemeClr val="tx1"/>
                          </a:solidFill>
                          <a:latin typeface="Courier New" pitchFamily="49" charset="0"/>
                          <a:cs typeface="Courier New" pitchFamily="49" charset="0"/>
                        </a:rPr>
                        <a:t> to </a:t>
                      </a:r>
                      <a:r>
                        <a:rPr lang="fr-FR" sz="1100" b="0" i="0" baseline="0" dirty="0" err="1" smtClean="0">
                          <a:solidFill>
                            <a:schemeClr val="tx1"/>
                          </a:solidFill>
                          <a:latin typeface="Courier New" pitchFamily="49" charset="0"/>
                          <a:cs typeface="Courier New" pitchFamily="49" charset="0"/>
                        </a:rPr>
                        <a:t>be</a:t>
                      </a:r>
                      <a:r>
                        <a:rPr lang="fr-FR" sz="1100" b="0" i="0" baseline="0" dirty="0" smtClean="0">
                          <a:solidFill>
                            <a:schemeClr val="tx1"/>
                          </a:solidFill>
                          <a:latin typeface="Courier New" pitchFamily="49" charset="0"/>
                          <a:cs typeface="Courier New" pitchFamily="49" charset="0"/>
                        </a:rPr>
                        <a:t> </a:t>
                      </a:r>
                      <a:r>
                        <a:rPr lang="fr-FR" sz="1100" b="0" i="0" baseline="0" dirty="0" err="1" smtClean="0">
                          <a:solidFill>
                            <a:schemeClr val="tx1"/>
                          </a:solidFill>
                          <a:latin typeface="Courier New" pitchFamily="49" charset="0"/>
                          <a:cs typeface="Courier New" pitchFamily="49" charset="0"/>
                        </a:rPr>
                        <a:t>built</a:t>
                      </a:r>
                      <a:endParaRPr lang="fr-FR" sz="1100" b="0" i="0" baseline="0" dirty="0" smtClean="0">
                        <a:solidFill>
                          <a:schemeClr val="tx1"/>
                        </a:solidFill>
                        <a:latin typeface="Courier New" pitchFamily="49" charset="0"/>
                        <a:cs typeface="Courier New" pitchFamily="49" charset="0"/>
                      </a:endParaRPr>
                    </a:p>
                    <a:p>
                      <a:pPr algn="l"/>
                      <a:endParaRPr lang="fr-FR" sz="1100" b="0" i="0" baseline="0" dirty="0" smtClean="0">
                        <a:solidFill>
                          <a:schemeClr val="tx1"/>
                        </a:solidFill>
                        <a:latin typeface="Courier New" pitchFamily="49" charset="0"/>
                        <a:cs typeface="Courier New" pitchFamily="49" charset="0"/>
                      </a:endParaRPr>
                    </a:p>
                    <a:p>
                      <a:pPr algn="l"/>
                      <a:endParaRPr lang="fr-FR" sz="1100" b="0" i="0" baseline="0" dirty="0" smtClean="0">
                        <a:solidFill>
                          <a:schemeClr val="tx1"/>
                        </a:solidFill>
                        <a:latin typeface="Courier New" pitchFamily="49" charset="0"/>
                        <a:cs typeface="Courier New" pitchFamily="49" charset="0"/>
                      </a:endParaRPr>
                    </a:p>
                    <a:p>
                      <a:pPr algn="l"/>
                      <a:endParaRPr lang="fr-FR" sz="1100" b="0" i="0" baseline="0" dirty="0" smtClean="0">
                        <a:solidFill>
                          <a:schemeClr val="tx1"/>
                        </a:solidFill>
                        <a:latin typeface="Courier New" pitchFamily="49" charset="0"/>
                        <a:cs typeface="Courier New" pitchFamily="49" charset="0"/>
                      </a:endParaRPr>
                    </a:p>
                    <a:p>
                      <a:pPr algn="l"/>
                      <a:endParaRPr lang="fr-FR" sz="1100" b="0" i="0" dirty="0" smtClean="0">
                        <a:solidFill>
                          <a:schemeClr val="tx1"/>
                        </a:solidFill>
                        <a:latin typeface="Courier New" pitchFamily="49" charset="0"/>
                        <a:cs typeface="Courier New" pitchFamily="49" charset="0"/>
                      </a:endParaRPr>
                    </a:p>
                  </a:txBody>
                  <a:tcPr>
                    <a:solidFill>
                      <a:schemeClr val="bg1"/>
                    </a:solidFill>
                  </a:tcPr>
                </a:tc>
              </a:tr>
            </a:tbl>
          </a:graphicData>
        </a:graphic>
      </p:graphicFrame>
      <p:graphicFrame>
        <p:nvGraphicFramePr>
          <p:cNvPr id="7" name="Tableau 4"/>
          <p:cNvGraphicFramePr>
            <a:graphicFrameLocks noGrp="1"/>
          </p:cNvGraphicFramePr>
          <p:nvPr>
            <p:extLst>
              <p:ext uri="{D42A27DB-BD31-4B8C-83A1-F6EECF244321}">
                <p14:modId xmlns:p14="http://schemas.microsoft.com/office/powerpoint/2010/main" val="3157441800"/>
              </p:ext>
            </p:extLst>
          </p:nvPr>
        </p:nvGraphicFramePr>
        <p:xfrm>
          <a:off x="952500" y="1455947"/>
          <a:ext cx="3297170" cy="1566418"/>
        </p:xfrm>
        <a:graphic>
          <a:graphicData uri="http://schemas.openxmlformats.org/drawingml/2006/table">
            <a:tbl>
              <a:tblPr firstRow="1" bandRow="1">
                <a:tableStyleId>{5C22544A-7EE6-4342-B048-85BDC9FD1C3A}</a:tableStyleId>
              </a:tblPr>
              <a:tblGrid>
                <a:gridCol w="3297170"/>
              </a:tblGrid>
              <a:tr h="15664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Printer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Print(Me : </a:t>
                      </a:r>
                      <a:r>
                        <a:rPr lang="en-GB" sz="1100" b="1" baseline="0" dirty="0" smtClean="0">
                          <a:solidFill>
                            <a:schemeClr val="tx1"/>
                          </a:solidFill>
                          <a:latin typeface="Courier New" pitchFamily="49" charset="0"/>
                        </a:rPr>
                        <a:t>in</a:t>
                      </a:r>
                      <a:r>
                        <a:rPr lang="en-GB" sz="1100" b="0" baseline="0" dirty="0" smtClean="0">
                          <a:solidFill>
                            <a:schemeClr val="tx1"/>
                          </a:solidFill>
                          <a:latin typeface="Courier New" pitchFamily="49" charset="0"/>
                        </a:rPr>
                        <a:t> String);</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Printer;</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8" name="Tableau 4"/>
          <p:cNvGraphicFramePr>
            <a:graphicFrameLocks noGrp="1"/>
          </p:cNvGraphicFramePr>
          <p:nvPr>
            <p:extLst>
              <p:ext uri="{D42A27DB-BD31-4B8C-83A1-F6EECF244321}">
                <p14:modId xmlns:p14="http://schemas.microsoft.com/office/powerpoint/2010/main" val="541207649"/>
              </p:ext>
            </p:extLst>
          </p:nvPr>
        </p:nvGraphicFramePr>
        <p:xfrm>
          <a:off x="4658816" y="1295400"/>
          <a:ext cx="3835400" cy="1849756"/>
        </p:xfrm>
        <a:graphic>
          <a:graphicData uri="http://schemas.openxmlformats.org/drawingml/2006/table">
            <a:tbl>
              <a:tblPr firstRow="1" bandRow="1">
                <a:tableStyleId>{5C22544A-7EE6-4342-B048-85BDC9FD1C3A}</a:tableStyleId>
              </a:tblPr>
              <a:tblGrid>
                <a:gridCol w="3835400"/>
              </a:tblGrid>
              <a:tr h="18497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Ada.Text_IO</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body</a:t>
                      </a:r>
                      <a:r>
                        <a:rPr lang="en-GB" sz="1100" b="0" baseline="0" dirty="0" smtClean="0">
                          <a:solidFill>
                            <a:schemeClr val="tx1"/>
                          </a:solidFill>
                          <a:latin typeface="Courier New" pitchFamily="49" charset="0"/>
                        </a:rPr>
                        <a:t> Printer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Print(Me : </a:t>
                      </a:r>
                      <a:r>
                        <a:rPr lang="en-GB" sz="1100" b="1" baseline="0" dirty="0" smtClean="0">
                          <a:solidFill>
                            <a:schemeClr val="tx1"/>
                          </a:solidFill>
                          <a:latin typeface="Courier New" pitchFamily="49" charset="0"/>
                        </a:rPr>
                        <a:t>in</a:t>
                      </a:r>
                      <a:r>
                        <a:rPr lang="en-GB" sz="1100" b="0" baseline="0" dirty="0" smtClean="0">
                          <a:solidFill>
                            <a:schemeClr val="tx1"/>
                          </a:solidFill>
                          <a:latin typeface="Courier New" pitchFamily="49" charset="0"/>
                        </a:rPr>
                        <a:t> String)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Ada.Text_IO.Put_Line</a:t>
                      </a:r>
                      <a:r>
                        <a:rPr lang="en-GB" sz="1100" b="0" baseline="0" dirty="0" smtClean="0">
                          <a:solidFill>
                            <a:schemeClr val="tx1"/>
                          </a:solidFill>
                          <a:latin typeface="Courier New" pitchFamily="49" charset="0"/>
                        </a:rPr>
                        <a:t>(Me);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Print;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Printer;</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spTree>
    <p:extLst>
      <p:ext uri="{BB962C8B-B14F-4D97-AF65-F5344CB8AC3E}">
        <p14:creationId xmlns:p14="http://schemas.microsoft.com/office/powerpoint/2010/main" val="32120654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Exceptions</a:t>
            </a:r>
          </a:p>
        </p:txBody>
      </p:sp>
      <p:graphicFrame>
        <p:nvGraphicFramePr>
          <p:cNvPr id="5" name="Tableau 4"/>
          <p:cNvGraphicFramePr>
            <a:graphicFrameLocks noGrp="1"/>
          </p:cNvGraphicFramePr>
          <p:nvPr>
            <p:extLst>
              <p:ext uri="{D42A27DB-BD31-4B8C-83A1-F6EECF244321}">
                <p14:modId xmlns:p14="http://schemas.microsoft.com/office/powerpoint/2010/main" val="1263220449"/>
              </p:ext>
            </p:extLst>
          </p:nvPr>
        </p:nvGraphicFramePr>
        <p:xfrm>
          <a:off x="1673484" y="3534911"/>
          <a:ext cx="5721877" cy="1767290"/>
        </p:xfrm>
        <a:graphic>
          <a:graphicData uri="http://schemas.openxmlformats.org/drawingml/2006/table">
            <a:tbl>
              <a:tblPr firstRow="1" bandRow="1">
                <a:tableStyleId>{5C22544A-7EE6-4342-B048-85BDC9FD1C3A}</a:tableStyleId>
              </a:tblPr>
              <a:tblGrid>
                <a:gridCol w="5721877"/>
              </a:tblGrid>
              <a:tr h="13941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public class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My_Main</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public static void </a:t>
                      </a:r>
                      <a:r>
                        <a:rPr lang="en-GB" sz="1100" b="0" baseline="0" dirty="0" smtClean="0">
                          <a:solidFill>
                            <a:schemeClr val="tx1"/>
                          </a:solidFill>
                          <a:latin typeface="Courier New" pitchFamily="49" charset="0"/>
                        </a:rPr>
                        <a:t>main (String [] </a:t>
                      </a:r>
                      <a:r>
                        <a:rPr lang="en-GB" sz="1100" b="0" baseline="0" dirty="0" err="1" smtClean="0">
                          <a:solidFill>
                            <a:schemeClr val="tx1"/>
                          </a:solidFill>
                          <a:latin typeface="Courier New" pitchFamily="49" charset="0"/>
                        </a:rPr>
                        <a:t>argv</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try</a:t>
                      </a:r>
                      <a:r>
                        <a:rPr lang="en-GB" sz="1100" b="0" baseline="0" dirty="0" smtClean="0">
                          <a:solidFill>
                            <a:schemeClr val="tx1"/>
                          </a:solidFill>
                          <a:latin typeface="Courier New" pitchFamily="49" charset="0"/>
                        </a:rPr>
                        <a:t> {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Except_Package.Throw_An_Exception</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 </a:t>
                      </a:r>
                      <a:r>
                        <a:rPr lang="en-GB" sz="1100" b="1" baseline="0" dirty="0" smtClean="0">
                          <a:solidFill>
                            <a:schemeClr val="tx1"/>
                          </a:solidFill>
                          <a:latin typeface="Courier New" pitchFamily="49" charset="0"/>
                        </a:rPr>
                        <a:t>catch</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An_Exception</a:t>
                      </a:r>
                      <a:r>
                        <a:rPr lang="en-GB" sz="1100" b="0" baseline="0" dirty="0" smtClean="0">
                          <a:solidFill>
                            <a:schemeClr val="tx1"/>
                          </a:solidFill>
                          <a:latin typeface="Courier New" pitchFamily="49" charset="0"/>
                        </a:rPr>
                        <a:t> e) {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System.out.println</a:t>
                      </a:r>
                      <a:r>
                        <a:rPr lang="en-GB" sz="1100" b="0" baseline="0" dirty="0" smtClean="0">
                          <a:solidFill>
                            <a:schemeClr val="tx1"/>
                          </a:solidFill>
                          <a:latin typeface="Courier New" pitchFamily="49" charset="0"/>
                        </a:rPr>
                        <a:t> ("Exception thrown from Ada");</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txBody>
                  <a:tcPr marL="91413" marR="91413" marT="45445" marB="45445" anchor="ctr">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2586301734"/>
              </p:ext>
            </p:extLst>
          </p:nvPr>
        </p:nvGraphicFramePr>
        <p:xfrm>
          <a:off x="1673484" y="1710913"/>
          <a:ext cx="5721877" cy="1432010"/>
        </p:xfrm>
        <a:graphic>
          <a:graphicData uri="http://schemas.openxmlformats.org/drawingml/2006/table">
            <a:tbl>
              <a:tblPr firstRow="1" bandRow="1">
                <a:tableStyleId>{5C22544A-7EE6-4342-B048-85BDC9FD1C3A}</a:tableStyleId>
              </a:tblPr>
              <a:tblGrid>
                <a:gridCol w="5721877"/>
              </a:tblGrid>
              <a:tr h="13941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An_Exception.java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public final class </a:t>
                      </a:r>
                      <a:r>
                        <a:rPr lang="en-GB" sz="1100" b="0" baseline="0" dirty="0" err="1" smtClean="0">
                          <a:solidFill>
                            <a:schemeClr val="tx1"/>
                          </a:solidFill>
                          <a:latin typeface="Courier New" pitchFamily="49" charset="0"/>
                        </a:rPr>
                        <a:t>An_Exception</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extends </a:t>
                      </a:r>
                      <a:r>
                        <a:rPr lang="en-GB" sz="1100" b="0" baseline="0" dirty="0" err="1" smtClean="0">
                          <a:solidFill>
                            <a:schemeClr val="tx1"/>
                          </a:solidFill>
                          <a:latin typeface="Courier New" pitchFamily="49" charset="0"/>
                        </a:rPr>
                        <a:t>com.adacore.ajis.NativeException</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implements </a:t>
                      </a:r>
                      <a:r>
                        <a:rPr lang="en-GB" sz="1100" b="0" baseline="0" dirty="0" err="1" smtClean="0">
                          <a:solidFill>
                            <a:schemeClr val="tx1"/>
                          </a:solidFill>
                          <a:latin typeface="Courier New" pitchFamily="49" charset="0"/>
                        </a:rPr>
                        <a:t>com.adacore.ajis.internal.ada.AdaException</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static public</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except.Ada.Exceptions.Exception_Occurrence</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createOccurrence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except.Standard.AdaString</a:t>
                      </a:r>
                      <a:r>
                        <a:rPr lang="en-GB" sz="1100" b="0" baseline="0" dirty="0" smtClean="0">
                          <a:solidFill>
                            <a:schemeClr val="tx1"/>
                          </a:solidFill>
                          <a:latin typeface="Courier New" pitchFamily="49" charset="0"/>
                        </a:rPr>
                        <a:t> Message)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txBody>
                  <a:tcPr marL="91413" marR="91413" marT="45445" marB="45445" anchor="ctr">
                    <a:solidFill>
                      <a:schemeClr val="bg1">
                        <a:lumMod val="95000"/>
                      </a:schemeClr>
                    </a:solidFill>
                  </a:tcPr>
                </a:tc>
              </a:tr>
            </a:tbl>
          </a:graphicData>
        </a:graphic>
      </p:graphicFrame>
    </p:spTree>
    <p:extLst>
      <p:ext uri="{BB962C8B-B14F-4D97-AF65-F5344CB8AC3E}">
        <p14:creationId xmlns:p14="http://schemas.microsoft.com/office/powerpoint/2010/main" val="18651892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9225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(1/10)</a:t>
            </a:r>
            <a:endParaRPr lang="en-GB" dirty="0"/>
          </a:p>
        </p:txBody>
      </p:sp>
      <p:graphicFrame>
        <p:nvGraphicFramePr>
          <p:cNvPr id="4" name="Tableau 4"/>
          <p:cNvGraphicFramePr>
            <a:graphicFrameLocks noGrp="1"/>
          </p:cNvGraphicFramePr>
          <p:nvPr>
            <p:extLst/>
          </p:nvPr>
        </p:nvGraphicFramePr>
        <p:xfrm>
          <a:off x="1729408" y="2071492"/>
          <a:ext cx="5685185" cy="2393004"/>
        </p:xfrm>
        <a:graphic>
          <a:graphicData uri="http://schemas.openxmlformats.org/drawingml/2006/table">
            <a:tbl>
              <a:tblPr firstRow="1" bandRow="1">
                <a:tableStyleId>{5C22544A-7EE6-4342-B048-85BDC9FD1C3A}</a:tableStyleId>
              </a:tblPr>
              <a:tblGrid>
                <a:gridCol w="5685185"/>
              </a:tblGrid>
              <a:tr h="23930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import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quiz.Standard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public</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class</a:t>
                      </a:r>
                      <a:r>
                        <a:rPr lang="en-GB" sz="1100" b="0" baseline="0" dirty="0" smtClean="0">
                          <a:solidFill>
                            <a:schemeClr val="tx1"/>
                          </a:solidFill>
                          <a:latin typeface="Courier New" pitchFamily="49" charset="0"/>
                        </a:rPr>
                        <a:t> Q1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public</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static</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void</a:t>
                      </a:r>
                      <a:r>
                        <a:rPr lang="en-GB" sz="1100" b="0" baseline="0" dirty="0" smtClean="0">
                          <a:solidFill>
                            <a:schemeClr val="tx1"/>
                          </a:solidFill>
                          <a:latin typeface="Courier New" pitchFamily="49" charset="0"/>
                        </a:rPr>
                        <a:t> main (String [] </a:t>
                      </a:r>
                      <a:r>
                        <a:rPr lang="en-GB" sz="1100" b="0" baseline="0" dirty="0" err="1" smtClean="0">
                          <a:solidFill>
                            <a:schemeClr val="tx1"/>
                          </a:solidFill>
                          <a:latin typeface="Courier New" pitchFamily="49" charset="0"/>
                        </a:rPr>
                        <a:t>argv</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java.lang.String</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MyString</a:t>
                      </a:r>
                      <a:r>
                        <a:rPr lang="en-GB" sz="1100" b="0" baseline="0" dirty="0" smtClean="0">
                          <a:solidFill>
                            <a:schemeClr val="tx1"/>
                          </a:solidFill>
                          <a:latin typeface="Courier New" pitchFamily="49" charset="0"/>
                        </a:rPr>
                        <a:t> = </a:t>
                      </a:r>
                      <a:r>
                        <a:rPr lang="en-GB" sz="1100" b="1" baseline="0" dirty="0" smtClean="0">
                          <a:solidFill>
                            <a:schemeClr val="tx1"/>
                          </a:solidFill>
                          <a:latin typeface="Courier New" pitchFamily="49" charset="0"/>
                        </a:rPr>
                        <a:t>new</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AdaString</a:t>
                      </a:r>
                      <a:r>
                        <a:rPr lang="en-GB" sz="1100" b="0" baseline="0" dirty="0" smtClean="0">
                          <a:solidFill>
                            <a:schemeClr val="tx1"/>
                          </a:solidFill>
                          <a:latin typeface="Courier New" pitchFamily="49" charset="0"/>
                        </a:rPr>
                        <a:t>("Hello World");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System.out.println</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MyString</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txBody>
                  <a:tcPr marL="91413" marR="91413" marT="45445" marB="45445" anchor="ctr">
                    <a:solidFill>
                      <a:schemeClr val="bg1">
                        <a:lumMod val="95000"/>
                      </a:schemeClr>
                    </a:solidFill>
                  </a:tcPr>
                </a:tc>
              </a:tr>
            </a:tbl>
          </a:graphicData>
        </a:graphic>
      </p:graphicFrame>
    </p:spTree>
    <p:extLst>
      <p:ext uri="{BB962C8B-B14F-4D97-AF65-F5344CB8AC3E}">
        <p14:creationId xmlns:p14="http://schemas.microsoft.com/office/powerpoint/2010/main" val="64092465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(1/10)</a:t>
            </a:r>
            <a:endParaRPr lang="en-GB" dirty="0"/>
          </a:p>
        </p:txBody>
      </p:sp>
      <p:graphicFrame>
        <p:nvGraphicFramePr>
          <p:cNvPr id="4" name="Tableau 4"/>
          <p:cNvGraphicFramePr>
            <a:graphicFrameLocks noGrp="1"/>
          </p:cNvGraphicFramePr>
          <p:nvPr>
            <p:extLst/>
          </p:nvPr>
        </p:nvGraphicFramePr>
        <p:xfrm>
          <a:off x="1258109" y="4221127"/>
          <a:ext cx="6627783" cy="1976476"/>
        </p:xfrm>
        <a:graphic>
          <a:graphicData uri="http://schemas.openxmlformats.org/drawingml/2006/table">
            <a:tbl>
              <a:tblPr firstRow="1" bandRow="1">
                <a:tableStyleId>{5C22544A-7EE6-4342-B048-85BDC9FD1C3A}</a:tableStyleId>
              </a:tblPr>
              <a:tblGrid>
                <a:gridCol w="6627783"/>
              </a:tblGrid>
              <a:tr h="19764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import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quiz.Standard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public</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class</a:t>
                      </a:r>
                      <a:r>
                        <a:rPr lang="en-GB" sz="1100" b="0" baseline="0" dirty="0" smtClean="0">
                          <a:solidFill>
                            <a:schemeClr val="tx1"/>
                          </a:solidFill>
                          <a:latin typeface="Courier New" pitchFamily="49" charset="0"/>
                        </a:rPr>
                        <a:t> Q1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public</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static</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void</a:t>
                      </a:r>
                      <a:r>
                        <a:rPr lang="en-GB" sz="1100" b="0" baseline="0" dirty="0" smtClean="0">
                          <a:solidFill>
                            <a:schemeClr val="tx1"/>
                          </a:solidFill>
                          <a:latin typeface="Courier New" pitchFamily="49" charset="0"/>
                        </a:rPr>
                        <a:t> main (String [] </a:t>
                      </a:r>
                      <a:r>
                        <a:rPr lang="en-GB" sz="1100" b="0" baseline="0" dirty="0" err="1" smtClean="0">
                          <a:solidFill>
                            <a:schemeClr val="tx1"/>
                          </a:solidFill>
                          <a:latin typeface="Courier New" pitchFamily="49" charset="0"/>
                        </a:rPr>
                        <a:t>argv</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java.lang.String</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MyString</a:t>
                      </a:r>
                      <a:r>
                        <a:rPr lang="en-GB" sz="1100" b="0" baseline="0" dirty="0" smtClean="0">
                          <a:solidFill>
                            <a:schemeClr val="tx1"/>
                          </a:solidFill>
                          <a:latin typeface="Courier New" pitchFamily="49" charset="0"/>
                        </a:rPr>
                        <a:t> = (</a:t>
                      </a:r>
                      <a:r>
                        <a:rPr lang="en-GB" sz="1100" b="1" baseline="0" dirty="0" smtClean="0">
                          <a:solidFill>
                            <a:schemeClr val="tx1"/>
                          </a:solidFill>
                          <a:latin typeface="Courier New" pitchFamily="49" charset="0"/>
                        </a:rPr>
                        <a:t>new</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AdaString</a:t>
                      </a:r>
                      <a:r>
                        <a:rPr lang="en-GB" sz="1100" b="0" baseline="0" dirty="0" smtClean="0">
                          <a:solidFill>
                            <a:schemeClr val="tx1"/>
                          </a:solidFill>
                          <a:latin typeface="Courier New" pitchFamily="49" charset="0"/>
                        </a:rPr>
                        <a:t>("Hello World")).</a:t>
                      </a:r>
                      <a:r>
                        <a:rPr lang="en-GB" sz="1100" b="0" baseline="0" dirty="0" err="1" smtClean="0">
                          <a:solidFill>
                            <a:schemeClr val="tx1"/>
                          </a:solidFill>
                          <a:latin typeface="Courier New" pitchFamily="49" charset="0"/>
                        </a:rPr>
                        <a:t>toString</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System.out.println</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MyString</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txBody>
                  <a:tcPr marL="91413" marR="91413" marT="45445" marB="45445" anchor="ctr">
                    <a:solidFill>
                      <a:schemeClr val="bg1">
                        <a:lumMod val="95000"/>
                      </a:schemeClr>
                    </a:solidFill>
                  </a:tcPr>
                </a:tc>
              </a:tr>
            </a:tbl>
          </a:graphicData>
        </a:graphic>
      </p:graphicFrame>
      <p:graphicFrame>
        <p:nvGraphicFramePr>
          <p:cNvPr id="6" name="Tableau 4"/>
          <p:cNvGraphicFramePr>
            <a:graphicFrameLocks noGrp="1"/>
          </p:cNvGraphicFramePr>
          <p:nvPr>
            <p:extLst/>
          </p:nvPr>
        </p:nvGraphicFramePr>
        <p:xfrm>
          <a:off x="1740041" y="2169041"/>
          <a:ext cx="5685185" cy="1912682"/>
        </p:xfrm>
        <a:graphic>
          <a:graphicData uri="http://schemas.openxmlformats.org/drawingml/2006/table">
            <a:tbl>
              <a:tblPr firstRow="1" bandRow="1">
                <a:tableStyleId>{5C22544A-7EE6-4342-B048-85BDC9FD1C3A}</a:tableStyleId>
              </a:tblPr>
              <a:tblGrid>
                <a:gridCol w="5685185"/>
              </a:tblGrid>
              <a:tr h="19126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import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quiz.Standard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public</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class</a:t>
                      </a:r>
                      <a:r>
                        <a:rPr lang="en-GB" sz="1100" b="0" baseline="0" dirty="0" smtClean="0">
                          <a:solidFill>
                            <a:schemeClr val="tx1"/>
                          </a:solidFill>
                          <a:latin typeface="Courier New" pitchFamily="49" charset="0"/>
                        </a:rPr>
                        <a:t> Q1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public</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static</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void</a:t>
                      </a:r>
                      <a:r>
                        <a:rPr lang="en-GB" sz="1100" b="0" baseline="0" dirty="0" smtClean="0">
                          <a:solidFill>
                            <a:schemeClr val="tx1"/>
                          </a:solidFill>
                          <a:latin typeface="Courier New" pitchFamily="49" charset="0"/>
                        </a:rPr>
                        <a:t> main (String [] </a:t>
                      </a:r>
                      <a:r>
                        <a:rPr lang="en-GB" sz="1100" b="0" baseline="0" dirty="0" err="1" smtClean="0">
                          <a:solidFill>
                            <a:schemeClr val="tx1"/>
                          </a:solidFill>
                          <a:latin typeface="Courier New" pitchFamily="49" charset="0"/>
                        </a:rPr>
                        <a:t>argv</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java.lang.String</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MyString</a:t>
                      </a:r>
                      <a:r>
                        <a:rPr lang="en-GB" sz="1100" b="0" baseline="0" dirty="0" smtClean="0">
                          <a:solidFill>
                            <a:schemeClr val="tx1"/>
                          </a:solidFill>
                          <a:latin typeface="Courier New" pitchFamily="49" charset="0"/>
                        </a:rPr>
                        <a:t> = </a:t>
                      </a:r>
                      <a:r>
                        <a:rPr lang="en-GB" sz="1100" b="1" baseline="0" dirty="0" smtClean="0">
                          <a:solidFill>
                            <a:schemeClr val="tx1"/>
                          </a:solidFill>
                          <a:latin typeface="Courier New" pitchFamily="49" charset="0"/>
                        </a:rPr>
                        <a:t>new</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AdaString</a:t>
                      </a:r>
                      <a:r>
                        <a:rPr lang="en-GB" sz="1100" b="0" baseline="0" dirty="0" smtClean="0">
                          <a:solidFill>
                            <a:schemeClr val="tx1"/>
                          </a:solidFill>
                          <a:latin typeface="Courier New" pitchFamily="49" charset="0"/>
                        </a:rPr>
                        <a:t>("Hello World");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System.out.println</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MyString</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txBody>
                  <a:tcPr marL="91413" marR="91413" marT="45445" marB="45445" anchor="ctr">
                    <a:solidFill>
                      <a:schemeClr val="bg1">
                        <a:lumMod val="95000"/>
                      </a:schemeClr>
                    </a:solidFill>
                  </a:tcPr>
                </a:tc>
              </a:tr>
            </a:tbl>
          </a:graphicData>
        </a:graphic>
      </p:graphicFrame>
      <p:cxnSp>
        <p:nvCxnSpPr>
          <p:cNvPr id="7" name="Straight Connector 3"/>
          <p:cNvCxnSpPr>
            <a:cxnSpLocks noChangeShapeType="1"/>
            <a:stCxn id="8" idx="0"/>
            <a:endCxn id="9" idx="2"/>
          </p:cNvCxnSpPr>
          <p:nvPr/>
        </p:nvCxnSpPr>
        <p:spPr bwMode="auto">
          <a:xfrm flipH="1" flipV="1">
            <a:off x="3862819" y="1742204"/>
            <a:ext cx="2064832" cy="1362947"/>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cxnSp>
      <p:sp>
        <p:nvSpPr>
          <p:cNvPr id="8" name="Oval 2"/>
          <p:cNvSpPr>
            <a:spLocks noChangeArrowheads="1"/>
          </p:cNvSpPr>
          <p:nvPr/>
        </p:nvSpPr>
        <p:spPr bwMode="auto">
          <a:xfrm>
            <a:off x="4646428" y="3105151"/>
            <a:ext cx="2562446" cy="360363"/>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37931725" indent="-37474525">
              <a:lnSpc>
                <a:spcPct val="120000"/>
              </a:lnSpc>
              <a:spcBef>
                <a:spcPct val="20000"/>
              </a:spcBef>
              <a:buChar char="–"/>
              <a:defRPr sz="1400">
                <a:solidFill>
                  <a:schemeClr val="tx1"/>
                </a:solidFill>
                <a:latin typeface="Calibri" panose="020F0502020204030204" pitchFamily="34" charset="0"/>
                <a:ea typeface="ヒラギノ角ゴ ProN W3" pitchFamily="-8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itchFamily="-84" charset="-128"/>
              </a:defRPr>
            </a:lvl3pPr>
            <a:lvl4pPr marL="16002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4pPr>
            <a:lvl5pPr marL="20574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5pPr>
            <a:lvl6pPr marL="25146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6pPr>
            <a:lvl7pPr marL="29718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7pPr>
            <a:lvl8pPr marL="34290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8pPr>
            <a:lvl9pPr marL="38862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9pPr>
          </a:lstStyle>
          <a:p>
            <a:pPr eaLnBrk="1" hangingPunct="1">
              <a:lnSpc>
                <a:spcPct val="100000"/>
              </a:lnSpc>
              <a:spcBef>
                <a:spcPct val="0"/>
              </a:spcBef>
              <a:buClrTx/>
              <a:buFontTx/>
              <a:buNone/>
            </a:pPr>
            <a:endParaRPr lang="en-US" altLang="en-US" sz="1800" b="0" i="1">
              <a:solidFill>
                <a:srgbClr val="000000"/>
              </a:solidFill>
              <a:latin typeface="Arial" panose="020B0604020202020204" pitchFamily="34" charset="0"/>
            </a:endParaRPr>
          </a:p>
        </p:txBody>
      </p:sp>
      <p:sp>
        <p:nvSpPr>
          <p:cNvPr id="9" name="TextBox 8"/>
          <p:cNvSpPr txBox="1"/>
          <p:nvPr/>
        </p:nvSpPr>
        <p:spPr>
          <a:xfrm>
            <a:off x="714313" y="1434427"/>
            <a:ext cx="6297011" cy="307777"/>
          </a:xfrm>
          <a:prstGeom prst="rect">
            <a:avLst/>
          </a:prstGeom>
          <a:noFill/>
        </p:spPr>
        <p:txBody>
          <a:bodyPr wrap="square" rtlCol="0">
            <a:spAutoFit/>
          </a:bodyPr>
          <a:lstStyle/>
          <a:p>
            <a:r>
              <a:rPr lang="en-GB" sz="1400" b="1" i="0" kern="1200" dirty="0" err="1" smtClean="0">
                <a:solidFill>
                  <a:schemeClr val="accent1"/>
                </a:solidFill>
              </a:rPr>
              <a:t>AdaString</a:t>
            </a:r>
            <a:r>
              <a:rPr lang="en-GB" sz="1400" b="1" i="0" kern="1200" dirty="0" smtClean="0">
                <a:solidFill>
                  <a:schemeClr val="accent1"/>
                </a:solidFill>
              </a:rPr>
              <a:t> objects are not compatible with </a:t>
            </a:r>
            <a:r>
              <a:rPr lang="en-GB" sz="1400" b="1" i="0" kern="1200" dirty="0" err="1" smtClean="0">
                <a:solidFill>
                  <a:schemeClr val="accent1"/>
                </a:solidFill>
              </a:rPr>
              <a:t>java.lang.String</a:t>
            </a:r>
            <a:r>
              <a:rPr lang="en-GB" sz="1400" b="1" i="0" kern="1200" dirty="0" smtClean="0">
                <a:solidFill>
                  <a:schemeClr val="accent1"/>
                </a:solidFill>
              </a:rPr>
              <a:t> objects</a:t>
            </a:r>
          </a:p>
        </p:txBody>
      </p:sp>
      <p:pic>
        <p:nvPicPr>
          <p:cNvPr id="11" name="Picture 8" descr="wrong.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13834" y="3166269"/>
            <a:ext cx="239712"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0161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(2/10)</a:t>
            </a:r>
            <a:endParaRPr lang="en-GB" dirty="0"/>
          </a:p>
        </p:txBody>
      </p:sp>
      <p:graphicFrame>
        <p:nvGraphicFramePr>
          <p:cNvPr id="6" name="Tableau 4"/>
          <p:cNvGraphicFramePr>
            <a:graphicFrameLocks noGrp="1"/>
          </p:cNvGraphicFramePr>
          <p:nvPr>
            <p:extLst>
              <p:ext uri="{D42A27DB-BD31-4B8C-83A1-F6EECF244321}">
                <p14:modId xmlns:p14="http://schemas.microsoft.com/office/powerpoint/2010/main" val="3538448556"/>
              </p:ext>
            </p:extLst>
          </p:nvPr>
        </p:nvGraphicFramePr>
        <p:xfrm>
          <a:off x="691837" y="1169618"/>
          <a:ext cx="4433397" cy="796969"/>
        </p:xfrm>
        <a:graphic>
          <a:graphicData uri="http://schemas.openxmlformats.org/drawingml/2006/table">
            <a:tbl>
              <a:tblPr firstRow="1" bandRow="1">
                <a:tableStyleId>{5C22544A-7EE6-4342-B048-85BDC9FD1C3A}</a:tableStyleId>
              </a:tblPr>
              <a:tblGrid>
                <a:gridCol w="4433397"/>
              </a:tblGrid>
              <a:tr h="7969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Q2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Calc_Sum</a:t>
                      </a:r>
                      <a:r>
                        <a:rPr lang="en-GB" sz="1100" b="0" baseline="0" dirty="0" smtClean="0">
                          <a:solidFill>
                            <a:schemeClr val="tx1"/>
                          </a:solidFill>
                          <a:latin typeface="Courier New" pitchFamily="49" charset="0"/>
                        </a:rPr>
                        <a:t>(X : Natural; Y : Natural);</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i="1" baseline="0" dirty="0" smtClean="0">
                          <a:solidFill>
                            <a:srgbClr val="FF0000"/>
                          </a:solidFill>
                          <a:latin typeface="Courier New" pitchFamily="49" charset="0"/>
                        </a:rPr>
                        <a:t>-- Can raise Constraint_Error</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Q2;</a:t>
                      </a:r>
                    </a:p>
                  </a:txBody>
                  <a:tcPr marL="91413" marR="91413" marT="45445" marB="45445" anchor="ctr">
                    <a:solidFill>
                      <a:schemeClr val="bg1">
                        <a:lumMod val="95000"/>
                      </a:schemeClr>
                    </a:solidFill>
                  </a:tcPr>
                </a:tc>
              </a:tr>
            </a:tbl>
          </a:graphicData>
        </a:graphic>
      </p:graphicFrame>
      <p:graphicFrame>
        <p:nvGraphicFramePr>
          <p:cNvPr id="7" name="Tableau 4"/>
          <p:cNvGraphicFramePr>
            <a:graphicFrameLocks noGrp="1"/>
          </p:cNvGraphicFramePr>
          <p:nvPr>
            <p:extLst>
              <p:ext uri="{D42A27DB-BD31-4B8C-83A1-F6EECF244321}">
                <p14:modId xmlns:p14="http://schemas.microsoft.com/office/powerpoint/2010/main" val="1510239534"/>
              </p:ext>
            </p:extLst>
          </p:nvPr>
        </p:nvGraphicFramePr>
        <p:xfrm>
          <a:off x="691837" y="2098632"/>
          <a:ext cx="4433397" cy="1432010"/>
        </p:xfrm>
        <a:graphic>
          <a:graphicData uri="http://schemas.openxmlformats.org/drawingml/2006/table">
            <a:tbl>
              <a:tblPr firstRow="1" bandRow="1">
                <a:tableStyleId>{5C22544A-7EE6-4342-B048-85BDC9FD1C3A}</a:tableStyleId>
              </a:tblPr>
              <a:tblGrid>
                <a:gridCol w="4433397"/>
              </a:tblGrid>
              <a:tr h="7969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Calc_Sum</a:t>
                      </a:r>
                      <a:r>
                        <a:rPr lang="en-GB" sz="1100" b="0" baseline="0" dirty="0" smtClean="0">
                          <a:solidFill>
                            <a:schemeClr val="tx1"/>
                          </a:solidFill>
                          <a:latin typeface="Courier New" pitchFamily="49" charset="0"/>
                        </a:rPr>
                        <a:t>(X : Natural; Y : Natural)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raise</a:t>
                      </a:r>
                      <a:r>
                        <a:rPr lang="en-GB" sz="1100" b="0" baseline="0" dirty="0" smtClean="0">
                          <a:solidFill>
                            <a:schemeClr val="tx1"/>
                          </a:solidFill>
                          <a:latin typeface="Courier New" pitchFamily="49" charset="0"/>
                        </a:rPr>
                        <a:t> Constraint_Error;</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exception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when</a:t>
                      </a:r>
                      <a:r>
                        <a:rPr lang="en-GB" sz="1100" b="0" baseline="0" dirty="0" smtClean="0">
                          <a:solidFill>
                            <a:schemeClr val="tx1"/>
                          </a:solidFill>
                          <a:latin typeface="Courier New" pitchFamily="49" charset="0"/>
                        </a:rPr>
                        <a:t> Constraint_Error =&gt;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Ada.Text_IO.Put_Line</a:t>
                      </a:r>
                      <a:r>
                        <a:rPr lang="en-GB" sz="1100" b="0" baseline="0" dirty="0" smtClean="0">
                          <a:solidFill>
                            <a:schemeClr val="tx1"/>
                          </a:solidFill>
                          <a:latin typeface="Courier New" pitchFamily="49" charset="0"/>
                        </a:rPr>
                        <a:t>("Exception in Ada");</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raise</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Calc_Sum</a:t>
                      </a:r>
                      <a:r>
                        <a:rPr lang="en-GB" sz="1100" b="0" baseline="0" dirty="0" smtClean="0">
                          <a:solidFill>
                            <a:schemeClr val="tx1"/>
                          </a:solidFill>
                          <a:latin typeface="Courier New" pitchFamily="49" charset="0"/>
                        </a:rPr>
                        <a:t>;</a:t>
                      </a:r>
                    </a:p>
                  </a:txBody>
                  <a:tcPr marL="91413" marR="91413" marT="45445" marB="45445" anchor="ctr">
                    <a:solidFill>
                      <a:schemeClr val="bg1">
                        <a:lumMod val="95000"/>
                      </a:schemeClr>
                    </a:solidFill>
                  </a:tcPr>
                </a:tc>
              </a:tr>
            </a:tbl>
          </a:graphicData>
        </a:graphic>
      </p:graphicFrame>
      <p:graphicFrame>
        <p:nvGraphicFramePr>
          <p:cNvPr id="8" name="Tableau 4"/>
          <p:cNvGraphicFramePr>
            <a:graphicFrameLocks noGrp="1"/>
          </p:cNvGraphicFramePr>
          <p:nvPr>
            <p:extLst>
              <p:ext uri="{D42A27DB-BD31-4B8C-83A1-F6EECF244321}">
                <p14:modId xmlns:p14="http://schemas.microsoft.com/office/powerpoint/2010/main" val="3674232979"/>
              </p:ext>
            </p:extLst>
          </p:nvPr>
        </p:nvGraphicFramePr>
        <p:xfrm>
          <a:off x="1682230" y="3941655"/>
          <a:ext cx="4092270" cy="1934930"/>
        </p:xfrm>
        <a:graphic>
          <a:graphicData uri="http://schemas.openxmlformats.org/drawingml/2006/table">
            <a:tbl>
              <a:tblPr firstRow="1" bandRow="1">
                <a:tableStyleId>{5C22544A-7EE6-4342-B048-85BDC9FD1C3A}</a:tableStyleId>
              </a:tblPr>
              <a:tblGrid>
                <a:gridCol w="4092270"/>
              </a:tblGrid>
              <a:tr h="12186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public class</a:t>
                      </a:r>
                      <a:r>
                        <a:rPr lang="en-GB" sz="1100" b="0" baseline="0" dirty="0" smtClean="0">
                          <a:solidFill>
                            <a:schemeClr val="tx1"/>
                          </a:solidFill>
                          <a:latin typeface="Courier New" pitchFamily="49" charset="0"/>
                        </a:rPr>
                        <a:t> Q2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public static void </a:t>
                      </a:r>
                      <a:r>
                        <a:rPr lang="en-GB" sz="1100" b="0" baseline="0" dirty="0" smtClean="0">
                          <a:solidFill>
                            <a:schemeClr val="tx1"/>
                          </a:solidFill>
                          <a:latin typeface="Courier New" pitchFamily="49" charset="0"/>
                        </a:rPr>
                        <a:t>main (String [] </a:t>
                      </a:r>
                      <a:r>
                        <a:rPr lang="en-GB" sz="1100" b="0" baseline="0" dirty="0" err="1" smtClean="0">
                          <a:solidFill>
                            <a:schemeClr val="tx1"/>
                          </a:solidFill>
                          <a:latin typeface="Courier New" pitchFamily="49" charset="0"/>
                        </a:rPr>
                        <a:t>argv</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try</a:t>
                      </a:r>
                      <a:r>
                        <a:rPr lang="en-GB" sz="1100" b="0" baseline="0" dirty="0" smtClean="0">
                          <a:solidFill>
                            <a:schemeClr val="tx1"/>
                          </a:solidFill>
                          <a:latin typeface="Courier New" pitchFamily="49" charset="0"/>
                        </a:rPr>
                        <a:t> {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Q2_Package.Calc_Sum(10,20);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 </a:t>
                      </a:r>
                      <a:r>
                        <a:rPr lang="en-GB" sz="1100" b="1" baseline="0" dirty="0" smtClean="0">
                          <a:solidFill>
                            <a:schemeClr val="tx1"/>
                          </a:solidFill>
                          <a:latin typeface="Courier New" pitchFamily="49" charset="0"/>
                        </a:rPr>
                        <a:t>catch</a:t>
                      </a:r>
                      <a:r>
                        <a:rPr lang="en-GB" sz="1100" b="0" baseline="0" dirty="0" smtClean="0">
                          <a:solidFill>
                            <a:schemeClr val="tx1"/>
                          </a:solidFill>
                          <a:latin typeface="Courier New" pitchFamily="49" charset="0"/>
                        </a:rPr>
                        <a:t> (Constraint_Error e) {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System.out.println</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("Exception thrown from Ada");</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txBody>
                  <a:tcPr marL="91413" marR="91413" marT="45445" marB="45445" anchor="ctr">
                    <a:solidFill>
                      <a:schemeClr val="bg1">
                        <a:lumMod val="95000"/>
                      </a:schemeClr>
                    </a:solidFill>
                  </a:tcPr>
                </a:tc>
              </a:tr>
            </a:tbl>
          </a:graphicData>
        </a:graphic>
      </p:graphicFrame>
      <p:sp>
        <p:nvSpPr>
          <p:cNvPr id="9" name="TextBox 8"/>
          <p:cNvSpPr txBox="1"/>
          <p:nvPr/>
        </p:nvSpPr>
        <p:spPr>
          <a:xfrm>
            <a:off x="6081474" y="1171880"/>
            <a:ext cx="2436225" cy="307777"/>
          </a:xfrm>
          <a:prstGeom prst="rect">
            <a:avLst/>
          </a:prstGeom>
          <a:solidFill>
            <a:schemeClr val="tx1"/>
          </a:solidFill>
        </p:spPr>
        <p:txBody>
          <a:bodyPr wrap="square" rtlCol="0">
            <a:spAutoFit/>
          </a:bodyPr>
          <a:lstStyle/>
          <a:p>
            <a:pPr algn="ctr"/>
            <a:r>
              <a:rPr lang="en-GB" sz="1400" b="1" dirty="0" smtClean="0">
                <a:solidFill>
                  <a:schemeClr val="bg1"/>
                </a:solidFill>
              </a:rPr>
              <a:t>“Exception in Ada”</a:t>
            </a:r>
            <a:endParaRPr lang="en-GB" sz="1400" b="1" i="0" kern="1200" dirty="0" smtClean="0">
              <a:solidFill>
                <a:schemeClr val="bg1"/>
              </a:solidFill>
            </a:endParaRPr>
          </a:p>
        </p:txBody>
      </p:sp>
      <p:sp>
        <p:nvSpPr>
          <p:cNvPr id="10" name="TextBox 9"/>
          <p:cNvSpPr txBox="1"/>
          <p:nvPr/>
        </p:nvSpPr>
        <p:spPr>
          <a:xfrm>
            <a:off x="6081474" y="2802351"/>
            <a:ext cx="2436225" cy="307777"/>
          </a:xfrm>
          <a:prstGeom prst="rect">
            <a:avLst/>
          </a:prstGeom>
          <a:solidFill>
            <a:schemeClr val="tx1"/>
          </a:solidFill>
        </p:spPr>
        <p:txBody>
          <a:bodyPr wrap="square" rtlCol="0">
            <a:spAutoFit/>
          </a:bodyPr>
          <a:lstStyle/>
          <a:p>
            <a:pPr algn="ctr"/>
            <a:r>
              <a:rPr lang="en-GB" sz="1400" b="1" dirty="0" smtClean="0">
                <a:solidFill>
                  <a:schemeClr val="bg1"/>
                </a:solidFill>
              </a:rPr>
              <a:t>“Exception thrown from Ada”</a:t>
            </a:r>
            <a:endParaRPr lang="en-GB" sz="1400" b="1" i="0" kern="1200" dirty="0" smtClean="0">
              <a:solidFill>
                <a:schemeClr val="bg1"/>
              </a:solidFill>
            </a:endParaRPr>
          </a:p>
        </p:txBody>
      </p:sp>
      <p:sp>
        <p:nvSpPr>
          <p:cNvPr id="11" name="TextBox 10"/>
          <p:cNvSpPr txBox="1"/>
          <p:nvPr/>
        </p:nvSpPr>
        <p:spPr>
          <a:xfrm>
            <a:off x="6081473" y="1903705"/>
            <a:ext cx="2436225" cy="523220"/>
          </a:xfrm>
          <a:prstGeom prst="rect">
            <a:avLst/>
          </a:prstGeom>
          <a:solidFill>
            <a:schemeClr val="tx1"/>
          </a:solidFill>
        </p:spPr>
        <p:txBody>
          <a:bodyPr wrap="square" rtlCol="0">
            <a:spAutoFit/>
          </a:bodyPr>
          <a:lstStyle/>
          <a:p>
            <a:pPr algn="ctr"/>
            <a:r>
              <a:rPr lang="en-GB" sz="1400" b="1" dirty="0" smtClean="0">
                <a:solidFill>
                  <a:schemeClr val="bg1"/>
                </a:solidFill>
              </a:rPr>
              <a:t>“Exception in Ada” &amp;</a:t>
            </a:r>
          </a:p>
          <a:p>
            <a:pPr algn="ctr"/>
            <a:r>
              <a:rPr lang="en-GB" sz="1400" b="1" dirty="0">
                <a:solidFill>
                  <a:schemeClr val="bg1"/>
                </a:solidFill>
              </a:rPr>
              <a:t>“Exception thrown from Ada</a:t>
            </a:r>
            <a:r>
              <a:rPr lang="en-GB" sz="1400" b="1" dirty="0" smtClean="0">
                <a:solidFill>
                  <a:schemeClr val="bg1"/>
                </a:solidFill>
              </a:rPr>
              <a:t>”</a:t>
            </a:r>
            <a:endParaRPr lang="en-GB" sz="1400" b="1" i="0" kern="1200" dirty="0" smtClean="0">
              <a:solidFill>
                <a:schemeClr val="bg1"/>
              </a:solidFill>
            </a:endParaRPr>
          </a:p>
        </p:txBody>
      </p:sp>
    </p:spTree>
    <p:extLst>
      <p:ext uri="{BB962C8B-B14F-4D97-AF65-F5344CB8AC3E}">
        <p14:creationId xmlns:p14="http://schemas.microsoft.com/office/powerpoint/2010/main" val="6602549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(2/10)</a:t>
            </a:r>
            <a:endParaRPr lang="en-GB" dirty="0"/>
          </a:p>
        </p:txBody>
      </p:sp>
      <p:graphicFrame>
        <p:nvGraphicFramePr>
          <p:cNvPr id="6" name="Tableau 4"/>
          <p:cNvGraphicFramePr>
            <a:graphicFrameLocks noGrp="1"/>
          </p:cNvGraphicFramePr>
          <p:nvPr>
            <p:extLst>
              <p:ext uri="{D42A27DB-BD31-4B8C-83A1-F6EECF244321}">
                <p14:modId xmlns:p14="http://schemas.microsoft.com/office/powerpoint/2010/main" val="3538448556"/>
              </p:ext>
            </p:extLst>
          </p:nvPr>
        </p:nvGraphicFramePr>
        <p:xfrm>
          <a:off x="691837" y="1169618"/>
          <a:ext cx="4433397" cy="796969"/>
        </p:xfrm>
        <a:graphic>
          <a:graphicData uri="http://schemas.openxmlformats.org/drawingml/2006/table">
            <a:tbl>
              <a:tblPr firstRow="1" bandRow="1">
                <a:tableStyleId>{5C22544A-7EE6-4342-B048-85BDC9FD1C3A}</a:tableStyleId>
              </a:tblPr>
              <a:tblGrid>
                <a:gridCol w="4433397"/>
              </a:tblGrid>
              <a:tr h="7969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Q2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Calc_Sum</a:t>
                      </a:r>
                      <a:r>
                        <a:rPr lang="en-GB" sz="1100" b="0" baseline="0" dirty="0" smtClean="0">
                          <a:solidFill>
                            <a:schemeClr val="tx1"/>
                          </a:solidFill>
                          <a:latin typeface="Courier New" pitchFamily="49" charset="0"/>
                        </a:rPr>
                        <a:t>(X : Natural; Y : Natural);</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i="1" baseline="0" dirty="0" smtClean="0">
                          <a:solidFill>
                            <a:srgbClr val="FF0000"/>
                          </a:solidFill>
                          <a:latin typeface="Courier New" pitchFamily="49" charset="0"/>
                        </a:rPr>
                        <a:t>-- Can raise Constraint_Error</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Q2;</a:t>
                      </a:r>
                    </a:p>
                  </a:txBody>
                  <a:tcPr marL="91413" marR="91413" marT="45445" marB="45445" anchor="ctr">
                    <a:solidFill>
                      <a:schemeClr val="bg1">
                        <a:lumMod val="95000"/>
                      </a:schemeClr>
                    </a:solidFill>
                  </a:tcPr>
                </a:tc>
              </a:tr>
            </a:tbl>
          </a:graphicData>
        </a:graphic>
      </p:graphicFrame>
      <p:graphicFrame>
        <p:nvGraphicFramePr>
          <p:cNvPr id="7" name="Tableau 4"/>
          <p:cNvGraphicFramePr>
            <a:graphicFrameLocks noGrp="1"/>
          </p:cNvGraphicFramePr>
          <p:nvPr>
            <p:extLst>
              <p:ext uri="{D42A27DB-BD31-4B8C-83A1-F6EECF244321}">
                <p14:modId xmlns:p14="http://schemas.microsoft.com/office/powerpoint/2010/main" val="1510239534"/>
              </p:ext>
            </p:extLst>
          </p:nvPr>
        </p:nvGraphicFramePr>
        <p:xfrm>
          <a:off x="691837" y="2098632"/>
          <a:ext cx="4433397" cy="1432010"/>
        </p:xfrm>
        <a:graphic>
          <a:graphicData uri="http://schemas.openxmlformats.org/drawingml/2006/table">
            <a:tbl>
              <a:tblPr firstRow="1" bandRow="1">
                <a:tableStyleId>{5C22544A-7EE6-4342-B048-85BDC9FD1C3A}</a:tableStyleId>
              </a:tblPr>
              <a:tblGrid>
                <a:gridCol w="4433397"/>
              </a:tblGrid>
              <a:tr h="7969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Calc_Sum</a:t>
                      </a:r>
                      <a:r>
                        <a:rPr lang="en-GB" sz="1100" b="0" baseline="0" dirty="0" smtClean="0">
                          <a:solidFill>
                            <a:schemeClr val="tx1"/>
                          </a:solidFill>
                          <a:latin typeface="Courier New" pitchFamily="49" charset="0"/>
                        </a:rPr>
                        <a:t>(X : Natural; Y : Natural)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raise</a:t>
                      </a:r>
                      <a:r>
                        <a:rPr lang="en-GB" sz="1100" b="0" baseline="0" dirty="0" smtClean="0">
                          <a:solidFill>
                            <a:schemeClr val="tx1"/>
                          </a:solidFill>
                          <a:latin typeface="Courier New" pitchFamily="49" charset="0"/>
                        </a:rPr>
                        <a:t> Constraint_Error;</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exception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when</a:t>
                      </a:r>
                      <a:r>
                        <a:rPr lang="en-GB" sz="1100" b="0" baseline="0" dirty="0" smtClean="0">
                          <a:solidFill>
                            <a:schemeClr val="tx1"/>
                          </a:solidFill>
                          <a:latin typeface="Courier New" pitchFamily="49" charset="0"/>
                        </a:rPr>
                        <a:t> Constraint_Error =&gt;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Ada.Text_IO.Put_Line</a:t>
                      </a:r>
                      <a:r>
                        <a:rPr lang="en-GB" sz="1100" b="0" baseline="0" dirty="0" smtClean="0">
                          <a:solidFill>
                            <a:schemeClr val="tx1"/>
                          </a:solidFill>
                          <a:latin typeface="Courier New" pitchFamily="49" charset="0"/>
                        </a:rPr>
                        <a:t>("Exception in Ada");</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raise</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Calc_Sum</a:t>
                      </a:r>
                      <a:r>
                        <a:rPr lang="en-GB" sz="1100" b="0" baseline="0" dirty="0" smtClean="0">
                          <a:solidFill>
                            <a:schemeClr val="tx1"/>
                          </a:solidFill>
                          <a:latin typeface="Courier New" pitchFamily="49" charset="0"/>
                        </a:rPr>
                        <a:t>;</a:t>
                      </a:r>
                    </a:p>
                  </a:txBody>
                  <a:tcPr marL="91413" marR="91413" marT="45445" marB="45445" anchor="ctr">
                    <a:solidFill>
                      <a:schemeClr val="bg1">
                        <a:lumMod val="95000"/>
                      </a:schemeClr>
                    </a:solidFill>
                  </a:tcPr>
                </a:tc>
              </a:tr>
            </a:tbl>
          </a:graphicData>
        </a:graphic>
      </p:graphicFrame>
      <p:graphicFrame>
        <p:nvGraphicFramePr>
          <p:cNvPr id="8" name="Tableau 4"/>
          <p:cNvGraphicFramePr>
            <a:graphicFrameLocks noGrp="1"/>
          </p:cNvGraphicFramePr>
          <p:nvPr>
            <p:extLst>
              <p:ext uri="{D42A27DB-BD31-4B8C-83A1-F6EECF244321}">
                <p14:modId xmlns:p14="http://schemas.microsoft.com/office/powerpoint/2010/main" val="3674232979"/>
              </p:ext>
            </p:extLst>
          </p:nvPr>
        </p:nvGraphicFramePr>
        <p:xfrm>
          <a:off x="1682230" y="3941655"/>
          <a:ext cx="4092270" cy="1934930"/>
        </p:xfrm>
        <a:graphic>
          <a:graphicData uri="http://schemas.openxmlformats.org/drawingml/2006/table">
            <a:tbl>
              <a:tblPr firstRow="1" bandRow="1">
                <a:tableStyleId>{5C22544A-7EE6-4342-B048-85BDC9FD1C3A}</a:tableStyleId>
              </a:tblPr>
              <a:tblGrid>
                <a:gridCol w="4092270"/>
              </a:tblGrid>
              <a:tr h="12186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public class</a:t>
                      </a:r>
                      <a:r>
                        <a:rPr lang="en-GB" sz="1100" b="0" baseline="0" dirty="0" smtClean="0">
                          <a:solidFill>
                            <a:schemeClr val="tx1"/>
                          </a:solidFill>
                          <a:latin typeface="Courier New" pitchFamily="49" charset="0"/>
                        </a:rPr>
                        <a:t> Q2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public static void </a:t>
                      </a:r>
                      <a:r>
                        <a:rPr lang="en-GB" sz="1100" b="0" baseline="0" dirty="0" smtClean="0">
                          <a:solidFill>
                            <a:schemeClr val="tx1"/>
                          </a:solidFill>
                          <a:latin typeface="Courier New" pitchFamily="49" charset="0"/>
                        </a:rPr>
                        <a:t>main (String [] </a:t>
                      </a:r>
                      <a:r>
                        <a:rPr lang="en-GB" sz="1100" b="0" baseline="0" dirty="0" err="1" smtClean="0">
                          <a:solidFill>
                            <a:schemeClr val="tx1"/>
                          </a:solidFill>
                          <a:latin typeface="Courier New" pitchFamily="49" charset="0"/>
                        </a:rPr>
                        <a:t>argv</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try</a:t>
                      </a:r>
                      <a:r>
                        <a:rPr lang="en-GB" sz="1100" b="0" baseline="0" dirty="0" smtClean="0">
                          <a:solidFill>
                            <a:schemeClr val="tx1"/>
                          </a:solidFill>
                          <a:latin typeface="Courier New" pitchFamily="49" charset="0"/>
                        </a:rPr>
                        <a:t> {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Q2_Package.Calc_Sum(10,20);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 </a:t>
                      </a:r>
                      <a:r>
                        <a:rPr lang="en-GB" sz="1100" b="1" baseline="0" dirty="0" smtClean="0">
                          <a:solidFill>
                            <a:schemeClr val="tx1"/>
                          </a:solidFill>
                          <a:latin typeface="Courier New" pitchFamily="49" charset="0"/>
                        </a:rPr>
                        <a:t>catch</a:t>
                      </a:r>
                      <a:r>
                        <a:rPr lang="en-GB" sz="1100" b="0" baseline="0" dirty="0" smtClean="0">
                          <a:solidFill>
                            <a:schemeClr val="tx1"/>
                          </a:solidFill>
                          <a:latin typeface="Courier New" pitchFamily="49" charset="0"/>
                        </a:rPr>
                        <a:t> (Constraint_Error e) {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System.out.println</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("Exception thrown from Ada");</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txBody>
                  <a:tcPr marL="91413" marR="91413" marT="45445" marB="45445" anchor="ctr">
                    <a:solidFill>
                      <a:schemeClr val="bg1">
                        <a:lumMod val="95000"/>
                      </a:schemeClr>
                    </a:solidFill>
                  </a:tcPr>
                </a:tc>
              </a:tr>
            </a:tbl>
          </a:graphicData>
        </a:graphic>
      </p:graphicFrame>
      <p:sp>
        <p:nvSpPr>
          <p:cNvPr id="9" name="TextBox 8"/>
          <p:cNvSpPr txBox="1"/>
          <p:nvPr/>
        </p:nvSpPr>
        <p:spPr>
          <a:xfrm>
            <a:off x="6081474" y="1171880"/>
            <a:ext cx="2436225" cy="307777"/>
          </a:xfrm>
          <a:prstGeom prst="rect">
            <a:avLst/>
          </a:prstGeom>
          <a:solidFill>
            <a:schemeClr val="tx1"/>
          </a:solidFill>
        </p:spPr>
        <p:txBody>
          <a:bodyPr wrap="square" rtlCol="0">
            <a:spAutoFit/>
          </a:bodyPr>
          <a:lstStyle/>
          <a:p>
            <a:pPr algn="ctr"/>
            <a:r>
              <a:rPr lang="en-GB" sz="1400" b="1" dirty="0" smtClean="0">
                <a:solidFill>
                  <a:schemeClr val="bg1"/>
                </a:solidFill>
              </a:rPr>
              <a:t>“Exception in Ada”</a:t>
            </a:r>
            <a:endParaRPr lang="en-GB" sz="1400" b="1" i="0" kern="1200" dirty="0" smtClean="0">
              <a:solidFill>
                <a:schemeClr val="bg1"/>
              </a:solidFill>
            </a:endParaRPr>
          </a:p>
        </p:txBody>
      </p:sp>
      <p:sp>
        <p:nvSpPr>
          <p:cNvPr id="10" name="TextBox 9"/>
          <p:cNvSpPr txBox="1"/>
          <p:nvPr/>
        </p:nvSpPr>
        <p:spPr>
          <a:xfrm>
            <a:off x="6081474" y="2802351"/>
            <a:ext cx="2436225" cy="307777"/>
          </a:xfrm>
          <a:prstGeom prst="rect">
            <a:avLst/>
          </a:prstGeom>
          <a:solidFill>
            <a:schemeClr val="tx1"/>
          </a:solidFill>
        </p:spPr>
        <p:txBody>
          <a:bodyPr wrap="square" rtlCol="0">
            <a:spAutoFit/>
          </a:bodyPr>
          <a:lstStyle/>
          <a:p>
            <a:pPr algn="ctr"/>
            <a:r>
              <a:rPr lang="en-GB" sz="1400" b="1" dirty="0" smtClean="0">
                <a:solidFill>
                  <a:schemeClr val="bg1"/>
                </a:solidFill>
              </a:rPr>
              <a:t>“Exception thrown from Ada”</a:t>
            </a:r>
            <a:endParaRPr lang="en-GB" sz="1400" b="1" i="0" kern="1200" dirty="0" smtClean="0">
              <a:solidFill>
                <a:schemeClr val="bg1"/>
              </a:solidFill>
            </a:endParaRPr>
          </a:p>
        </p:txBody>
      </p:sp>
      <p:sp>
        <p:nvSpPr>
          <p:cNvPr id="11" name="TextBox 10"/>
          <p:cNvSpPr txBox="1"/>
          <p:nvPr/>
        </p:nvSpPr>
        <p:spPr>
          <a:xfrm>
            <a:off x="6081473" y="1903705"/>
            <a:ext cx="2436225" cy="523220"/>
          </a:xfrm>
          <a:prstGeom prst="rect">
            <a:avLst/>
          </a:prstGeom>
          <a:solidFill>
            <a:schemeClr val="tx1"/>
          </a:solidFill>
        </p:spPr>
        <p:txBody>
          <a:bodyPr wrap="square" rtlCol="0">
            <a:spAutoFit/>
          </a:bodyPr>
          <a:lstStyle/>
          <a:p>
            <a:pPr algn="ctr"/>
            <a:r>
              <a:rPr lang="en-GB" sz="1400" b="1" dirty="0" smtClean="0">
                <a:solidFill>
                  <a:schemeClr val="bg1"/>
                </a:solidFill>
              </a:rPr>
              <a:t>“Exception in Ada” &amp;</a:t>
            </a:r>
          </a:p>
          <a:p>
            <a:pPr algn="ctr"/>
            <a:r>
              <a:rPr lang="en-GB" sz="1400" b="1" dirty="0">
                <a:solidFill>
                  <a:schemeClr val="bg1"/>
                </a:solidFill>
              </a:rPr>
              <a:t>“Exception thrown from Ada</a:t>
            </a:r>
            <a:r>
              <a:rPr lang="en-GB" sz="1400" b="1" dirty="0" smtClean="0">
                <a:solidFill>
                  <a:schemeClr val="bg1"/>
                </a:solidFill>
              </a:rPr>
              <a:t>”</a:t>
            </a:r>
            <a:endParaRPr lang="en-GB" sz="1400" b="1" i="0" kern="1200" dirty="0" smtClean="0">
              <a:solidFill>
                <a:schemeClr val="bg1"/>
              </a:solidFill>
            </a:endParaRPr>
          </a:p>
        </p:txBody>
      </p:sp>
      <p:sp>
        <p:nvSpPr>
          <p:cNvPr id="12" name="Oval 2"/>
          <p:cNvSpPr>
            <a:spLocks noChangeArrowheads="1"/>
          </p:cNvSpPr>
          <p:nvPr/>
        </p:nvSpPr>
        <p:spPr bwMode="auto">
          <a:xfrm>
            <a:off x="5830719" y="1541418"/>
            <a:ext cx="3000129" cy="1210829"/>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37931725" indent="-37474525">
              <a:lnSpc>
                <a:spcPct val="120000"/>
              </a:lnSpc>
              <a:spcBef>
                <a:spcPct val="20000"/>
              </a:spcBef>
              <a:buChar char="–"/>
              <a:defRPr sz="1400">
                <a:solidFill>
                  <a:schemeClr val="tx1"/>
                </a:solidFill>
                <a:latin typeface="Calibri" panose="020F0502020204030204" pitchFamily="34" charset="0"/>
                <a:ea typeface="ヒラギノ角ゴ ProN W3" pitchFamily="-8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itchFamily="-84" charset="-128"/>
              </a:defRPr>
            </a:lvl3pPr>
            <a:lvl4pPr marL="16002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4pPr>
            <a:lvl5pPr marL="20574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5pPr>
            <a:lvl6pPr marL="25146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6pPr>
            <a:lvl7pPr marL="29718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7pPr>
            <a:lvl8pPr marL="34290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8pPr>
            <a:lvl9pPr marL="38862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9pPr>
          </a:lstStyle>
          <a:p>
            <a:pPr eaLnBrk="1" hangingPunct="1">
              <a:lnSpc>
                <a:spcPct val="100000"/>
              </a:lnSpc>
              <a:spcBef>
                <a:spcPct val="0"/>
              </a:spcBef>
              <a:buClrTx/>
              <a:buFontTx/>
              <a:buNone/>
            </a:pPr>
            <a:endParaRPr lang="en-US" altLang="en-US" sz="1800" b="0" i="1">
              <a:solidFill>
                <a:srgbClr val="000000"/>
              </a:solidFill>
              <a:latin typeface="Arial" panose="020B0604020202020204" pitchFamily="34" charset="0"/>
            </a:endParaRPr>
          </a:p>
        </p:txBody>
      </p:sp>
      <p:sp>
        <p:nvSpPr>
          <p:cNvPr id="13" name="Oval 2"/>
          <p:cNvSpPr>
            <a:spLocks noChangeArrowheads="1"/>
          </p:cNvSpPr>
          <p:nvPr/>
        </p:nvSpPr>
        <p:spPr bwMode="auto">
          <a:xfrm>
            <a:off x="885026" y="3063232"/>
            <a:ext cx="1332081" cy="322872"/>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37931725" indent="-37474525">
              <a:lnSpc>
                <a:spcPct val="120000"/>
              </a:lnSpc>
              <a:spcBef>
                <a:spcPct val="20000"/>
              </a:spcBef>
              <a:buChar char="–"/>
              <a:defRPr sz="1400">
                <a:solidFill>
                  <a:schemeClr val="tx1"/>
                </a:solidFill>
                <a:latin typeface="Calibri" panose="020F0502020204030204" pitchFamily="34" charset="0"/>
                <a:ea typeface="ヒラギノ角ゴ ProN W3" pitchFamily="-8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itchFamily="-84" charset="-128"/>
              </a:defRPr>
            </a:lvl3pPr>
            <a:lvl4pPr marL="16002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4pPr>
            <a:lvl5pPr marL="20574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5pPr>
            <a:lvl6pPr marL="25146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6pPr>
            <a:lvl7pPr marL="29718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7pPr>
            <a:lvl8pPr marL="34290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8pPr>
            <a:lvl9pPr marL="38862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9pPr>
          </a:lstStyle>
          <a:p>
            <a:pPr eaLnBrk="1" hangingPunct="1">
              <a:lnSpc>
                <a:spcPct val="100000"/>
              </a:lnSpc>
              <a:spcBef>
                <a:spcPct val="0"/>
              </a:spcBef>
              <a:buClrTx/>
              <a:buFontTx/>
              <a:buNone/>
            </a:pPr>
            <a:endParaRPr lang="en-US" altLang="en-US" sz="1800" b="0" i="1">
              <a:solidFill>
                <a:srgbClr val="000000"/>
              </a:solidFill>
              <a:latin typeface="Arial" panose="020B0604020202020204" pitchFamily="34" charset="0"/>
            </a:endParaRPr>
          </a:p>
        </p:txBody>
      </p:sp>
    </p:spTree>
    <p:extLst>
      <p:ext uri="{BB962C8B-B14F-4D97-AF65-F5344CB8AC3E}">
        <p14:creationId xmlns:p14="http://schemas.microsoft.com/office/powerpoint/2010/main" val="38496328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(3/10)</a:t>
            </a:r>
            <a:endParaRPr lang="en-GB" dirty="0"/>
          </a:p>
        </p:txBody>
      </p:sp>
      <p:graphicFrame>
        <p:nvGraphicFramePr>
          <p:cNvPr id="3" name="Tableau 4"/>
          <p:cNvGraphicFramePr>
            <a:graphicFrameLocks noGrp="1"/>
          </p:cNvGraphicFramePr>
          <p:nvPr>
            <p:extLst>
              <p:ext uri="{D42A27DB-BD31-4B8C-83A1-F6EECF244321}">
                <p14:modId xmlns:p14="http://schemas.microsoft.com/office/powerpoint/2010/main" val="1236178580"/>
              </p:ext>
            </p:extLst>
          </p:nvPr>
        </p:nvGraphicFramePr>
        <p:xfrm>
          <a:off x="384145" y="1152394"/>
          <a:ext cx="4971914" cy="2179684"/>
        </p:xfrm>
        <a:graphic>
          <a:graphicData uri="http://schemas.openxmlformats.org/drawingml/2006/table">
            <a:tbl>
              <a:tblPr firstRow="1" bandRow="1">
                <a:tableStyleId>{5C22544A-7EE6-4342-B048-85BDC9FD1C3A}</a:tableStyleId>
              </a:tblPr>
              <a:tblGrid>
                <a:gridCol w="4971914"/>
              </a:tblGrid>
              <a:tr h="21796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Q3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Nested_Array</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array</a:t>
                      </a:r>
                      <a:r>
                        <a:rPr lang="en-GB" sz="1100" b="0" baseline="0" dirty="0" smtClean="0">
                          <a:solidFill>
                            <a:schemeClr val="tx1"/>
                          </a:solidFill>
                          <a:latin typeface="Courier New" pitchFamily="49" charset="0"/>
                        </a:rPr>
                        <a:t>(1..30) </a:t>
                      </a:r>
                      <a:r>
                        <a:rPr lang="en-GB" sz="1100" b="1" baseline="0" dirty="0" smtClean="0">
                          <a:solidFill>
                            <a:schemeClr val="tx1"/>
                          </a:solidFill>
                          <a:latin typeface="Courier New" pitchFamily="49" charset="0"/>
                        </a:rPr>
                        <a:t>of</a:t>
                      </a:r>
                      <a:r>
                        <a:rPr lang="en-GB" sz="1100" b="0" baseline="0" dirty="0" smtClean="0">
                          <a:solidFill>
                            <a:schemeClr val="tx1"/>
                          </a:solidFill>
                          <a:latin typeface="Courier New" pitchFamily="49" charset="0"/>
                        </a:rPr>
                        <a:t> Natural;</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Q3_Type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array</a:t>
                      </a:r>
                      <a:r>
                        <a:rPr lang="en-GB" sz="1100" b="0" baseline="0" dirty="0" smtClean="0">
                          <a:solidFill>
                            <a:schemeClr val="tx1"/>
                          </a:solidFill>
                          <a:latin typeface="Courier New" pitchFamily="49" charset="0"/>
                        </a:rPr>
                        <a:t>(1..20) </a:t>
                      </a:r>
                      <a:r>
                        <a:rPr lang="en-GB" sz="1100" b="1" baseline="0" dirty="0" smtClean="0">
                          <a:solidFill>
                            <a:schemeClr val="tx1"/>
                          </a:solidFill>
                          <a:latin typeface="Courier New" pitchFamily="49" charset="0"/>
                        </a:rPr>
                        <a:t>of</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aliased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Nested_Array</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Set_Strings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The_Strings</a:t>
                      </a:r>
                      <a:r>
                        <a:rPr lang="en-GB" sz="1100" b="0" baseline="0" dirty="0" smtClean="0">
                          <a:solidFill>
                            <a:schemeClr val="tx1"/>
                          </a:solidFill>
                          <a:latin typeface="Courier New" pitchFamily="49" charset="0"/>
                        </a:rPr>
                        <a:t> : </a:t>
                      </a:r>
                      <a:r>
                        <a:rPr lang="en-GB" sz="1100" b="1" baseline="0" dirty="0" smtClean="0">
                          <a:solidFill>
                            <a:schemeClr val="tx1"/>
                          </a:solidFill>
                          <a:latin typeface="Courier New" pitchFamily="49" charset="0"/>
                        </a:rPr>
                        <a:t>in out </a:t>
                      </a:r>
                      <a:r>
                        <a:rPr lang="en-GB" sz="1100" b="0" baseline="0" dirty="0" smtClean="0">
                          <a:solidFill>
                            <a:schemeClr val="tx1"/>
                          </a:solidFill>
                          <a:latin typeface="Courier New" pitchFamily="49" charset="0"/>
                        </a:rPr>
                        <a:t>Q3_Type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Q3;</a:t>
                      </a:r>
                    </a:p>
                  </a:txBody>
                  <a:tcPr marL="91413" marR="91413" marT="45445" marB="45445" anchor="ctr">
                    <a:solidFill>
                      <a:schemeClr val="bg1">
                        <a:lumMod val="95000"/>
                      </a:schemeClr>
                    </a:solidFill>
                  </a:tcPr>
                </a:tc>
              </a:tr>
            </a:tbl>
          </a:graphicData>
        </a:graphic>
      </p:graphicFrame>
      <p:graphicFrame>
        <p:nvGraphicFramePr>
          <p:cNvPr id="4" name="Tableau 4"/>
          <p:cNvGraphicFramePr>
            <a:graphicFrameLocks noGrp="1"/>
          </p:cNvGraphicFramePr>
          <p:nvPr>
            <p:extLst>
              <p:ext uri="{D42A27DB-BD31-4B8C-83A1-F6EECF244321}">
                <p14:modId xmlns:p14="http://schemas.microsoft.com/office/powerpoint/2010/main" val="1362747943"/>
              </p:ext>
            </p:extLst>
          </p:nvPr>
        </p:nvGraphicFramePr>
        <p:xfrm>
          <a:off x="384145" y="3421778"/>
          <a:ext cx="3484008" cy="2773130"/>
        </p:xfrm>
        <a:graphic>
          <a:graphicData uri="http://schemas.openxmlformats.org/drawingml/2006/table">
            <a:tbl>
              <a:tblPr firstRow="1" bandRow="1">
                <a:tableStyleId>{5C22544A-7EE6-4342-B048-85BDC9FD1C3A}</a:tableStyleId>
              </a:tblPr>
              <a:tblGrid>
                <a:gridCol w="3484008"/>
              </a:tblGrid>
              <a:tr h="219897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 body </a:t>
                      </a:r>
                      <a:r>
                        <a:rPr lang="en-GB" sz="1100" b="0" baseline="0" dirty="0" smtClean="0">
                          <a:solidFill>
                            <a:schemeClr val="tx1"/>
                          </a:solidFill>
                          <a:latin typeface="Courier New" pitchFamily="49" charset="0"/>
                        </a:rPr>
                        <a:t>Q3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Set_Strings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The_Strings</a:t>
                      </a:r>
                      <a:r>
                        <a:rPr lang="en-GB" sz="1100" b="0" baseline="0" dirty="0" smtClean="0">
                          <a:solidFill>
                            <a:schemeClr val="tx1"/>
                          </a:solidFill>
                          <a:latin typeface="Courier New" pitchFamily="49" charset="0"/>
                        </a:rPr>
                        <a:t> : </a:t>
                      </a:r>
                      <a:r>
                        <a:rPr lang="en-GB" sz="1100" b="1" baseline="0" dirty="0" smtClean="0">
                          <a:solidFill>
                            <a:schemeClr val="tx1"/>
                          </a:solidFill>
                          <a:latin typeface="Courier New" pitchFamily="49" charset="0"/>
                        </a:rPr>
                        <a:t>in out</a:t>
                      </a:r>
                      <a:r>
                        <a:rPr lang="en-GB" sz="1100" b="0" baseline="0" dirty="0" smtClean="0">
                          <a:solidFill>
                            <a:schemeClr val="tx1"/>
                          </a:solidFill>
                          <a:latin typeface="Courier New" pitchFamily="49" charset="0"/>
                        </a:rPr>
                        <a:t> Q3_Type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The_Strings</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Q3_Type'(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1      =&gt; (</a:t>
                      </a:r>
                      <a:r>
                        <a:rPr lang="en-GB" sz="1100" b="1" baseline="0" dirty="0" smtClean="0">
                          <a:solidFill>
                            <a:schemeClr val="tx1"/>
                          </a:solidFill>
                          <a:latin typeface="Courier New" pitchFamily="49" charset="0"/>
                        </a:rPr>
                        <a:t>others</a:t>
                      </a:r>
                      <a:r>
                        <a:rPr lang="en-GB" sz="1100" b="0" baseline="0" dirty="0" smtClean="0">
                          <a:solidFill>
                            <a:schemeClr val="tx1"/>
                          </a:solidFill>
                          <a:latin typeface="Courier New" pitchFamily="49" charset="0"/>
                        </a:rPr>
                        <a:t> =&gt; 6),</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2      =&gt; (</a:t>
                      </a:r>
                      <a:r>
                        <a:rPr lang="en-GB" sz="1100" b="1" baseline="0" dirty="0" smtClean="0">
                          <a:solidFill>
                            <a:schemeClr val="tx1"/>
                          </a:solidFill>
                          <a:latin typeface="Courier New" pitchFamily="49" charset="0"/>
                        </a:rPr>
                        <a:t>others</a:t>
                      </a:r>
                      <a:r>
                        <a:rPr lang="en-GB" sz="1100" b="0" baseline="0" dirty="0" smtClean="0">
                          <a:solidFill>
                            <a:schemeClr val="tx1"/>
                          </a:solidFill>
                          <a:latin typeface="Courier New" pitchFamily="49" charset="0"/>
                        </a:rPr>
                        <a:t> =&gt; 5),</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3      =&gt; (</a:t>
                      </a:r>
                      <a:r>
                        <a:rPr lang="en-GB" sz="1100" b="1" baseline="0" dirty="0" smtClean="0">
                          <a:solidFill>
                            <a:schemeClr val="tx1"/>
                          </a:solidFill>
                          <a:latin typeface="Courier New" pitchFamily="49" charset="0"/>
                        </a:rPr>
                        <a:t>others</a:t>
                      </a:r>
                      <a:r>
                        <a:rPr lang="en-GB" sz="1100" b="0" baseline="0" dirty="0" smtClean="0">
                          <a:solidFill>
                            <a:schemeClr val="tx1"/>
                          </a:solidFill>
                          <a:latin typeface="Courier New" pitchFamily="49" charset="0"/>
                        </a:rPr>
                        <a:t> =&gt; 4),</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7      =&gt; (</a:t>
                      </a:r>
                      <a:r>
                        <a:rPr lang="en-GB" sz="1100" b="1" baseline="0" dirty="0" smtClean="0">
                          <a:solidFill>
                            <a:schemeClr val="tx1"/>
                          </a:solidFill>
                          <a:latin typeface="Courier New" pitchFamily="49" charset="0"/>
                        </a:rPr>
                        <a:t>others</a:t>
                      </a:r>
                      <a:r>
                        <a:rPr lang="en-GB" sz="1100" b="0" baseline="0" dirty="0" smtClean="0">
                          <a:solidFill>
                            <a:schemeClr val="tx1"/>
                          </a:solidFill>
                          <a:latin typeface="Courier New" pitchFamily="49" charset="0"/>
                        </a:rPr>
                        <a:t> =&gt; 3),</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20     =&gt; (</a:t>
                      </a:r>
                      <a:r>
                        <a:rPr lang="en-GB" sz="1100" b="1" baseline="0" dirty="0" smtClean="0">
                          <a:solidFill>
                            <a:schemeClr val="tx1"/>
                          </a:solidFill>
                          <a:latin typeface="Courier New" pitchFamily="49" charset="0"/>
                        </a:rPr>
                        <a:t>others</a:t>
                      </a:r>
                      <a:r>
                        <a:rPr lang="en-GB" sz="1100" b="0" baseline="0" dirty="0" smtClean="0">
                          <a:solidFill>
                            <a:schemeClr val="tx1"/>
                          </a:solidFill>
                          <a:latin typeface="Courier New" pitchFamily="49" charset="0"/>
                        </a:rPr>
                        <a:t> =&gt; 9),</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others</a:t>
                      </a:r>
                      <a:r>
                        <a:rPr lang="en-GB" sz="1100" b="0" baseline="0" dirty="0" smtClean="0">
                          <a:solidFill>
                            <a:schemeClr val="tx1"/>
                          </a:solidFill>
                          <a:latin typeface="Courier New" pitchFamily="49" charset="0"/>
                        </a:rPr>
                        <a:t> =&gt; (</a:t>
                      </a:r>
                      <a:r>
                        <a:rPr lang="en-GB" sz="1100" b="1" baseline="0" dirty="0" smtClean="0">
                          <a:solidFill>
                            <a:schemeClr val="tx1"/>
                          </a:solidFill>
                          <a:latin typeface="Courier New" pitchFamily="49" charset="0"/>
                        </a:rPr>
                        <a:t>others</a:t>
                      </a:r>
                      <a:r>
                        <a:rPr lang="en-GB" sz="1100" b="0" baseline="0" dirty="0" smtClean="0">
                          <a:solidFill>
                            <a:schemeClr val="tx1"/>
                          </a:solidFill>
                          <a:latin typeface="Courier New" pitchFamily="49" charset="0"/>
                        </a:rPr>
                        <a:t> =&gt; 1)</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Set_Strings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Q3;</a:t>
                      </a:r>
                    </a:p>
                  </a:txBody>
                  <a:tcPr marL="91413" marR="91413" marT="45445" marB="45445" anchor="ctr">
                    <a:solidFill>
                      <a:schemeClr val="bg1">
                        <a:lumMod val="95000"/>
                      </a:schemeClr>
                    </a:solidFill>
                  </a:tcPr>
                </a:tc>
              </a:tr>
            </a:tbl>
          </a:graphicData>
        </a:graphic>
      </p:graphicFrame>
      <p:graphicFrame>
        <p:nvGraphicFramePr>
          <p:cNvPr id="5" name="Tableau 4"/>
          <p:cNvGraphicFramePr>
            <a:graphicFrameLocks noGrp="1"/>
          </p:cNvGraphicFramePr>
          <p:nvPr>
            <p:extLst/>
          </p:nvPr>
        </p:nvGraphicFramePr>
        <p:xfrm>
          <a:off x="3922766" y="3412958"/>
          <a:ext cx="4851598" cy="2987691"/>
        </p:xfrm>
        <a:graphic>
          <a:graphicData uri="http://schemas.openxmlformats.org/drawingml/2006/table">
            <a:tbl>
              <a:tblPr firstRow="1" bandRow="1">
                <a:tableStyleId>{5C22544A-7EE6-4342-B048-85BDC9FD1C3A}</a:tableStyleId>
              </a:tblPr>
              <a:tblGrid>
                <a:gridCol w="4851598"/>
              </a:tblGrid>
              <a:tr h="298769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import</a:t>
                      </a:r>
                      <a:r>
                        <a:rPr lang="en-GB" sz="1100" b="0" baseline="0" dirty="0" smtClean="0">
                          <a:solidFill>
                            <a:schemeClr val="tx1"/>
                          </a:solidFill>
                          <a:latin typeface="Courier New" pitchFamily="49" charset="0"/>
                        </a:rPr>
                        <a:t> quiz.Q3.*;</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public class </a:t>
                      </a:r>
                      <a:r>
                        <a:rPr lang="en-GB" sz="1100" b="0" baseline="0" dirty="0" smtClean="0">
                          <a:solidFill>
                            <a:schemeClr val="tx1"/>
                          </a:solidFill>
                          <a:latin typeface="Courier New" pitchFamily="49" charset="0"/>
                        </a:rPr>
                        <a:t>Q3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public static void </a:t>
                      </a:r>
                      <a:r>
                        <a:rPr lang="en-GB" sz="1100" b="0" baseline="0" dirty="0" smtClean="0">
                          <a:solidFill>
                            <a:schemeClr val="tx1"/>
                          </a:solidFill>
                          <a:latin typeface="Courier New" pitchFamily="49" charset="0"/>
                        </a:rPr>
                        <a:t>main (String [] </a:t>
                      </a:r>
                      <a:r>
                        <a:rPr lang="en-GB" sz="1100" b="0" baseline="0" dirty="0" err="1" smtClean="0">
                          <a:solidFill>
                            <a:schemeClr val="tx1"/>
                          </a:solidFill>
                          <a:latin typeface="Courier New" pitchFamily="49" charset="0"/>
                        </a:rPr>
                        <a:t>argv</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Q3_Type </a:t>
                      </a:r>
                      <a:r>
                        <a:rPr lang="en-GB" sz="1100" b="0" baseline="0" dirty="0" err="1" smtClean="0">
                          <a:solidFill>
                            <a:schemeClr val="tx1"/>
                          </a:solidFill>
                          <a:latin typeface="Courier New" pitchFamily="49" charset="0"/>
                        </a:rPr>
                        <a:t>The_Strings</a:t>
                      </a:r>
                      <a:r>
                        <a:rPr lang="en-GB" sz="1100" b="0" baseline="0" dirty="0" smtClean="0">
                          <a:solidFill>
                            <a:schemeClr val="tx1"/>
                          </a:solidFill>
                          <a:latin typeface="Courier New" pitchFamily="49" charset="0"/>
                        </a:rPr>
                        <a:t> = </a:t>
                      </a:r>
                      <a:r>
                        <a:rPr lang="en-GB" sz="1100" b="1" baseline="0" dirty="0" smtClean="0">
                          <a:solidFill>
                            <a:schemeClr val="tx1"/>
                          </a:solidFill>
                          <a:latin typeface="Courier New" pitchFamily="49" charset="0"/>
                        </a:rPr>
                        <a:t>new</a:t>
                      </a:r>
                      <a:r>
                        <a:rPr lang="en-GB" sz="1100" b="0" baseline="0" dirty="0" smtClean="0">
                          <a:solidFill>
                            <a:schemeClr val="tx1"/>
                          </a:solidFill>
                          <a:latin typeface="Courier New" pitchFamily="49" charset="0"/>
                        </a:rPr>
                        <a:t> Q3_Type();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Q3_Package.Set_Strings(</a:t>
                      </a:r>
                      <a:r>
                        <a:rPr lang="en-GB" sz="1100" b="0" baseline="0" dirty="0" err="1" smtClean="0">
                          <a:solidFill>
                            <a:schemeClr val="tx1"/>
                          </a:solidFill>
                          <a:latin typeface="Courier New" pitchFamily="49" charset="0"/>
                        </a:rPr>
                        <a:t>The_Strings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Nested_Array</a:t>
                      </a:r>
                      <a:r>
                        <a:rPr lang="en-GB" sz="1100" b="0" baseline="0" dirty="0" smtClean="0">
                          <a:solidFill>
                            <a:schemeClr val="tx1"/>
                          </a:solidFill>
                          <a:latin typeface="Courier New" pitchFamily="49" charset="0"/>
                        </a:rPr>
                        <a:t> element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The_Strings.Get_Element_At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The_Strings.Last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for</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a:t>
                      </a:r>
                      <a:r>
                        <a:rPr lang="en-GB" sz="1100" b="0" baseline="0" dirty="0" smtClean="0">
                          <a:solidFill>
                            <a:schemeClr val="tx1"/>
                          </a:solidFill>
                          <a:latin typeface="Courier New" pitchFamily="49" charset="0"/>
                        </a:rPr>
                        <a:t>=1;i &lt; </a:t>
                      </a:r>
                      <a:r>
                        <a:rPr lang="en-GB" sz="1100" b="0" baseline="0" dirty="0" err="1" smtClean="0">
                          <a:solidFill>
                            <a:schemeClr val="tx1"/>
                          </a:solidFill>
                          <a:latin typeface="Courier New" pitchFamily="49" charset="0"/>
                        </a:rPr>
                        <a:t>element.Length</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System.out.print</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element.Get_Element_At</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i</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txBody>
                  <a:tcPr marL="91413" marR="91413" marT="45445" marB="45445" anchor="ctr">
                    <a:solidFill>
                      <a:schemeClr val="bg1">
                        <a:lumMod val="95000"/>
                      </a:schemeClr>
                    </a:solidFill>
                  </a:tcPr>
                </a:tc>
              </a:tr>
            </a:tbl>
          </a:graphicData>
        </a:graphic>
      </p:graphicFrame>
    </p:spTree>
    <p:extLst>
      <p:ext uri="{BB962C8B-B14F-4D97-AF65-F5344CB8AC3E}">
        <p14:creationId xmlns:p14="http://schemas.microsoft.com/office/powerpoint/2010/main" val="29340205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(3/10)</a:t>
            </a:r>
            <a:endParaRPr lang="en-GB" dirty="0"/>
          </a:p>
        </p:txBody>
      </p:sp>
      <p:graphicFrame>
        <p:nvGraphicFramePr>
          <p:cNvPr id="3" name="Tableau 4"/>
          <p:cNvGraphicFramePr>
            <a:graphicFrameLocks noGrp="1"/>
          </p:cNvGraphicFramePr>
          <p:nvPr>
            <p:extLst/>
          </p:nvPr>
        </p:nvGraphicFramePr>
        <p:xfrm>
          <a:off x="1751833" y="1546058"/>
          <a:ext cx="5640334" cy="2987691"/>
        </p:xfrm>
        <a:graphic>
          <a:graphicData uri="http://schemas.openxmlformats.org/drawingml/2006/table">
            <a:tbl>
              <a:tblPr firstRow="1" bandRow="1">
                <a:tableStyleId>{5C22544A-7EE6-4342-B048-85BDC9FD1C3A}</a:tableStyleId>
              </a:tblPr>
              <a:tblGrid>
                <a:gridCol w="5640334"/>
              </a:tblGrid>
              <a:tr h="298769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import</a:t>
                      </a:r>
                      <a:r>
                        <a:rPr lang="en-GB" sz="1100" b="0" baseline="0" dirty="0" smtClean="0">
                          <a:solidFill>
                            <a:schemeClr val="tx1"/>
                          </a:solidFill>
                          <a:latin typeface="Courier New" pitchFamily="49" charset="0"/>
                        </a:rPr>
                        <a:t> quiz.Q3.*;</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public class </a:t>
                      </a:r>
                      <a:r>
                        <a:rPr lang="en-GB" sz="1100" b="0" baseline="0" dirty="0" smtClean="0">
                          <a:solidFill>
                            <a:schemeClr val="tx1"/>
                          </a:solidFill>
                          <a:latin typeface="Courier New" pitchFamily="49" charset="0"/>
                        </a:rPr>
                        <a:t>Q3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public static void </a:t>
                      </a:r>
                      <a:r>
                        <a:rPr lang="en-GB" sz="1100" b="0" baseline="0" dirty="0" smtClean="0">
                          <a:solidFill>
                            <a:schemeClr val="tx1"/>
                          </a:solidFill>
                          <a:latin typeface="Courier New" pitchFamily="49" charset="0"/>
                        </a:rPr>
                        <a:t>main (String [] </a:t>
                      </a:r>
                      <a:r>
                        <a:rPr lang="en-GB" sz="1100" b="0" baseline="0" dirty="0" err="1" smtClean="0">
                          <a:solidFill>
                            <a:schemeClr val="tx1"/>
                          </a:solidFill>
                          <a:latin typeface="Courier New" pitchFamily="49" charset="0"/>
                        </a:rPr>
                        <a:t>argv</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Q3_Type </a:t>
                      </a:r>
                      <a:r>
                        <a:rPr lang="en-GB" sz="1100" b="0" baseline="0" dirty="0" err="1" smtClean="0">
                          <a:solidFill>
                            <a:schemeClr val="tx1"/>
                          </a:solidFill>
                          <a:latin typeface="Courier New" pitchFamily="49" charset="0"/>
                        </a:rPr>
                        <a:t>The_Strings</a:t>
                      </a:r>
                      <a:r>
                        <a:rPr lang="en-GB" sz="1100" b="0" baseline="0" dirty="0" smtClean="0">
                          <a:solidFill>
                            <a:schemeClr val="tx1"/>
                          </a:solidFill>
                          <a:latin typeface="Courier New" pitchFamily="49" charset="0"/>
                        </a:rPr>
                        <a:t> = </a:t>
                      </a:r>
                      <a:r>
                        <a:rPr lang="en-GB" sz="1100" b="1" baseline="0" dirty="0" smtClean="0">
                          <a:solidFill>
                            <a:schemeClr val="tx1"/>
                          </a:solidFill>
                          <a:latin typeface="Courier New" pitchFamily="49" charset="0"/>
                        </a:rPr>
                        <a:t>new</a:t>
                      </a:r>
                      <a:r>
                        <a:rPr lang="en-GB" sz="1100" b="0" baseline="0" dirty="0" smtClean="0">
                          <a:solidFill>
                            <a:schemeClr val="tx1"/>
                          </a:solidFill>
                          <a:latin typeface="Courier New" pitchFamily="49" charset="0"/>
                        </a:rPr>
                        <a:t> Q3_Type();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Q3_Package.Set_Strings(</a:t>
                      </a:r>
                      <a:r>
                        <a:rPr lang="en-GB" sz="1100" b="0" baseline="0" dirty="0" err="1" smtClean="0">
                          <a:solidFill>
                            <a:schemeClr val="tx1"/>
                          </a:solidFill>
                          <a:latin typeface="Courier New" pitchFamily="49" charset="0"/>
                        </a:rPr>
                        <a:t>The_Strings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Nested_Array</a:t>
                      </a:r>
                      <a:r>
                        <a:rPr lang="en-GB" sz="1100" b="0" baseline="0" dirty="0" smtClean="0">
                          <a:solidFill>
                            <a:schemeClr val="tx1"/>
                          </a:solidFill>
                          <a:latin typeface="Courier New" pitchFamily="49" charset="0"/>
                        </a:rPr>
                        <a:t> element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The_Strings.Get_Element_At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The_Strings.Last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for</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a:t>
                      </a:r>
                      <a:r>
                        <a:rPr lang="en-GB" sz="1100" b="0" baseline="0" dirty="0" smtClean="0">
                          <a:solidFill>
                            <a:schemeClr val="tx1"/>
                          </a:solidFill>
                          <a:latin typeface="Courier New" pitchFamily="49" charset="0"/>
                        </a:rPr>
                        <a:t>=1;i &lt; </a:t>
                      </a:r>
                      <a:r>
                        <a:rPr lang="en-GB" sz="1100" b="0" baseline="0" dirty="0" err="1" smtClean="0">
                          <a:solidFill>
                            <a:schemeClr val="tx1"/>
                          </a:solidFill>
                          <a:latin typeface="Courier New" pitchFamily="49" charset="0"/>
                        </a:rPr>
                        <a:t>element.Length</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System.out.print</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element.Get_Element_At</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i</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txBody>
                  <a:tcPr marL="91413" marR="91413" marT="45445" marB="45445" anchor="ctr">
                    <a:solidFill>
                      <a:schemeClr val="bg1">
                        <a:lumMod val="95000"/>
                      </a:schemeClr>
                    </a:solidFill>
                  </a:tcPr>
                </a:tc>
              </a:tr>
            </a:tbl>
          </a:graphicData>
        </a:graphic>
      </p:graphicFrame>
      <p:sp>
        <p:nvSpPr>
          <p:cNvPr id="4" name="TextBox 3"/>
          <p:cNvSpPr txBox="1"/>
          <p:nvPr/>
        </p:nvSpPr>
        <p:spPr>
          <a:xfrm>
            <a:off x="2749550" y="5092526"/>
            <a:ext cx="3740150" cy="307777"/>
          </a:xfrm>
          <a:prstGeom prst="rect">
            <a:avLst/>
          </a:prstGeom>
          <a:solidFill>
            <a:schemeClr val="tx1"/>
          </a:solidFill>
        </p:spPr>
        <p:txBody>
          <a:bodyPr wrap="square" rtlCol="0">
            <a:spAutoFit/>
          </a:bodyPr>
          <a:lstStyle/>
          <a:p>
            <a:pPr algn="ctr"/>
            <a:r>
              <a:rPr lang="en-GB" sz="1400" b="1" dirty="0" smtClean="0">
                <a:solidFill>
                  <a:schemeClr val="bg1"/>
                </a:solidFill>
              </a:rPr>
              <a:t>999999999999999999999999999999</a:t>
            </a:r>
            <a:endParaRPr lang="en-GB" sz="1400" b="1" i="0" kern="1200" dirty="0" smtClean="0">
              <a:solidFill>
                <a:schemeClr val="bg1"/>
              </a:solidFill>
            </a:endParaRPr>
          </a:p>
        </p:txBody>
      </p:sp>
    </p:spTree>
    <p:extLst>
      <p:ext uri="{BB962C8B-B14F-4D97-AF65-F5344CB8AC3E}">
        <p14:creationId xmlns:p14="http://schemas.microsoft.com/office/powerpoint/2010/main" val="166536951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(4/10)</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2507419456"/>
              </p:ext>
            </p:extLst>
          </p:nvPr>
        </p:nvGraphicFramePr>
        <p:xfrm>
          <a:off x="385188" y="1003300"/>
          <a:ext cx="4876788" cy="2002250"/>
        </p:xfrm>
        <a:graphic>
          <a:graphicData uri="http://schemas.openxmlformats.org/drawingml/2006/table">
            <a:tbl>
              <a:tblPr firstRow="1" bandRow="1">
                <a:tableStyleId>{5C22544A-7EE6-4342-B048-85BDC9FD1C3A}</a:tableStyleId>
              </a:tblPr>
              <a:tblGrid>
                <a:gridCol w="4876788"/>
              </a:tblGrid>
              <a:tr h="20022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Q4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Target </a:t>
                      </a:r>
                      <a:r>
                        <a:rPr lang="en-GB" sz="1100" b="1" baseline="0" dirty="0" smtClean="0">
                          <a:solidFill>
                            <a:schemeClr val="tx1"/>
                          </a:solidFill>
                          <a:latin typeface="Courier New" pitchFamily="49" charset="0"/>
                        </a:rPr>
                        <a:t>is 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Value : Positive := 20;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 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Access_Target</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 not null access all </a:t>
                      </a:r>
                      <a:r>
                        <a:rPr lang="en-GB" sz="1100" b="0" baseline="0" dirty="0" smtClean="0">
                          <a:solidFill>
                            <a:schemeClr val="tx1"/>
                          </a:solidFill>
                          <a:latin typeface="Courier New" pitchFamily="49" charset="0"/>
                        </a:rPr>
                        <a:t>Target;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Print_Target</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Obj</a:t>
                      </a:r>
                      <a:r>
                        <a:rPr lang="en-GB" sz="1100" b="0" baseline="0" dirty="0" smtClean="0">
                          <a:solidFill>
                            <a:schemeClr val="tx1"/>
                          </a:solidFill>
                          <a:latin typeface="Courier New" pitchFamily="49" charset="0"/>
                        </a:rPr>
                        <a:t> : </a:t>
                      </a:r>
                      <a:r>
                        <a:rPr lang="en-GB" sz="1100" b="0" baseline="0" dirty="0" err="1" smtClean="0">
                          <a:solidFill>
                            <a:schemeClr val="tx1"/>
                          </a:solidFill>
                          <a:latin typeface="Courier New" pitchFamily="49" charset="0"/>
                        </a:rPr>
                        <a:t>Access_Target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Q4;</a:t>
                      </a:r>
                    </a:p>
                  </a:txBody>
                  <a:tcPr marL="91413" marR="91413" marT="45445" marB="45445" anchor="ctr">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826462708"/>
              </p:ext>
            </p:extLst>
          </p:nvPr>
        </p:nvGraphicFramePr>
        <p:xfrm>
          <a:off x="385188" y="3068354"/>
          <a:ext cx="4876788" cy="2016691"/>
        </p:xfrm>
        <a:graphic>
          <a:graphicData uri="http://schemas.openxmlformats.org/drawingml/2006/table">
            <a:tbl>
              <a:tblPr firstRow="1" bandRow="1">
                <a:tableStyleId>{5C22544A-7EE6-4342-B048-85BDC9FD1C3A}</a:tableStyleId>
              </a:tblPr>
              <a:tblGrid>
                <a:gridCol w="4876788"/>
              </a:tblGrid>
              <a:tr h="201669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Ada.Text_IO</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 body </a:t>
                      </a:r>
                      <a:r>
                        <a:rPr lang="en-GB" sz="1100" b="0" baseline="0" dirty="0" smtClean="0">
                          <a:solidFill>
                            <a:schemeClr val="tx1"/>
                          </a:solidFill>
                          <a:latin typeface="Courier New" pitchFamily="49" charset="0"/>
                        </a:rPr>
                        <a:t>Q4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Print_Target</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Obj</a:t>
                      </a:r>
                      <a:r>
                        <a:rPr lang="en-GB" sz="1100" b="0" baseline="0" dirty="0" smtClean="0">
                          <a:solidFill>
                            <a:schemeClr val="tx1"/>
                          </a:solidFill>
                          <a:latin typeface="Courier New" pitchFamily="49" charset="0"/>
                        </a:rPr>
                        <a:t> : </a:t>
                      </a:r>
                      <a:r>
                        <a:rPr lang="en-GB" sz="1100" b="0" baseline="0" dirty="0" err="1" smtClean="0">
                          <a:solidFill>
                            <a:schemeClr val="tx1"/>
                          </a:solidFill>
                          <a:latin typeface="Courier New" pitchFamily="49" charset="0"/>
                        </a:rPr>
                        <a:t>Access_Target</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Ada.Text_IO.Put_Line</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Obj.Value'Img</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Print_Target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Q4;</a:t>
                      </a:r>
                    </a:p>
                  </a:txBody>
                  <a:tcPr marL="91413" marR="91413" marT="45445" marB="45445" anchor="ctr">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4217945179"/>
              </p:ext>
            </p:extLst>
          </p:nvPr>
        </p:nvGraphicFramePr>
        <p:xfrm>
          <a:off x="385188" y="5182115"/>
          <a:ext cx="4876788" cy="1096730"/>
        </p:xfrm>
        <a:graphic>
          <a:graphicData uri="http://schemas.openxmlformats.org/drawingml/2006/table">
            <a:tbl>
              <a:tblPr firstRow="1" bandRow="1">
                <a:tableStyleId>{5C22544A-7EE6-4342-B048-85BDC9FD1C3A}</a:tableStyleId>
              </a:tblPr>
              <a:tblGrid>
                <a:gridCol w="4876788"/>
              </a:tblGrid>
              <a:tr h="97024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public class</a:t>
                      </a:r>
                      <a:r>
                        <a:rPr lang="en-GB" sz="1100" b="0" baseline="0" dirty="0" smtClean="0">
                          <a:solidFill>
                            <a:schemeClr val="tx1"/>
                          </a:solidFill>
                          <a:latin typeface="Courier New" pitchFamily="49" charset="0"/>
                        </a:rPr>
                        <a:t> Q4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public static void </a:t>
                      </a:r>
                      <a:r>
                        <a:rPr lang="en-GB" sz="1100" b="0" baseline="0" dirty="0" smtClean="0">
                          <a:solidFill>
                            <a:schemeClr val="tx1"/>
                          </a:solidFill>
                          <a:latin typeface="Courier New" pitchFamily="49" charset="0"/>
                        </a:rPr>
                        <a:t>main (String [] </a:t>
                      </a:r>
                      <a:r>
                        <a:rPr lang="en-GB" sz="1100" b="0" baseline="0" dirty="0" err="1" smtClean="0">
                          <a:solidFill>
                            <a:schemeClr val="tx1"/>
                          </a:solidFill>
                          <a:latin typeface="Courier New" pitchFamily="49" charset="0"/>
                        </a:rPr>
                        <a:t>argv</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Target </a:t>
                      </a:r>
                      <a:r>
                        <a:rPr lang="en-GB" sz="1100" b="0" baseline="0" dirty="0" err="1" smtClean="0">
                          <a:solidFill>
                            <a:schemeClr val="tx1"/>
                          </a:solidFill>
                          <a:latin typeface="Courier New" pitchFamily="49" charset="0"/>
                        </a:rPr>
                        <a:t>tgt</a:t>
                      </a:r>
                      <a:r>
                        <a:rPr lang="en-GB" sz="1100" b="0" baseline="0" dirty="0" smtClean="0">
                          <a:solidFill>
                            <a:schemeClr val="tx1"/>
                          </a:solidFill>
                          <a:latin typeface="Courier New" pitchFamily="49" charset="0"/>
                        </a:rPr>
                        <a:t> = </a:t>
                      </a:r>
                      <a:r>
                        <a:rPr lang="en-GB" sz="1100" b="1" baseline="0" dirty="0" smtClean="0">
                          <a:solidFill>
                            <a:schemeClr val="tx1"/>
                          </a:solidFill>
                          <a:latin typeface="Courier New" pitchFamily="49" charset="0"/>
                        </a:rPr>
                        <a:t>new</a:t>
                      </a:r>
                      <a:r>
                        <a:rPr lang="en-GB" sz="1100" b="0" baseline="0" dirty="0" smtClean="0">
                          <a:solidFill>
                            <a:schemeClr val="tx1"/>
                          </a:solidFill>
                          <a:latin typeface="Courier New" pitchFamily="49" charset="0"/>
                        </a:rPr>
                        <a:t> Target();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Q4_Package.Print_Target(</a:t>
                      </a:r>
                      <a:r>
                        <a:rPr lang="en-GB" sz="1100" b="0" baseline="0" dirty="0" err="1" smtClean="0">
                          <a:solidFill>
                            <a:schemeClr val="tx1"/>
                          </a:solidFill>
                          <a:latin typeface="Courier New" pitchFamily="49" charset="0"/>
                        </a:rPr>
                        <a:t>tgt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txBody>
                  <a:tcPr marL="91413" marR="91413" marT="45445" marB="45445" anchor="ctr">
                    <a:solidFill>
                      <a:schemeClr val="bg1">
                        <a:lumMod val="95000"/>
                      </a:schemeClr>
                    </a:solidFill>
                  </a:tcPr>
                </a:tc>
              </a:tr>
            </a:tbl>
          </a:graphicData>
        </a:graphic>
      </p:graphicFrame>
      <p:sp>
        <p:nvSpPr>
          <p:cNvPr id="7" name="TextBox 6"/>
          <p:cNvSpPr txBox="1"/>
          <p:nvPr/>
        </p:nvSpPr>
        <p:spPr>
          <a:xfrm>
            <a:off x="5929073" y="2073580"/>
            <a:ext cx="2747382" cy="307777"/>
          </a:xfrm>
          <a:prstGeom prst="rect">
            <a:avLst/>
          </a:prstGeom>
          <a:solidFill>
            <a:schemeClr val="tx1"/>
          </a:solidFill>
        </p:spPr>
        <p:txBody>
          <a:bodyPr wrap="square" rtlCol="0">
            <a:spAutoFit/>
          </a:bodyPr>
          <a:lstStyle/>
          <a:p>
            <a:r>
              <a:rPr lang="en-GB" sz="1400" b="1" dirty="0" smtClean="0">
                <a:solidFill>
                  <a:schemeClr val="bg1"/>
                </a:solidFill>
              </a:rPr>
              <a:t>20</a:t>
            </a:r>
            <a:endParaRPr lang="en-GB" sz="1400" b="1" i="0" kern="1200" dirty="0" smtClean="0">
              <a:solidFill>
                <a:schemeClr val="bg1"/>
              </a:solidFill>
            </a:endParaRPr>
          </a:p>
        </p:txBody>
      </p:sp>
      <p:sp>
        <p:nvSpPr>
          <p:cNvPr id="8" name="TextBox 7"/>
          <p:cNvSpPr txBox="1"/>
          <p:nvPr/>
        </p:nvSpPr>
        <p:spPr>
          <a:xfrm>
            <a:off x="5929073" y="2835580"/>
            <a:ext cx="2747382" cy="307777"/>
          </a:xfrm>
          <a:prstGeom prst="rect">
            <a:avLst/>
          </a:prstGeom>
          <a:solidFill>
            <a:schemeClr val="tx1"/>
          </a:solidFill>
        </p:spPr>
        <p:txBody>
          <a:bodyPr wrap="square" rtlCol="0">
            <a:spAutoFit/>
          </a:bodyPr>
          <a:lstStyle/>
          <a:p>
            <a:r>
              <a:rPr lang="en-GB" sz="1400" b="1" dirty="0">
                <a:solidFill>
                  <a:schemeClr val="bg1"/>
                </a:solidFill>
              </a:rPr>
              <a:t>40</a:t>
            </a:r>
            <a:endParaRPr lang="en-GB" sz="1400" b="1" i="0" kern="1200" dirty="0" smtClean="0">
              <a:solidFill>
                <a:schemeClr val="bg1"/>
              </a:solidFill>
            </a:endParaRPr>
          </a:p>
        </p:txBody>
      </p:sp>
      <p:sp>
        <p:nvSpPr>
          <p:cNvPr id="9" name="TextBox 8"/>
          <p:cNvSpPr txBox="1"/>
          <p:nvPr/>
        </p:nvSpPr>
        <p:spPr>
          <a:xfrm>
            <a:off x="5929073" y="3588881"/>
            <a:ext cx="2747383" cy="307777"/>
          </a:xfrm>
          <a:prstGeom prst="rect">
            <a:avLst/>
          </a:prstGeom>
          <a:solidFill>
            <a:schemeClr val="tx1"/>
          </a:solidFill>
        </p:spPr>
        <p:txBody>
          <a:bodyPr wrap="square" rtlCol="0">
            <a:spAutoFit/>
          </a:bodyPr>
          <a:lstStyle/>
          <a:p>
            <a:r>
              <a:rPr lang="en-GB" sz="1400" b="1" dirty="0" smtClean="0">
                <a:solidFill>
                  <a:schemeClr val="bg1"/>
                </a:solidFill>
              </a:rPr>
              <a:t>Nothing </a:t>
            </a:r>
            <a:r>
              <a:rPr lang="en-GB" sz="1400" b="1" dirty="0">
                <a:solidFill>
                  <a:schemeClr val="bg1"/>
                </a:solidFill>
              </a:rPr>
              <a:t>– an Exception is </a:t>
            </a:r>
            <a:r>
              <a:rPr lang="en-GB" sz="1400" b="1" dirty="0" smtClean="0">
                <a:solidFill>
                  <a:schemeClr val="bg1"/>
                </a:solidFill>
              </a:rPr>
              <a:t>raised</a:t>
            </a:r>
            <a:endParaRPr lang="en-GB" sz="1400" b="1" i="0" kern="1200" dirty="0" smtClean="0">
              <a:solidFill>
                <a:schemeClr val="bg1"/>
              </a:solidFill>
            </a:endParaRPr>
          </a:p>
        </p:txBody>
      </p:sp>
    </p:spTree>
    <p:extLst>
      <p:ext uri="{BB962C8B-B14F-4D97-AF65-F5344CB8AC3E}">
        <p14:creationId xmlns:p14="http://schemas.microsoft.com/office/powerpoint/2010/main" val="4898995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(4/10)</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832080532"/>
              </p:ext>
            </p:extLst>
          </p:nvPr>
        </p:nvGraphicFramePr>
        <p:xfrm>
          <a:off x="385187" y="1003300"/>
          <a:ext cx="6739513" cy="2102570"/>
        </p:xfrm>
        <a:graphic>
          <a:graphicData uri="http://schemas.openxmlformats.org/drawingml/2006/table">
            <a:tbl>
              <a:tblPr firstRow="1" bandRow="1">
                <a:tableStyleId>{5C22544A-7EE6-4342-B048-85BDC9FD1C3A}</a:tableStyleId>
              </a:tblPr>
              <a:tblGrid>
                <a:gridCol w="6739513"/>
              </a:tblGrid>
              <a:tr h="1930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Q4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Target </a:t>
                      </a:r>
                      <a:r>
                        <a:rPr lang="en-GB" sz="1100" b="1" baseline="0" dirty="0" smtClean="0">
                          <a:solidFill>
                            <a:schemeClr val="tx1"/>
                          </a:solidFill>
                          <a:latin typeface="Courier New" pitchFamily="49" charset="0"/>
                        </a:rPr>
                        <a:t>is 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Value : Positive := 20;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 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Access_Target</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 not null access all </a:t>
                      </a:r>
                      <a:r>
                        <a:rPr lang="en-GB" sz="1100" b="0" baseline="0" dirty="0" smtClean="0">
                          <a:solidFill>
                            <a:schemeClr val="tx1"/>
                          </a:solidFill>
                          <a:latin typeface="Courier New" pitchFamily="49" charset="0"/>
                        </a:rPr>
                        <a:t>Target;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Print_Target</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Obj</a:t>
                      </a:r>
                      <a:r>
                        <a:rPr lang="en-GB" sz="1100" b="0" baseline="0" dirty="0" smtClean="0">
                          <a:solidFill>
                            <a:schemeClr val="tx1"/>
                          </a:solidFill>
                          <a:latin typeface="Courier New" pitchFamily="49" charset="0"/>
                        </a:rPr>
                        <a:t> : </a:t>
                      </a:r>
                      <a:r>
                        <a:rPr lang="en-GB" sz="1100" b="0" baseline="0" dirty="0" err="1" smtClean="0">
                          <a:solidFill>
                            <a:schemeClr val="tx1"/>
                          </a:solidFill>
                          <a:latin typeface="Courier New" pitchFamily="49" charset="0"/>
                        </a:rPr>
                        <a:t>Access_Target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rgbClr val="FF0000"/>
                          </a:solidFill>
                          <a:latin typeface="Courier New" pitchFamily="49" charset="0"/>
                        </a:rPr>
                        <a:t>   pragma Annotate (AJIS, </a:t>
                      </a:r>
                      <a:r>
                        <a:rPr lang="en-GB" sz="1100" b="1" baseline="0" dirty="0" err="1" smtClean="0">
                          <a:solidFill>
                            <a:srgbClr val="FF0000"/>
                          </a:solidFill>
                          <a:latin typeface="Courier New" pitchFamily="49" charset="0"/>
                        </a:rPr>
                        <a:t>Assume_Escaped</a:t>
                      </a:r>
                      <a:r>
                        <a:rPr lang="en-GB" sz="1100" b="1" baseline="0" dirty="0" smtClean="0">
                          <a:solidFill>
                            <a:srgbClr val="FF0000"/>
                          </a:solidFill>
                          <a:latin typeface="Courier New" pitchFamily="49" charset="0"/>
                        </a:rPr>
                        <a:t>, False, </a:t>
                      </a:r>
                      <a:r>
                        <a:rPr lang="en-GB" sz="1100" b="1" baseline="0" dirty="0" err="1" smtClean="0">
                          <a:solidFill>
                            <a:srgbClr val="FF0000"/>
                          </a:solidFill>
                          <a:latin typeface="Courier New" pitchFamily="49" charset="0"/>
                        </a:rPr>
                        <a:t>Print_Target</a:t>
                      </a:r>
                      <a:r>
                        <a:rPr lang="en-GB" sz="1100" b="1" baseline="0" dirty="0" smtClean="0">
                          <a:solidFill>
                            <a:srgbClr val="FF0000"/>
                          </a:solidFill>
                          <a:latin typeface="Courier New" pitchFamily="49" charset="0"/>
                        </a:rPr>
                        <a:t>, "</a:t>
                      </a:r>
                      <a:r>
                        <a:rPr lang="en-GB" sz="1100" b="1" baseline="0" dirty="0" err="1" smtClean="0">
                          <a:solidFill>
                            <a:srgbClr val="FF0000"/>
                          </a:solidFill>
                          <a:latin typeface="Courier New" pitchFamily="49" charset="0"/>
                        </a:rPr>
                        <a:t>Obj</a:t>
                      </a:r>
                      <a:r>
                        <a:rPr lang="en-GB" sz="1100" b="1" baseline="0" dirty="0" smtClean="0">
                          <a:solidFill>
                            <a:srgbClr val="FF0000"/>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Q4;</a:t>
                      </a:r>
                    </a:p>
                  </a:txBody>
                  <a:tcPr marL="91413" marR="91413" marT="45445" marB="45445" anchor="ctr">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3495921805"/>
              </p:ext>
            </p:extLst>
          </p:nvPr>
        </p:nvGraphicFramePr>
        <p:xfrm>
          <a:off x="385188" y="3182654"/>
          <a:ext cx="4876788" cy="2016691"/>
        </p:xfrm>
        <a:graphic>
          <a:graphicData uri="http://schemas.openxmlformats.org/drawingml/2006/table">
            <a:tbl>
              <a:tblPr firstRow="1" bandRow="1">
                <a:tableStyleId>{5C22544A-7EE6-4342-B048-85BDC9FD1C3A}</a:tableStyleId>
              </a:tblPr>
              <a:tblGrid>
                <a:gridCol w="4876788"/>
              </a:tblGrid>
              <a:tr h="201669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Ada.Text_IO</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 body </a:t>
                      </a:r>
                      <a:r>
                        <a:rPr lang="en-GB" sz="1100" b="0" baseline="0" dirty="0" smtClean="0">
                          <a:solidFill>
                            <a:schemeClr val="tx1"/>
                          </a:solidFill>
                          <a:latin typeface="Courier New" pitchFamily="49" charset="0"/>
                        </a:rPr>
                        <a:t>Q4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Print_Target</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Obj</a:t>
                      </a:r>
                      <a:r>
                        <a:rPr lang="en-GB" sz="1100" b="0" baseline="0" dirty="0" smtClean="0">
                          <a:solidFill>
                            <a:schemeClr val="tx1"/>
                          </a:solidFill>
                          <a:latin typeface="Courier New" pitchFamily="49" charset="0"/>
                        </a:rPr>
                        <a:t> : </a:t>
                      </a:r>
                      <a:r>
                        <a:rPr lang="en-GB" sz="1100" b="0" baseline="0" dirty="0" err="1" smtClean="0">
                          <a:solidFill>
                            <a:schemeClr val="tx1"/>
                          </a:solidFill>
                          <a:latin typeface="Courier New" pitchFamily="49" charset="0"/>
                        </a:rPr>
                        <a:t>Access_Target</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Ada.Text_IO.Put_Line</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Obj.Value'Img</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Print_Target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Q4;</a:t>
                      </a:r>
                    </a:p>
                  </a:txBody>
                  <a:tcPr marL="91413" marR="91413" marT="45445" marB="45445" anchor="ctr">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3715884125"/>
              </p:ext>
            </p:extLst>
          </p:nvPr>
        </p:nvGraphicFramePr>
        <p:xfrm>
          <a:off x="385188" y="5296415"/>
          <a:ext cx="4876788" cy="1096730"/>
        </p:xfrm>
        <a:graphic>
          <a:graphicData uri="http://schemas.openxmlformats.org/drawingml/2006/table">
            <a:tbl>
              <a:tblPr firstRow="1" bandRow="1">
                <a:tableStyleId>{5C22544A-7EE6-4342-B048-85BDC9FD1C3A}</a:tableStyleId>
              </a:tblPr>
              <a:tblGrid>
                <a:gridCol w="4876788"/>
              </a:tblGrid>
              <a:tr h="97024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public class</a:t>
                      </a:r>
                      <a:r>
                        <a:rPr lang="en-GB" sz="1100" b="0" baseline="0" dirty="0" smtClean="0">
                          <a:solidFill>
                            <a:schemeClr val="tx1"/>
                          </a:solidFill>
                          <a:latin typeface="Courier New" pitchFamily="49" charset="0"/>
                        </a:rPr>
                        <a:t> Q4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public static void </a:t>
                      </a:r>
                      <a:r>
                        <a:rPr lang="en-GB" sz="1100" b="0" baseline="0" dirty="0" smtClean="0">
                          <a:solidFill>
                            <a:schemeClr val="tx1"/>
                          </a:solidFill>
                          <a:latin typeface="Courier New" pitchFamily="49" charset="0"/>
                        </a:rPr>
                        <a:t>main (String [] </a:t>
                      </a:r>
                      <a:r>
                        <a:rPr lang="en-GB" sz="1100" b="0" baseline="0" dirty="0" err="1" smtClean="0">
                          <a:solidFill>
                            <a:schemeClr val="tx1"/>
                          </a:solidFill>
                          <a:latin typeface="Courier New" pitchFamily="49" charset="0"/>
                        </a:rPr>
                        <a:t>argv</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Target </a:t>
                      </a:r>
                      <a:r>
                        <a:rPr lang="en-GB" sz="1100" b="0" baseline="0" dirty="0" err="1" smtClean="0">
                          <a:solidFill>
                            <a:schemeClr val="tx1"/>
                          </a:solidFill>
                          <a:latin typeface="Courier New" pitchFamily="49" charset="0"/>
                        </a:rPr>
                        <a:t>tgt</a:t>
                      </a:r>
                      <a:r>
                        <a:rPr lang="en-GB" sz="1100" b="0" baseline="0" dirty="0" smtClean="0">
                          <a:solidFill>
                            <a:schemeClr val="tx1"/>
                          </a:solidFill>
                          <a:latin typeface="Courier New" pitchFamily="49" charset="0"/>
                        </a:rPr>
                        <a:t> = </a:t>
                      </a:r>
                      <a:r>
                        <a:rPr lang="en-GB" sz="1100" b="1" baseline="0" dirty="0" smtClean="0">
                          <a:solidFill>
                            <a:schemeClr val="tx1"/>
                          </a:solidFill>
                          <a:latin typeface="Courier New" pitchFamily="49" charset="0"/>
                        </a:rPr>
                        <a:t>new</a:t>
                      </a:r>
                      <a:r>
                        <a:rPr lang="en-GB" sz="1100" b="0" baseline="0" dirty="0" smtClean="0">
                          <a:solidFill>
                            <a:schemeClr val="tx1"/>
                          </a:solidFill>
                          <a:latin typeface="Courier New" pitchFamily="49" charset="0"/>
                        </a:rPr>
                        <a:t> Target();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Q4_Package.Print_Target(</a:t>
                      </a:r>
                      <a:r>
                        <a:rPr lang="en-GB" sz="1100" b="0" baseline="0" dirty="0" err="1" smtClean="0">
                          <a:solidFill>
                            <a:schemeClr val="tx1"/>
                          </a:solidFill>
                          <a:latin typeface="Courier New" pitchFamily="49" charset="0"/>
                        </a:rPr>
                        <a:t>tgt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txBody>
                  <a:tcPr marL="91413" marR="91413" marT="45445" marB="45445" anchor="ctr">
                    <a:solidFill>
                      <a:schemeClr val="bg1">
                        <a:lumMod val="95000"/>
                      </a:schemeClr>
                    </a:solidFill>
                  </a:tcPr>
                </a:tc>
              </a:tr>
            </a:tbl>
          </a:graphicData>
        </a:graphic>
      </p:graphicFrame>
      <p:sp>
        <p:nvSpPr>
          <p:cNvPr id="9" name="TextBox 8"/>
          <p:cNvSpPr txBox="1"/>
          <p:nvPr/>
        </p:nvSpPr>
        <p:spPr>
          <a:xfrm>
            <a:off x="5815401" y="5316081"/>
            <a:ext cx="2747383" cy="307777"/>
          </a:xfrm>
          <a:prstGeom prst="rect">
            <a:avLst/>
          </a:prstGeom>
          <a:solidFill>
            <a:schemeClr val="tx1"/>
          </a:solidFill>
        </p:spPr>
        <p:txBody>
          <a:bodyPr wrap="square" rtlCol="0">
            <a:spAutoFit/>
          </a:bodyPr>
          <a:lstStyle/>
          <a:p>
            <a:r>
              <a:rPr lang="en-GB" sz="1400" b="1" dirty="0" smtClean="0">
                <a:solidFill>
                  <a:schemeClr val="bg1"/>
                </a:solidFill>
              </a:rPr>
              <a:t>Nothing </a:t>
            </a:r>
            <a:r>
              <a:rPr lang="en-GB" sz="1400" b="1" dirty="0">
                <a:solidFill>
                  <a:schemeClr val="bg1"/>
                </a:solidFill>
              </a:rPr>
              <a:t>– an Exception is </a:t>
            </a:r>
            <a:r>
              <a:rPr lang="en-GB" sz="1400" b="1" dirty="0" smtClean="0">
                <a:solidFill>
                  <a:schemeClr val="bg1"/>
                </a:solidFill>
              </a:rPr>
              <a:t>raised</a:t>
            </a:r>
            <a:endParaRPr lang="en-GB" sz="1400" b="1" i="0" kern="1200" dirty="0" smtClean="0">
              <a:solidFill>
                <a:schemeClr val="bg1"/>
              </a:solidFill>
            </a:endParaRPr>
          </a:p>
        </p:txBody>
      </p:sp>
      <p:sp>
        <p:nvSpPr>
          <p:cNvPr id="10" name="Oval 2"/>
          <p:cNvSpPr>
            <a:spLocks noChangeArrowheads="1"/>
          </p:cNvSpPr>
          <p:nvPr/>
        </p:nvSpPr>
        <p:spPr bwMode="auto">
          <a:xfrm>
            <a:off x="5676327" y="4878743"/>
            <a:ext cx="3000129" cy="1210829"/>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37931725" indent="-37474525">
              <a:lnSpc>
                <a:spcPct val="120000"/>
              </a:lnSpc>
              <a:spcBef>
                <a:spcPct val="20000"/>
              </a:spcBef>
              <a:buChar char="–"/>
              <a:defRPr sz="1400">
                <a:solidFill>
                  <a:schemeClr val="tx1"/>
                </a:solidFill>
                <a:latin typeface="Calibri" panose="020F0502020204030204" pitchFamily="34" charset="0"/>
                <a:ea typeface="ヒラギノ角ゴ ProN W3" pitchFamily="-8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itchFamily="-84" charset="-128"/>
              </a:defRPr>
            </a:lvl3pPr>
            <a:lvl4pPr marL="16002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4pPr>
            <a:lvl5pPr marL="20574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5pPr>
            <a:lvl6pPr marL="25146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6pPr>
            <a:lvl7pPr marL="29718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7pPr>
            <a:lvl8pPr marL="34290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8pPr>
            <a:lvl9pPr marL="38862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9pPr>
          </a:lstStyle>
          <a:p>
            <a:pPr eaLnBrk="1" hangingPunct="1">
              <a:lnSpc>
                <a:spcPct val="100000"/>
              </a:lnSpc>
              <a:spcBef>
                <a:spcPct val="0"/>
              </a:spcBef>
              <a:buClrTx/>
              <a:buFontTx/>
              <a:buNone/>
            </a:pPr>
            <a:endParaRPr lang="en-US" altLang="en-US" sz="1800" b="0" i="1">
              <a:solidFill>
                <a:srgbClr val="000000"/>
              </a:solidFill>
              <a:latin typeface="Arial" panose="020B0604020202020204" pitchFamily="34" charset="0"/>
            </a:endParaRPr>
          </a:p>
        </p:txBody>
      </p:sp>
      <p:sp>
        <p:nvSpPr>
          <p:cNvPr id="11" name="TextBox 10"/>
          <p:cNvSpPr txBox="1"/>
          <p:nvPr/>
        </p:nvSpPr>
        <p:spPr>
          <a:xfrm>
            <a:off x="5815402" y="3780590"/>
            <a:ext cx="2747382" cy="307777"/>
          </a:xfrm>
          <a:prstGeom prst="rect">
            <a:avLst/>
          </a:prstGeom>
          <a:solidFill>
            <a:schemeClr val="tx1"/>
          </a:solidFill>
        </p:spPr>
        <p:txBody>
          <a:bodyPr wrap="square" rtlCol="0">
            <a:spAutoFit/>
          </a:bodyPr>
          <a:lstStyle/>
          <a:p>
            <a:r>
              <a:rPr lang="en-GB" sz="1400" b="1" dirty="0" smtClean="0">
                <a:solidFill>
                  <a:schemeClr val="bg1"/>
                </a:solidFill>
              </a:rPr>
              <a:t>20</a:t>
            </a:r>
            <a:endParaRPr lang="en-GB" sz="1400" b="1" i="0" kern="1200" dirty="0" smtClean="0">
              <a:solidFill>
                <a:schemeClr val="bg1"/>
              </a:solidFill>
            </a:endParaRPr>
          </a:p>
        </p:txBody>
      </p:sp>
      <p:sp>
        <p:nvSpPr>
          <p:cNvPr id="12" name="TextBox 11"/>
          <p:cNvSpPr txBox="1"/>
          <p:nvPr/>
        </p:nvSpPr>
        <p:spPr>
          <a:xfrm>
            <a:off x="5815402" y="4542590"/>
            <a:ext cx="2747382" cy="307777"/>
          </a:xfrm>
          <a:prstGeom prst="rect">
            <a:avLst/>
          </a:prstGeom>
          <a:solidFill>
            <a:schemeClr val="tx1"/>
          </a:solidFill>
        </p:spPr>
        <p:txBody>
          <a:bodyPr wrap="square" rtlCol="0">
            <a:spAutoFit/>
          </a:bodyPr>
          <a:lstStyle/>
          <a:p>
            <a:r>
              <a:rPr lang="en-GB" sz="1400" b="1" dirty="0">
                <a:solidFill>
                  <a:schemeClr val="bg1"/>
                </a:solidFill>
              </a:rPr>
              <a:t>40</a:t>
            </a:r>
            <a:endParaRPr lang="en-GB" sz="1400" b="1" i="0" kern="1200" dirty="0" smtClean="0">
              <a:solidFill>
                <a:schemeClr val="bg1"/>
              </a:solidFill>
            </a:endParaRPr>
          </a:p>
        </p:txBody>
      </p:sp>
    </p:spTree>
    <p:extLst>
      <p:ext uri="{BB962C8B-B14F-4D97-AF65-F5344CB8AC3E}">
        <p14:creationId xmlns:p14="http://schemas.microsoft.com/office/powerpoint/2010/main" val="3077904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Generated Code</a:t>
            </a:r>
            <a:endParaRPr lang="en-GB" dirty="0"/>
          </a:p>
        </p:txBody>
      </p:sp>
      <p:sp>
        <p:nvSpPr>
          <p:cNvPr id="3" name="Content Placeholder 2"/>
          <p:cNvSpPr>
            <a:spLocks noGrp="1"/>
          </p:cNvSpPr>
          <p:nvPr>
            <p:ph sz="half" idx="10"/>
          </p:nvPr>
        </p:nvSpPr>
        <p:spPr>
          <a:xfrm>
            <a:off x="685800" y="812800"/>
            <a:ext cx="7848600" cy="5651500"/>
          </a:xfrm>
        </p:spPr>
        <p:txBody>
          <a:bodyPr/>
          <a:lstStyle/>
          <a:p>
            <a:pPr marL="0" indent="0">
              <a:buNone/>
            </a:pPr>
            <a:r>
              <a:rPr lang="en-GB" dirty="0" smtClean="0"/>
              <a:t>ada2java</a:t>
            </a:r>
          </a:p>
          <a:p>
            <a:pPr marL="0" indent="0">
              <a:buNone/>
            </a:pPr>
            <a:r>
              <a:rPr lang="en-GB" dirty="0"/>
              <a:t>	</a:t>
            </a:r>
            <a:r>
              <a:rPr lang="en-GB" dirty="0" err="1" smtClean="0"/>
              <a:t>ada</a:t>
            </a:r>
            <a:endParaRPr lang="en-GB" dirty="0" smtClean="0"/>
          </a:p>
          <a:p>
            <a:pPr marL="0" indent="0">
              <a:buNone/>
            </a:pPr>
            <a:r>
              <a:rPr lang="en-GB" dirty="0"/>
              <a:t>	</a:t>
            </a:r>
            <a:r>
              <a:rPr lang="en-GB" dirty="0" smtClean="0"/>
              <a:t>	</a:t>
            </a:r>
            <a:r>
              <a:rPr lang="en-GB" dirty="0" err="1" smtClean="0"/>
              <a:t>jni_binding</a:t>
            </a:r>
            <a:r>
              <a:rPr lang="en-GB" dirty="0"/>
              <a:t>-</a:t>
            </a:r>
            <a:r>
              <a:rPr lang="en-GB" dirty="0" smtClean="0"/>
              <a:t>[..]</a:t>
            </a:r>
          </a:p>
          <a:p>
            <a:pPr marL="0" indent="0">
              <a:buNone/>
            </a:pPr>
            <a:r>
              <a:rPr lang="en-GB" dirty="0"/>
              <a:t>	</a:t>
            </a:r>
            <a:r>
              <a:rPr lang="en-GB" dirty="0" smtClean="0"/>
              <a:t>	</a:t>
            </a:r>
            <a:r>
              <a:rPr lang="en-GB" dirty="0" err="1" smtClean="0"/>
              <a:t>printer.gpr</a:t>
            </a:r>
            <a:endParaRPr lang="en-GB" dirty="0"/>
          </a:p>
          <a:p>
            <a:pPr marL="0" indent="0">
              <a:buNone/>
            </a:pPr>
            <a:r>
              <a:rPr lang="en-GB" dirty="0" smtClean="0"/>
              <a:t>	java</a:t>
            </a:r>
          </a:p>
          <a:p>
            <a:pPr marL="0" indent="0">
              <a:buNone/>
            </a:pPr>
            <a:r>
              <a:rPr lang="en-GB" dirty="0"/>
              <a:t>	</a:t>
            </a:r>
            <a:r>
              <a:rPr lang="en-GB" dirty="0" smtClean="0"/>
              <a:t>	printer</a:t>
            </a:r>
          </a:p>
          <a:p>
            <a:pPr marL="0" indent="0">
              <a:buNone/>
            </a:pPr>
            <a:r>
              <a:rPr lang="en-GB" dirty="0"/>
              <a:t>	</a:t>
            </a:r>
            <a:r>
              <a:rPr lang="en-GB" dirty="0" smtClean="0"/>
              <a:t>		Ada</a:t>
            </a:r>
          </a:p>
          <a:p>
            <a:pPr marL="0" indent="0">
              <a:buNone/>
            </a:pPr>
            <a:r>
              <a:rPr lang="en-GB" dirty="0"/>
              <a:t>	</a:t>
            </a:r>
            <a:r>
              <a:rPr lang="en-GB" dirty="0" smtClean="0"/>
              <a:t>			Exceptions</a:t>
            </a:r>
          </a:p>
          <a:p>
            <a:pPr marL="0" indent="0">
              <a:buNone/>
            </a:pPr>
            <a:r>
              <a:rPr lang="en-GB" dirty="0"/>
              <a:t>	</a:t>
            </a:r>
            <a:r>
              <a:rPr lang="en-GB" dirty="0" smtClean="0"/>
              <a:t>		Ada2Java</a:t>
            </a:r>
          </a:p>
          <a:p>
            <a:pPr marL="0" indent="0">
              <a:buNone/>
            </a:pPr>
            <a:r>
              <a:rPr lang="en-GB" dirty="0"/>
              <a:t>	</a:t>
            </a:r>
            <a:r>
              <a:rPr lang="en-GB" dirty="0" smtClean="0"/>
              <a:t>		Printer</a:t>
            </a:r>
          </a:p>
          <a:p>
            <a:pPr marL="0" indent="0">
              <a:buNone/>
            </a:pPr>
            <a:r>
              <a:rPr lang="en-GB" dirty="0"/>
              <a:t>	</a:t>
            </a:r>
            <a:r>
              <a:rPr lang="en-GB" dirty="0" smtClean="0"/>
              <a:t>		Standard</a:t>
            </a:r>
          </a:p>
          <a:p>
            <a:pPr marL="0" indent="0">
              <a:buNone/>
            </a:pPr>
            <a:r>
              <a:rPr lang="en-GB" dirty="0"/>
              <a:t>	</a:t>
            </a:r>
            <a:r>
              <a:rPr lang="en-GB" dirty="0" smtClean="0"/>
              <a:t>		</a:t>
            </a:r>
          </a:p>
        </p:txBody>
      </p:sp>
      <p:cxnSp>
        <p:nvCxnSpPr>
          <p:cNvPr id="5" name="Straight Arrow Connector 4"/>
          <p:cNvCxnSpPr/>
          <p:nvPr/>
        </p:nvCxnSpPr>
        <p:spPr bwMode="auto">
          <a:xfrm>
            <a:off x="990600" y="1346200"/>
            <a:ext cx="647700" cy="279400"/>
          </a:xfrm>
          <a:prstGeom prst="bentConnector3">
            <a:avLst>
              <a:gd name="adj1" fmla="val -980"/>
            </a:avLst>
          </a:prstGeom>
          <a:solidFill>
            <a:schemeClr val="accent1"/>
          </a:solidFill>
          <a:ln w="9525" cap="flat" cmpd="sng" algn="ctr">
            <a:solidFill>
              <a:schemeClr val="tx1"/>
            </a:solidFill>
            <a:prstDash val="solid"/>
            <a:round/>
            <a:headEnd type="none" w="med" len="med"/>
            <a:tailEnd type="triangle"/>
          </a:ln>
          <a:effectLst/>
        </p:spPr>
      </p:cxnSp>
      <p:cxnSp>
        <p:nvCxnSpPr>
          <p:cNvPr id="7" name="Straight Arrow Connector 4"/>
          <p:cNvCxnSpPr/>
          <p:nvPr/>
        </p:nvCxnSpPr>
        <p:spPr bwMode="auto">
          <a:xfrm>
            <a:off x="1905000" y="1874520"/>
            <a:ext cx="647700" cy="279400"/>
          </a:xfrm>
          <a:prstGeom prst="bentConnector3">
            <a:avLst>
              <a:gd name="adj1" fmla="val -980"/>
            </a:avLst>
          </a:prstGeom>
          <a:solidFill>
            <a:schemeClr val="accent1"/>
          </a:solidFill>
          <a:ln w="9525" cap="flat" cmpd="sng" algn="ctr">
            <a:solidFill>
              <a:schemeClr val="tx1"/>
            </a:solidFill>
            <a:prstDash val="solid"/>
            <a:round/>
            <a:headEnd type="none" w="med" len="med"/>
            <a:tailEnd type="triangle"/>
          </a:ln>
          <a:effectLst/>
        </p:spPr>
      </p:cxnSp>
      <p:cxnSp>
        <p:nvCxnSpPr>
          <p:cNvPr id="8" name="Straight Arrow Connector 4"/>
          <p:cNvCxnSpPr/>
          <p:nvPr/>
        </p:nvCxnSpPr>
        <p:spPr bwMode="auto">
          <a:xfrm>
            <a:off x="1905000" y="2153920"/>
            <a:ext cx="647700" cy="469900"/>
          </a:xfrm>
          <a:prstGeom prst="bentConnector3">
            <a:avLst>
              <a:gd name="adj1" fmla="val -980"/>
            </a:avLst>
          </a:prstGeom>
          <a:solidFill>
            <a:schemeClr val="accent1"/>
          </a:solidFill>
          <a:ln w="9525" cap="flat" cmpd="sng" algn="ctr">
            <a:solidFill>
              <a:schemeClr val="tx1"/>
            </a:solidFill>
            <a:prstDash val="solid"/>
            <a:round/>
            <a:headEnd type="none" w="med" len="med"/>
            <a:tailEnd type="triangle"/>
          </a:ln>
          <a:effectLst/>
        </p:spPr>
      </p:cxnSp>
      <p:cxnSp>
        <p:nvCxnSpPr>
          <p:cNvPr id="14" name="Straight Arrow Connector 4"/>
          <p:cNvCxnSpPr/>
          <p:nvPr/>
        </p:nvCxnSpPr>
        <p:spPr bwMode="auto">
          <a:xfrm rot="16200000" flipH="1">
            <a:off x="558006" y="2051050"/>
            <a:ext cx="1498600" cy="647700"/>
          </a:xfrm>
          <a:prstGeom prst="bentConnector3">
            <a:avLst>
              <a:gd name="adj1" fmla="val 99831"/>
            </a:avLst>
          </a:prstGeom>
          <a:solidFill>
            <a:schemeClr val="accent1"/>
          </a:solidFill>
          <a:ln w="9525" cap="flat" cmpd="sng" algn="ctr">
            <a:solidFill>
              <a:schemeClr val="tx1"/>
            </a:solidFill>
            <a:prstDash val="solid"/>
            <a:round/>
            <a:headEnd type="none" w="med" len="med"/>
            <a:tailEnd type="triangle"/>
          </a:ln>
          <a:effectLst/>
        </p:spPr>
      </p:cxnSp>
      <p:cxnSp>
        <p:nvCxnSpPr>
          <p:cNvPr id="18" name="Straight Arrow Connector 4"/>
          <p:cNvCxnSpPr/>
          <p:nvPr/>
        </p:nvCxnSpPr>
        <p:spPr bwMode="auto">
          <a:xfrm>
            <a:off x="3771900" y="4320540"/>
            <a:ext cx="647700" cy="388620"/>
          </a:xfrm>
          <a:prstGeom prst="bentConnector3">
            <a:avLst>
              <a:gd name="adj1" fmla="val -588"/>
            </a:avLst>
          </a:prstGeom>
          <a:solidFill>
            <a:schemeClr val="accent1"/>
          </a:solidFill>
          <a:ln w="9525" cap="flat" cmpd="sng" algn="ctr">
            <a:solidFill>
              <a:schemeClr val="tx1"/>
            </a:solidFill>
            <a:prstDash val="solid"/>
            <a:round/>
            <a:headEnd type="none" w="med" len="med"/>
            <a:tailEnd type="triangle"/>
          </a:ln>
          <a:effectLst/>
        </p:spPr>
      </p:cxnSp>
      <p:cxnSp>
        <p:nvCxnSpPr>
          <p:cNvPr id="21" name="Straight Arrow Connector 4"/>
          <p:cNvCxnSpPr/>
          <p:nvPr/>
        </p:nvCxnSpPr>
        <p:spPr bwMode="auto">
          <a:xfrm>
            <a:off x="1905000" y="3314700"/>
            <a:ext cx="685800" cy="375920"/>
          </a:xfrm>
          <a:prstGeom prst="bentConnector3">
            <a:avLst>
              <a:gd name="adj1" fmla="val 0"/>
            </a:avLst>
          </a:prstGeom>
          <a:solidFill>
            <a:schemeClr val="accent1"/>
          </a:solidFill>
          <a:ln w="9525" cap="flat" cmpd="sng" algn="ctr">
            <a:solidFill>
              <a:schemeClr val="tx1"/>
            </a:solidFill>
            <a:prstDash val="solid"/>
            <a:round/>
            <a:headEnd type="none" w="med" len="med"/>
            <a:tailEnd type="triangle"/>
          </a:ln>
          <a:effectLst/>
        </p:spPr>
      </p:cxnSp>
      <p:cxnSp>
        <p:nvCxnSpPr>
          <p:cNvPr id="24" name="Straight Arrow Connector 4"/>
          <p:cNvCxnSpPr/>
          <p:nvPr/>
        </p:nvCxnSpPr>
        <p:spPr bwMode="auto">
          <a:xfrm>
            <a:off x="3035617" y="3848100"/>
            <a:ext cx="444500" cy="325120"/>
          </a:xfrm>
          <a:prstGeom prst="bentConnector3">
            <a:avLst>
              <a:gd name="adj1" fmla="val 1429"/>
            </a:avLst>
          </a:prstGeom>
          <a:solidFill>
            <a:schemeClr val="accent1"/>
          </a:solidFill>
          <a:ln w="9525" cap="flat" cmpd="sng" algn="ctr">
            <a:solidFill>
              <a:schemeClr val="tx1"/>
            </a:solidFill>
            <a:prstDash val="solid"/>
            <a:round/>
            <a:headEnd type="none" w="med" len="med"/>
            <a:tailEnd type="triangle"/>
          </a:ln>
          <a:effectLst/>
        </p:spPr>
      </p:cxnSp>
      <p:cxnSp>
        <p:nvCxnSpPr>
          <p:cNvPr id="28" name="Straight Arrow Connector 4"/>
          <p:cNvCxnSpPr/>
          <p:nvPr/>
        </p:nvCxnSpPr>
        <p:spPr bwMode="auto">
          <a:xfrm rot="16200000" flipH="1">
            <a:off x="3018790" y="5741670"/>
            <a:ext cx="487680" cy="444500"/>
          </a:xfrm>
          <a:prstGeom prst="bentConnector3">
            <a:avLst>
              <a:gd name="adj1" fmla="val 99479"/>
            </a:avLst>
          </a:prstGeom>
          <a:solidFill>
            <a:schemeClr val="accent1"/>
          </a:solidFill>
          <a:ln w="9525" cap="flat" cmpd="sng" algn="ctr">
            <a:solidFill>
              <a:schemeClr val="tx1"/>
            </a:solidFill>
            <a:prstDash val="solid"/>
            <a:round/>
            <a:headEnd type="none" w="med" len="med"/>
            <a:tailEnd type="triangle"/>
          </a:ln>
          <a:effectLst/>
        </p:spPr>
      </p:cxnSp>
      <p:cxnSp>
        <p:nvCxnSpPr>
          <p:cNvPr id="29" name="Straight Arrow Connector 4"/>
          <p:cNvCxnSpPr/>
          <p:nvPr/>
        </p:nvCxnSpPr>
        <p:spPr bwMode="auto">
          <a:xfrm rot="16200000" flipH="1">
            <a:off x="2988310" y="5223510"/>
            <a:ext cx="548640" cy="444500"/>
          </a:xfrm>
          <a:prstGeom prst="bentConnector3">
            <a:avLst>
              <a:gd name="adj1" fmla="val 99769"/>
            </a:avLst>
          </a:prstGeom>
          <a:solidFill>
            <a:schemeClr val="accent1"/>
          </a:solidFill>
          <a:ln w="9525" cap="flat" cmpd="sng" algn="ctr">
            <a:solidFill>
              <a:schemeClr val="tx1"/>
            </a:solidFill>
            <a:prstDash val="solid"/>
            <a:round/>
            <a:headEnd type="none" w="med" len="med"/>
            <a:tailEnd type="triangle"/>
          </a:ln>
          <a:effectLst/>
        </p:spPr>
      </p:cxnSp>
      <p:cxnSp>
        <p:nvCxnSpPr>
          <p:cNvPr id="30" name="Straight Arrow Connector 4"/>
          <p:cNvCxnSpPr/>
          <p:nvPr/>
        </p:nvCxnSpPr>
        <p:spPr bwMode="auto">
          <a:xfrm rot="16200000" flipH="1">
            <a:off x="2763520" y="4450080"/>
            <a:ext cx="998220" cy="444500"/>
          </a:xfrm>
          <a:prstGeom prst="bentConnector3">
            <a:avLst>
              <a:gd name="adj1" fmla="val 99618"/>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23436864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(5/10)</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4247150026"/>
              </p:ext>
            </p:extLst>
          </p:nvPr>
        </p:nvGraphicFramePr>
        <p:xfrm>
          <a:off x="2013468" y="1349315"/>
          <a:ext cx="5117065" cy="1105786"/>
        </p:xfrm>
        <a:graphic>
          <a:graphicData uri="http://schemas.openxmlformats.org/drawingml/2006/table">
            <a:tbl>
              <a:tblPr firstRow="1" bandRow="1">
                <a:tableStyleId>{5C22544A-7EE6-4342-B048-85BDC9FD1C3A}</a:tableStyleId>
              </a:tblPr>
              <a:tblGrid>
                <a:gridCol w="5117065"/>
              </a:tblGrid>
              <a:tr h="110578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Q5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Q5_Int </a:t>
                      </a:r>
                      <a:r>
                        <a:rPr lang="en-GB" sz="1100" b="1" baseline="0" dirty="0" smtClean="0">
                          <a:solidFill>
                            <a:schemeClr val="tx1"/>
                          </a:solidFill>
                          <a:latin typeface="Courier New" pitchFamily="49" charset="0"/>
                        </a:rPr>
                        <a:t>is new</a:t>
                      </a:r>
                      <a:r>
                        <a:rPr lang="en-GB" sz="1100" b="0" baseline="0" dirty="0" smtClean="0">
                          <a:solidFill>
                            <a:schemeClr val="tx1"/>
                          </a:solidFill>
                          <a:latin typeface="Courier New" pitchFamily="49" charset="0"/>
                        </a:rPr>
                        <a:t> Integer </a:t>
                      </a:r>
                      <a:r>
                        <a:rPr lang="en-GB" sz="1100" b="1" baseline="0" dirty="0" smtClean="0">
                          <a:solidFill>
                            <a:schemeClr val="tx1"/>
                          </a:solidFill>
                          <a:latin typeface="Courier New" pitchFamily="49" charset="0"/>
                        </a:rPr>
                        <a:t>range</a:t>
                      </a:r>
                      <a:r>
                        <a:rPr lang="en-GB" sz="1100" b="0" baseline="0" dirty="0" smtClean="0">
                          <a:solidFill>
                            <a:schemeClr val="tx1"/>
                          </a:solidFill>
                          <a:latin typeface="Courier New" pitchFamily="49" charset="0"/>
                        </a:rPr>
                        <a:t> 0..200;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"+"(X : Q5_Int; Y : Q5_Int)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Q5_Int;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"="(X : Q5_Int; Y : Q5_Int)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Boolean;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"-"(X : Q5_Int; Y : Q5_Int)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Q5_Int;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Q5;</a:t>
                      </a:r>
                    </a:p>
                  </a:txBody>
                  <a:tcPr marL="91413" marR="91413" marT="45445" marB="45445" anchor="ctr">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4007025870"/>
              </p:ext>
            </p:extLst>
          </p:nvPr>
        </p:nvGraphicFramePr>
        <p:xfrm>
          <a:off x="1637252" y="2666636"/>
          <a:ext cx="5869497" cy="1767290"/>
        </p:xfrm>
        <a:graphic>
          <a:graphicData uri="http://schemas.openxmlformats.org/drawingml/2006/table">
            <a:tbl>
              <a:tblPr firstRow="1" bandRow="1">
                <a:tableStyleId>{5C22544A-7EE6-4342-B048-85BDC9FD1C3A}</a:tableStyleId>
              </a:tblPr>
              <a:tblGrid>
                <a:gridCol w="5869497"/>
              </a:tblGrid>
              <a:tr h="110578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import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quiz.Standard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import</a:t>
                      </a:r>
                      <a:r>
                        <a:rPr lang="en-GB" sz="1100" b="0" baseline="0" dirty="0" smtClean="0">
                          <a:solidFill>
                            <a:schemeClr val="tx1"/>
                          </a:solidFill>
                          <a:latin typeface="Courier New" pitchFamily="49" charset="0"/>
                        </a:rPr>
                        <a:t> quiz.Q5.*;</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public class </a:t>
                      </a:r>
                      <a:r>
                        <a:rPr lang="en-GB" sz="1100" b="0" baseline="0" dirty="0" smtClean="0">
                          <a:solidFill>
                            <a:schemeClr val="tx1"/>
                          </a:solidFill>
                          <a:latin typeface="Courier New" pitchFamily="49" charset="0"/>
                        </a:rPr>
                        <a:t>Q5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public static void </a:t>
                      </a:r>
                      <a:r>
                        <a:rPr lang="en-GB" sz="1100" b="0" baseline="0" dirty="0" smtClean="0">
                          <a:solidFill>
                            <a:schemeClr val="tx1"/>
                          </a:solidFill>
                          <a:latin typeface="Courier New" pitchFamily="49" charset="0"/>
                        </a:rPr>
                        <a:t>main (String [] </a:t>
                      </a:r>
                      <a:r>
                        <a:rPr lang="en-GB" sz="1100" b="0" baseline="0" dirty="0" err="1" smtClean="0">
                          <a:solidFill>
                            <a:schemeClr val="tx1"/>
                          </a:solidFill>
                          <a:latin typeface="Courier New" pitchFamily="49" charset="0"/>
                        </a:rPr>
                        <a:t>argv</a:t>
                      </a:r>
                      <a:r>
                        <a:rPr lang="en-GB" sz="1100" b="0" baseline="0" dirty="0" smtClean="0">
                          <a:solidFill>
                            <a:schemeClr val="tx1"/>
                          </a:solidFill>
                          <a:latin typeface="Courier New" pitchFamily="49" charset="0"/>
                        </a:rPr>
                        <a:t>) {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System.out.print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Q5_Package.OP_PLUS(10,Q5_Package.OP_MINUS(50,10)) == </a:t>
                      </a:r>
                      <a:r>
                        <a:rPr lang="en-GB" sz="1100" b="0" baseline="0" dirty="0" smtClean="0">
                          <a:solidFill>
                            <a:schemeClr val="tx1"/>
                          </a:solidFill>
                          <a:latin typeface="Courier New" pitchFamily="49" charset="0"/>
                        </a:rPr>
                        <a:t>50</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txBody>
                  <a:tcPr marL="91413" marR="91413" marT="45445" marB="45445" anchor="ctr">
                    <a:solidFill>
                      <a:schemeClr val="bg1">
                        <a:lumMod val="95000"/>
                      </a:schemeClr>
                    </a:solidFill>
                  </a:tcPr>
                </a:tc>
              </a:tr>
            </a:tbl>
          </a:graphicData>
        </a:graphic>
      </p:graphicFrame>
      <p:sp>
        <p:nvSpPr>
          <p:cNvPr id="7" name="TextBox 6"/>
          <p:cNvSpPr txBox="1"/>
          <p:nvPr/>
        </p:nvSpPr>
        <p:spPr>
          <a:xfrm>
            <a:off x="2020952" y="4716572"/>
            <a:ext cx="2747382" cy="307777"/>
          </a:xfrm>
          <a:prstGeom prst="rect">
            <a:avLst/>
          </a:prstGeom>
          <a:solidFill>
            <a:schemeClr val="tx1"/>
          </a:solidFill>
        </p:spPr>
        <p:txBody>
          <a:bodyPr wrap="square" rtlCol="0">
            <a:spAutoFit/>
          </a:bodyPr>
          <a:lstStyle/>
          <a:p>
            <a:r>
              <a:rPr lang="en-GB" sz="1400" b="1" i="0" kern="1200" dirty="0" smtClean="0">
                <a:solidFill>
                  <a:schemeClr val="bg1"/>
                </a:solidFill>
              </a:rPr>
              <a:t>false</a:t>
            </a:r>
          </a:p>
        </p:txBody>
      </p:sp>
      <p:sp>
        <p:nvSpPr>
          <p:cNvPr id="8" name="TextBox 7"/>
          <p:cNvSpPr txBox="1"/>
          <p:nvPr/>
        </p:nvSpPr>
        <p:spPr>
          <a:xfrm>
            <a:off x="2020952" y="5330347"/>
            <a:ext cx="2747382" cy="307777"/>
          </a:xfrm>
          <a:prstGeom prst="rect">
            <a:avLst/>
          </a:prstGeom>
          <a:solidFill>
            <a:schemeClr val="tx1"/>
          </a:solidFill>
        </p:spPr>
        <p:txBody>
          <a:bodyPr wrap="square" rtlCol="0">
            <a:spAutoFit/>
          </a:bodyPr>
          <a:lstStyle/>
          <a:p>
            <a:r>
              <a:rPr lang="en-GB" sz="1400" b="1" dirty="0" smtClean="0">
                <a:solidFill>
                  <a:schemeClr val="bg1"/>
                </a:solidFill>
              </a:rPr>
              <a:t>Code does not compile</a:t>
            </a:r>
            <a:endParaRPr lang="en-GB" sz="1400" b="1" i="0" kern="1200" dirty="0" smtClean="0">
              <a:solidFill>
                <a:schemeClr val="bg1"/>
              </a:solidFill>
            </a:endParaRPr>
          </a:p>
        </p:txBody>
      </p:sp>
      <p:sp>
        <p:nvSpPr>
          <p:cNvPr id="9" name="TextBox 8"/>
          <p:cNvSpPr txBox="1"/>
          <p:nvPr/>
        </p:nvSpPr>
        <p:spPr>
          <a:xfrm>
            <a:off x="2020952" y="5944122"/>
            <a:ext cx="2747382" cy="307777"/>
          </a:xfrm>
          <a:prstGeom prst="rect">
            <a:avLst/>
          </a:prstGeom>
          <a:solidFill>
            <a:schemeClr val="tx1"/>
          </a:solidFill>
        </p:spPr>
        <p:txBody>
          <a:bodyPr wrap="square" rtlCol="0">
            <a:spAutoFit/>
          </a:bodyPr>
          <a:lstStyle/>
          <a:p>
            <a:r>
              <a:rPr lang="en-GB" sz="1400" b="1" dirty="0" smtClean="0">
                <a:solidFill>
                  <a:schemeClr val="bg1"/>
                </a:solidFill>
              </a:rPr>
              <a:t>true</a:t>
            </a:r>
            <a:endParaRPr lang="en-GB" sz="1400" b="1" i="0" kern="1200" dirty="0" smtClean="0">
              <a:solidFill>
                <a:schemeClr val="bg1"/>
              </a:solidFill>
            </a:endParaRPr>
          </a:p>
        </p:txBody>
      </p:sp>
    </p:spTree>
    <p:extLst>
      <p:ext uri="{BB962C8B-B14F-4D97-AF65-F5344CB8AC3E}">
        <p14:creationId xmlns:p14="http://schemas.microsoft.com/office/powerpoint/2010/main" val="32061545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(5/10)</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1134164075"/>
              </p:ext>
            </p:extLst>
          </p:nvPr>
        </p:nvGraphicFramePr>
        <p:xfrm>
          <a:off x="939452" y="1576871"/>
          <a:ext cx="7265096" cy="1767290"/>
        </p:xfrm>
        <a:graphic>
          <a:graphicData uri="http://schemas.openxmlformats.org/drawingml/2006/table">
            <a:tbl>
              <a:tblPr firstRow="1" bandRow="1">
                <a:tableStyleId>{5C22544A-7EE6-4342-B048-85BDC9FD1C3A}</a:tableStyleId>
              </a:tblPr>
              <a:tblGrid>
                <a:gridCol w="7265096"/>
              </a:tblGrid>
              <a:tr h="110578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import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quiz.Standard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import</a:t>
                      </a:r>
                      <a:r>
                        <a:rPr lang="en-GB" sz="1100" b="0" baseline="0" dirty="0" smtClean="0">
                          <a:solidFill>
                            <a:schemeClr val="tx1"/>
                          </a:solidFill>
                          <a:latin typeface="Courier New" pitchFamily="49" charset="0"/>
                        </a:rPr>
                        <a:t> quiz.Q5.*;</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public class </a:t>
                      </a:r>
                      <a:r>
                        <a:rPr lang="en-GB" sz="1100" b="0" baseline="0" dirty="0" smtClean="0">
                          <a:solidFill>
                            <a:schemeClr val="tx1"/>
                          </a:solidFill>
                          <a:latin typeface="Courier New" pitchFamily="49" charset="0"/>
                        </a:rPr>
                        <a:t>Q5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public static void </a:t>
                      </a:r>
                      <a:r>
                        <a:rPr lang="en-GB" sz="1100" b="0" baseline="0" dirty="0" smtClean="0">
                          <a:solidFill>
                            <a:schemeClr val="tx1"/>
                          </a:solidFill>
                          <a:latin typeface="Courier New" pitchFamily="49" charset="0"/>
                        </a:rPr>
                        <a:t>main (String [] </a:t>
                      </a:r>
                      <a:r>
                        <a:rPr lang="en-GB" sz="1100" b="0" baseline="0" dirty="0" err="1" smtClean="0">
                          <a:solidFill>
                            <a:schemeClr val="tx1"/>
                          </a:solidFill>
                          <a:latin typeface="Courier New" pitchFamily="49" charset="0"/>
                        </a:rPr>
                        <a:t>argv</a:t>
                      </a:r>
                      <a:r>
                        <a:rPr lang="en-GB" sz="1100" b="0" baseline="0" dirty="0" smtClean="0">
                          <a:solidFill>
                            <a:schemeClr val="tx1"/>
                          </a:solidFill>
                          <a:latin typeface="Courier New" pitchFamily="49" charset="0"/>
                        </a:rPr>
                        <a:t>) {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System.out.print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Q5_Package.OP_EQUAL(Q5_Package.OP_PLUS(10,Q5_Package.OP_MINUS(50,10)),50)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txBody>
                  <a:tcPr marL="91413" marR="91413" marT="45445" marB="45445" anchor="ctr">
                    <a:solidFill>
                      <a:schemeClr val="bg1">
                        <a:lumMod val="95000"/>
                      </a:schemeClr>
                    </a:solidFill>
                  </a:tcPr>
                </a:tc>
              </a:tr>
            </a:tbl>
          </a:graphicData>
        </a:graphic>
      </p:graphicFrame>
      <p:sp>
        <p:nvSpPr>
          <p:cNvPr id="5" name="Oval 2"/>
          <p:cNvSpPr>
            <a:spLocks noChangeArrowheads="1"/>
          </p:cNvSpPr>
          <p:nvPr/>
        </p:nvSpPr>
        <p:spPr bwMode="auto">
          <a:xfrm>
            <a:off x="2993653" y="5243191"/>
            <a:ext cx="3519881" cy="57306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37931725" indent="-37474525">
              <a:lnSpc>
                <a:spcPct val="120000"/>
              </a:lnSpc>
              <a:spcBef>
                <a:spcPct val="20000"/>
              </a:spcBef>
              <a:buChar char="–"/>
              <a:defRPr sz="1400">
                <a:solidFill>
                  <a:schemeClr val="tx1"/>
                </a:solidFill>
                <a:latin typeface="Calibri" panose="020F0502020204030204" pitchFamily="34" charset="0"/>
                <a:ea typeface="ヒラギノ角ゴ ProN W3" pitchFamily="-8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itchFamily="-84" charset="-128"/>
              </a:defRPr>
            </a:lvl3pPr>
            <a:lvl4pPr marL="16002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4pPr>
            <a:lvl5pPr marL="20574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5pPr>
            <a:lvl6pPr marL="25146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6pPr>
            <a:lvl7pPr marL="29718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7pPr>
            <a:lvl8pPr marL="34290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8pPr>
            <a:lvl9pPr marL="38862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9pPr>
          </a:lstStyle>
          <a:p>
            <a:pPr eaLnBrk="1" hangingPunct="1">
              <a:lnSpc>
                <a:spcPct val="100000"/>
              </a:lnSpc>
              <a:spcBef>
                <a:spcPct val="0"/>
              </a:spcBef>
              <a:buClrTx/>
              <a:buFontTx/>
              <a:buNone/>
            </a:pPr>
            <a:endParaRPr lang="en-US" altLang="en-US" sz="1800" b="0" i="1">
              <a:solidFill>
                <a:srgbClr val="000000"/>
              </a:solidFill>
              <a:latin typeface="Arial" panose="020B0604020202020204" pitchFamily="34" charset="0"/>
            </a:endParaRPr>
          </a:p>
        </p:txBody>
      </p:sp>
      <p:sp>
        <p:nvSpPr>
          <p:cNvPr id="6" name="TextBox 5"/>
          <p:cNvSpPr txBox="1"/>
          <p:nvPr/>
        </p:nvSpPr>
        <p:spPr>
          <a:xfrm>
            <a:off x="3379981" y="4140374"/>
            <a:ext cx="2747382" cy="307777"/>
          </a:xfrm>
          <a:prstGeom prst="rect">
            <a:avLst/>
          </a:prstGeom>
          <a:solidFill>
            <a:schemeClr val="tx1"/>
          </a:solidFill>
        </p:spPr>
        <p:txBody>
          <a:bodyPr wrap="square" rtlCol="0">
            <a:spAutoFit/>
          </a:bodyPr>
          <a:lstStyle/>
          <a:p>
            <a:r>
              <a:rPr lang="en-GB" sz="1400" b="1" i="0" kern="1200" dirty="0" smtClean="0">
                <a:solidFill>
                  <a:schemeClr val="bg1"/>
                </a:solidFill>
              </a:rPr>
              <a:t>false</a:t>
            </a:r>
          </a:p>
        </p:txBody>
      </p:sp>
      <p:sp>
        <p:nvSpPr>
          <p:cNvPr id="7" name="TextBox 6"/>
          <p:cNvSpPr txBox="1"/>
          <p:nvPr/>
        </p:nvSpPr>
        <p:spPr>
          <a:xfrm>
            <a:off x="3379981" y="4754149"/>
            <a:ext cx="2747382" cy="307777"/>
          </a:xfrm>
          <a:prstGeom prst="rect">
            <a:avLst/>
          </a:prstGeom>
          <a:solidFill>
            <a:schemeClr val="tx1"/>
          </a:solidFill>
        </p:spPr>
        <p:txBody>
          <a:bodyPr wrap="square" rtlCol="0">
            <a:spAutoFit/>
          </a:bodyPr>
          <a:lstStyle/>
          <a:p>
            <a:r>
              <a:rPr lang="en-GB" sz="1400" b="1" dirty="0" smtClean="0">
                <a:solidFill>
                  <a:schemeClr val="bg1"/>
                </a:solidFill>
              </a:rPr>
              <a:t>Code does not compile</a:t>
            </a:r>
            <a:endParaRPr lang="en-GB" sz="1400" b="1" i="0" kern="1200" dirty="0" smtClean="0">
              <a:solidFill>
                <a:schemeClr val="bg1"/>
              </a:solidFill>
            </a:endParaRPr>
          </a:p>
        </p:txBody>
      </p:sp>
      <p:sp>
        <p:nvSpPr>
          <p:cNvPr id="8" name="TextBox 7"/>
          <p:cNvSpPr txBox="1"/>
          <p:nvPr/>
        </p:nvSpPr>
        <p:spPr>
          <a:xfrm>
            <a:off x="3379981" y="5367924"/>
            <a:ext cx="2747382" cy="307777"/>
          </a:xfrm>
          <a:prstGeom prst="rect">
            <a:avLst/>
          </a:prstGeom>
          <a:solidFill>
            <a:schemeClr val="tx1"/>
          </a:solidFill>
        </p:spPr>
        <p:txBody>
          <a:bodyPr wrap="square" rtlCol="0">
            <a:spAutoFit/>
          </a:bodyPr>
          <a:lstStyle/>
          <a:p>
            <a:r>
              <a:rPr lang="en-GB" sz="1400" b="1" dirty="0" smtClean="0">
                <a:solidFill>
                  <a:schemeClr val="bg1"/>
                </a:solidFill>
              </a:rPr>
              <a:t>true</a:t>
            </a:r>
            <a:endParaRPr lang="en-GB" sz="1400" b="1" i="0" kern="1200" dirty="0" smtClean="0">
              <a:solidFill>
                <a:schemeClr val="bg1"/>
              </a:solidFill>
            </a:endParaRPr>
          </a:p>
        </p:txBody>
      </p:sp>
      <p:sp>
        <p:nvSpPr>
          <p:cNvPr id="9" name="Oval 2"/>
          <p:cNvSpPr>
            <a:spLocks noChangeArrowheads="1"/>
          </p:cNvSpPr>
          <p:nvPr/>
        </p:nvSpPr>
        <p:spPr bwMode="auto">
          <a:xfrm>
            <a:off x="1620041" y="2555310"/>
            <a:ext cx="1962404" cy="325676"/>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37931725" indent="-37474525">
              <a:lnSpc>
                <a:spcPct val="120000"/>
              </a:lnSpc>
              <a:spcBef>
                <a:spcPct val="20000"/>
              </a:spcBef>
              <a:buChar char="–"/>
              <a:defRPr sz="1400">
                <a:solidFill>
                  <a:schemeClr val="tx1"/>
                </a:solidFill>
                <a:latin typeface="Calibri" panose="020F0502020204030204" pitchFamily="34" charset="0"/>
                <a:ea typeface="ヒラギノ角ゴ ProN W3" pitchFamily="-8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itchFamily="-84" charset="-128"/>
              </a:defRPr>
            </a:lvl3pPr>
            <a:lvl4pPr marL="16002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4pPr>
            <a:lvl5pPr marL="20574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5pPr>
            <a:lvl6pPr marL="25146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6pPr>
            <a:lvl7pPr marL="29718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7pPr>
            <a:lvl8pPr marL="34290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8pPr>
            <a:lvl9pPr marL="38862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9pPr>
          </a:lstStyle>
          <a:p>
            <a:pPr eaLnBrk="1" hangingPunct="1">
              <a:lnSpc>
                <a:spcPct val="100000"/>
              </a:lnSpc>
              <a:spcBef>
                <a:spcPct val="0"/>
              </a:spcBef>
              <a:buClrTx/>
              <a:buFontTx/>
              <a:buNone/>
            </a:pPr>
            <a:endParaRPr lang="en-US" altLang="en-US" sz="1800" b="0" i="1">
              <a:solidFill>
                <a:srgbClr val="000000"/>
              </a:solidFill>
              <a:latin typeface="Arial" panose="020B0604020202020204" pitchFamily="34" charset="0"/>
            </a:endParaRPr>
          </a:p>
        </p:txBody>
      </p:sp>
    </p:spTree>
    <p:extLst>
      <p:ext uri="{BB962C8B-B14F-4D97-AF65-F5344CB8AC3E}">
        <p14:creationId xmlns:p14="http://schemas.microsoft.com/office/powerpoint/2010/main" val="3561423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(6/10)</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1393869239"/>
              </p:ext>
            </p:extLst>
          </p:nvPr>
        </p:nvGraphicFramePr>
        <p:xfrm>
          <a:off x="2450058" y="1849049"/>
          <a:ext cx="4243884" cy="1264370"/>
        </p:xfrm>
        <a:graphic>
          <a:graphicData uri="http://schemas.openxmlformats.org/drawingml/2006/table">
            <a:tbl>
              <a:tblPr firstRow="1" bandRow="1">
                <a:tableStyleId>{5C22544A-7EE6-4342-B048-85BDC9FD1C3A}</a:tableStyleId>
              </a:tblPr>
              <a:tblGrid>
                <a:gridCol w="4243884"/>
              </a:tblGrid>
              <a:tr h="644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Q6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My_Global</a:t>
                      </a:r>
                      <a:r>
                        <a:rPr lang="en-GB" sz="1100" b="0" baseline="0" dirty="0" smtClean="0">
                          <a:solidFill>
                            <a:schemeClr val="tx1"/>
                          </a:solidFill>
                          <a:latin typeface="Courier New" pitchFamily="49" charset="0"/>
                        </a:rPr>
                        <a:t> : Integer := 40;</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My_Constant</a:t>
                      </a:r>
                      <a:r>
                        <a:rPr lang="en-GB" sz="1100" b="0" baseline="0" dirty="0" smtClean="0">
                          <a:solidFill>
                            <a:schemeClr val="tx1"/>
                          </a:solidFill>
                          <a:latin typeface="Courier New" pitchFamily="49" charset="0"/>
                        </a:rPr>
                        <a:t> : </a:t>
                      </a:r>
                      <a:r>
                        <a:rPr lang="en-GB" sz="1100" b="1" baseline="0" dirty="0" smtClean="0">
                          <a:solidFill>
                            <a:schemeClr val="tx1"/>
                          </a:solidFill>
                          <a:latin typeface="Courier New" pitchFamily="49" charset="0"/>
                        </a:rPr>
                        <a:t>constant</a:t>
                      </a:r>
                      <a:r>
                        <a:rPr lang="en-GB" sz="1100" b="0" baseline="0" dirty="0" smtClean="0">
                          <a:solidFill>
                            <a:schemeClr val="tx1"/>
                          </a:solidFill>
                          <a:latin typeface="Courier New" pitchFamily="49" charset="0"/>
                        </a:rPr>
                        <a:t> Integer := </a:t>
                      </a:r>
                      <a:r>
                        <a:rPr lang="en-GB" sz="1100" b="0" baseline="0" dirty="0" err="1" smtClean="0">
                          <a:solidFill>
                            <a:schemeClr val="tx1"/>
                          </a:solidFill>
                          <a:latin typeface="Courier New" pitchFamily="49" charset="0"/>
                        </a:rPr>
                        <a:t>My_Global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Q6;</a:t>
                      </a:r>
                    </a:p>
                  </a:txBody>
                  <a:tcPr marL="91413" marR="91413" marT="45445" marB="45445" anchor="ctr">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1977572348"/>
              </p:ext>
            </p:extLst>
          </p:nvPr>
        </p:nvGraphicFramePr>
        <p:xfrm>
          <a:off x="2266567" y="3311359"/>
          <a:ext cx="4610867" cy="1590842"/>
        </p:xfrm>
        <a:graphic>
          <a:graphicData uri="http://schemas.openxmlformats.org/drawingml/2006/table">
            <a:tbl>
              <a:tblPr firstRow="1" bandRow="1">
                <a:tableStyleId>{5C22544A-7EE6-4342-B048-85BDC9FD1C3A}</a:tableStyleId>
              </a:tblPr>
              <a:tblGrid>
                <a:gridCol w="4610867"/>
              </a:tblGrid>
              <a:tr h="159084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import </a:t>
                      </a:r>
                      <a:r>
                        <a:rPr lang="en-GB" sz="1100" b="0" baseline="0" dirty="0" err="1" smtClean="0">
                          <a:solidFill>
                            <a:schemeClr val="tx1"/>
                          </a:solidFill>
                          <a:latin typeface="Courier New" pitchFamily="49" charset="0"/>
                        </a:rPr>
                        <a:t>quiz.Standard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import</a:t>
                      </a:r>
                      <a:r>
                        <a:rPr lang="en-GB" sz="1100" b="0" baseline="0" dirty="0" smtClean="0">
                          <a:solidFill>
                            <a:schemeClr val="tx1"/>
                          </a:solidFill>
                          <a:latin typeface="Courier New" pitchFamily="49" charset="0"/>
                        </a:rPr>
                        <a:t> quiz.Q6.*;</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public class </a:t>
                      </a:r>
                      <a:r>
                        <a:rPr lang="en-GB" sz="1100" b="0" baseline="0" dirty="0" smtClean="0">
                          <a:solidFill>
                            <a:schemeClr val="tx1"/>
                          </a:solidFill>
                          <a:latin typeface="Courier New" pitchFamily="49" charset="0"/>
                        </a:rPr>
                        <a:t>Q6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public static void </a:t>
                      </a:r>
                      <a:r>
                        <a:rPr lang="en-GB" sz="1100" b="0" baseline="0" dirty="0" smtClean="0">
                          <a:solidFill>
                            <a:schemeClr val="tx1"/>
                          </a:solidFill>
                          <a:latin typeface="Courier New" pitchFamily="49" charset="0"/>
                        </a:rPr>
                        <a:t>main (String [] </a:t>
                      </a:r>
                      <a:r>
                        <a:rPr lang="en-GB" sz="1100" b="0" baseline="0" dirty="0" err="1" smtClean="0">
                          <a:solidFill>
                            <a:schemeClr val="tx1"/>
                          </a:solidFill>
                          <a:latin typeface="Courier New" pitchFamily="49" charset="0"/>
                        </a:rPr>
                        <a:t>argv</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System.out.print</a:t>
                      </a:r>
                      <a:r>
                        <a:rPr lang="en-GB" sz="1100" b="0" baseline="0" dirty="0" smtClean="0">
                          <a:solidFill>
                            <a:schemeClr val="tx1"/>
                          </a:solidFill>
                          <a:latin typeface="Courier New" pitchFamily="49" charset="0"/>
                        </a:rPr>
                        <a:t>(Q6_Package.My_Constant(20));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txBody>
                  <a:tcPr marL="91413" marR="91413" marT="45445" marB="45445" anchor="ctr">
                    <a:solidFill>
                      <a:schemeClr val="bg1">
                        <a:lumMod val="95000"/>
                      </a:schemeClr>
                    </a:solidFill>
                  </a:tcPr>
                </a:tc>
              </a:tr>
            </a:tbl>
          </a:graphicData>
        </a:graphic>
      </p:graphicFrame>
    </p:spTree>
    <p:extLst>
      <p:ext uri="{BB962C8B-B14F-4D97-AF65-F5344CB8AC3E}">
        <p14:creationId xmlns:p14="http://schemas.microsoft.com/office/powerpoint/2010/main" val="38334781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(6/10)</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1745960730"/>
              </p:ext>
            </p:extLst>
          </p:nvPr>
        </p:nvGraphicFramePr>
        <p:xfrm>
          <a:off x="2475458" y="1836349"/>
          <a:ext cx="4243884" cy="1264370"/>
        </p:xfrm>
        <a:graphic>
          <a:graphicData uri="http://schemas.openxmlformats.org/drawingml/2006/table">
            <a:tbl>
              <a:tblPr firstRow="1" bandRow="1">
                <a:tableStyleId>{5C22544A-7EE6-4342-B048-85BDC9FD1C3A}</a:tableStyleId>
              </a:tblPr>
              <a:tblGrid>
                <a:gridCol w="4243884"/>
              </a:tblGrid>
              <a:tr h="644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Q6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My_Global</a:t>
                      </a:r>
                      <a:r>
                        <a:rPr lang="en-GB" sz="1100" b="0" baseline="0" dirty="0" smtClean="0">
                          <a:solidFill>
                            <a:schemeClr val="tx1"/>
                          </a:solidFill>
                          <a:latin typeface="Courier New" pitchFamily="49" charset="0"/>
                        </a:rPr>
                        <a:t> : Integer := 40;</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My_Constant</a:t>
                      </a:r>
                      <a:r>
                        <a:rPr lang="en-GB" sz="1100" b="0" baseline="0" dirty="0" smtClean="0">
                          <a:solidFill>
                            <a:schemeClr val="tx1"/>
                          </a:solidFill>
                          <a:latin typeface="Courier New" pitchFamily="49" charset="0"/>
                        </a:rPr>
                        <a:t> : </a:t>
                      </a:r>
                      <a:r>
                        <a:rPr lang="en-GB" sz="1100" b="1" baseline="0" dirty="0" smtClean="0">
                          <a:solidFill>
                            <a:schemeClr val="tx1"/>
                          </a:solidFill>
                          <a:latin typeface="Courier New" pitchFamily="49" charset="0"/>
                        </a:rPr>
                        <a:t>constant</a:t>
                      </a:r>
                      <a:r>
                        <a:rPr lang="en-GB" sz="1100" b="0" baseline="0" dirty="0" smtClean="0">
                          <a:solidFill>
                            <a:schemeClr val="tx1"/>
                          </a:solidFill>
                          <a:latin typeface="Courier New" pitchFamily="49" charset="0"/>
                        </a:rPr>
                        <a:t> Integer := </a:t>
                      </a:r>
                      <a:r>
                        <a:rPr lang="en-GB" sz="1100" b="0" baseline="0" dirty="0" err="1" smtClean="0">
                          <a:solidFill>
                            <a:schemeClr val="tx1"/>
                          </a:solidFill>
                          <a:latin typeface="Courier New" pitchFamily="49" charset="0"/>
                        </a:rPr>
                        <a:t>My_Global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Q6;</a:t>
                      </a:r>
                    </a:p>
                  </a:txBody>
                  <a:tcPr marL="91413" marR="91413" marT="45445" marB="45445" anchor="ctr">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2236656338"/>
              </p:ext>
            </p:extLst>
          </p:nvPr>
        </p:nvGraphicFramePr>
        <p:xfrm>
          <a:off x="2291967" y="3298659"/>
          <a:ext cx="4610867" cy="1590842"/>
        </p:xfrm>
        <a:graphic>
          <a:graphicData uri="http://schemas.openxmlformats.org/drawingml/2006/table">
            <a:tbl>
              <a:tblPr firstRow="1" bandRow="1">
                <a:tableStyleId>{5C22544A-7EE6-4342-B048-85BDC9FD1C3A}</a:tableStyleId>
              </a:tblPr>
              <a:tblGrid>
                <a:gridCol w="4610867"/>
              </a:tblGrid>
              <a:tr h="159084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import </a:t>
                      </a:r>
                      <a:r>
                        <a:rPr lang="en-GB" sz="1100" b="0" baseline="0" dirty="0" err="1" smtClean="0">
                          <a:solidFill>
                            <a:schemeClr val="tx1"/>
                          </a:solidFill>
                          <a:latin typeface="Courier New" pitchFamily="49" charset="0"/>
                        </a:rPr>
                        <a:t>quiz.Standard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import</a:t>
                      </a:r>
                      <a:r>
                        <a:rPr lang="en-GB" sz="1100" b="0" baseline="0" dirty="0" smtClean="0">
                          <a:solidFill>
                            <a:schemeClr val="tx1"/>
                          </a:solidFill>
                          <a:latin typeface="Courier New" pitchFamily="49" charset="0"/>
                        </a:rPr>
                        <a:t> quiz.Q6.*;</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public class </a:t>
                      </a:r>
                      <a:r>
                        <a:rPr lang="en-GB" sz="1100" b="0" baseline="0" dirty="0" smtClean="0">
                          <a:solidFill>
                            <a:schemeClr val="tx1"/>
                          </a:solidFill>
                          <a:latin typeface="Courier New" pitchFamily="49" charset="0"/>
                        </a:rPr>
                        <a:t>Q6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public static void </a:t>
                      </a:r>
                      <a:r>
                        <a:rPr lang="en-GB" sz="1100" b="0" baseline="0" dirty="0" smtClean="0">
                          <a:solidFill>
                            <a:schemeClr val="tx1"/>
                          </a:solidFill>
                          <a:latin typeface="Courier New" pitchFamily="49" charset="0"/>
                        </a:rPr>
                        <a:t>main (String [] </a:t>
                      </a:r>
                      <a:r>
                        <a:rPr lang="en-GB" sz="1100" b="0" baseline="0" dirty="0" err="1" smtClean="0">
                          <a:solidFill>
                            <a:schemeClr val="tx1"/>
                          </a:solidFill>
                          <a:latin typeface="Courier New" pitchFamily="49" charset="0"/>
                        </a:rPr>
                        <a:t>argv</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System.out.print</a:t>
                      </a:r>
                      <a:r>
                        <a:rPr lang="en-GB" sz="1100" b="0" baseline="0" dirty="0" smtClean="0">
                          <a:solidFill>
                            <a:schemeClr val="tx1"/>
                          </a:solidFill>
                          <a:latin typeface="Courier New" pitchFamily="49" charset="0"/>
                        </a:rPr>
                        <a:t>(Q6_Package.My_Constant(20));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txBody>
                  <a:tcPr marL="91413" marR="91413" marT="45445" marB="45445" anchor="ctr">
                    <a:solidFill>
                      <a:schemeClr val="bg1">
                        <a:lumMod val="95000"/>
                      </a:schemeClr>
                    </a:solidFill>
                  </a:tcPr>
                </a:tc>
              </a:tr>
            </a:tbl>
          </a:graphicData>
        </a:graphic>
      </p:graphicFrame>
      <p:sp>
        <p:nvSpPr>
          <p:cNvPr id="7" name="Oval 2"/>
          <p:cNvSpPr>
            <a:spLocks noChangeArrowheads="1"/>
          </p:cNvSpPr>
          <p:nvPr/>
        </p:nvSpPr>
        <p:spPr bwMode="auto">
          <a:xfrm>
            <a:off x="2754128" y="4171951"/>
            <a:ext cx="4040372" cy="360363"/>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37931725" indent="-37474525">
              <a:lnSpc>
                <a:spcPct val="120000"/>
              </a:lnSpc>
              <a:spcBef>
                <a:spcPct val="20000"/>
              </a:spcBef>
              <a:buChar char="–"/>
              <a:defRPr sz="1400">
                <a:solidFill>
                  <a:schemeClr val="tx1"/>
                </a:solidFill>
                <a:latin typeface="Calibri" panose="020F0502020204030204" pitchFamily="34" charset="0"/>
                <a:ea typeface="ヒラギノ角ゴ ProN W3" pitchFamily="-8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itchFamily="-84" charset="-128"/>
              </a:defRPr>
            </a:lvl3pPr>
            <a:lvl4pPr marL="16002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4pPr>
            <a:lvl5pPr marL="20574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5pPr>
            <a:lvl6pPr marL="25146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6pPr>
            <a:lvl7pPr marL="29718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7pPr>
            <a:lvl8pPr marL="34290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8pPr>
            <a:lvl9pPr marL="38862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9pPr>
          </a:lstStyle>
          <a:p>
            <a:pPr eaLnBrk="1" hangingPunct="1">
              <a:lnSpc>
                <a:spcPct val="100000"/>
              </a:lnSpc>
              <a:spcBef>
                <a:spcPct val="0"/>
              </a:spcBef>
              <a:buClrTx/>
              <a:buFontTx/>
              <a:buNone/>
            </a:pPr>
            <a:endParaRPr lang="en-US" altLang="en-US" sz="1800" b="0" i="1">
              <a:solidFill>
                <a:srgbClr val="000000"/>
              </a:solidFill>
              <a:latin typeface="Arial" panose="020B0604020202020204" pitchFamily="34" charset="0"/>
            </a:endParaRPr>
          </a:p>
        </p:txBody>
      </p:sp>
      <p:pic>
        <p:nvPicPr>
          <p:cNvPr id="8" name="Picture 8" descr="wrong.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3916" y="4243389"/>
            <a:ext cx="239712"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60315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(7/10)</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1231353552"/>
              </p:ext>
            </p:extLst>
          </p:nvPr>
        </p:nvGraphicFramePr>
        <p:xfrm>
          <a:off x="1394130" y="1623581"/>
          <a:ext cx="6355740" cy="2284540"/>
        </p:xfrm>
        <a:graphic>
          <a:graphicData uri="http://schemas.openxmlformats.org/drawingml/2006/table">
            <a:tbl>
              <a:tblPr firstRow="1" bandRow="1">
                <a:tableStyleId>{5C22544A-7EE6-4342-B048-85BDC9FD1C3A}</a:tableStyleId>
              </a:tblPr>
              <a:tblGrid>
                <a:gridCol w="6355740"/>
              </a:tblGrid>
              <a:tr h="22845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Q7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type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Print_CB</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 access procedure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Str</a:t>
                      </a:r>
                      <a:r>
                        <a:rPr lang="en-GB" sz="1100" b="0" baseline="0" dirty="0" smtClean="0">
                          <a:solidFill>
                            <a:schemeClr val="tx1"/>
                          </a:solidFill>
                          <a:latin typeface="Courier New" pitchFamily="49" charset="0"/>
                        </a:rPr>
                        <a:t> : String);</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Call_Back</a:t>
                      </a:r>
                      <a:r>
                        <a:rPr lang="en-GB" sz="1100" b="0" baseline="0" dirty="0" smtClean="0">
                          <a:solidFill>
                            <a:schemeClr val="tx1"/>
                          </a:solidFill>
                          <a:latin typeface="Courier New" pitchFamily="49" charset="0"/>
                        </a:rPr>
                        <a:t>(Meth : </a:t>
                      </a:r>
                      <a:r>
                        <a:rPr lang="en-GB" sz="1100" b="0" baseline="0" dirty="0" err="1" smtClean="0">
                          <a:solidFill>
                            <a:schemeClr val="tx1"/>
                          </a:solidFill>
                          <a:latin typeface="Courier New" pitchFamily="49" charset="0"/>
                        </a:rPr>
                        <a:t>Print_CB</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Str</a:t>
                      </a:r>
                      <a:r>
                        <a:rPr lang="en-GB" sz="1100" b="0" baseline="0" dirty="0" smtClean="0">
                          <a:solidFill>
                            <a:schemeClr val="tx1"/>
                          </a:solidFill>
                          <a:latin typeface="Courier New" pitchFamily="49" charset="0"/>
                        </a:rPr>
                        <a:t> : String);</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Annotate (AJIS,                , False, </a:t>
                      </a:r>
                      <a:r>
                        <a:rPr lang="en-GB" sz="1100" b="0" baseline="0" dirty="0" err="1" smtClean="0">
                          <a:solidFill>
                            <a:schemeClr val="tx1"/>
                          </a:solidFill>
                          <a:latin typeface="Courier New" pitchFamily="49" charset="0"/>
                        </a:rPr>
                        <a:t>Call_Back</a:t>
                      </a:r>
                      <a:r>
                        <a:rPr lang="en-GB" sz="1100" b="0" baseline="0" dirty="0" smtClean="0">
                          <a:solidFill>
                            <a:schemeClr val="tx1"/>
                          </a:solidFill>
                          <a:latin typeface="Courier New" pitchFamily="49" charset="0"/>
                        </a:rPr>
                        <a:t>, "Meth");</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Q7;</a:t>
                      </a:r>
                    </a:p>
                  </a:txBody>
                  <a:tcPr marL="91413" marR="91413" marT="45445" marB="45445" anchor="ctr">
                    <a:solidFill>
                      <a:schemeClr val="bg1">
                        <a:lumMod val="95000"/>
                      </a:schemeClr>
                    </a:solidFill>
                  </a:tcPr>
                </a:tc>
              </a:tr>
            </a:tbl>
          </a:graphicData>
        </a:graphic>
      </p:graphicFrame>
    </p:spTree>
    <p:extLst>
      <p:ext uri="{BB962C8B-B14F-4D97-AF65-F5344CB8AC3E}">
        <p14:creationId xmlns:p14="http://schemas.microsoft.com/office/powerpoint/2010/main" val="34757389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(7/10)</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3432911915"/>
              </p:ext>
            </p:extLst>
          </p:nvPr>
        </p:nvGraphicFramePr>
        <p:xfrm>
          <a:off x="1394130" y="1623581"/>
          <a:ext cx="6355740" cy="2284540"/>
        </p:xfrm>
        <a:graphic>
          <a:graphicData uri="http://schemas.openxmlformats.org/drawingml/2006/table">
            <a:tbl>
              <a:tblPr firstRow="1" bandRow="1">
                <a:tableStyleId>{5C22544A-7EE6-4342-B048-85BDC9FD1C3A}</a:tableStyleId>
              </a:tblPr>
              <a:tblGrid>
                <a:gridCol w="6355740"/>
              </a:tblGrid>
              <a:tr h="22845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Q7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type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Print_CB</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 access procedure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Str</a:t>
                      </a:r>
                      <a:r>
                        <a:rPr lang="en-GB" sz="1100" b="0" baseline="0" dirty="0" smtClean="0">
                          <a:solidFill>
                            <a:schemeClr val="tx1"/>
                          </a:solidFill>
                          <a:latin typeface="Courier New" pitchFamily="49" charset="0"/>
                        </a:rPr>
                        <a:t> : String);</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Call_Back</a:t>
                      </a:r>
                      <a:r>
                        <a:rPr lang="en-GB" sz="1100" b="0" baseline="0" dirty="0" smtClean="0">
                          <a:solidFill>
                            <a:schemeClr val="tx1"/>
                          </a:solidFill>
                          <a:latin typeface="Courier New" pitchFamily="49" charset="0"/>
                        </a:rPr>
                        <a:t>(Meth : </a:t>
                      </a:r>
                      <a:r>
                        <a:rPr lang="en-GB" sz="1100" b="0" baseline="0" dirty="0" err="1" smtClean="0">
                          <a:solidFill>
                            <a:schemeClr val="tx1"/>
                          </a:solidFill>
                          <a:latin typeface="Courier New" pitchFamily="49" charset="0"/>
                        </a:rPr>
                        <a:t>Print_CB</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Str</a:t>
                      </a:r>
                      <a:r>
                        <a:rPr lang="en-GB" sz="1100" b="0" baseline="0" dirty="0" smtClean="0">
                          <a:solidFill>
                            <a:schemeClr val="tx1"/>
                          </a:solidFill>
                          <a:latin typeface="Courier New" pitchFamily="49" charset="0"/>
                        </a:rPr>
                        <a:t> : String);</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Annotate (AJIS, </a:t>
                      </a:r>
                      <a:r>
                        <a:rPr lang="en-GB" sz="1100" b="0" baseline="0" dirty="0" err="1" smtClean="0">
                          <a:solidFill>
                            <a:schemeClr val="tx1"/>
                          </a:solidFill>
                          <a:latin typeface="Courier New" pitchFamily="49" charset="0"/>
                        </a:rPr>
                        <a:t>Assume_Escaped</a:t>
                      </a:r>
                      <a:r>
                        <a:rPr lang="en-GB" sz="1100" b="0" baseline="0" dirty="0" smtClean="0">
                          <a:solidFill>
                            <a:schemeClr val="tx1"/>
                          </a:solidFill>
                          <a:latin typeface="Courier New" pitchFamily="49" charset="0"/>
                        </a:rPr>
                        <a:t>, False, </a:t>
                      </a:r>
                      <a:r>
                        <a:rPr lang="en-GB" sz="1100" b="0" baseline="0" dirty="0" err="1" smtClean="0">
                          <a:solidFill>
                            <a:schemeClr val="tx1"/>
                          </a:solidFill>
                          <a:latin typeface="Courier New" pitchFamily="49" charset="0"/>
                        </a:rPr>
                        <a:t>Call_Back</a:t>
                      </a:r>
                      <a:r>
                        <a:rPr lang="en-GB" sz="1100" b="0" baseline="0" dirty="0" smtClean="0">
                          <a:solidFill>
                            <a:schemeClr val="tx1"/>
                          </a:solidFill>
                          <a:latin typeface="Courier New" pitchFamily="49" charset="0"/>
                        </a:rPr>
                        <a:t>, "Meth");</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Q7;</a:t>
                      </a:r>
                    </a:p>
                  </a:txBody>
                  <a:tcPr marL="91413" marR="91413" marT="45445" marB="45445" anchor="ctr">
                    <a:solidFill>
                      <a:schemeClr val="bg1">
                        <a:lumMod val="95000"/>
                      </a:schemeClr>
                    </a:solidFill>
                  </a:tcPr>
                </a:tc>
              </a:tr>
            </a:tbl>
          </a:graphicData>
        </a:graphic>
      </p:graphicFrame>
    </p:spTree>
    <p:extLst>
      <p:ext uri="{BB962C8B-B14F-4D97-AF65-F5344CB8AC3E}">
        <p14:creationId xmlns:p14="http://schemas.microsoft.com/office/powerpoint/2010/main" val="11050861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(8/10)</a:t>
            </a:r>
            <a:endParaRPr lang="en-GB" dirty="0"/>
          </a:p>
        </p:txBody>
      </p:sp>
      <p:graphicFrame>
        <p:nvGraphicFramePr>
          <p:cNvPr id="3" name="Tableau 4"/>
          <p:cNvGraphicFramePr>
            <a:graphicFrameLocks noGrp="1"/>
          </p:cNvGraphicFramePr>
          <p:nvPr>
            <p:extLst>
              <p:ext uri="{D42A27DB-BD31-4B8C-83A1-F6EECF244321}">
                <p14:modId xmlns:p14="http://schemas.microsoft.com/office/powerpoint/2010/main" val="2103606121"/>
              </p:ext>
            </p:extLst>
          </p:nvPr>
        </p:nvGraphicFramePr>
        <p:xfrm>
          <a:off x="2325449" y="1623581"/>
          <a:ext cx="4493103" cy="2284540"/>
        </p:xfrm>
        <a:graphic>
          <a:graphicData uri="http://schemas.openxmlformats.org/drawingml/2006/table">
            <a:tbl>
              <a:tblPr firstRow="1" bandRow="1">
                <a:tableStyleId>{5C22544A-7EE6-4342-B048-85BDC9FD1C3A}</a:tableStyleId>
              </a:tblPr>
              <a:tblGrid>
                <a:gridCol w="4493103"/>
              </a:tblGrid>
              <a:tr h="22845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Q8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I2 </a:t>
                      </a:r>
                      <a:r>
                        <a:rPr lang="en-GB" sz="1100" b="1" baseline="0" dirty="0" smtClean="0">
                          <a:solidFill>
                            <a:schemeClr val="tx1"/>
                          </a:solidFill>
                          <a:latin typeface="Courier New" pitchFamily="49" charset="0"/>
                        </a:rPr>
                        <a:t>is new </a:t>
                      </a:r>
                      <a:r>
                        <a:rPr lang="en-GB" sz="1100" b="0" baseline="0" dirty="0" smtClean="0">
                          <a:solidFill>
                            <a:schemeClr val="tx1"/>
                          </a:solidFill>
                          <a:latin typeface="Courier New" pitchFamily="49" charset="0"/>
                        </a:rPr>
                        <a:t>Integer;</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F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Integer;</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F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I2;</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Annotate (AJIS,       , F, "F_I2");</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Q8;</a:t>
                      </a:r>
                    </a:p>
                  </a:txBody>
                  <a:tcPr marL="91413" marR="91413" marT="45445" marB="45445" anchor="ctr">
                    <a:solidFill>
                      <a:schemeClr val="bg1">
                        <a:lumMod val="95000"/>
                      </a:schemeClr>
                    </a:solidFill>
                  </a:tcPr>
                </a:tc>
              </a:tr>
            </a:tbl>
          </a:graphicData>
        </a:graphic>
      </p:graphicFrame>
    </p:spTree>
    <p:extLst>
      <p:ext uri="{BB962C8B-B14F-4D97-AF65-F5344CB8AC3E}">
        <p14:creationId xmlns:p14="http://schemas.microsoft.com/office/powerpoint/2010/main" val="31973668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(8/10)</a:t>
            </a:r>
            <a:endParaRPr lang="en-GB" dirty="0"/>
          </a:p>
        </p:txBody>
      </p:sp>
      <p:graphicFrame>
        <p:nvGraphicFramePr>
          <p:cNvPr id="3" name="Tableau 4"/>
          <p:cNvGraphicFramePr>
            <a:graphicFrameLocks noGrp="1"/>
          </p:cNvGraphicFramePr>
          <p:nvPr>
            <p:extLst>
              <p:ext uri="{D42A27DB-BD31-4B8C-83A1-F6EECF244321}">
                <p14:modId xmlns:p14="http://schemas.microsoft.com/office/powerpoint/2010/main" val="2134415365"/>
              </p:ext>
            </p:extLst>
          </p:nvPr>
        </p:nvGraphicFramePr>
        <p:xfrm>
          <a:off x="2325449" y="1623581"/>
          <a:ext cx="4493103" cy="2284540"/>
        </p:xfrm>
        <a:graphic>
          <a:graphicData uri="http://schemas.openxmlformats.org/drawingml/2006/table">
            <a:tbl>
              <a:tblPr firstRow="1" bandRow="1">
                <a:tableStyleId>{5C22544A-7EE6-4342-B048-85BDC9FD1C3A}</a:tableStyleId>
              </a:tblPr>
              <a:tblGrid>
                <a:gridCol w="4493103"/>
              </a:tblGrid>
              <a:tr h="22845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Q8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I2 </a:t>
                      </a:r>
                      <a:r>
                        <a:rPr lang="en-GB" sz="1100" b="1" baseline="0" dirty="0" smtClean="0">
                          <a:solidFill>
                            <a:schemeClr val="tx1"/>
                          </a:solidFill>
                          <a:latin typeface="Courier New" pitchFamily="49" charset="0"/>
                        </a:rPr>
                        <a:t>is new </a:t>
                      </a:r>
                      <a:r>
                        <a:rPr lang="en-GB" sz="1100" b="0" baseline="0" dirty="0" smtClean="0">
                          <a:solidFill>
                            <a:schemeClr val="tx1"/>
                          </a:solidFill>
                          <a:latin typeface="Courier New" pitchFamily="49" charset="0"/>
                        </a:rPr>
                        <a:t>Integer;</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F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Integer;</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F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I2;</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Annotate (AJIS, Rename, F, "F_I2");</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Q8;</a:t>
                      </a:r>
                    </a:p>
                  </a:txBody>
                  <a:tcPr marL="91413" marR="91413" marT="45445" marB="45445" anchor="ctr">
                    <a:solidFill>
                      <a:schemeClr val="bg1">
                        <a:lumMod val="95000"/>
                      </a:schemeClr>
                    </a:solidFill>
                  </a:tcPr>
                </a:tc>
              </a:tr>
            </a:tbl>
          </a:graphicData>
        </a:graphic>
      </p:graphicFrame>
    </p:spTree>
    <p:extLst>
      <p:ext uri="{BB962C8B-B14F-4D97-AF65-F5344CB8AC3E}">
        <p14:creationId xmlns:p14="http://schemas.microsoft.com/office/powerpoint/2010/main" val="14851935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(9/10)</a:t>
            </a:r>
            <a:endParaRPr lang="en-GB" dirty="0"/>
          </a:p>
        </p:txBody>
      </p:sp>
      <p:graphicFrame>
        <p:nvGraphicFramePr>
          <p:cNvPr id="3" name="Tableau 4"/>
          <p:cNvGraphicFramePr>
            <a:graphicFrameLocks noGrp="1"/>
          </p:cNvGraphicFramePr>
          <p:nvPr>
            <p:extLst>
              <p:ext uri="{D42A27DB-BD31-4B8C-83A1-F6EECF244321}">
                <p14:modId xmlns:p14="http://schemas.microsoft.com/office/powerpoint/2010/main" val="1599521810"/>
              </p:ext>
            </p:extLst>
          </p:nvPr>
        </p:nvGraphicFramePr>
        <p:xfrm>
          <a:off x="385733" y="1038812"/>
          <a:ext cx="5808010" cy="2284540"/>
        </p:xfrm>
        <a:graphic>
          <a:graphicData uri="http://schemas.openxmlformats.org/drawingml/2006/table">
            <a:tbl>
              <a:tblPr firstRow="1" bandRow="1">
                <a:tableStyleId>{5C22544A-7EE6-4342-B048-85BDC9FD1C3A}</a:tableStyleId>
              </a:tblPr>
              <a:tblGrid>
                <a:gridCol w="5808010"/>
              </a:tblGrid>
              <a:tr h="22845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Q9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Parent_Type</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 abstract tagged 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A_Field</a:t>
                      </a:r>
                      <a:r>
                        <a:rPr lang="en-GB" sz="1100" b="0" baseline="0" dirty="0" smtClean="0">
                          <a:solidFill>
                            <a:schemeClr val="tx1"/>
                          </a:solidFill>
                          <a:latin typeface="Courier New" pitchFamily="49" charset="0"/>
                        </a:rPr>
                        <a:t> : Integer;</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 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Print_Me</a:t>
                      </a:r>
                      <a:r>
                        <a:rPr lang="en-GB" sz="1100" b="0" baseline="0" dirty="0" smtClean="0">
                          <a:solidFill>
                            <a:schemeClr val="tx1"/>
                          </a:solidFill>
                          <a:latin typeface="Courier New" pitchFamily="49" charset="0"/>
                        </a:rPr>
                        <a:t> (V : </a:t>
                      </a:r>
                      <a:r>
                        <a:rPr lang="en-GB" sz="1100" b="0" baseline="0" dirty="0" err="1" smtClean="0">
                          <a:solidFill>
                            <a:schemeClr val="tx1"/>
                          </a:solidFill>
                          <a:latin typeface="Courier New" pitchFamily="49" charset="0"/>
                        </a:rPr>
                        <a:t>Parent_Type</a:t>
                      </a:r>
                      <a:r>
                        <a:rPr lang="en-GB" sz="1100" b="0" baseline="0" dirty="0" smtClean="0">
                          <a:solidFill>
                            <a:schemeClr val="tx1"/>
                          </a:solidFill>
                          <a:latin typeface="Courier New" pitchFamily="49" charset="0"/>
                        </a:rPr>
                        <a:t>; Me : String) </a:t>
                      </a:r>
                      <a:r>
                        <a:rPr lang="en-GB" sz="1100" b="1" baseline="0" dirty="0" smtClean="0">
                          <a:solidFill>
                            <a:schemeClr val="tx1"/>
                          </a:solidFill>
                          <a:latin typeface="Courier New" pitchFamily="49" charset="0"/>
                        </a:rPr>
                        <a:t>is abstract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Child_Type</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 abstract new </a:t>
                      </a:r>
                      <a:r>
                        <a:rPr lang="en-GB" sz="1100" b="0" baseline="0" dirty="0" err="1" smtClean="0">
                          <a:solidFill>
                            <a:schemeClr val="tx1"/>
                          </a:solidFill>
                          <a:latin typeface="Courier New" pitchFamily="49" charset="0"/>
                        </a:rPr>
                        <a:t>Parent_Type</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with 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Another_Field</a:t>
                      </a:r>
                      <a:r>
                        <a:rPr lang="en-GB" sz="1100" b="0" baseline="0" dirty="0" smtClean="0">
                          <a:solidFill>
                            <a:schemeClr val="tx1"/>
                          </a:solidFill>
                          <a:latin typeface="Courier New" pitchFamily="49" charset="0"/>
                        </a:rPr>
                        <a:t> : Boolean := False;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 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Q9;</a:t>
                      </a:r>
                    </a:p>
                  </a:txBody>
                  <a:tcPr marL="91413" marR="91413" marT="45445" marB="45445" anchor="ctr">
                    <a:solidFill>
                      <a:schemeClr val="bg1">
                        <a:lumMod val="95000"/>
                      </a:schemeClr>
                    </a:solidFill>
                  </a:tcPr>
                </a:tc>
              </a:tr>
            </a:tbl>
          </a:graphicData>
        </a:graphic>
      </p:graphicFrame>
      <p:graphicFrame>
        <p:nvGraphicFramePr>
          <p:cNvPr id="4" name="Tableau 4"/>
          <p:cNvGraphicFramePr>
            <a:graphicFrameLocks noGrp="1"/>
          </p:cNvGraphicFramePr>
          <p:nvPr>
            <p:extLst>
              <p:ext uri="{D42A27DB-BD31-4B8C-83A1-F6EECF244321}">
                <p14:modId xmlns:p14="http://schemas.microsoft.com/office/powerpoint/2010/main" val="277110617"/>
              </p:ext>
            </p:extLst>
          </p:nvPr>
        </p:nvGraphicFramePr>
        <p:xfrm>
          <a:off x="385733" y="3369933"/>
          <a:ext cx="4864491" cy="2940770"/>
        </p:xfrm>
        <a:graphic>
          <a:graphicData uri="http://schemas.openxmlformats.org/drawingml/2006/table">
            <a:tbl>
              <a:tblPr firstRow="1" bandRow="1">
                <a:tableStyleId>{5C22544A-7EE6-4342-B048-85BDC9FD1C3A}</a:tableStyleId>
              </a:tblPr>
              <a:tblGrid>
                <a:gridCol w="4864491"/>
              </a:tblGrid>
              <a:tr h="215267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static class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A_Java_Child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extends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Child_Type</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A_Java_Child</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A_Field</a:t>
                      </a:r>
                      <a:r>
                        <a:rPr lang="en-GB" sz="1100" b="0" baseline="0" dirty="0" smtClean="0">
                          <a:solidFill>
                            <a:schemeClr val="tx1"/>
                          </a:solidFill>
                          <a:latin typeface="Courier New" pitchFamily="49" charset="0"/>
                        </a:rPr>
                        <a:t>(30);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public</a:t>
                      </a:r>
                      <a:r>
                        <a:rPr lang="en-GB" sz="1100" b="0" baseline="0" dirty="0" smtClean="0">
                          <a:solidFill>
                            <a:schemeClr val="tx1"/>
                          </a:solidFill>
                          <a:latin typeface="Courier New" pitchFamily="49" charset="0"/>
                        </a:rPr>
                        <a:t> void </a:t>
                      </a:r>
                      <a:r>
                        <a:rPr lang="en-GB" sz="1100" b="0" baseline="0" dirty="0" err="1" smtClean="0">
                          <a:solidFill>
                            <a:schemeClr val="tx1"/>
                          </a:solidFill>
                          <a:latin typeface="Courier New" pitchFamily="49" charset="0"/>
                        </a:rPr>
                        <a:t>Print_Me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AdaString</a:t>
                      </a:r>
                      <a:r>
                        <a:rPr lang="en-GB" sz="1100" b="0" baseline="0" dirty="0" smtClean="0">
                          <a:solidFill>
                            <a:schemeClr val="tx1"/>
                          </a:solidFill>
                          <a:latin typeface="Courier New" pitchFamily="49" charset="0"/>
                        </a:rPr>
                        <a:t> Me) {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System.out.println</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Me + ":" + </a:t>
                      </a:r>
                      <a:r>
                        <a:rPr lang="en-GB" sz="1100" b="0" baseline="0" dirty="0" err="1" smtClean="0">
                          <a:solidFill>
                            <a:schemeClr val="tx1"/>
                          </a:solidFill>
                          <a:latin typeface="Courier New" pitchFamily="49" charset="0"/>
                        </a:rPr>
                        <a:t>A_Field</a:t>
                      </a:r>
                      <a:r>
                        <a:rPr lang="en-GB" sz="1100" b="0" baseline="0" dirty="0" smtClean="0">
                          <a:solidFill>
                            <a:schemeClr val="tx1"/>
                          </a:solidFill>
                          <a:latin typeface="Courier New" pitchFamily="49" charset="0"/>
                        </a:rPr>
                        <a:t>() + ":" + </a:t>
                      </a:r>
                      <a:r>
                        <a:rPr lang="en-GB" sz="1100" b="0" baseline="0" dirty="0" err="1" smtClean="0">
                          <a:solidFill>
                            <a:schemeClr val="tx1"/>
                          </a:solidFill>
                          <a:latin typeface="Courier New" pitchFamily="49" charset="0"/>
                        </a:rPr>
                        <a:t>Another_Field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public static void</a:t>
                      </a:r>
                      <a:r>
                        <a:rPr lang="en-GB" sz="1100" b="0" baseline="0" dirty="0" smtClean="0">
                          <a:solidFill>
                            <a:schemeClr val="tx1"/>
                          </a:solidFill>
                          <a:latin typeface="Courier New" pitchFamily="49" charset="0"/>
                        </a:rPr>
                        <a:t> main (String [] </a:t>
                      </a:r>
                      <a:r>
                        <a:rPr lang="en-GB" sz="1100" b="0" baseline="0" dirty="0" err="1" smtClean="0">
                          <a:solidFill>
                            <a:schemeClr val="tx1"/>
                          </a:solidFill>
                          <a:latin typeface="Courier New" pitchFamily="49" charset="0"/>
                        </a:rPr>
                        <a:t>argv</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A_Java_Child</a:t>
                      </a:r>
                      <a:r>
                        <a:rPr lang="en-GB" sz="1100" b="0" baseline="0" dirty="0" smtClean="0">
                          <a:solidFill>
                            <a:schemeClr val="tx1"/>
                          </a:solidFill>
                          <a:latin typeface="Courier New" pitchFamily="49" charset="0"/>
                        </a:rPr>
                        <a:t> v2 = </a:t>
                      </a:r>
                      <a:r>
                        <a:rPr lang="en-GB" sz="1100" b="1" baseline="0" dirty="0" smtClean="0">
                          <a:solidFill>
                            <a:schemeClr val="tx1"/>
                          </a:solidFill>
                          <a:latin typeface="Courier New" pitchFamily="49" charset="0"/>
                        </a:rPr>
                        <a:t>new</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A_Java_Child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v2.Print_Me(</a:t>
                      </a:r>
                      <a:r>
                        <a:rPr lang="en-GB" sz="1100" b="1" baseline="0" dirty="0" smtClean="0">
                          <a:solidFill>
                            <a:schemeClr val="tx1"/>
                          </a:solidFill>
                          <a:latin typeface="Courier New" pitchFamily="49" charset="0"/>
                        </a:rPr>
                        <a:t>new</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AdaString</a:t>
                      </a:r>
                      <a:r>
                        <a:rPr lang="en-GB" sz="1100" b="0" baseline="0" dirty="0" smtClean="0">
                          <a:solidFill>
                            <a:schemeClr val="tx1"/>
                          </a:solidFill>
                          <a:latin typeface="Courier New" pitchFamily="49" charset="0"/>
                        </a:rPr>
                        <a:t> ("Hello World"));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txBody>
                  <a:tcPr marL="91413" marR="91413" marT="45445" marB="45445" anchor="ctr">
                    <a:solidFill>
                      <a:schemeClr val="bg1">
                        <a:lumMod val="95000"/>
                      </a:schemeClr>
                    </a:solidFill>
                  </a:tcPr>
                </a:tc>
              </a:tr>
            </a:tbl>
          </a:graphicData>
        </a:graphic>
      </p:graphicFrame>
      <p:sp>
        <p:nvSpPr>
          <p:cNvPr id="5" name="TextBox 4"/>
          <p:cNvSpPr txBox="1"/>
          <p:nvPr/>
        </p:nvSpPr>
        <p:spPr>
          <a:xfrm>
            <a:off x="5794164" y="3802169"/>
            <a:ext cx="2747382" cy="307777"/>
          </a:xfrm>
          <a:prstGeom prst="rect">
            <a:avLst/>
          </a:prstGeom>
          <a:solidFill>
            <a:schemeClr val="tx1"/>
          </a:solidFill>
        </p:spPr>
        <p:txBody>
          <a:bodyPr wrap="square" rtlCol="0">
            <a:spAutoFit/>
          </a:bodyPr>
          <a:lstStyle/>
          <a:p>
            <a:r>
              <a:rPr lang="en-GB" sz="1400" b="1" i="0" kern="1200" dirty="0" smtClean="0">
                <a:solidFill>
                  <a:schemeClr val="bg1"/>
                </a:solidFill>
              </a:rPr>
              <a:t>“Hello World:30:true”</a:t>
            </a:r>
          </a:p>
        </p:txBody>
      </p:sp>
      <p:sp>
        <p:nvSpPr>
          <p:cNvPr id="6" name="TextBox 5"/>
          <p:cNvSpPr txBox="1"/>
          <p:nvPr/>
        </p:nvSpPr>
        <p:spPr>
          <a:xfrm>
            <a:off x="5794164" y="4415944"/>
            <a:ext cx="2747382" cy="307777"/>
          </a:xfrm>
          <a:prstGeom prst="rect">
            <a:avLst/>
          </a:prstGeom>
          <a:solidFill>
            <a:schemeClr val="tx1"/>
          </a:solidFill>
        </p:spPr>
        <p:txBody>
          <a:bodyPr wrap="square" rtlCol="0">
            <a:spAutoFit/>
          </a:bodyPr>
          <a:lstStyle/>
          <a:p>
            <a:r>
              <a:rPr lang="en-GB" sz="1400" b="1" dirty="0" smtClean="0">
                <a:solidFill>
                  <a:schemeClr val="bg1"/>
                </a:solidFill>
              </a:rPr>
              <a:t>“Hello World:30:false”</a:t>
            </a:r>
            <a:endParaRPr lang="en-GB" sz="1400" b="1" dirty="0">
              <a:solidFill>
                <a:schemeClr val="bg1"/>
              </a:solidFill>
            </a:endParaRPr>
          </a:p>
        </p:txBody>
      </p:sp>
      <p:sp>
        <p:nvSpPr>
          <p:cNvPr id="7" name="TextBox 6"/>
          <p:cNvSpPr txBox="1"/>
          <p:nvPr/>
        </p:nvSpPr>
        <p:spPr>
          <a:xfrm>
            <a:off x="5794164" y="5029719"/>
            <a:ext cx="2747382" cy="523220"/>
          </a:xfrm>
          <a:prstGeom prst="rect">
            <a:avLst/>
          </a:prstGeom>
          <a:solidFill>
            <a:schemeClr val="tx1"/>
          </a:solidFill>
        </p:spPr>
        <p:txBody>
          <a:bodyPr wrap="square" rtlCol="0">
            <a:spAutoFit/>
          </a:bodyPr>
          <a:lstStyle/>
          <a:p>
            <a:r>
              <a:rPr lang="en-GB" sz="1400" b="1" dirty="0" smtClean="0">
                <a:solidFill>
                  <a:schemeClr val="bg1"/>
                </a:solidFill>
              </a:rPr>
              <a:t>“Hello World:30:”</a:t>
            </a:r>
          </a:p>
          <a:p>
            <a:r>
              <a:rPr lang="en-GB" sz="1400" b="1" dirty="0">
                <a:solidFill>
                  <a:schemeClr val="bg1"/>
                </a:solidFill>
              </a:rPr>
              <a:t>a</a:t>
            </a:r>
            <a:r>
              <a:rPr lang="en-GB" sz="1400" b="1" dirty="0" smtClean="0">
                <a:solidFill>
                  <a:schemeClr val="bg1"/>
                </a:solidFill>
              </a:rPr>
              <a:t>nd then program crashes</a:t>
            </a:r>
            <a:endParaRPr lang="en-GB" sz="1400" b="1" dirty="0">
              <a:solidFill>
                <a:schemeClr val="bg1"/>
              </a:solidFill>
            </a:endParaRPr>
          </a:p>
        </p:txBody>
      </p:sp>
    </p:spTree>
    <p:extLst>
      <p:ext uri="{BB962C8B-B14F-4D97-AF65-F5344CB8AC3E}">
        <p14:creationId xmlns:p14="http://schemas.microsoft.com/office/powerpoint/2010/main" val="41641968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(9/10)</a:t>
            </a:r>
            <a:endParaRPr lang="en-GB" dirty="0"/>
          </a:p>
        </p:txBody>
      </p:sp>
      <p:graphicFrame>
        <p:nvGraphicFramePr>
          <p:cNvPr id="3" name="Tableau 4"/>
          <p:cNvGraphicFramePr>
            <a:graphicFrameLocks noGrp="1"/>
          </p:cNvGraphicFramePr>
          <p:nvPr>
            <p:extLst>
              <p:ext uri="{D42A27DB-BD31-4B8C-83A1-F6EECF244321}">
                <p14:modId xmlns:p14="http://schemas.microsoft.com/office/powerpoint/2010/main" val="1599521810"/>
              </p:ext>
            </p:extLst>
          </p:nvPr>
        </p:nvGraphicFramePr>
        <p:xfrm>
          <a:off x="385733" y="1038812"/>
          <a:ext cx="5808010" cy="2284540"/>
        </p:xfrm>
        <a:graphic>
          <a:graphicData uri="http://schemas.openxmlformats.org/drawingml/2006/table">
            <a:tbl>
              <a:tblPr firstRow="1" bandRow="1">
                <a:tableStyleId>{5C22544A-7EE6-4342-B048-85BDC9FD1C3A}</a:tableStyleId>
              </a:tblPr>
              <a:tblGrid>
                <a:gridCol w="5808010"/>
              </a:tblGrid>
              <a:tr h="22845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Q9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Parent_Type</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 abstract tagged 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A_Field</a:t>
                      </a:r>
                      <a:r>
                        <a:rPr lang="en-GB" sz="1100" b="0" baseline="0" dirty="0" smtClean="0">
                          <a:solidFill>
                            <a:schemeClr val="tx1"/>
                          </a:solidFill>
                          <a:latin typeface="Courier New" pitchFamily="49" charset="0"/>
                        </a:rPr>
                        <a:t> : Integer;</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 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Print_Me</a:t>
                      </a:r>
                      <a:r>
                        <a:rPr lang="en-GB" sz="1100" b="0" baseline="0" dirty="0" smtClean="0">
                          <a:solidFill>
                            <a:schemeClr val="tx1"/>
                          </a:solidFill>
                          <a:latin typeface="Courier New" pitchFamily="49" charset="0"/>
                        </a:rPr>
                        <a:t> (V : </a:t>
                      </a:r>
                      <a:r>
                        <a:rPr lang="en-GB" sz="1100" b="0" baseline="0" dirty="0" err="1" smtClean="0">
                          <a:solidFill>
                            <a:schemeClr val="tx1"/>
                          </a:solidFill>
                          <a:latin typeface="Courier New" pitchFamily="49" charset="0"/>
                        </a:rPr>
                        <a:t>Parent_Type</a:t>
                      </a:r>
                      <a:r>
                        <a:rPr lang="en-GB" sz="1100" b="0" baseline="0" dirty="0" smtClean="0">
                          <a:solidFill>
                            <a:schemeClr val="tx1"/>
                          </a:solidFill>
                          <a:latin typeface="Courier New" pitchFamily="49" charset="0"/>
                        </a:rPr>
                        <a:t>; Me : String) </a:t>
                      </a:r>
                      <a:r>
                        <a:rPr lang="en-GB" sz="1100" b="1" baseline="0" dirty="0" smtClean="0">
                          <a:solidFill>
                            <a:schemeClr val="tx1"/>
                          </a:solidFill>
                          <a:latin typeface="Courier New" pitchFamily="49" charset="0"/>
                        </a:rPr>
                        <a:t>is abstract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Child_Type</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 abstract new </a:t>
                      </a:r>
                      <a:r>
                        <a:rPr lang="en-GB" sz="1100" b="0" baseline="0" dirty="0" err="1" smtClean="0">
                          <a:solidFill>
                            <a:schemeClr val="tx1"/>
                          </a:solidFill>
                          <a:latin typeface="Courier New" pitchFamily="49" charset="0"/>
                        </a:rPr>
                        <a:t>Parent_Type</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with 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Another_Field</a:t>
                      </a:r>
                      <a:r>
                        <a:rPr lang="en-GB" sz="1100" b="0" baseline="0" dirty="0" smtClean="0">
                          <a:solidFill>
                            <a:schemeClr val="tx1"/>
                          </a:solidFill>
                          <a:latin typeface="Courier New" pitchFamily="49" charset="0"/>
                        </a:rPr>
                        <a:t> : Boolean := False;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 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Q9;</a:t>
                      </a:r>
                    </a:p>
                  </a:txBody>
                  <a:tcPr marL="91413" marR="91413" marT="45445" marB="45445" anchor="ctr">
                    <a:solidFill>
                      <a:schemeClr val="bg1">
                        <a:lumMod val="95000"/>
                      </a:schemeClr>
                    </a:solidFill>
                  </a:tcPr>
                </a:tc>
              </a:tr>
            </a:tbl>
          </a:graphicData>
        </a:graphic>
      </p:graphicFrame>
      <p:graphicFrame>
        <p:nvGraphicFramePr>
          <p:cNvPr id="4" name="Tableau 4"/>
          <p:cNvGraphicFramePr>
            <a:graphicFrameLocks noGrp="1"/>
          </p:cNvGraphicFramePr>
          <p:nvPr>
            <p:extLst>
              <p:ext uri="{D42A27DB-BD31-4B8C-83A1-F6EECF244321}">
                <p14:modId xmlns:p14="http://schemas.microsoft.com/office/powerpoint/2010/main" val="277110617"/>
              </p:ext>
            </p:extLst>
          </p:nvPr>
        </p:nvGraphicFramePr>
        <p:xfrm>
          <a:off x="385733" y="3369933"/>
          <a:ext cx="4864491" cy="2940770"/>
        </p:xfrm>
        <a:graphic>
          <a:graphicData uri="http://schemas.openxmlformats.org/drawingml/2006/table">
            <a:tbl>
              <a:tblPr firstRow="1" bandRow="1">
                <a:tableStyleId>{5C22544A-7EE6-4342-B048-85BDC9FD1C3A}</a:tableStyleId>
              </a:tblPr>
              <a:tblGrid>
                <a:gridCol w="4864491"/>
              </a:tblGrid>
              <a:tr h="215267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static class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A_Java_Child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extends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Child_Type</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A_Java_Child</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A_Field</a:t>
                      </a:r>
                      <a:r>
                        <a:rPr lang="en-GB" sz="1100" b="0" baseline="0" dirty="0" smtClean="0">
                          <a:solidFill>
                            <a:schemeClr val="tx1"/>
                          </a:solidFill>
                          <a:latin typeface="Courier New" pitchFamily="49" charset="0"/>
                        </a:rPr>
                        <a:t>(30);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public</a:t>
                      </a:r>
                      <a:r>
                        <a:rPr lang="en-GB" sz="1100" b="0" baseline="0" dirty="0" smtClean="0">
                          <a:solidFill>
                            <a:schemeClr val="tx1"/>
                          </a:solidFill>
                          <a:latin typeface="Courier New" pitchFamily="49" charset="0"/>
                        </a:rPr>
                        <a:t> void </a:t>
                      </a:r>
                      <a:r>
                        <a:rPr lang="en-GB" sz="1100" b="0" baseline="0" dirty="0" err="1" smtClean="0">
                          <a:solidFill>
                            <a:schemeClr val="tx1"/>
                          </a:solidFill>
                          <a:latin typeface="Courier New" pitchFamily="49" charset="0"/>
                        </a:rPr>
                        <a:t>Print_Me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AdaString</a:t>
                      </a:r>
                      <a:r>
                        <a:rPr lang="en-GB" sz="1100" b="0" baseline="0" dirty="0" smtClean="0">
                          <a:solidFill>
                            <a:schemeClr val="tx1"/>
                          </a:solidFill>
                          <a:latin typeface="Courier New" pitchFamily="49" charset="0"/>
                        </a:rPr>
                        <a:t> Me) {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System.out.println</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Me + ":" + </a:t>
                      </a:r>
                      <a:r>
                        <a:rPr lang="en-GB" sz="1100" b="0" baseline="0" dirty="0" err="1" smtClean="0">
                          <a:solidFill>
                            <a:schemeClr val="tx1"/>
                          </a:solidFill>
                          <a:latin typeface="Courier New" pitchFamily="49" charset="0"/>
                        </a:rPr>
                        <a:t>A_Field</a:t>
                      </a:r>
                      <a:r>
                        <a:rPr lang="en-GB" sz="1100" b="0" baseline="0" dirty="0" smtClean="0">
                          <a:solidFill>
                            <a:schemeClr val="tx1"/>
                          </a:solidFill>
                          <a:latin typeface="Courier New" pitchFamily="49" charset="0"/>
                        </a:rPr>
                        <a:t>() + ":" + </a:t>
                      </a:r>
                      <a:r>
                        <a:rPr lang="en-GB" sz="1100" b="0" baseline="0" dirty="0" err="1" smtClean="0">
                          <a:solidFill>
                            <a:schemeClr val="tx1"/>
                          </a:solidFill>
                          <a:latin typeface="Courier New" pitchFamily="49" charset="0"/>
                        </a:rPr>
                        <a:t>Another_Field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public static void</a:t>
                      </a:r>
                      <a:r>
                        <a:rPr lang="en-GB" sz="1100" b="0" baseline="0" dirty="0" smtClean="0">
                          <a:solidFill>
                            <a:schemeClr val="tx1"/>
                          </a:solidFill>
                          <a:latin typeface="Courier New" pitchFamily="49" charset="0"/>
                        </a:rPr>
                        <a:t> main (String [] </a:t>
                      </a:r>
                      <a:r>
                        <a:rPr lang="en-GB" sz="1100" b="0" baseline="0" dirty="0" err="1" smtClean="0">
                          <a:solidFill>
                            <a:schemeClr val="tx1"/>
                          </a:solidFill>
                          <a:latin typeface="Courier New" pitchFamily="49" charset="0"/>
                        </a:rPr>
                        <a:t>argv</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A_Java_Child</a:t>
                      </a:r>
                      <a:r>
                        <a:rPr lang="en-GB" sz="1100" b="0" baseline="0" dirty="0" smtClean="0">
                          <a:solidFill>
                            <a:schemeClr val="tx1"/>
                          </a:solidFill>
                          <a:latin typeface="Courier New" pitchFamily="49" charset="0"/>
                        </a:rPr>
                        <a:t> v2 = </a:t>
                      </a:r>
                      <a:r>
                        <a:rPr lang="en-GB" sz="1100" b="1" baseline="0" dirty="0" smtClean="0">
                          <a:solidFill>
                            <a:schemeClr val="tx1"/>
                          </a:solidFill>
                          <a:latin typeface="Courier New" pitchFamily="49" charset="0"/>
                        </a:rPr>
                        <a:t>new</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A_Java_Child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v2.Print_Me(</a:t>
                      </a:r>
                      <a:r>
                        <a:rPr lang="en-GB" sz="1100" b="1" baseline="0" dirty="0" smtClean="0">
                          <a:solidFill>
                            <a:schemeClr val="tx1"/>
                          </a:solidFill>
                          <a:latin typeface="Courier New" pitchFamily="49" charset="0"/>
                        </a:rPr>
                        <a:t>new</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AdaString</a:t>
                      </a:r>
                      <a:r>
                        <a:rPr lang="en-GB" sz="1100" b="0" baseline="0" dirty="0" smtClean="0">
                          <a:solidFill>
                            <a:schemeClr val="tx1"/>
                          </a:solidFill>
                          <a:latin typeface="Courier New" pitchFamily="49" charset="0"/>
                        </a:rPr>
                        <a:t> ("Hello World"));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txBody>
                  <a:tcPr marL="91413" marR="91413" marT="45445" marB="45445" anchor="ctr">
                    <a:solidFill>
                      <a:schemeClr val="bg1">
                        <a:lumMod val="95000"/>
                      </a:schemeClr>
                    </a:solidFill>
                  </a:tcPr>
                </a:tc>
              </a:tr>
            </a:tbl>
          </a:graphicData>
        </a:graphic>
      </p:graphicFrame>
      <p:sp>
        <p:nvSpPr>
          <p:cNvPr id="5" name="TextBox 4"/>
          <p:cNvSpPr txBox="1"/>
          <p:nvPr/>
        </p:nvSpPr>
        <p:spPr>
          <a:xfrm>
            <a:off x="5794164" y="3802169"/>
            <a:ext cx="2747382" cy="307777"/>
          </a:xfrm>
          <a:prstGeom prst="rect">
            <a:avLst/>
          </a:prstGeom>
          <a:solidFill>
            <a:schemeClr val="tx1"/>
          </a:solidFill>
        </p:spPr>
        <p:txBody>
          <a:bodyPr wrap="square" rtlCol="0">
            <a:spAutoFit/>
          </a:bodyPr>
          <a:lstStyle/>
          <a:p>
            <a:r>
              <a:rPr lang="en-GB" sz="1400" b="1" i="0" kern="1200" dirty="0" smtClean="0">
                <a:solidFill>
                  <a:schemeClr val="bg1"/>
                </a:solidFill>
              </a:rPr>
              <a:t>“Hello World:30:true”</a:t>
            </a:r>
          </a:p>
        </p:txBody>
      </p:sp>
      <p:sp>
        <p:nvSpPr>
          <p:cNvPr id="6" name="TextBox 5"/>
          <p:cNvSpPr txBox="1"/>
          <p:nvPr/>
        </p:nvSpPr>
        <p:spPr>
          <a:xfrm>
            <a:off x="5794164" y="4415944"/>
            <a:ext cx="2747382" cy="307777"/>
          </a:xfrm>
          <a:prstGeom prst="rect">
            <a:avLst/>
          </a:prstGeom>
          <a:solidFill>
            <a:schemeClr val="tx1"/>
          </a:solidFill>
        </p:spPr>
        <p:txBody>
          <a:bodyPr wrap="square" rtlCol="0">
            <a:spAutoFit/>
          </a:bodyPr>
          <a:lstStyle/>
          <a:p>
            <a:r>
              <a:rPr lang="en-GB" sz="1400" b="1" dirty="0" smtClean="0">
                <a:solidFill>
                  <a:schemeClr val="bg1"/>
                </a:solidFill>
              </a:rPr>
              <a:t>“Hello World:30:false”</a:t>
            </a:r>
            <a:endParaRPr lang="en-GB" sz="1400" b="1" dirty="0">
              <a:solidFill>
                <a:schemeClr val="bg1"/>
              </a:solidFill>
            </a:endParaRPr>
          </a:p>
        </p:txBody>
      </p:sp>
      <p:sp>
        <p:nvSpPr>
          <p:cNvPr id="7" name="TextBox 6"/>
          <p:cNvSpPr txBox="1"/>
          <p:nvPr/>
        </p:nvSpPr>
        <p:spPr>
          <a:xfrm>
            <a:off x="5794164" y="5029719"/>
            <a:ext cx="2747382" cy="523220"/>
          </a:xfrm>
          <a:prstGeom prst="rect">
            <a:avLst/>
          </a:prstGeom>
          <a:solidFill>
            <a:schemeClr val="tx1"/>
          </a:solidFill>
        </p:spPr>
        <p:txBody>
          <a:bodyPr wrap="square" rtlCol="0">
            <a:spAutoFit/>
          </a:bodyPr>
          <a:lstStyle/>
          <a:p>
            <a:r>
              <a:rPr lang="en-GB" sz="1400" b="1" dirty="0" smtClean="0">
                <a:solidFill>
                  <a:schemeClr val="bg1"/>
                </a:solidFill>
              </a:rPr>
              <a:t>“Hello World:30:”</a:t>
            </a:r>
          </a:p>
          <a:p>
            <a:r>
              <a:rPr lang="en-GB" sz="1400" b="1" dirty="0">
                <a:solidFill>
                  <a:schemeClr val="bg1"/>
                </a:solidFill>
              </a:rPr>
              <a:t>a</a:t>
            </a:r>
            <a:r>
              <a:rPr lang="en-GB" sz="1400" b="1" dirty="0" smtClean="0">
                <a:solidFill>
                  <a:schemeClr val="bg1"/>
                </a:solidFill>
              </a:rPr>
              <a:t>nd then program crashes</a:t>
            </a:r>
            <a:endParaRPr lang="en-GB" sz="1400" b="1" dirty="0">
              <a:solidFill>
                <a:schemeClr val="bg1"/>
              </a:solidFill>
            </a:endParaRPr>
          </a:p>
        </p:txBody>
      </p:sp>
      <p:sp>
        <p:nvSpPr>
          <p:cNvPr id="8" name="Oval 2"/>
          <p:cNvSpPr>
            <a:spLocks noChangeArrowheads="1"/>
          </p:cNvSpPr>
          <p:nvPr/>
        </p:nvSpPr>
        <p:spPr bwMode="auto">
          <a:xfrm>
            <a:off x="5513532" y="4248145"/>
            <a:ext cx="3231075" cy="639165"/>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37931725" indent="-37474525">
              <a:lnSpc>
                <a:spcPct val="120000"/>
              </a:lnSpc>
              <a:spcBef>
                <a:spcPct val="20000"/>
              </a:spcBef>
              <a:buChar char="–"/>
              <a:defRPr sz="1400">
                <a:solidFill>
                  <a:schemeClr val="tx1"/>
                </a:solidFill>
                <a:latin typeface="Calibri" panose="020F0502020204030204" pitchFamily="34" charset="0"/>
                <a:ea typeface="ヒラギノ角ゴ ProN W3" pitchFamily="-8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itchFamily="-84" charset="-128"/>
              </a:defRPr>
            </a:lvl3pPr>
            <a:lvl4pPr marL="16002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4pPr>
            <a:lvl5pPr marL="20574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5pPr>
            <a:lvl6pPr marL="25146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6pPr>
            <a:lvl7pPr marL="29718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7pPr>
            <a:lvl8pPr marL="34290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8pPr>
            <a:lvl9pPr marL="38862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9pPr>
          </a:lstStyle>
          <a:p>
            <a:pPr eaLnBrk="1" hangingPunct="1">
              <a:lnSpc>
                <a:spcPct val="100000"/>
              </a:lnSpc>
              <a:spcBef>
                <a:spcPct val="0"/>
              </a:spcBef>
              <a:buClrTx/>
              <a:buFontTx/>
              <a:buNone/>
            </a:pPr>
            <a:endParaRPr lang="en-US" altLang="en-US" sz="1800" b="0" i="1">
              <a:solidFill>
                <a:srgbClr val="000000"/>
              </a:solidFill>
              <a:latin typeface="Arial" panose="020B0604020202020204" pitchFamily="34" charset="0"/>
            </a:endParaRPr>
          </a:p>
        </p:txBody>
      </p:sp>
    </p:spTree>
    <p:extLst>
      <p:ext uri="{BB962C8B-B14F-4D97-AF65-F5344CB8AC3E}">
        <p14:creationId xmlns:p14="http://schemas.microsoft.com/office/powerpoint/2010/main" val="3367740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Hello </a:t>
            </a:r>
            <a:r>
              <a:rPr lang="en-GB" dirty="0" smtClean="0"/>
              <a:t>World</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3216848647"/>
              </p:ext>
            </p:extLst>
          </p:nvPr>
        </p:nvGraphicFramePr>
        <p:xfrm>
          <a:off x="1622425" y="2108200"/>
          <a:ext cx="5899150" cy="1599650"/>
        </p:xfrm>
        <a:graphic>
          <a:graphicData uri="http://schemas.openxmlformats.org/drawingml/2006/table">
            <a:tbl>
              <a:tblPr firstRow="1" bandRow="1">
                <a:tableStyleId>{5C22544A-7EE6-4342-B048-85BDC9FD1C3A}</a:tableStyleId>
              </a:tblPr>
              <a:tblGrid>
                <a:gridCol w="5899150"/>
              </a:tblGrid>
              <a:tr h="39925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import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printer.Printer</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import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printer.Standard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public class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My_Main</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public static void</a:t>
                      </a:r>
                      <a:r>
                        <a:rPr lang="en-GB" sz="1100" b="0" baseline="0" dirty="0" smtClean="0">
                          <a:solidFill>
                            <a:schemeClr val="tx1"/>
                          </a:solidFill>
                          <a:latin typeface="Courier New" pitchFamily="49" charset="0"/>
                        </a:rPr>
                        <a:t> main (String [] </a:t>
                      </a:r>
                      <a:r>
                        <a:rPr lang="en-GB" sz="1100" b="0" baseline="0" dirty="0" err="1" smtClean="0">
                          <a:solidFill>
                            <a:schemeClr val="tx1"/>
                          </a:solidFill>
                          <a:latin typeface="Courier New" pitchFamily="49" charset="0"/>
                        </a:rPr>
                        <a:t>argv</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Printer_Package.Print</a:t>
                      </a:r>
                      <a:r>
                        <a:rPr lang="en-GB" sz="1100" b="0" baseline="0" dirty="0" smtClean="0">
                          <a:solidFill>
                            <a:schemeClr val="tx1"/>
                          </a:solidFill>
                          <a:latin typeface="Courier New" pitchFamily="49" charset="0"/>
                        </a:rPr>
                        <a:t>(</a:t>
                      </a:r>
                      <a:r>
                        <a:rPr lang="en-GB" sz="1100" b="1" baseline="0" dirty="0" smtClean="0">
                          <a:solidFill>
                            <a:schemeClr val="tx1"/>
                          </a:solidFill>
                          <a:latin typeface="Courier New" pitchFamily="49" charset="0"/>
                        </a:rPr>
                        <a:t>new</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AdaString</a:t>
                      </a:r>
                      <a:r>
                        <a:rPr lang="en-GB" sz="1100" b="0" baseline="0" dirty="0" smtClean="0">
                          <a:solidFill>
                            <a:schemeClr val="tx1"/>
                          </a:solidFill>
                          <a:latin typeface="Courier New" pitchFamily="49" charset="0"/>
                        </a:rPr>
                        <a:t>("Hello World"));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spTree>
    <p:extLst>
      <p:ext uri="{BB962C8B-B14F-4D97-AF65-F5344CB8AC3E}">
        <p14:creationId xmlns:p14="http://schemas.microsoft.com/office/powerpoint/2010/main" val="331266096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(10/10)</a:t>
            </a:r>
            <a:endParaRPr lang="en-GB" dirty="0"/>
          </a:p>
        </p:txBody>
      </p:sp>
      <p:graphicFrame>
        <p:nvGraphicFramePr>
          <p:cNvPr id="3" name="Tableau 4"/>
          <p:cNvGraphicFramePr>
            <a:graphicFrameLocks noGrp="1"/>
          </p:cNvGraphicFramePr>
          <p:nvPr>
            <p:extLst>
              <p:ext uri="{D42A27DB-BD31-4B8C-83A1-F6EECF244321}">
                <p14:modId xmlns:p14="http://schemas.microsoft.com/office/powerpoint/2010/main" val="1964777801"/>
              </p:ext>
            </p:extLst>
          </p:nvPr>
        </p:nvGraphicFramePr>
        <p:xfrm>
          <a:off x="369346" y="1483731"/>
          <a:ext cx="6271708" cy="2284540"/>
        </p:xfrm>
        <a:graphic>
          <a:graphicData uri="http://schemas.openxmlformats.org/drawingml/2006/table">
            <a:tbl>
              <a:tblPr firstRow="1" bandRow="1">
                <a:tableStyleId>{5C22544A-7EE6-4342-B048-85BDC9FD1C3A}</a:tableStyleId>
              </a:tblPr>
              <a:tblGrid>
                <a:gridCol w="6271708"/>
              </a:tblGrid>
              <a:tr h="22845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Q10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Java_CB</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 access procedure </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Str</a:t>
                      </a:r>
                      <a:r>
                        <a:rPr lang="en-GB" sz="1100" b="0" baseline="0" dirty="0" smtClean="0">
                          <a:solidFill>
                            <a:schemeClr val="tx1"/>
                          </a:solidFill>
                          <a:latin typeface="Courier New" pitchFamily="49" charset="0"/>
                        </a:rPr>
                        <a:t> : String);</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Call_Back</a:t>
                      </a:r>
                      <a:r>
                        <a:rPr lang="en-GB" sz="1100" b="0" baseline="0" dirty="0" smtClean="0">
                          <a:solidFill>
                            <a:schemeClr val="tx1"/>
                          </a:solidFill>
                          <a:latin typeface="Courier New" pitchFamily="49" charset="0"/>
                        </a:rPr>
                        <a:t>(Meth : </a:t>
                      </a:r>
                      <a:r>
                        <a:rPr lang="en-GB" sz="1100" b="0" baseline="0" dirty="0" err="1" smtClean="0">
                          <a:solidFill>
                            <a:schemeClr val="tx1"/>
                          </a:solidFill>
                          <a:latin typeface="Courier New" pitchFamily="49" charset="0"/>
                        </a:rPr>
                        <a:t>Java_CB</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Str</a:t>
                      </a:r>
                      <a:r>
                        <a:rPr lang="en-GB" sz="1100" b="0" baseline="0" dirty="0" smtClean="0">
                          <a:solidFill>
                            <a:schemeClr val="tx1"/>
                          </a:solidFill>
                          <a:latin typeface="Courier New" pitchFamily="49" charset="0"/>
                        </a:rPr>
                        <a:t> : String);</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Annotate (AJIS, </a:t>
                      </a:r>
                      <a:r>
                        <a:rPr lang="en-GB" sz="1100" b="0" baseline="0" dirty="0" err="1" smtClean="0">
                          <a:solidFill>
                            <a:schemeClr val="tx1"/>
                          </a:solidFill>
                          <a:latin typeface="Courier New" pitchFamily="49" charset="0"/>
                        </a:rPr>
                        <a:t>Assume_Escaped</a:t>
                      </a:r>
                      <a:r>
                        <a:rPr lang="en-GB" sz="1100" b="0" baseline="0" dirty="0" smtClean="0">
                          <a:solidFill>
                            <a:schemeClr val="tx1"/>
                          </a:solidFill>
                          <a:latin typeface="Courier New" pitchFamily="49" charset="0"/>
                        </a:rPr>
                        <a:t>, False, </a:t>
                      </a:r>
                      <a:r>
                        <a:rPr lang="en-GB" sz="1100" b="0" baseline="0" dirty="0" err="1" smtClean="0">
                          <a:solidFill>
                            <a:schemeClr val="tx1"/>
                          </a:solidFill>
                          <a:latin typeface="Courier New" pitchFamily="49" charset="0"/>
                        </a:rPr>
                        <a:t>Call_Back</a:t>
                      </a:r>
                      <a:r>
                        <a:rPr lang="en-GB" sz="1100" b="0" baseline="0" dirty="0" smtClean="0">
                          <a:solidFill>
                            <a:schemeClr val="tx1"/>
                          </a:solidFill>
                          <a:latin typeface="Courier New" pitchFamily="49" charset="0"/>
                        </a:rPr>
                        <a:t>, "Meth");</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Q10;</a:t>
                      </a:r>
                      <a:endParaRPr lang="en-GB"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4" name="Tableau 4"/>
          <p:cNvGraphicFramePr>
            <a:graphicFrameLocks noGrp="1"/>
          </p:cNvGraphicFramePr>
          <p:nvPr>
            <p:extLst>
              <p:ext uri="{D42A27DB-BD31-4B8C-83A1-F6EECF244321}">
                <p14:modId xmlns:p14="http://schemas.microsoft.com/office/powerpoint/2010/main" val="821520635"/>
              </p:ext>
            </p:extLst>
          </p:nvPr>
        </p:nvGraphicFramePr>
        <p:xfrm>
          <a:off x="1422923" y="4112631"/>
          <a:ext cx="6501877" cy="2284540"/>
        </p:xfrm>
        <a:graphic>
          <a:graphicData uri="http://schemas.openxmlformats.org/drawingml/2006/table">
            <a:tbl>
              <a:tblPr firstRow="1" bandRow="1">
                <a:tableStyleId>{5C22544A-7EE6-4342-B048-85BDC9FD1C3A}</a:tableStyleId>
              </a:tblPr>
              <a:tblGrid>
                <a:gridCol w="6501877"/>
              </a:tblGrid>
              <a:tr h="22845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import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quiz.Standard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import</a:t>
                      </a:r>
                      <a:r>
                        <a:rPr lang="en-GB" sz="1100" b="0" baseline="0" dirty="0" smtClean="0">
                          <a:solidFill>
                            <a:schemeClr val="tx1"/>
                          </a:solidFill>
                          <a:latin typeface="Courier New" pitchFamily="49" charset="0"/>
                        </a:rPr>
                        <a:t> quiz.Q10.*;</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public class</a:t>
                      </a:r>
                      <a:r>
                        <a:rPr lang="en-GB" sz="1100" b="0" baseline="0" dirty="0" smtClean="0">
                          <a:solidFill>
                            <a:schemeClr val="tx1"/>
                          </a:solidFill>
                          <a:latin typeface="Courier New" pitchFamily="49" charset="0"/>
                        </a:rPr>
                        <a:t> Q10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public void </a:t>
                      </a:r>
                      <a:r>
                        <a:rPr lang="en-GB" sz="1100" b="0" baseline="0" dirty="0" err="1" smtClean="0">
                          <a:solidFill>
                            <a:schemeClr val="tx1"/>
                          </a:solidFill>
                          <a:latin typeface="Courier New" pitchFamily="49" charset="0"/>
                        </a:rPr>
                        <a:t>Print_CB_Body</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quiz.Standard.AdaString</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Str</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System.out.println</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Str.toString</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public static void </a:t>
                      </a:r>
                      <a:r>
                        <a:rPr lang="en-GB" sz="1100" b="0" baseline="0" dirty="0" smtClean="0">
                          <a:solidFill>
                            <a:schemeClr val="tx1"/>
                          </a:solidFill>
                          <a:latin typeface="Courier New" pitchFamily="49" charset="0"/>
                        </a:rPr>
                        <a:t>main (String [] </a:t>
                      </a:r>
                      <a:r>
                        <a:rPr lang="en-GB" sz="1100" b="0" baseline="0" dirty="0" err="1" smtClean="0">
                          <a:solidFill>
                            <a:schemeClr val="tx1"/>
                          </a:solidFill>
                          <a:latin typeface="Courier New" pitchFamily="49" charset="0"/>
                        </a:rPr>
                        <a:t>argv</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Q10_Package.Call_Back(</a:t>
                      </a:r>
                      <a:r>
                        <a:rPr lang="en-GB" sz="1100" b="0" baseline="0" dirty="0" err="1" smtClean="0">
                          <a:solidFill>
                            <a:schemeClr val="tx1"/>
                          </a:solidFill>
                          <a:latin typeface="Courier New" pitchFamily="49" charset="0"/>
                        </a:rPr>
                        <a:t>Print_CB_Body</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new</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AdaString</a:t>
                      </a:r>
                      <a:r>
                        <a:rPr lang="en-GB" sz="1100" b="0" baseline="0" dirty="0" smtClean="0">
                          <a:solidFill>
                            <a:schemeClr val="tx1"/>
                          </a:solidFill>
                          <a:latin typeface="Courier New" pitchFamily="49" charset="0"/>
                        </a:rPr>
                        <a:t>("Hello World"));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GB"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spTree>
    <p:extLst>
      <p:ext uri="{BB962C8B-B14F-4D97-AF65-F5344CB8AC3E}">
        <p14:creationId xmlns:p14="http://schemas.microsoft.com/office/powerpoint/2010/main" val="32225199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(10/10)</a:t>
            </a:r>
            <a:endParaRPr lang="en-GB" dirty="0"/>
          </a:p>
        </p:txBody>
      </p:sp>
      <p:graphicFrame>
        <p:nvGraphicFramePr>
          <p:cNvPr id="3" name="Tableau 4"/>
          <p:cNvGraphicFramePr>
            <a:graphicFrameLocks noGrp="1"/>
          </p:cNvGraphicFramePr>
          <p:nvPr>
            <p:extLst>
              <p:ext uri="{D42A27DB-BD31-4B8C-83A1-F6EECF244321}">
                <p14:modId xmlns:p14="http://schemas.microsoft.com/office/powerpoint/2010/main" val="1845553925"/>
              </p:ext>
            </p:extLst>
          </p:nvPr>
        </p:nvGraphicFramePr>
        <p:xfrm>
          <a:off x="1436146" y="1483731"/>
          <a:ext cx="6271708" cy="2284540"/>
        </p:xfrm>
        <a:graphic>
          <a:graphicData uri="http://schemas.openxmlformats.org/drawingml/2006/table">
            <a:tbl>
              <a:tblPr firstRow="1" bandRow="1">
                <a:tableStyleId>{5C22544A-7EE6-4342-B048-85BDC9FD1C3A}</a:tableStyleId>
              </a:tblPr>
              <a:tblGrid>
                <a:gridCol w="6271708"/>
              </a:tblGrid>
              <a:tr h="22845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Q10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Java_CB</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 access procedure </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Str</a:t>
                      </a:r>
                      <a:r>
                        <a:rPr lang="en-GB" sz="1100" b="0" baseline="0" dirty="0" smtClean="0">
                          <a:solidFill>
                            <a:schemeClr val="tx1"/>
                          </a:solidFill>
                          <a:latin typeface="Courier New" pitchFamily="49" charset="0"/>
                        </a:rPr>
                        <a:t> : String);</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Call_Back</a:t>
                      </a:r>
                      <a:r>
                        <a:rPr lang="en-GB" sz="1100" b="0" baseline="0" dirty="0" smtClean="0">
                          <a:solidFill>
                            <a:schemeClr val="tx1"/>
                          </a:solidFill>
                          <a:latin typeface="Courier New" pitchFamily="49" charset="0"/>
                        </a:rPr>
                        <a:t>(Meth : </a:t>
                      </a:r>
                      <a:r>
                        <a:rPr lang="en-GB" sz="1100" b="0" baseline="0" dirty="0" err="1" smtClean="0">
                          <a:solidFill>
                            <a:schemeClr val="tx1"/>
                          </a:solidFill>
                          <a:latin typeface="Courier New" pitchFamily="49" charset="0"/>
                        </a:rPr>
                        <a:t>Java_CB</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Str</a:t>
                      </a:r>
                      <a:r>
                        <a:rPr lang="en-GB" sz="1100" b="0" baseline="0" dirty="0" smtClean="0">
                          <a:solidFill>
                            <a:schemeClr val="tx1"/>
                          </a:solidFill>
                          <a:latin typeface="Courier New" pitchFamily="49" charset="0"/>
                        </a:rPr>
                        <a:t> : String);</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Annotate (AJIS, </a:t>
                      </a:r>
                      <a:r>
                        <a:rPr lang="en-GB" sz="1100" b="0" baseline="0" dirty="0" err="1" smtClean="0">
                          <a:solidFill>
                            <a:schemeClr val="tx1"/>
                          </a:solidFill>
                          <a:latin typeface="Courier New" pitchFamily="49" charset="0"/>
                        </a:rPr>
                        <a:t>Assume_Escaped</a:t>
                      </a:r>
                      <a:r>
                        <a:rPr lang="en-GB" sz="1100" b="0" baseline="0" dirty="0" smtClean="0">
                          <a:solidFill>
                            <a:schemeClr val="tx1"/>
                          </a:solidFill>
                          <a:latin typeface="Courier New" pitchFamily="49" charset="0"/>
                        </a:rPr>
                        <a:t>, False, </a:t>
                      </a:r>
                      <a:r>
                        <a:rPr lang="en-GB" sz="1100" b="0" baseline="0" dirty="0" err="1" smtClean="0">
                          <a:solidFill>
                            <a:schemeClr val="tx1"/>
                          </a:solidFill>
                          <a:latin typeface="Courier New" pitchFamily="49" charset="0"/>
                        </a:rPr>
                        <a:t>Call_Back</a:t>
                      </a:r>
                      <a:r>
                        <a:rPr lang="en-GB" sz="1100" b="0" baseline="0" dirty="0" smtClean="0">
                          <a:solidFill>
                            <a:schemeClr val="tx1"/>
                          </a:solidFill>
                          <a:latin typeface="Courier New" pitchFamily="49" charset="0"/>
                        </a:rPr>
                        <a:t>, "Meth");</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Q10;</a:t>
                      </a:r>
                      <a:endParaRPr lang="en-GB"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4" name="Tableau 4"/>
          <p:cNvGraphicFramePr>
            <a:graphicFrameLocks noGrp="1"/>
          </p:cNvGraphicFramePr>
          <p:nvPr>
            <p:extLst>
              <p:ext uri="{D42A27DB-BD31-4B8C-83A1-F6EECF244321}">
                <p14:modId xmlns:p14="http://schemas.microsoft.com/office/powerpoint/2010/main" val="290713179"/>
              </p:ext>
            </p:extLst>
          </p:nvPr>
        </p:nvGraphicFramePr>
        <p:xfrm>
          <a:off x="1016523" y="3871331"/>
          <a:ext cx="7110954" cy="2284540"/>
        </p:xfrm>
        <a:graphic>
          <a:graphicData uri="http://schemas.openxmlformats.org/drawingml/2006/table">
            <a:tbl>
              <a:tblPr firstRow="1" bandRow="1">
                <a:tableStyleId>{5C22544A-7EE6-4342-B048-85BDC9FD1C3A}</a:tableStyleId>
              </a:tblPr>
              <a:tblGrid>
                <a:gridCol w="7110954"/>
              </a:tblGrid>
              <a:tr h="22845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import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quiz.Standard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import</a:t>
                      </a:r>
                      <a:r>
                        <a:rPr lang="en-GB" sz="1100" b="0" baseline="0" dirty="0" smtClean="0">
                          <a:solidFill>
                            <a:schemeClr val="tx1"/>
                          </a:solidFill>
                          <a:latin typeface="Courier New" pitchFamily="49" charset="0"/>
                        </a:rPr>
                        <a:t> quiz.Q10.*;</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public class</a:t>
                      </a:r>
                      <a:r>
                        <a:rPr lang="en-GB" sz="1100" b="0" baseline="0" dirty="0" smtClean="0">
                          <a:solidFill>
                            <a:schemeClr val="tx1"/>
                          </a:solidFill>
                          <a:latin typeface="Courier New" pitchFamily="49" charset="0"/>
                        </a:rPr>
                        <a:t> Q10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public void </a:t>
                      </a:r>
                      <a:r>
                        <a:rPr lang="en-GB" sz="1100" b="0" baseline="0" dirty="0" err="1" smtClean="0">
                          <a:solidFill>
                            <a:schemeClr val="tx1"/>
                          </a:solidFill>
                          <a:latin typeface="Courier New" pitchFamily="49" charset="0"/>
                        </a:rPr>
                        <a:t>Print_CB_Body</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quiz.Standard.AdaString</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Str</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System.out.println</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Str.toString</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public static void </a:t>
                      </a:r>
                      <a:r>
                        <a:rPr lang="en-GB" sz="1100" b="0" baseline="0" dirty="0" smtClean="0">
                          <a:solidFill>
                            <a:schemeClr val="tx1"/>
                          </a:solidFill>
                          <a:latin typeface="Courier New" pitchFamily="49" charset="0"/>
                        </a:rPr>
                        <a:t>main (String [] </a:t>
                      </a:r>
                      <a:r>
                        <a:rPr lang="en-GB" sz="1100" b="0" baseline="0" dirty="0" err="1" smtClean="0">
                          <a:solidFill>
                            <a:schemeClr val="tx1"/>
                          </a:solidFill>
                          <a:latin typeface="Courier New" pitchFamily="49" charset="0"/>
                        </a:rPr>
                        <a:t>argv</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Q10_Package.Call_Back(</a:t>
                      </a:r>
                      <a:r>
                        <a:rPr lang="en-GB" sz="1100" b="0" baseline="0" dirty="0" err="1" smtClean="0">
                          <a:solidFill>
                            <a:schemeClr val="tx1"/>
                          </a:solidFill>
                          <a:latin typeface="Courier New" pitchFamily="49" charset="0"/>
                        </a:rPr>
                        <a:t>Print_CB_Body</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new</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AdaString</a:t>
                      </a:r>
                      <a:r>
                        <a:rPr lang="en-GB" sz="1100" b="0" baseline="0" dirty="0" smtClean="0">
                          <a:solidFill>
                            <a:schemeClr val="tx1"/>
                          </a:solidFill>
                          <a:latin typeface="Courier New" pitchFamily="49" charset="0"/>
                        </a:rPr>
                        <a:t>("Hello World"));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GB"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sp>
        <p:nvSpPr>
          <p:cNvPr id="5" name="Oval 2"/>
          <p:cNvSpPr>
            <a:spLocks noChangeArrowheads="1"/>
          </p:cNvSpPr>
          <p:nvPr/>
        </p:nvSpPr>
        <p:spPr bwMode="auto">
          <a:xfrm>
            <a:off x="3289300" y="5507040"/>
            <a:ext cx="1498600" cy="360363"/>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37931725" indent="-37474525">
              <a:lnSpc>
                <a:spcPct val="120000"/>
              </a:lnSpc>
              <a:spcBef>
                <a:spcPct val="20000"/>
              </a:spcBef>
              <a:buChar char="–"/>
              <a:defRPr sz="1400">
                <a:solidFill>
                  <a:schemeClr val="tx1"/>
                </a:solidFill>
                <a:latin typeface="Calibri" panose="020F0502020204030204" pitchFamily="34" charset="0"/>
                <a:ea typeface="ヒラギノ角ゴ ProN W3" pitchFamily="-8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itchFamily="-84" charset="-128"/>
              </a:defRPr>
            </a:lvl3pPr>
            <a:lvl4pPr marL="16002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4pPr>
            <a:lvl5pPr marL="20574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5pPr>
            <a:lvl6pPr marL="25146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6pPr>
            <a:lvl7pPr marL="29718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7pPr>
            <a:lvl8pPr marL="34290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8pPr>
            <a:lvl9pPr marL="38862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9pPr>
          </a:lstStyle>
          <a:p>
            <a:pPr eaLnBrk="1" hangingPunct="1">
              <a:lnSpc>
                <a:spcPct val="100000"/>
              </a:lnSpc>
              <a:spcBef>
                <a:spcPct val="0"/>
              </a:spcBef>
              <a:buClrTx/>
              <a:buFontTx/>
              <a:buNone/>
            </a:pPr>
            <a:endParaRPr lang="en-US" altLang="en-US" sz="1800" b="0" i="1">
              <a:solidFill>
                <a:srgbClr val="000000"/>
              </a:solidFill>
              <a:latin typeface="Arial" panose="020B0604020202020204" pitchFamily="34" charset="0"/>
            </a:endParaRPr>
          </a:p>
        </p:txBody>
      </p:sp>
      <p:pic>
        <p:nvPicPr>
          <p:cNvPr id="6" name="Picture 8" descr="wrong.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3916" y="5564189"/>
            <a:ext cx="239712"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38285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886519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35198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Hello </a:t>
            </a:r>
            <a:r>
              <a:rPr lang="en-GB" dirty="0" smtClean="0"/>
              <a:t>World</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710889754"/>
              </p:ext>
            </p:extLst>
          </p:nvPr>
        </p:nvGraphicFramePr>
        <p:xfrm>
          <a:off x="1622425" y="1450975"/>
          <a:ext cx="5899150" cy="1599650"/>
        </p:xfrm>
        <a:graphic>
          <a:graphicData uri="http://schemas.openxmlformats.org/drawingml/2006/table">
            <a:tbl>
              <a:tblPr firstRow="1" bandRow="1">
                <a:tableStyleId>{5C22544A-7EE6-4342-B048-85BDC9FD1C3A}</a:tableStyleId>
              </a:tblPr>
              <a:tblGrid>
                <a:gridCol w="5899150"/>
              </a:tblGrid>
              <a:tr h="39925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import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printer.Printer</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import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printer.Standard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public class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My_Main</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public static void</a:t>
                      </a:r>
                      <a:r>
                        <a:rPr lang="en-GB" sz="1100" b="0" baseline="0" dirty="0" smtClean="0">
                          <a:solidFill>
                            <a:schemeClr val="tx1"/>
                          </a:solidFill>
                          <a:latin typeface="Courier New" pitchFamily="49" charset="0"/>
                        </a:rPr>
                        <a:t> main (String [] </a:t>
                      </a:r>
                      <a:r>
                        <a:rPr lang="en-GB" sz="1100" b="0" baseline="0" dirty="0" err="1" smtClean="0">
                          <a:solidFill>
                            <a:schemeClr val="tx1"/>
                          </a:solidFill>
                          <a:latin typeface="Courier New" pitchFamily="49" charset="0"/>
                        </a:rPr>
                        <a:t>argv</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Printer_Package.Print</a:t>
                      </a:r>
                      <a:r>
                        <a:rPr lang="en-GB" sz="1100" b="0" baseline="0" dirty="0" smtClean="0">
                          <a:solidFill>
                            <a:schemeClr val="tx1"/>
                          </a:solidFill>
                          <a:latin typeface="Courier New" pitchFamily="49" charset="0"/>
                        </a:rPr>
                        <a:t>(</a:t>
                      </a:r>
                      <a:r>
                        <a:rPr lang="en-GB" sz="1100" b="1" baseline="0" dirty="0" smtClean="0">
                          <a:solidFill>
                            <a:schemeClr val="tx1"/>
                          </a:solidFill>
                          <a:latin typeface="Courier New" pitchFamily="49" charset="0"/>
                        </a:rPr>
                        <a:t>new</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AdaString</a:t>
                      </a:r>
                      <a:r>
                        <a:rPr lang="en-GB" sz="1100" b="0" baseline="0" dirty="0" smtClean="0">
                          <a:solidFill>
                            <a:schemeClr val="tx1"/>
                          </a:solidFill>
                          <a:latin typeface="Courier New" pitchFamily="49" charset="0"/>
                        </a:rPr>
                        <a:t>("Hello World"));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sp>
        <p:nvSpPr>
          <p:cNvPr id="5" name="TextBox 4"/>
          <p:cNvSpPr txBox="1"/>
          <p:nvPr/>
        </p:nvSpPr>
        <p:spPr>
          <a:xfrm>
            <a:off x="820712" y="3690199"/>
            <a:ext cx="7495704" cy="2031325"/>
          </a:xfrm>
          <a:prstGeom prst="rect">
            <a:avLst/>
          </a:prstGeom>
          <a:solidFill>
            <a:schemeClr val="tx1"/>
          </a:solidFill>
        </p:spPr>
        <p:txBody>
          <a:bodyPr wrap="square" rtlCol="0">
            <a:spAutoFit/>
          </a:bodyPr>
          <a:lstStyle/>
          <a:p>
            <a:r>
              <a:rPr lang="en-GB" sz="1400" b="1" dirty="0" smtClean="0">
                <a:solidFill>
                  <a:schemeClr val="bg1"/>
                </a:solidFill>
              </a:rPr>
              <a:t>ada2java </a:t>
            </a:r>
            <a:r>
              <a:rPr lang="en-GB" sz="1400" b="1" dirty="0" err="1">
                <a:solidFill>
                  <a:schemeClr val="bg1"/>
                </a:solidFill>
              </a:rPr>
              <a:t>printer.ads</a:t>
            </a:r>
            <a:r>
              <a:rPr lang="en-GB" sz="1400" b="1" dirty="0">
                <a:solidFill>
                  <a:schemeClr val="bg1"/>
                </a:solidFill>
              </a:rPr>
              <a:t> -b printer -o ada2java\</a:t>
            </a:r>
            <a:r>
              <a:rPr lang="en-GB" sz="1400" b="1" dirty="0" err="1">
                <a:solidFill>
                  <a:schemeClr val="bg1"/>
                </a:solidFill>
              </a:rPr>
              <a:t>ada</a:t>
            </a:r>
            <a:r>
              <a:rPr lang="en-GB" sz="1400" b="1" dirty="0">
                <a:solidFill>
                  <a:schemeClr val="bg1"/>
                </a:solidFill>
              </a:rPr>
              <a:t> -c ada2java\java -L printer</a:t>
            </a:r>
          </a:p>
          <a:p>
            <a:r>
              <a:rPr lang="en-GB" sz="1400" b="1" dirty="0" err="1" smtClean="0">
                <a:solidFill>
                  <a:schemeClr val="bg1"/>
                </a:solidFill>
              </a:rPr>
              <a:t>gprclean</a:t>
            </a:r>
            <a:r>
              <a:rPr lang="en-GB" sz="1400" b="1" dirty="0" smtClean="0">
                <a:solidFill>
                  <a:schemeClr val="bg1"/>
                </a:solidFill>
              </a:rPr>
              <a:t> </a:t>
            </a:r>
            <a:r>
              <a:rPr lang="en-GB" sz="1400" b="1" dirty="0">
                <a:solidFill>
                  <a:schemeClr val="bg1"/>
                </a:solidFill>
              </a:rPr>
              <a:t>-Pada2java\</a:t>
            </a:r>
            <a:r>
              <a:rPr lang="en-GB" sz="1400" b="1" dirty="0" err="1">
                <a:solidFill>
                  <a:schemeClr val="bg1"/>
                </a:solidFill>
              </a:rPr>
              <a:t>ada</a:t>
            </a:r>
            <a:r>
              <a:rPr lang="en-GB" sz="1400" b="1" dirty="0">
                <a:solidFill>
                  <a:schemeClr val="bg1"/>
                </a:solidFill>
              </a:rPr>
              <a:t>\</a:t>
            </a:r>
            <a:r>
              <a:rPr lang="en-GB" sz="1400" b="1" dirty="0" err="1">
                <a:solidFill>
                  <a:schemeClr val="bg1"/>
                </a:solidFill>
              </a:rPr>
              <a:t>printer.gpr</a:t>
            </a:r>
            <a:endParaRPr lang="en-GB" sz="1400" b="1" dirty="0">
              <a:solidFill>
                <a:schemeClr val="bg1"/>
              </a:solidFill>
            </a:endParaRPr>
          </a:p>
          <a:p>
            <a:r>
              <a:rPr lang="en-GB" sz="1400" b="1" dirty="0" err="1">
                <a:solidFill>
                  <a:schemeClr val="bg1"/>
                </a:solidFill>
              </a:rPr>
              <a:t>gprbuild</a:t>
            </a:r>
            <a:r>
              <a:rPr lang="en-GB" sz="1400" b="1" dirty="0">
                <a:solidFill>
                  <a:schemeClr val="bg1"/>
                </a:solidFill>
              </a:rPr>
              <a:t> -p -Pada2java\</a:t>
            </a:r>
            <a:r>
              <a:rPr lang="en-GB" sz="1400" b="1" dirty="0" err="1">
                <a:solidFill>
                  <a:schemeClr val="bg1"/>
                </a:solidFill>
              </a:rPr>
              <a:t>ada</a:t>
            </a:r>
            <a:r>
              <a:rPr lang="en-GB" sz="1400" b="1" dirty="0">
                <a:solidFill>
                  <a:schemeClr val="bg1"/>
                </a:solidFill>
              </a:rPr>
              <a:t>\</a:t>
            </a:r>
            <a:r>
              <a:rPr lang="en-GB" sz="1400" b="1" dirty="0" err="1">
                <a:solidFill>
                  <a:schemeClr val="bg1"/>
                </a:solidFill>
              </a:rPr>
              <a:t>printer.gpr</a:t>
            </a:r>
            <a:endParaRPr lang="en-GB" sz="1400" b="1" dirty="0">
              <a:solidFill>
                <a:schemeClr val="bg1"/>
              </a:solidFill>
            </a:endParaRPr>
          </a:p>
          <a:p>
            <a:r>
              <a:rPr lang="en-GB" sz="1400" b="1" dirty="0">
                <a:solidFill>
                  <a:schemeClr val="bg1"/>
                </a:solidFill>
              </a:rPr>
              <a:t>set CLASSPATH=%CD%;%CD%\ada2java\java;%CD%\..\..\GNATGPL2014\lib\ajis.jar;%CLASSPATH%</a:t>
            </a:r>
          </a:p>
          <a:p>
            <a:r>
              <a:rPr lang="en-GB" sz="1400" b="1" dirty="0">
                <a:solidFill>
                  <a:schemeClr val="bg1"/>
                </a:solidFill>
              </a:rPr>
              <a:t>set PATH=%CD%\ada2java\</a:t>
            </a:r>
            <a:r>
              <a:rPr lang="en-GB" sz="1400" b="1" dirty="0" err="1">
                <a:solidFill>
                  <a:schemeClr val="bg1"/>
                </a:solidFill>
              </a:rPr>
              <a:t>ada</a:t>
            </a:r>
            <a:r>
              <a:rPr lang="en-GB" sz="1400" b="1" dirty="0">
                <a:solidFill>
                  <a:schemeClr val="bg1"/>
                </a:solidFill>
              </a:rPr>
              <a:t>\lib;%PATH%</a:t>
            </a:r>
          </a:p>
          <a:p>
            <a:r>
              <a:rPr lang="en-GB" sz="1400" b="1" dirty="0" err="1">
                <a:solidFill>
                  <a:schemeClr val="bg1"/>
                </a:solidFill>
              </a:rPr>
              <a:t>javac</a:t>
            </a:r>
            <a:r>
              <a:rPr lang="en-GB" sz="1400" b="1" dirty="0">
                <a:solidFill>
                  <a:schemeClr val="bg1"/>
                </a:solidFill>
              </a:rPr>
              <a:t> My_Main.java</a:t>
            </a:r>
          </a:p>
          <a:p>
            <a:r>
              <a:rPr lang="en-GB" sz="1400" b="1" dirty="0">
                <a:solidFill>
                  <a:schemeClr val="bg1"/>
                </a:solidFill>
              </a:rPr>
              <a:t>java </a:t>
            </a:r>
            <a:r>
              <a:rPr lang="en-GB" sz="1400" b="1" dirty="0" err="1" smtClean="0">
                <a:solidFill>
                  <a:schemeClr val="bg1"/>
                </a:solidFill>
              </a:rPr>
              <a:t>My_Main</a:t>
            </a:r>
            <a:endParaRPr lang="en-GB" sz="1400" b="1" dirty="0" smtClean="0">
              <a:solidFill>
                <a:schemeClr val="bg1"/>
              </a:solidFill>
            </a:endParaRPr>
          </a:p>
          <a:p>
            <a:endParaRPr lang="en-GB" sz="1400" b="1" i="0" kern="1200" dirty="0" smtClean="0">
              <a:solidFill>
                <a:schemeClr val="bg1"/>
              </a:solidFill>
            </a:endParaRPr>
          </a:p>
          <a:p>
            <a:r>
              <a:rPr lang="en-GB" sz="1400" b="1" dirty="0" smtClean="0">
                <a:solidFill>
                  <a:schemeClr val="bg1"/>
                </a:solidFill>
              </a:rPr>
              <a:t>Hello World</a:t>
            </a:r>
            <a:endParaRPr lang="en-GB" sz="1400" b="1" i="0" kern="1200" dirty="0" smtClean="0">
              <a:solidFill>
                <a:schemeClr val="bg1"/>
              </a:solidFill>
            </a:endParaRPr>
          </a:p>
        </p:txBody>
      </p:sp>
    </p:spTree>
    <p:extLst>
      <p:ext uri="{BB962C8B-B14F-4D97-AF65-F5344CB8AC3E}">
        <p14:creationId xmlns:p14="http://schemas.microsoft.com/office/powerpoint/2010/main" val="33485503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pragma </a:t>
            </a:r>
            <a:r>
              <a:rPr lang="en-GB" dirty="0" smtClean="0"/>
              <a:t>Annotate - AJIS</a:t>
            </a:r>
            <a:endParaRPr lang="en-GB" dirty="0"/>
          </a:p>
        </p:txBody>
      </p:sp>
      <p:sp>
        <p:nvSpPr>
          <p:cNvPr id="3" name="Content Placeholder 2"/>
          <p:cNvSpPr>
            <a:spLocks noGrp="1"/>
          </p:cNvSpPr>
          <p:nvPr>
            <p:ph sz="half" idx="10"/>
          </p:nvPr>
        </p:nvSpPr>
        <p:spPr>
          <a:xfrm>
            <a:off x="634821" y="2229053"/>
            <a:ext cx="7848600" cy="4107288"/>
          </a:xfrm>
        </p:spPr>
        <p:txBody>
          <a:bodyPr/>
          <a:lstStyle/>
          <a:p>
            <a:r>
              <a:rPr lang="en-GB" dirty="0" err="1" smtClean="0"/>
              <a:t>AJIS.Annotations</a:t>
            </a:r>
            <a:r>
              <a:rPr lang="en-GB" dirty="0" smtClean="0"/>
              <a:t> Identifiers</a:t>
            </a:r>
          </a:p>
          <a:p>
            <a:pPr lvl="1"/>
            <a:r>
              <a:rPr lang="en-GB" dirty="0" err="1" smtClean="0"/>
              <a:t>Annotation_Renaming</a:t>
            </a:r>
            <a:endParaRPr lang="en-GB" dirty="0" smtClean="0"/>
          </a:p>
          <a:p>
            <a:pPr lvl="1"/>
            <a:r>
              <a:rPr lang="en-GB" dirty="0" smtClean="0"/>
              <a:t>Rename</a:t>
            </a:r>
          </a:p>
          <a:p>
            <a:pPr lvl="1"/>
            <a:r>
              <a:rPr lang="en-GB" dirty="0" err="1" smtClean="0"/>
              <a:t>Assume_Escaped</a:t>
            </a:r>
            <a:endParaRPr lang="en-GB" dirty="0" smtClean="0"/>
          </a:p>
          <a:p>
            <a:pPr lvl="1"/>
            <a:r>
              <a:rPr lang="en-GB" dirty="0" smtClean="0"/>
              <a:t>Attached</a:t>
            </a:r>
          </a:p>
          <a:p>
            <a:pPr lvl="1"/>
            <a:r>
              <a:rPr lang="en-GB" dirty="0" smtClean="0"/>
              <a:t>Bind</a:t>
            </a:r>
          </a:p>
          <a:p>
            <a:pPr lvl="1"/>
            <a:r>
              <a:rPr lang="en-GB" dirty="0" smtClean="0"/>
              <a:t>Monitor</a:t>
            </a:r>
          </a:p>
          <a:p>
            <a:pPr lvl="1"/>
            <a:r>
              <a:rPr lang="en-GB" dirty="0" err="1"/>
              <a:t>Resolve_Ambiguous_Expression</a:t>
            </a:r>
            <a:endParaRPr lang="en-GB" dirty="0" smtClean="0"/>
          </a:p>
          <a:p>
            <a:pPr lvl="1"/>
            <a:endParaRPr lang="en-GB" dirty="0" smtClean="0"/>
          </a:p>
          <a:p>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300512245"/>
              </p:ext>
            </p:extLst>
          </p:nvPr>
        </p:nvGraphicFramePr>
        <p:xfrm>
          <a:off x="1484201" y="1141741"/>
          <a:ext cx="6175598" cy="727386"/>
        </p:xfrm>
        <a:graphic>
          <a:graphicData uri="http://schemas.openxmlformats.org/drawingml/2006/table">
            <a:tbl>
              <a:tblPr firstRow="1" bandRow="1">
                <a:tableStyleId>{5C22544A-7EE6-4342-B048-85BDC9FD1C3A}</a:tableStyleId>
              </a:tblPr>
              <a:tblGrid>
                <a:gridCol w="6175598"/>
              </a:tblGrid>
              <a:tr h="72738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pragma Annotate (AJIS, *</a:t>
                      </a:r>
                      <a:r>
                        <a:rPr lang="en-GB" sz="1100" b="1" baseline="0" dirty="0" err="1" smtClean="0">
                          <a:solidFill>
                            <a:schemeClr val="tx1"/>
                          </a:solidFill>
                          <a:latin typeface="Courier New" pitchFamily="49" charset="0"/>
                        </a:rPr>
                        <a:t>AJIS_annotation_identifier</a:t>
                      </a:r>
                      <a:r>
                        <a:rPr lang="en-GB" sz="1100" b="1" baseline="0" dirty="0" smtClean="0">
                          <a:solidFill>
                            <a:schemeClr val="tx1"/>
                          </a:solidFill>
                          <a:latin typeface="Courier New" pitchFamily="49" charset="0"/>
                        </a:rPr>
                        <a:t>* {, *argument*});</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spTree>
    <p:extLst>
      <p:ext uri="{BB962C8B-B14F-4D97-AF65-F5344CB8AC3E}">
        <p14:creationId xmlns:p14="http://schemas.microsoft.com/office/powerpoint/2010/main" val="13198686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Mapping Ada Types to Java</a:t>
            </a:r>
            <a:endParaRPr lang="en-GB" dirty="0"/>
          </a:p>
        </p:txBody>
      </p:sp>
      <p:sp>
        <p:nvSpPr>
          <p:cNvPr id="3" name="Content Placeholder 2"/>
          <p:cNvSpPr>
            <a:spLocks noGrp="1"/>
          </p:cNvSpPr>
          <p:nvPr>
            <p:ph sz="half" idx="10"/>
          </p:nvPr>
        </p:nvSpPr>
        <p:spPr/>
        <p:txBody>
          <a:bodyPr/>
          <a:lstStyle/>
          <a:p>
            <a:r>
              <a:rPr lang="en-GB" dirty="0" smtClean="0"/>
              <a:t>Strings</a:t>
            </a:r>
          </a:p>
          <a:p>
            <a:r>
              <a:rPr lang="en-GB" dirty="0" smtClean="0"/>
              <a:t>Scalar Types</a:t>
            </a:r>
          </a:p>
          <a:p>
            <a:r>
              <a:rPr lang="en-GB" dirty="0" smtClean="0"/>
              <a:t>Arrays</a:t>
            </a:r>
          </a:p>
          <a:p>
            <a:r>
              <a:rPr lang="en-GB" dirty="0" smtClean="0"/>
              <a:t>Simple Records</a:t>
            </a:r>
            <a:endParaRPr lang="en-GB" dirty="0"/>
          </a:p>
          <a:p>
            <a:r>
              <a:rPr lang="en-GB" dirty="0" smtClean="0"/>
              <a:t>Tagged Types</a:t>
            </a:r>
          </a:p>
          <a:p>
            <a:r>
              <a:rPr lang="en-GB" dirty="0" smtClean="0"/>
              <a:t>Access Types</a:t>
            </a:r>
          </a:p>
        </p:txBody>
      </p:sp>
    </p:spTree>
    <p:extLst>
      <p:ext uri="{BB962C8B-B14F-4D97-AF65-F5344CB8AC3E}">
        <p14:creationId xmlns:p14="http://schemas.microsoft.com/office/powerpoint/2010/main" val="1298715250"/>
      </p:ext>
    </p:extLst>
  </p:cSld>
  <p:clrMapOvr>
    <a:masterClrMapping/>
  </p:clrMapOvr>
  <p:timing>
    <p:tnLst>
      <p:par>
        <p:cTn id="1" dur="indefinite" restart="never" nodeType="tmRoot"/>
      </p:par>
    </p:tnLst>
  </p:timing>
</p:sld>
</file>

<file path=ppt/theme/theme1.xml><?xml version="1.0" encoding="utf-8"?>
<a:theme xmlns:a="http://schemas.openxmlformats.org/drawingml/2006/main" name="2_AdaCoreU Template">
  <a:themeElements>
    <a:clrScheme name="Custom 1">
      <a:dk1>
        <a:srgbClr val="000000"/>
      </a:dk1>
      <a:lt1>
        <a:srgbClr val="FFFFFF"/>
      </a:lt1>
      <a:dk2>
        <a:srgbClr val="0D253A"/>
      </a:dk2>
      <a:lt2>
        <a:srgbClr val="E4E8E9"/>
      </a:lt2>
      <a:accent1>
        <a:srgbClr val="17598F"/>
      </a:accent1>
      <a:accent2>
        <a:srgbClr val="8EAFCB"/>
      </a:accent2>
      <a:accent3>
        <a:srgbClr val="A6CE8D"/>
      </a:accent3>
      <a:accent4>
        <a:srgbClr val="0D253A"/>
      </a:accent4>
      <a:accent5>
        <a:srgbClr val="E4E8E9"/>
      </a:accent5>
      <a:accent6>
        <a:srgbClr val="419415"/>
      </a:accent6>
      <a:hlink>
        <a:srgbClr val="CB9A31"/>
      </a:hlink>
      <a:folHlink>
        <a:srgbClr val="8D8D8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1" u="none" strike="noStrike" cap="none" normalizeH="0" baseline="0" smtClean="0">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1" u="none" strike="noStrike" cap="none" normalizeH="0" baseline="0" smtClean="0">
            <a:solidFill>
              <a:schemeClr val="tx1"/>
            </a:solidFill>
            <a:effectLst/>
            <a:latin typeface="Arial" charset="0"/>
          </a:defRPr>
        </a:defPPr>
      </a:lstStyle>
    </a:lnDef>
    <a:txDef>
      <a:spPr>
        <a:noFill/>
      </a:spPr>
      <a:bodyPr wrap="square" rtlCol="0">
        <a:spAutoFit/>
      </a:bodyPr>
      <a:lstStyle>
        <a:defPPr algn="r">
          <a:defRPr sz="1400" b="1" i="0" kern="1200" dirty="0" smtClean="0">
            <a:solidFill>
              <a:schemeClr val="accent1"/>
            </a:solidFill>
          </a:defRPr>
        </a:defPPr>
      </a:lstStyle>
    </a:txDef>
  </a:objectDefaults>
  <a:extraClrSchemeLst>
    <a:extraClrScheme>
      <a:clrScheme name="AdaCore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daCore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daCore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daCore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daCore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daCore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daCore_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daCore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daCore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daCore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daCore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daCore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daCoreU" id="{5904093B-A86E-4AB8-8334-C2D6FE567A30}" vid="{B0785E15-1D7E-450C-BEA1-DBF53DC5DB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5272</TotalTime>
  <Words>8585</Words>
  <Application>Microsoft Office PowerPoint</Application>
  <PresentationFormat>On-screen Show (4:3)</PresentationFormat>
  <Paragraphs>1538</Paragraphs>
  <Slides>63</Slides>
  <Notes>63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63</vt:i4>
      </vt:variant>
    </vt:vector>
  </HeadingPairs>
  <TitlesOfParts>
    <vt:vector size="74" baseType="lpstr">
      <vt:lpstr>ＭＳ Ｐゴシック</vt:lpstr>
      <vt:lpstr>Arial</vt:lpstr>
      <vt:lpstr>Arial Bold</vt:lpstr>
      <vt:lpstr>Calibri</vt:lpstr>
      <vt:lpstr>Courier New</vt:lpstr>
      <vt:lpstr>Gill Sans</vt:lpstr>
      <vt:lpstr>Helvetica</vt:lpstr>
      <vt:lpstr>Times</vt:lpstr>
      <vt:lpstr>Verdana</vt:lpstr>
      <vt:lpstr>ヒラギノ角ゴ ProN W3</vt:lpstr>
      <vt:lpstr>2_AdaCoreU Template</vt:lpstr>
      <vt:lpstr>PowerPoint Presentation</vt:lpstr>
      <vt:lpstr>GNAT AJIS</vt:lpstr>
      <vt:lpstr>GNAT AJIS</vt:lpstr>
      <vt:lpstr>Running ada2java</vt:lpstr>
      <vt:lpstr>Generated Code</vt:lpstr>
      <vt:lpstr>Hello World</vt:lpstr>
      <vt:lpstr>Hello World</vt:lpstr>
      <vt:lpstr>pragma Annotate - AJIS</vt:lpstr>
      <vt:lpstr>Mapping Ada Types to Java</vt:lpstr>
      <vt:lpstr>Mapping Ada Strings to Java</vt:lpstr>
      <vt:lpstr>Global Variables and Constants</vt:lpstr>
      <vt:lpstr>Mapping Ada Arrays to Java</vt:lpstr>
      <vt:lpstr>Mapping Ada Simple Records to Java</vt:lpstr>
      <vt:lpstr>Mapping Ada Tagged Types to Java</vt:lpstr>
      <vt:lpstr>Mapping Ada Tagged Types to Java</vt:lpstr>
      <vt:lpstr>Mapping Ada Tagged Types to Java</vt:lpstr>
      <vt:lpstr>Mapping Ada Tagged Types to Java</vt:lpstr>
      <vt:lpstr>Mapping Ada Tagged Types to Java</vt:lpstr>
      <vt:lpstr>Mapping Ada Tagged Types to Java</vt:lpstr>
      <vt:lpstr>Mapping Ada Access Types to Java</vt:lpstr>
      <vt:lpstr>Mapping Ada Access Types to Java</vt:lpstr>
      <vt:lpstr>Mapping Ada Access Types to Java</vt:lpstr>
      <vt:lpstr>Mapping Ada Access Types to Java</vt:lpstr>
      <vt:lpstr>Mapping Ada Access Types to Java</vt:lpstr>
      <vt:lpstr>Mapping Ada Access Types to Java</vt:lpstr>
      <vt:lpstr>Mapping Ada Access Types to Java</vt:lpstr>
      <vt:lpstr>Ada calling Java Operations</vt:lpstr>
      <vt:lpstr>Ada calling Java Operations</vt:lpstr>
      <vt:lpstr>Ada calling Java Operations</vt:lpstr>
      <vt:lpstr>Ada calling Java Operations</vt:lpstr>
      <vt:lpstr>Name Clashes</vt:lpstr>
      <vt:lpstr>Name Clashes</vt:lpstr>
      <vt:lpstr>Name Clashes</vt:lpstr>
      <vt:lpstr>Name Clashes</vt:lpstr>
      <vt:lpstr>Name Clashes</vt:lpstr>
      <vt:lpstr>Overloaded Operators</vt:lpstr>
      <vt:lpstr>Overloaded Operators</vt:lpstr>
      <vt:lpstr>Exceptions</vt:lpstr>
      <vt:lpstr>Exceptions</vt:lpstr>
      <vt:lpstr>Exceptions</vt:lpstr>
      <vt:lpstr>PowerPoint Presentation</vt:lpstr>
      <vt:lpstr>(1/10)</vt:lpstr>
      <vt:lpstr>(1/10)</vt:lpstr>
      <vt:lpstr>(2/10)</vt:lpstr>
      <vt:lpstr>(2/10)</vt:lpstr>
      <vt:lpstr>(3/10)</vt:lpstr>
      <vt:lpstr>(3/10)</vt:lpstr>
      <vt:lpstr>(4/10)</vt:lpstr>
      <vt:lpstr>(4/10)</vt:lpstr>
      <vt:lpstr>(5/10)</vt:lpstr>
      <vt:lpstr>(5/10)</vt:lpstr>
      <vt:lpstr>(6/10)</vt:lpstr>
      <vt:lpstr>(6/10)</vt:lpstr>
      <vt:lpstr>(7/10)</vt:lpstr>
      <vt:lpstr>(7/10)</vt:lpstr>
      <vt:lpstr>(8/10)</vt:lpstr>
      <vt:lpstr>(8/10)</vt:lpstr>
      <vt:lpstr>(9/10)</vt:lpstr>
      <vt:lpstr>(9/10)</vt:lpstr>
      <vt:lpstr>(10/10)</vt:lpstr>
      <vt:lpstr>(10/10)</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Martyn Pike</dc:creator>
  <cp:lastModifiedBy>Martyn Pike</cp:lastModifiedBy>
  <cp:revision>951</cp:revision>
  <dcterms:created xsi:type="dcterms:W3CDTF">2014-07-01T18:04:03Z</dcterms:created>
  <dcterms:modified xsi:type="dcterms:W3CDTF">2015-01-03T15:46:52Z</dcterms:modified>
</cp:coreProperties>
</file>