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58" r:id="rId9"/>
    <p:sldId id="25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6" autoAdjust="0"/>
  </p:normalViewPr>
  <p:slideViewPr>
    <p:cSldViewPr snapToGrid="0">
      <p:cViewPr varScale="1">
        <p:scale>
          <a:sx n="122" d="100"/>
          <a:sy n="12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and welcome to this lecture from the Ada University course on the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use of Shared </a:t>
            </a:r>
            <a:r>
              <a:rPr lang="en-GB" altLang="en-US" baseline="0" smtClean="0">
                <a:ea typeface="ＭＳ Ｐゴシック" panose="020B0600070205080204" pitchFamily="34" charset="-128"/>
              </a:rPr>
              <a:t>Data and Concurrency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in Ada.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</a:t>
            </a:r>
            <a:r>
              <a:rPr lang="en-GB" altLang="en-US" baseline="0" dirty="0" err="1" smtClean="0">
                <a:ea typeface="ＭＳ Ｐゴシック" panose="020B0600070205080204" pitchFamily="34" charset="-128"/>
              </a:rPr>
              <a:t>Adacore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the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*EXPORT</a:t>
            </a:r>
            <a:r>
              <a:rPr lang="en-GB" baseline="0" smtClean="0"/>
              <a:t> THIS AS BACKGROUND.PNG FOR RESULTS SLIDE*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Concurrency in Ada – Shared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5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Data Sharing Entities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Protected types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</a:t>
            </a:r>
            <a:r>
              <a:rPr lang="en-GB" dirty="0" smtClean="0"/>
              <a:t>Versus Passive Data Sharing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Disadvantages </a:t>
            </a:r>
          </a:p>
          <a:p>
            <a:r>
              <a:rPr lang="en-GB" dirty="0" smtClean="0"/>
              <a:t>Advantages over active sharing</a:t>
            </a:r>
          </a:p>
          <a:p>
            <a:pPr lvl="1"/>
            <a:r>
              <a:rPr lang="en-GB" dirty="0" smtClean="0"/>
              <a:t>Simplicity of task code</a:t>
            </a:r>
          </a:p>
          <a:p>
            <a:pPr lvl="1"/>
            <a:r>
              <a:rPr lang="en-GB" dirty="0" smtClean="0"/>
              <a:t>Centralizes data management</a:t>
            </a:r>
          </a:p>
          <a:p>
            <a:pPr lvl="1"/>
            <a:r>
              <a:rPr lang="en-GB" dirty="0" smtClean="0"/>
              <a:t>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Calculating </a:t>
            </a:r>
            <a:r>
              <a:rPr lang="el-GR" b="1" dirty="0" smtClean="0"/>
              <a:t>π</a:t>
            </a:r>
            <a:r>
              <a:rPr lang="en-US" b="1" dirty="0" smtClean="0"/>
              <a:t> Using Shared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654538"/>
          </a:xfrm>
        </p:spPr>
        <p:txBody>
          <a:bodyPr/>
          <a:lstStyle/>
          <a:p>
            <a:r>
              <a:rPr lang="en-US" dirty="0" smtClean="0"/>
              <a:t>This is the main of a program that calculates the</a:t>
            </a:r>
            <a:endParaRPr lang="en-US" dirty="0"/>
          </a:p>
        </p:txBody>
      </p:sp>
      <p:graphicFrame>
        <p:nvGraphicFramePr>
          <p:cNvPr id="4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36442"/>
              </p:ext>
            </p:extLst>
          </p:nvPr>
        </p:nvGraphicFramePr>
        <p:xfrm>
          <a:off x="862666" y="1739521"/>
          <a:ext cx="7293625" cy="478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625"/>
              </a:tblGrid>
              <a:tr h="291323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Ada.Calendar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Ada.Calendar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System.Multiprocessors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System.Multiprocessors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Time_PI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INTERVALS :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constant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Positive := 10_000_000;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Number of intervals</a:t>
                      </a:r>
                    </a:p>
                    <a:p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…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-- The following slides will cover this section</a:t>
                      </a:r>
                      <a:endParaRPr lang="en-US" sz="1100" b="0" i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Previous : Time;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i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Sum      : </a:t>
                      </a:r>
                      <a:r>
                        <a:rPr lang="en-US" sz="1100" b="1" i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Result_Data</a:t>
                      </a:r>
                      <a:r>
                        <a:rPr lang="en-US" sz="1100" b="1" i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Our protected type</a:t>
                      </a:r>
                    </a:p>
                    <a:p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("Rectangle rule PI calculator with“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Integer'</a:t>
                      </a:r>
                      <a:r>
                        <a:rPr lang="en-US" sz="1100" b="1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image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(INTERVALS));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1..Number_Of_CPUs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CPU_Range'</a:t>
                      </a:r>
                      <a:r>
                        <a:rPr lang="en-US" sz="1100" b="1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image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(I) &amp; " CPU(s):");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Sum.Clear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Previous := Clock;</a:t>
                      </a:r>
                    </a:p>
                    <a:p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declare</a:t>
                      </a:r>
                    </a:p>
                    <a:p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Processes : array(1..I) of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PI_Process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Our task 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 which uses Sum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J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Processes'range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Processes(J).Initialize</a:t>
                      </a:r>
                    </a:p>
                    <a:p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(Positive(J), INTERVALS / Positive(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Processes'last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  Elapsed“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Duration'image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(Clock - Previous) &amp; " seconds");</a:t>
                      </a: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  Result“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Long_Long_Float'</a:t>
                      </a:r>
                      <a:r>
                        <a:rPr lang="en-US" sz="1100" b="1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image</a:t>
                      </a:r>
                      <a:endParaRPr lang="en-US" sz="1100" b="1" i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1" i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Sum.Get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 (1.0 /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(INTERVALS))));</a:t>
                      </a:r>
                    </a:p>
                    <a:p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Time_PI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21" marR="91421" marT="45583" marB="4558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Creating Protected Types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1053123"/>
          </a:xfrm>
        </p:spPr>
        <p:txBody>
          <a:bodyPr/>
          <a:lstStyle/>
          <a:p>
            <a:r>
              <a:rPr lang="en-GB" dirty="0" smtClean="0"/>
              <a:t>This section of code creates a simple protected type to provide a synchronization point once each task finishes</a:t>
            </a:r>
            <a:endParaRPr lang="en-GB" dirty="0"/>
          </a:p>
        </p:txBody>
      </p:sp>
      <p:graphicFrame>
        <p:nvGraphicFramePr>
          <p:cNvPr id="5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9374"/>
              </p:ext>
            </p:extLst>
          </p:nvPr>
        </p:nvGraphicFramePr>
        <p:xfrm>
          <a:off x="862666" y="2122475"/>
          <a:ext cx="7293625" cy="428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625"/>
              </a:tblGrid>
              <a:tr h="291323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 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protected type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Result_Data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Add (Amount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Clear;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private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Data :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0.0;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Untouchable outside the body of the type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Result_Data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endParaRPr lang="en-US" sz="11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protected body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Result_Data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Clear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Data := 0.0;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Clear;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Data;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Add (Amount :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Data := Data + Amount;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Add;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Result_Data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1" marR="91421" marT="45583" marB="4558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4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Using Protected Types with Task Types 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1143001"/>
            <a:ext cx="7848600" cy="974968"/>
          </a:xfrm>
        </p:spPr>
        <p:txBody>
          <a:bodyPr/>
          <a:lstStyle/>
          <a:p>
            <a:r>
              <a:rPr lang="en-GB" dirty="0" smtClean="0"/>
              <a:t>This section of code is similar to other examples in the previous chapter</a:t>
            </a:r>
            <a:endParaRPr lang="en-GB" dirty="0"/>
          </a:p>
        </p:txBody>
      </p:sp>
      <p:graphicFrame>
        <p:nvGraphicFramePr>
          <p:cNvPr id="5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560"/>
              </p:ext>
            </p:extLst>
          </p:nvPr>
        </p:nvGraphicFramePr>
        <p:xfrm>
          <a:off x="862666" y="2122475"/>
          <a:ext cx="7293625" cy="394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625"/>
              </a:tblGrid>
              <a:tr h="291323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 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Sum :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Result_Data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Our protected type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 type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PI_Process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entry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Initialize (Interval :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Positive; Total :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Positive);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PI_Process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endParaRPr lang="en-US" sz="11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 body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PI_Process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I, T : Positive := 1;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 :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0.0;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accept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Initialize (Interval :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Positive; Total :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Positive);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do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 := Interval;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T := Total;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Initialize;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J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 * (I - 1)..T * I - 1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S := S + 4.0 / (1.0 +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Use the rectangle rule to calculate PI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(1.0 /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(INTERVALS) * 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Long_Long_Float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(J) + 0.5))**2);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Sum.Add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(S); </a:t>
                      </a:r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Return result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PI_Process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1" marR="91421" marT="45583" marB="4558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2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 of </a:t>
            </a:r>
            <a:r>
              <a:rPr lang="en-GB" b="1" dirty="0" err="1" smtClean="0"/>
              <a:t>Time_PI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1143001"/>
            <a:ext cx="7848600" cy="974968"/>
          </a:xfrm>
        </p:spPr>
        <p:txBody>
          <a:bodyPr/>
          <a:lstStyle/>
          <a:p>
            <a:r>
              <a:rPr lang="en-GB" dirty="0" smtClean="0"/>
              <a:t>…</a:t>
            </a:r>
            <a:endParaRPr lang="en-GB" dirty="0"/>
          </a:p>
        </p:txBody>
      </p:sp>
      <p:graphicFrame>
        <p:nvGraphicFramePr>
          <p:cNvPr id="5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04829"/>
              </p:ext>
            </p:extLst>
          </p:nvPr>
        </p:nvGraphicFramePr>
        <p:xfrm>
          <a:off x="862666" y="2122475"/>
          <a:ext cx="7293625" cy="2270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625"/>
              </a:tblGrid>
              <a:tr h="212127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Rectangle rule PI calculator with 10000000 intervals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 CPU(s):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Elapsed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0.243275167 seconds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Result 3.14159265358979382E+00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 CPU(s):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Elapsed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0.122008821 seconds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Result 3.14159265358979417E+00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3 CPU(s):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Elapsed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0.082370523 seconds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Result 3.14159245358978408E+00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4 CPU(s):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Elapsed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0.063102199 seconds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With the resulting PI of 3.14159265358979408E+</a:t>
                      </a:r>
                    </a:p>
                  </a:txBody>
                  <a:tcPr marL="91421" marR="91421" marT="45583" marB="4558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94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741</Words>
  <Application>Microsoft Office PowerPoint</Application>
  <PresentationFormat>On-screen Show (4:3)</PresentationFormat>
  <Paragraphs>127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Passive Data Sharing Entities</vt:lpstr>
      <vt:lpstr>Active Versus Passive Data Sharing</vt:lpstr>
      <vt:lpstr>Calculating π Using Shared Data</vt:lpstr>
      <vt:lpstr>Creating Protected Types</vt:lpstr>
      <vt:lpstr>Using Protected Types with Task Types </vt:lpstr>
      <vt:lpstr>Result of Time_PI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Justin</cp:lastModifiedBy>
  <cp:revision>29</cp:revision>
  <dcterms:created xsi:type="dcterms:W3CDTF">2014-07-01T18:04:03Z</dcterms:created>
  <dcterms:modified xsi:type="dcterms:W3CDTF">2015-09-29T21:47:18Z</dcterms:modified>
</cp:coreProperties>
</file>