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8" r:id="rId10"/>
    <p:sldId id="291" r:id="rId11"/>
    <p:sldId id="266" r:id="rId12"/>
    <p:sldId id="290" r:id="rId13"/>
    <p:sldId id="292" r:id="rId14"/>
    <p:sldId id="293" r:id="rId15"/>
    <p:sldId id="258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57" r:id="rId37"/>
    <p:sldId id="28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4" autoAdjust="0"/>
    <p:restoredTop sz="55385" autoAdjust="0"/>
  </p:normalViewPr>
  <p:slideViewPr>
    <p:cSldViewPr snapToGrid="0">
      <p:cViewPr varScale="1">
        <p:scale>
          <a:sx n="67" d="100"/>
          <a:sy n="67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8CB0-33D2-4F49-9A97-DB788DFC7082}" type="datetimeFigureOut">
              <a:rPr lang="en-GB" smtClean="0"/>
              <a:t>06/08/2014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C9329-88FA-4F10-ACFF-58B750973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0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Hello my name is Martyn Pike and welcome to this lecture from the Ada University course on Mixed Language Programming with Ada and C.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The subject of this lecture are 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the features of the Ada Programming Language that provide support for integration with the C Programming Language.</a:t>
            </a:r>
          </a:p>
          <a:p>
            <a:endParaRPr lang="en-GB" altLang="en-US" baseline="0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Together we shall complete a series of slides and then you will be assessed on your learning using some quiz questions.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909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arrays</a:t>
            </a:r>
            <a:r>
              <a:rPr lang="en-GB" baseline="0" dirty="0" smtClean="0"/>
              <a:t> of memory objects from C into Ada.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example we see a piece of C code that declares 4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memory objects in an array.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array is imported into an Ada entity that has been typed using an Ada array declaration.</a:t>
            </a:r>
          </a:p>
          <a:p>
            <a:endParaRPr lang="en-GB" baseline="0" dirty="0" smtClean="0"/>
          </a:p>
          <a:p>
            <a:r>
              <a:rPr lang="en-GB" dirty="0" smtClean="0"/>
              <a:t>The Ada</a:t>
            </a:r>
            <a:r>
              <a:rPr lang="en-GB" baseline="0" dirty="0" smtClean="0"/>
              <a:t> main program iterates over the array printing out the hex version of the C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the particular case the hex values 10, 20, 30 and 40 are output to the console.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40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child generic package Interfaces.C.Pointers allows the Ada programmer to perform C-style operations on pointers.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includes an access type Pointer that is C-compatible and corresponds to one use of C's “Element *”</a:t>
            </a:r>
            <a:endParaRPr lang="en-GB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generic allows two styles of usage: one in which the array is terminated by a special terminator element; and another in which the programmer needs to keep track of the length. 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is achieved by providing two versions of a function called</a:t>
            </a:r>
            <a:r>
              <a:rPr lang="en-GB" baseline="0" dirty="0" smtClean="0"/>
              <a:t> Value that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dereference a Pointer and deliver the designated array</a:t>
            </a:r>
            <a:r>
              <a:rPr lang="en-GB" baseline="0" dirty="0" smtClean="0"/>
              <a:t> one provided with the Terminator and the other with a Length.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also provides several pointer arithmetic operations, and “copy” procedures that copy the contents of a source pointer into the array designated by a destination pointer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generics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new to you then I would suggest you visit the Programming in the Large course from the Ada University where they are covered by a dedicated lecture.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is an example of traversing a C array being traversed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481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Ada can also import C function pointers and use the as access to subprogram entities.</a:t>
            </a:r>
          </a:p>
          <a:p>
            <a:endParaRPr lang="en-GB" dirty="0" smtClean="0"/>
          </a:p>
          <a:p>
            <a:r>
              <a:rPr lang="en-GB" dirty="0" smtClean="0"/>
              <a:t>The C code declares</a:t>
            </a:r>
            <a:r>
              <a:rPr lang="en-GB" baseline="0" dirty="0" smtClean="0"/>
              <a:t> a function called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 that accepts a pointer to a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object that is dereferenced as an input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function pointer is assigned the address of this </a:t>
            </a:r>
            <a:r>
              <a:rPr lang="en-GB" baseline="0" dirty="0" err="1" smtClean="0"/>
              <a:t>c_function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declares an access to subprogram type that matches the signature of the C function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then imports the </a:t>
            </a:r>
            <a:r>
              <a:rPr lang="en-GB" baseline="0" dirty="0" err="1" smtClean="0"/>
              <a:t>func</a:t>
            </a:r>
            <a:r>
              <a:rPr lang="en-GB" baseline="0" dirty="0" smtClean="0"/>
              <a:t> entity from C and dereferences the pointer to invoke the C function that outputs 10 using </a:t>
            </a:r>
            <a:r>
              <a:rPr lang="en-GB" baseline="0" dirty="0" err="1" smtClean="0"/>
              <a:t>printf</a:t>
            </a:r>
            <a:r>
              <a:rPr lang="en-GB" baseline="0" smtClean="0"/>
              <a:t>.</a:t>
            </a:r>
          </a:p>
          <a:p>
            <a:endParaRPr lang="en-GB" baseline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04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GNAT tools contains a very useful feature for automatically generating Import pragmas for entities</a:t>
            </a:r>
            <a:r>
              <a:rPr lang="en-GB" baseline="0" dirty="0" smtClean="0"/>
              <a:t> defined in C header files.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header file here called </a:t>
            </a:r>
            <a:r>
              <a:rPr lang="en-GB" baseline="0" dirty="0" err="1" smtClean="0"/>
              <a:t>clib.h</a:t>
            </a:r>
            <a:r>
              <a:rPr lang="en-GB" baseline="0" dirty="0" smtClean="0"/>
              <a:t> provides 3 function prototypes with various return types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possible to produce an Ada package specification for this C header file by passing a particular flag to the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compiler.</a:t>
            </a:r>
          </a:p>
          <a:p>
            <a:endParaRPr lang="en-GB" baseline="0" dirty="0" smtClean="0"/>
          </a:p>
          <a:p>
            <a:r>
              <a:rPr lang="en-GB" dirty="0" smtClean="0"/>
              <a:t>The –</a:t>
            </a:r>
            <a:r>
              <a:rPr lang="en-GB" dirty="0" err="1" smtClean="0"/>
              <a:t>fdump</a:t>
            </a:r>
            <a:r>
              <a:rPr lang="en-GB" dirty="0" smtClean="0"/>
              <a:t>-</a:t>
            </a:r>
            <a:r>
              <a:rPr lang="en-GB" dirty="0" err="1" smtClean="0"/>
              <a:t>ada</a:t>
            </a:r>
            <a:r>
              <a:rPr lang="en-GB" dirty="0" smtClean="0"/>
              <a:t>-spec flag</a:t>
            </a:r>
            <a:r>
              <a:rPr lang="en-GB" baseline="0" dirty="0" smtClean="0"/>
              <a:t> is passed to </a:t>
            </a:r>
            <a:r>
              <a:rPr lang="en-GB" baseline="0" dirty="0" err="1" smtClean="0"/>
              <a:t>gcc</a:t>
            </a:r>
            <a:r>
              <a:rPr lang="en-GB" baseline="0" dirty="0" smtClean="0"/>
              <a:t> along with the name of the C header file.  The –C flag is used to ensure comments from the C header file are copied into the generated Ada package specification.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resulting Ada package specification for the example C header file is shown on this slide.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function has been imported as an Ada entity and appropriate data types have been used for return values and parameters.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the use of Interfaces.C.Strings for the character pointer return value from function3.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At time of writing Ada 2005 pragmas are generated but these could be manually converted to Ada 2012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Perhaps in the future support for Ada 2012 aspects will be added.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10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we are going to deal</a:t>
            </a:r>
            <a:r>
              <a:rPr lang="en-US" baseline="0" dirty="0" smtClean="0"/>
              <a:t> with an issue that may arise when using a C main program and exported Ada entities that require elaboration.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example code snippets show an Ada package specification exporting a memory object that is explicitly initialized with the result of calling the function 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explicit initialization is performed by the Ada elaboration code and this must be executed by the C main program before attempting to access the exported entities.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C main program must call an external function called </a:t>
            </a:r>
            <a:r>
              <a:rPr lang="en-US" baseline="0" dirty="0" err="1" smtClean="0"/>
              <a:t>adainit</a:t>
            </a:r>
            <a:r>
              <a:rPr lang="en-US" baseline="0" dirty="0" smtClean="0"/>
              <a:t>() to execute the Ada elaboration code.  If this was omitted the C main program would display a random value, almost certainly not 55.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 main program must also call the external function </a:t>
            </a:r>
            <a:r>
              <a:rPr lang="en-US" baseline="0" dirty="0" err="1" smtClean="0"/>
              <a:t>adafinal</a:t>
            </a:r>
            <a:r>
              <a:rPr lang="en-US" baseline="0" dirty="0" smtClean="0"/>
              <a:t>() upon completion to ensure all Ada finalization code is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87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We’ve now reached the end of the slides section of this lecture.  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You should now have enough knowledge of this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subject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complete a small quiz with questions designed to test your understanding.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Before you start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the quiz I suggest you keep a reference open to Interfaces.C and its child packages.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Each question is marked and you will have a chance to review your score at the end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of the quiz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Good luck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1 kicks off with an example of importing a C subprogram into an Ada main program.</a:t>
            </a:r>
          </a:p>
          <a:p>
            <a:endParaRPr lang="en-GB" dirty="0" smtClean="0"/>
          </a:p>
          <a:p>
            <a:r>
              <a:rPr lang="en-GB" dirty="0" smtClean="0"/>
              <a:t>The Ada entity </a:t>
            </a:r>
            <a:r>
              <a:rPr lang="en-GB" dirty="0" err="1" smtClean="0"/>
              <a:t>Get_Length</a:t>
            </a:r>
            <a:r>
              <a:rPr lang="en-GB" dirty="0" smtClean="0"/>
              <a:t> is a function represented</a:t>
            </a:r>
            <a:r>
              <a:rPr lang="en-GB" baseline="0" dirty="0" smtClean="0"/>
              <a:t> by Convention, Import and </a:t>
            </a:r>
            <a:r>
              <a:rPr lang="en-GB" baseline="0" dirty="0" err="1" smtClean="0"/>
              <a:t>External_Name</a:t>
            </a:r>
            <a:r>
              <a:rPr lang="en-GB" baseline="0" dirty="0" smtClean="0"/>
              <a:t> aspects.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Ada main program body calls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39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link into an executable.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 smtClean="0"/>
              <a:t>External_Name</a:t>
            </a:r>
            <a:r>
              <a:rPr lang="en-GB" dirty="0" smtClean="0"/>
              <a:t> string must</a:t>
            </a:r>
            <a:r>
              <a:rPr lang="en-GB" baseline="0" dirty="0" smtClean="0"/>
              <a:t> match the foreign language entity name exactly, including the use of the correct case.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used the camel case string “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” in the declaration of the Ada entity for the imported C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However the C code used all lowercase for the declaration of the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 function.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31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2 covers exporting an Ada subprogram</a:t>
            </a:r>
            <a:r>
              <a:rPr lang="en-GB" baseline="0" dirty="0" smtClean="0"/>
              <a:t> for use by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function </a:t>
            </a:r>
            <a:r>
              <a:rPr lang="en-GB" baseline="0" dirty="0" err="1" smtClean="0"/>
              <a:t>Get_Length</a:t>
            </a:r>
            <a:r>
              <a:rPr lang="en-GB" baseline="0" dirty="0" smtClean="0"/>
              <a:t> will return the value 60 when called.  Study the code carefully.</a:t>
            </a:r>
            <a:endParaRPr lang="en-GB" dirty="0" smtClean="0"/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36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NO – the code is incorrect</a:t>
            </a:r>
            <a:r>
              <a:rPr lang="en-GB" baseline="0" dirty="0" smtClean="0"/>
              <a:t> and will fail to execute correctly.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There</a:t>
            </a:r>
            <a:r>
              <a:rPr lang="en-GB" baseline="0" dirty="0" smtClean="0"/>
              <a:t> must be a call to adainit() before the use of any exported Ada entities by the C main program.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Ada Programming Language offers unique features</a:t>
            </a:r>
            <a:r>
              <a:rPr lang="en-GB" baseline="0" dirty="0" smtClean="0"/>
              <a:t> for interfacing to foreign programming languages that are part of a mature and progressive ISO/IEC standard 8652 revision 2012.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haven’t started at the beginning of this lecture series I would strongly that you stop watching this lecture and attend the first lecture in this series.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contains significant background information that will greatly help with learning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From this point onwards it is assumed you understand the Ada Aspects involved in Ada and C mixed language programming.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To recap they are Convention, Import, Export, Link_Name and External_Name.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lecture we’re going to cover how those Aspects are applied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are also going to cover the Interfaces child packages specific to mixing Ada and 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Finally we’ll look at how you can have a main program in either language and make use of foreign language subprograms.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42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3 demonstrates the use of an</a:t>
            </a:r>
            <a:r>
              <a:rPr lang="en-GB" baseline="0" dirty="0" smtClean="0"/>
              <a:t> imported memory object using the C convention.  The program declares an Ada entity using the name </a:t>
            </a:r>
            <a:r>
              <a:rPr lang="en-GB" baseline="0" dirty="0" err="1" smtClean="0"/>
              <a:t>The_Length</a:t>
            </a:r>
            <a:r>
              <a:rPr lang="en-GB" baseline="0" dirty="0" smtClean="0"/>
              <a:t> but specifies a different external name for the entity in the foreign language.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foreign language has declared the memory object as a constant value 20.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5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Ada is able to use memory objects imported from foreign languages without having the responsibility for setting their values.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1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4 mixes</a:t>
            </a:r>
            <a:r>
              <a:rPr lang="en-GB" baseline="0" dirty="0" smtClean="0"/>
              <a:t> the use of Ada access types with C pointers but without using any pointer arithmetic.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When the C main program executes it intends to outputs the number 50.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is much larger than previous questions so please take your time to read it through an understand it.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53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correct.</a:t>
            </a:r>
          </a:p>
          <a:p>
            <a:endParaRPr lang="en-GB" dirty="0" smtClean="0"/>
          </a:p>
          <a:p>
            <a:r>
              <a:rPr lang="en-GB" dirty="0" smtClean="0"/>
              <a:t>It is perfectly safe to</a:t>
            </a:r>
            <a:r>
              <a:rPr lang="en-GB" baseline="0" dirty="0" smtClean="0"/>
              <a:t> mix Ada access types with C pointers as long as the types from Interfaces.C are used as the target types.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045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5 presents</a:t>
            </a:r>
            <a:r>
              <a:rPr lang="en-GB" baseline="0" dirty="0" smtClean="0"/>
              <a:t> a method of accessing an array of C constants imported as an Ada entity.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body of the Ada main program iterates over the imported entity until the value 9999 is encountered.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Again this code is quite advanced so please take some time to review it before attempting the question of correctness.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If you think this code is correct then please click the tick icon, otherwise click the line of code that is incorrect.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60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answer is YES – the code is correct</a:t>
            </a:r>
            <a:r>
              <a:rPr lang="en-GB" baseline="0" dirty="0" smtClean="0"/>
              <a:t> but it is not recommended to do this kind of access type manipulation.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some big assumptions being made by the code in the question slide about the imported C data structure.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 better solution using the is shown here.  It is restricted to a single use of the ‘Access attribute and it is made type safe by using the structure returned by the Value subprogram from the Interfaces.C.Pointer package.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It is probably debatable about which solution is better but in the interests of fairness both must be presented in this lecture.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78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6 asks which of</a:t>
            </a:r>
            <a:r>
              <a:rPr lang="en-GB" baseline="0" dirty="0" smtClean="0"/>
              <a:t> these packages is not part of the hierarchy of packages rooted in Interfaces.C.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Please select your</a:t>
            </a:r>
            <a:r>
              <a:rPr lang="en-GB" baseline="0" dirty="0" smtClean="0"/>
              <a:t> chosen answer and then click Submit.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98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was </a:t>
            </a:r>
            <a:r>
              <a:rPr lang="en-GB" baseline="0" dirty="0" err="1" smtClean="0"/>
              <a:t>Interfaces.C.Subprograms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1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 7 asks what output will this</a:t>
            </a:r>
            <a:r>
              <a:rPr lang="en-GB" baseline="0" dirty="0" smtClean="0"/>
              <a:t> Ada main program produce by using an imported C string.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fail to compile, output the “Hello World” string or raise PROGRAM_ERROR exception at runtime.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click Submit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94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the “Hello World” string.  As you can see it’s very easy to use C strings imported into Ada main programs.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6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start off by looking at how a</a:t>
            </a:r>
            <a:r>
              <a:rPr lang="en-GB" baseline="0" dirty="0" smtClean="0"/>
              <a:t> subprogram implemented in C can be imported into an Ada main program and executed.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example code below shows an Ada main program declaring a nested subprogram that is an imported function using the C calling convention.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External_Name aspect has been used to identify the name of the subprogram in the C source code.</a:t>
            </a:r>
          </a:p>
          <a:p>
            <a:endParaRPr lang="en-GB" baseline="0" dirty="0" smtClean="0"/>
          </a:p>
          <a:p>
            <a:r>
              <a:rPr lang="en-GB" dirty="0" smtClean="0"/>
              <a:t>The subsequent</a:t>
            </a:r>
            <a:r>
              <a:rPr lang="en-GB" baseline="0" dirty="0" smtClean="0"/>
              <a:t> fragment of C code shows the subprogram implementation that returns the numeric value 10.</a:t>
            </a:r>
          </a:p>
          <a:p>
            <a:endParaRPr lang="en-GB" baseline="0" dirty="0" smtClean="0"/>
          </a:p>
          <a:p>
            <a:r>
              <a:rPr lang="en-GB" dirty="0" smtClean="0"/>
              <a:t>The</a:t>
            </a:r>
            <a:r>
              <a:rPr lang="en-GB" baseline="0" dirty="0" smtClean="0"/>
              <a:t> body code of the Ada main program calls the imported C function using the Ada entity identifier which causes the value 10 to be output.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Moving onto Question 8 we see an Ada package specification exporting a constant</a:t>
            </a:r>
            <a:r>
              <a:rPr lang="en-GB" baseline="0" dirty="0" smtClean="0"/>
              <a:t> string using the C convention,  the external name is “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”.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uses an externally declared string entity called </a:t>
            </a:r>
            <a:r>
              <a:rPr lang="en-GB" baseline="0" dirty="0" err="1" smtClean="0"/>
              <a:t>adaString</a:t>
            </a:r>
            <a:r>
              <a:rPr lang="en-GB" baseline="0" dirty="0" smtClean="0"/>
              <a:t> in a call to </a:t>
            </a:r>
            <a:r>
              <a:rPr lang="en-GB" baseline="0" dirty="0" err="1" smtClean="0"/>
              <a:t>printf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the C main program fail to compile, enter an infinite loop and never return or print the “Hello World” string ?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Make your selection and then click the Submit button to check your answers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046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Again it</a:t>
            </a:r>
            <a:r>
              <a:rPr lang="en-GB" baseline="0" dirty="0" smtClean="0"/>
              <a:t> has been demonstrated how easy it is to use a strongly typed Ada string declaration in a C main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With this example you can see that declaring all your C strings within Ada packages helps introduce type safe data structures into C programs.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358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penultimate question again asks to identify what string output an Ada main program will produce.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use data types from Interfaces.C.Strings to work with imported C functions that use char * entities.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Interfaces.C.Strings provide various type safe subprograms for working with C 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What do you think the output from this Ada main program will be.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Will it be the “Hello World” string, nothing due to a PROGRAM_ERROR exception or will the code fail to compile.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Select your answer and click the Submit button to see if you are correct.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25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</a:t>
            </a:r>
            <a:r>
              <a:rPr lang="en-GB" baseline="0" dirty="0" smtClean="0"/>
              <a:t> is “Hello World”.  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the </a:t>
            </a:r>
            <a:r>
              <a:rPr lang="en-GB" baseline="0" dirty="0" err="1" smtClean="0"/>
              <a:t>char_access_array</a:t>
            </a:r>
            <a:r>
              <a:rPr lang="en-GB" baseline="0" dirty="0" smtClean="0"/>
              <a:t> object returned by the imported C function is given to the </a:t>
            </a:r>
            <a:r>
              <a:rPr lang="en-GB" baseline="0" dirty="0" err="1" smtClean="0"/>
              <a:t>To_Chars_Ptr</a:t>
            </a:r>
            <a:r>
              <a:rPr lang="en-GB" baseline="0" dirty="0" smtClean="0"/>
              <a:t> subprogram from Interfaces.C.Strings.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The result of this subprogram is given to Value from </a:t>
            </a:r>
            <a:r>
              <a:rPr lang="en-GB" baseline="0" dirty="0" err="1" smtClean="0"/>
              <a:t>Interfaces.C.String</a:t>
            </a:r>
            <a:r>
              <a:rPr lang="en-GB" baseline="0" dirty="0" smtClean="0"/>
              <a:t> which will return an Ada string version of the character pointer.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98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final question continues</a:t>
            </a:r>
            <a:r>
              <a:rPr lang="en-GB" baseline="0" dirty="0" smtClean="0"/>
              <a:t> the theme of using Interfaces.C.Strings.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code declares a constant set of Ada strings and exports them as the C convention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  The C main program uses these strings in a loop.  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What do you think the output from the C main program will be.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C code will fail to output gibberish, the Ada code will raise a CONSTRAINT_ERROR exception </a:t>
            </a:r>
            <a:r>
              <a:rPr lang="en-GB" baseline="0" smtClean="0"/>
              <a:t>at runtime, or the </a:t>
            </a:r>
            <a:r>
              <a:rPr lang="en-GB" baseline="0" dirty="0" smtClean="0"/>
              <a:t>“Hello World” string.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Select your answer and click the Submit button to see if you are correct.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49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answer was “Hello World”.  You could use this type</a:t>
            </a:r>
            <a:r>
              <a:rPr lang="en-GB" baseline="0" dirty="0" smtClean="0"/>
              <a:t> of constant Ada structure to limit the need for error prone C strings and gain the type safety of Ada Strings.</a:t>
            </a:r>
          </a:p>
          <a:p>
            <a:endParaRPr lang="en-GB" baseline="0" dirty="0" smtClean="0"/>
          </a:p>
          <a:p>
            <a:r>
              <a:rPr lang="en-GB" dirty="0" smtClean="0"/>
              <a:t>That concludes</a:t>
            </a:r>
            <a:r>
              <a:rPr lang="en-GB" baseline="0" dirty="0" smtClean="0"/>
              <a:t> the quiz – please click the Continue button to review your score.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193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Congratulations - you have</a:t>
            </a:r>
            <a:r>
              <a:rPr lang="en-GB" altLang="en-US" baseline="0" dirty="0" smtClean="0">
                <a:ea typeface="ＭＳ Ｐゴシック" panose="020B0600070205080204" pitchFamily="34" charset="-128"/>
              </a:rPr>
              <a:t> completed this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lecture.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I hope you have found it a valuable step in learning the Ada Programming Language and that you continue onto the other lectures in this course from the Ada University.</a:t>
            </a:r>
          </a:p>
          <a:p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Thank you.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745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**Export this as a background</a:t>
            </a:r>
            <a:r>
              <a:rPr lang="en-GB" baseline="0" dirty="0" smtClean="0"/>
              <a:t> for the RESULTS slide**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It is also possible to import memory objects from C as</a:t>
            </a:r>
            <a:r>
              <a:rPr lang="en-GB" baseline="0" dirty="0" smtClean="0"/>
              <a:t> seen in this fragment of Ada code.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familiar Convention, Import and External_Name aspects are used to specify the Ada entity used to identify the foreign language memory object.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case the memory object is called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 and it is defined in the subsequent snippet of C code as being a constant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typed value of 20.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will notice the use of an Ada type from Interfaces.C that resembles the C </a:t>
            </a:r>
            <a:r>
              <a:rPr lang="en-GB" baseline="0" dirty="0" err="1" smtClean="0"/>
              <a:t>size_t</a:t>
            </a:r>
            <a:r>
              <a:rPr lang="en-GB" baseline="0" dirty="0" smtClean="0"/>
              <a:t> type from the </a:t>
            </a:r>
            <a:r>
              <a:rPr lang="en-GB" baseline="0" dirty="0" err="1" smtClean="0"/>
              <a:t>stdlib</a:t>
            </a:r>
            <a:r>
              <a:rPr lang="en-GB" baseline="0" dirty="0" smtClean="0"/>
              <a:t> header file.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We will come onto the details of Interfaces.C later in this lecture but for now understand its vital role in this subject.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output from the Ada program would be the value 20.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an Ada subprogram</a:t>
            </a:r>
            <a:r>
              <a:rPr lang="en-GB" baseline="0" dirty="0" smtClean="0"/>
              <a:t> to a C program is just as simple as importing a C subprogram into Ada, however there are some additional points of interest to the importing C 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Exported subprogram entity looks very similar to an imported subprogram with the only difference being a swapping from the Import aspect to the Export aspect.</a:t>
            </a:r>
          </a:p>
          <a:p>
            <a:endParaRPr lang="en-GB" baseline="0" dirty="0" smtClean="0"/>
          </a:p>
          <a:p>
            <a:r>
              <a:rPr lang="en-GB" dirty="0" smtClean="0"/>
              <a:t>Of course there is</a:t>
            </a:r>
            <a:r>
              <a:rPr lang="en-GB" baseline="0" dirty="0" smtClean="0"/>
              <a:t> a need for an implementation of the exported subprogram.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show a package specification containing the declaration of an exported subprogram and notably the Ada entity name is different from the name used to reference it externally.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a simple implementation in the associated package body that returns the value 60.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calls </a:t>
            </a:r>
            <a:r>
              <a:rPr lang="en-GB" baseline="0" dirty="0" err="1" smtClean="0"/>
              <a:t>getLength</a:t>
            </a:r>
            <a:r>
              <a:rPr lang="en-GB" baseline="0" dirty="0" smtClean="0"/>
              <a:t>() but not before calling adainit() and subsequently calling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which we know is a requirement for using exported Ada subprograms.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3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this example we export an Ada entity to C that’s a constant memory object with the value 80.</a:t>
            </a:r>
          </a:p>
          <a:p>
            <a:endParaRPr lang="en-GB" dirty="0" smtClean="0"/>
          </a:p>
          <a:p>
            <a:r>
              <a:rPr lang="en-GB" dirty="0" smtClean="0"/>
              <a:t>The same aspects have been used as when exporting a subprogram but</a:t>
            </a:r>
            <a:r>
              <a:rPr lang="en-GB" baseline="0" dirty="0" smtClean="0"/>
              <a:t> the external name has been altered in this case to </a:t>
            </a:r>
            <a:r>
              <a:rPr lang="en-GB" baseline="0" dirty="0" err="1" smtClean="0"/>
              <a:t>theLength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the C side of the program the main function again has to call adainit() and </a:t>
            </a:r>
            <a:r>
              <a:rPr lang="en-GB" baseline="0" dirty="0" err="1" smtClean="0"/>
              <a:t>adafinal</a:t>
            </a:r>
            <a:r>
              <a:rPr lang="en-GB" baseline="0" dirty="0" smtClean="0"/>
              <a:t>() and then can make use of the exported Ada entity.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 output from the C program would be the value 80.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8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package Interfaces.C contains the basic types, constants, and subprograms that allow an Ada program to pass scalars and strings to C functions.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minimum number of types, constants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subprograms are provided to enable interfacing to C foreign language entities.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reader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encouraged to study the contents of this package in detail offline from the course as it contents are very valuable to a programmer.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Interfaces.C is the parent package of two important child packages related specifically to C pointers and strings, two areas where C and Ada differ considerably.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9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Interfaces.C.Strings package is defined in the Ada Programming Language Reference Manual as a package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 and subprograms allowing an Ada program to allocate, reference, update, and free C-style strings.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example we see a snippet of C code declaring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function that returns a pointer to the string “Hello World”.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Ada main program imports the C function as an Ada entity called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Get_String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then goes onto use features of the Interfaces.C.Strings package to convert the string pointer into a suitable Ada access type and subsequently access the target object as an Ada string.  The Ada string is then suitable for the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Ada.Text_IO.Put_Line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subprogram.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03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Exporting Ada</a:t>
            </a:r>
            <a:r>
              <a:rPr lang="en-GB" baseline="0" dirty="0" smtClean="0"/>
              <a:t> strings to C main programs can be made simpler by using the Interfaces.C.Strings package.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Here we see a set of constant Ada strings being declared using types from Interfaces.C.Strings.  The data structure is exported using the C convention as the externally named entity </a:t>
            </a:r>
            <a:r>
              <a:rPr lang="en-GB" baseline="0" dirty="0" err="1" smtClean="0"/>
              <a:t>someStrings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C main program is able to access the array of strings and iterate over them printing them out until it finds a NULL pointer.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the use of the Null_Ptr constant from Interfaces.C.Strings.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C9329-88FA-4F10-ACFF-58B750973B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5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79961" y="3933056"/>
            <a:ext cx="8204508" cy="1023936"/>
          </a:xfrm>
        </p:spPr>
        <p:txBody>
          <a:bodyPr/>
          <a:lstStyle>
            <a:lvl1pPr marL="0" indent="0" algn="ctr">
              <a:buNone/>
              <a:defRPr lang="en-US" sz="3600" b="0" i="0" kern="1200" dirty="0" smtClean="0">
                <a:solidFill>
                  <a:srgbClr val="1780A6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  <a:lvl2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2pPr>
            <a:lvl3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3pPr>
            <a:lvl4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4pPr>
            <a:lvl5pPr>
              <a:defRPr sz="4300" b="1">
                <a:solidFill>
                  <a:srgbClr val="0070C0"/>
                </a:solidFill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79960" y="4581127"/>
            <a:ext cx="8204508" cy="648654"/>
          </a:xfrm>
        </p:spPr>
        <p:txBody>
          <a:bodyPr/>
          <a:lstStyle>
            <a:lvl1pPr marL="0" indent="0" algn="ctr">
              <a:buNone/>
              <a:defRPr lang="en-US" sz="1600" b="1" kern="1200" dirty="0" smtClean="0">
                <a:solidFill>
                  <a:srgbClr val="1A1A1A"/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11560" y="4941167"/>
            <a:ext cx="8204508" cy="648654"/>
          </a:xfrm>
        </p:spPr>
        <p:txBody>
          <a:bodyPr/>
          <a:lstStyle>
            <a:lvl1pPr marL="0" indent="0" algn="ctr">
              <a:buNone/>
              <a:defRPr lang="en-US" sz="1200" b="1" kern="1200" dirty="0" smtClean="0">
                <a:solidFill>
                  <a:schemeClr val="bg1">
                    <a:lumMod val="75000"/>
                  </a:schemeClr>
                </a:solidFill>
                <a:latin typeface="+mj-lt"/>
                <a:ea typeface="ヒラギノ角ゴ ProN W3" charset="0"/>
                <a:cs typeface="Helvetica" charset="0"/>
                <a:sym typeface="Gill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31597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26263" y="692152"/>
            <a:ext cx="453970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NO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wron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58775"/>
            <a:ext cx="477837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72411" y="1095941"/>
            <a:ext cx="7063740" cy="47320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defTabSz="822960" rtl="0" eaLnBrk="1" latinLnBrk="0" hangingPunct="1">
              <a:buNone/>
              <a:defRPr lang="en-US" sz="1400" b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34911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67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1154430"/>
            <a:ext cx="7360920" cy="2320290"/>
          </a:xfrm>
          <a:prstGeom prst="rect">
            <a:avLst/>
          </a:prstGeom>
        </p:spPr>
        <p:txBody>
          <a:bodyPr lIns="82296" tIns="41148" rIns="82296" bIns="4114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25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1" kern="1200" dirty="0">
                <a:solidFill>
                  <a:srgbClr val="388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1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8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4" name="Picture 6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939638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0" i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24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1535115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619251" y="4221163"/>
            <a:ext cx="5976938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err="1" smtClean="0">
                <a:solidFill>
                  <a:srgbClr val="1780A6"/>
                </a:solidFill>
                <a:latin typeface="+mj-lt"/>
              </a:rPr>
              <a:t>university.adacore.com</a:t>
            </a:r>
            <a:endParaRPr lang="en-US" sz="3200" dirty="0" smtClean="0">
              <a:solidFill>
                <a:srgbClr val="1780A6"/>
              </a:solidFill>
              <a:latin typeface="+mj-lt"/>
            </a:endParaRPr>
          </a:p>
        </p:txBody>
      </p:sp>
      <p:pic>
        <p:nvPicPr>
          <p:cNvPr id="4" name="Picture 5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164" y="158752"/>
            <a:ext cx="110648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AdaCoreU-isol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341440"/>
            <a:ext cx="16589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19194" y="268290"/>
            <a:ext cx="184731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400" b="1" smtClean="0">
              <a:solidFill>
                <a:schemeClr val="accent1"/>
              </a:solidFill>
              <a:ea typeface="+mn-ea"/>
            </a:endParaRPr>
          </a:p>
        </p:txBody>
      </p:sp>
      <p:pic>
        <p:nvPicPr>
          <p:cNvPr id="3" name="Picture 7" descr="AdaCoreU-isolate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404813"/>
            <a:ext cx="661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2879726" y="2641600"/>
            <a:ext cx="3384550" cy="1574800"/>
            <a:chOff x="2123728" y="2641848"/>
            <a:chExt cx="3382984" cy="1574304"/>
          </a:xfrm>
        </p:grpSpPr>
        <p:sp>
          <p:nvSpPr>
            <p:cNvPr id="5" name="TextBox 4"/>
            <p:cNvSpPr txBox="1">
              <a:spLocks noChangeArrowheads="1"/>
            </p:cNvSpPr>
            <p:nvPr userDrawn="1"/>
          </p:nvSpPr>
          <p:spPr bwMode="auto">
            <a:xfrm>
              <a:off x="3638154" y="2829114"/>
              <a:ext cx="1868558" cy="119995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r" eaLnBrk="1" hangingPunct="1">
                <a:defRPr/>
              </a:pPr>
              <a:r>
                <a:rPr lang="en-US" sz="7200" smtClean="0">
                  <a:latin typeface="Calibri" pitchFamily="34" charset="0"/>
                </a:rPr>
                <a:t>Quiz</a:t>
              </a:r>
            </a:p>
          </p:txBody>
        </p:sp>
        <p:pic>
          <p:nvPicPr>
            <p:cNvPr id="6" name="Picture 2" descr="C:\Users\ochem\AppData\Local\Temp\Rar$DR28.624\AdaCoreU Package\icons\quiz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2641848"/>
              <a:ext cx="1574304" cy="1574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0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5416" y="231304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2400" b="0" i="0" kern="1200" dirty="0">
                <a:solidFill>
                  <a:srgbClr val="1780A6"/>
                </a:solidFill>
                <a:effectLst/>
                <a:latin typeface="+mj-lt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8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632848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6891339" y="107950"/>
            <a:ext cx="1819729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YES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(click on the check icon)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900863" y="627064"/>
            <a:ext cx="2207656" cy="4770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1780A6"/>
                </a:solidFill>
              </a:rPr>
              <a:t>NO</a:t>
            </a:r>
            <a:br>
              <a:rPr lang="en-US" sz="1400" b="1" dirty="0" smtClean="0">
                <a:solidFill>
                  <a:srgbClr val="1780A6"/>
                </a:solidFill>
              </a:rPr>
            </a:br>
            <a:r>
              <a:rPr lang="en-US" sz="1100" b="1" dirty="0" smtClean="0">
                <a:solidFill>
                  <a:srgbClr val="1780A6"/>
                </a:solidFill>
              </a:rPr>
              <a:t> (click on the error location(s))</a:t>
            </a:r>
          </a:p>
        </p:txBody>
      </p:sp>
      <p:pic>
        <p:nvPicPr>
          <p:cNvPr id="5" name="Picture 7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7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2 Y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quiz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813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6891338" y="188915"/>
            <a:ext cx="545342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b="1" smtClean="0">
                <a:solidFill>
                  <a:srgbClr val="1780A6"/>
                </a:solidFill>
              </a:rPr>
              <a:t>YES</a:t>
            </a:r>
            <a:endParaRPr lang="en-US" altLang="en-US" sz="1100" b="1" smtClean="0">
              <a:solidFill>
                <a:srgbClr val="1780A6"/>
              </a:solidFill>
            </a:endParaRPr>
          </a:p>
        </p:txBody>
      </p:sp>
      <p:pic>
        <p:nvPicPr>
          <p:cNvPr id="5" name="Picture 7" descr="correc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4" y="354013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1042989" y="328613"/>
            <a:ext cx="3024187" cy="5842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 smtClean="0">
                <a:solidFill>
                  <a:srgbClr val="1780A6"/>
                </a:solidFill>
                <a:latin typeface="+mj-lt"/>
              </a:rPr>
              <a:t>Is this correct?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3968" y="332656"/>
            <a:ext cx="1944216" cy="5334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en-US" sz="2400" b="0" i="0" kern="1200" dirty="0">
                <a:solidFill>
                  <a:srgbClr val="1780A6"/>
                </a:solidFill>
                <a:effectLst/>
                <a:latin typeface="Arial Bold" charset="0"/>
                <a:ea typeface="Arial Bold" charset="0"/>
                <a:cs typeface="Arial Bold" charset="0"/>
                <a:sym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7848601" y="6613527"/>
            <a:ext cx="184731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1000" smtClean="0">
              <a:latin typeface="Verdana" pitchFamily="34" charset="0"/>
              <a:ea typeface="+mn-ea"/>
            </a:endParaRP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194558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A6A6A6"/>
                </a:solidFill>
              </a:rPr>
              <a:t>Copyright © AdaCore </a:t>
            </a:r>
            <a:endParaRPr lang="fr-FR" altLang="en-US" sz="800" smtClean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4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Ada &amp; 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Martyn Pike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altLang="en-US" dirty="0">
                <a:solidFill>
                  <a:srgbClr val="BFBFBF"/>
                </a:solidFill>
                <a:ea typeface="ヒラギノ角ゴ ProN W3" pitchFamily="-104" charset="-128"/>
                <a:sym typeface="Gill Sans" pitchFamily="-104" charset="0"/>
              </a:rPr>
              <a:t>university.adacore.com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819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arrays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25878"/>
              </p:ext>
            </p:extLst>
          </p:nvPr>
        </p:nvGraphicFramePr>
        <p:xfrm>
          <a:off x="867905" y="1086150"/>
          <a:ext cx="7578671" cy="377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8671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1..4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of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Ada.Text_IO.Modular_IO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C_Array_Type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Size_T_IO.Put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Item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Base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Ada.Text_IO.New_Line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0"/>
              </p:ext>
            </p:extLst>
          </p:nvPr>
        </p:nvGraphicFramePr>
        <p:xfrm>
          <a:off x="2054050" y="5102850"/>
          <a:ext cx="5471953" cy="95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956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[4] = { 0x10, 0x20, 0x30, 0x40 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22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Interfaces.C.Pointers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78354"/>
              </p:ext>
            </p:extLst>
          </p:nvPr>
        </p:nvGraphicFramePr>
        <p:xfrm>
          <a:off x="707396" y="1009850"/>
          <a:ext cx="7609020" cy="4796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796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34058"/>
              </p:ext>
            </p:extLst>
          </p:nvPr>
        </p:nvGraphicFramePr>
        <p:xfrm>
          <a:off x="3005084" y="5897881"/>
          <a:ext cx="531133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9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to Subprograms</a:t>
            </a:r>
            <a:endParaRPr lang="en-GB" dirty="0"/>
          </a:p>
        </p:txBody>
      </p:sp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32934"/>
              </p:ext>
            </p:extLst>
          </p:nvPr>
        </p:nvGraphicFramePr>
        <p:xfrm>
          <a:off x="1464805" y="921050"/>
          <a:ext cx="6612395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procedure 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new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A_C_func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.all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A_Size_T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27498"/>
              </p:ext>
            </p:extLst>
          </p:nvPr>
        </p:nvGraphicFramePr>
        <p:xfrm>
          <a:off x="2041350" y="4470401"/>
          <a:ext cx="5471953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1953"/>
              </a:tblGrid>
              <a:tr h="16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*x);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(*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*x) 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c_function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76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C Header Files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6745"/>
              </p:ext>
            </p:extLst>
          </p:nvPr>
        </p:nvGraphicFramePr>
        <p:xfrm>
          <a:off x="2969817" y="764704"/>
          <a:ext cx="3416915" cy="146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915"/>
              </a:tblGrid>
              <a:tr h="14661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/*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function1(void*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void* function2(void);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function3(char** j);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412884"/>
              </p:ext>
            </p:extLst>
          </p:nvPr>
        </p:nvGraphicFramePr>
        <p:xfrm>
          <a:off x="2672862" y="2447778"/>
          <a:ext cx="3910819" cy="422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19"/>
              </a:tblGrid>
              <a:tr h="4220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$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gcc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–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fdump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-spec –C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clib.h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53223"/>
              </p:ext>
            </p:extLst>
          </p:nvPr>
        </p:nvGraphicFramePr>
        <p:xfrm>
          <a:off x="422031" y="3047221"/>
          <a:ext cx="8384344" cy="327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4344"/>
              </a:tblGrid>
              <a:tr h="22844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Ada_2005;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Style_Checks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(Off);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Interfaces.C; use 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System;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procedure function1 (arg1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  -- clib.h:3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function1, "function1");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function2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-- clib.h:5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function2, "function2");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function3 (arg1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System.Address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 -- clib.h:7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pragma Import (C, function3, "function3");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clib_h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 of C main and Ada Elaboration</a:t>
            </a:r>
            <a:endParaRPr lang="fr-FR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65561"/>
              </p:ext>
            </p:extLst>
          </p:nvPr>
        </p:nvGraphicFramePr>
        <p:xfrm>
          <a:off x="1051353" y="1270894"/>
          <a:ext cx="6612395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function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Interfaces.C.int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(55);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V : Interfaces.C.int := F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97000"/>
              </p:ext>
            </p:extLst>
          </p:nvPr>
        </p:nvGraphicFramePr>
        <p:xfrm>
          <a:off x="1076532" y="3983572"/>
          <a:ext cx="6612395" cy="225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395"/>
              </a:tblGrid>
              <a:tr h="22581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main (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argc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**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argv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%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val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1" baseline="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graphicFrame>
        <p:nvGraphicFramePr>
          <p:cNvPr id="3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01771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40340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3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08955"/>
              </p:ext>
            </p:extLst>
          </p:nvPr>
        </p:nvGraphicFramePr>
        <p:xfrm>
          <a:off x="2979553" y="223903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(1/10)</a:t>
            </a:r>
            <a:endParaRPr lang="en-GB" dirty="0"/>
          </a:p>
        </p:txBody>
      </p:sp>
      <p:pic>
        <p:nvPicPr>
          <p:cNvPr id="4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495" y="3247102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  <a:stCxn id="6" idx="0"/>
            <a:endCxn id="7" idx="2"/>
          </p:cNvCxnSpPr>
          <p:nvPr/>
        </p:nvCxnSpPr>
        <p:spPr bwMode="auto">
          <a:xfrm flipH="1" flipV="1">
            <a:off x="2606181" y="2133353"/>
            <a:ext cx="2866353" cy="107812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2"/>
          <p:cNvSpPr>
            <a:spLocks noChangeArrowheads="1"/>
          </p:cNvSpPr>
          <p:nvPr/>
        </p:nvSpPr>
        <p:spPr bwMode="auto">
          <a:xfrm>
            <a:off x="4716884" y="3211477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30" y="1179246"/>
            <a:ext cx="37139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</a:t>
            </a:r>
            <a:r>
              <a:rPr lang="en-GB" sz="1400" b="1" i="0" kern="1200" dirty="0" err="1" smtClean="0">
                <a:solidFill>
                  <a:schemeClr val="accent1"/>
                </a:solidFill>
              </a:rPr>
              <a:t>External_Name</a:t>
            </a:r>
            <a:r>
              <a:rPr lang="en-GB" sz="1400" b="1" i="0" kern="1200" dirty="0" smtClean="0">
                <a:solidFill>
                  <a:schemeClr val="accent1"/>
                </a:solidFill>
              </a:rPr>
              <a:t> string must match </a:t>
            </a: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the foreign language entity name.</a:t>
            </a:r>
          </a:p>
          <a:p>
            <a:endParaRPr lang="en-GB" sz="1400" b="1" dirty="0">
              <a:solidFill>
                <a:schemeClr val="accent1"/>
              </a:solidFill>
            </a:endParaRPr>
          </a:p>
          <a:p>
            <a:r>
              <a:rPr lang="en-GB" sz="1400" b="1" i="0" kern="1200" dirty="0" smtClean="0">
                <a:solidFill>
                  <a:schemeClr val="accent1"/>
                </a:solidFill>
              </a:rPr>
              <a:t>While Ada is case insensitive, C is case sensitive</a:t>
            </a:r>
          </a:p>
        </p:txBody>
      </p:sp>
      <p:graphicFrame>
        <p:nvGraphicFramePr>
          <p:cNvPr id="9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21055"/>
              </p:ext>
            </p:extLst>
          </p:nvPr>
        </p:nvGraphicFramePr>
        <p:xfrm>
          <a:off x="2966500" y="4649964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094161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9089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91595"/>
              </p:ext>
            </p:extLst>
          </p:nvPr>
        </p:nvGraphicFramePr>
        <p:xfrm>
          <a:off x="5020615" y="4139942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97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(2/10)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99053"/>
              </p:ext>
            </p:extLst>
          </p:nvPr>
        </p:nvGraphicFramePr>
        <p:xfrm>
          <a:off x="3793394" y="3225541"/>
          <a:ext cx="3659560" cy="194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9428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adafinal();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8" descr="wro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907" y="4463721"/>
            <a:ext cx="2397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  <a:stCxn id="7" idx="0"/>
            <a:endCxn id="8" idx="2"/>
          </p:cNvCxnSpPr>
          <p:nvPr/>
        </p:nvCxnSpPr>
        <p:spPr bwMode="auto">
          <a:xfrm flipH="1" flipV="1">
            <a:off x="2854733" y="2459871"/>
            <a:ext cx="1715432" cy="194273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2"/>
          <p:cNvSpPr>
            <a:spLocks noChangeArrowheads="1"/>
          </p:cNvSpPr>
          <p:nvPr/>
        </p:nvSpPr>
        <p:spPr bwMode="auto">
          <a:xfrm>
            <a:off x="3814515" y="4402603"/>
            <a:ext cx="15113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itchFamily="-8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 b="0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951" y="2152094"/>
            <a:ext cx="1919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0" kern="1200" dirty="0" smtClean="0">
                <a:solidFill>
                  <a:schemeClr val="accent1"/>
                </a:solidFill>
              </a:rPr>
              <a:t>Missing call to adainit()</a:t>
            </a:r>
          </a:p>
        </p:txBody>
      </p:sp>
    </p:spTree>
    <p:extLst>
      <p:ext uri="{BB962C8B-B14F-4D97-AF65-F5344CB8AC3E}">
        <p14:creationId xmlns:p14="http://schemas.microsoft.com/office/powerpoint/2010/main" val="263341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685800" y="894772"/>
            <a:ext cx="7848600" cy="5334000"/>
          </a:xfrm>
        </p:spPr>
        <p:txBody>
          <a:bodyPr/>
          <a:lstStyle/>
          <a:p>
            <a:r>
              <a:rPr lang="en-GB" b="0" dirty="0" smtClean="0"/>
              <a:t>Language Standard (ISO/IEC 8652:2012)</a:t>
            </a:r>
          </a:p>
          <a:p>
            <a:r>
              <a:rPr lang="en-GB" b="0" dirty="0" smtClean="0"/>
              <a:t>Interfacing to C is defined in the Language Standard</a:t>
            </a:r>
          </a:p>
          <a:p>
            <a:r>
              <a:rPr lang="en-GB" b="0" dirty="0" smtClean="0"/>
              <a:t>Uses Ada 2012 Aspects</a:t>
            </a:r>
          </a:p>
          <a:p>
            <a:pPr lvl="1"/>
            <a:r>
              <a:rPr lang="en-GB" dirty="0" smtClean="0"/>
              <a:t>Convention, Import, Export, Link_Name, External_Name</a:t>
            </a:r>
          </a:p>
          <a:p>
            <a:r>
              <a:rPr lang="en-GB" b="0" dirty="0" smtClean="0"/>
              <a:t>Child Packages of Interfaces are available</a:t>
            </a:r>
          </a:p>
          <a:p>
            <a:pPr lvl="1"/>
            <a:r>
              <a:rPr lang="en-GB" dirty="0" smtClean="0"/>
              <a:t>Interfaces.C</a:t>
            </a:r>
          </a:p>
          <a:p>
            <a:pPr lvl="1"/>
            <a:r>
              <a:rPr lang="en-GB" b="0" dirty="0" smtClean="0"/>
              <a:t>Interfaces.C.Pointers</a:t>
            </a:r>
          </a:p>
          <a:p>
            <a:pPr lvl="1"/>
            <a:r>
              <a:rPr lang="en-GB" dirty="0" smtClean="0"/>
              <a:t>Interfaces.C.Strings</a:t>
            </a:r>
          </a:p>
          <a:p>
            <a:r>
              <a:rPr lang="en-GB" b="0" dirty="0" smtClean="0"/>
              <a:t>Possible to have mixed language Main programs</a:t>
            </a:r>
          </a:p>
          <a:p>
            <a:pPr lvl="1"/>
            <a:r>
              <a:rPr lang="en-GB" dirty="0" smtClean="0"/>
              <a:t>C Main program with exported with Ada Subprograms</a:t>
            </a:r>
          </a:p>
          <a:p>
            <a:pPr lvl="1"/>
            <a:r>
              <a:rPr lang="en-GB" b="0" dirty="0" smtClean="0"/>
              <a:t>Ada Main program with imported C Subprograms</a:t>
            </a:r>
          </a:p>
          <a:p>
            <a:pPr lvl="1"/>
            <a:endParaRPr lang="en-GB" b="0" dirty="0" smtClean="0"/>
          </a:p>
          <a:p>
            <a:endParaRPr lang="en-GB" b="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6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72290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47262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0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(3/10)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72416"/>
              </p:ext>
            </p:extLst>
          </p:nvPr>
        </p:nvGraphicFramePr>
        <p:xfrm>
          <a:off x="2184687" y="1827613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37999"/>
              </p:ext>
            </p:extLst>
          </p:nvPr>
        </p:nvGraphicFramePr>
        <p:xfrm>
          <a:off x="2197387" y="4620944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83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686124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34288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72133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63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(4/10)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60543"/>
              </p:ext>
            </p:extLst>
          </p:nvPr>
        </p:nvGraphicFramePr>
        <p:xfrm>
          <a:off x="5498431" y="3705726"/>
          <a:ext cx="3362217" cy="269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217"/>
              </a:tblGrid>
              <a:tr h="2693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(unsigned* 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unsigned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50;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(&amp;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3196"/>
              </p:ext>
            </p:extLst>
          </p:nvPr>
        </p:nvGraphicFramePr>
        <p:xfrm>
          <a:off x="512297" y="1010653"/>
          <a:ext cx="4805661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61"/>
              </a:tblGrid>
              <a:tr h="2738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Exported_Object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=&gt; 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procedure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procFromAda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0626"/>
              </p:ext>
            </p:extLst>
          </p:nvPr>
        </p:nvGraphicFramePr>
        <p:xfrm>
          <a:off x="508286" y="4150894"/>
          <a:ext cx="4244187" cy="203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187"/>
              </a:tblGrid>
              <a:tr h="2036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Obj.all'</a:t>
                      </a:r>
                      <a:r>
                        <a:rPr lang="en-US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Output_Object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0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44464"/>
              </p:ext>
            </p:extLst>
          </p:nvPr>
        </p:nvGraphicFramePr>
        <p:xfrm>
          <a:off x="3549317" y="5775157"/>
          <a:ext cx="5311332" cy="54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32"/>
              </a:tblGrid>
              <a:tr h="542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unsigned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 = { 30, 60, 70, 90, 100, 9999 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19645"/>
              </p:ext>
            </p:extLst>
          </p:nvPr>
        </p:nvGraphicFramePr>
        <p:xfrm>
          <a:off x="512296" y="1070810"/>
          <a:ext cx="7609020" cy="444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43893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access all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array(Positive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(1..30)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)'Access;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."="(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all);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My_Ptr.all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58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(5/10)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91922"/>
              </p:ext>
            </p:extLst>
          </p:nvPr>
        </p:nvGraphicFramePr>
        <p:xfrm>
          <a:off x="596517" y="1070810"/>
          <a:ext cx="7609020" cy="531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9020"/>
              </a:tblGrid>
              <a:tr h="53179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1..30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type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array(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range &lt;&gt;) of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new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Interfaces.C.Pointers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Index             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Element      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Default_Terminator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aliased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Interfaces.C.unsigned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Element_Array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Obj_Ptr.Value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for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'Range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exit when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Interfaces.C."="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9999,My_Array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)'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loop;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6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87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(6/10)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24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(7/10)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97899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6141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(7/10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4998"/>
              </p:ext>
            </p:extLst>
          </p:nvPr>
        </p:nvGraphicFramePr>
        <p:xfrm>
          <a:off x="1822259" y="1112374"/>
          <a:ext cx="5499483" cy="242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420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307"/>
              </p:ext>
            </p:extLst>
          </p:nvPr>
        </p:nvGraphicFramePr>
        <p:xfrm>
          <a:off x="2799004" y="3758592"/>
          <a:ext cx="3545993" cy="39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3977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7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41437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66831"/>
              </p:ext>
            </p:extLst>
          </p:nvPr>
        </p:nvGraphicFramePr>
        <p:xfrm>
          <a:off x="2137229" y="4055460"/>
          <a:ext cx="3184071" cy="13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1316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)10;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86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06308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579142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09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(8/10)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21619"/>
              </p:ext>
            </p:extLst>
          </p:nvPr>
        </p:nvGraphicFramePr>
        <p:xfrm>
          <a:off x="1043608" y="1637668"/>
          <a:ext cx="5499483" cy="160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1600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String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"Hello"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&amp;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 World"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56185"/>
              </p:ext>
            </p:extLst>
          </p:nvPr>
        </p:nvGraphicFramePr>
        <p:xfrm>
          <a:off x="1043608" y="3583494"/>
          <a:ext cx="3545993" cy="210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59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("%s\n", &amp;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71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38560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37334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609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(9/10)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66637"/>
              </p:ext>
            </p:extLst>
          </p:nvPr>
        </p:nvGraphicFramePr>
        <p:xfrm>
          <a:off x="1043608" y="1245141"/>
          <a:ext cx="5499483" cy="3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3279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char_array_access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Interfaces.C.Strings.To_Chars_Ptr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734995"/>
              </p:ext>
            </p:extLst>
          </p:nvPr>
        </p:nvGraphicFramePr>
        <p:xfrm>
          <a:off x="1043608" y="4925911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114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(10/10)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26809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1056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3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(10/10</a:t>
            </a:r>
            <a:r>
              <a:rPr lang="en-GB" dirty="0" smtClean="0"/>
              <a:t>)</a:t>
            </a:r>
            <a:endParaRPr lang="en-GB" dirty="0"/>
          </a:p>
        </p:txBody>
      </p:sp>
      <p:graphicFrame>
        <p:nvGraphicFramePr>
          <p:cNvPr id="4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85386"/>
              </p:ext>
            </p:extLst>
          </p:nvPr>
        </p:nvGraphicFramePr>
        <p:xfrm>
          <a:off x="1043608" y="1089498"/>
          <a:ext cx="5499483" cy="285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859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(1..4)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3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4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("End")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579800"/>
              </p:ext>
            </p:extLst>
          </p:nvPr>
        </p:nvGraphicFramePr>
        <p:xfrm>
          <a:off x="5130463" y="3404680"/>
          <a:ext cx="3545993" cy="294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1859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void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 main(void)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adainit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while (NULL !=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adafinal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96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865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32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0634"/>
              </p:ext>
            </p:extLst>
          </p:nvPr>
        </p:nvGraphicFramePr>
        <p:xfrm>
          <a:off x="2124529" y="1502760"/>
          <a:ext cx="5177971" cy="206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7971"/>
              </a:tblGrid>
              <a:tr h="2065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Ada.Text_IO.Put_Line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’Img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90631"/>
              </p:ext>
            </p:extLst>
          </p:nvPr>
        </p:nvGraphicFramePr>
        <p:xfrm>
          <a:off x="2137229" y="4055460"/>
          <a:ext cx="3184071" cy="83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4071"/>
              </a:tblGrid>
              <a:tr h="834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stdlib.h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20;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3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Subprograms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9593"/>
              </p:ext>
            </p:extLst>
          </p:nvPr>
        </p:nvGraphicFramePr>
        <p:xfrm>
          <a:off x="726234" y="113169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 =&gt;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09966"/>
              </p:ext>
            </p:extLst>
          </p:nvPr>
        </p:nvGraphicFramePr>
        <p:xfrm>
          <a:off x="707032" y="3112899"/>
          <a:ext cx="4978151" cy="167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151"/>
              </a:tblGrid>
              <a:tr h="1671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body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return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60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92754"/>
              </p:ext>
            </p:extLst>
          </p:nvPr>
        </p:nvGraphicFramePr>
        <p:xfrm>
          <a:off x="5020615" y="4927092"/>
          <a:ext cx="3659560" cy="126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956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void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());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Memory Objects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18255"/>
              </p:ext>
            </p:extLst>
          </p:nvPr>
        </p:nvGraphicFramePr>
        <p:xfrm>
          <a:off x="1980269" y="1497459"/>
          <a:ext cx="4998706" cy="170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06"/>
              </a:tblGrid>
              <a:tr h="1704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The_Length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: constant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Interfaces.C.size_t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80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External_Name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6233"/>
              </p:ext>
            </p:extLst>
          </p:nvPr>
        </p:nvGraphicFramePr>
        <p:xfrm>
          <a:off x="2656238" y="3630490"/>
          <a:ext cx="3659560" cy="129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560"/>
              </a:tblGrid>
              <a:tr h="1291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size_t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("%d\n",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theLength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);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Interfaces.C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GB" dirty="0" smtClean="0"/>
              <a:t>Provides types</a:t>
            </a:r>
          </a:p>
          <a:p>
            <a:pPr lvl="1"/>
            <a:r>
              <a:rPr lang="en-GB" dirty="0" err="1" smtClean="0"/>
              <a:t>int</a:t>
            </a:r>
            <a:r>
              <a:rPr lang="en-GB" dirty="0" smtClean="0"/>
              <a:t>, short, long, </a:t>
            </a:r>
            <a:r>
              <a:rPr lang="en-GB" dirty="0" err="1" smtClean="0"/>
              <a:t>signed_char</a:t>
            </a:r>
            <a:r>
              <a:rPr lang="en-GB" dirty="0" smtClean="0"/>
              <a:t>, unsigned, char</a:t>
            </a:r>
          </a:p>
          <a:p>
            <a:pPr lvl="1"/>
            <a:r>
              <a:rPr lang="en-GB" dirty="0" err="1" smtClean="0"/>
              <a:t>ptrdiff_t</a:t>
            </a:r>
            <a:r>
              <a:rPr lang="en-GB" dirty="0" smtClean="0"/>
              <a:t>, </a:t>
            </a:r>
            <a:r>
              <a:rPr lang="en-GB" dirty="0" err="1" smtClean="0"/>
              <a:t>size_t</a:t>
            </a:r>
            <a:endParaRPr lang="en-GB" dirty="0" smtClean="0"/>
          </a:p>
          <a:p>
            <a:pPr lvl="1"/>
            <a:r>
              <a:rPr lang="en-GB" dirty="0" err="1" smtClean="0"/>
              <a:t>C_Float</a:t>
            </a:r>
            <a:r>
              <a:rPr lang="en-GB" dirty="0" smtClean="0"/>
              <a:t>, double, </a:t>
            </a:r>
            <a:r>
              <a:rPr lang="en-GB" dirty="0" err="1" smtClean="0"/>
              <a:t>long_double</a:t>
            </a:r>
            <a:endParaRPr lang="en-GB" dirty="0" smtClean="0"/>
          </a:p>
          <a:p>
            <a:r>
              <a:rPr lang="en-GB" dirty="0" smtClean="0"/>
              <a:t>Provides constants</a:t>
            </a:r>
          </a:p>
          <a:p>
            <a:pPr lvl="1"/>
            <a:r>
              <a:rPr lang="en-GB" dirty="0" err="1" smtClean="0"/>
              <a:t>nul</a:t>
            </a:r>
            <a:r>
              <a:rPr lang="en-GB" dirty="0" smtClean="0"/>
              <a:t>, </a:t>
            </a:r>
            <a:r>
              <a:rPr lang="en-GB" dirty="0" err="1" smtClean="0"/>
              <a:t>wide_nul</a:t>
            </a:r>
            <a:r>
              <a:rPr lang="en-GB" dirty="0" smtClean="0"/>
              <a:t>, char16_nul, char32_nul</a:t>
            </a:r>
          </a:p>
          <a:p>
            <a:r>
              <a:rPr lang="en-GB" dirty="0" smtClean="0"/>
              <a:t>Provides subprograms</a:t>
            </a:r>
          </a:p>
          <a:p>
            <a:pPr lvl="1"/>
            <a:r>
              <a:rPr lang="en-GB" dirty="0" err="1" smtClean="0"/>
              <a:t>To_C</a:t>
            </a:r>
            <a:r>
              <a:rPr lang="en-GB" dirty="0" smtClean="0"/>
              <a:t> for strings and variants of characters</a:t>
            </a:r>
          </a:p>
          <a:p>
            <a:pPr lvl="1"/>
            <a:r>
              <a:rPr lang="en-GB" dirty="0" err="1" smtClean="0"/>
              <a:t>To_Ada</a:t>
            </a:r>
            <a:r>
              <a:rPr lang="en-GB" dirty="0" smtClean="0"/>
              <a:t> for strings and variants of characters</a:t>
            </a:r>
            <a:endParaRPr lang="en-GB" dirty="0"/>
          </a:p>
          <a:p>
            <a:r>
              <a:rPr lang="en-GB" dirty="0" smtClean="0"/>
              <a:t>Forms the foundation for other C related packages</a:t>
            </a:r>
          </a:p>
        </p:txBody>
      </p:sp>
    </p:spTree>
    <p:extLst>
      <p:ext uri="{BB962C8B-B14F-4D97-AF65-F5344CB8AC3E}">
        <p14:creationId xmlns:p14="http://schemas.microsoft.com/office/powerpoint/2010/main" val="203826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C Strings</a:t>
            </a:r>
            <a:endParaRPr lang="en-GB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44965"/>
              </p:ext>
            </p:extLst>
          </p:nvPr>
        </p:nvGraphicFramePr>
        <p:xfrm>
          <a:off x="1451936" y="2870750"/>
          <a:ext cx="6240129" cy="227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12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 use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Ada.Text_IO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function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return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chars_ptr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  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Import       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Put_Line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Interfaces.C.Strings.Value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Main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692696"/>
              </p:ext>
            </p:extLst>
          </p:nvPr>
        </p:nvGraphicFramePr>
        <p:xfrm>
          <a:off x="2799004" y="1257610"/>
          <a:ext cx="3545993" cy="109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861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 *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"Hello World";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char*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getString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return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2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Exporting Ada Strings</a:t>
            </a:r>
            <a:endParaRPr lang="en-GB" dirty="0"/>
          </a:p>
        </p:txBody>
      </p:sp>
      <p:graphicFrame>
        <p:nvGraphicFramePr>
          <p:cNvPr id="6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62105"/>
              </p:ext>
            </p:extLst>
          </p:nvPr>
        </p:nvGraphicFramePr>
        <p:xfrm>
          <a:off x="1641296" y="1008659"/>
          <a:ext cx="5499483" cy="243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483"/>
              </a:tblGrid>
              <a:tr h="20749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 Interfaces.C.Strings;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package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My_Strings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 constant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Interfaces.C.Strings.chars_ptr_array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(1..2) := (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1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Interfaces.C.Strings.New_String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("Hello World"),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2 =&gt;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Interfaces.C.Strings.Null_Ptr</a:t>
                      </a: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) with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Convention =&gt; C,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Export =&gt; True,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External_Name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=&gt; "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1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</a:t>
                      </a:r>
                      <a:r>
                        <a:rPr lang="en-GB" sz="1100" b="1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ALib</a:t>
                      </a:r>
                      <a:r>
                        <a:rPr lang="en-GB" sz="11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US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90817"/>
              </p:ext>
            </p:extLst>
          </p:nvPr>
        </p:nvGraphicFramePr>
        <p:xfrm>
          <a:off x="2844463" y="3642360"/>
          <a:ext cx="3545993" cy="2448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993"/>
              </a:tblGrid>
              <a:tr h="24483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#include &lt;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stdio.h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extern char*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[];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 … 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0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while (NULL !=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printf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("%s ",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someStrings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]);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GB" sz="1100" b="0" baseline="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++;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}</a:t>
                      </a:r>
                    </a:p>
                  </a:txBody>
                  <a:tcPr marL="91413" marR="91413" marT="45445" marB="4544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64073"/>
      </p:ext>
    </p:extLst>
  </p:cSld>
  <p:clrMapOvr>
    <a:masterClrMapping/>
  </p:clrMapOvr>
</p:sld>
</file>

<file path=ppt/theme/theme1.xml><?xml version="1.0" encoding="utf-8"?>
<a:theme xmlns:a="http://schemas.openxmlformats.org/drawingml/2006/main" name="2_AdaCoreU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daCoreU" id="{5904093B-A86E-4AB8-8334-C2D6FE567A30}" vid="{B0785E15-1D7E-450C-BEA1-DBF53DC5DB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5587</Words>
  <Application>Microsoft Office PowerPoint</Application>
  <PresentationFormat>On-screen Show (4:3)</PresentationFormat>
  <Paragraphs>1037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Arial Bold</vt:lpstr>
      <vt:lpstr>Calibri</vt:lpstr>
      <vt:lpstr>Courier New</vt:lpstr>
      <vt:lpstr>Gill Sans</vt:lpstr>
      <vt:lpstr>Helvetica</vt:lpstr>
      <vt:lpstr>Times</vt:lpstr>
      <vt:lpstr>Verdana</vt:lpstr>
      <vt:lpstr>ヒラギノ角ゴ ProN W3</vt:lpstr>
      <vt:lpstr>2_AdaCoreU Template</vt:lpstr>
      <vt:lpstr>PowerPoint Presentation</vt:lpstr>
      <vt:lpstr>Introduction</vt:lpstr>
      <vt:lpstr>Importing C Subprograms</vt:lpstr>
      <vt:lpstr>Importing C Memory Objects</vt:lpstr>
      <vt:lpstr>Exporting Ada Subprograms</vt:lpstr>
      <vt:lpstr>Exporting Ada Memory Objects</vt:lpstr>
      <vt:lpstr>Interfaces.C</vt:lpstr>
      <vt:lpstr>Importing C Strings</vt:lpstr>
      <vt:lpstr>Exporting Ada Strings</vt:lpstr>
      <vt:lpstr>Importing C arrays</vt:lpstr>
      <vt:lpstr>Interfaces.C.Pointers</vt:lpstr>
      <vt:lpstr>Access to Subprograms</vt:lpstr>
      <vt:lpstr>Processing C Header Files</vt:lpstr>
      <vt:lpstr>The Issue of C main and Ada Elaboration</vt:lpstr>
      <vt:lpstr>PowerPoint Presentation</vt:lpstr>
      <vt:lpstr>(1/10)</vt:lpstr>
      <vt:lpstr>(1/10)</vt:lpstr>
      <vt:lpstr>(2/10)</vt:lpstr>
      <vt:lpstr>(2/10)</vt:lpstr>
      <vt:lpstr>(3/10)</vt:lpstr>
      <vt:lpstr>(3/10)</vt:lpstr>
      <vt:lpstr>(4/10)</vt:lpstr>
      <vt:lpstr>(4/10)</vt:lpstr>
      <vt:lpstr>(5/10)</vt:lpstr>
      <vt:lpstr>(5/10)</vt:lpstr>
      <vt:lpstr>(6/10)</vt:lpstr>
      <vt:lpstr>(6/10)</vt:lpstr>
      <vt:lpstr>(7/10)</vt:lpstr>
      <vt:lpstr>(7/10)</vt:lpstr>
      <vt:lpstr>(8/10)</vt:lpstr>
      <vt:lpstr>(8/10)</vt:lpstr>
      <vt:lpstr>(9/10)</vt:lpstr>
      <vt:lpstr>(9/10)</vt:lpstr>
      <vt:lpstr>(10/10)</vt:lpstr>
      <vt:lpstr>(10/10)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 Pike</dc:creator>
  <cp:lastModifiedBy>Martyn Pike</cp:lastModifiedBy>
  <cp:revision>372</cp:revision>
  <dcterms:created xsi:type="dcterms:W3CDTF">2014-07-01T18:04:03Z</dcterms:created>
  <dcterms:modified xsi:type="dcterms:W3CDTF">2014-08-06T13:22:05Z</dcterms:modified>
</cp:coreProperties>
</file>