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256" r:id="rId2"/>
    <p:sldId id="261" r:id="rId3"/>
    <p:sldId id="290" r:id="rId4"/>
    <p:sldId id="259" r:id="rId5"/>
    <p:sldId id="262" r:id="rId6"/>
    <p:sldId id="263" r:id="rId7"/>
    <p:sldId id="265" r:id="rId8"/>
    <p:sldId id="264" r:id="rId9"/>
    <p:sldId id="268" r:id="rId10"/>
    <p:sldId id="267" r:id="rId11"/>
    <p:sldId id="266" r:id="rId12"/>
    <p:sldId id="258" r:id="rId13"/>
    <p:sldId id="269" r:id="rId14"/>
    <p:sldId id="270" r:id="rId15"/>
    <p:sldId id="271" r:id="rId16"/>
    <p:sldId id="272" r:id="rId17"/>
    <p:sldId id="273" r:id="rId18"/>
    <p:sldId id="274" r:id="rId19"/>
    <p:sldId id="275" r:id="rId20"/>
    <p:sldId id="276" r:id="rId21"/>
    <p:sldId id="277" r:id="rId22"/>
    <p:sldId id="278" r:id="rId23"/>
    <p:sldId id="279" r:id="rId24"/>
    <p:sldId id="284" r:id="rId25"/>
    <p:sldId id="280" r:id="rId26"/>
    <p:sldId id="285" r:id="rId27"/>
    <p:sldId id="281" r:id="rId28"/>
    <p:sldId id="286" r:id="rId29"/>
    <p:sldId id="288" r:id="rId30"/>
    <p:sldId id="289" r:id="rId31"/>
    <p:sldId id="283" r:id="rId32"/>
    <p:sldId id="287" r:id="rId33"/>
    <p:sldId id="2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63558" autoAdjust="0"/>
  </p:normalViewPr>
  <p:slideViewPr>
    <p:cSldViewPr snapToGrid="0">
      <p:cViewPr varScale="1">
        <p:scale>
          <a:sx n="84" d="100"/>
          <a:sy n="84" d="100"/>
        </p:scale>
        <p:origin x="23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10/08/2014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The subject of this lecture is an Introduction</a:t>
            </a:r>
            <a:r>
              <a:rPr lang="en-GB" altLang="en-US" baseline="0" dirty="0" smtClean="0">
                <a:ea typeface="ＭＳ Ｐゴシック" panose="020B0600070205080204" pitchFamily="34" charset="-128"/>
              </a:rPr>
              <a:t> to the features </a:t>
            </a:r>
            <a:r>
              <a:rPr lang="en-GB" altLang="en-US" baseline="0" smtClean="0">
                <a:ea typeface="ＭＳ Ｐゴシック" panose="020B0600070205080204" pitchFamily="34" charset="-128"/>
              </a:rPr>
              <a:t>of the Ada </a:t>
            </a:r>
            <a:r>
              <a:rPr lang="en-GB" altLang="en-US" baseline="0" dirty="0" smtClean="0">
                <a:ea typeface="ＭＳ Ｐゴシック" panose="020B0600070205080204" pitchFamily="34" charset="-128"/>
              </a:rPr>
              <a:t>Programming Language that provide support for mixed language programming.</a:t>
            </a:r>
          </a:p>
          <a:p>
            <a:endParaRPr lang="en-GB" altLang="en-US" baseline="0"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a:t>
            </a:r>
            <a:r>
              <a:rPr lang="en-GB" sz="1200" b="0" i="1" kern="1200" dirty="0" smtClean="0">
                <a:solidFill>
                  <a:schemeClr val="tx1"/>
                </a:solidFill>
                <a:effectLst/>
                <a:latin typeface="+mn-lt"/>
                <a:ea typeface="+mn-ea"/>
                <a:cs typeface="+mn-cs"/>
              </a:rPr>
              <a:t>external name aspect </a:t>
            </a:r>
            <a:r>
              <a:rPr lang="en-GB" sz="1200" b="0" i="0" kern="1200" dirty="0" smtClean="0">
                <a:solidFill>
                  <a:schemeClr val="tx1"/>
                </a:solidFill>
                <a:effectLst/>
                <a:latin typeface="+mn-lt"/>
                <a:ea typeface="+mn-ea"/>
                <a:cs typeface="+mn-cs"/>
              </a:rPr>
              <a:t>is a string value for the name used by a foreign language program either for an entity that an Ada program imports, or for referring to an entity that an Ada program exports</a:t>
            </a:r>
          </a:p>
          <a:p>
            <a:endParaRPr lang="en-GB" sz="1200" b="0" i="0" kern="1200" baseline="0" dirty="0" smtClean="0">
              <a:solidFill>
                <a:schemeClr val="tx1"/>
              </a:solidFill>
              <a:effectLst/>
              <a:latin typeface="+mn-lt"/>
              <a:ea typeface="+mn-ea"/>
              <a:cs typeface="+mn-cs"/>
            </a:endParaRPr>
          </a:p>
          <a:p>
            <a:r>
              <a:rPr lang="en-GB" baseline="0" dirty="0" smtClean="0"/>
              <a:t>This allows foreign languages to use different identifiers for entities exported to or imported from Ada programs. </a:t>
            </a:r>
          </a:p>
          <a:p>
            <a:endParaRPr lang="en-GB" baseline="0" dirty="0" smtClean="0"/>
          </a:p>
          <a:p>
            <a:r>
              <a:rPr lang="en-GB" baseline="0" dirty="0" smtClean="0"/>
              <a:t>It offers the programmer a workaround for different naming or casing conventions used by foreign languages.  It is not uncommon for languages to have a trending naming convention of all upper or camel case with and without underscore delimiters.</a:t>
            </a:r>
          </a:p>
          <a:p>
            <a:endParaRPr lang="en-GB" baseline="0" dirty="0" smtClean="0"/>
          </a:p>
          <a:p>
            <a:r>
              <a:rPr lang="en-GB" baseline="0" dirty="0" smtClean="0"/>
              <a:t>In the small code snippet we see an imported byte using the C naming convention for which the External_Name aspect has been specified.</a:t>
            </a:r>
          </a:p>
          <a:p>
            <a:endParaRPr lang="en-GB" baseline="0" dirty="0" smtClean="0"/>
          </a:p>
          <a:p>
            <a:r>
              <a:rPr lang="en-GB" baseline="0" dirty="0" smtClean="0"/>
              <a:t>The external name has been specified as “byte_for_ada” allowing the foreign language naming and casing conventions to be used even though the Ada program will refer to this entity using A_Byte.</a:t>
            </a:r>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412138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a:t>
            </a:r>
            <a:r>
              <a:rPr lang="en-GB" sz="1200" b="0" i="1" kern="1200" dirty="0" smtClean="0">
                <a:solidFill>
                  <a:schemeClr val="tx1"/>
                </a:solidFill>
                <a:effectLst/>
                <a:latin typeface="+mn-lt"/>
                <a:ea typeface="+mn-ea"/>
                <a:cs typeface="+mn-cs"/>
              </a:rPr>
              <a:t>link name</a:t>
            </a:r>
            <a:r>
              <a:rPr lang="en-GB" sz="1200" b="0" i="0" kern="1200" dirty="0" smtClean="0">
                <a:solidFill>
                  <a:schemeClr val="tx1"/>
                </a:solidFill>
                <a:effectLst/>
                <a:latin typeface="+mn-lt"/>
                <a:ea typeface="+mn-ea"/>
                <a:cs typeface="+mn-cs"/>
              </a:rPr>
              <a:t> aspect is a string value for the name of an exported or imported entity, based on the conventions of the foreign language's compiler in interfacing with the system's linker tool.</a:t>
            </a:r>
          </a:p>
          <a:p>
            <a:endParaRPr lang="en-GB" sz="1200" b="0" i="0" kern="1200" baseline="0" dirty="0" smtClean="0">
              <a:solidFill>
                <a:schemeClr val="tx1"/>
              </a:solidFill>
              <a:effectLst/>
              <a:latin typeface="+mn-lt"/>
              <a:ea typeface="+mn-ea"/>
              <a:cs typeface="+mn-cs"/>
            </a:endParaRPr>
          </a:p>
          <a:p>
            <a:r>
              <a:rPr lang="en-GB" baseline="0" dirty="0" smtClean="0"/>
              <a:t>This feature allows the programmer to explicitly state the symbol name of the foreign language entity as it appears in an externally compiled object file.</a:t>
            </a:r>
          </a:p>
          <a:p>
            <a:endParaRPr lang="en-GB" baseline="0" dirty="0" smtClean="0"/>
          </a:p>
          <a:p>
            <a:r>
              <a:rPr lang="en-GB" baseline="0" dirty="0" smtClean="0"/>
              <a:t>If the link name aspect is not used then the convention and the external name will be used to build a suitable symbol name.</a:t>
            </a:r>
          </a:p>
          <a:p>
            <a:endParaRPr lang="en-GB" baseline="0" dirty="0" smtClean="0"/>
          </a:p>
          <a:p>
            <a:r>
              <a:rPr lang="en-GB" baseline="0" dirty="0" smtClean="0"/>
              <a:t>The link name aspect is an advanced feature and unless absolutely necessary it is best to avoid using it and to let the compiler synthesise the symbol name for you.  This is to avoid making the source code compiler specific, however there may be times where using the actual symbol name is unavoidable.</a:t>
            </a:r>
          </a:p>
          <a:p>
            <a:endParaRPr lang="en-GB" baseline="0" dirty="0" smtClean="0"/>
          </a:p>
          <a:p>
            <a:r>
              <a:rPr lang="en-GB" dirty="0" smtClean="0"/>
              <a:t>On</a:t>
            </a:r>
            <a:r>
              <a:rPr lang="en-GB" baseline="0" dirty="0" smtClean="0"/>
              <a:t> a final cautionary note, the Ada language reference manual states i</a:t>
            </a:r>
            <a:r>
              <a:rPr lang="en-GB" dirty="0" smtClean="0"/>
              <a:t>f both </a:t>
            </a:r>
            <a:r>
              <a:rPr lang="en-GB" dirty="0" err="1" smtClean="0"/>
              <a:t>External_Name</a:t>
            </a:r>
            <a:r>
              <a:rPr lang="en-GB" dirty="0" smtClean="0"/>
              <a:t> and </a:t>
            </a:r>
            <a:r>
              <a:rPr lang="en-GB" dirty="0" err="1" smtClean="0"/>
              <a:t>Link_Name</a:t>
            </a:r>
            <a:r>
              <a:rPr lang="en-GB" dirty="0" smtClean="0"/>
              <a:t> are specified for a given entity, then the </a:t>
            </a:r>
            <a:r>
              <a:rPr lang="en-GB" dirty="0" err="1" smtClean="0"/>
              <a:t>External_Name</a:t>
            </a:r>
            <a:r>
              <a:rPr lang="en-GB" dirty="0" smtClean="0"/>
              <a:t> is ignored.</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83862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basic knowledge of Mixed Language Programming with Ada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first question starts</a:t>
            </a:r>
            <a:r>
              <a:rPr lang="en-GB" baseline="0" dirty="0" smtClean="0"/>
              <a:t> off with an attempt to simply import an 8-bit value using the C convention whose name is “byte_for_ada” in the foreign language.</a:t>
            </a:r>
          </a:p>
          <a:p>
            <a:endParaRPr lang="en-GB" baseline="0" dirty="0" smtClean="0"/>
          </a:p>
          <a:p>
            <a:r>
              <a:rPr lang="en-GB" baseline="0" dirty="0" smtClean="0"/>
              <a:t>If you think this code is correct then please click the tick icon, otherwise click the line of code that is incorrect.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51477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NO – the code is incorrect.</a:t>
            </a:r>
          </a:p>
          <a:p>
            <a:endParaRPr lang="en-GB" dirty="0" smtClean="0"/>
          </a:p>
          <a:p>
            <a:r>
              <a:rPr lang="en-GB" dirty="0" smtClean="0"/>
              <a:t>The</a:t>
            </a:r>
            <a:r>
              <a:rPr lang="en-GB" baseline="0" dirty="0" smtClean="0"/>
              <a:t> language version set by the pragma Ada_05 fixes the language to Ada 2005 which did not include Aspects but instead used pragmas for mixed language programming.</a:t>
            </a:r>
          </a:p>
          <a:p>
            <a:endParaRPr lang="en-GB" baseline="0" dirty="0" smtClean="0"/>
          </a:p>
          <a:p>
            <a:r>
              <a:rPr lang="en-GB" dirty="0" smtClean="0"/>
              <a:t>The correct Ada 2005 code is shown in the second snippet.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381397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 presents</a:t>
            </a:r>
            <a:r>
              <a:rPr lang="en-GB" baseline="0" dirty="0" smtClean="0"/>
              <a:t> a package with an imported procedure and an exported procedure.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3340871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It is perfectly fine</a:t>
            </a:r>
            <a:r>
              <a:rPr lang="en-GB" baseline="0" dirty="0" smtClean="0"/>
              <a:t> to mix imported and exported subprograms within packages but as you can see there must be a body for any subprogram exported from Ada to a foreign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294013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imports</a:t>
            </a:r>
            <a:r>
              <a:rPr lang="en-GB" baseline="0" dirty="0" smtClean="0"/>
              <a:t> an 8 bit value using the C calling convention and recognises that the entity is called “</a:t>
            </a:r>
            <a:r>
              <a:rPr lang="en-GB" baseline="0" dirty="0" err="1" smtClean="0"/>
              <a:t>byte_for_ada</a:t>
            </a:r>
            <a:r>
              <a:rPr lang="en-GB" baseline="0" dirty="0" smtClean="0"/>
              <a:t>” in the foreign language.</a:t>
            </a:r>
          </a:p>
          <a:p>
            <a:endParaRPr lang="en-GB" baseline="0" dirty="0" smtClean="0"/>
          </a:p>
          <a:p>
            <a:r>
              <a:rPr lang="en-GB" baseline="0" dirty="0" smtClean="0"/>
              <a:t>The body code goes onto initialise this imported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91117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foreign</a:t>
            </a:r>
            <a:r>
              <a:rPr lang="en-GB" baseline="0" dirty="0" smtClean="0"/>
              <a:t> language entity name “</a:t>
            </a:r>
            <a:r>
              <a:rPr lang="en-GB" baseline="0" dirty="0" err="1" smtClean="0"/>
              <a:t>byte_for_ada</a:t>
            </a:r>
            <a:r>
              <a:rPr lang="en-GB" baseline="0" dirty="0" smtClean="0"/>
              <a:t>” has been used to reference the Ada entity.  This is wrong and the Ada entity name </a:t>
            </a:r>
            <a:r>
              <a:rPr lang="en-GB" baseline="0" dirty="0" err="1" smtClean="0"/>
              <a:t>A_Byte</a:t>
            </a:r>
            <a:r>
              <a:rPr lang="en-GB" baseline="0" dirty="0" smtClean="0"/>
              <a:t> should have been used instead.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406911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next question in</a:t>
            </a:r>
            <a:r>
              <a:rPr lang="en-GB" baseline="0" dirty="0" smtClean="0"/>
              <a:t> the quiz imports a 8-bit constant value using the C convention and then assigns the constant value to an Ada entity.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414812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rare, especially in large systems, for the software to be developed solely in one programming language.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Often there is a need for low-level routines written in C or assembly language, GUI components that might be written in C++ or Java, or numeric libraries that might be written in Fortran.</a:t>
            </a:r>
          </a:p>
          <a:p>
            <a:endParaRPr lang="en-GB" dirty="0" smtClean="0"/>
          </a:p>
          <a:p>
            <a:r>
              <a:rPr lang="en-GB" baseline="0" dirty="0" smtClean="0"/>
              <a:t>Mixed Language Programming involves giving careful consideration </a:t>
            </a:r>
            <a:r>
              <a:rPr lang="en-GB" sz="1200" b="0" i="0" kern="1200" dirty="0" smtClean="0">
                <a:solidFill>
                  <a:schemeClr val="tx1"/>
                </a:solidFill>
                <a:effectLst/>
                <a:latin typeface="+mn-lt"/>
                <a:ea typeface="+mn-ea"/>
                <a:cs typeface="+mn-cs"/>
              </a:rPr>
              <a:t>when combining modules written in multiple languages, or when calling operating system or library </a:t>
            </a:r>
            <a:r>
              <a:rPr lang="en-GB" sz="1200" b="0" i="0" u="none" strike="noStrike" kern="1200" dirty="0" smtClean="0">
                <a:solidFill>
                  <a:schemeClr val="tx1"/>
                </a:solidFill>
                <a:effectLst/>
                <a:latin typeface="+mn-lt"/>
                <a:ea typeface="+mn-ea"/>
                <a:cs typeface="+mn-cs"/>
                <a:hlinkClick r:id="rId3" tooltip="API"/>
              </a:rPr>
              <a:t>APIs</a:t>
            </a:r>
            <a:r>
              <a:rPr lang="en-GB" sz="1200" b="0" i="0" kern="1200" dirty="0" smtClean="0">
                <a:solidFill>
                  <a:schemeClr val="tx1"/>
                </a:solidFill>
                <a:effectLst/>
                <a:latin typeface="+mn-lt"/>
                <a:ea typeface="+mn-ea"/>
                <a:cs typeface="+mn-cs"/>
              </a:rPr>
              <a:t> from a language other than the one in which they are written; in these cases, special care must be taken to coordinate the calling conventions used by caller and </a:t>
            </a:r>
            <a:r>
              <a:rPr lang="en-GB" sz="1200" b="0" i="0" kern="1200" dirty="0" err="1" smtClean="0">
                <a:solidFill>
                  <a:schemeClr val="tx1"/>
                </a:solidFill>
                <a:effectLst/>
                <a:latin typeface="+mn-lt"/>
                <a:ea typeface="+mn-ea"/>
                <a:cs typeface="+mn-cs"/>
              </a:rPr>
              <a:t>callee</a:t>
            </a:r>
            <a:r>
              <a:rPr lang="en-GB" sz="1200" b="0" i="0" kern="1200" dirty="0" smtClean="0">
                <a:solidFill>
                  <a:schemeClr val="tx1"/>
                </a:solidFill>
                <a:effectLst/>
                <a:latin typeface="+mn-lt"/>
                <a:ea typeface="+mn-ea"/>
                <a:cs typeface="+mn-cs"/>
              </a:rPr>
              <a:t>.</a:t>
            </a:r>
          </a:p>
          <a:p>
            <a:endParaRPr lang="en-GB" baseline="0" dirty="0" smtClean="0"/>
          </a:p>
          <a:p>
            <a:r>
              <a:rPr lang="en-GB" baseline="0" dirty="0" smtClean="0"/>
              <a:t>Lack of coordination in these matters will result in invalid programs and Ada provides some unique features for limiting the chance of errors in mixed language programming.</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310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An imported entity cannot be explicitly initialised.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822848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5 imports</a:t>
            </a:r>
            <a:r>
              <a:rPr lang="en-GB" baseline="0" dirty="0" smtClean="0"/>
              <a:t> an 8-bit value using the C convention and it’s name in the object code is </a:t>
            </a:r>
            <a:r>
              <a:rPr lang="en-GB" baseline="0" dirty="0" err="1" smtClean="0"/>
              <a:t>a_byte_for_ada</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2419517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NO – the code is incorrect.</a:t>
            </a:r>
          </a:p>
          <a:p>
            <a:endParaRPr lang="en-GB" dirty="0" smtClean="0"/>
          </a:p>
          <a:p>
            <a:r>
              <a:rPr lang="en-GB" dirty="0" smtClean="0"/>
              <a:t>The </a:t>
            </a:r>
            <a:r>
              <a:rPr lang="en-GB" dirty="0" err="1" smtClean="0"/>
              <a:t>Link_Name</a:t>
            </a:r>
            <a:r>
              <a:rPr lang="en-GB" baseline="0" dirty="0" smtClean="0"/>
              <a:t> aspect must be of string type – the code has used an identifier rather than a string.</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742524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presents</a:t>
            </a:r>
            <a:r>
              <a:rPr lang="en-GB" baseline="0" dirty="0" smtClean="0"/>
              <a:t> the statement - </a:t>
            </a:r>
            <a:r>
              <a:rPr lang="en-GB" dirty="0" smtClean="0"/>
              <a:t>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Link_Name</a:t>
            </a:r>
            <a:r>
              <a:rPr lang="en-GB" baseline="0" dirty="0" smtClean="0"/>
              <a:t> </a:t>
            </a:r>
            <a:r>
              <a:rPr lang="en-GB" dirty="0" smtClean="0"/>
              <a:t>is ignored.</a:t>
            </a:r>
          </a:p>
          <a:p>
            <a:endParaRPr lang="en-GB" dirty="0" smtClean="0"/>
          </a:p>
          <a:p>
            <a:r>
              <a:rPr lang="en-GB" dirty="0" smtClean="0"/>
              <a:t>Please select if</a:t>
            </a:r>
            <a:r>
              <a:rPr lang="en-GB" baseline="0" dirty="0" smtClean="0"/>
              <a:t> you believe the statement is TRUE or FALSE and click Submit.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51733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FALSE - if both </a:t>
            </a:r>
            <a:r>
              <a:rPr lang="en-GB" dirty="0" err="1" smtClean="0"/>
              <a:t>External_Name</a:t>
            </a:r>
            <a:r>
              <a:rPr lang="en-GB" dirty="0" smtClean="0"/>
              <a:t> and </a:t>
            </a:r>
            <a:r>
              <a:rPr lang="en-GB" dirty="0" err="1" smtClean="0"/>
              <a:t>Link_Name</a:t>
            </a:r>
            <a:r>
              <a:rPr lang="en-GB" dirty="0" smtClean="0"/>
              <a:t> aspects are specified for a given entity, then the </a:t>
            </a:r>
            <a:r>
              <a:rPr lang="en-GB" dirty="0" err="1" smtClean="0"/>
              <a:t>External_Name</a:t>
            </a:r>
            <a:r>
              <a:rPr lang="en-GB" baseline="0" dirty="0" smtClean="0"/>
              <a:t> </a:t>
            </a:r>
            <a:r>
              <a:rPr lang="en-GB" dirty="0" smtClean="0"/>
              <a:t>is ignored.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72595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7 presents</a:t>
            </a:r>
            <a:r>
              <a:rPr lang="en-GB" baseline="0" dirty="0" smtClean="0"/>
              <a:t> the statement - </a:t>
            </a:r>
            <a:r>
              <a:rPr lang="en-GB" dirty="0" smtClean="0"/>
              <a:t>It’s OK to</a:t>
            </a:r>
            <a:r>
              <a:rPr lang="en-GB" baseline="0" dirty="0" smtClean="0"/>
              <a:t> use standard Ada types when passing parameters into imported or exported subprograms or returning values from imported or exported functions.</a:t>
            </a:r>
          </a:p>
          <a:p>
            <a:endParaRPr lang="en-GB" dirty="0" smtClean="0"/>
          </a:p>
          <a:p>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1323292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was FALSE – to guarantee correct operation it is best to use the types</a:t>
            </a:r>
            <a:r>
              <a:rPr lang="en-GB" baseline="0" dirty="0" smtClean="0"/>
              <a:t> in the Interfaces package or one of its child packages.</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834082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presents</a:t>
            </a:r>
            <a:r>
              <a:rPr lang="en-GB" baseline="0" dirty="0" smtClean="0"/>
              <a:t> the statement - </a:t>
            </a:r>
            <a:r>
              <a:rPr lang="en-GB" dirty="0" smtClean="0"/>
              <a:t>It’s not possible to use the interfacing</a:t>
            </a:r>
            <a:r>
              <a:rPr lang="en-GB" baseline="0" dirty="0" smtClean="0"/>
              <a:t> pragmas in Ada 2012 source code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Please select if</a:t>
            </a:r>
            <a:r>
              <a:rPr lang="en-GB" baseline="0" dirty="0" smtClean="0"/>
              <a:t> you believe the statement is TRUE or FALSE and click Submit.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787247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was TRUE</a:t>
            </a:r>
            <a:r>
              <a:rPr lang="en-GB" baseline="0" dirty="0" smtClean="0"/>
              <a:t> – it is possible to still use the interfacing pragmas in Ada 2012 source code, however their use is deprecated and it’s recommended to move to using aspects.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685774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a:t>
            </a:r>
            <a:r>
              <a:rPr lang="en-GB" baseline="0" dirty="0" smtClean="0"/>
              <a:t> 9 shows a 8 bit </a:t>
            </a:r>
            <a:r>
              <a:rPr lang="en-GB" baseline="0" smtClean="0"/>
              <a:t>constant entity being </a:t>
            </a:r>
            <a:r>
              <a:rPr lang="en-GB" baseline="0" dirty="0" smtClean="0"/>
              <a:t>exported in the C calling convention.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think this code is correct then please click the tick icon, otherwise click the line of code that is incorrect.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22476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concrete</a:t>
            </a:r>
            <a:r>
              <a:rPr lang="en-GB" baseline="0" dirty="0" smtClean="0"/>
              <a:t> </a:t>
            </a:r>
            <a:r>
              <a:rPr lang="en-GB" dirty="0" smtClean="0"/>
              <a:t>example of how a</a:t>
            </a:r>
            <a:r>
              <a:rPr lang="en-GB" baseline="0" dirty="0" smtClean="0"/>
              <a:t> subprogram implemented in C can be imported into an Ada main program and executed.</a:t>
            </a:r>
          </a:p>
          <a:p>
            <a:endParaRPr lang="en-GB" baseline="0" dirty="0" smtClean="0"/>
          </a:p>
          <a:p>
            <a:r>
              <a:rPr lang="en-GB" baseline="0" dirty="0" smtClean="0"/>
              <a:t>The example code below shows an Ada main program declaring a nested subprogram that is an imported function using the C calling convention.</a:t>
            </a:r>
          </a:p>
          <a:p>
            <a:endParaRPr lang="en-GB" baseline="0" dirty="0" smtClean="0"/>
          </a:p>
          <a:p>
            <a:r>
              <a:rPr lang="en-GB" baseline="0" dirty="0" smtClean="0"/>
              <a:t>The </a:t>
            </a:r>
            <a:r>
              <a:rPr lang="en-GB" baseline="0" dirty="0" err="1" smtClean="0"/>
              <a:t>External_Name</a:t>
            </a:r>
            <a:r>
              <a:rPr lang="en-GB" baseline="0" dirty="0" smtClean="0"/>
              <a:t> aspect has been used to identify the name of the subprogram in the C source code.</a:t>
            </a:r>
          </a:p>
          <a:p>
            <a:endParaRPr lang="en-GB" baseline="0" dirty="0" smtClean="0"/>
          </a:p>
          <a:p>
            <a:r>
              <a:rPr lang="en-GB" dirty="0" smtClean="0"/>
              <a:t>The subsequent</a:t>
            </a:r>
            <a:r>
              <a:rPr lang="en-GB" baseline="0" dirty="0" smtClean="0"/>
              <a:t> fragment of C code shows the subprogram implementation that returns the numeric value 10.</a:t>
            </a:r>
          </a:p>
          <a:p>
            <a:endParaRPr lang="en-GB" baseline="0" dirty="0" smtClean="0"/>
          </a:p>
          <a:p>
            <a:r>
              <a:rPr lang="en-GB" dirty="0" smtClean="0"/>
              <a:t>The</a:t>
            </a:r>
            <a:r>
              <a:rPr lang="en-GB" baseline="0" dirty="0" smtClean="0"/>
              <a:t> body code of the Ada main program calls the imported C function using the Ada entity identifier which causes the value 10 to be output.</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566961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 is YES – the code is correct.</a:t>
            </a:r>
          </a:p>
          <a:p>
            <a:endParaRPr lang="en-GB" dirty="0" smtClean="0"/>
          </a:p>
          <a:p>
            <a:r>
              <a:rPr lang="en-GB" dirty="0" smtClean="0"/>
              <a:t>It is perfectly legal</a:t>
            </a:r>
            <a:r>
              <a:rPr lang="en-GB" baseline="0" dirty="0" smtClean="0"/>
              <a:t> </a:t>
            </a:r>
            <a:r>
              <a:rPr lang="en-GB" dirty="0" smtClean="0"/>
              <a:t>for Ada programs to export constants to foreign</a:t>
            </a:r>
            <a:r>
              <a:rPr lang="en-GB" baseline="0" dirty="0" smtClean="0"/>
              <a:t> languages.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2093259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presents</a:t>
            </a:r>
            <a:r>
              <a:rPr lang="en-GB" baseline="0" dirty="0" smtClean="0"/>
              <a:t> a specific example of interfacing Ada to C.</a:t>
            </a:r>
          </a:p>
          <a:p>
            <a:endParaRPr lang="en-GB" baseline="0" dirty="0" smtClean="0"/>
          </a:p>
          <a:p>
            <a:r>
              <a:rPr lang="en-GB" baseline="0" dirty="0" smtClean="0"/>
              <a:t>The Ada main program has imported a C subprogram as a function entity that returns a numeric value 10.</a:t>
            </a:r>
          </a:p>
          <a:p>
            <a:endParaRPr lang="en-GB" baseline="0" dirty="0" smtClean="0"/>
          </a:p>
          <a:p>
            <a:r>
              <a:rPr lang="en-GB" baseline="0" dirty="0" smtClean="0"/>
              <a:t>The call to the imported function is made and it’s return value is passed to the </a:t>
            </a:r>
            <a:r>
              <a:rPr lang="en-GB" baseline="0" dirty="0" err="1" smtClean="0"/>
              <a:t>Put_Line</a:t>
            </a:r>
            <a:r>
              <a:rPr lang="en-GB" baseline="0" dirty="0" smtClean="0"/>
              <a:t> subprogram from </a:t>
            </a:r>
            <a:r>
              <a:rPr lang="en-GB" baseline="0" dirty="0" err="1" smtClean="0"/>
              <a:t>Ada.Text_IO</a:t>
            </a:r>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974716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a:t>
            </a:r>
            <a:r>
              <a:rPr lang="en-GB" baseline="0" dirty="0" smtClean="0"/>
              <a:t> main program will output the value 10 on the console.</a:t>
            </a:r>
          </a:p>
          <a:p>
            <a:endParaRPr lang="en-GB" baseline="0" dirty="0" smtClean="0"/>
          </a:p>
          <a:p>
            <a:r>
              <a:rPr lang="en-GB" baseline="0" dirty="0" smtClean="0"/>
              <a:t>Please click the continue to button to review your </a:t>
            </a:r>
            <a:r>
              <a:rPr lang="en-GB" baseline="0" smtClean="0"/>
              <a:t>quiz score.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416170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introductory lecture as part of the course on Mixed Language Programming with Ada.</a:t>
            </a: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ea typeface="ＭＳ Ｐゴシック" panose="020B0600070205080204" pitchFamily="34" charset="-128"/>
              </a:rPr>
              <a:t>The</a:t>
            </a:r>
            <a:r>
              <a:rPr lang="en-GB" altLang="en-US" baseline="0" dirty="0" smtClean="0">
                <a:ea typeface="ＭＳ Ｐゴシック" panose="020B0600070205080204" pitchFamily="34" charset="-128"/>
              </a:rPr>
              <a:t> aim of this lecture has been to lay the foundation for future learning about interfacing to specific foreign languages and to show how Ada can be used effectively in diverse large </a:t>
            </a:r>
            <a:r>
              <a:rPr lang="en-GB" altLang="en-US" baseline="0" smtClean="0">
                <a:ea typeface="ＭＳ Ｐゴシック" panose="020B0600070205080204" pitchFamily="34" charset="-128"/>
              </a:rPr>
              <a:t>scale software systems</a:t>
            </a:r>
            <a:r>
              <a:rPr lang="en-GB" altLang="en-US" baseline="0" dirty="0" smtClean="0">
                <a:ea typeface="ＭＳ Ｐゴシック" panose="020B0600070205080204" pitchFamily="34" charset="-128"/>
              </a:rPr>
              <a:t>.</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Let’s start with a review of basic compilation tools including a compiler and linker and why mixed language programming is needed.</a:t>
            </a:r>
          </a:p>
          <a:p>
            <a:endParaRPr lang="en-GB" baseline="0" dirty="0" smtClean="0"/>
          </a:p>
          <a:p>
            <a:r>
              <a:rPr lang="en-GB" baseline="0" dirty="0" smtClean="0"/>
              <a:t>A compiler takes source code and produces object code and is free to use whatever symbol names it likes and indeed it can impose a particular object memory layout or subroutine calling convention.</a:t>
            </a:r>
          </a:p>
          <a:p>
            <a:endParaRPr lang="en-GB" baseline="0" dirty="0" smtClean="0"/>
          </a:p>
          <a:p>
            <a:r>
              <a:rPr lang="en-GB" baseline="0" dirty="0" smtClean="0"/>
              <a:t>A linker is normally used to combine these object files in a modular fashion into either libraries or executables and the linker uses symbol names to do this.</a:t>
            </a:r>
          </a:p>
          <a:p>
            <a:endParaRPr lang="en-GB" baseline="0" dirty="0" smtClean="0"/>
          </a:p>
          <a:p>
            <a:r>
              <a:rPr lang="en-GB" baseline="0" dirty="0" smtClean="0"/>
              <a:t>The calling convention and object memory layout is not something the linker is concerned with.</a:t>
            </a:r>
          </a:p>
          <a:p>
            <a:endParaRPr lang="en-GB" baseline="0" dirty="0" smtClean="0"/>
          </a:p>
          <a:p>
            <a:r>
              <a:rPr lang="en-GB" baseline="0" dirty="0" smtClean="0"/>
              <a:t>In languages other than Ada it is up to the programmer to make sure they have used the correct calling convention and symbol names for foreign subroutines or memory objects.</a:t>
            </a:r>
          </a:p>
          <a:p>
            <a:endParaRPr lang="en-GB" baseline="0" dirty="0" smtClean="0"/>
          </a:p>
          <a:p>
            <a:r>
              <a:rPr lang="en-GB" sz="1200" b="0" i="0" kern="1200" dirty="0" smtClean="0">
                <a:solidFill>
                  <a:schemeClr val="tx1"/>
                </a:solidFill>
                <a:effectLst/>
                <a:latin typeface="+mn-lt"/>
                <a:ea typeface="+mn-ea"/>
                <a:cs typeface="+mn-cs"/>
              </a:rPr>
              <a:t>Ada</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allows the programmer to specify a subprogram in Ada, but utilize an algorithm developed in another language, as the body of the routine.</a:t>
            </a:r>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79803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Ada is one of the few languages where interfacing to foreign</a:t>
            </a:r>
            <a:r>
              <a:rPr lang="en-GB" sz="1200" b="0" i="0" kern="1200" baseline="0" dirty="0" smtClean="0">
                <a:solidFill>
                  <a:schemeClr val="tx1"/>
                </a:solidFill>
                <a:effectLst/>
                <a:latin typeface="+mn-lt"/>
                <a:ea typeface="+mn-ea"/>
                <a:cs typeface="+mn-cs"/>
              </a:rPr>
              <a:t> programming languages is part of its own </a:t>
            </a:r>
            <a:r>
              <a:rPr lang="en-GB" sz="1200" b="0" i="0" kern="1200" dirty="0" smtClean="0">
                <a:solidFill>
                  <a:schemeClr val="tx1"/>
                </a:solidFill>
                <a:effectLst/>
                <a:latin typeface="+mn-lt"/>
                <a:ea typeface="+mn-ea"/>
                <a:cs typeface="+mn-cs"/>
              </a:rPr>
              <a:t>language standard.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Ada 83, 95 and 2005 used</a:t>
            </a:r>
            <a:r>
              <a:rPr lang="en-GB" sz="1200" b="0" i="0" kern="1200" baseline="0" dirty="0" smtClean="0">
                <a:solidFill>
                  <a:schemeClr val="tx1"/>
                </a:solidFill>
                <a:effectLst/>
                <a:latin typeface="+mn-lt"/>
                <a:ea typeface="+mn-ea"/>
                <a:cs typeface="+mn-cs"/>
              </a:rPr>
              <a:t> pragmas to identify the calling convention for a subprogram declaration.  The first code snippet is an example of this.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code snippet shows that Ada 2012 has adopted Aspects for interfacing to foreign languages and the associated pragmas are now deprecated.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 shall adopt the Ada 2012 aspect notation for the remainder of the lecture.</a:t>
            </a:r>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215356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continue by looking specifically at how Ada can use entities from foreign</a:t>
            </a:r>
            <a:r>
              <a:rPr lang="en-GB" baseline="0" dirty="0" smtClean="0"/>
              <a:t> languages starting with Importing.</a:t>
            </a:r>
          </a:p>
          <a:p>
            <a:r>
              <a:rPr lang="en-GB" dirty="0" smtClean="0"/>
              <a:t/>
            </a:r>
            <a:br>
              <a:rPr lang="en-GB" dirty="0" smtClean="0"/>
            </a:br>
            <a:r>
              <a:rPr lang="en-GB" sz="1200" b="0" i="0" kern="1200" dirty="0" smtClean="0">
                <a:solidFill>
                  <a:schemeClr val="tx1"/>
                </a:solidFill>
                <a:effectLst/>
                <a:latin typeface="+mn-lt"/>
                <a:ea typeface="+mn-ea"/>
                <a:cs typeface="+mn-cs"/>
              </a:rPr>
              <a:t>Specifying the Import aspect to have the value True is used to import an entity defined in a foreign language into an Ada program, thus allowing a foreign-language subprogram to be called from Ada, or a foreign-language variable to be accessed from Ada.</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Import aspect is of type Boolean</a:t>
            </a:r>
            <a:r>
              <a:rPr lang="en-GB" sz="1200" b="0" i="0" kern="1200" baseline="0" dirty="0" smtClean="0">
                <a:solidFill>
                  <a:schemeClr val="tx1"/>
                </a:solidFill>
                <a:effectLst/>
                <a:latin typeface="+mn-lt"/>
                <a:ea typeface="+mn-ea"/>
                <a:cs typeface="+mn-cs"/>
              </a:rPr>
              <a:t> and the entity is thereafter said to be imported.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code snippet shows two imported foreign-language subprograms and a single imported foreign-language variable.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The last code snippet shows an attempt to initialise an imported entity which is illegal given the rule that Ada is not responsible for the elaboration of any Imported entities.</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2390985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Specifying </a:t>
            </a:r>
            <a:r>
              <a:rPr lang="en-GB" sz="1200" b="0" i="0" kern="1200" dirty="0" smtClean="0">
                <a:solidFill>
                  <a:schemeClr val="tx1"/>
                </a:solidFill>
                <a:effectLst/>
                <a:latin typeface="+mn-lt"/>
                <a:ea typeface="+mn-ea"/>
                <a:cs typeface="+mn-cs"/>
              </a:rPr>
              <a:t>the Export aspect to have the value True is used to export an Ada entity to a foreign language, thus allowing an Ada subprogram to be called from a foreign language, or an Ada object to be accessed from a foreign language.</a:t>
            </a:r>
          </a:p>
          <a:p>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In a similar way to the Import aspect the Export aspect is of type Boolean</a:t>
            </a:r>
            <a:r>
              <a:rPr lang="en-GB" sz="1200" b="0" i="0" kern="1200" baseline="0" dirty="0" smtClean="0">
                <a:solidFill>
                  <a:schemeClr val="tx1"/>
                </a:solidFill>
                <a:effectLst/>
                <a:latin typeface="+mn-lt"/>
                <a:ea typeface="+mn-ea"/>
                <a:cs typeface="+mn-cs"/>
              </a:rPr>
              <a:t> and the entity is thereafter said to be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Of course bodies must be provided for exported subprograms and explicit initialisation of variables is 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In this code we show a procedure and function exported along with an Unsigned_8 variable that has been explicitly initialised and exported.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233802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 move onto the other aspects it is useful to take a look at the</a:t>
            </a:r>
            <a:r>
              <a:rPr lang="en-GB" baseline="0" dirty="0" smtClean="0"/>
              <a:t> Ada packages that support mixed language programming.</a:t>
            </a:r>
          </a:p>
          <a:p>
            <a:endParaRPr lang="en-GB" baseline="0" dirty="0" smtClean="0"/>
          </a:p>
          <a:p>
            <a:r>
              <a:rPr lang="en-GB" baseline="0" dirty="0" smtClean="0"/>
              <a:t>We have already come across one in the previous slides called Interfaces that provides some useful size constrained types along with numerous bit wise operator helper subprograms. </a:t>
            </a:r>
          </a:p>
          <a:p>
            <a:endParaRPr lang="en-GB" baseline="0" dirty="0" smtClean="0"/>
          </a:p>
          <a:p>
            <a:r>
              <a:rPr lang="en-GB" baseline="0" dirty="0" smtClean="0"/>
              <a:t>This package is particularly useful when dealing with external interfaces such as serial ports or TCP/IP sockets and forms the basis of a package hierarchy that is key to mixed language programming in Ada.</a:t>
            </a:r>
          </a:p>
          <a:p>
            <a:endParaRPr lang="en-GB" baseline="0" dirty="0" smtClean="0"/>
          </a:p>
          <a:p>
            <a:r>
              <a:rPr lang="en-GB" baseline="0" dirty="0" smtClean="0"/>
              <a:t>There is a child package of Interfaces for each value of the Convention aspect permitting; the programmer to use types that have been defined in a way that are guaranteed to match the convention of the foreign language.</a:t>
            </a:r>
          </a:p>
          <a:p>
            <a:endParaRPr lang="en-GB" baseline="0" dirty="0" smtClean="0"/>
          </a:p>
          <a:p>
            <a:r>
              <a:rPr lang="en-GB" baseline="0" dirty="0" smtClean="0"/>
              <a:t>These packages include </a:t>
            </a:r>
            <a:r>
              <a:rPr lang="en-GB" baseline="0" dirty="0" err="1" smtClean="0"/>
              <a:t>Interfaces.C</a:t>
            </a:r>
            <a:r>
              <a:rPr lang="en-GB" baseline="0" dirty="0" smtClean="0"/>
              <a:t>, Interfaces.CPP, Interfaces.Fortran and </a:t>
            </a:r>
            <a:r>
              <a:rPr lang="en-GB" baseline="0" dirty="0" err="1" smtClean="0"/>
              <a:t>Interfaces.Cobol</a:t>
            </a:r>
            <a:r>
              <a:rPr lang="en-GB" baseline="0" dirty="0" smtClean="0"/>
              <a:t>.  </a:t>
            </a:r>
          </a:p>
          <a:p>
            <a:endParaRPr lang="en-GB" baseline="0" dirty="0" smtClean="0"/>
          </a:p>
          <a:p>
            <a:r>
              <a:rPr lang="en-GB" baseline="0" dirty="0" smtClean="0"/>
              <a:t>These packages will be covered in detail by futures lectures that deal with interfacing to each specific language.</a:t>
            </a:r>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29876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Convention aspect is used to indicate that an Ada entity should use the conventions of another language.</a:t>
            </a:r>
          </a:p>
          <a:p>
            <a:endParaRPr lang="en-GB" sz="1200" b="0" i="0" kern="120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If no convention is specified as an aspect of an entity then the default Ada convention is used.</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Ada supports C, C++, Fortran and Cobol convention identifiers.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first code snippet shows how the use of the Fortran convention will alter how columns and rows are used in multidimensional arrays by Ada programs.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second snippet shows a record being declared with the Convention aspect value of Cobol and it then being used to type a parameter being passed to a procedure imported using the Cobol calling convention.</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Both of the code snippets show the use of child package of Interfaces for Fortran and COBOL.</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 would like to take this opportunity to encourage that you seek out these package specifications in the Ada Language Reference Manual for further reading.</a:t>
            </a: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2675119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Mixed Language Programming in Ada</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External_Name</a:t>
            </a:r>
          </a:p>
        </p:txBody>
      </p:sp>
      <p:sp>
        <p:nvSpPr>
          <p:cNvPr id="3" name="Content Placeholder 2"/>
          <p:cNvSpPr>
            <a:spLocks noGrp="1"/>
          </p:cNvSpPr>
          <p:nvPr>
            <p:ph sz="half" idx="10"/>
          </p:nvPr>
        </p:nvSpPr>
        <p:spPr/>
        <p:txBody>
          <a:bodyPr/>
          <a:lstStyle/>
          <a:p>
            <a:r>
              <a:rPr lang="en-GB" dirty="0" smtClean="0"/>
              <a:t>Aspect value is of string type</a:t>
            </a:r>
          </a:p>
          <a:p>
            <a:r>
              <a:rPr lang="en-GB" dirty="0" smtClean="0"/>
              <a:t>Name of the entity as seen by the foreign language</a:t>
            </a:r>
          </a:p>
          <a:p>
            <a:r>
              <a:rPr lang="en-GB" dirty="0" smtClean="0"/>
              <a:t>Can be applied to Imported and Exported entities</a:t>
            </a:r>
          </a:p>
          <a:p>
            <a:r>
              <a:rPr lang="en-GB" dirty="0" smtClean="0"/>
              <a:t>Useful for renaming entities</a:t>
            </a:r>
          </a:p>
          <a:p>
            <a:pPr lvl="1"/>
            <a:r>
              <a:rPr lang="en-GB" dirty="0" smtClean="0"/>
              <a:t>Workaround for different casing conventions</a:t>
            </a:r>
          </a:p>
          <a:p>
            <a:r>
              <a:rPr lang="en-GB" dirty="0" smtClean="0"/>
              <a:t>Provides a thin veneer if required </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37871297"/>
              </p:ext>
            </p:extLst>
          </p:nvPr>
        </p:nvGraphicFramePr>
        <p:xfrm>
          <a:off x="2567761" y="434572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78823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err="1" smtClean="0"/>
              <a:t>Link_Name</a:t>
            </a:r>
            <a:endParaRPr lang="en-GB" dirty="0"/>
          </a:p>
        </p:txBody>
      </p:sp>
      <p:sp>
        <p:nvSpPr>
          <p:cNvPr id="3" name="Content Placeholder 2"/>
          <p:cNvSpPr>
            <a:spLocks noGrp="1"/>
          </p:cNvSpPr>
          <p:nvPr>
            <p:ph sz="half" idx="10"/>
          </p:nvPr>
        </p:nvSpPr>
        <p:spPr/>
        <p:txBody>
          <a:bodyPr/>
          <a:lstStyle/>
          <a:p>
            <a:r>
              <a:rPr lang="en-GB" dirty="0"/>
              <a:t>Aspect </a:t>
            </a:r>
            <a:r>
              <a:rPr lang="en-GB" dirty="0" smtClean="0"/>
              <a:t>value is </a:t>
            </a:r>
            <a:r>
              <a:rPr lang="en-GB" dirty="0"/>
              <a:t>of string type</a:t>
            </a:r>
          </a:p>
          <a:p>
            <a:r>
              <a:rPr lang="en-GB" dirty="0" smtClean="0"/>
              <a:t>Symbol Name </a:t>
            </a:r>
            <a:r>
              <a:rPr lang="en-GB" dirty="0"/>
              <a:t>of the entity as </a:t>
            </a:r>
            <a:r>
              <a:rPr lang="en-GB" dirty="0" smtClean="0"/>
              <a:t>it appears in the </a:t>
            </a:r>
            <a:r>
              <a:rPr lang="en-GB" dirty="0"/>
              <a:t>foreign </a:t>
            </a:r>
            <a:r>
              <a:rPr lang="en-GB" dirty="0" smtClean="0"/>
              <a:t>languages object code symbol table</a:t>
            </a:r>
          </a:p>
          <a:p>
            <a:r>
              <a:rPr lang="en-GB" dirty="0"/>
              <a:t>I</a:t>
            </a:r>
            <a:r>
              <a:rPr lang="en-GB" dirty="0" smtClean="0"/>
              <a:t>ntroduces a compiler specific identifier</a:t>
            </a:r>
          </a:p>
          <a:p>
            <a:r>
              <a:rPr lang="en-GB" dirty="0" smtClean="0"/>
              <a:t>Incorrect link name may not show as an error until link time</a:t>
            </a:r>
          </a:p>
          <a:p>
            <a:endParaRPr lang="en-GB" dirty="0"/>
          </a:p>
          <a:p>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242921892"/>
              </p:ext>
            </p:extLst>
          </p:nvPr>
        </p:nvGraphicFramePr>
        <p:xfrm>
          <a:off x="2589026" y="4260662"/>
          <a:ext cx="4191000" cy="159965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Link_Name  =&gt; </a:t>
                      </a:r>
                      <a:r>
                        <a:rPr lang="en-GB" sz="1100" b="0" u="none"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__byte_for_ada"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286284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611788417"/>
              </p:ext>
            </p:extLst>
          </p:nvPr>
        </p:nvGraphicFramePr>
        <p:xfrm>
          <a:off x="2461435" y="2272374"/>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(1/10)</a:t>
            </a:r>
            <a:endParaRPr lang="en-GB" dirty="0"/>
          </a:p>
        </p:txBody>
      </p:sp>
    </p:spTree>
    <p:extLst>
      <p:ext uri="{BB962C8B-B14F-4D97-AF65-F5344CB8AC3E}">
        <p14:creationId xmlns:p14="http://schemas.microsoft.com/office/powerpoint/2010/main" val="676266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677880639"/>
              </p:ext>
            </p:extLst>
          </p:nvPr>
        </p:nvGraphicFramePr>
        <p:xfrm>
          <a:off x="927778" y="2378699"/>
          <a:ext cx="4191000" cy="210257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4"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75" y="2391143"/>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p:cNvCxnSpPr>
            <a:cxnSpLocks noChangeShapeType="1"/>
            <a:stCxn id="7" idx="0"/>
            <a:endCxn id="10" idx="2"/>
          </p:cNvCxnSpPr>
          <p:nvPr/>
        </p:nvCxnSpPr>
        <p:spPr bwMode="auto">
          <a:xfrm flipV="1">
            <a:off x="1648504" y="1902661"/>
            <a:ext cx="989743" cy="43004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7" name="Oval 2"/>
          <p:cNvSpPr>
            <a:spLocks noChangeArrowheads="1"/>
          </p:cNvSpPr>
          <p:nvPr/>
        </p:nvSpPr>
        <p:spPr bwMode="auto">
          <a:xfrm>
            <a:off x="892854" y="2332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0" name="TextBox 9"/>
          <p:cNvSpPr txBox="1"/>
          <p:nvPr/>
        </p:nvSpPr>
        <p:spPr>
          <a:xfrm>
            <a:off x="927778" y="1594884"/>
            <a:ext cx="3420938" cy="307777"/>
          </a:xfrm>
          <a:prstGeom prst="rect">
            <a:avLst/>
          </a:prstGeom>
          <a:noFill/>
        </p:spPr>
        <p:txBody>
          <a:bodyPr wrap="none" rtlCol="0">
            <a:spAutoFit/>
          </a:bodyPr>
          <a:lstStyle/>
          <a:p>
            <a:pPr algn="r"/>
            <a:r>
              <a:rPr lang="en-GB" sz="1400" b="1" i="0" kern="1200" dirty="0" smtClean="0">
                <a:solidFill>
                  <a:schemeClr val="accent1"/>
                </a:solidFill>
              </a:rPr>
              <a:t>Ada 2005 does not support Aspect notation</a:t>
            </a:r>
          </a:p>
        </p:txBody>
      </p:sp>
      <p:graphicFrame>
        <p:nvGraphicFramePr>
          <p:cNvPr id="14" name="Tableau 4"/>
          <p:cNvGraphicFramePr>
            <a:graphicFrameLocks noGrp="1"/>
          </p:cNvGraphicFramePr>
          <p:nvPr>
            <p:extLst>
              <p:ext uri="{D42A27DB-BD31-4B8C-83A1-F6EECF244321}">
                <p14:modId xmlns:p14="http://schemas.microsoft.com/office/powerpoint/2010/main" val="852149727"/>
              </p:ext>
            </p:extLst>
          </p:nvPr>
        </p:nvGraphicFramePr>
        <p:xfrm>
          <a:off x="4599554" y="3838353"/>
          <a:ext cx="4191000" cy="2581586"/>
        </p:xfrm>
        <a:graphic>
          <a:graphicData uri="http://schemas.openxmlformats.org/drawingml/2006/table">
            <a:tbl>
              <a:tblPr firstRow="1" bandRow="1">
                <a:tableStyleId>{5C22544A-7EE6-4342-B048-85BDC9FD1C3A}</a:tableStyleId>
              </a:tblPr>
              <a:tblGrid>
                <a:gridCol w="4191000"/>
              </a:tblGrid>
              <a:tr h="25815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Ada_05</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Entity        =&gt;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16" name="Title 1"/>
          <p:cNvSpPr>
            <a:spLocks noGrp="1"/>
          </p:cNvSpPr>
          <p:nvPr>
            <p:ph type="title"/>
          </p:nvPr>
        </p:nvSpPr>
        <p:spPr>
          <a:xfrm>
            <a:off x="4283968" y="332656"/>
            <a:ext cx="1944216" cy="533400"/>
          </a:xfrm>
        </p:spPr>
        <p:txBody>
          <a:bodyPr/>
          <a:lstStyle/>
          <a:p>
            <a:r>
              <a:rPr lang="en-GB" dirty="0" smtClean="0"/>
              <a:t>(1/10)</a:t>
            </a:r>
            <a:endParaRPr lang="en-GB" dirty="0"/>
          </a:p>
        </p:txBody>
      </p:sp>
      <p:sp>
        <p:nvSpPr>
          <p:cNvPr id="9" name="TextBox 8"/>
          <p:cNvSpPr txBox="1"/>
          <p:nvPr/>
        </p:nvSpPr>
        <p:spPr>
          <a:xfrm>
            <a:off x="5876415" y="3522922"/>
            <a:ext cx="1864934" cy="307777"/>
          </a:xfrm>
          <a:prstGeom prst="rect">
            <a:avLst/>
          </a:prstGeom>
          <a:noFill/>
        </p:spPr>
        <p:txBody>
          <a:bodyPr wrap="none" rtlCol="0">
            <a:spAutoFit/>
          </a:bodyPr>
          <a:lstStyle/>
          <a:p>
            <a:pPr algn="r"/>
            <a:r>
              <a:rPr lang="en-GB" sz="1400" b="1" i="0" kern="1200" dirty="0" smtClean="0">
                <a:solidFill>
                  <a:schemeClr val="accent1"/>
                </a:solidFill>
              </a:rPr>
              <a:t>Correct Ada 2005 code</a:t>
            </a:r>
          </a:p>
        </p:txBody>
      </p:sp>
    </p:spTree>
    <p:extLst>
      <p:ext uri="{BB962C8B-B14F-4D97-AF65-F5344CB8AC3E}">
        <p14:creationId xmlns:p14="http://schemas.microsoft.com/office/powerpoint/2010/main" val="1731969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952700375"/>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itle 1"/>
          <p:cNvSpPr>
            <a:spLocks noGrp="1"/>
          </p:cNvSpPr>
          <p:nvPr>
            <p:ph type="title"/>
          </p:nvPr>
        </p:nvSpPr>
        <p:spPr>
          <a:xfrm>
            <a:off x="4283968" y="332656"/>
            <a:ext cx="1944216" cy="533400"/>
          </a:xfrm>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687274206"/>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3622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81149301"/>
              </p:ext>
            </p:extLst>
          </p:nvPr>
        </p:nvGraphicFramePr>
        <p:xfrm>
          <a:off x="1919175" y="1605516"/>
          <a:ext cx="3014332" cy="2009555"/>
        </p:xfrm>
        <a:graphic>
          <a:graphicData uri="http://schemas.openxmlformats.org/drawingml/2006/table">
            <a:tbl>
              <a:tblPr firstRow="1" bandRow="1">
                <a:tableStyleId>{5C22544A-7EE6-4342-B048-85BDC9FD1C3A}</a:tableStyleId>
              </a:tblPr>
              <a:tblGrid>
                <a:gridCol w="3014332"/>
              </a:tblGrid>
              <a:tr h="2009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21344174"/>
              </p:ext>
            </p:extLst>
          </p:nvPr>
        </p:nvGraphicFramePr>
        <p:xfrm>
          <a:off x="4570226" y="3987209"/>
          <a:ext cx="2521691" cy="1432010"/>
        </p:xfrm>
        <a:graphic>
          <a:graphicData uri="http://schemas.openxmlformats.org/drawingml/2006/table">
            <a:tbl>
              <a:tblPr firstRow="1" bandRow="1">
                <a:tableStyleId>{5C22544A-7EE6-4342-B048-85BDC9FD1C3A}</a:tableStyleId>
              </a:tblPr>
              <a:tblGrid>
                <a:gridCol w="2521691"/>
              </a:tblGrid>
              <a:tr h="1371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Proc1;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09938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466797596"/>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68806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04180202"/>
              </p:ext>
            </p:extLst>
          </p:nvPr>
        </p:nvGraphicFramePr>
        <p:xfrm>
          <a:off x="4013788" y="2296630"/>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External_Name</a:t>
                      </a:r>
                      <a:r>
                        <a:rPr lang="en-GB" sz="1100" b="1" baseline="0" dirty="0" smtClean="0">
                          <a:solidFill>
                            <a:schemeClr val="tx1"/>
                          </a:solidFill>
                          <a:latin typeface="Courier New" pitchFamily="49" charset="0"/>
                        </a:rPr>
                        <a:t>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byte_for_ada</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byte_for_ada</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'Last;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2"/>
            <a:endCxn id="8" idx="2"/>
          </p:cNvCxnSpPr>
          <p:nvPr/>
        </p:nvCxnSpPr>
        <p:spPr bwMode="auto">
          <a:xfrm flipH="1" flipV="1">
            <a:off x="2239408" y="3190895"/>
            <a:ext cx="1798357" cy="109762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037765" y="4108339"/>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725523" y="2452231"/>
            <a:ext cx="3027770" cy="738664"/>
          </a:xfrm>
          <a:prstGeom prst="rect">
            <a:avLst/>
          </a:prstGeom>
          <a:noFill/>
        </p:spPr>
        <p:txBody>
          <a:bodyPr wrap="square" rtlCol="0">
            <a:spAutoFit/>
          </a:bodyPr>
          <a:lstStyle/>
          <a:p>
            <a:r>
              <a:rPr lang="en-GB" sz="1400" b="1" i="0" kern="1200" dirty="0" smtClean="0">
                <a:solidFill>
                  <a:schemeClr val="accent1"/>
                </a:solidFill>
              </a:rPr>
              <a:t>Incorrect use of foreign language entity name and </a:t>
            </a:r>
            <a:r>
              <a:rPr lang="en-GB" sz="1400" b="1" dirty="0" smtClean="0">
                <a:solidFill>
                  <a:schemeClr val="accent1"/>
                </a:solidFill>
              </a:rPr>
              <a:t>not the Ada entity name</a:t>
            </a:r>
            <a:endParaRPr lang="en-GB" sz="1400" b="1" i="0" kern="1200" dirty="0" smtClean="0">
              <a:solidFill>
                <a:schemeClr val="accent1"/>
              </a:solidFill>
            </a:endParaRPr>
          </a:p>
        </p:txBody>
      </p:sp>
    </p:spTree>
    <p:extLst>
      <p:ext uri="{BB962C8B-B14F-4D97-AF65-F5344CB8AC3E}">
        <p14:creationId xmlns:p14="http://schemas.microsoft.com/office/powerpoint/2010/main" val="2305753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086963070"/>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84533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is Mixed Language Programming ?</a:t>
            </a:r>
            <a:endParaRPr lang="en-GB" dirty="0"/>
          </a:p>
        </p:txBody>
      </p:sp>
      <p:sp>
        <p:nvSpPr>
          <p:cNvPr id="4" name="Content Placeholder 3"/>
          <p:cNvSpPr>
            <a:spLocks noGrp="1"/>
          </p:cNvSpPr>
          <p:nvPr>
            <p:ph sz="half" idx="10"/>
          </p:nvPr>
        </p:nvSpPr>
        <p:spPr/>
        <p:txBody>
          <a:bodyPr/>
          <a:lstStyle/>
          <a:p>
            <a:r>
              <a:rPr lang="en-GB" dirty="0" smtClean="0"/>
              <a:t>Large systems are rarely written in a single language</a:t>
            </a:r>
          </a:p>
          <a:p>
            <a:r>
              <a:rPr lang="en-GB" dirty="0" smtClean="0"/>
              <a:t>Need for reuse of low-level routines in C or assembly</a:t>
            </a:r>
          </a:p>
          <a:p>
            <a:r>
              <a:rPr lang="en-GB" dirty="0" smtClean="0"/>
              <a:t>GUI Toolkits might be written in C++ or Java</a:t>
            </a:r>
          </a:p>
          <a:p>
            <a:r>
              <a:rPr lang="en-GB" dirty="0" smtClean="0"/>
              <a:t>Numeric Libraries may be written in FORTRAN</a:t>
            </a:r>
          </a:p>
          <a:p>
            <a:r>
              <a:rPr lang="en-GB" dirty="0" smtClean="0"/>
              <a:t>Legacy libraries may be written in COBOL</a:t>
            </a:r>
          </a:p>
          <a:p>
            <a:r>
              <a:rPr lang="en-GB" dirty="0" smtClean="0"/>
              <a:t>Newer code may be written in Python</a:t>
            </a:r>
          </a:p>
          <a:p>
            <a:r>
              <a:rPr lang="en-GB" dirty="0" smtClean="0"/>
              <a:t>Code from different languages is foreign to each other</a:t>
            </a:r>
          </a:p>
          <a:p>
            <a:r>
              <a:rPr lang="en-GB" dirty="0" smtClean="0"/>
              <a:t>Careful consideration when combining foreign modules</a:t>
            </a:r>
          </a:p>
          <a:p>
            <a:endParaRPr lang="en-GB" dirty="0" smtClean="0"/>
          </a:p>
          <a:p>
            <a:endParaRPr lang="en-GB" dirty="0"/>
          </a:p>
        </p:txBody>
      </p:sp>
    </p:spTree>
    <p:extLst>
      <p:ext uri="{BB962C8B-B14F-4D97-AF65-F5344CB8AC3E}">
        <p14:creationId xmlns:p14="http://schemas.microsoft.com/office/powerpoint/2010/main" val="3865269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830570769"/>
              </p:ext>
            </p:extLst>
          </p:nvPr>
        </p:nvGraphicFramePr>
        <p:xfrm>
          <a:off x="962244" y="3147237"/>
          <a:ext cx="4077589" cy="2711303"/>
        </p:xfrm>
        <a:graphic>
          <a:graphicData uri="http://schemas.openxmlformats.org/drawingml/2006/table">
            <a:tbl>
              <a:tblPr firstRow="1" bandRow="1">
                <a:tableStyleId>{5C22544A-7EE6-4342-B048-85BDC9FD1C3A}</a:tableStyleId>
              </a:tblPr>
              <a:tblGrid>
                <a:gridCol w="4077589"/>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Unsigned_8;</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B_Byte</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stCxn id="6" idx="0"/>
            <a:endCxn id="9" idx="2"/>
          </p:cNvCxnSpPr>
          <p:nvPr/>
        </p:nvCxnSpPr>
        <p:spPr bwMode="auto">
          <a:xfrm flipV="1">
            <a:off x="3731552" y="2296633"/>
            <a:ext cx="1959976" cy="146083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3285461" y="3757466"/>
            <a:ext cx="892182"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177643" y="1988856"/>
            <a:ext cx="3027770" cy="307777"/>
          </a:xfrm>
          <a:prstGeom prst="rect">
            <a:avLst/>
          </a:prstGeom>
          <a:noFill/>
        </p:spPr>
        <p:txBody>
          <a:bodyPr wrap="square" rtlCol="0">
            <a:spAutoFit/>
          </a:bodyPr>
          <a:lstStyle/>
          <a:p>
            <a:r>
              <a:rPr lang="en-GB" sz="1400" b="1" i="0" kern="1200" dirty="0" smtClean="0">
                <a:solidFill>
                  <a:schemeClr val="accent1"/>
                </a:solidFill>
              </a:rPr>
              <a:t>Imported entities cannot be initialised</a:t>
            </a:r>
          </a:p>
        </p:txBody>
      </p:sp>
    </p:spTree>
    <p:extLst>
      <p:ext uri="{BB962C8B-B14F-4D97-AF65-F5344CB8AC3E}">
        <p14:creationId xmlns:p14="http://schemas.microsoft.com/office/powerpoint/2010/main" val="329118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96542281"/>
              </p:ext>
            </p:extLst>
          </p:nvPr>
        </p:nvGraphicFramePr>
        <p:xfrm>
          <a:off x="2472067" y="1935125"/>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8590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611905712"/>
              </p:ext>
            </p:extLst>
          </p:nvPr>
        </p:nvGraphicFramePr>
        <p:xfrm>
          <a:off x="3201333" y="2881423"/>
          <a:ext cx="4109485" cy="2711303"/>
        </p:xfrm>
        <a:graphic>
          <a:graphicData uri="http://schemas.openxmlformats.org/drawingml/2006/table">
            <a:tbl>
              <a:tblPr firstRow="1" bandRow="1">
                <a:tableStyleId>{5C22544A-7EE6-4342-B048-85BDC9FD1C3A}</a:tableStyleId>
              </a:tblPr>
              <a:tblGrid>
                <a:gridCol w="4109485"/>
              </a:tblGrid>
              <a:tr h="271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1" baseline="0" dirty="0" err="1" smtClean="0">
                          <a:solidFill>
                            <a:schemeClr val="tx1"/>
                          </a:solidFill>
                          <a:latin typeface="Courier New" pitchFamily="49" charset="0"/>
                        </a:rPr>
                        <a:t>Link_Name</a:t>
                      </a:r>
                      <a:r>
                        <a:rPr lang="en-GB" sz="1100" b="1"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a_byte_for_ada</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cxnSp>
        <p:nvCxnSpPr>
          <p:cNvPr id="5" name="Straight Connector 3"/>
          <p:cNvCxnSpPr>
            <a:cxnSpLocks noChangeShapeType="1"/>
            <a:endCxn id="7" idx="2"/>
          </p:cNvCxnSpPr>
          <p:nvPr/>
        </p:nvCxnSpPr>
        <p:spPr bwMode="auto">
          <a:xfrm flipH="1" flipV="1">
            <a:off x="3392721" y="2030820"/>
            <a:ext cx="2169042" cy="198182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6" name="Oval 2"/>
          <p:cNvSpPr>
            <a:spLocks noChangeArrowheads="1"/>
          </p:cNvSpPr>
          <p:nvPr/>
        </p:nvSpPr>
        <p:spPr bwMode="auto">
          <a:xfrm>
            <a:off x="4918493" y="4012649"/>
            <a:ext cx="128654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1866948" y="1723043"/>
            <a:ext cx="3051545" cy="307777"/>
          </a:xfrm>
          <a:prstGeom prst="rect">
            <a:avLst/>
          </a:prstGeom>
          <a:noFill/>
        </p:spPr>
        <p:txBody>
          <a:bodyPr wrap="square" rtlCol="0">
            <a:spAutoFit/>
          </a:bodyPr>
          <a:lstStyle/>
          <a:p>
            <a:r>
              <a:rPr lang="en-GB" sz="1400" b="1" i="0" kern="1200" dirty="0" err="1" smtClean="0">
                <a:solidFill>
                  <a:schemeClr val="accent1"/>
                </a:solidFill>
              </a:rPr>
              <a:t>Link_Name</a:t>
            </a:r>
            <a:r>
              <a:rPr lang="en-GB" sz="1400" b="1" i="0" kern="1200" dirty="0" smtClean="0">
                <a:solidFill>
                  <a:schemeClr val="accent1"/>
                </a:solidFill>
              </a:rPr>
              <a:t> aspect is of string type</a:t>
            </a:r>
          </a:p>
        </p:txBody>
      </p:sp>
    </p:spTree>
    <p:extLst>
      <p:ext uri="{BB962C8B-B14F-4D97-AF65-F5344CB8AC3E}">
        <p14:creationId xmlns:p14="http://schemas.microsoft.com/office/powerpoint/2010/main" val="4149295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3016181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1926024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926809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050205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2826574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472932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883468309"/>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1450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Importing C Subprograms</a:t>
            </a:r>
            <a:endParaRPr lang="en-GB" dirty="0"/>
          </a:p>
        </p:txBody>
      </p:sp>
      <p:graphicFrame>
        <p:nvGraphicFramePr>
          <p:cNvPr id="5" name="Tableau 4"/>
          <p:cNvGraphicFramePr>
            <a:graphicFrameLocks noGrp="1"/>
          </p:cNvGraphicFramePr>
          <p:nvPr>
            <p:extLst/>
          </p:nvPr>
        </p:nvGraphicFramePr>
        <p:xfrm>
          <a:off x="2124529" y="1502760"/>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err="1" smtClean="0">
                          <a:solidFill>
                            <a:schemeClr val="tx1"/>
                          </a:solidFill>
                          <a:latin typeface="Courier New" pitchFamily="49" charset="0"/>
                        </a:rPr>
                        <a:t>getLength</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2137229" y="4055460"/>
          <a:ext cx="3184071" cy="1316640"/>
        </p:xfrm>
        <a:graphic>
          <a:graphicData uri="http://schemas.openxmlformats.org/drawingml/2006/table">
            <a:tbl>
              <a:tblPr firstRow="1" bandRow="1">
                <a:tableStyleId>{5C22544A-7EE6-4342-B048-85BDC9FD1C3A}</a:tableStyleId>
              </a:tblPr>
              <a:tblGrid>
                <a:gridCol w="3184071"/>
              </a:tblGrid>
              <a:tr h="1316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810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2167611500"/>
              </p:ext>
            </p:extLst>
          </p:nvPr>
        </p:nvGraphicFramePr>
        <p:xfrm>
          <a:off x="2472067" y="1935126"/>
          <a:ext cx="4109485" cy="2466754"/>
        </p:xfrm>
        <a:graphic>
          <a:graphicData uri="http://schemas.openxmlformats.org/drawingml/2006/table">
            <a:tbl>
              <a:tblPr firstRow="1" bandRow="1">
                <a:tableStyleId>{5C22544A-7EE6-4342-B048-85BDC9FD1C3A}</a:tableStyleId>
              </a:tblPr>
              <a:tblGrid>
                <a:gridCol w="4109485"/>
              </a:tblGrid>
              <a:tr h="24667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A_Byte</a:t>
                      </a:r>
                      <a:r>
                        <a:rPr lang="en-GB" sz="1100" b="1" baseline="0" dirty="0" smtClean="0">
                          <a:solidFill>
                            <a:schemeClr val="tx1"/>
                          </a:solidFill>
                          <a:latin typeface="Courier New" pitchFamily="49" charset="0"/>
                        </a:rPr>
                        <a:t> : constant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0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1574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060368981"/>
              </p:ext>
            </p:extLst>
          </p:nvPr>
        </p:nvGraphicFramePr>
        <p:xfrm>
          <a:off x="752929" y="1530469"/>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050375764"/>
              </p:ext>
            </p:extLst>
          </p:nvPr>
        </p:nvGraphicFramePr>
        <p:xfrm>
          <a:off x="751774" y="4045526"/>
          <a:ext cx="3184071" cy="1188027"/>
        </p:xfrm>
        <a:graphic>
          <a:graphicData uri="http://schemas.openxmlformats.org/drawingml/2006/table">
            <a:tbl>
              <a:tblPr firstRow="1" bandRow="1">
                <a:tableStyleId>{5C22544A-7EE6-4342-B048-85BDC9FD1C3A}</a:tableStyleId>
              </a:tblPr>
              <a:tblGrid>
                <a:gridCol w="3184071"/>
              </a:tblGrid>
              <a:tr h="1188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552512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27968133"/>
              </p:ext>
            </p:extLst>
          </p:nvPr>
        </p:nvGraphicFramePr>
        <p:xfrm>
          <a:off x="2124529" y="1502760"/>
          <a:ext cx="5177971" cy="2065940"/>
        </p:xfrm>
        <a:graphic>
          <a:graphicData uri="http://schemas.openxmlformats.org/drawingml/2006/table">
            <a:tbl>
              <a:tblPr firstRow="1" bandRow="1">
                <a:tableStyleId>{5C22544A-7EE6-4342-B048-85BDC9FD1C3A}</a:tableStyleId>
              </a:tblPr>
              <a:tblGrid>
                <a:gridCol w="5177971"/>
              </a:tblGrid>
              <a:tr h="2065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err="1" smtClean="0">
                          <a:solidFill>
                            <a:schemeClr val="tx1"/>
                          </a:solidFill>
                          <a:latin typeface="Courier New" pitchFamily="49" charset="0"/>
                        </a:rPr>
                        <a:t>Ada.Text_IO</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Get_Length</a:t>
                      </a:r>
                      <a:r>
                        <a:rPr lang="en-GB" sz="1100" b="1"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Interfaces.C.size_t</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External_Name =&gt;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Get_Length</a:t>
                      </a:r>
                      <a:r>
                        <a:rPr lang="en-GB" sz="1100" b="1" baseline="0" dirty="0" err="1" smtClean="0">
                          <a:solidFill>
                            <a:schemeClr val="tx1"/>
                          </a:solidFill>
                          <a:latin typeface="Courier New" pitchFamily="49" charset="0"/>
                        </a:rPr>
                        <a:t>’Img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08679264"/>
              </p:ext>
            </p:extLst>
          </p:nvPr>
        </p:nvGraphicFramePr>
        <p:xfrm>
          <a:off x="2137229" y="4055460"/>
          <a:ext cx="3184071" cy="1316640"/>
        </p:xfrm>
        <a:graphic>
          <a:graphicData uri="http://schemas.openxmlformats.org/drawingml/2006/table">
            <a:tbl>
              <a:tblPr firstRow="1" bandRow="1">
                <a:tableStyleId>{5C22544A-7EE6-4342-B048-85BDC9FD1C3A}</a:tableStyleId>
              </a:tblPr>
              <a:tblGrid>
                <a:gridCol w="3184071"/>
              </a:tblGrid>
              <a:tr h="1316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stdlib.h</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getLength</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size_t</a:t>
                      </a:r>
                      <a:r>
                        <a:rPr lang="en-GB" sz="1100" b="0" baseline="0" dirty="0" smtClean="0">
                          <a:solidFill>
                            <a:schemeClr val="tx1"/>
                          </a:solidFill>
                          <a:latin typeface="Courier New"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03410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Details of Mixed Language Programming</a:t>
            </a:r>
            <a:endParaRPr lang="en-GB" dirty="0"/>
          </a:p>
        </p:txBody>
      </p:sp>
      <p:sp>
        <p:nvSpPr>
          <p:cNvPr id="4" name="Content Placeholder 3"/>
          <p:cNvSpPr>
            <a:spLocks noGrp="1"/>
          </p:cNvSpPr>
          <p:nvPr>
            <p:ph sz="half" idx="10"/>
          </p:nvPr>
        </p:nvSpPr>
        <p:spPr>
          <a:xfrm>
            <a:off x="685800" y="911773"/>
            <a:ext cx="7848600" cy="5334000"/>
          </a:xfrm>
        </p:spPr>
        <p:txBody>
          <a:bodyPr/>
          <a:lstStyle/>
          <a:p>
            <a:r>
              <a:rPr lang="en-GB" dirty="0" smtClean="0"/>
              <a:t>Compilers output Object Code.</a:t>
            </a:r>
          </a:p>
          <a:p>
            <a:r>
              <a:rPr lang="en-GB" dirty="0" smtClean="0"/>
              <a:t>Compiler can use its own policies to do this.</a:t>
            </a:r>
          </a:p>
          <a:p>
            <a:r>
              <a:rPr lang="en-GB" dirty="0" smtClean="0"/>
              <a:t>An example policy is subprogram Calling Convention.</a:t>
            </a:r>
          </a:p>
          <a:p>
            <a:r>
              <a:rPr lang="en-GB" dirty="0" smtClean="0"/>
              <a:t>Another is object memory layout.</a:t>
            </a:r>
          </a:p>
          <a:p>
            <a:r>
              <a:rPr lang="en-GB" dirty="0" smtClean="0"/>
              <a:t>Calling convention can be language or compiler specific.</a:t>
            </a:r>
          </a:p>
          <a:p>
            <a:r>
              <a:rPr lang="en-GB" dirty="0" smtClean="0"/>
              <a:t>Linkers aren’t interested in the calling </a:t>
            </a:r>
            <a:r>
              <a:rPr lang="en-GB" dirty="0"/>
              <a:t>c</a:t>
            </a:r>
            <a:r>
              <a:rPr lang="en-GB" dirty="0" smtClean="0"/>
              <a:t>onvention used in object code.</a:t>
            </a:r>
          </a:p>
          <a:p>
            <a:r>
              <a:rPr lang="en-GB" dirty="0" smtClean="0"/>
              <a:t>Programmer is left to correctly reference symbols</a:t>
            </a:r>
          </a:p>
          <a:p>
            <a:r>
              <a:rPr lang="en-GB" dirty="0" smtClean="0"/>
              <a:t>Ada has features to ease mixed language programming</a:t>
            </a:r>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Features of Ada for Mixed Language Programming</a:t>
            </a:r>
            <a:endParaRPr lang="en-GB" dirty="0"/>
          </a:p>
        </p:txBody>
      </p:sp>
      <p:sp>
        <p:nvSpPr>
          <p:cNvPr id="5" name="Content Placeholder 4"/>
          <p:cNvSpPr>
            <a:spLocks noGrp="1"/>
          </p:cNvSpPr>
          <p:nvPr>
            <p:ph sz="half" idx="10"/>
          </p:nvPr>
        </p:nvSpPr>
        <p:spPr>
          <a:xfrm>
            <a:off x="671286" y="905034"/>
            <a:ext cx="7848600" cy="5334000"/>
          </a:xfrm>
        </p:spPr>
        <p:txBody>
          <a:bodyPr/>
          <a:lstStyle/>
          <a:p>
            <a:r>
              <a:rPr lang="en-GB" dirty="0" smtClean="0"/>
              <a:t>Interfacing to foreign languages is part of the Ada Language Standard</a:t>
            </a:r>
          </a:p>
          <a:p>
            <a:pPr lvl="1"/>
            <a:r>
              <a:rPr lang="en-GB" dirty="0" smtClean="0"/>
              <a:t>Ada 83, Ada95 and Ada 2005 uses pragmas</a:t>
            </a:r>
          </a:p>
          <a:p>
            <a:pPr lvl="1"/>
            <a:endParaRPr lang="en-GB" dirty="0" smtClean="0"/>
          </a:p>
          <a:p>
            <a:pPr lvl="1"/>
            <a:endParaRPr lang="en-GB" dirty="0" smtClean="0"/>
          </a:p>
          <a:p>
            <a:pPr lvl="1"/>
            <a:endParaRPr lang="en-GB" dirty="0"/>
          </a:p>
          <a:p>
            <a:pPr marL="457200" lvl="1" indent="0">
              <a:buNone/>
            </a:pPr>
            <a:endParaRPr lang="en-GB" dirty="0" smtClean="0"/>
          </a:p>
          <a:p>
            <a:pPr lvl="1"/>
            <a:r>
              <a:rPr lang="en-GB" dirty="0" smtClean="0"/>
              <a:t>Ada 2012 can also use aspects</a:t>
            </a:r>
          </a:p>
          <a:p>
            <a:pPr lvl="1"/>
            <a:endParaRPr lang="en-GB" dirty="0" smtClean="0"/>
          </a:p>
          <a:p>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3879668070"/>
              </p:ext>
            </p:extLst>
          </p:nvPr>
        </p:nvGraphicFramePr>
        <p:xfrm>
          <a:off x="1449345" y="2531609"/>
          <a:ext cx="5733142" cy="1431925"/>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943468850"/>
              </p:ext>
            </p:extLst>
          </p:nvPr>
        </p:nvGraphicFramePr>
        <p:xfrm>
          <a:off x="1449345" y="4444434"/>
          <a:ext cx="5733142" cy="1934930"/>
        </p:xfrm>
        <a:graphic>
          <a:graphicData uri="http://schemas.openxmlformats.org/drawingml/2006/table">
            <a:tbl>
              <a:tblPr firstRow="1" bandRow="1">
                <a:tableStyleId>{5C22544A-7EE6-4342-B048-85BDC9FD1C3A}</a:tableStyleId>
              </a:tblPr>
              <a:tblGrid>
                <a:gridCol w="5733142"/>
              </a:tblGrid>
              <a:tr h="1431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Proc2(</a:t>
                      </a:r>
                      <a:r>
                        <a:rPr lang="en-GB" sz="1100" b="1"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Import(</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Proc2</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77440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Import</a:t>
            </a:r>
            <a:endParaRPr lang="en-GB" dirty="0"/>
          </a:p>
        </p:txBody>
      </p:sp>
      <p:sp>
        <p:nvSpPr>
          <p:cNvPr id="3" name="Content Placeholder 2"/>
          <p:cNvSpPr>
            <a:spLocks noGrp="1"/>
          </p:cNvSpPr>
          <p:nvPr>
            <p:ph sz="half" idx="10"/>
          </p:nvPr>
        </p:nvSpPr>
        <p:spPr>
          <a:xfrm>
            <a:off x="642257" y="764704"/>
            <a:ext cx="7848600" cy="5563525"/>
          </a:xfrm>
        </p:spPr>
        <p:txBody>
          <a:bodyPr/>
          <a:lstStyle/>
          <a:p>
            <a:r>
              <a:rPr lang="en-GB" dirty="0" smtClean="0"/>
              <a:t>Applicable to subprograms and entities</a:t>
            </a:r>
          </a:p>
          <a:p>
            <a:endParaRPr lang="en-GB" dirty="0"/>
          </a:p>
          <a:p>
            <a:endParaRPr lang="en-GB" dirty="0"/>
          </a:p>
          <a:p>
            <a:endParaRPr lang="en-GB" dirty="0" smtClean="0"/>
          </a:p>
          <a:p>
            <a:endParaRPr lang="en-GB" dirty="0"/>
          </a:p>
          <a:p>
            <a:endParaRPr lang="en-GB" dirty="0" smtClean="0"/>
          </a:p>
          <a:p>
            <a:endParaRPr lang="en-GB" dirty="0"/>
          </a:p>
          <a:p>
            <a:r>
              <a:rPr lang="en-GB" dirty="0" smtClean="0"/>
              <a:t>An Ada program is not responsible for elaboration of Imported entities.  Explicit initialisation is illegal.</a:t>
            </a:r>
          </a:p>
        </p:txBody>
      </p:sp>
      <p:graphicFrame>
        <p:nvGraphicFramePr>
          <p:cNvPr id="4" name="Tableau 4"/>
          <p:cNvGraphicFramePr>
            <a:graphicFrameLocks noGrp="1"/>
          </p:cNvGraphicFramePr>
          <p:nvPr>
            <p:extLst>
              <p:ext uri="{D42A27DB-BD31-4B8C-83A1-F6EECF244321}">
                <p14:modId xmlns:p14="http://schemas.microsoft.com/office/powerpoint/2010/main" val="2454831061"/>
              </p:ext>
            </p:extLst>
          </p:nvPr>
        </p:nvGraphicFramePr>
        <p:xfrm>
          <a:off x="1714500" y="1447800"/>
          <a:ext cx="5733142" cy="2773130"/>
        </p:xfrm>
        <a:graphic>
          <a:graphicData uri="http://schemas.openxmlformats.org/drawingml/2006/table">
            <a:tbl>
              <a:tblPr firstRow="1" bandRow="1">
                <a:tableStyleId>{5C22544A-7EE6-4342-B048-85BDC9FD1C3A}</a:tableStyleId>
              </a:tblPr>
              <a:tblGrid>
                <a:gridCol w="5733142"/>
              </a:tblGrid>
              <a:tr h="2696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A_Byte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08193275"/>
              </p:ext>
            </p:extLst>
          </p:nvPr>
        </p:nvGraphicFramePr>
        <p:xfrm>
          <a:off x="2647950" y="5566779"/>
          <a:ext cx="3924300" cy="761450"/>
        </p:xfrm>
        <a:graphic>
          <a:graphicData uri="http://schemas.openxmlformats.org/drawingml/2006/table">
            <a:tbl>
              <a:tblPr firstRow="1" bandRow="1">
                <a:tableStyleId>{5C22544A-7EE6-4342-B048-85BDC9FD1C3A}</a:tableStyleId>
              </a:tblPr>
              <a:tblGrid>
                <a:gridCol w="3924300"/>
              </a:tblGrid>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Interfaces.Unsigned_8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Flowchart: Summing Junction 5"/>
          <p:cNvSpPr/>
          <p:nvPr/>
        </p:nvSpPr>
        <p:spPr bwMode="auto">
          <a:xfrm>
            <a:off x="6219929" y="5564553"/>
            <a:ext cx="211016" cy="222995"/>
          </a:xfrm>
          <a:prstGeom prst="flowChartSummingJunction">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1" u="none" strike="noStrike" cap="none" normalizeH="0" baseline="0" smtClean="0">
              <a:solidFill>
                <a:schemeClr val="tx1"/>
              </a:solidFill>
              <a:effectLst/>
              <a:latin typeface="Arial" charset="0"/>
            </a:endParaRPr>
          </a:p>
        </p:txBody>
      </p:sp>
    </p:spTree>
    <p:extLst>
      <p:ext uri="{BB962C8B-B14F-4D97-AF65-F5344CB8AC3E}">
        <p14:creationId xmlns:p14="http://schemas.microsoft.com/office/powerpoint/2010/main" val="232991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Export</a:t>
            </a:r>
          </a:p>
        </p:txBody>
      </p:sp>
      <p:sp>
        <p:nvSpPr>
          <p:cNvPr id="3" name="Content Placeholder 2"/>
          <p:cNvSpPr>
            <a:spLocks noGrp="1"/>
          </p:cNvSpPr>
          <p:nvPr>
            <p:ph sz="half" idx="10"/>
          </p:nvPr>
        </p:nvSpPr>
        <p:spPr>
          <a:xfrm>
            <a:off x="685800" y="764704"/>
            <a:ext cx="7848600" cy="5334000"/>
          </a:xfrm>
        </p:spPr>
        <p:txBody>
          <a:bodyPr/>
          <a:lstStyle/>
          <a:p>
            <a:r>
              <a:rPr lang="en-GB" dirty="0" smtClean="0"/>
              <a:t>Similar rules to the Import aspect</a:t>
            </a:r>
          </a:p>
          <a:p>
            <a:r>
              <a:rPr lang="en-GB" dirty="0" smtClean="0"/>
              <a:t>Bodies must be provided for exported subprograms</a:t>
            </a:r>
          </a:p>
          <a:p>
            <a:r>
              <a:rPr lang="en-GB" dirty="0" smtClean="0"/>
              <a:t>Explicit initialisation of exported variables is legal</a:t>
            </a:r>
          </a:p>
          <a:p>
            <a:endParaRPr lang="en-GB" dirty="0" smtClean="0"/>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74823604"/>
              </p:ext>
            </p:extLst>
          </p:nvPr>
        </p:nvGraphicFramePr>
        <p:xfrm>
          <a:off x="405851" y="2529049"/>
          <a:ext cx="4332784" cy="2773130"/>
        </p:xfrm>
        <a:graphic>
          <a:graphicData uri="http://schemas.openxmlformats.org/drawingml/2006/table">
            <a:tbl>
              <a:tblPr firstRow="1" bandRow="1">
                <a:tableStyleId>{5C22544A-7EE6-4342-B048-85BDC9FD1C3A}</a:tableStyleId>
              </a:tblPr>
              <a:tblGrid>
                <a:gridCol w="4332784"/>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A_Byte</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0</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Export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a:t>
                      </a: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557794433"/>
              </p:ext>
            </p:extLst>
          </p:nvPr>
        </p:nvGraphicFramePr>
        <p:xfrm>
          <a:off x="4343400" y="4025207"/>
          <a:ext cx="4191000" cy="2270210"/>
        </p:xfrm>
        <a:graphic>
          <a:graphicData uri="http://schemas.openxmlformats.org/drawingml/2006/table">
            <a:tbl>
              <a:tblPr firstRow="1" bandRow="1">
                <a:tableStyleId>{5C22544A-7EE6-4342-B048-85BDC9FD1C3A}</a:tableStyleId>
              </a:tblPr>
              <a:tblGrid>
                <a:gridCol w="4191000"/>
              </a:tblGrid>
              <a:tr h="1266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In_Param</a:t>
                      </a:r>
                      <a:r>
                        <a:rPr lang="en-GB" sz="1100" b="1" baseline="0" dirty="0" smtClean="0">
                          <a:solidFill>
                            <a:schemeClr val="tx1"/>
                          </a:solidFill>
                          <a:latin typeface="Courier New" pitchFamily="49" charset="0"/>
                        </a:rPr>
                        <a:t> : in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Proc1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Unsigned_8</a:t>
                      </a:r>
                      <a:r>
                        <a:rPr lang="en-GB" sz="1100" b="1" baseline="0" dirty="0" smtClean="0">
                          <a:solidFill>
                            <a:schemeClr val="tx1"/>
                          </a:solidFill>
                          <a:latin typeface="Courier New" pitchFamily="49" charset="0"/>
                        </a:rPr>
                        <a:t>'First;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smtClean="0">
                          <a:solidFill>
                            <a:schemeClr val="tx1"/>
                          </a:solidFill>
                          <a:latin typeface="Courier New" pitchFamily="49" charset="0"/>
                        </a:rPr>
                        <a:t>Func1</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5783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Packages - Interfaces</a:t>
            </a:r>
            <a:endParaRPr lang="en-GB" dirty="0"/>
          </a:p>
        </p:txBody>
      </p:sp>
      <p:sp>
        <p:nvSpPr>
          <p:cNvPr id="5" name="Content Placeholder 4"/>
          <p:cNvSpPr>
            <a:spLocks noGrp="1"/>
          </p:cNvSpPr>
          <p:nvPr>
            <p:ph sz="half" idx="10"/>
          </p:nvPr>
        </p:nvSpPr>
        <p:spPr/>
        <p:txBody>
          <a:bodyPr/>
          <a:lstStyle/>
          <a:p>
            <a:r>
              <a:rPr lang="en-GB" dirty="0" smtClean="0"/>
              <a:t>Size constrained types</a:t>
            </a:r>
          </a:p>
          <a:p>
            <a:pPr lvl="1"/>
            <a:r>
              <a:rPr lang="en-GB" dirty="0" smtClean="0"/>
              <a:t>Integer_8, Integer_16, Integer_32 and Integer_64</a:t>
            </a:r>
          </a:p>
          <a:p>
            <a:pPr lvl="1"/>
            <a:r>
              <a:rPr lang="en-GB" dirty="0" smtClean="0"/>
              <a:t>Unsigned_8, Unsigned_16, Unsigned_32 and Unsigned_64</a:t>
            </a:r>
          </a:p>
          <a:p>
            <a:pPr lvl="1"/>
            <a:r>
              <a:rPr lang="en-GB" dirty="0"/>
              <a:t>IEEE_Float_32, IEEE_Float_64 and </a:t>
            </a:r>
            <a:r>
              <a:rPr lang="en-GB" dirty="0" smtClean="0"/>
              <a:t>IEEE_Extended_Float</a:t>
            </a:r>
          </a:p>
          <a:p>
            <a:r>
              <a:rPr lang="en-GB" dirty="0" smtClean="0"/>
              <a:t>Bit Wise Operations as Subprograms</a:t>
            </a:r>
          </a:p>
          <a:p>
            <a:pPr lvl="1"/>
            <a:r>
              <a:rPr lang="en-GB" dirty="0" smtClean="0"/>
              <a:t>Shift_Left</a:t>
            </a:r>
            <a:r>
              <a:rPr lang="en-GB" dirty="0"/>
              <a:t>, </a:t>
            </a:r>
            <a:r>
              <a:rPr lang="en-GB" dirty="0" smtClean="0"/>
              <a:t>Shift_Right</a:t>
            </a:r>
            <a:r>
              <a:rPr lang="en-GB" dirty="0"/>
              <a:t>, </a:t>
            </a:r>
            <a:r>
              <a:rPr lang="en-GB" dirty="0" smtClean="0"/>
              <a:t>Shift_Right_Arithmetic</a:t>
            </a:r>
          </a:p>
          <a:p>
            <a:pPr lvl="1"/>
            <a:r>
              <a:rPr lang="en-GB" dirty="0" smtClean="0"/>
              <a:t>Rotate_Left, Rotate_Right</a:t>
            </a:r>
          </a:p>
          <a:p>
            <a:pPr lvl="1"/>
            <a:r>
              <a:rPr lang="en-GB" dirty="0" smtClean="0"/>
              <a:t>Defined for all Unsigned_xx types</a:t>
            </a:r>
          </a:p>
          <a:p>
            <a:r>
              <a:rPr lang="en-GB" dirty="0" smtClean="0"/>
              <a:t>Essential for interfacing to external hardware</a:t>
            </a:r>
          </a:p>
          <a:p>
            <a:r>
              <a:rPr lang="en-GB" dirty="0" smtClean="0"/>
              <a:t>Child packages of Interface are available for C, C++, Fortran and COBOL</a:t>
            </a:r>
            <a:endParaRPr lang="en-GB" dirty="0"/>
          </a:p>
          <a:p>
            <a:pPr marL="57150" indent="0">
              <a:buNone/>
            </a:pPr>
            <a:endParaRPr lang="en-GB" dirty="0"/>
          </a:p>
        </p:txBody>
      </p:sp>
    </p:spTree>
    <p:extLst>
      <p:ext uri="{BB962C8B-B14F-4D97-AF65-F5344CB8AC3E}">
        <p14:creationId xmlns:p14="http://schemas.microsoft.com/office/powerpoint/2010/main" val="17261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Aspects - </a:t>
            </a:r>
            <a:r>
              <a:rPr lang="en-GB" dirty="0"/>
              <a:t>Convention</a:t>
            </a:r>
          </a:p>
        </p:txBody>
      </p:sp>
      <p:sp>
        <p:nvSpPr>
          <p:cNvPr id="3" name="Content Placeholder 2"/>
          <p:cNvSpPr>
            <a:spLocks noGrp="1"/>
          </p:cNvSpPr>
          <p:nvPr>
            <p:ph sz="half" idx="10"/>
          </p:nvPr>
        </p:nvSpPr>
        <p:spPr>
          <a:xfrm>
            <a:off x="685800" y="764704"/>
            <a:ext cx="7848600" cy="5334000"/>
          </a:xfrm>
        </p:spPr>
        <p:txBody>
          <a:bodyPr/>
          <a:lstStyle/>
          <a:p>
            <a:r>
              <a:rPr lang="en-GB" dirty="0" smtClean="0"/>
              <a:t>Fortran </a:t>
            </a:r>
          </a:p>
          <a:p>
            <a:endParaRPr lang="en-GB" dirty="0"/>
          </a:p>
          <a:p>
            <a:endParaRPr lang="en-GB" dirty="0" smtClean="0"/>
          </a:p>
          <a:p>
            <a:pPr marL="0" indent="0">
              <a:buNone/>
            </a:pPr>
            <a:endParaRPr lang="en-GB" dirty="0" smtClean="0"/>
          </a:p>
          <a:p>
            <a:r>
              <a:rPr lang="en-GB" dirty="0" smtClean="0"/>
              <a:t>COBOL</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64931959"/>
              </p:ext>
            </p:extLst>
          </p:nvPr>
        </p:nvGraphicFramePr>
        <p:xfrm>
          <a:off x="1158805" y="1298104"/>
          <a:ext cx="6902590" cy="1599650"/>
        </p:xfrm>
        <a:graphic>
          <a:graphicData uri="http://schemas.openxmlformats.org/drawingml/2006/table">
            <a:tbl>
              <a:tblPr firstRow="1" bandRow="1">
                <a:tableStyleId>{5C22544A-7EE6-4342-B048-85BDC9FD1C3A}</a:tableStyleId>
              </a:tblPr>
              <a:tblGrid>
                <a:gridCol w="6902590"/>
              </a:tblGrid>
              <a:tr h="15775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Interfaces.Fortran;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Interfaces.Fortran;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Test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Fortran_Matrix </a:t>
                      </a:r>
                      <a:r>
                        <a:rPr lang="en-GB" sz="1100" b="1" baseline="0" dirty="0" smtClean="0">
                          <a:solidFill>
                            <a:schemeClr val="tx1"/>
                          </a:solidFill>
                          <a:latin typeface="Courier New" pitchFamily="49" charset="0"/>
                        </a:rPr>
                        <a:t>is array (</a:t>
                      </a:r>
                      <a:r>
                        <a:rPr lang="en-GB" sz="1100" b="0" baseline="0" dirty="0" smtClean="0">
                          <a:solidFill>
                            <a:schemeClr val="tx1"/>
                          </a:solidFill>
                          <a:latin typeface="Courier New" pitchFamily="49" charset="0"/>
                        </a:rPr>
                        <a:t>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&lt;&gt;</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Double_Precision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Convention =&gt; </a:t>
                      </a:r>
                      <a:r>
                        <a:rPr lang="en-GB" sz="1100" b="0" baseline="0" dirty="0" smtClean="0">
                          <a:solidFill>
                            <a:schemeClr val="tx1"/>
                          </a:solidFill>
                          <a:latin typeface="Courier New" pitchFamily="49" charset="0"/>
                        </a:rPr>
                        <a:t>Fortran;                  -- stored in Fortran's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column-major order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Test;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72478489"/>
              </p:ext>
            </p:extLst>
          </p:nvPr>
        </p:nvGraphicFramePr>
        <p:xfrm>
          <a:off x="1158805" y="3299401"/>
          <a:ext cx="6902590" cy="2970770"/>
        </p:xfrm>
        <a:graphic>
          <a:graphicData uri="http://schemas.openxmlformats.org/drawingml/2006/table">
            <a:tbl>
              <a:tblPr firstRow="1" bandRow="1">
                <a:tableStyleId>{5C22544A-7EE6-4342-B048-85BDC9FD1C3A}</a:tableStyleId>
              </a:tblPr>
              <a:tblGrid>
                <a:gridCol w="6902590"/>
              </a:tblGrid>
              <a:tr h="297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Interfaces.COBOL</a:t>
                      </a:r>
                      <a:r>
                        <a:rPr lang="en-GB" sz="1100" b="1" baseline="0" dirty="0" smtClean="0">
                          <a:solidFill>
                            <a:schemeClr val="tx1"/>
                          </a:solidFill>
                          <a:latin typeface="Courier New" pitchFamily="49" charset="0"/>
                        </a:rPr>
                        <a:t>; use </a:t>
                      </a:r>
                      <a:r>
                        <a:rPr lang="en-GB" sz="1100" b="0" baseline="0" dirty="0" smtClean="0">
                          <a:solidFill>
                            <a:schemeClr val="tx1"/>
                          </a:solidFill>
                          <a:latin typeface="Courier New" pitchFamily="49" charset="0"/>
                        </a:rPr>
                        <a:t>Interfaces.COBOL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 is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Name   </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Numeric</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1..20</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SSN</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Numeric</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1..9</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Salary</a:t>
                      </a:r>
                      <a:r>
                        <a:rPr lang="en-GB" sz="1100" b="1" baseline="0" dirty="0" smtClean="0">
                          <a:solidFill>
                            <a:schemeClr val="tx1"/>
                          </a:solidFill>
                          <a:latin typeface="Courier New" pitchFamily="49" charset="0"/>
                        </a:rPr>
                        <a:t> : </a:t>
                      </a:r>
                      <a:r>
                        <a:rPr lang="en-GB" sz="1100" b="0" baseline="0" dirty="0" smtClean="0">
                          <a:solidFill>
                            <a:schemeClr val="tx1"/>
                          </a:solidFill>
                          <a:latin typeface="Courier New" pitchFamily="49" charset="0"/>
                        </a:rPr>
                        <a:t>Binary</a:t>
                      </a:r>
                      <a:r>
                        <a:rPr lang="en-GB" sz="1100" b="1"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 Assume Binary = 32 bits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with Convention =&gt; </a:t>
                      </a:r>
                      <a:r>
                        <a:rPr lang="en-GB" sz="1100" b="0" baseline="0" dirty="0" smtClean="0">
                          <a:solidFill>
                            <a:schemeClr val="tx1"/>
                          </a:solidFill>
                          <a:latin typeface="Courier New" pitchFamily="49" charset="0"/>
                        </a:rPr>
                        <a:t>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 </a:t>
                      </a:r>
                      <a:r>
                        <a:rPr lang="en-GB" sz="1100" b="0" baseline="0" dirty="0" err="1" smtClean="0">
                          <a:solidFill>
                            <a:schemeClr val="tx1"/>
                          </a:solidFill>
                          <a:latin typeface="Courier New" pitchFamily="49" charset="0"/>
                        </a:rPr>
                        <a:t>Prog</a:t>
                      </a:r>
                      <a:r>
                        <a:rPr lang="en-GB" sz="1100" b="1" baseline="0" dirty="0" smtClean="0">
                          <a:solidFill>
                            <a:schemeClr val="tx1"/>
                          </a:solidFill>
                          <a:latin typeface="Courier New" pitchFamily="49" charset="0"/>
                        </a:rPr>
                        <a:t>(</a:t>
                      </a:r>
                      <a:r>
                        <a:rPr lang="en-GB" sz="1100" b="0" baseline="0" dirty="0" smtClean="0">
                          <a:solidFill>
                            <a:schemeClr val="tx1"/>
                          </a:solidFill>
                          <a:latin typeface="Courier New" pitchFamily="49" charset="0"/>
                        </a:rPr>
                        <a:t>Item</a:t>
                      </a:r>
                      <a:r>
                        <a:rPr lang="en-GB" sz="1100" b="1" baseline="0" dirty="0" smtClean="0">
                          <a:solidFill>
                            <a:schemeClr val="tx1"/>
                          </a:solidFill>
                          <a:latin typeface="Courier New" pitchFamily="49" charset="0"/>
                        </a:rPr>
                        <a:t> : in out </a:t>
                      </a:r>
                      <a:r>
                        <a:rPr lang="en-GB" sz="1100" b="0" baseline="0" dirty="0" smtClean="0">
                          <a:solidFill>
                            <a:schemeClr val="tx1"/>
                          </a:solidFill>
                          <a:latin typeface="Courier New" pitchFamily="49" charset="0"/>
                        </a:rPr>
                        <a:t>COBOL_Record</a:t>
                      </a:r>
                      <a:r>
                        <a:rPr lang="en-GB" sz="1100" b="1" baseline="0" dirty="0" smtClean="0">
                          <a:solidFill>
                            <a:schemeClr val="tx1"/>
                          </a:solidFill>
                          <a:latin typeface="Courier New" pitchFamily="49" charset="0"/>
                        </a:rPr>
                        <a:t>) 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Import     =&gt; True,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Convention =&gt; </a:t>
                      </a:r>
                      <a:r>
                        <a:rPr lang="en-GB" sz="1100" b="0" baseline="0" dirty="0" smtClean="0">
                          <a:solidFill>
                            <a:schemeClr val="tx1"/>
                          </a:solidFill>
                          <a:latin typeface="Courier New" pitchFamily="49" charset="0"/>
                        </a:rPr>
                        <a:t>COBOL</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Test</a:t>
                      </a:r>
                      <a:r>
                        <a:rPr lang="en-GB"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40499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3342</Words>
  <Application>Microsoft Office PowerPoint</Application>
  <PresentationFormat>On-screen Show (4:3)</PresentationFormat>
  <Paragraphs>653</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What is Mixed Language Programming ?</vt:lpstr>
      <vt:lpstr>Importing C Subprograms</vt:lpstr>
      <vt:lpstr>Details of Mixed Language Programming</vt:lpstr>
      <vt:lpstr>Features of Ada for Mixed Language Programming</vt:lpstr>
      <vt:lpstr>Aspects - Import</vt:lpstr>
      <vt:lpstr>Aspects - Export</vt:lpstr>
      <vt:lpstr>Packages - Interfaces</vt:lpstr>
      <vt:lpstr>Aspects - Convention</vt:lpstr>
      <vt:lpstr>Aspects - External_Name</vt:lpstr>
      <vt:lpstr>Aspects - Link_Name</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438</cp:revision>
  <dcterms:created xsi:type="dcterms:W3CDTF">2014-07-01T18:04:03Z</dcterms:created>
  <dcterms:modified xsi:type="dcterms:W3CDTF">2014-08-10T09:24:18Z</dcterms:modified>
</cp:coreProperties>
</file>