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91" r:id="rId9"/>
    <p:sldId id="265" r:id="rId10"/>
    <p:sldId id="288" r:id="rId11"/>
    <p:sldId id="266" r:id="rId12"/>
    <p:sldId id="290" r:id="rId13"/>
    <p:sldId id="293" r:id="rId14"/>
    <p:sldId id="292" r:id="rId15"/>
    <p:sldId id="25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57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4" autoAdjust="0"/>
    <p:restoredTop sz="63903" autoAdjust="0"/>
  </p:normalViewPr>
  <p:slideViewPr>
    <p:cSldViewPr snapToGrid="0">
      <p:cViewPr varScale="1">
        <p:scale>
          <a:sx n="84" d="100"/>
          <a:sy n="84" d="100"/>
        </p:scale>
        <p:origin x="23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CB0-33D2-4F49-9A97-DB788DFC7082}" type="datetimeFigureOut">
              <a:rPr lang="en-GB" smtClean="0"/>
              <a:t>10/08/2014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329-88FA-4F10-ACFF-58B75097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Hello my name is Martyn Pike and welcome to this lecture from the Ada University course on Mixed Language Programming with Ada and C.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The subject of this lecture are 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the features of the Ada Programming Language that provide support for integration with the C Programming Language.</a:t>
            </a:r>
          </a:p>
          <a:p>
            <a:endParaRPr lang="en-GB" altLang="en-US" baseline="0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Together we shall complete a series of slides and then you will be assessed on your learning using some quiz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909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Exporting Ada</a:t>
            </a:r>
            <a:r>
              <a:rPr lang="en-GB" baseline="0" dirty="0" smtClean="0"/>
              <a:t> strings to C main programs can be made simpler by using the Interfaces.C.Strings package.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see a set of constant Ada strings being declared using types from Interfaces.C.Strings.  The data structure is exported using the C convention as the externally named entity </a:t>
            </a:r>
            <a:r>
              <a:rPr lang="en-GB" baseline="0" dirty="0" err="1" smtClean="0"/>
              <a:t>someStrings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is able to access the array of strings and iterate over them printing them out until it finds a NULL pointer.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 the use of the Null_Ptr constant from Interfaces.C.Strings.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5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child generic package Interfaces.C.Pointers allows the Ada programmer to perform C-style operations on pointers.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includes an access type Pointer that is C-compatible and corresponds to one use of C's “Element *”</a:t>
            </a:r>
            <a:endParaRPr lang="en-GB" dirty="0" smtClean="0"/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generic allows two styles of usage: one in which the array is terminated by a special terminator element; and another in which the programmer needs to keep track of the length. 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This is achieved by providing two versions of a function called</a:t>
            </a:r>
            <a:r>
              <a:rPr lang="en-GB" baseline="0" dirty="0" smtClean="0"/>
              <a:t> Value that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dereference a Pointer and deliver the designated array</a:t>
            </a:r>
            <a:r>
              <a:rPr lang="en-GB" baseline="0" dirty="0" smtClean="0"/>
              <a:t> one provided with the Terminator and the other with a Length.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package also provides several pointer arithmetic operations, and “copy” procedures that copy the contents of a source pointer into the array designated by a destination pointer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generics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new to you then I would suggest you visit the Programming in the Large course from the Ada University where they are covered by a dedicated lecture.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is an example of traversing a C array being traversed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81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 can also import C function pointers and use the as access to subprogram entities.</a:t>
            </a:r>
          </a:p>
          <a:p>
            <a:endParaRPr lang="en-GB" dirty="0" smtClean="0"/>
          </a:p>
          <a:p>
            <a:r>
              <a:rPr lang="en-GB" dirty="0" smtClean="0"/>
              <a:t>The C code declares</a:t>
            </a:r>
            <a:r>
              <a:rPr lang="en-GB" baseline="0" dirty="0" smtClean="0"/>
              <a:t> a function called </a:t>
            </a:r>
            <a:r>
              <a:rPr lang="en-GB" baseline="0" dirty="0" err="1" smtClean="0"/>
              <a:t>c_function</a:t>
            </a:r>
            <a:r>
              <a:rPr lang="en-GB" baseline="0" dirty="0" smtClean="0"/>
              <a:t> that accepts a pointer to a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object that is dereferenced as an input to </a:t>
            </a:r>
            <a:r>
              <a:rPr lang="en-GB" baseline="0" dirty="0" err="1" smtClean="0"/>
              <a:t>printf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function pointer is assigned the address of this </a:t>
            </a:r>
            <a:r>
              <a:rPr lang="en-GB" baseline="0" dirty="0" err="1" smtClean="0"/>
              <a:t>c_function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declares an access to subprogram type that matches the signature of the C function pointer.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then imports the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entity from C and dereferences the pointer to invoke the C function that outputs 10 using </a:t>
            </a:r>
            <a:r>
              <a:rPr lang="en-GB" baseline="0" dirty="0" err="1" smtClean="0"/>
              <a:t>printf</a:t>
            </a:r>
            <a:r>
              <a:rPr lang="en-GB" baseline="0" smtClean="0"/>
              <a:t>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04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slide we are going to deal</a:t>
            </a:r>
            <a:r>
              <a:rPr lang="en-US" baseline="0" dirty="0" smtClean="0"/>
              <a:t> with an issue that may arise when using a C main program and exported Ada entities that require elaboration.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example code snippets show an Ada package specification exporting a memory object that is explicitly initialized with the result of calling the function 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explicit initialization is performed by the Ada elaboration code and this must be executed by the C main program before attempting to access the exported entities.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C main program must call an external function called </a:t>
            </a:r>
            <a:r>
              <a:rPr lang="en-US" baseline="0" dirty="0" err="1" smtClean="0"/>
              <a:t>adainit</a:t>
            </a:r>
            <a:r>
              <a:rPr lang="en-US" baseline="0" dirty="0" smtClean="0"/>
              <a:t>() to execute the Ada elaboration code.  If this was omitted the C main program would display a random value, almost certainly not 55.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 main program must also call the external function </a:t>
            </a:r>
            <a:r>
              <a:rPr lang="en-US" baseline="0" dirty="0" err="1" smtClean="0"/>
              <a:t>adafinal</a:t>
            </a:r>
            <a:r>
              <a:rPr lang="en-US" baseline="0" dirty="0" smtClean="0"/>
              <a:t>() upon completion to ensure all Ada finalization code is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872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GNAT tools contains a very useful feature for automatically generating Import pragmas for entities</a:t>
            </a:r>
            <a:r>
              <a:rPr lang="en-GB" baseline="0" dirty="0" smtClean="0"/>
              <a:t> defined in C header files.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header file here called </a:t>
            </a:r>
            <a:r>
              <a:rPr lang="en-GB" baseline="0" dirty="0" err="1" smtClean="0"/>
              <a:t>clib.h</a:t>
            </a:r>
            <a:r>
              <a:rPr lang="en-GB" baseline="0" dirty="0" smtClean="0"/>
              <a:t> provides 3 function prototypes with various return types and parameters.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is possible to produce an Ada package specification for this C header file by passing a particular flag to the </a:t>
            </a:r>
            <a:r>
              <a:rPr lang="en-GB" baseline="0" dirty="0" err="1" smtClean="0"/>
              <a:t>gcc</a:t>
            </a:r>
            <a:r>
              <a:rPr lang="en-GB" baseline="0" dirty="0" smtClean="0"/>
              <a:t> compiler.</a:t>
            </a:r>
          </a:p>
          <a:p>
            <a:endParaRPr lang="en-GB" baseline="0" dirty="0" smtClean="0"/>
          </a:p>
          <a:p>
            <a:r>
              <a:rPr lang="en-GB" dirty="0" smtClean="0"/>
              <a:t>The –</a:t>
            </a:r>
            <a:r>
              <a:rPr lang="en-GB" dirty="0" err="1" smtClean="0"/>
              <a:t>fdump</a:t>
            </a:r>
            <a:r>
              <a:rPr lang="en-GB" dirty="0" smtClean="0"/>
              <a:t>-</a:t>
            </a:r>
            <a:r>
              <a:rPr lang="en-GB" dirty="0" err="1" smtClean="0"/>
              <a:t>ada</a:t>
            </a:r>
            <a:r>
              <a:rPr lang="en-GB" dirty="0" smtClean="0"/>
              <a:t>-spec flag</a:t>
            </a:r>
            <a:r>
              <a:rPr lang="en-GB" baseline="0" dirty="0" smtClean="0"/>
              <a:t> is passed to </a:t>
            </a:r>
            <a:r>
              <a:rPr lang="en-GB" baseline="0" dirty="0" err="1" smtClean="0"/>
              <a:t>gcc</a:t>
            </a:r>
            <a:r>
              <a:rPr lang="en-GB" baseline="0" dirty="0" smtClean="0"/>
              <a:t> along with the name of the C header file.  The –C flag is used to ensure comments from the C header file are copied into the generated Ada package specification.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resulting Ada package specification for the example C header file is shown on this slide.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function has been imported as an Ada entity and appropriate data types have been used for return values and parameters.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 the use of Interfaces.C.Strings for the character pointer return value from function3.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At time of writing Ada 2005 pragmas are generated but these could be manually converted to Ada 2012 aspects.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Perhaps in the future support for Ada 2012 aspects will be added.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10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We’ve now reached the end of the slides section of this lecture. 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You should now have enough knowledge of this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subject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to complete a small quiz with questions designed to test your understanding.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Before you start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the quiz I suggest you keep a reference open to Interfaces.C and its child packages.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Each question is marked and you will have a chance to review your score at the end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of the quiz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Good luck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2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1 kicks off with an example of importing a C subprogram into an Ada main program.</a:t>
            </a:r>
          </a:p>
          <a:p>
            <a:endParaRPr lang="en-GB" dirty="0" smtClean="0"/>
          </a:p>
          <a:p>
            <a:r>
              <a:rPr lang="en-GB" dirty="0" smtClean="0"/>
              <a:t>The Ada entity </a:t>
            </a:r>
            <a:r>
              <a:rPr lang="en-GB" dirty="0" err="1" smtClean="0"/>
              <a:t>Get_Length</a:t>
            </a:r>
            <a:r>
              <a:rPr lang="en-GB" dirty="0" smtClean="0"/>
              <a:t> is a function represented</a:t>
            </a:r>
            <a:r>
              <a:rPr lang="en-GB" baseline="0" dirty="0" smtClean="0"/>
              <a:t> by Convention, Import and </a:t>
            </a:r>
            <a:r>
              <a:rPr lang="en-GB" baseline="0" dirty="0" err="1" smtClean="0"/>
              <a:t>External_Name</a:t>
            </a:r>
            <a:r>
              <a:rPr lang="en-GB" baseline="0" dirty="0" smtClean="0"/>
              <a:t> aspects.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body calls </a:t>
            </a:r>
            <a:r>
              <a:rPr lang="en-GB" baseline="0" dirty="0" err="1" smtClean="0"/>
              <a:t>Get_Length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39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NO – the code is incorrect</a:t>
            </a:r>
            <a:r>
              <a:rPr lang="en-GB" baseline="0" dirty="0" smtClean="0"/>
              <a:t> and will fail to link into an executable.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External_Name</a:t>
            </a:r>
            <a:r>
              <a:rPr lang="en-GB" dirty="0" smtClean="0"/>
              <a:t> string must</a:t>
            </a:r>
            <a:r>
              <a:rPr lang="en-GB" baseline="0" dirty="0" smtClean="0"/>
              <a:t> match the foreign language entity name exactly, including the use of the correct case.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used the camel case string “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” in the declaration of the Ada entity for the imported C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However the C code used all lowercase for the declaration of the 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 function.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31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2 covers exporting an Ada subprogram</a:t>
            </a:r>
            <a:r>
              <a:rPr lang="en-GB" baseline="0" dirty="0" smtClean="0"/>
              <a:t> for use by a C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function </a:t>
            </a:r>
            <a:r>
              <a:rPr lang="en-GB" baseline="0" dirty="0" err="1" smtClean="0"/>
              <a:t>Get_Length</a:t>
            </a:r>
            <a:r>
              <a:rPr lang="en-GB" baseline="0" dirty="0" smtClean="0"/>
              <a:t> will return the value 60 when called.  Study the code carefully.</a:t>
            </a:r>
            <a:endParaRPr lang="en-GB" dirty="0" smtClean="0"/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3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NO – the code is incorrect</a:t>
            </a:r>
            <a:r>
              <a:rPr lang="en-GB" baseline="0" dirty="0" smtClean="0"/>
              <a:t> and will fail to execute correctly.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There</a:t>
            </a:r>
            <a:r>
              <a:rPr lang="en-GB" baseline="0" dirty="0" smtClean="0"/>
              <a:t> must be a call to adainit() before the use of any exported Ada entities by the C main program.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Ada Programming Language offers unique features</a:t>
            </a:r>
            <a:r>
              <a:rPr lang="en-GB" baseline="0" dirty="0" smtClean="0"/>
              <a:t> for interfacing to foreign programming languages that are part of a mature and progressive ISO/IEC standard 8652 revision 2012.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you haven’t started at the beginning of this lecture series I would strongly that you stop watching this lecture and attend the first lecture in this series.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contains significant background information that will greatly help with learning this subject.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From this point onwards it is assumed you understand the Ada Aspects involved in Ada and C mixed language programming.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To recap they are Convention, Import, Export, Link_Name and External_Name.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lecture we’re going to cover how those Aspects are applied to mixing Ada and 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are also going to cover the Interfaces child packages specific to mixing Ada and 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Finally we’ll look at how you can have a main program in either language and make use of foreign language subprograms.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42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3 demonstrates the use of an</a:t>
            </a:r>
            <a:r>
              <a:rPr lang="en-GB" baseline="0" dirty="0" smtClean="0"/>
              <a:t> imported memory object using the C convention.  The program declares an Ada entity using the name </a:t>
            </a:r>
            <a:r>
              <a:rPr lang="en-GB" baseline="0" dirty="0" err="1" smtClean="0"/>
              <a:t>The_Length</a:t>
            </a:r>
            <a:r>
              <a:rPr lang="en-GB" baseline="0" dirty="0" smtClean="0"/>
              <a:t> but specifies a different external name for the entity in the foreign language.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foreign language has declared the memory object as a constant value 20.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53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Ada is able to use memory objects imported from foreign languages without having the responsibility for setting their values.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18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4 mixes</a:t>
            </a:r>
            <a:r>
              <a:rPr lang="en-GB" baseline="0" dirty="0" smtClean="0"/>
              <a:t> the use of Ada access types with C pointers but without using any pointer arithmetic.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When the C main program executes it intends to outputs the number 50.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is much larger than previous questions so please take your time to read it through an understand it.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53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correct.</a:t>
            </a:r>
          </a:p>
          <a:p>
            <a:endParaRPr lang="en-GB" dirty="0" smtClean="0"/>
          </a:p>
          <a:p>
            <a:r>
              <a:rPr lang="en-GB" dirty="0" smtClean="0"/>
              <a:t>It is perfectly safe to</a:t>
            </a:r>
            <a:r>
              <a:rPr lang="en-GB" baseline="0" dirty="0" smtClean="0"/>
              <a:t> mix Ada access types with C pointers as long as the types from Interfaces.C are used as the target types.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45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5 presents</a:t>
            </a:r>
            <a:r>
              <a:rPr lang="en-GB" baseline="0" dirty="0" smtClean="0"/>
              <a:t> a method of accessing an array of C constants imported as an Ada entity.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body of the Ada main program iterates over the imported entity until the value 9999 is encountered.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Again this code is quite advanced so please take some time to review it before attempting the question of correctness.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360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</a:t>
            </a:r>
            <a:r>
              <a:rPr lang="en-GB" baseline="0" dirty="0" smtClean="0"/>
              <a:t> but it is not recommended to do this kind of access type manipulation.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There are some big assumptions being made by the code in the question slide about the imported C data structure.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 better solution using the is shown here.  It is restricted to a single use of the ‘Access attribute and it is made type safe by using the structure returned by the Value subprogram from the Interfaces.C.Pointer package.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It is probably debatable about which solution is better but in the interests of fairness both must be presented in this lecture.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478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6 asks which of</a:t>
            </a:r>
            <a:r>
              <a:rPr lang="en-GB" baseline="0" dirty="0" smtClean="0"/>
              <a:t> these packages is not part of the hierarchy of packages rooted in Interfaces.C.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Please select your</a:t>
            </a:r>
            <a:r>
              <a:rPr lang="en-GB" baseline="0" dirty="0" smtClean="0"/>
              <a:t> chosen answer and then click Submit.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988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was </a:t>
            </a:r>
            <a:r>
              <a:rPr lang="en-GB" baseline="0" dirty="0" err="1" smtClean="0"/>
              <a:t>Interfaces.C.Subprograms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10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7 asks what output will this</a:t>
            </a:r>
            <a:r>
              <a:rPr lang="en-GB" baseline="0" dirty="0" smtClean="0"/>
              <a:t> Ada main program produce by using an imported C string.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it fail to compile, output the “Hello World” string or raise PROGRAM_ERROR exception at runtime.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your selection and click Submit to see if you are correct.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494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is the “Hello World” string.  As you can see it’s very easy to use C strings imported into Ada main programs.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6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start off by looking at how a</a:t>
            </a:r>
            <a:r>
              <a:rPr lang="en-GB" baseline="0" dirty="0" smtClean="0"/>
              <a:t> subprogram implemented in C can be imported into an Ada main program and executed.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below shows an Ada main program declaring a nested subprogram that is an imported function using the C calling convention.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External_Name aspect has been used to identify the name of the subprogram in the C source code.</a:t>
            </a:r>
          </a:p>
          <a:p>
            <a:endParaRPr lang="en-GB" baseline="0" dirty="0" smtClean="0"/>
          </a:p>
          <a:p>
            <a:r>
              <a:rPr lang="en-GB" dirty="0" smtClean="0"/>
              <a:t>The subsequent</a:t>
            </a:r>
            <a:r>
              <a:rPr lang="en-GB" baseline="0" dirty="0" smtClean="0"/>
              <a:t> fragment of C code shows the subprogram implementation that returns the numeric value 10.</a:t>
            </a:r>
          </a:p>
          <a:p>
            <a:endParaRPr lang="en-GB" baseline="0" dirty="0" smtClean="0"/>
          </a:p>
          <a:p>
            <a:r>
              <a:rPr lang="en-GB" dirty="0" smtClean="0"/>
              <a:t>The</a:t>
            </a:r>
            <a:r>
              <a:rPr lang="en-GB" baseline="0" dirty="0" smtClean="0"/>
              <a:t> body code of the Ada main program calls the imported C function using the Ada entity identifier which causes the value 10 to be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71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Moving onto Question 8 we see an Ada package specification exporting a constant</a:t>
            </a:r>
            <a:r>
              <a:rPr lang="en-GB" baseline="0" dirty="0" smtClean="0"/>
              <a:t> string using the C convention,  the external name is “</a:t>
            </a:r>
            <a:r>
              <a:rPr lang="en-GB" baseline="0" dirty="0" err="1" smtClean="0"/>
              <a:t>adaString</a:t>
            </a:r>
            <a:r>
              <a:rPr lang="en-GB" baseline="0" dirty="0" smtClean="0"/>
              <a:t>”.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uses an externally declared string entity called </a:t>
            </a:r>
            <a:r>
              <a:rPr lang="en-GB" baseline="0" dirty="0" err="1" smtClean="0"/>
              <a:t>adaString</a:t>
            </a:r>
            <a:r>
              <a:rPr lang="en-GB" baseline="0" dirty="0" smtClean="0"/>
              <a:t> in a call to </a:t>
            </a:r>
            <a:r>
              <a:rPr lang="en-GB" baseline="0" dirty="0" err="1" smtClean="0"/>
              <a:t>printf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the C main program fail to compile, enter an infinite loop and never return or print the “Hello World” string ?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your selection and then click the Submit button to check your answers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46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was “Hello World”.  Again it</a:t>
            </a:r>
            <a:r>
              <a:rPr lang="en-GB" baseline="0" dirty="0" smtClean="0"/>
              <a:t> has been demonstrated how easy it is to use a strongly typed Ada string declaration in a C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With this example you can see that declaring all your C strings within Ada packages helps introduce type safe data structures into C programs.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58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penultimate question again asks to identify what string output an Ada main program will produce.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use data types from Interfaces.C.Strings to work with imported C functions that use char * entities.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Interfaces.C.Strings provide various type safe subprograms for working with C strings.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What do you think the output from this Ada main program will be.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it be the “Hello World” string, nothing due to a PROGRAM_ERROR exception or will the code fail to compile.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Select your answer and click the Submit button to see if you are correct.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52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is “Hello World”.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 the </a:t>
            </a:r>
            <a:r>
              <a:rPr lang="en-GB" baseline="0" dirty="0" err="1" smtClean="0"/>
              <a:t>char_access_array</a:t>
            </a:r>
            <a:r>
              <a:rPr lang="en-GB" baseline="0" dirty="0" smtClean="0"/>
              <a:t> object returned by the imported C function is given to the </a:t>
            </a:r>
            <a:r>
              <a:rPr lang="en-GB" baseline="0" dirty="0" err="1" smtClean="0"/>
              <a:t>To_Chars_Ptr</a:t>
            </a:r>
            <a:r>
              <a:rPr lang="en-GB" baseline="0" dirty="0" smtClean="0"/>
              <a:t> subprogram from Interfaces.C.Strings.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 The result of this subprogram is given to Value from </a:t>
            </a:r>
            <a:r>
              <a:rPr lang="en-GB" baseline="0" dirty="0" err="1" smtClean="0"/>
              <a:t>Interfaces.C.String</a:t>
            </a:r>
            <a:r>
              <a:rPr lang="en-GB" baseline="0" dirty="0" smtClean="0"/>
              <a:t> which will return an Ada string version of the character pointer.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8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final question continues</a:t>
            </a:r>
            <a:r>
              <a:rPr lang="en-GB" baseline="0" dirty="0" smtClean="0"/>
              <a:t> the theme of using Interfaces.C.Strings.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code declares a constant set of Ada strings and exports them as the C convention entity </a:t>
            </a:r>
            <a:r>
              <a:rPr lang="en-GB" baseline="0" dirty="0" err="1" smtClean="0"/>
              <a:t>someStrings</a:t>
            </a:r>
            <a:r>
              <a:rPr lang="en-GB" baseline="0" dirty="0" smtClean="0"/>
              <a:t>.  The C main program uses these strings in a loop.  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What do you think the output from the C main program will be.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C code will fail to output gibberish, the Ada code will raise a CONSTRAINT_ERROR exception </a:t>
            </a:r>
            <a:r>
              <a:rPr lang="en-GB" baseline="0" smtClean="0"/>
              <a:t>at runtime, or the </a:t>
            </a:r>
            <a:r>
              <a:rPr lang="en-GB" baseline="0" dirty="0" smtClean="0"/>
              <a:t>“Hello World” string.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Select your answer and click the Submit button to see if you are 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49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was “Hello World”.  You could use this type</a:t>
            </a:r>
            <a:r>
              <a:rPr lang="en-GB" baseline="0" dirty="0" smtClean="0"/>
              <a:t> of constant Ada structure to limit the need for error prone C strings and gain the type safety of Ada Strings.</a:t>
            </a:r>
          </a:p>
          <a:p>
            <a:endParaRPr lang="en-GB" baseline="0" dirty="0" smtClean="0"/>
          </a:p>
          <a:p>
            <a:r>
              <a:rPr lang="en-GB" dirty="0" smtClean="0"/>
              <a:t>That concludes</a:t>
            </a:r>
            <a:r>
              <a:rPr lang="en-GB" baseline="0" dirty="0" smtClean="0"/>
              <a:t> the quiz – please click the Continue button to review your score.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93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Congratulations - you have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completed this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lecture.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I hope you have found it a valuable step in learning the Ada Programming Language and that you continue onto the other lectures in this course from the Ada University.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453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**Export this as a background</a:t>
            </a:r>
            <a:r>
              <a:rPr lang="en-GB" baseline="0" dirty="0" smtClean="0"/>
              <a:t> for the RESULTS slide**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7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also possible to import memory objects from C as</a:t>
            </a:r>
            <a:r>
              <a:rPr lang="en-GB" baseline="0" dirty="0" smtClean="0"/>
              <a:t> seen in this fragment of Ada code.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familiar Convention, Import and External_Name aspects are used to specify the Ada entity used to identify the foreign language memory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case the memory object is called </a:t>
            </a:r>
            <a:r>
              <a:rPr lang="en-GB" baseline="0" dirty="0" err="1" smtClean="0"/>
              <a:t>theLength</a:t>
            </a:r>
            <a:r>
              <a:rPr lang="en-GB" baseline="0" dirty="0" smtClean="0"/>
              <a:t> and it is defined in the subsequent snippet of C code as being a constant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typed value of 20.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will notice the use of an Ada type from Interfaces.C that resembles the C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type from the </a:t>
            </a:r>
            <a:r>
              <a:rPr lang="en-GB" baseline="0" dirty="0" err="1" smtClean="0"/>
              <a:t>stdlib</a:t>
            </a:r>
            <a:r>
              <a:rPr lang="en-GB" baseline="0" dirty="0" smtClean="0"/>
              <a:t> header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will come onto the details of Interfaces.C later in this lecture but for now understand its vital role in this subject.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output from the Ada program would be the value 20.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Exporting an Ada subprogram</a:t>
            </a:r>
            <a:r>
              <a:rPr lang="en-GB" baseline="0" dirty="0" smtClean="0"/>
              <a:t> to a C program is just as simple as importing a C subprogram </a:t>
            </a:r>
            <a:r>
              <a:rPr lang="en-GB" baseline="0" smtClean="0"/>
              <a:t>into </a:t>
            </a:r>
            <a:r>
              <a:rPr lang="en-GB" baseline="0" smtClean="0"/>
              <a:t>Ada.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The Exported subprogram entity looks very similar to an imported subprogram with the only difference being a swapping from the Import aspect to the Export aspect.</a:t>
            </a:r>
          </a:p>
          <a:p>
            <a:endParaRPr lang="en-GB" baseline="0" dirty="0" smtClean="0"/>
          </a:p>
          <a:p>
            <a:r>
              <a:rPr lang="en-GB" dirty="0" smtClean="0"/>
              <a:t>Of course there is</a:t>
            </a:r>
            <a:r>
              <a:rPr lang="en-GB" baseline="0" dirty="0" smtClean="0"/>
              <a:t> a need for an implementation of the exported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show a package specification containing the declaration of an exported subprogram and notably the Ada entity name is different from the name used to reference it externally.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is a simple implementation in the associated package body that returns the value 60.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calls this exported Ada subprogram to print out the value 60.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3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this example we export an Ada entity to C that’s a constant memory object with the value 80.</a:t>
            </a:r>
          </a:p>
          <a:p>
            <a:endParaRPr lang="en-GB" dirty="0" smtClean="0"/>
          </a:p>
          <a:p>
            <a:r>
              <a:rPr lang="en-GB" dirty="0" smtClean="0"/>
              <a:t>The same aspects have been used as when exporting a subprogram but</a:t>
            </a:r>
            <a:r>
              <a:rPr lang="en-GB" baseline="0" dirty="0" smtClean="0"/>
              <a:t> the external name has been altered in this case to </a:t>
            </a:r>
            <a:r>
              <a:rPr lang="en-GB" baseline="0" dirty="0" err="1" smtClean="0"/>
              <a:t>theLength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 the C side of the program the main function again has to call adainit() and </a:t>
            </a:r>
            <a:r>
              <a:rPr lang="en-GB" baseline="0" dirty="0" err="1" smtClean="0"/>
              <a:t>adafinal</a:t>
            </a:r>
            <a:r>
              <a:rPr lang="en-GB" baseline="0" dirty="0" smtClean="0"/>
              <a:t>() and then can make use of the exported Ada entity.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output from the C program would be the value 80.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8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package Interfaces.C contains the basic types, constants, and subprograms that allow an Ada program to pass scalars and strings to C functions.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number of types, constants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subprograms are provided to enable interfacing to C foreign language entities.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reader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encouraged to study the contents of this package in detail offline from the course as it contents are very valuable to a programmer.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Interfaces.C is the parent package of two important child packages related specifically to C pointers and strings, two areas where C and Ada differ considerably.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7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also possible to import arrays</a:t>
            </a:r>
            <a:r>
              <a:rPr lang="en-GB" baseline="0" dirty="0" smtClean="0"/>
              <a:t> of memory objects from C into Ada.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example we see a piece of C code that declares 4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memory objects in an array.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array is imported into an Ada entity that has been typed using an Ada array declaration.</a:t>
            </a:r>
          </a:p>
          <a:p>
            <a:endParaRPr lang="en-GB" baseline="0" dirty="0" smtClean="0"/>
          </a:p>
          <a:p>
            <a:r>
              <a:rPr lang="en-GB" dirty="0" smtClean="0"/>
              <a:t>The Ada</a:t>
            </a:r>
            <a:r>
              <a:rPr lang="en-GB" baseline="0" dirty="0" smtClean="0"/>
              <a:t> main program iterates over the array printing out the hex version of the C memory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the particular case the hex values 10, 20, 30 and 40 are output to the console.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40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Interfaces.C.Strings package is defined in the Ada Programming Language Reference Manual as a package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declaring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and subprograms allowing an Ada program to allocate, reference, update, and free C-style strings.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 we see a snippet of C code declaring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function that returns a pointer to the string “Hello World”.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Ada main program imports the C function as an Ada entity called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Get_String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then goes onto use features of the Interfaces.C.Strings package to convert the string pointer into a suitable Ada access type and subsequently access the target object as an Ada string.  The Ada string is then suitable for the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Ada.Text_IO.Put_Line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subprogram.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03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79961" y="3933056"/>
            <a:ext cx="8204508" cy="1023936"/>
          </a:xfrm>
        </p:spPr>
        <p:txBody>
          <a:bodyPr/>
          <a:lstStyle>
            <a:lvl1pPr marL="0" indent="0" algn="ctr">
              <a:buNone/>
              <a:defRPr lang="en-US" sz="3600" b="0" i="0" kern="1200" dirty="0" smtClean="0">
                <a:solidFill>
                  <a:srgbClr val="1780A6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  <a:lvl2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2pPr>
            <a:lvl3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3pPr>
            <a:lvl4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4pPr>
            <a:lvl5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960" y="4581127"/>
            <a:ext cx="8204508" cy="648654"/>
          </a:xfrm>
        </p:spPr>
        <p:txBody>
          <a:bodyPr/>
          <a:lstStyle>
            <a:lvl1pPr marL="0" indent="0" algn="ctr">
              <a:buNone/>
              <a:defRPr lang="en-US" sz="1600" b="1" kern="1200" dirty="0" smtClean="0">
                <a:solidFill>
                  <a:srgbClr val="1A1A1A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560" y="4941167"/>
            <a:ext cx="8204508" cy="648654"/>
          </a:xfrm>
        </p:spPr>
        <p:txBody>
          <a:bodyPr/>
          <a:lstStyle>
            <a:lvl1pPr marL="0" indent="0" algn="ctr">
              <a:buNone/>
              <a:defRPr lang="en-US" sz="1200" b="1" kern="12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315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26263" y="692152"/>
            <a:ext cx="45397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NO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wro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775"/>
            <a:ext cx="4778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72411" y="1095941"/>
            <a:ext cx="7063740" cy="47320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defTabSz="822960" rtl="0" eaLnBrk="1" latinLnBrk="0" hangingPunct="1">
              <a:buNone/>
              <a:defRPr lang="en-US" sz="1400" b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4911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154430"/>
            <a:ext cx="7360920" cy="2320290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5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1" kern="1200" dirty="0">
                <a:solidFill>
                  <a:srgbClr val="388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4" name="Picture 6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939638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1535115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1" y="4221163"/>
            <a:ext cx="597693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err="1" smtClean="0">
                <a:solidFill>
                  <a:srgbClr val="1780A6"/>
                </a:solidFill>
                <a:latin typeface="+mj-lt"/>
              </a:rPr>
              <a:t>university.adacore.com</a:t>
            </a:r>
            <a:endParaRPr lang="en-US" sz="3200" dirty="0" smtClean="0">
              <a:solidFill>
                <a:srgbClr val="1780A6"/>
              </a:solidFill>
              <a:latin typeface="+mj-lt"/>
            </a:endParaRPr>
          </a:p>
        </p:txBody>
      </p:sp>
      <p:pic>
        <p:nvPicPr>
          <p:cNvPr id="4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3" name="Picture 7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879726" y="2641600"/>
            <a:ext cx="3384550" cy="1574800"/>
            <a:chOff x="2123728" y="2641848"/>
            <a:chExt cx="3382984" cy="1574304"/>
          </a:xfrm>
        </p:grpSpPr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3638154" y="2829114"/>
              <a:ext cx="1868558" cy="11999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defRPr/>
              </a:pPr>
              <a:r>
                <a:rPr lang="en-US" sz="7200" smtClean="0">
                  <a:latin typeface="Calibri" pitchFamily="34" charset="0"/>
                </a:rPr>
                <a:t>Quiz</a:t>
              </a:r>
            </a:p>
          </p:txBody>
        </p:sp>
        <p:pic>
          <p:nvPicPr>
            <p:cNvPr id="6" name="Picture 2" descr="C:\Users\ochem\AppData\Local\Temp\Rar$DR28.624\AdaCoreU Package\icons\quiz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41848"/>
              <a:ext cx="1574304" cy="157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891339" y="107950"/>
            <a:ext cx="1819729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YES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(click on the check icon)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00863" y="627064"/>
            <a:ext cx="2207656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NO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 (click on the error location(s))</a:t>
            </a:r>
          </a:p>
        </p:txBody>
      </p:sp>
      <p:pic>
        <p:nvPicPr>
          <p:cNvPr id="5" name="Picture 7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Y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91338" y="188915"/>
            <a:ext cx="54534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YES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7848601" y="6613527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 smtClean="0">
              <a:latin typeface="Verdana" pitchFamily="34" charset="0"/>
              <a:ea typeface="+mn-ea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19455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A6A6A6"/>
                </a:solidFill>
              </a:rPr>
              <a:t>Copyright © AdaCore </a:t>
            </a:r>
            <a:endParaRPr lang="fr-FR" altLang="en-US" sz="80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Ada &amp; 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Martyn Pike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BFBFBF"/>
                </a:solidFill>
                <a:ea typeface="ヒラギノ角ゴ ProN W3" pitchFamily="-104" charset="-128"/>
                <a:sym typeface="Gill Sans" pitchFamily="-104" charset="0"/>
              </a:rPr>
              <a:t>university.adacore.com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8194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Strings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86676"/>
              </p:ext>
            </p:extLst>
          </p:nvPr>
        </p:nvGraphicFramePr>
        <p:xfrm>
          <a:off x="1641296" y="1008659"/>
          <a:ext cx="5499483" cy="243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1..2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2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=&gt;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66266"/>
              </p:ext>
            </p:extLst>
          </p:nvPr>
        </p:nvGraphicFramePr>
        <p:xfrm>
          <a:off x="2844463" y="3726181"/>
          <a:ext cx="354599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219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 … 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while (NULL !=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6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Interfaces.C.Pointers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56488"/>
              </p:ext>
            </p:extLst>
          </p:nvPr>
        </p:nvGraphicFramePr>
        <p:xfrm>
          <a:off x="767490" y="1009850"/>
          <a:ext cx="7609020" cy="479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4796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Index          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Element      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Default_Terminator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Obj_Ptr.Value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Interfaces.C."="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9999,My_Array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52190"/>
              </p:ext>
            </p:extLst>
          </p:nvPr>
        </p:nvGraphicFramePr>
        <p:xfrm>
          <a:off x="1916334" y="6019801"/>
          <a:ext cx="531133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32"/>
              </a:tblGrid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unsigned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 = { 30, 60, 70, 90, 100, 9999 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09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to Subprograms</a:t>
            </a:r>
            <a:endParaRPr lang="en-GB" dirty="0"/>
          </a:p>
        </p:txBody>
      </p:sp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48064"/>
              </p:ext>
            </p:extLst>
          </p:nvPr>
        </p:nvGraphicFramePr>
        <p:xfrm>
          <a:off x="1265803" y="921050"/>
          <a:ext cx="6612395" cy="327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395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procedure 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new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A_C_Func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A_C_func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.all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67550"/>
              </p:ext>
            </p:extLst>
          </p:nvPr>
        </p:nvGraphicFramePr>
        <p:xfrm>
          <a:off x="2592300" y="4470401"/>
          <a:ext cx="3959400" cy="158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400"/>
              </a:tblGrid>
              <a:tr h="15874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*x);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(*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*x) 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76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 of C main and Ada Elaboration</a:t>
            </a:r>
            <a:endParaRPr lang="fr-FR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71177"/>
              </p:ext>
            </p:extLst>
          </p:nvPr>
        </p:nvGraphicFramePr>
        <p:xfrm>
          <a:off x="2221127" y="1270894"/>
          <a:ext cx="4701747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747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F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(55);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V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 := F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Convention    =&gt;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        =&gt; True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"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20472"/>
              </p:ext>
            </p:extLst>
          </p:nvPr>
        </p:nvGraphicFramePr>
        <p:xfrm>
          <a:off x="2781404" y="3892132"/>
          <a:ext cx="3581193" cy="225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193"/>
              </a:tblGrid>
              <a:tr h="2258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argc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char **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argv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1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%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1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5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C Header Files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57832"/>
              </p:ext>
            </p:extLst>
          </p:nvPr>
        </p:nvGraphicFramePr>
        <p:xfrm>
          <a:off x="2863543" y="888529"/>
          <a:ext cx="3416915" cy="146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915"/>
              </a:tblGrid>
              <a:tr h="1466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function1(void*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void* function2(void);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function3(char** j);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99474"/>
              </p:ext>
            </p:extLst>
          </p:nvPr>
        </p:nvGraphicFramePr>
        <p:xfrm>
          <a:off x="2616591" y="2495550"/>
          <a:ext cx="3910819" cy="374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19"/>
              </a:tblGrid>
              <a:tr h="3742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$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gcc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–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fdump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-spec –C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clib.h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7211"/>
              </p:ext>
            </p:extLst>
          </p:nvPr>
        </p:nvGraphicFramePr>
        <p:xfrm>
          <a:off x="379828" y="3047221"/>
          <a:ext cx="8384344" cy="327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4344"/>
              </a:tblGrid>
              <a:tr h="2284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 Ada_2005;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Style_Checks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Off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clib_h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arg1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clib.h:3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function1,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"function1"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function2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clib.h:5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function2,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"function2"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function3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arg1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clib.h:7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function3,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"function3"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clib_h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33276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40340"/>
              </p:ext>
            </p:extLst>
          </p:nvPr>
        </p:nvGraphicFramePr>
        <p:xfrm>
          <a:off x="2137229" y="4055460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3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33738"/>
              </p:ext>
            </p:extLst>
          </p:nvPr>
        </p:nvGraphicFramePr>
        <p:xfrm>
          <a:off x="2979553" y="223903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pic>
        <p:nvPicPr>
          <p:cNvPr id="4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95" y="3247102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  <a:stCxn id="6" idx="0"/>
            <a:endCxn id="7" idx="2"/>
          </p:cNvCxnSpPr>
          <p:nvPr/>
        </p:nvCxnSpPr>
        <p:spPr bwMode="auto">
          <a:xfrm flipH="1" flipV="1">
            <a:off x="2606181" y="2133353"/>
            <a:ext cx="2866353" cy="107812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4716884" y="3211477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230" y="1179246"/>
            <a:ext cx="37139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The </a:t>
            </a:r>
            <a:r>
              <a:rPr lang="en-GB" sz="1400" b="1" i="0" kern="1200" dirty="0" err="1" smtClean="0">
                <a:solidFill>
                  <a:schemeClr val="accent1"/>
                </a:solidFill>
              </a:rPr>
              <a:t>External_Name</a:t>
            </a:r>
            <a:r>
              <a:rPr lang="en-GB" sz="1400" b="1" i="0" kern="1200" dirty="0" smtClean="0">
                <a:solidFill>
                  <a:schemeClr val="accent1"/>
                </a:solidFill>
              </a:rPr>
              <a:t> string must match </a:t>
            </a:r>
          </a:p>
          <a:p>
            <a:r>
              <a:rPr lang="en-GB" sz="1400" b="1" i="0" kern="1200" dirty="0" smtClean="0">
                <a:solidFill>
                  <a:schemeClr val="accent1"/>
                </a:solidFill>
              </a:rPr>
              <a:t>the foreign language entity name.</a:t>
            </a:r>
          </a:p>
          <a:p>
            <a:endParaRPr lang="en-GB" sz="1400" b="1" dirty="0">
              <a:solidFill>
                <a:schemeClr val="accent1"/>
              </a:solidFill>
            </a:endParaRPr>
          </a:p>
          <a:p>
            <a:r>
              <a:rPr lang="en-GB" sz="1400" b="1" i="0" kern="1200" dirty="0" smtClean="0">
                <a:solidFill>
                  <a:schemeClr val="accent1"/>
                </a:solidFill>
              </a:rPr>
              <a:t>While Ada is case insensitive, C is case sensitive</a:t>
            </a:r>
          </a:p>
        </p:txBody>
      </p:sp>
      <p:graphicFrame>
        <p:nvGraphicFramePr>
          <p:cNvPr id="9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21055"/>
              </p:ext>
            </p:extLst>
          </p:nvPr>
        </p:nvGraphicFramePr>
        <p:xfrm>
          <a:off x="2966500" y="4649964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26305"/>
              </p:ext>
            </p:extLst>
          </p:nvPr>
        </p:nvGraphicFramePr>
        <p:xfrm>
          <a:off x="726234" y="113169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89089"/>
              </p:ext>
            </p:extLst>
          </p:nvPr>
        </p:nvGraphicFramePr>
        <p:xfrm>
          <a:off x="707032" y="3112899"/>
          <a:ext cx="4978151" cy="16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151"/>
              </a:tblGrid>
              <a:tr h="167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60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91595"/>
              </p:ext>
            </p:extLst>
          </p:nvPr>
        </p:nvGraphicFramePr>
        <p:xfrm>
          <a:off x="5020615" y="4139942"/>
          <a:ext cx="3659560" cy="194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9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99053"/>
              </p:ext>
            </p:extLst>
          </p:nvPr>
        </p:nvGraphicFramePr>
        <p:xfrm>
          <a:off x="3793394" y="3225541"/>
          <a:ext cx="3659560" cy="194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07" y="4463721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  <a:stCxn id="7" idx="0"/>
            <a:endCxn id="8" idx="2"/>
          </p:cNvCxnSpPr>
          <p:nvPr/>
        </p:nvCxnSpPr>
        <p:spPr bwMode="auto">
          <a:xfrm flipH="1" flipV="1">
            <a:off x="2854733" y="2459871"/>
            <a:ext cx="1715432" cy="19427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3814515" y="4402603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4951" y="2152094"/>
            <a:ext cx="1919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Missing call to adainit()</a:t>
            </a:r>
          </a:p>
        </p:txBody>
      </p:sp>
    </p:spTree>
    <p:extLst>
      <p:ext uri="{BB962C8B-B14F-4D97-AF65-F5344CB8AC3E}">
        <p14:creationId xmlns:p14="http://schemas.microsoft.com/office/powerpoint/2010/main" val="26334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685800" y="894772"/>
            <a:ext cx="7848600" cy="5334000"/>
          </a:xfrm>
        </p:spPr>
        <p:txBody>
          <a:bodyPr/>
          <a:lstStyle/>
          <a:p>
            <a:r>
              <a:rPr lang="en-GB" b="0" dirty="0" smtClean="0"/>
              <a:t>Language Standard (ISO/IEC 8652:2012)</a:t>
            </a:r>
          </a:p>
          <a:p>
            <a:r>
              <a:rPr lang="en-GB" b="0" dirty="0" smtClean="0"/>
              <a:t>Interfacing to C is defined in the Language Standard</a:t>
            </a:r>
          </a:p>
          <a:p>
            <a:r>
              <a:rPr lang="en-GB" b="0" dirty="0" smtClean="0"/>
              <a:t>Uses Ada 2012 Aspects</a:t>
            </a:r>
          </a:p>
          <a:p>
            <a:pPr lvl="1"/>
            <a:r>
              <a:rPr lang="en-GB" dirty="0" smtClean="0"/>
              <a:t>Convention, Import, Export, Link_Name, External_Name</a:t>
            </a:r>
          </a:p>
          <a:p>
            <a:r>
              <a:rPr lang="en-GB" b="0" dirty="0" smtClean="0"/>
              <a:t>Child Packages of Interfaces are available</a:t>
            </a:r>
          </a:p>
          <a:p>
            <a:pPr lvl="1"/>
            <a:r>
              <a:rPr lang="en-GB" dirty="0" smtClean="0"/>
              <a:t>Interfaces.C</a:t>
            </a:r>
          </a:p>
          <a:p>
            <a:pPr lvl="1"/>
            <a:r>
              <a:rPr lang="en-GB" b="0" dirty="0" smtClean="0"/>
              <a:t>Interfaces.C.Pointers</a:t>
            </a:r>
          </a:p>
          <a:p>
            <a:pPr lvl="1"/>
            <a:r>
              <a:rPr lang="en-GB" dirty="0" smtClean="0"/>
              <a:t>Interfaces.C.Strings</a:t>
            </a:r>
          </a:p>
          <a:p>
            <a:r>
              <a:rPr lang="en-GB" b="0" dirty="0" smtClean="0"/>
              <a:t>Possible to have mixed language Main programs</a:t>
            </a:r>
          </a:p>
          <a:p>
            <a:pPr lvl="1"/>
            <a:r>
              <a:rPr lang="en-GB" dirty="0" smtClean="0"/>
              <a:t>C Main program with exported with Ada Subprograms</a:t>
            </a:r>
          </a:p>
          <a:p>
            <a:pPr lvl="1"/>
            <a:r>
              <a:rPr lang="en-GB" b="0" dirty="0" smtClean="0"/>
              <a:t>Ada Main program with imported C Subprograms</a:t>
            </a:r>
          </a:p>
          <a:p>
            <a:pPr lvl="1"/>
            <a:endParaRPr lang="en-GB" b="0" dirty="0" smtClean="0"/>
          </a:p>
          <a:p>
            <a:endParaRPr lang="en-GB" b="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60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24183"/>
              </p:ext>
            </p:extLst>
          </p:nvPr>
        </p:nvGraphicFramePr>
        <p:xfrm>
          <a:off x="2184687" y="1827613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47262"/>
              </p:ext>
            </p:extLst>
          </p:nvPr>
        </p:nvGraphicFramePr>
        <p:xfrm>
          <a:off x="2197387" y="4620944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5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72565"/>
              </p:ext>
            </p:extLst>
          </p:nvPr>
        </p:nvGraphicFramePr>
        <p:xfrm>
          <a:off x="2184687" y="1827613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37999"/>
              </p:ext>
            </p:extLst>
          </p:nvPr>
        </p:nvGraphicFramePr>
        <p:xfrm>
          <a:off x="2197387" y="4620944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8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86124"/>
              </p:ext>
            </p:extLst>
          </p:nvPr>
        </p:nvGraphicFramePr>
        <p:xfrm>
          <a:off x="5498431" y="3705726"/>
          <a:ext cx="3362217" cy="269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17"/>
              </a:tblGrid>
              <a:tr h="269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(unsigned*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unsigned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50;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(&amp;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83876"/>
              </p:ext>
            </p:extLst>
          </p:nvPr>
        </p:nvGraphicFramePr>
        <p:xfrm>
          <a:off x="512297" y="1010653"/>
          <a:ext cx="4805661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61"/>
              </a:tblGrid>
              <a:tr h="273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Exported_Object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procedure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2133"/>
              </p:ext>
            </p:extLst>
          </p:nvPr>
        </p:nvGraphicFramePr>
        <p:xfrm>
          <a:off x="508286" y="4150894"/>
          <a:ext cx="4244187" cy="2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187"/>
              </a:tblGrid>
              <a:tr h="203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Obj.all'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6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60543"/>
              </p:ext>
            </p:extLst>
          </p:nvPr>
        </p:nvGraphicFramePr>
        <p:xfrm>
          <a:off x="5498431" y="3705726"/>
          <a:ext cx="3362217" cy="269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17"/>
              </a:tblGrid>
              <a:tr h="269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(unsigned*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unsigned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50;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(&amp;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24606"/>
              </p:ext>
            </p:extLst>
          </p:nvPr>
        </p:nvGraphicFramePr>
        <p:xfrm>
          <a:off x="512297" y="1010653"/>
          <a:ext cx="4805661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61"/>
              </a:tblGrid>
              <a:tr h="273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Exported_Object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procedure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20626"/>
              </p:ext>
            </p:extLst>
          </p:nvPr>
        </p:nvGraphicFramePr>
        <p:xfrm>
          <a:off x="508286" y="4150894"/>
          <a:ext cx="4244187" cy="2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187"/>
              </a:tblGrid>
              <a:tr h="203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Obj.all'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3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44464"/>
              </p:ext>
            </p:extLst>
          </p:nvPr>
        </p:nvGraphicFramePr>
        <p:xfrm>
          <a:off x="3549317" y="5775157"/>
          <a:ext cx="5311332" cy="54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32"/>
              </a:tblGrid>
              <a:tr h="542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unsigned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 = { 30, 60, 70, 90, 100, 9999 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67573"/>
              </p:ext>
            </p:extLst>
          </p:nvPr>
        </p:nvGraphicFramePr>
        <p:xfrm>
          <a:off x="512296" y="1070810"/>
          <a:ext cx="7609020" cy="444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4389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array(Positive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)'Access;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)'Access;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."="(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My_Ptr.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all);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My_Ptr.all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98103"/>
              </p:ext>
            </p:extLst>
          </p:nvPr>
        </p:nvGraphicFramePr>
        <p:xfrm>
          <a:off x="596517" y="1070810"/>
          <a:ext cx="7609020" cy="531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5317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Index          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Element      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Default_Terminator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Obj_Ptr.Value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Interfaces.C."="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9999,My_Array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8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24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(7/10)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18789"/>
              </p:ext>
            </p:extLst>
          </p:nvPr>
        </p:nvGraphicFramePr>
        <p:xfrm>
          <a:off x="1822259" y="1112374"/>
          <a:ext cx="5499483" cy="242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42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78245"/>
              </p:ext>
            </p:extLst>
          </p:nvPr>
        </p:nvGraphicFramePr>
        <p:xfrm>
          <a:off x="2799004" y="3758592"/>
          <a:ext cx="3545993" cy="39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3977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42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(7/10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94724"/>
              </p:ext>
            </p:extLst>
          </p:nvPr>
        </p:nvGraphicFramePr>
        <p:xfrm>
          <a:off x="1822259" y="1112374"/>
          <a:ext cx="5499483" cy="242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42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47939"/>
              </p:ext>
            </p:extLst>
          </p:nvPr>
        </p:nvGraphicFramePr>
        <p:xfrm>
          <a:off x="2799004" y="3758592"/>
          <a:ext cx="3545993" cy="39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3977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77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Subprograms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00205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66831"/>
              </p:ext>
            </p:extLst>
          </p:nvPr>
        </p:nvGraphicFramePr>
        <p:xfrm>
          <a:off x="2137229" y="4055460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868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4390"/>
              </p:ext>
            </p:extLst>
          </p:nvPr>
        </p:nvGraphicFramePr>
        <p:xfrm>
          <a:off x="1043608" y="1637668"/>
          <a:ext cx="5499483" cy="16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1600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String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&amp;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66457"/>
              </p:ext>
            </p:extLst>
          </p:nvPr>
        </p:nvGraphicFramePr>
        <p:xfrm>
          <a:off x="1043608" y="3583494"/>
          <a:ext cx="3545993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59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("%s\n", &amp;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52403"/>
              </p:ext>
            </p:extLst>
          </p:nvPr>
        </p:nvGraphicFramePr>
        <p:xfrm>
          <a:off x="1043608" y="1637668"/>
          <a:ext cx="5499483" cy="16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1600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String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&amp;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67929"/>
              </p:ext>
            </p:extLst>
          </p:nvPr>
        </p:nvGraphicFramePr>
        <p:xfrm>
          <a:off x="1043608" y="3583494"/>
          <a:ext cx="3545993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59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("%s\n", &amp;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07276"/>
              </p:ext>
            </p:extLst>
          </p:nvPr>
        </p:nvGraphicFramePr>
        <p:xfrm>
          <a:off x="1043608" y="1245141"/>
          <a:ext cx="5499483" cy="3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3279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02351"/>
              </p:ext>
            </p:extLst>
          </p:nvPr>
        </p:nvGraphicFramePr>
        <p:xfrm>
          <a:off x="1043608" y="4925911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6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28853"/>
              </p:ext>
            </p:extLst>
          </p:nvPr>
        </p:nvGraphicFramePr>
        <p:xfrm>
          <a:off x="1043608" y="1245141"/>
          <a:ext cx="5499483" cy="3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3279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58693"/>
              </p:ext>
            </p:extLst>
          </p:nvPr>
        </p:nvGraphicFramePr>
        <p:xfrm>
          <a:off x="1043608" y="4925911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(10/10)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02872"/>
              </p:ext>
            </p:extLst>
          </p:nvPr>
        </p:nvGraphicFramePr>
        <p:xfrm>
          <a:off x="1043608" y="1089498"/>
          <a:ext cx="5499483" cy="285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859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2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3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"End"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=&gt;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75818"/>
              </p:ext>
            </p:extLst>
          </p:nvPr>
        </p:nvGraphicFramePr>
        <p:xfrm>
          <a:off x="5130463" y="340468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859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(10/10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62805"/>
              </p:ext>
            </p:extLst>
          </p:nvPr>
        </p:nvGraphicFramePr>
        <p:xfrm>
          <a:off x="1043608" y="1089498"/>
          <a:ext cx="5499483" cy="285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859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2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3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"End"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=&gt;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16390"/>
              </p:ext>
            </p:extLst>
          </p:nvPr>
        </p:nvGraphicFramePr>
        <p:xfrm>
          <a:off x="5130463" y="340468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859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32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Memory Objects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61971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90631"/>
              </p:ext>
            </p:extLst>
          </p:nvPr>
        </p:nvGraphicFramePr>
        <p:xfrm>
          <a:off x="2137229" y="4055460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37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Subprograms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78442"/>
              </p:ext>
            </p:extLst>
          </p:nvPr>
        </p:nvGraphicFramePr>
        <p:xfrm>
          <a:off x="726234" y="113169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        =&gt; True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”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09966"/>
              </p:ext>
            </p:extLst>
          </p:nvPr>
        </p:nvGraphicFramePr>
        <p:xfrm>
          <a:off x="707032" y="3112899"/>
          <a:ext cx="4978151" cy="16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151"/>
              </a:tblGrid>
              <a:tr h="167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60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53827"/>
              </p:ext>
            </p:extLst>
          </p:nvPr>
        </p:nvGraphicFramePr>
        <p:xfrm>
          <a:off x="5020615" y="4927092"/>
          <a:ext cx="3659560" cy="126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956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 … 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7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Memory Objects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90950"/>
              </p:ext>
            </p:extLst>
          </p:nvPr>
        </p:nvGraphicFramePr>
        <p:xfrm>
          <a:off x="1980269" y="149745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 constant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80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”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66233"/>
              </p:ext>
            </p:extLst>
          </p:nvPr>
        </p:nvGraphicFramePr>
        <p:xfrm>
          <a:off x="2656238" y="3630490"/>
          <a:ext cx="3659560" cy="129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291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 … 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3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Interfaces.C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GB" dirty="0" smtClean="0"/>
              <a:t>Provides types</a:t>
            </a:r>
          </a:p>
          <a:p>
            <a:pPr lvl="1"/>
            <a:r>
              <a:rPr lang="en-GB" dirty="0" err="1" smtClean="0"/>
              <a:t>int</a:t>
            </a:r>
            <a:r>
              <a:rPr lang="en-GB" dirty="0" smtClean="0"/>
              <a:t>, short, long, </a:t>
            </a:r>
            <a:r>
              <a:rPr lang="en-GB" dirty="0" err="1" smtClean="0"/>
              <a:t>signed_char</a:t>
            </a:r>
            <a:r>
              <a:rPr lang="en-GB" dirty="0" smtClean="0"/>
              <a:t>, unsigned, char</a:t>
            </a:r>
          </a:p>
          <a:p>
            <a:pPr lvl="1"/>
            <a:r>
              <a:rPr lang="en-GB" dirty="0" err="1" smtClean="0"/>
              <a:t>ptrdiff_t</a:t>
            </a:r>
            <a:r>
              <a:rPr lang="en-GB" dirty="0" smtClean="0"/>
              <a:t>, </a:t>
            </a:r>
            <a:r>
              <a:rPr lang="en-GB" dirty="0" err="1" smtClean="0"/>
              <a:t>size_t</a:t>
            </a:r>
            <a:endParaRPr lang="en-GB" dirty="0" smtClean="0"/>
          </a:p>
          <a:p>
            <a:pPr lvl="1"/>
            <a:r>
              <a:rPr lang="en-GB" dirty="0" err="1" smtClean="0"/>
              <a:t>C_Float</a:t>
            </a:r>
            <a:r>
              <a:rPr lang="en-GB" dirty="0" smtClean="0"/>
              <a:t>, double, </a:t>
            </a:r>
            <a:r>
              <a:rPr lang="en-GB" dirty="0" err="1" smtClean="0"/>
              <a:t>long_double</a:t>
            </a:r>
            <a:endParaRPr lang="en-GB" dirty="0" smtClean="0"/>
          </a:p>
          <a:p>
            <a:r>
              <a:rPr lang="en-GB" dirty="0" smtClean="0"/>
              <a:t>Provides constants</a:t>
            </a:r>
          </a:p>
          <a:p>
            <a:pPr lvl="1"/>
            <a:r>
              <a:rPr lang="en-GB" dirty="0" err="1" smtClean="0"/>
              <a:t>nul</a:t>
            </a:r>
            <a:r>
              <a:rPr lang="en-GB" dirty="0" smtClean="0"/>
              <a:t>, </a:t>
            </a:r>
            <a:r>
              <a:rPr lang="en-GB" dirty="0" err="1" smtClean="0"/>
              <a:t>wide_nul</a:t>
            </a:r>
            <a:r>
              <a:rPr lang="en-GB" dirty="0" smtClean="0"/>
              <a:t>, char16_nul, char32_nul</a:t>
            </a:r>
          </a:p>
          <a:p>
            <a:r>
              <a:rPr lang="en-GB" dirty="0" smtClean="0"/>
              <a:t>Provides subprograms</a:t>
            </a:r>
          </a:p>
          <a:p>
            <a:pPr lvl="1"/>
            <a:r>
              <a:rPr lang="en-GB" dirty="0" err="1" smtClean="0"/>
              <a:t>To_C</a:t>
            </a:r>
            <a:r>
              <a:rPr lang="en-GB" dirty="0" smtClean="0"/>
              <a:t> for strings and variants of characters</a:t>
            </a:r>
          </a:p>
          <a:p>
            <a:pPr lvl="1"/>
            <a:r>
              <a:rPr lang="en-GB" dirty="0" err="1" smtClean="0"/>
              <a:t>To_Ada</a:t>
            </a:r>
            <a:r>
              <a:rPr lang="en-GB" dirty="0" smtClean="0"/>
              <a:t> for strings and variants of characters</a:t>
            </a:r>
            <a:endParaRPr lang="en-GB" dirty="0"/>
          </a:p>
          <a:p>
            <a:r>
              <a:rPr lang="en-GB" dirty="0" smtClean="0"/>
              <a:t>Forms the foundation for other C related packages</a:t>
            </a:r>
          </a:p>
        </p:txBody>
      </p:sp>
    </p:spTree>
    <p:extLst>
      <p:ext uri="{BB962C8B-B14F-4D97-AF65-F5344CB8AC3E}">
        <p14:creationId xmlns:p14="http://schemas.microsoft.com/office/powerpoint/2010/main" val="203826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arrays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25878"/>
              </p:ext>
            </p:extLst>
          </p:nvPr>
        </p:nvGraphicFramePr>
        <p:xfrm>
          <a:off x="867905" y="1086150"/>
          <a:ext cx="7578671" cy="377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671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C_Array_Type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of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Ada.Text_IO.Modular_IO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C_Array_Type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Size_T_IO.Put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Item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Ada.Text_IO.New_Line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09922"/>
              </p:ext>
            </p:extLst>
          </p:nvPr>
        </p:nvGraphicFramePr>
        <p:xfrm>
          <a:off x="2054050" y="5163811"/>
          <a:ext cx="5471953" cy="77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953"/>
              </a:tblGrid>
              <a:tr h="7721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[4] = { 0x10, 0x20, 0x30, 0x40 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22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Strings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1818"/>
              </p:ext>
            </p:extLst>
          </p:nvPr>
        </p:nvGraphicFramePr>
        <p:xfrm>
          <a:off x="1451936" y="2870750"/>
          <a:ext cx="6240129" cy="227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12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14162"/>
              </p:ext>
            </p:extLst>
          </p:nvPr>
        </p:nvGraphicFramePr>
        <p:xfrm>
          <a:off x="2799004" y="1257610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265503"/>
      </p:ext>
    </p:extLst>
  </p:cSld>
  <p:clrMapOvr>
    <a:masterClrMapping/>
  </p:clrMapOvr>
</p:sld>
</file>

<file path=ppt/theme/theme1.xml><?xml version="1.0" encoding="utf-8"?>
<a:theme xmlns:a="http://schemas.openxmlformats.org/drawingml/2006/main" name="2_AdaCoreU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aCoreU" id="{5904093B-A86E-4AB8-8334-C2D6FE567A30}" vid="{B0785E15-1D7E-450C-BEA1-DBF53DC5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5559</Words>
  <Application>Microsoft Office PowerPoint</Application>
  <PresentationFormat>On-screen Show (4:3)</PresentationFormat>
  <Paragraphs>1036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ＭＳ Ｐゴシック</vt:lpstr>
      <vt:lpstr>Arial</vt:lpstr>
      <vt:lpstr>Arial Bold</vt:lpstr>
      <vt:lpstr>Calibri</vt:lpstr>
      <vt:lpstr>Courier New</vt:lpstr>
      <vt:lpstr>Gill Sans</vt:lpstr>
      <vt:lpstr>Helvetica</vt:lpstr>
      <vt:lpstr>Times</vt:lpstr>
      <vt:lpstr>Verdana</vt:lpstr>
      <vt:lpstr>ヒラギノ角ゴ ProN W3</vt:lpstr>
      <vt:lpstr>2_AdaCoreU Template</vt:lpstr>
      <vt:lpstr>PowerPoint Presentation</vt:lpstr>
      <vt:lpstr>Introduction</vt:lpstr>
      <vt:lpstr>Importing C Subprograms</vt:lpstr>
      <vt:lpstr>Importing C Memory Objects</vt:lpstr>
      <vt:lpstr>Exporting Ada Subprograms</vt:lpstr>
      <vt:lpstr>Exporting Ada Memory Objects</vt:lpstr>
      <vt:lpstr>Interfaces.C</vt:lpstr>
      <vt:lpstr>Importing C arrays</vt:lpstr>
      <vt:lpstr>Importing C Strings</vt:lpstr>
      <vt:lpstr>Exporting Ada Strings</vt:lpstr>
      <vt:lpstr>Interfaces.C.Pointers</vt:lpstr>
      <vt:lpstr>Access to Subprograms</vt:lpstr>
      <vt:lpstr>The Issue of C main and Ada Elaboration</vt:lpstr>
      <vt:lpstr>Processing C Header Files</vt:lpstr>
      <vt:lpstr>PowerPoint Presentation</vt:lpstr>
      <vt:lpstr>(1/10)</vt:lpstr>
      <vt:lpstr>(1/10)</vt:lpstr>
      <vt:lpstr>(2/10)</vt:lpstr>
      <vt:lpstr>(2/10)</vt:lpstr>
      <vt:lpstr>(3/10)</vt:lpstr>
      <vt:lpstr>(3/10)</vt:lpstr>
      <vt:lpstr>(4/10)</vt:lpstr>
      <vt:lpstr>(4/10)</vt:lpstr>
      <vt:lpstr>(5/10)</vt:lpstr>
      <vt:lpstr>(5/10)</vt:lpstr>
      <vt:lpstr>(6/10)</vt:lpstr>
      <vt:lpstr>(6/10)</vt:lpstr>
      <vt:lpstr>(7/10)</vt:lpstr>
      <vt:lpstr>(7/10)</vt:lpstr>
      <vt:lpstr>(8/10)</vt:lpstr>
      <vt:lpstr>(8/10)</vt:lpstr>
      <vt:lpstr>(9/10)</vt:lpstr>
      <vt:lpstr>(9/10)</vt:lpstr>
      <vt:lpstr>(10/10)</vt:lpstr>
      <vt:lpstr>(10/10)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Pike</dc:creator>
  <cp:lastModifiedBy>Martyn Pike</cp:lastModifiedBy>
  <cp:revision>427</cp:revision>
  <dcterms:created xsi:type="dcterms:W3CDTF">2014-07-01T18:04:03Z</dcterms:created>
  <dcterms:modified xsi:type="dcterms:W3CDTF">2014-08-10T08:52:15Z</dcterms:modified>
</cp:coreProperties>
</file>