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256" r:id="rId2"/>
    <p:sldId id="259" r:id="rId3"/>
    <p:sldId id="260" r:id="rId4"/>
    <p:sldId id="261" r:id="rId5"/>
    <p:sldId id="263" r:id="rId6"/>
    <p:sldId id="262" r:id="rId7"/>
    <p:sldId id="265" r:id="rId8"/>
    <p:sldId id="294" r:id="rId9"/>
    <p:sldId id="264" r:id="rId10"/>
    <p:sldId id="268" r:id="rId11"/>
    <p:sldId id="290" r:id="rId12"/>
    <p:sldId id="291" r:id="rId13"/>
    <p:sldId id="267" r:id="rId14"/>
    <p:sldId id="266" r:id="rId15"/>
    <p:sldId id="293" r:id="rId16"/>
    <p:sldId id="269" r:id="rId17"/>
    <p:sldId id="25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2" autoAdjust="0"/>
    <p:restoredTop sz="63903" autoAdjust="0"/>
  </p:normalViewPr>
  <p:slideViewPr>
    <p:cSldViewPr snapToGrid="0">
      <p:cViewPr varScale="1">
        <p:scale>
          <a:sx n="75" d="100"/>
          <a:sy n="75" d="100"/>
        </p:scale>
        <p:origin x="11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18/08/2014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r>
              <a:rPr lang="en-GB" baseline="0" dirty="0" smtClean="0"/>
              <a:t>Note that because </a:t>
            </a:r>
            <a:r>
              <a:rPr lang="en-GB" baseline="0" dirty="0" err="1" smtClean="0"/>
              <a:t>AClass</a:t>
            </a:r>
            <a:r>
              <a:rPr lang="en-GB" baseline="0" dirty="0" smtClean="0"/>
              <a:t> had a virtual subprogram it was extendible and therefore an Ada tagged type is used to represent it.</a:t>
            </a:r>
          </a:p>
          <a:p>
            <a:endParaRPr lang="en-GB" baseline="0" dirty="0" smtClean="0"/>
          </a:p>
          <a:p>
            <a:r>
              <a:rPr lang="en-GB" baseline="0" dirty="0" smtClean="0"/>
              <a:t>This allows the C++ class to be extended using Ada’s support for object orientation and we show this in the code at the bottom of the slide.</a:t>
            </a:r>
          </a:p>
          <a:p>
            <a:endParaRPr lang="en-GB" baseline="0" dirty="0" smtClean="0"/>
          </a:p>
          <a:p>
            <a:r>
              <a:rPr lang="en-GB" baseline="0" dirty="0" smtClean="0"/>
              <a:t>The type Extended is an extension of </a:t>
            </a:r>
            <a:r>
              <a:rPr lang="en-GB" baseline="0" dirty="0" err="1" smtClean="0"/>
              <a:t>AClass</a:t>
            </a:r>
            <a:r>
              <a:rPr lang="en-GB" baseline="0" dirty="0" smtClean="0"/>
              <a:t> with an instance declared called X.</a:t>
            </a:r>
          </a:p>
          <a:p>
            <a:endParaRPr lang="en-GB" baseline="0" dirty="0" smtClean="0"/>
          </a:p>
          <a:p>
            <a:r>
              <a:rPr lang="en-GB" baseline="0" dirty="0" smtClean="0"/>
              <a:t>There is a primitive subprogram for the Extended type declared and implemented call </a:t>
            </a:r>
            <a:r>
              <a:rPr lang="en-GB" baseline="0" dirty="0" err="1" smtClean="0"/>
              <a:t>ExtendedFunc</a:t>
            </a:r>
            <a:r>
              <a:rPr lang="en-GB" baseline="0" dirty="0" smtClean="0"/>
              <a:t>.  It simply prints out the integer value returned from calling </a:t>
            </a:r>
            <a:r>
              <a:rPr lang="en-GB" baseline="0" dirty="0" err="1" smtClean="0"/>
              <a:t>myFunc</a:t>
            </a:r>
            <a:r>
              <a:rPr lang="en-GB" baseline="0" dirty="0" smtClean="0"/>
              <a:t> imported from C++.</a:t>
            </a:r>
          </a:p>
          <a:p>
            <a:endParaRPr lang="en-GB" baseline="0" dirty="0" smtClean="0"/>
          </a:p>
          <a:p>
            <a:r>
              <a:rPr lang="en-GB" baseline="0" dirty="0" smtClean="0"/>
              <a:t>The body statements of the Ada main program simply call </a:t>
            </a:r>
            <a:r>
              <a:rPr lang="en-GB" baseline="0" dirty="0" err="1" smtClean="0"/>
              <a:t>ExtendedFunc</a:t>
            </a:r>
            <a:r>
              <a:rPr lang="en-GB" baseline="0" dirty="0" smtClean="0"/>
              <a:t> passing the Extended instance X to it.</a:t>
            </a:r>
          </a:p>
          <a:p>
            <a:endParaRPr lang="en-GB" baseline="0" dirty="0" smtClean="0"/>
          </a:p>
          <a:p>
            <a:r>
              <a:rPr lang="en-GB" baseline="0" dirty="0" smtClean="0"/>
              <a:t>The result is the Ada main program produces the output 10.</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CPP Convention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Incorrect mangled 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extern “C”</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choice</a:t>
            </a:r>
            <a:r>
              <a:rPr lang="en-GB" baseline="0" dirty="0" smtClean="0"/>
              <a:t> mangled name for </a:t>
            </a:r>
            <a:r>
              <a:rPr lang="en-GB" baseline="0" dirty="0" err="1" smtClean="0"/>
              <a:t>Link_Name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Extending imported</a:t>
            </a:r>
            <a:r>
              <a:rPr lang="en-GB" baseline="0" dirty="0" smtClean="0"/>
              <a:t>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Exporting Ada tagged types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a:t>
            </a:r>
            <a:r>
              <a:rPr lang="en-GB" baseline="0" dirty="0" smtClean="0"/>
              <a:t>specification, albeit some code has been removed for clarity.</a:t>
            </a:r>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 the time</a:t>
            </a:r>
            <a:r>
              <a:rPr lang="en-GB" baseline="0" dirty="0" smtClean="0"/>
              <a:t> on this slide to 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94562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r>
              <a:rPr lang="en-GB" dirty="0" smtClean="0"/>
              <a:t>GNAT </a:t>
            </a:r>
            <a:r>
              <a:rPr lang="en-GB" dirty="0" smtClean="0"/>
              <a:t>–</a:t>
            </a:r>
            <a:r>
              <a:rPr lang="en-GB" dirty="0" err="1" smtClean="0"/>
              <a:t>gnatG</a:t>
            </a:r>
            <a:r>
              <a:rPr lang="en-GB" dirty="0" smtClean="0"/>
              <a:t> option to produce intermediate output</a:t>
            </a:r>
            <a:endParaRPr lang="en-GB" dirty="0"/>
          </a:p>
        </p:txBody>
      </p:sp>
      <p:sp>
        <p:nvSpPr>
          <p:cNvPr id="2" name="Title 1"/>
          <p:cNvSpPr>
            <a:spLocks noGrp="1"/>
          </p:cNvSpPr>
          <p:nvPr>
            <p:ph type="title"/>
          </p:nvPr>
        </p:nvSpPr>
        <p:spPr/>
        <p:txBody>
          <a:bodyPr/>
          <a:lstStyle/>
          <a:p>
            <a:r>
              <a:rPr lang="en-GB" dirty="0" smtClean="0"/>
              <a:t>C++ Constructors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806459002"/>
              </p:ext>
            </p:extLst>
          </p:nvPr>
        </p:nvGraphicFramePr>
        <p:xfrm>
          <a:off x="1934666" y="39243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49842065"/>
              </p:ext>
            </p:extLst>
          </p:nvPr>
        </p:nvGraphicFramePr>
        <p:xfrm>
          <a:off x="2138102" y="1422400"/>
          <a:ext cx="4867796" cy="1536700"/>
        </p:xfrm>
        <a:graphic>
          <a:graphicData uri="http://schemas.openxmlformats.org/drawingml/2006/table">
            <a:tbl>
              <a:tblPr firstRow="1" bandRow="1">
                <a:tableStyleId>{5C22544A-7EE6-4342-B048-85BDC9FD1C3A}</a:tableStyleId>
              </a:tblPr>
              <a:tblGrid>
                <a:gridCol w="4867796"/>
              </a:tblGrid>
              <a:tr h="1536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651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461548593"/>
              </p:ext>
            </p:extLst>
          </p:nvPr>
        </p:nvGraphicFramePr>
        <p:xfrm>
          <a:off x="1699814" y="4500685"/>
          <a:ext cx="5744372" cy="1767290"/>
        </p:xfrm>
        <a:graphic>
          <a:graphicData uri="http://schemas.openxmlformats.org/drawingml/2006/table">
            <a:tbl>
              <a:tblPr firstRow="1" bandRow="1">
                <a:tableStyleId>{5C22544A-7EE6-4342-B048-85BDC9FD1C3A}</a:tableStyleId>
              </a:tblPr>
              <a:tblGrid>
                <a:gridCol w="5744372"/>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73755728"/>
              </p:ext>
            </p:extLst>
          </p:nvPr>
        </p:nvGraphicFramePr>
        <p:xfrm>
          <a:off x="1203846" y="1196504"/>
          <a:ext cx="6736308" cy="2940770"/>
        </p:xfrm>
        <a:graphic>
          <a:graphicData uri="http://schemas.openxmlformats.org/drawingml/2006/table">
            <a:tbl>
              <a:tblPr firstRow="1" bandRow="1">
                <a:tableStyleId>{5C22544A-7EE6-4342-B048-85BDC9FD1C3A}</a:tableStyleId>
              </a:tblPr>
              <a:tblGrid>
                <a:gridCol w="6736308"/>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50450122"/>
              </p:ext>
            </p:extLst>
          </p:nvPr>
        </p:nvGraphicFramePr>
        <p:xfrm>
          <a:off x="624211" y="1004166"/>
          <a:ext cx="2626990" cy="1967634"/>
        </p:xfrm>
        <a:graphic>
          <a:graphicData uri="http://schemas.openxmlformats.org/drawingml/2006/table">
            <a:tbl>
              <a:tblPr firstRow="1" bandRow="1">
                <a:tableStyleId>{5C22544A-7EE6-4342-B048-85BDC9FD1C3A}</a:tableStyleId>
              </a:tblPr>
              <a:tblGrid>
                <a:gridCol w="2626990"/>
              </a:tblGrid>
              <a:tr h="1967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return 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224374"/>
              </p:ext>
            </p:extLst>
          </p:nvPr>
        </p:nvGraphicFramePr>
        <p:xfrm>
          <a:off x="3630116" y="994297"/>
          <a:ext cx="4942703" cy="2233914"/>
        </p:xfrm>
        <a:graphic>
          <a:graphicData uri="http://schemas.openxmlformats.org/drawingml/2006/table">
            <a:tbl>
              <a:tblPr firstRow="1" bandRow="1">
                <a:tableStyleId>{5C22544A-7EE6-4342-B048-85BDC9FD1C3A}</a:tableStyleId>
              </a:tblPr>
              <a:tblGrid>
                <a:gridCol w="4942703"/>
              </a:tblGrid>
              <a:tr h="223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"_ZN6AClass6myFuncEv");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340670475"/>
              </p:ext>
            </p:extLst>
          </p:nvPr>
        </p:nvGraphicFramePr>
        <p:xfrm>
          <a:off x="2055938" y="3395885"/>
          <a:ext cx="5032125" cy="3142320"/>
        </p:xfrm>
        <a:graphic>
          <a:graphicData uri="http://schemas.openxmlformats.org/drawingml/2006/table">
            <a:tbl>
              <a:tblPr firstRow="1" bandRow="1">
                <a:tableStyleId>{5C22544A-7EE6-4342-B048-85BDC9FD1C3A}</a:tableStyleId>
              </a:tblPr>
              <a:tblGrid>
                <a:gridCol w="5032125"/>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null</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Extended;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1" baseline="0" dirty="0" err="1" smtClean="0">
                          <a:solidFill>
                            <a:schemeClr val="tx1"/>
                          </a:solidFill>
                          <a:latin typeface="Courier New" pitchFamily="49" charset="0"/>
                        </a:rPr>
                        <a:t>Class</a:t>
                      </a:r>
                      <a:r>
                        <a:rPr lang="en-US" sz="1100" b="0" baseline="0" dirty="0" smtClean="0">
                          <a:solidFill>
                            <a:schemeClr val="tx1"/>
                          </a:solidFill>
                          <a:latin typeface="Courier New" pitchFamily="49" charset="0"/>
                        </a:rPr>
                        <a:t> )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(this)'</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t>
                      </a:r>
                      <a:r>
                        <a:rPr lang="en-US" sz="1100" b="1" baseline="0" dirty="0" err="1" smtClean="0">
                          <a:solidFill>
                            <a:schemeClr val="tx1"/>
                          </a:solidFill>
                          <a:latin typeface="Courier New" pitchFamily="49" charset="0"/>
                        </a:rPr>
                        <a:t>Access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427517874"/>
              </p:ext>
            </p:extLst>
          </p:nvPr>
        </p:nvGraphicFramePr>
        <p:xfrm>
          <a:off x="191961" y="3836917"/>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02545068"/>
              </p:ext>
            </p:extLst>
          </p:nvPr>
        </p:nvGraphicFramePr>
        <p:xfrm>
          <a:off x="191961" y="4830565"/>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512228"/>
              </p:ext>
            </p:extLst>
          </p:nvPr>
        </p:nvGraphicFramePr>
        <p:xfrm>
          <a:off x="2496403" y="3837766"/>
          <a:ext cx="3656790" cy="2773130"/>
        </p:xfrm>
        <a:graphic>
          <a:graphicData uri="http://schemas.openxmlformats.org/drawingml/2006/table">
            <a:tbl>
              <a:tblPr firstRow="1" bandRow="1">
                <a:tableStyleId>{5C22544A-7EE6-4342-B048-85BDC9FD1C3A}</a:tableStyleId>
              </a:tblPr>
              <a:tblGrid>
                <a:gridCol w="3656790"/>
              </a:tblGrid>
              <a:tr h="2694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3942991600"/>
              </p:ext>
            </p:extLst>
          </p:nvPr>
        </p:nvGraphicFramePr>
        <p:xfrm>
          <a:off x="6197401" y="3827150"/>
          <a:ext cx="2708200" cy="2652185"/>
        </p:xfrm>
        <a:graphic>
          <a:graphicData uri="http://schemas.openxmlformats.org/drawingml/2006/table">
            <a:tbl>
              <a:tblPr firstRow="1" bandRow="1">
                <a:tableStyleId>{5C22544A-7EE6-4342-B048-85BDC9FD1C3A}</a:tableStyleId>
              </a:tblPr>
              <a:tblGrid>
                <a:gridCol w="2708200"/>
              </a:tblGrid>
              <a:tr h="26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404828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25470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7237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54128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390110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109607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3357583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64922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89312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623055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02944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3815437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819901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4260637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395388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1712902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87682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922298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2690594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r>
              <a:rPr lang="en-GB" dirty="0" smtClean="0"/>
              <a:t>Increases </a:t>
            </a:r>
            <a:r>
              <a:rPr lang="en-GB" dirty="0" smtClean="0"/>
              <a:t>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19678017"/>
              </p:ext>
            </p:extLst>
          </p:nvPr>
        </p:nvGraphicFramePr>
        <p:xfrm>
          <a:off x="596901" y="2359496"/>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57588746"/>
              </p:ext>
            </p:extLst>
          </p:nvPr>
        </p:nvGraphicFramePr>
        <p:xfrm>
          <a:off x="4973865" y="944873"/>
          <a:ext cx="3463471" cy="2270210"/>
        </p:xfrm>
        <a:graphic>
          <a:graphicData uri="http://schemas.openxmlformats.org/drawingml/2006/table">
            <a:tbl>
              <a:tblPr firstRow="1" bandRow="1">
                <a:tableStyleId>{5C22544A-7EE6-4342-B048-85BDC9FD1C3A}</a:tableStyleId>
              </a:tblPr>
              <a:tblGrid>
                <a:gridCol w="3463471"/>
              </a:tblGrid>
              <a:tr h="553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02850"/>
              </p:ext>
            </p:extLst>
          </p:nvPr>
        </p:nvGraphicFramePr>
        <p:xfrm>
          <a:off x="903559" y="3375496"/>
          <a:ext cx="7286083" cy="2437850"/>
        </p:xfrm>
        <a:graphic>
          <a:graphicData uri="http://schemas.openxmlformats.org/drawingml/2006/table">
            <a:tbl>
              <a:tblPr firstRow="1" bandRow="1">
                <a:tableStyleId>{5C22544A-7EE6-4342-B048-85BDC9FD1C3A}</a:tableStyleId>
              </a:tblPr>
              <a:tblGrid>
                <a:gridCol w="7286083"/>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Review the features of limited types</a:t>
            </a:r>
          </a:p>
          <a:p>
            <a:r>
              <a:rPr lang="en-GB" dirty="0" smtClean="0"/>
              <a:t>Limited types </a:t>
            </a:r>
            <a:r>
              <a:rPr lang="en-GB" dirty="0" smtClean="0"/>
              <a:t>can be </a:t>
            </a:r>
            <a:r>
              <a:rPr lang="en-GB" dirty="0" smtClean="0"/>
              <a:t>used to represent C++ </a:t>
            </a:r>
            <a:r>
              <a:rPr lang="en-GB" dirty="0" smtClean="0"/>
              <a:t>classes</a:t>
            </a:r>
          </a:p>
          <a:p>
            <a:endParaRPr lang="en-GB" dirty="0"/>
          </a:p>
          <a:p>
            <a:endParaRPr lang="en-GB" dirty="0" smtClean="0"/>
          </a:p>
          <a:p>
            <a:endParaRPr lang="en-GB" dirty="0"/>
          </a:p>
          <a:p>
            <a:endParaRPr lang="en-GB" dirty="0" smtClean="0"/>
          </a:p>
          <a:p>
            <a:endParaRPr lang="en-GB" dirty="0"/>
          </a:p>
          <a:p>
            <a:r>
              <a:rPr lang="en-GB" dirty="0" smtClean="0"/>
              <a:t>Assignments between objects is prohibited</a:t>
            </a:r>
          </a:p>
          <a:p>
            <a:r>
              <a:rPr lang="en-GB" dirty="0" smtClean="0"/>
              <a:t>No predefined equality operator for limited typed objects</a:t>
            </a:r>
            <a:endParaRPr lang="en-GB" dirty="0" smtClean="0"/>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79944599"/>
              </p:ext>
            </p:extLst>
          </p:nvPr>
        </p:nvGraphicFramePr>
        <p:xfrm>
          <a:off x="2519908" y="2556097"/>
          <a:ext cx="4104184" cy="1787303"/>
        </p:xfrm>
        <a:graphic>
          <a:graphicData uri="http://schemas.openxmlformats.org/drawingml/2006/table">
            <a:tbl>
              <a:tblPr firstRow="1" bandRow="1">
                <a:tableStyleId>{5C22544A-7EE6-4342-B048-85BDC9FD1C3A}</a:tableStyleId>
              </a:tblPr>
              <a:tblGrid>
                <a:gridCol w="4104184"/>
              </a:tblGrid>
              <a:tr h="1787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5664730"/>
              </p:ext>
            </p:extLst>
          </p:nvPr>
        </p:nvGraphicFramePr>
        <p:xfrm>
          <a:off x="3230531" y="934487"/>
          <a:ext cx="2682939" cy="1934930"/>
        </p:xfrm>
        <a:graphic>
          <a:graphicData uri="http://schemas.openxmlformats.org/drawingml/2006/table">
            <a:tbl>
              <a:tblPr firstRow="1" bandRow="1">
                <a:tableStyleId>{5C22544A-7EE6-4342-B048-85BDC9FD1C3A}</a:tableStyleId>
              </a:tblPr>
              <a:tblGrid>
                <a:gridCol w="268293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86446415"/>
              </p:ext>
            </p:extLst>
          </p:nvPr>
        </p:nvGraphicFramePr>
        <p:xfrm>
          <a:off x="2840265" y="32256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56821758"/>
              </p:ext>
            </p:extLst>
          </p:nvPr>
        </p:nvGraphicFramePr>
        <p:xfrm>
          <a:off x="1228204" y="3876897"/>
          <a:ext cx="6687592" cy="2142903"/>
        </p:xfrm>
        <a:graphic>
          <a:graphicData uri="http://schemas.openxmlformats.org/drawingml/2006/table">
            <a:tbl>
              <a:tblPr firstRow="1" bandRow="1">
                <a:tableStyleId>{5C22544A-7EE6-4342-B048-85BDC9FD1C3A}</a:tableStyleId>
              </a:tblPr>
              <a:tblGrid>
                <a:gridCol w="6687592"/>
              </a:tblGrid>
              <a:tr h="2142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r>
                        <a:rPr lang="en-US"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4311</Words>
  <Application>Microsoft Office PowerPoint</Application>
  <PresentationFormat>On-screen Show (4:3)</PresentationFormat>
  <Paragraphs>712</Paragraphs>
  <Slides>38</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Importing C++ Classes</vt:lpstr>
      <vt:lpstr>C++ Constructors</vt:lpstr>
      <vt:lpstr>Using C++ Classes</vt:lpstr>
      <vt:lpstr>Extending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409</cp:revision>
  <dcterms:created xsi:type="dcterms:W3CDTF">2014-07-01T18:04:03Z</dcterms:created>
  <dcterms:modified xsi:type="dcterms:W3CDTF">2014-08-18T20:22:46Z</dcterms:modified>
</cp:coreProperties>
</file>