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58" r:id="rId16"/>
    <p:sldId id="273" r:id="rId17"/>
    <p:sldId id="274" r:id="rId18"/>
    <p:sldId id="275" r:id="rId19"/>
    <p:sldId id="276" r:id="rId20"/>
    <p:sldId id="277" r:id="rId21"/>
    <p:sldId id="278" r:id="rId22"/>
    <p:sldId id="283" r:id="rId23"/>
    <p:sldId id="284" r:id="rId24"/>
    <p:sldId id="279" r:id="rId25"/>
    <p:sldId id="280" r:id="rId26"/>
    <p:sldId id="281" r:id="rId27"/>
    <p:sldId id="282" r:id="rId28"/>
    <p:sldId id="285" r:id="rId29"/>
    <p:sldId id="286" r:id="rId30"/>
    <p:sldId id="287" r:id="rId31"/>
    <p:sldId id="288" r:id="rId32"/>
    <p:sldId id="289" r:id="rId33"/>
    <p:sldId id="290" r:id="rId34"/>
    <p:sldId id="291" r:id="rId35"/>
    <p:sldId id="292" r:id="rId36"/>
    <p:sldId id="257" r:id="rId37"/>
    <p:sldId id="2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3702" autoAdjust="0"/>
  </p:normalViewPr>
  <p:slideViewPr>
    <p:cSldViewPr snapToGrid="0">
      <p:cViewPr varScale="1">
        <p:scale>
          <a:sx n="115" d="100"/>
          <a:sy n="115" d="100"/>
        </p:scale>
        <p:origin x="3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08/05/2015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and welcome to this lecture from the AdaCore University course on the</a:t>
            </a:r>
            <a:r>
              <a:rPr lang="en-GB" altLang="en-US" baseline="0" dirty="0" smtClean="0">
                <a:ea typeface="ＭＳ Ｐゴシック" panose="020B0600070205080204" pitchFamily="34" charset="-128"/>
              </a:rPr>
              <a:t> Basic Concepts of Concurrency in Ada.</a:t>
            </a:r>
            <a:endParaRPr lang="en-GB" altLang="en-US" dirty="0" smtClean="0">
              <a:ea typeface="ＭＳ Ｐゴシック" panose="020B0600070205080204" pitchFamily="34" charset="-128"/>
            </a:endParaRPr>
          </a:p>
          <a:p>
            <a:endParaRPr lang="en-GB" altLang="en-US" dirty="0" smtClean="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lecture covers the main Ada features that are used for programming concurrent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It assumes that you are familiar with the sequential programming features that have been covered so far, but does not require any previous experience with concurrency.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After completing this lecture you will understand the issues that are associated with concurrent programming and will know how to use Ada to solve these problems.</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go through a series of slides and then you will be assessed on your learning using some quiz questions.</a:t>
            </a:r>
          </a:p>
          <a:p>
            <a:endParaRPr lang="en-GB" altLang="en-US"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Tasks are not necessarily declared in local scopes.</a:t>
            </a:r>
          </a:p>
          <a:p>
            <a:endParaRPr lang="en-US" altLang="en-US" dirty="0" smtClean="0"/>
          </a:p>
          <a:p>
            <a:r>
              <a:rPr lang="en-US" altLang="en-US" dirty="0" smtClean="0"/>
              <a:t>Often the tasks are declared in top-level packages, also known as library-level packages, and in some applications this will always be the case.</a:t>
            </a:r>
          </a:p>
          <a:p>
            <a:endParaRPr lang="en-US" altLang="en-US" dirty="0" smtClean="0"/>
          </a:p>
          <a:p>
            <a:r>
              <a:rPr lang="en-US" altLang="en-US" dirty="0" smtClean="0"/>
              <a:t>In such situations a different set of rules for task activation and termination apply.</a:t>
            </a:r>
          </a:p>
          <a:p>
            <a:endParaRPr lang="en-US" altLang="en-US" dirty="0" smtClean="0"/>
          </a:p>
          <a:p>
            <a:r>
              <a:rPr lang="en-US" altLang="en-US" dirty="0" smtClean="0"/>
              <a:t>Activation will occur just before the main procedure is invoked, and since the tasks do not depend on the main procedure they can continue to execute even after the main procedure has returned.</a:t>
            </a:r>
          </a:p>
          <a:p>
            <a:endParaRPr lang="en-US" altLang="en-US" dirty="0" smtClean="0"/>
          </a:p>
          <a:p>
            <a:r>
              <a:rPr lang="en-US" altLang="en-US" dirty="0" smtClean="0"/>
              <a:t>These rules match the Ada conceptual model of program execution. A program typically consists of a set of top-level  packages and subprograms, and you can imagine that all of these are declared within the declarative part of the body of a so-called "environment task".</a:t>
            </a:r>
          </a:p>
          <a:p>
            <a:endParaRPr lang="en-US" altLang="en-US" dirty="0" smtClean="0"/>
          </a:p>
          <a:p>
            <a:r>
              <a:rPr lang="en-US" altLang="en-US" dirty="0" smtClean="0"/>
              <a:t>Just after the "begin" of the environment task body, the main procedure is invoked. So when the environment task reaches its "begin" all of the tasks in the top-level packages are activated. When the main procedure is invoked, it executes concurrently with all of these tasks. </a:t>
            </a:r>
          </a:p>
          <a:p>
            <a:endParaRPr lang="en-US" altLang="en-US" dirty="0" smtClean="0"/>
          </a:p>
          <a:p>
            <a:r>
              <a:rPr lang="en-US" altLang="en-US" dirty="0" smtClean="0"/>
              <a:t>These tasks do not depend on the main procedure and thus the main procedure may return while these tasks are still running. This kind of situation is common in applications such as process control, where the main procedure performs some initialization and the library level tasks are written as infinite loops.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322828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this example the procedure </a:t>
            </a:r>
            <a:r>
              <a:rPr lang="en-US" altLang="en-US" dirty="0" err="1" smtClean="0"/>
              <a:t>Simple_Synchronization</a:t>
            </a:r>
            <a:r>
              <a:rPr lang="en-US" altLang="en-US" dirty="0" smtClean="0"/>
              <a:t> declares a couple of variables that will be assigned by the local tasks T1 and T2.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body of the procedure needs to reference these variables. How can we ensure that the references only occur after the tasks have performed their assignment?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a later lesson we will see how to accomplish this with a specific language feature that is designed to serve this purpose, but we can also achieve the desired effect by making sure that the references to the data objects only occur after the two tasks have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Thus we introduce a local block in the body of the procedure, and declare the two tasks inside this block.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When control reaches the end of the block, execution will be suspended until the tasks have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a:t>
            </a:r>
            <a:r>
              <a:rPr lang="en-US" altLang="en-US" dirty="0" err="1" smtClean="0"/>
              <a:t>Simple_Synchronization</a:t>
            </a:r>
            <a:r>
              <a:rPr lang="en-US" altLang="en-US" dirty="0" smtClean="0"/>
              <a:t> procedure can safely reference the variables in statements following the inner block.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73753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Up until now we have been ignoring the issue of exceptions that are raised inside a task.  Let's now look at how this works.</a:t>
            </a:r>
          </a:p>
          <a:p>
            <a:endParaRPr lang="en-US" altLang="en-US" dirty="0" smtClean="0"/>
          </a:p>
          <a:p>
            <a:r>
              <a:rPr lang="en-US" altLang="en-US" dirty="0" smtClean="0"/>
              <a:t>There are two contexts in a task where an exception may be raised. One is within the statements of the task body.</a:t>
            </a:r>
          </a:p>
          <a:p>
            <a:endParaRPr lang="en-US" altLang="en-US" dirty="0" smtClean="0"/>
          </a:p>
          <a:p>
            <a:r>
              <a:rPr lang="en-US" altLang="en-US" dirty="0" smtClean="0"/>
              <a:t>A task body can have exception handlers, so it can anticipate abnormal behavior and take appropriate action. In such a case when the handler completes, the task will terminate normally.</a:t>
            </a:r>
          </a:p>
          <a:p>
            <a:endParaRPr lang="en-US" altLang="en-US" dirty="0" smtClean="0"/>
          </a:p>
          <a:p>
            <a:r>
              <a:rPr lang="en-US" altLang="en-US" dirty="0" smtClean="0"/>
              <a:t>What if an exception is raised in the statements of a task body and there is no handler?</a:t>
            </a:r>
          </a:p>
          <a:p>
            <a:endParaRPr lang="en-US" altLang="en-US" dirty="0" smtClean="0"/>
          </a:p>
          <a:p>
            <a:r>
              <a:rPr lang="en-US" altLang="en-US" dirty="0" smtClean="0"/>
              <a:t>If this were a procedure and not a task, the effect is to propagate the exception back to the caller. However, such a rule is not appropriate for a task.  </a:t>
            </a:r>
          </a:p>
          <a:p>
            <a:endParaRPr lang="en-US" altLang="en-US" dirty="0" smtClean="0"/>
          </a:p>
          <a:p>
            <a:r>
              <a:rPr lang="en-US" altLang="en-US" dirty="0" smtClean="0"/>
              <a:t>Recall that the task will be executing concurrently with the statements of the scope in which it is declared. If the exception were propagated back to this scope, it would be an asynchronous exception, and it would be very difficult to program an appropriate handler to anticipate such a situation.</a:t>
            </a:r>
          </a:p>
          <a:p>
            <a:endParaRPr lang="en-US" altLang="en-US" dirty="0" smtClean="0"/>
          </a:p>
          <a:p>
            <a:r>
              <a:rPr lang="en-US" altLang="en-US" dirty="0" smtClean="0"/>
              <a:t>As a historical note, asynchronous exceptions were once considered for inclusion in the original version of the Ada language but were rejected because the language design team did not feel that such a feature could be used reliably. OK, so if the exception is not propagated from the task, what happens? </a:t>
            </a:r>
          </a:p>
          <a:p>
            <a:endParaRPr lang="en-US" altLang="en-US" dirty="0" smtClean="0"/>
          </a:p>
          <a:p>
            <a:r>
              <a:rPr lang="en-US" altLang="en-US" dirty="0" smtClean="0"/>
              <a:t>Two possible alternatives: one, terminate the entire program; and two, terminate the guilty task but do not propagate any exception. In Ada the second alternative was adopted: if the statements in a task raise an exception that is not handled by the task, the task will be terminated silently. Such as situation is generally an error, and the program should be written either to ensure that this can never occur, or with appropriate recovery mechanisms to deal with a degraded configuration. These topics will be covered in a later lesson.</a:t>
            </a:r>
          </a:p>
          <a:p>
            <a:endParaRPr lang="en-US" altLang="en-US" dirty="0" smtClean="0"/>
          </a:p>
          <a:p>
            <a:endParaRPr lang="en-US" altLang="en-US" dirty="0" smtClean="0"/>
          </a:p>
          <a:p>
            <a:r>
              <a:rPr lang="en-US" altLang="en-US" dirty="0" smtClean="0"/>
              <a:t>Declarations in Ada can contain dynamically evaluated expressions, so it is possible for the declarative part of a task body to raise an exception when the task is activated.  What happens then?  An exception raised in a declarative part is never handled by a handler in the exception part of the same construct, so it cannot be handled by the task itself. It would have been possible for the language design to take the same approach here as with exceptions raised in a task's statements, that is, to simply have the task terminate with no propagation of the exception.</a:t>
            </a:r>
          </a:p>
          <a:p>
            <a:endParaRPr lang="en-US" altLang="en-US" dirty="0" smtClean="0"/>
          </a:p>
          <a:p>
            <a:r>
              <a:rPr lang="en-US" altLang="en-US" dirty="0" smtClean="0"/>
              <a:t>But in this case the propagation would not be asynchronous.  That is, the declarative part of a task body is elaborated as part of the task's activation, but with execution of the enclosing scope suspended. So there is no semantic problem to propagate an exception back to that scope, where it can be handled, and indeed that is the Ada semantics.  The exception that is propagated because of such an activation failure is </a:t>
            </a:r>
            <a:r>
              <a:rPr lang="en-US" altLang="en-US" dirty="0" err="1" smtClean="0"/>
              <a:t>Tasking_Error</a:t>
            </a:r>
            <a:r>
              <a:rPr lang="en-US" altLang="en-US" dirty="0" smtClean="0"/>
              <a:t>.</a:t>
            </a:r>
          </a:p>
          <a:p>
            <a:endParaRPr lang="en-US" altLang="en-US" dirty="0" smtClean="0"/>
          </a:p>
          <a:p>
            <a:r>
              <a:rPr lang="en-US" altLang="en-US" dirty="0" smtClean="0"/>
              <a:t>To recap: an exception raised in the statement part of a task body and not handled there caused the task to be terminated. The exception is not propagated. An exception raised in the declarative part of a task body causes the task to terminate, and the </a:t>
            </a:r>
            <a:r>
              <a:rPr lang="en-US" altLang="en-US" dirty="0" err="1" smtClean="0"/>
              <a:t>Tasking_Error</a:t>
            </a:r>
            <a:r>
              <a:rPr lang="en-US" altLang="en-US" dirty="0" smtClean="0"/>
              <a:t> exception is propagated back to the enclosing scope, thus giving that context an opportunity to recover from the failure.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44888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Here's an example that illustrates some of these rules.</a:t>
            </a:r>
          </a:p>
          <a:p>
            <a:endParaRPr lang="en-US" altLang="en-US" dirty="0" smtClean="0"/>
          </a:p>
          <a:p>
            <a:r>
              <a:rPr lang="en-US" altLang="en-US" dirty="0" smtClean="0"/>
              <a:t>If T1 raises an exception during the execution of its statement part and does not handle the exception, then it terminates with no notification to the surrounding procedure.</a:t>
            </a:r>
          </a:p>
          <a:p>
            <a:endParaRPr lang="en-US" altLang="en-US" dirty="0" smtClean="0"/>
          </a:p>
          <a:p>
            <a:r>
              <a:rPr lang="en-US" altLang="en-US" dirty="0" smtClean="0"/>
              <a:t>If T2 raises an exception during the execution of its statement part, then this exception will be handled by the "others" handler.</a:t>
            </a:r>
          </a:p>
          <a:p>
            <a:endParaRPr lang="en-US" altLang="en-US" dirty="0" smtClean="0"/>
          </a:p>
          <a:p>
            <a:r>
              <a:rPr lang="en-US" altLang="en-US" dirty="0" smtClean="0"/>
              <a:t>This is a common style, allowing the task to perform some appropriate actions such as logging information to a file, before terminating.</a:t>
            </a:r>
          </a:p>
          <a:p>
            <a:endParaRPr lang="en-US" altLang="en-US" dirty="0" smtClean="0"/>
          </a:p>
          <a:p>
            <a:r>
              <a:rPr lang="en-US" altLang="en-US" dirty="0" smtClean="0"/>
              <a:t>If T3 raises an exception in its declarative part during its activation then it will be terminated, and the </a:t>
            </a:r>
            <a:r>
              <a:rPr lang="en-US" altLang="en-US" dirty="0" err="1" smtClean="0"/>
              <a:t>Tasking_Error</a:t>
            </a:r>
            <a:r>
              <a:rPr lang="en-US" altLang="en-US" dirty="0" smtClean="0"/>
              <a:t> exception will be propagated; it will then be handled by the handler in the enclosing procedure.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91919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altLang="en-US" dirty="0" smtClean="0">
                <a:ea typeface="ヒラギノ角ゴ ProN W3" pitchFamily="-84" charset="-128"/>
              </a:rPr>
              <a:t>This lesson introduced the Ada tasking model. It explained that tasks are syntactically like subprograms and packages, consisting of a specification and a body.</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In that sense a task is a module, that is, a design unit that corresponds to a concurrent activity in the problem space. Tasks can reference data from outer scopes, but as we will see later, this needs to be done carefully when more than one task is accessing the same data object.</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A task is declared, but it does not come into existence as a concurrent entity until its enclosing scope reaches the begin. At that point it is activated, while execution of the enclosing scope is suspended. Activation consists of the elaboration of the declarative part of the task's body.</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If no exceptions are raised during activation, the enclosing scope is awakened and the task can execute concurrently with the statements in the enclosing scope. If an exception is raised during activation then the task terminates and </a:t>
            </a:r>
            <a:r>
              <a:rPr lang="en-US" altLang="en-US" dirty="0" err="1" smtClean="0">
                <a:ea typeface="ヒラギノ角ゴ ProN W3" pitchFamily="-84" charset="-128"/>
              </a:rPr>
              <a:t>Tasking_Error</a:t>
            </a:r>
            <a:r>
              <a:rPr lang="en-US" altLang="en-US" dirty="0" smtClean="0">
                <a:ea typeface="ヒラギノ角ゴ ProN W3" pitchFamily="-84" charset="-128"/>
              </a:rPr>
              <a:t> is raised after the "begin" of the enclosing scope.</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Since a task and its enclosing scope may execute concurrently, the enclosing scope may complete while the task is still running. Execution of the enclosing scope will be suspended before it terminates. This ensures that data that might be accessed by the running task will still exist.</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Tasks may be declared locally, in subprograms, blocks, and in other tasks, but more commonly they are declared in library-level packages. In that case they are activated just before the main procedure is invoked, and they can continue execution even after the main procedure has returned.</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If an exception is raised in the statement part of a task body and not handled by the task, the task will terminate and the exception will not be propagated. This avoids the complexity and error-proneness of asynchronous exceptions.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76698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lnSpc>
                <a:spcPct val="100000"/>
              </a:lnSpc>
              <a:spcBef>
                <a:spcPct val="0"/>
              </a:spcBef>
              <a:buClrTx/>
              <a:buFont typeface="+mj-lt"/>
              <a:buAutoNum type="arabicPeriod"/>
            </a:pPr>
            <a:r>
              <a:rPr lang="en-US" altLang="en-US" sz="1200" dirty="0" smtClean="0">
                <a:solidFill>
                  <a:schemeClr val="accent1"/>
                </a:solidFill>
                <a:latin typeface="Arial" panose="020B0604020202020204" pitchFamily="34" charset="0"/>
                <a:cs typeface="Arial" panose="020B0604020202020204" pitchFamily="34" charset="0"/>
              </a:rPr>
              <a:t>T loops forever, preventing </a:t>
            </a: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from returning</a:t>
            </a:r>
          </a:p>
          <a:p>
            <a:pPr marL="228600" indent="-228600" eaLnBrk="1" hangingPunct="1">
              <a:lnSpc>
                <a:spcPct val="100000"/>
              </a:lnSpc>
              <a:spcBef>
                <a:spcPct val="0"/>
              </a:spcBef>
              <a:buClrTx/>
              <a:buFont typeface="+mj-lt"/>
              <a:buAutoNum type="arabicPeriod"/>
            </a:pPr>
            <a:endParaRPr lang="en-US" altLang="en-US" sz="1200" dirty="0" smtClean="0">
              <a:solidFill>
                <a:schemeClr val="accent1"/>
              </a:solidFill>
              <a:latin typeface="Arial" panose="020B0604020202020204" pitchFamily="34" charset="0"/>
              <a:cs typeface="Arial" panose="020B0604020202020204" pitchFamily="34" charset="0"/>
            </a:endParaRPr>
          </a:p>
          <a:p>
            <a:pPr marL="228600" indent="-228600" eaLnBrk="1" hangingPunct="1">
              <a:lnSpc>
                <a:spcPct val="100000"/>
              </a:lnSpc>
              <a:spcBef>
                <a:spcPct val="0"/>
              </a:spcBef>
              <a:buClrTx/>
              <a:buFont typeface="+mj-lt"/>
              <a:buAutoNum type="arabicPeriod"/>
            </a:pP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can return even though T is still executing</a:t>
            </a:r>
          </a:p>
          <a:p>
            <a:pPr marL="228600" indent="-228600" eaLnBrk="1" hangingPunct="1">
              <a:lnSpc>
                <a:spcPct val="100000"/>
              </a:lnSpc>
              <a:spcBef>
                <a:spcPct val="0"/>
              </a:spcBef>
              <a:buClrTx/>
              <a:buFont typeface="+mj-lt"/>
              <a:buAutoNum type="arabicPeriod"/>
            </a:pPr>
            <a:endParaRPr lang="en-US" altLang="en-US" sz="1200" dirty="0" smtClean="0">
              <a:solidFill>
                <a:schemeClr val="accent1"/>
              </a:solidFill>
              <a:latin typeface="Arial" panose="020B0604020202020204" pitchFamily="34" charset="0"/>
              <a:cs typeface="Arial" panose="020B0604020202020204" pitchFamily="34" charset="0"/>
            </a:endParaRPr>
          </a:p>
          <a:p>
            <a:pPr marL="228600" indent="-228600" eaLnBrk="1" hangingPunct="1">
              <a:lnSpc>
                <a:spcPct val="100000"/>
              </a:lnSpc>
              <a:spcBef>
                <a:spcPct val="0"/>
              </a:spcBef>
              <a:buClrTx/>
              <a:buFont typeface="+mj-lt"/>
              <a:buAutoNum type="arabicPeriod"/>
            </a:pP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returns immediately, causing execution of T to be terminated</a:t>
            </a:r>
          </a:p>
          <a:p>
            <a:pPr eaLnBrk="1" hangingPunct="1">
              <a:lnSpc>
                <a:spcPct val="100000"/>
              </a:lnSpc>
              <a:spcBef>
                <a:spcPct val="0"/>
              </a:spcBef>
              <a:buClrTx/>
              <a:buFontTx/>
              <a:buNone/>
            </a:pPr>
            <a:endParaRPr lang="en-US" altLang="en-US" sz="1200" dirty="0" smtClean="0">
              <a:solidFill>
                <a:schemeClr val="accent1"/>
              </a:solidFill>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3763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230318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What does this program display as its output?</a:t>
            </a:r>
          </a:p>
          <a:p>
            <a:pPr eaLnBrk="1" hangingPunct="1">
              <a:lnSpc>
                <a:spcPct val="100000"/>
              </a:lnSpc>
              <a:spcBef>
                <a:spcPct val="0"/>
              </a:spcBef>
              <a:buClrTx/>
              <a:buFontTx/>
              <a:buNone/>
            </a:pPr>
            <a:endParaRPr lang="en-US" altLang="en-US" sz="1200" dirty="0" smtClean="0">
              <a:solidFill>
                <a:schemeClr val="accent1"/>
              </a:solidFill>
              <a:latin typeface="Arial" panose="020B0604020202020204" pitchFamily="34" charset="0"/>
              <a:cs typeface="Arial" panose="020B0604020202020204" pitchFamily="34" charset="0"/>
            </a:endParaRP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a) The maximum value in the array</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b)  Either </a:t>
            </a:r>
            <a:r>
              <a:rPr lang="en-US" altLang="en-US" sz="1200" dirty="0" err="1" smtClean="0">
                <a:solidFill>
                  <a:schemeClr val="accent1"/>
                </a:solidFill>
                <a:latin typeface="Arial" panose="020B0604020202020204" pitchFamily="34" charset="0"/>
                <a:cs typeface="Arial" panose="020B0604020202020204" pitchFamily="34" charset="0"/>
              </a:rPr>
              <a:t>Integer'First</a:t>
            </a:r>
            <a:r>
              <a:rPr lang="en-US" altLang="en-US" sz="1200" dirty="0" smtClean="0">
                <a:solidFill>
                  <a:schemeClr val="accent1"/>
                </a:solidFill>
                <a:latin typeface="Arial" panose="020B0604020202020204" pitchFamily="34" charset="0"/>
                <a:cs typeface="Arial" panose="020B0604020202020204" pitchFamily="34" charset="0"/>
              </a:rPr>
              <a:t> or some element of the array</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c)  The language rules do not specify</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013827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kern="0" dirty="0" smtClean="0">
                <a:ea typeface="ＭＳ Ｐゴシック" panose="020B0600070205080204" pitchFamily="34" charset="-128"/>
              </a:rPr>
              <a:t>The enclosing scope cannot complete until its nested tasks (its “dependents”) have all terminated</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89597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start my</a:t>
            </a:r>
            <a:r>
              <a:rPr lang="en-US" altLang="en-US" baseline="0" dirty="0" smtClean="0"/>
              <a:t> covering some basic terminology.</a:t>
            </a:r>
            <a:endParaRPr lang="en-US" altLang="en-US" dirty="0" smtClean="0"/>
          </a:p>
          <a:p>
            <a:endParaRPr lang="en-US" altLang="en-US" dirty="0" smtClean="0"/>
          </a:p>
          <a:p>
            <a:r>
              <a:rPr lang="en-US" altLang="en-US" dirty="0" smtClean="0"/>
              <a:t>A sequential program has a single thread of control. </a:t>
            </a:r>
          </a:p>
          <a:p>
            <a:endParaRPr lang="en-US" altLang="en-US" dirty="0" smtClean="0"/>
          </a:p>
          <a:p>
            <a:r>
              <a:rPr lang="en-US" altLang="en-US" dirty="0" smtClean="0"/>
              <a:t>You can imagine an execution engine proceeding one statement at a time, keeping track of its location and maintaining a stack to store local data and formal parameters as blocks are entered and exited and subprograms are invoked and return.</a:t>
            </a:r>
          </a:p>
          <a:p>
            <a:endParaRPr lang="en-US" altLang="en-US" dirty="0" smtClean="0"/>
          </a:p>
          <a:p>
            <a:r>
              <a:rPr lang="en-US" altLang="en-US" dirty="0" smtClean="0"/>
              <a:t>A concurrent program may have multiple threads of control. In Ada the program unit that can have its own thread of control, that is, an "active" program unit, is known as a </a:t>
            </a:r>
            <a:r>
              <a:rPr lang="en-US" altLang="en-US" i="1" dirty="0" smtClean="0"/>
              <a:t>task</a:t>
            </a:r>
            <a:r>
              <a:rPr lang="en-US" altLang="en-US" dirty="0" smtClean="0"/>
              <a:t>. </a:t>
            </a:r>
          </a:p>
          <a:p>
            <a:endParaRPr lang="en-US" altLang="en-US" dirty="0" smtClean="0"/>
          </a:p>
          <a:p>
            <a:r>
              <a:rPr lang="en-US" altLang="en-US" dirty="0" smtClean="0"/>
              <a:t>In a typical scenario multiple tasks need to interact with each other either directly or through shared resources. Each task has its own stack since it can call subprograms and execute blocks with declarations.  </a:t>
            </a:r>
          </a:p>
          <a:p>
            <a:endParaRPr lang="en-US" altLang="en-US" dirty="0" smtClean="0"/>
          </a:p>
          <a:p>
            <a:r>
              <a:rPr lang="en-US" altLang="en-US" dirty="0" smtClean="0"/>
              <a:t>A critical issue in concurrent programming is how to allow multiple tasks to access (that is, read and/or write) shared data.</a:t>
            </a:r>
          </a:p>
          <a:p>
            <a:endParaRPr lang="en-US" altLang="en-US" dirty="0" smtClean="0"/>
          </a:p>
          <a:p>
            <a:r>
              <a:rPr lang="en-US" altLang="en-US" dirty="0" smtClean="0"/>
              <a:t>The programming solution needs to be </a:t>
            </a:r>
            <a:r>
              <a:rPr lang="en-US" altLang="en-US" i="1" dirty="0" smtClean="0"/>
              <a:t>safe</a:t>
            </a:r>
            <a:r>
              <a:rPr lang="en-US" altLang="en-US" dirty="0" smtClean="0"/>
              <a:t>, preventing one task from writing to an object while some other task is accessing it. But it also needs to be </a:t>
            </a:r>
            <a:r>
              <a:rPr lang="en-US" altLang="en-US" i="1" dirty="0" smtClean="0"/>
              <a:t>efficient</a:t>
            </a:r>
            <a:r>
              <a:rPr lang="en-US" altLang="en-US" dirty="0" smtClean="0"/>
              <a:t>, and the syntax should be easily </a:t>
            </a:r>
            <a:r>
              <a:rPr lang="en-US" altLang="en-US" i="1" dirty="0" smtClean="0"/>
              <a:t>understandable</a:t>
            </a:r>
            <a:r>
              <a:rPr lang="en-US" altLang="en-US" dirty="0" smtClean="0"/>
              <a:t>. We'll see Ada's approach to these issues later in this module, and also look at how mutual exclusion may be implemented. For example in simple circumstances the hardware might provide the protection; other solutions involve operating system or kernel mechanisms, or careful program logic.</a:t>
            </a:r>
          </a:p>
          <a:p>
            <a:endParaRPr lang="en-US" altLang="en-US" dirty="0" smtClean="0"/>
          </a:p>
          <a:p>
            <a:r>
              <a:rPr lang="en-US" altLang="en-US" dirty="0" smtClean="0"/>
              <a:t>Tasks sometimes need to synchronize their execution so that one task is suspended until some other task signals an event that allows the first task to be resumed. There are various flavors for such events, and we'll look at some of them in this module.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1435878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a) The string “Normal Return”</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b) The string “Exceptional Return”</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c) The language semantics do not specify the effect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1536110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panose="020B0600070205080204" pitchFamily="34" charset="-128"/>
              </a:rPr>
              <a:t>Why concurrent programming?</a:t>
            </a:r>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Improve performance on multiple processors / cores</a:t>
            </a: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Exploit OS services on a single processor</a:t>
            </a: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Concurrent</a:t>
            </a:r>
            <a:r>
              <a:rPr lang="en-US" altLang="en-US" baseline="0" dirty="0" smtClean="0">
                <a:ea typeface="ヒラギノ角ゴ ProN W3" pitchFamily="-84" charset="-128"/>
              </a:rPr>
              <a:t> Programs make Object Orientation Easier</a:t>
            </a:r>
            <a:endParaRPr lang="en-US" altLang="en-US" dirty="0" smtClean="0">
              <a:ea typeface="ヒラギノ角ゴ ProN W3" pitchFamily="-84" charset="-128"/>
            </a:endParaRP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Model intrinsic parallelism in the problem space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141724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ヒラギノ角ゴ ProN W3" pitchFamily="-84" charset="-128"/>
              </a:rPr>
              <a:t>Concurrent</a:t>
            </a:r>
            <a:r>
              <a:rPr lang="en-US" altLang="en-US" baseline="0" dirty="0" smtClean="0">
                <a:ea typeface="ヒラギノ角ゴ ProN W3" pitchFamily="-84" charset="-128"/>
              </a:rPr>
              <a:t> Programs make Object Orientation Easier</a:t>
            </a:r>
            <a:endParaRPr lang="en-US" altLang="en-US" dirty="0" smtClean="0">
              <a:ea typeface="ヒラギノ角ゴ ProN W3" pitchFamily="-84" charset="-128"/>
            </a:endParaRPr>
          </a:p>
          <a:p>
            <a:endParaRPr lang="en-GB" dirty="0" smtClean="0"/>
          </a:p>
          <a:p>
            <a:r>
              <a:rPr lang="en-GB" dirty="0" smtClean="0"/>
              <a:t>Is not a reason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019199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baseline="0" dirty="0" smtClean="0">
                <a:solidFill>
                  <a:schemeClr val="tx1"/>
                </a:solidFill>
                <a:latin typeface="Courier New" pitchFamily="49" charset="0"/>
              </a:rPr>
              <a:t>Correct code should have used a delay statement as shown</a:t>
            </a:r>
            <a:endParaRPr lang="en-GB" b="0"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203408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Pick from one of the following :</a:t>
            </a:r>
          </a:p>
          <a:p>
            <a:pPr marL="228600" indent="-228600">
              <a:buAutoNum type="arabicPeriod"/>
            </a:pPr>
            <a:endParaRPr lang="en-GB" dirty="0" smtClean="0"/>
          </a:p>
          <a:p>
            <a:pPr marL="228600" indent="-228600">
              <a:buAutoNum type="arabicPeriod"/>
            </a:pPr>
            <a:r>
              <a:rPr lang="en-GB" dirty="0" smtClean="0"/>
              <a:t>Runtime</a:t>
            </a:r>
            <a:r>
              <a:rPr lang="en-GB" baseline="0" dirty="0" smtClean="0"/>
              <a:t> Task</a:t>
            </a:r>
          </a:p>
          <a:p>
            <a:pPr marL="228600" indent="-228600">
              <a:buAutoNum type="arabicPeriod"/>
            </a:pPr>
            <a:endParaRPr lang="en-GB" baseline="0" dirty="0" smtClean="0"/>
          </a:p>
          <a:p>
            <a:pPr marL="228600" indent="-228600">
              <a:buAutoNum type="arabicPeriod"/>
            </a:pPr>
            <a:r>
              <a:rPr lang="en-GB" baseline="0" dirty="0" smtClean="0"/>
              <a:t>Main Task</a:t>
            </a:r>
          </a:p>
          <a:p>
            <a:pPr marL="228600" indent="-228600">
              <a:buAutoNum type="arabicPeriod"/>
            </a:pPr>
            <a:endParaRPr lang="en-GB" baseline="0" dirty="0" smtClean="0"/>
          </a:p>
          <a:p>
            <a:pPr marL="228600" indent="-228600">
              <a:buAutoNum type="arabicPeriod"/>
            </a:pPr>
            <a:r>
              <a:rPr lang="en-GB" baseline="0" dirty="0" smtClean="0"/>
              <a:t>Environment Task</a:t>
            </a:r>
          </a:p>
          <a:p>
            <a:pPr marL="228600" indent="-228600">
              <a:buAutoNum type="arabicPeriod"/>
            </a:pPr>
            <a:endParaRPr lang="en-GB" baseline="0" dirty="0" smtClean="0"/>
          </a:p>
          <a:p>
            <a:pPr marL="228600" indent="-228600">
              <a:buAutoNum type="arabicPeriod"/>
            </a:pPr>
            <a:r>
              <a:rPr lang="en-GB" baseline="0" dirty="0" smtClean="0"/>
              <a:t>Super Task</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3024764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Correct Answer is </a:t>
            </a:r>
            <a:r>
              <a:rPr lang="en-GB" baseline="0" dirty="0" smtClean="0"/>
              <a:t>Environment Task</a:t>
            </a:r>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388615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complete lectures from all the available</a:t>
            </a:r>
            <a:r>
              <a:rPr lang="en-GB" altLang="en-US" baseline="0" dirty="0" smtClean="0">
                <a:ea typeface="ＭＳ Ｐゴシック" panose="020B0600070205080204" pitchFamily="34" charset="-128"/>
              </a:rPr>
              <a:t> courses</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*EXPORT</a:t>
            </a:r>
            <a:r>
              <a:rPr lang="en-GB" baseline="0" smtClean="0"/>
              <a:t> THIS AS BACKGROUND.PNG FOR RESULTS SLIDE*</a:t>
            </a:r>
            <a:endParaRPr lang="en-GB"/>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364466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Before going into the details of the Ada tasking model, let's take a broader look and ask "why": what are some of the reasons that you might want to use concurrent programming.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Perhaps an obvious answer is efficiency: if your program is running on a multiprocessor or multicore machine, you would like to take advantage of the processing power.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But even on a uniprocessor a program structured as concurrent tasks can have some 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For example, one task could be waiting for an I/O operation to complete while another task performs a computation.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Finally, the concurrency may be a natural part of the design. In a typical real-time program there are various devices that need to be monitored or controlled, and the clearest way to express this in the program is through concurrent tasks.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17776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This diagram reflects the relationships among the various components of a concurrent program. </a:t>
            </a:r>
          </a:p>
          <a:p>
            <a:endParaRPr lang="en-US" altLang="en-US" dirty="0" smtClean="0"/>
          </a:p>
          <a:p>
            <a:r>
              <a:rPr lang="en-US" altLang="en-US" dirty="0" smtClean="0"/>
              <a:t>Task1 and Task 2 access some shared object or resource; the bidirectional arrow indicates that each task both reads from and writes to the shared object. </a:t>
            </a:r>
          </a:p>
          <a:p>
            <a:endParaRPr lang="en-US" altLang="en-US" dirty="0" smtClean="0"/>
          </a:p>
          <a:p>
            <a:r>
              <a:rPr lang="en-US" altLang="en-US" dirty="0" smtClean="0"/>
              <a:t>The lock indicates that there needs to be protection against simultaneous access from both tasks.</a:t>
            </a:r>
          </a:p>
          <a:p>
            <a:endParaRPr lang="en-US" altLang="en-US" dirty="0" smtClean="0"/>
          </a:p>
          <a:p>
            <a:r>
              <a:rPr lang="en-US" altLang="en-US" dirty="0" smtClean="0"/>
              <a:t>Task 3 signals an event to Task 2; for example perhaps Task2 should only read from the object when Task 3 indicates that the object has a new value. </a:t>
            </a:r>
          </a:p>
          <a:p>
            <a:endParaRPr lang="en-US" altLang="en-US" dirty="0" smtClean="0"/>
          </a:p>
          <a:p>
            <a:r>
              <a:rPr lang="en-US" altLang="en-US" dirty="0" smtClean="0"/>
              <a:t>As we mentioned earlier, a programming language with concurrency support should express these sorts of interactions in a safe, efficient, and understandable fashion.</a:t>
            </a:r>
          </a:p>
          <a:p>
            <a:endParaRPr lang="en-US" altLang="en-US" dirty="0" smtClean="0"/>
          </a:p>
          <a:p>
            <a:r>
              <a:rPr lang="en-US" altLang="en-US" dirty="0" smtClean="0"/>
              <a:t>Each task is shown with its own stack.</a:t>
            </a:r>
          </a:p>
          <a:p>
            <a:endParaRPr lang="en-US" altLang="en-US" dirty="0" smtClean="0"/>
          </a:p>
          <a:p>
            <a:r>
              <a:rPr lang="en-US" altLang="en-US" dirty="0" smtClean="0"/>
              <a:t>When a task calls a subprogram, the formal parameters and local variables of that subprogram are pushed on that task's stack.</a:t>
            </a:r>
          </a:p>
          <a:p>
            <a:endParaRPr lang="en-US" altLang="en-US" dirty="0" smtClean="0"/>
          </a:p>
          <a:p>
            <a:r>
              <a:rPr lang="en-US" altLang="en-US" dirty="0" smtClean="0"/>
              <a:t>When the subprogram returns, those data objects are popped off the stack.</a:t>
            </a:r>
          </a:p>
          <a:p>
            <a:endParaRPr lang="en-US" altLang="en-US" dirty="0" smtClean="0"/>
          </a:p>
          <a:p>
            <a:r>
              <a:rPr lang="en-US" altLang="en-US" dirty="0" smtClean="0"/>
              <a:t>Note that if the same subprogram is called from multiple tasks, a separate copy of its formal parameters and local variables will be pushed on each task’s stack. </a:t>
            </a:r>
          </a:p>
          <a:p>
            <a:endParaRPr lang="en-US" altLang="en-US" dirty="0" smtClean="0"/>
          </a:p>
          <a:p>
            <a:r>
              <a:rPr lang="en-US" altLang="en-US" dirty="0" smtClean="0"/>
              <a:t>This property is known as </a:t>
            </a:r>
            <a:r>
              <a:rPr lang="en-US" altLang="en-US" i="1" dirty="0" smtClean="0"/>
              <a:t>reentrancy</a:t>
            </a:r>
            <a:r>
              <a:rPr lang="en-US" altLang="en-US" dirty="0" smtClean="0"/>
              <a:t>; in Ada, all subprograms are reentrant.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25287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To emphasize a point that we made earlier, concurrency may be either actual or virtual depending on the execution environment. </a:t>
            </a:r>
          </a:p>
          <a:p>
            <a:endParaRPr lang="en-US" altLang="en-US" dirty="0" smtClean="0"/>
          </a:p>
          <a:p>
            <a:r>
              <a:rPr lang="en-US" altLang="en-US" dirty="0" smtClean="0"/>
              <a:t>We'll use the term </a:t>
            </a:r>
            <a:r>
              <a:rPr lang="en-US" altLang="en-US" i="1" dirty="0" smtClean="0"/>
              <a:t>parallel</a:t>
            </a:r>
            <a:r>
              <a:rPr lang="en-US" altLang="en-US" dirty="0" smtClean="0"/>
              <a:t> to refer to actual concurrency. </a:t>
            </a:r>
          </a:p>
          <a:p>
            <a:endParaRPr lang="en-US" altLang="en-US" dirty="0" smtClean="0"/>
          </a:p>
          <a:p>
            <a:r>
              <a:rPr lang="en-US" altLang="en-US" dirty="0" smtClean="0"/>
              <a:t>Virtual concurrency means that the execution of multiple tasks will be multiplexed on a single processor, under the control of a task dispatcher that is implemented by a run-time library provided by the Ada compiler vendor and which in turn may rely on the services of an underlying operating system or kernel.</a:t>
            </a:r>
          </a:p>
          <a:p>
            <a:endParaRPr lang="en-US" altLang="en-US" dirty="0" smtClean="0"/>
          </a:p>
          <a:p>
            <a:r>
              <a:rPr lang="en-US" altLang="en-US" dirty="0" smtClean="0"/>
              <a:t>The task dispatcher decides which task is to run based on the tasks' priorities, which can be controlled by the programmer, in conjunction with the dispatching policy.</a:t>
            </a:r>
          </a:p>
          <a:p>
            <a:endParaRPr lang="en-US" altLang="en-US" dirty="0" smtClean="0"/>
          </a:p>
          <a:p>
            <a:r>
              <a:rPr lang="en-US" altLang="en-US" dirty="0" smtClean="0"/>
              <a:t>For example, one common policy is "run until blocked or preempted"; that is, a task will continue to run until it either cannot proceed (for example it may need to wait for some event) or a higher-priority task becomes eligible for execution.</a:t>
            </a:r>
          </a:p>
          <a:p>
            <a:endParaRPr lang="en-US" altLang="en-US" dirty="0" smtClean="0"/>
          </a:p>
          <a:p>
            <a:r>
              <a:rPr lang="en-US" altLang="en-US" dirty="0" smtClean="0"/>
              <a:t>Another common policy is time-slicing, which ensures that low priority tasks do not get starved for execution time.</a:t>
            </a:r>
          </a:p>
          <a:p>
            <a:endParaRPr lang="en-US" altLang="en-US" dirty="0" smtClean="0"/>
          </a:p>
          <a:p>
            <a:r>
              <a:rPr lang="en-US" altLang="en-US" dirty="0" smtClean="0"/>
              <a:t>As we will see later, some policies are more appropriate than others for real-time systems where the meeting of deadlines needs to be ensured.</a:t>
            </a:r>
          </a:p>
          <a:p>
            <a:endParaRPr lang="en-US" altLang="en-US" dirty="0" smtClean="0"/>
          </a:p>
          <a:p>
            <a:r>
              <a:rPr lang="en-US" altLang="en-US" dirty="0" smtClean="0"/>
              <a:t>The language provides a facility for the programmer to specify the dispatching policy; in the absence of such an explicit specification the policy is not specified; the details may indeed depend on proprietary features of an underlying operating system.</a:t>
            </a:r>
          </a:p>
          <a:p>
            <a:endParaRPr lang="en-US" altLang="en-US" dirty="0" smtClean="0"/>
          </a:p>
          <a:p>
            <a:r>
              <a:rPr lang="en-US" altLang="en-US" dirty="0" smtClean="0"/>
              <a:t>Different tasks can access shared data, but since the tasks and the data are part of the same program (the more correct technical term here is "partition")  a common address space is assumed.</a:t>
            </a:r>
          </a:p>
          <a:p>
            <a:endParaRPr lang="en-US" altLang="en-US" dirty="0" smtClean="0"/>
          </a:p>
          <a:p>
            <a:r>
              <a:rPr lang="en-US" altLang="en-US" dirty="0" smtClean="0"/>
              <a:t>Ada also has facilities for dealing with programs consisting of multiple partitions that do not share an address space; these are described in the Distributed Systems Annex and are outside the scope of this lecture.</a:t>
            </a:r>
          </a:p>
          <a:p>
            <a:endParaRPr lang="en-US" altLang="en-US" dirty="0" smtClean="0"/>
          </a:p>
          <a:p>
            <a:r>
              <a:rPr lang="en-US" altLang="en-US" dirty="0" smtClean="0"/>
              <a:t>Ada language semantics do not dictate whether the concurrency is actual or virtual, and the same tasking program can be run in either environment. </a:t>
            </a:r>
          </a:p>
          <a:p>
            <a:endParaRPr lang="en-US" altLang="en-US" dirty="0" smtClean="0"/>
          </a:p>
          <a:p>
            <a:r>
              <a:rPr lang="en-US" altLang="en-US" dirty="0" smtClean="0"/>
              <a:t>The program's effect may depend on whether there is actual concurrency, and on the task dispatching policy.</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113240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now take a look at a simple tasking program, which will illustrate some of the basic elements of the Ada model.</a:t>
            </a:r>
          </a:p>
          <a:p>
            <a:endParaRPr lang="en-US" altLang="en-US" dirty="0" smtClean="0"/>
          </a:p>
          <a:p>
            <a:r>
              <a:rPr lang="en-US" altLang="en-US" dirty="0" smtClean="0"/>
              <a:t>The first thing to note is that syntactically a task looks similar to a procedure.</a:t>
            </a:r>
          </a:p>
          <a:p>
            <a:endParaRPr lang="en-US" altLang="en-US" dirty="0" smtClean="0"/>
          </a:p>
          <a:p>
            <a:r>
              <a:rPr lang="en-US" altLang="en-US" dirty="0" smtClean="0"/>
              <a:t>It is declared with a specification -- here it is simply the task name, we'll see more general examples later -- and then a body.</a:t>
            </a:r>
          </a:p>
          <a:p>
            <a:endParaRPr lang="en-US" altLang="en-US" dirty="0" smtClean="0"/>
          </a:p>
          <a:p>
            <a:r>
              <a:rPr lang="en-US" altLang="en-US" dirty="0" smtClean="0"/>
              <a:t>The specification is the interface to the rest of the program, and the body is its implementation which can contain declarations (none are present here) and statements.  </a:t>
            </a:r>
          </a:p>
          <a:p>
            <a:endParaRPr lang="en-US" altLang="en-US" dirty="0" smtClean="0"/>
          </a:p>
          <a:p>
            <a:r>
              <a:rPr lang="en-US" altLang="en-US" dirty="0" smtClean="0"/>
              <a:t>So the question is, when do these statements get executed?</a:t>
            </a:r>
          </a:p>
          <a:p>
            <a:endParaRPr lang="en-US" altLang="en-US" dirty="0" smtClean="0"/>
          </a:p>
          <a:p>
            <a:r>
              <a:rPr lang="en-US" altLang="en-US" dirty="0" smtClean="0"/>
              <a:t>In Ada the separate thread of control that executes the task body comes into existence when the enclosing unit reaches the "begin".  </a:t>
            </a:r>
          </a:p>
          <a:p>
            <a:endParaRPr lang="en-US" altLang="en-US" dirty="0" smtClean="0"/>
          </a:p>
          <a:p>
            <a:r>
              <a:rPr lang="en-US" altLang="en-US" dirty="0" smtClean="0"/>
              <a:t>At that point one thread of control executes the statements following the begin of the enclosing unit, and the new thread of control executes the statements in the task body.</a:t>
            </a:r>
          </a:p>
          <a:p>
            <a:endParaRPr lang="en-US" altLang="en-US" dirty="0" smtClean="0"/>
          </a:p>
          <a:p>
            <a:r>
              <a:rPr lang="en-US" altLang="en-US" dirty="0" smtClean="0"/>
              <a:t>Recall that these may be executing with actual parallelism or multiplexed under the control of a task dispatcher.  Let's assume we have actual parallelism.  The enclosing procedure body simply contains the null statement, so it will complete quickly. The task is a bit more complicated. It will execute a loop 60 times, and at each iteration it will display the string "Hello" and then suspend its execution for one second. Actually the suspension will be for at least one second, so the task is not periodic, it will exhibit continued drift. We will later see how to obtain periodic behavior. Eventually the task finishes its loop and it too is completed.</a:t>
            </a:r>
          </a:p>
          <a:p>
            <a:endParaRPr lang="en-US" altLang="en-US" dirty="0" smtClean="0"/>
          </a:p>
          <a:p>
            <a:r>
              <a:rPr lang="en-US" altLang="en-US" dirty="0" smtClean="0"/>
              <a:t>Although fairly simple, this example does illustrate an important point.</a:t>
            </a:r>
          </a:p>
          <a:p>
            <a:endParaRPr lang="en-US" altLang="en-US" dirty="0" smtClean="0"/>
          </a:p>
          <a:p>
            <a:r>
              <a:rPr lang="en-US" altLang="en-US" dirty="0" smtClean="0"/>
              <a:t>After the enclosing procedure completes its execution, can it be terminated and its resources such as its stack be reclaimed?. </a:t>
            </a:r>
          </a:p>
          <a:p>
            <a:endParaRPr lang="en-US" altLang="en-US" dirty="0" smtClean="0"/>
          </a:p>
          <a:p>
            <a:r>
              <a:rPr lang="en-US" altLang="en-US" dirty="0" smtClean="0"/>
              <a:t>The answer is "no". The local variable N is on the stack of the thread of control executing the </a:t>
            </a:r>
            <a:r>
              <a:rPr lang="en-US" altLang="en-US" dirty="0" err="1" smtClean="0"/>
              <a:t>Simple_Tasking_Program</a:t>
            </a:r>
            <a:r>
              <a:rPr lang="en-US" altLang="en-US" dirty="0" smtClean="0"/>
              <a:t> procedure.</a:t>
            </a:r>
          </a:p>
          <a:p>
            <a:endParaRPr lang="en-US" altLang="en-US" dirty="0" smtClean="0"/>
          </a:p>
          <a:p>
            <a:r>
              <a:rPr lang="en-US" altLang="en-US" dirty="0" smtClean="0"/>
              <a:t>This variable is referenced by the "for" loop in the task. If the stack were reclaimed then N would no longer exist, and the task would be referencing a memory location that might be in use for some other purpose. Such a situation is called a dangling reference and would be a nasty bug to try to track down. To make sure that this cannot occur, the Ada rules require that a scope in which a local task is declared cannot exit until its local tasks have all terminated.</a:t>
            </a:r>
          </a:p>
          <a:p>
            <a:endParaRPr lang="en-US" altLang="en-US" dirty="0" smtClean="0"/>
          </a:p>
          <a:p>
            <a:r>
              <a:rPr lang="en-US" altLang="en-US" dirty="0" smtClean="0"/>
              <a:t>In our example,</a:t>
            </a:r>
            <a:r>
              <a:rPr lang="en-US" altLang="en-US" baseline="0" dirty="0" smtClean="0"/>
              <a:t> </a:t>
            </a:r>
            <a:r>
              <a:rPr lang="en-US" altLang="en-US" dirty="0" smtClean="0"/>
              <a:t>execution of the </a:t>
            </a:r>
            <a:r>
              <a:rPr lang="en-US" altLang="en-US" dirty="0" err="1" smtClean="0"/>
              <a:t>Simple_Tasking_Program</a:t>
            </a:r>
            <a:r>
              <a:rPr lang="en-US" altLang="en-US" dirty="0" smtClean="0"/>
              <a:t> procedure will be suspended at its "end" until </a:t>
            </a:r>
            <a:r>
              <a:rPr lang="en-US" altLang="en-US" dirty="0" err="1" smtClean="0"/>
              <a:t>Simple_Task</a:t>
            </a:r>
            <a:r>
              <a:rPr lang="en-US" altLang="en-US" dirty="0" smtClean="0"/>
              <a:t> has terminated.</a:t>
            </a:r>
          </a:p>
          <a:p>
            <a:endParaRPr lang="en-US" altLang="en-US"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40412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have a closer look at the structure of a task.</a:t>
            </a:r>
          </a:p>
          <a:p>
            <a:endParaRPr lang="en-US" altLang="en-US" dirty="0" smtClean="0"/>
          </a:p>
          <a:p>
            <a:r>
              <a:rPr lang="en-US" altLang="en-US" dirty="0" smtClean="0"/>
              <a:t>First, a task in Ada is a construct that is declared, and in that sense is syntactically like other program units such as subprograms and packages. </a:t>
            </a:r>
          </a:p>
          <a:p>
            <a:endParaRPr lang="en-US" altLang="en-US" dirty="0" smtClean="0"/>
          </a:p>
          <a:p>
            <a:r>
              <a:rPr lang="en-US" altLang="en-US" dirty="0" smtClean="0"/>
              <a:t>A task always consists of a specification, which may be empty as it is here, and a body. </a:t>
            </a:r>
          </a:p>
          <a:p>
            <a:endParaRPr lang="en-US" altLang="en-US" dirty="0" smtClean="0"/>
          </a:p>
          <a:p>
            <a:r>
              <a:rPr lang="en-US" altLang="en-US" dirty="0" smtClean="0"/>
              <a:t>The declaration may be local to a subprogram body, block statement, or even another task body, and it can also be in a top-level package, in which case the task specification would go in the package spec, and the task body would go in the package body.</a:t>
            </a:r>
          </a:p>
          <a:p>
            <a:endParaRPr lang="en-US" altLang="en-US" dirty="0" smtClean="0"/>
          </a:p>
          <a:p>
            <a:r>
              <a:rPr lang="en-US" altLang="en-US" dirty="0" smtClean="0"/>
              <a:t>The task body is the algorithm that will be performed by the thread of control that executes the task. It may contain declarations and also has a statement part.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144761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So, when does a task start, and when does it finish?</a:t>
            </a:r>
          </a:p>
          <a:p>
            <a:endParaRPr lang="en-US" altLang="en-US" dirty="0" smtClean="0"/>
          </a:p>
          <a:p>
            <a:r>
              <a:rPr lang="en-US" altLang="en-US" dirty="0" smtClean="0"/>
              <a:t>This slide deals with task start-up (known as "activation"); the next slide will cover termination issues.</a:t>
            </a:r>
          </a:p>
          <a:p>
            <a:endParaRPr lang="en-US" altLang="en-US" dirty="0" smtClean="0"/>
          </a:p>
          <a:p>
            <a:r>
              <a:rPr lang="en-US" altLang="en-US" dirty="0" smtClean="0"/>
              <a:t>Let's first look at the case where a task is declared locally, for example in a subprogram.</a:t>
            </a:r>
          </a:p>
          <a:p>
            <a:endParaRPr lang="en-US" altLang="en-US" dirty="0" smtClean="0"/>
          </a:p>
          <a:p>
            <a:r>
              <a:rPr lang="en-US" altLang="en-US" dirty="0" smtClean="0"/>
              <a:t>The task is activated when control reaches the "begin" of the enclosing scope.</a:t>
            </a:r>
          </a:p>
          <a:p>
            <a:endParaRPr lang="en-US" altLang="en-US" dirty="0" smtClean="0"/>
          </a:p>
          <a:p>
            <a:r>
              <a:rPr lang="en-US" altLang="en-US" dirty="0" smtClean="0"/>
              <a:t>At this point the execution of the enclosing scope is suspended, and the declarative part of the task body is elaborated.</a:t>
            </a:r>
          </a:p>
          <a:p>
            <a:endParaRPr lang="en-US" altLang="en-US" dirty="0" smtClean="0"/>
          </a:p>
          <a:p>
            <a:r>
              <a:rPr lang="en-US" altLang="en-US" dirty="0" smtClean="0"/>
              <a:t>In this example, there are no declarations in the task body, so this initial step is completed immediately.</a:t>
            </a:r>
          </a:p>
          <a:p>
            <a:endParaRPr lang="en-US" altLang="en-US" dirty="0" smtClean="0"/>
          </a:p>
          <a:p>
            <a:r>
              <a:rPr lang="en-US" altLang="en-US" dirty="0" smtClean="0"/>
              <a:t>Now the enclosing scope and the task body are each at their "begin", and both are made eligible for execution.</a:t>
            </a:r>
          </a:p>
          <a:p>
            <a:endParaRPr lang="en-US" altLang="en-US" dirty="0" smtClean="0"/>
          </a:p>
          <a:p>
            <a:r>
              <a:rPr lang="en-US" altLang="en-US" dirty="0" smtClean="0"/>
              <a:t>The task body and the statement sequence in the enclosing scope can execute concurrently, with the standard effect: either with actual parallelism, or multiplexed under the control of a task dispatcher on one processor.</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37755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Now let us turn our attention to task termination.</a:t>
            </a:r>
          </a:p>
          <a:p>
            <a:endParaRPr lang="en-US" altLang="en-US" dirty="0" smtClean="0"/>
          </a:p>
          <a:p>
            <a:r>
              <a:rPr lang="en-US" altLang="en-US" dirty="0" smtClean="0"/>
              <a:t>There is no explicit return or exit from a task; it completes its execution when control reaches the "end" of its body. </a:t>
            </a:r>
          </a:p>
          <a:p>
            <a:endParaRPr lang="en-US" altLang="en-US" dirty="0" smtClean="0"/>
          </a:p>
          <a:p>
            <a:r>
              <a:rPr lang="en-US" altLang="en-US" dirty="0" smtClean="0"/>
              <a:t>If the task does not contain any inner task declarations, it can now terminate.</a:t>
            </a:r>
          </a:p>
          <a:p>
            <a:endParaRPr lang="en-US" altLang="en-US" dirty="0" smtClean="0"/>
          </a:p>
          <a:p>
            <a:r>
              <a:rPr lang="en-US" altLang="en-US" dirty="0" smtClean="0"/>
              <a:t>Termination means that its system resources (for example its stack) can be reclaimed by the run-time support software for task management.</a:t>
            </a:r>
          </a:p>
          <a:p>
            <a:endParaRPr lang="en-US" altLang="en-US" dirty="0" smtClean="0"/>
          </a:p>
          <a:p>
            <a:r>
              <a:rPr lang="en-US" altLang="en-US" dirty="0" smtClean="0"/>
              <a:t>An important semantic point is that the scope in which the task is declared cannot complete until the task (in fact, all such nested tasks) terminate.</a:t>
            </a:r>
          </a:p>
          <a:p>
            <a:endParaRPr lang="en-US" altLang="en-US" dirty="0" smtClean="0"/>
          </a:p>
          <a:p>
            <a:r>
              <a:rPr lang="en-US" altLang="en-US" dirty="0" smtClean="0"/>
              <a:t>So execution will be suspended at the "end" of the enclosing scope until these dependent tasks have all terminated.</a:t>
            </a:r>
          </a:p>
          <a:p>
            <a:endParaRPr lang="en-US" altLang="en-US" dirty="0" smtClean="0"/>
          </a:p>
          <a:p>
            <a:r>
              <a:rPr lang="en-US" altLang="en-US" dirty="0" smtClean="0"/>
              <a:t>As mentioned earlier, this rule prevents a potential dangling reference.</a:t>
            </a:r>
          </a:p>
          <a:p>
            <a:endParaRPr lang="en-US" altLang="en-US" dirty="0" smtClean="0"/>
          </a:p>
          <a:p>
            <a:r>
              <a:rPr lang="en-US" altLang="en-US" dirty="0" smtClean="0"/>
              <a:t>If the enclosing scope could complete while one of its dependent tasks was still running, then such a task could reference local data in the enclosing scope after the stack containing that data item had been popped.</a:t>
            </a:r>
          </a:p>
          <a:p>
            <a:endParaRPr lang="en-US" altLang="en-US" dirty="0" smtClean="0"/>
          </a:p>
          <a:p>
            <a:r>
              <a:rPr lang="en-US" altLang="en-US" dirty="0" smtClean="0"/>
              <a:t>That sort of bug is extremely difficult to detect, and fortunately the Ada rules prevent it.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2999234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Concurrency in Ada – Basic Concepts</a:t>
            </a:r>
            <a:endParaRPr lang="en-GB" dirty="0"/>
          </a:p>
        </p:txBody>
      </p:sp>
      <p:sp>
        <p:nvSpPr>
          <p:cNvPr id="3" name="Text Placeholder 2"/>
          <p:cNvSpPr>
            <a:spLocks noGrp="1"/>
          </p:cNvSpPr>
          <p:nvPr>
            <p:ph type="body" sz="quarter" idx="11"/>
          </p:nvPr>
        </p:nvSpPr>
        <p:spPr/>
        <p:txBody>
          <a:bodyPr/>
          <a:lstStyle/>
          <a:p>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68313" y="976313"/>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A task may be declared in a library-level package</a:t>
            </a: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a:ea typeface="ＭＳ Ｐゴシック" panose="020B0600070205080204" pitchFamily="34" charset="-128"/>
            </a:endParaRPr>
          </a:p>
          <a:p>
            <a:endParaRPr lang="en-US" altLang="en-US" sz="1900" kern="0" dirty="0" smtClean="0">
              <a:ea typeface="ＭＳ Ｐゴシック" panose="020B0600070205080204" pitchFamily="34" charset="-128"/>
            </a:endParaRPr>
          </a:p>
          <a:p>
            <a:r>
              <a:rPr lang="en-US" altLang="en-US" sz="1900" kern="0" dirty="0" smtClean="0">
                <a:ea typeface="ＭＳ Ｐゴシック" panose="020B0600070205080204" pitchFamily="34" charset="-128"/>
              </a:rPr>
              <a:t>Often such a task is an infinite loop, never terminating</a:t>
            </a:r>
          </a:p>
          <a:p>
            <a:r>
              <a:rPr lang="en-US" altLang="en-US" sz="1900" kern="0" dirty="0" smtClean="0">
                <a:ea typeface="ＭＳ Ｐゴシック" panose="020B0600070205080204" pitchFamily="34" charset="-128"/>
              </a:rPr>
              <a:t>A task in a library-level package is activated before the main procedure is invoked</a:t>
            </a:r>
          </a:p>
          <a:p>
            <a:pPr lvl="1"/>
            <a:r>
              <a:rPr lang="en-US" altLang="en-US" sz="1900" kern="0" dirty="0" smtClean="0">
                <a:ea typeface="ヒラギノ角ゴ ProN W3" pitchFamily="-84" charset="-128"/>
              </a:rPr>
              <a:t>It can continue execution  after the main procedure returns</a:t>
            </a: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p:txBody>
      </p:sp>
      <p:sp>
        <p:nvSpPr>
          <p:cNvPr id="4" name="Title 3"/>
          <p:cNvSpPr>
            <a:spLocks noGrp="1"/>
          </p:cNvSpPr>
          <p:nvPr>
            <p:ph type="title"/>
          </p:nvPr>
        </p:nvSpPr>
        <p:spPr/>
        <p:txBody>
          <a:bodyPr/>
          <a:lstStyle/>
          <a:p>
            <a:r>
              <a:rPr lang="en-GB" b="1" dirty="0" smtClean="0"/>
              <a:t>Top-Level Tasks</a:t>
            </a:r>
            <a:endParaRPr lang="en-GB" dirty="0"/>
          </a:p>
        </p:txBody>
      </p:sp>
      <p:graphicFrame>
        <p:nvGraphicFramePr>
          <p:cNvPr id="5" name="Tableau 5"/>
          <p:cNvGraphicFramePr>
            <a:graphicFrameLocks noGrp="1"/>
          </p:cNvGraphicFramePr>
          <p:nvPr>
            <p:extLst>
              <p:ext uri="{D42A27DB-BD31-4B8C-83A1-F6EECF244321}">
                <p14:modId xmlns:p14="http://schemas.microsoft.com/office/powerpoint/2010/main" val="637071315"/>
              </p:ext>
            </p:extLst>
          </p:nvPr>
        </p:nvGraphicFramePr>
        <p:xfrm>
          <a:off x="779463" y="1641475"/>
          <a:ext cx="3673475" cy="2879725"/>
        </p:xfrm>
        <a:graphic>
          <a:graphicData uri="http://schemas.openxmlformats.org/drawingml/2006/table">
            <a:tbl>
              <a:tblPr firstRow="1" bandRow="1">
                <a:tableStyleId>{5C22544A-7EE6-4342-B048-85BDC9FD1C3A}</a:tableStyleId>
              </a:tblPr>
              <a:tblGrid>
                <a:gridCol w="3673475"/>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 </a:t>
                      </a:r>
                      <a:r>
                        <a:rPr lang="en-US" sz="1200" b="0" i="1" dirty="0" smtClean="0">
                          <a:solidFill>
                            <a:schemeClr val="tx1"/>
                          </a:solidFill>
                          <a:latin typeface="Courier New" pitchFamily="49" charset="0"/>
                        </a:rPr>
                        <a:t>-- Declarations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0" baseline="0" dirty="0" smtClean="0">
                          <a:solidFill>
                            <a:schemeClr val="tx1"/>
                          </a:solidFill>
                          <a:latin typeface="Courier New" pitchFamily="49" charset="0"/>
                        </a:rPr>
                        <a:t>   …</a:t>
                      </a:r>
                      <a:endParaRPr lang="en-US" sz="1200" b="0" dirty="0" smtClean="0">
                        <a:solidFill>
                          <a:schemeClr val="tx1"/>
                        </a:solidFill>
                        <a:latin typeface="Courier New" pitchFamily="49" charset="0"/>
                      </a:endParaRPr>
                    </a:p>
                    <a:p>
                      <a:r>
                        <a:rPr lang="en-US" sz="1200" b="0" dirty="0" smtClean="0">
                          <a:solidFill>
                            <a:srgbClr val="FF0000"/>
                          </a:solidFill>
                          <a:latin typeface="Courier New" pitchFamily="49" charset="0"/>
                        </a:rPr>
                        <a:t>   </a:t>
                      </a:r>
                      <a:r>
                        <a:rPr lang="en-US" sz="1200" b="1" dirty="0" smtClean="0">
                          <a:solidFill>
                            <a:srgbClr val="FF0000"/>
                          </a:solidFill>
                          <a:latin typeface="Courier New" pitchFamily="49" charset="0"/>
                        </a:rPr>
                        <a:t>task</a:t>
                      </a:r>
                      <a:r>
                        <a:rPr lang="en-US" sz="1200" b="0" dirty="0" smtClean="0">
                          <a:solidFill>
                            <a:srgbClr val="FF0000"/>
                          </a:solidFill>
                          <a:latin typeface="Courier New" pitchFamily="49" charset="0"/>
                        </a:rPr>
                        <a:t> T;</a:t>
                      </a:r>
                    </a:p>
                    <a:p>
                      <a:r>
                        <a:rPr lang="en-US" sz="1200" b="0" i="0" dirty="0" smtClean="0">
                          <a:solidFill>
                            <a:srgbClr val="FF0000"/>
                          </a:solidFill>
                          <a:latin typeface="Courier New" pitchFamily="49" charset="0"/>
                        </a:rPr>
                        <a:t>   </a:t>
                      </a:r>
                      <a:r>
                        <a:rPr lang="en-US" sz="1200" b="1" i="0" dirty="0" smtClean="0">
                          <a:solidFill>
                            <a:srgbClr val="FF0000"/>
                          </a:solidFill>
                          <a:latin typeface="Courier New" pitchFamily="49" charset="0"/>
                        </a:rPr>
                        <a:t>task body</a:t>
                      </a:r>
                      <a:r>
                        <a:rPr lang="en-US" sz="1200" b="0" i="0" dirty="0" smtClean="0">
                          <a:solidFill>
                            <a:srgbClr val="FF0000"/>
                          </a:solidFill>
                          <a:latin typeface="Courier New" pitchFamily="49" charset="0"/>
                        </a:rPr>
                        <a:t> T </a:t>
                      </a:r>
                      <a:r>
                        <a:rPr lang="en-US" sz="1200" b="1" i="0" dirty="0" smtClean="0">
                          <a:solidFill>
                            <a:srgbClr val="FF0000"/>
                          </a:solidFill>
                          <a:latin typeface="Courier New" pitchFamily="49" charset="0"/>
                        </a:rPr>
                        <a:t>is</a:t>
                      </a:r>
                    </a:p>
                    <a:p>
                      <a:r>
                        <a:rPr lang="en-US" sz="1200" b="0" i="0" dirty="0" smtClean="0">
                          <a:solidFill>
                            <a:srgbClr val="FF0000"/>
                          </a:solidFill>
                          <a:latin typeface="Courier New" pitchFamily="49" charset="0"/>
                        </a:rPr>
                        <a:t>      …    </a:t>
                      </a:r>
                      <a:r>
                        <a:rPr lang="en-US" sz="1200" b="0" i="1" dirty="0" smtClean="0">
                          <a:solidFill>
                            <a:srgbClr val="FF0000"/>
                          </a:solidFill>
                          <a:latin typeface="Courier New" pitchFamily="49" charset="0"/>
                        </a:rPr>
                        <a:t>-- Declarations local to T</a:t>
                      </a:r>
                    </a:p>
                    <a:p>
                      <a:r>
                        <a:rPr lang="en-US" sz="1200" b="1" i="0" dirty="0" smtClean="0">
                          <a:solidFill>
                            <a:srgbClr val="FF0000"/>
                          </a:solidFill>
                          <a:latin typeface="Courier New" pitchFamily="49" charset="0"/>
                        </a:rPr>
                        <a:t>   begin</a:t>
                      </a:r>
                    </a:p>
                    <a:p>
                      <a:r>
                        <a:rPr lang="en-US" sz="1200" b="1" i="0" dirty="0" smtClean="0">
                          <a:solidFill>
                            <a:srgbClr val="FF0000"/>
                          </a:solidFill>
                          <a:latin typeface="Courier New" pitchFamily="49" charset="0"/>
                        </a:rPr>
                        <a:t>      loop</a:t>
                      </a:r>
                    </a:p>
                    <a:p>
                      <a:r>
                        <a:rPr lang="en-US" sz="1200" b="0" i="0" dirty="0" smtClean="0">
                          <a:solidFill>
                            <a:srgbClr val="FF0000"/>
                          </a:solidFill>
                          <a:latin typeface="Courier New" pitchFamily="49" charset="0"/>
                        </a:rPr>
                        <a:t>         … </a:t>
                      </a:r>
                      <a:r>
                        <a:rPr lang="en-US" sz="1200" b="0" i="1" dirty="0" smtClean="0">
                          <a:solidFill>
                            <a:srgbClr val="FF0000"/>
                          </a:solidFill>
                          <a:latin typeface="Courier New" pitchFamily="49" charset="0"/>
                        </a:rPr>
                        <a:t>-- Task’s processing</a:t>
                      </a:r>
                    </a:p>
                    <a:p>
                      <a:r>
                        <a:rPr lang="en-US" sz="1200" b="0" i="0" baseline="0" dirty="0" smtClean="0">
                          <a:solidFill>
                            <a:srgbClr val="FF0000"/>
                          </a:solidFill>
                          <a:latin typeface="Courier New" pitchFamily="49" charset="0"/>
                        </a:rPr>
                        <a:t>      </a:t>
                      </a:r>
                      <a:r>
                        <a:rPr lang="en-US" sz="1200" b="1" i="0" baseline="0" dirty="0" smtClean="0">
                          <a:solidFill>
                            <a:srgbClr val="FF0000"/>
                          </a:solidFill>
                          <a:latin typeface="Courier New" pitchFamily="49" charset="0"/>
                        </a:rPr>
                        <a:t>end loop</a:t>
                      </a:r>
                      <a:r>
                        <a:rPr lang="en-US" sz="1200" b="0" i="0" baseline="0" dirty="0" smtClean="0">
                          <a:solidFill>
                            <a:srgbClr val="FF0000"/>
                          </a:solidFill>
                          <a:latin typeface="Courier New" pitchFamily="49" charset="0"/>
                        </a:rPr>
                        <a:t>;</a:t>
                      </a:r>
                    </a:p>
                    <a:p>
                      <a:r>
                        <a:rPr lang="en-US" sz="1200" b="0" i="0" baseline="0" dirty="0" smtClean="0">
                          <a:solidFill>
                            <a:srgbClr val="FF0000"/>
                          </a:solidFill>
                          <a:latin typeface="Courier New" pitchFamily="49" charset="0"/>
                        </a:rPr>
                        <a:t>   </a:t>
                      </a:r>
                      <a:r>
                        <a:rPr lang="en-US" sz="1200" b="1" i="0" baseline="0" dirty="0" smtClean="0">
                          <a:solidFill>
                            <a:srgbClr val="FF0000"/>
                          </a:solidFill>
                          <a:latin typeface="Courier New" pitchFamily="49" charset="0"/>
                        </a:rPr>
                        <a:t>end</a:t>
                      </a:r>
                      <a:r>
                        <a:rPr lang="en-US" sz="1200" b="0" i="0" baseline="0" dirty="0" smtClean="0">
                          <a:solidFill>
                            <a:srgbClr val="FF0000"/>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18" marR="91418" marT="45574" marB="45574">
                    <a:solidFill>
                      <a:schemeClr val="bg1">
                        <a:lumMod val="95000"/>
                      </a:schemeClr>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987525139"/>
              </p:ext>
            </p:extLst>
          </p:nvPr>
        </p:nvGraphicFramePr>
        <p:xfrm>
          <a:off x="4760913" y="2378075"/>
          <a:ext cx="3673475" cy="1457325"/>
        </p:xfrm>
        <a:graphic>
          <a:graphicData uri="http://schemas.openxmlformats.org/drawingml/2006/table">
            <a:tbl>
              <a:tblPr firstRow="1" bandRow="1">
                <a:tableStyleId>{5C22544A-7EE6-4342-B048-85BDC9FD1C3A}</a:tableStyleId>
              </a:tblPr>
              <a:tblGrid>
                <a:gridCol w="3673475"/>
              </a:tblGrid>
              <a:tr h="1457325">
                <a:tc>
                  <a:txBody>
                    <a:bodyPr/>
                    <a:lstStyle/>
                    <a:p>
                      <a:r>
                        <a:rPr lang="en-US" sz="1100" b="1" dirty="0" smtClean="0">
                          <a:solidFill>
                            <a:schemeClr val="tx1"/>
                          </a:solidFill>
                          <a:latin typeface="Courier New" pitchFamily="49" charset="0"/>
                        </a:rPr>
                        <a:t>with</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Global_Pkg</a:t>
                      </a:r>
                      <a:r>
                        <a:rPr lang="en-US" sz="1100" b="0" dirty="0" smtClean="0">
                          <a:solidFill>
                            <a:schemeClr val="tx1"/>
                          </a:solidFill>
                          <a:latin typeface="Courier New" pitchFamily="49" charset="0"/>
                        </a:rPr>
                        <a:t>;</a:t>
                      </a:r>
                    </a:p>
                    <a:p>
                      <a:r>
                        <a:rPr lang="en-US" sz="1100" b="1"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Main_Proc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r>
                        <a:rPr lang="en-US" sz="1100" b="0" baseline="0" dirty="0" smtClean="0">
                          <a:solidFill>
                            <a:schemeClr val="tx1"/>
                          </a:solidFill>
                          <a:latin typeface="Courier New" pitchFamily="49" charset="0"/>
                        </a:rPr>
                        <a:t>   …</a:t>
                      </a:r>
                    </a:p>
                    <a:p>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p>
                    <a:p>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Main_Proc</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txBody>
                  <a:tcPr marL="91418" marR="91418" marT="45574" marB="45574">
                    <a:solidFill>
                      <a:schemeClr val="bg1">
                        <a:lumMod val="95000"/>
                      </a:schemeClr>
                    </a:solidFill>
                  </a:tcPr>
                </a:tc>
              </a:tr>
            </a:tbl>
          </a:graphicData>
        </a:graphic>
      </p:graphicFrame>
    </p:spTree>
    <p:extLst>
      <p:ext uri="{BB962C8B-B14F-4D97-AF65-F5344CB8AC3E}">
        <p14:creationId xmlns:p14="http://schemas.microsoft.com/office/powerpoint/2010/main" val="75286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Simple </a:t>
            </a:r>
            <a:r>
              <a:rPr lang="en-GB" b="1" dirty="0" smtClean="0"/>
              <a:t>Task Synchronization</a:t>
            </a:r>
            <a:endParaRPr lang="en-GB" dirty="0"/>
          </a:p>
        </p:txBody>
      </p:sp>
      <p:sp>
        <p:nvSpPr>
          <p:cNvPr id="3" name="Content Placeholder 2"/>
          <p:cNvSpPr txBox="1">
            <a:spLocks/>
          </p:cNvSpPr>
          <p:nvPr/>
        </p:nvSpPr>
        <p:spPr>
          <a:xfrm>
            <a:off x="468313" y="764704"/>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Task nesting may be used for simple synchronization</a:t>
            </a: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r>
              <a:rPr lang="en-US" altLang="en-US" sz="1900" kern="0" dirty="0" smtClean="0">
                <a:ea typeface="ヒラギノ角ゴ ProN W3" pitchFamily="-84" charset="-128"/>
              </a:rPr>
              <a:t>It terminates if it does not contain any nested tasks</a:t>
            </a:r>
          </a:p>
          <a:p>
            <a:r>
              <a:rPr lang="en-US" altLang="en-US" sz="1900" kern="0" dirty="0" smtClean="0">
                <a:ea typeface="ＭＳ Ｐゴシック" panose="020B0600070205080204" pitchFamily="34" charset="-128"/>
              </a:rPr>
              <a:t>Execution of the declare block is suspended at the “end” until its nested tasks have all terminated </a:t>
            </a:r>
          </a:p>
        </p:txBody>
      </p:sp>
      <p:graphicFrame>
        <p:nvGraphicFramePr>
          <p:cNvPr id="4" name="Tableau 5"/>
          <p:cNvGraphicFramePr>
            <a:graphicFrameLocks noGrp="1"/>
          </p:cNvGraphicFramePr>
          <p:nvPr>
            <p:extLst>
              <p:ext uri="{D42A27DB-BD31-4B8C-83A1-F6EECF244321}">
                <p14:modId xmlns:p14="http://schemas.microsoft.com/office/powerpoint/2010/main" val="4154048328"/>
              </p:ext>
            </p:extLst>
          </p:nvPr>
        </p:nvGraphicFramePr>
        <p:xfrm>
          <a:off x="1744663" y="1473200"/>
          <a:ext cx="5748337" cy="3611620"/>
        </p:xfrm>
        <a:graphic>
          <a:graphicData uri="http://schemas.openxmlformats.org/drawingml/2006/table">
            <a:tbl>
              <a:tblPr firstRow="1" bandRow="1">
                <a:tableStyleId>{5C22544A-7EE6-4342-B048-85BDC9FD1C3A}</a:tableStyleId>
              </a:tblPr>
              <a:tblGrid>
                <a:gridCol w="5748337"/>
              </a:tblGrid>
              <a:tr h="3574901">
                <a:tc>
                  <a:txBody>
                    <a:bodyPr/>
                    <a:lstStyle/>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Simple_Synchronization</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Data_1 : Some_Type_1 := …;</a:t>
                      </a:r>
                    </a:p>
                    <a:p>
                      <a:r>
                        <a:rPr lang="en-US" sz="1100" b="0" dirty="0" smtClean="0">
                          <a:solidFill>
                            <a:schemeClr val="tx1"/>
                          </a:solidFill>
                          <a:latin typeface="Courier New" pitchFamily="49" charset="0"/>
                        </a:rPr>
                        <a:t>   Data_2 : Some_Type_2 := …;</a:t>
                      </a:r>
                    </a:p>
                    <a:p>
                      <a:r>
                        <a:rPr lang="en-US" sz="1100" b="1" dirty="0" smtClean="0">
                          <a:solidFill>
                            <a:schemeClr val="tx1"/>
                          </a:solidFill>
                          <a:latin typeface="Courier New" pitchFamily="49" charset="0"/>
                        </a:rPr>
                        <a:t>begin</a:t>
                      </a:r>
                    </a:p>
                    <a:p>
                      <a:r>
                        <a:rPr lang="en-US" sz="1100" b="1" dirty="0" smtClean="0">
                          <a:solidFill>
                            <a:schemeClr val="tx1"/>
                          </a:solidFill>
                          <a:latin typeface="Courier New" pitchFamily="49" charset="0"/>
                        </a:rPr>
                        <a:t>   declare</a:t>
                      </a:r>
                    </a:p>
                    <a:p>
                      <a:r>
                        <a:rPr lang="en-US" sz="1100" b="1" dirty="0" smtClean="0">
                          <a:solidFill>
                            <a:schemeClr val="tx1"/>
                          </a:solidFill>
                          <a:latin typeface="Courier New" pitchFamily="49" charset="0"/>
                        </a:rPr>
                        <a:t>      task </a:t>
                      </a:r>
                      <a:r>
                        <a:rPr lang="en-US" sz="1100" b="0" dirty="0" smtClean="0">
                          <a:solidFill>
                            <a:schemeClr val="tx1"/>
                          </a:solidFill>
                          <a:latin typeface="Courier New" pitchFamily="49" charset="0"/>
                        </a:rPr>
                        <a:t>T1;</a:t>
                      </a:r>
                    </a:p>
                    <a:p>
                      <a:r>
                        <a:rPr lang="en-US" sz="1100" b="0" i="1"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task body</a:t>
                      </a:r>
                      <a:r>
                        <a:rPr lang="en-US" sz="1100" b="0" i="0" baseline="0" dirty="0" smtClean="0">
                          <a:solidFill>
                            <a:schemeClr val="tx1"/>
                          </a:solidFill>
                          <a:latin typeface="Courier New" pitchFamily="49" charset="0"/>
                        </a:rPr>
                        <a:t> T1 </a:t>
                      </a:r>
                      <a:r>
                        <a:rPr lang="en-US" sz="1100" b="1" i="0" baseline="0" dirty="0" smtClean="0">
                          <a:solidFill>
                            <a:schemeClr val="tx1"/>
                          </a:solidFill>
                          <a:latin typeface="Courier New" pitchFamily="49" charset="0"/>
                        </a:rPr>
                        <a:t>is</a:t>
                      </a:r>
                    </a:p>
                    <a:p>
                      <a:r>
                        <a:rPr lang="en-US" sz="1100" b="1" i="0" baseline="0" dirty="0" smtClean="0">
                          <a:solidFill>
                            <a:schemeClr val="tx1"/>
                          </a:solidFill>
                          <a:latin typeface="Courier New" pitchFamily="49" charset="0"/>
                        </a:rPr>
                        <a:t>      begin</a:t>
                      </a:r>
                    </a:p>
                    <a:p>
                      <a:r>
                        <a:rPr lang="en-US" sz="1100" b="0" i="0" baseline="0" dirty="0" smtClean="0">
                          <a:solidFill>
                            <a:schemeClr val="tx1"/>
                          </a:solidFill>
                          <a:latin typeface="Courier New" pitchFamily="49" charset="0"/>
                        </a:rPr>
                        <a:t>         … </a:t>
                      </a:r>
                      <a:r>
                        <a:rPr lang="en-US" sz="1100" b="0" i="1" baseline="0" dirty="0" smtClean="0">
                          <a:solidFill>
                            <a:schemeClr val="tx1"/>
                          </a:solidFill>
                          <a:latin typeface="Courier New" pitchFamily="49" charset="0"/>
                        </a:rPr>
                        <a:t>-- Process Data_1</a:t>
                      </a:r>
                    </a:p>
                    <a:p>
                      <a:r>
                        <a:rPr lang="en-US" sz="1100" b="0" i="0"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end</a:t>
                      </a:r>
                      <a:r>
                        <a:rPr lang="en-US" sz="1100" b="0" i="0" baseline="0" dirty="0" smtClean="0">
                          <a:solidFill>
                            <a:schemeClr val="tx1"/>
                          </a:solidFill>
                          <a:latin typeface="Courier New" pitchFamily="49" charset="0"/>
                        </a:rPr>
                        <a:t> T1;</a:t>
                      </a:r>
                      <a:endParaRPr lang="en-US" sz="1100" b="0" i="1" dirty="0" smtClean="0">
                        <a:solidFill>
                          <a:schemeClr val="tx1"/>
                        </a:solidFill>
                        <a:latin typeface="Courier New" pitchFamily="49" charset="0"/>
                      </a:endParaRP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T2;</a:t>
                      </a:r>
                    </a:p>
                    <a:p>
                      <a:r>
                        <a:rPr lang="en-US" sz="1100" b="0" i="1"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task body</a:t>
                      </a:r>
                      <a:r>
                        <a:rPr lang="en-US" sz="1100" b="0" i="0" baseline="0" dirty="0" smtClean="0">
                          <a:solidFill>
                            <a:schemeClr val="tx1"/>
                          </a:solidFill>
                          <a:latin typeface="Courier New" pitchFamily="49" charset="0"/>
                        </a:rPr>
                        <a:t> T2 </a:t>
                      </a:r>
                      <a:r>
                        <a:rPr lang="en-US" sz="1100" b="1" i="0" baseline="0" dirty="0" smtClean="0">
                          <a:solidFill>
                            <a:schemeClr val="tx1"/>
                          </a:solidFill>
                          <a:latin typeface="Courier New" pitchFamily="49" charset="0"/>
                        </a:rPr>
                        <a:t>is</a:t>
                      </a:r>
                    </a:p>
                    <a:p>
                      <a:r>
                        <a:rPr lang="en-US" sz="1100" b="1" i="0" baseline="0" dirty="0" smtClean="0">
                          <a:solidFill>
                            <a:schemeClr val="tx1"/>
                          </a:solidFill>
                          <a:latin typeface="Courier New" pitchFamily="49" charset="0"/>
                        </a:rPr>
                        <a:t>      begin</a:t>
                      </a:r>
                    </a:p>
                    <a:p>
                      <a:r>
                        <a:rPr lang="en-US" sz="1100" b="0" i="0" baseline="0" dirty="0" smtClean="0">
                          <a:solidFill>
                            <a:schemeClr val="tx1"/>
                          </a:solidFill>
                          <a:latin typeface="Courier New" pitchFamily="49" charset="0"/>
                        </a:rPr>
                        <a:t>         … </a:t>
                      </a:r>
                      <a:r>
                        <a:rPr lang="en-US" sz="1100" b="0" i="1" baseline="0" dirty="0" smtClean="0">
                          <a:solidFill>
                            <a:schemeClr val="tx1"/>
                          </a:solidFill>
                          <a:latin typeface="Courier New" pitchFamily="49" charset="0"/>
                        </a:rPr>
                        <a:t>-- Process Data_2</a:t>
                      </a:r>
                    </a:p>
                    <a:p>
                      <a:r>
                        <a:rPr lang="en-US" sz="1100" b="0" i="0"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end</a:t>
                      </a:r>
                      <a:r>
                        <a:rPr lang="en-US" sz="1100" b="0" i="0" baseline="0" dirty="0" smtClean="0">
                          <a:solidFill>
                            <a:schemeClr val="tx1"/>
                          </a:solidFill>
                          <a:latin typeface="Courier New" pitchFamily="49" charset="0"/>
                        </a:rPr>
                        <a:t> T2;</a:t>
                      </a:r>
                    </a:p>
                    <a:p>
                      <a:r>
                        <a:rPr lang="en-US" sz="1100" b="1" i="0" baseline="0" dirty="0" smtClean="0">
                          <a:solidFill>
                            <a:schemeClr val="tx1"/>
                          </a:solidFill>
                          <a:latin typeface="Courier New" pitchFamily="49" charset="0"/>
                        </a:rPr>
                        <a:t>   begin   </a:t>
                      </a:r>
                      <a:r>
                        <a:rPr lang="en-US" sz="1100" b="0" i="1" baseline="0" dirty="0" smtClean="0">
                          <a:solidFill>
                            <a:schemeClr val="tx1"/>
                          </a:solidFill>
                          <a:latin typeface="Courier New" pitchFamily="49" charset="0"/>
                        </a:rPr>
                        <a:t>-- Activate T1 and T2 here</a:t>
                      </a:r>
                    </a:p>
                    <a:p>
                      <a:r>
                        <a:rPr lang="en-US" sz="1100" b="1" i="0" baseline="0" dirty="0" smtClean="0">
                          <a:solidFill>
                            <a:schemeClr val="tx1"/>
                          </a:solidFill>
                          <a:latin typeface="Courier New" pitchFamily="49" charset="0"/>
                        </a:rPr>
                        <a:t>      null</a:t>
                      </a:r>
                      <a:r>
                        <a:rPr lang="en-US" sz="1100" b="0" i="0" baseline="0" dirty="0" smtClean="0">
                          <a:solidFill>
                            <a:schemeClr val="tx1"/>
                          </a:solidFill>
                          <a:latin typeface="Courier New" pitchFamily="49" charset="0"/>
                        </a:rPr>
                        <a:t>;</a:t>
                      </a:r>
                    </a:p>
                    <a:p>
                      <a:r>
                        <a:rPr lang="en-US" sz="1100" b="0" i="0" baseline="0" dirty="0" smtClean="0">
                          <a:solidFill>
                            <a:schemeClr val="tx1"/>
                          </a:solidFill>
                          <a:latin typeface="Courier New" pitchFamily="49" charset="0"/>
                        </a:rPr>
                        <a:t>   </a:t>
                      </a:r>
                      <a:r>
                        <a:rPr lang="en-US" sz="1100" b="1" i="0" baseline="0" dirty="0" smtClean="0">
                          <a:solidFill>
                            <a:srgbClr val="FF0000"/>
                          </a:solidFill>
                          <a:latin typeface="Courier New" pitchFamily="49" charset="0"/>
                        </a:rPr>
                        <a:t>end</a:t>
                      </a:r>
                      <a:r>
                        <a:rPr lang="en-US" sz="1100" b="0" i="0" baseline="0" dirty="0" smtClean="0">
                          <a:solidFill>
                            <a:srgbClr val="FF0000"/>
                          </a:solidFill>
                          <a:latin typeface="Courier New" pitchFamily="49" charset="0"/>
                        </a:rPr>
                        <a:t>;    </a:t>
                      </a:r>
                      <a:r>
                        <a:rPr lang="en-US" sz="1100" b="0" i="1" baseline="0" dirty="0" smtClean="0">
                          <a:solidFill>
                            <a:srgbClr val="FF0000"/>
                          </a:solidFill>
                          <a:latin typeface="Courier New" pitchFamily="49" charset="0"/>
                        </a:rPr>
                        <a:t>-- Wait for T1 and T2 to terminate</a:t>
                      </a:r>
                      <a:endParaRPr lang="en-US" sz="1100" b="0" i="1" dirty="0" smtClean="0">
                        <a:solidFill>
                          <a:srgbClr val="FF0000"/>
                        </a:solidFill>
                        <a:latin typeface="Courier New" pitchFamily="49" charset="0"/>
                      </a:endParaRPr>
                    </a:p>
                    <a:p>
                      <a:r>
                        <a:rPr lang="en-US" sz="1100" b="1" dirty="0" smtClean="0">
                          <a:solidFill>
                            <a:schemeClr val="tx1"/>
                          </a:solidFill>
                          <a:latin typeface="Courier New" pitchFamily="49" charset="0"/>
                        </a:rPr>
                        <a:t>   …       </a:t>
                      </a:r>
                      <a:r>
                        <a:rPr lang="en-US" sz="1100" b="0" i="1" dirty="0" smtClean="0">
                          <a:solidFill>
                            <a:schemeClr val="tx1"/>
                          </a:solidFill>
                          <a:latin typeface="Courier New" pitchFamily="49" charset="0"/>
                        </a:rPr>
                        <a:t>-- Use</a:t>
                      </a:r>
                      <a:r>
                        <a:rPr lang="en-US" sz="1100" b="0" i="1" baseline="0" dirty="0" smtClean="0">
                          <a:solidFill>
                            <a:schemeClr val="tx1"/>
                          </a:solidFill>
                          <a:latin typeface="Courier New" pitchFamily="49" charset="0"/>
                        </a:rPr>
                        <a:t> Data_1 and Data_2</a:t>
                      </a:r>
                      <a:endParaRPr lang="en-US" sz="1100" b="0" i="1" dirty="0" smtClean="0">
                        <a:solidFill>
                          <a:schemeClr val="tx1"/>
                        </a:solidFill>
                        <a:latin typeface="Courier New" pitchFamily="49" charset="0"/>
                      </a:endParaRP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Simple_Synchronization</a:t>
                      </a:r>
                      <a:r>
                        <a:rPr lang="en-US" sz="1100" b="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endParaRPr lang="en-US" sz="1100" b="0" i="1" dirty="0" smtClean="0">
                        <a:solidFill>
                          <a:schemeClr val="tx1"/>
                        </a:solidFill>
                        <a:latin typeface="Courier New" pitchFamily="49" charset="0"/>
                      </a:endParaRPr>
                    </a:p>
                  </a:txBody>
                  <a:tcPr marL="91421" marR="91421" marT="45590" marB="45590">
                    <a:solidFill>
                      <a:schemeClr val="bg1">
                        <a:lumMod val="95000"/>
                      </a:schemeClr>
                    </a:solidFill>
                  </a:tcPr>
                </a:tc>
              </a:tr>
            </a:tbl>
          </a:graphicData>
        </a:graphic>
      </p:graphicFrame>
    </p:spTree>
    <p:extLst>
      <p:ext uri="{BB962C8B-B14F-4D97-AF65-F5344CB8AC3E}">
        <p14:creationId xmlns:p14="http://schemas.microsoft.com/office/powerpoint/2010/main" val="22825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 in Tasks</a:t>
            </a:r>
            <a:endParaRPr lang="en-GB" dirty="0"/>
          </a:p>
        </p:txBody>
      </p:sp>
      <p:sp>
        <p:nvSpPr>
          <p:cNvPr id="3" name="Content Placeholder 2"/>
          <p:cNvSpPr txBox="1">
            <a:spLocks/>
          </p:cNvSpPr>
          <p:nvPr/>
        </p:nvSpPr>
        <p:spPr>
          <a:xfrm>
            <a:off x="468313" y="981075"/>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An exception raised in a task’s statement part and not handled by the task is not propagated to the enclosing scope</a:t>
            </a:r>
          </a:p>
          <a:p>
            <a:pPr lvl="1"/>
            <a:r>
              <a:rPr lang="en-US" altLang="en-US" sz="1900" kern="0" dirty="0" smtClean="0">
                <a:ea typeface="ＭＳ Ｐゴシック" panose="020B0600070205080204" pitchFamily="34" charset="-128"/>
              </a:rPr>
              <a:t>The surrounding statements are being executed concurrently</a:t>
            </a:r>
          </a:p>
          <a:p>
            <a:pPr lvl="1"/>
            <a:r>
              <a:rPr lang="en-US" altLang="en-US" sz="1900" kern="0" dirty="0" smtClean="0">
                <a:ea typeface="ＭＳ Ｐゴシック" panose="020B0600070205080204" pitchFamily="34" charset="-128"/>
              </a:rPr>
              <a:t>Propagation of an asynchronous exception into this context would raise serious semantic, implementation, and stylistic issues</a:t>
            </a:r>
          </a:p>
          <a:p>
            <a:r>
              <a:rPr lang="en-US" altLang="en-US" sz="1900" kern="0" dirty="0" smtClean="0">
                <a:ea typeface="ＭＳ Ｐゴシック" panose="020B0600070205080204" pitchFamily="34" charset="-128"/>
              </a:rPr>
              <a:t>If the exception is not handled by the task, the task will terminate silently</a:t>
            </a:r>
          </a:p>
          <a:p>
            <a:pPr lvl="1"/>
            <a:r>
              <a:rPr lang="en-US" altLang="en-US" sz="1900" kern="0" dirty="0" smtClean="0">
                <a:ea typeface="ＭＳ Ｐゴシック" panose="020B0600070205080204" pitchFamily="34" charset="-128"/>
              </a:rPr>
              <a:t>To be covered later: providing a termination-related action</a:t>
            </a:r>
          </a:p>
          <a:p>
            <a:r>
              <a:rPr lang="en-US" altLang="en-US" sz="1900" kern="0" dirty="0" smtClean="0">
                <a:ea typeface="ＭＳ Ｐゴシック" panose="020B0600070205080204" pitchFamily="34" charset="-128"/>
              </a:rPr>
              <a:t>An exception raised during the elaboration of a task’s declarative part is not handled by the task</a:t>
            </a:r>
          </a:p>
          <a:p>
            <a:pPr lvl="1"/>
            <a:r>
              <a:rPr lang="en-US" altLang="en-US" sz="1900" kern="0" dirty="0" smtClean="0">
                <a:ea typeface="ＭＳ Ｐゴシック" panose="020B0600070205080204" pitchFamily="34" charset="-128"/>
              </a:rPr>
              <a:t>The elaboration occurs as part of the task’s activation, with the enclosing scope suspended just after its “begin”</a:t>
            </a:r>
          </a:p>
          <a:p>
            <a:pPr lvl="1"/>
            <a:r>
              <a:rPr lang="en-US" altLang="en-US" sz="1900" kern="0" dirty="0" err="1" smtClean="0">
                <a:ea typeface="ＭＳ Ｐゴシック" panose="020B0600070205080204" pitchFamily="34" charset="-128"/>
              </a:rPr>
              <a:t>Tasking_Error</a:t>
            </a:r>
            <a:r>
              <a:rPr lang="en-US" altLang="en-US" sz="1900" kern="0" dirty="0" smtClean="0">
                <a:ea typeface="ＭＳ Ｐゴシック" panose="020B0600070205080204" pitchFamily="34" charset="-128"/>
              </a:rPr>
              <a:t> is propagated (synchronously) to the enclosing scope</a:t>
            </a:r>
          </a:p>
        </p:txBody>
      </p:sp>
    </p:spTree>
    <p:extLst>
      <p:ext uri="{BB962C8B-B14F-4D97-AF65-F5344CB8AC3E}">
        <p14:creationId xmlns:p14="http://schemas.microsoft.com/office/powerpoint/2010/main" val="161554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 in Tasks</a:t>
            </a:r>
          </a:p>
        </p:txBody>
      </p:sp>
      <p:sp>
        <p:nvSpPr>
          <p:cNvPr id="3" name="TextBox 2"/>
          <p:cNvSpPr txBox="1"/>
          <p:nvPr/>
        </p:nvSpPr>
        <p:spPr>
          <a:xfrm>
            <a:off x="674688" y="1103313"/>
            <a:ext cx="5791970" cy="5001369"/>
          </a:xfrm>
          <a:prstGeom prst="rect">
            <a:avLst/>
          </a:prstGeom>
          <a:solidFill>
            <a:schemeClr val="bg1">
              <a:lumMod val="95000"/>
            </a:schemeClr>
          </a:solidFill>
        </p:spPr>
        <p:txBody>
          <a:bodyPr wrap="none">
            <a:spAutoFit/>
          </a:bodyPr>
          <a:lstStyle/>
          <a:p>
            <a:pPr eaLnBrk="1" hangingPunct="1">
              <a:defRPr/>
            </a:pPr>
            <a:r>
              <a:rPr lang="en-US" sz="1100" b="1" dirty="0">
                <a:latin typeface="Courier New" panose="02070309020205020404" pitchFamily="49" charset="0"/>
                <a:cs typeface="Courier New" panose="02070309020205020404" pitchFamily="49" charset="0"/>
              </a:rPr>
              <a:t>procedure </a:t>
            </a:r>
            <a:r>
              <a:rPr lang="en-US" sz="1100" dirty="0">
                <a:latin typeface="Courier New" panose="02070309020205020404" pitchFamily="49" charset="0"/>
                <a:cs typeface="Courier New" panose="02070309020205020404" pitchFamily="49" charset="0"/>
              </a:rPr>
              <a:t>P</a:t>
            </a:r>
            <a:r>
              <a:rPr lang="en-US" sz="1100" b="1" dirty="0">
                <a:latin typeface="Courier New" panose="02070309020205020404" pitchFamily="49" charset="0"/>
                <a:cs typeface="Courier New" panose="02070309020205020404" pitchFamily="49" charset="0"/>
              </a:rPr>
              <a:t> is</a:t>
            </a: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T1;</a:t>
            </a: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T1</a:t>
            </a:r>
            <a:r>
              <a:rPr lang="en-US" sz="1100" b="1" dirty="0">
                <a:latin typeface="Courier New" panose="02070309020205020404" pitchFamily="49" charset="0"/>
                <a:cs typeface="Courier New" panose="02070309020205020404" pitchFamily="49" charset="0"/>
              </a:rPr>
              <a:t> is</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i="1" dirty="0">
                <a:solidFill>
                  <a:srgbClr val="FF0000"/>
                </a:solidFill>
                <a:latin typeface="Courier New" panose="02070309020205020404" pitchFamily="49" charset="0"/>
                <a:cs typeface="Courier New" panose="02070309020205020404" pitchFamily="49" charset="0"/>
              </a:rPr>
              <a:t>     … -- T1 terminates silently</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T1;</a:t>
            </a:r>
          </a:p>
          <a:p>
            <a:pPr eaLnBrk="1" hangingPunct="1">
              <a:defRPr/>
            </a:pP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T2;</a:t>
            </a: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T2 </a:t>
            </a:r>
            <a:r>
              <a:rPr lang="en-US" sz="1100" b="1" dirty="0">
                <a:latin typeface="Courier New" panose="02070309020205020404" pitchFamily="49" charset="0"/>
                <a:cs typeface="Courier New" panose="02070309020205020404" pitchFamily="49" charset="0"/>
              </a:rPr>
              <a:t>is</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b="1" dirty="0">
                <a:latin typeface="Courier New" panose="02070309020205020404" pitchFamily="49" charset="0"/>
                <a:cs typeface="Courier New" panose="02070309020205020404" pitchFamily="49" charset="0"/>
              </a:rPr>
              <a:t>  exception</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when others =&gt;</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Handle exception</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T2;</a:t>
            </a:r>
          </a:p>
          <a:p>
            <a:pPr eaLnBrk="1" hangingPunct="1">
              <a:defRPr/>
            </a:pP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T3;</a:t>
            </a: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T3</a:t>
            </a:r>
            <a:r>
              <a:rPr lang="en-US" sz="1100" b="1" dirty="0">
                <a:latin typeface="Courier New" panose="02070309020205020404" pitchFamily="49" charset="0"/>
                <a:cs typeface="Courier New" panose="02070309020205020404" pitchFamily="49" charset="0"/>
              </a:rPr>
              <a:t> is</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b="1" dirty="0">
                <a:latin typeface="Courier New" panose="02070309020205020404" pitchFamily="49" charset="0"/>
                <a:cs typeface="Courier New" panose="02070309020205020404" pitchFamily="49" charset="0"/>
              </a:rPr>
              <a:t>     …</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T3;</a:t>
            </a:r>
          </a:p>
          <a:p>
            <a:pPr eaLnBrk="1" hangingPunct="1">
              <a:defRPr/>
            </a:pPr>
            <a:r>
              <a:rPr lang="en-US" sz="1100" b="1" dirty="0">
                <a:latin typeface="Courier New" panose="02070309020205020404" pitchFamily="49" charset="0"/>
                <a:cs typeface="Courier New" panose="02070309020205020404" pitchFamily="49" charset="0"/>
              </a:rPr>
              <a:t>begin  </a:t>
            </a:r>
            <a:r>
              <a:rPr lang="en-US" sz="1100" i="1" dirty="0">
                <a:latin typeface="Courier New" panose="02070309020205020404" pitchFamily="49" charset="0"/>
                <a:cs typeface="Courier New" panose="02070309020205020404" pitchFamily="49" charset="0"/>
              </a:rPr>
              <a:t>-- Activate T1, T2, T3 here</a:t>
            </a:r>
          </a:p>
          <a:p>
            <a:pPr eaLnBrk="1" hangingPunct="1">
              <a:defRPr/>
            </a:pPr>
            <a:r>
              <a:rPr lang="en-US" sz="1100" b="1" dirty="0">
                <a:latin typeface="Courier New" panose="02070309020205020404" pitchFamily="49" charset="0"/>
                <a:cs typeface="Courier New" panose="02070309020205020404" pitchFamily="49" charset="0"/>
              </a:rPr>
              <a:t>   … </a:t>
            </a:r>
          </a:p>
          <a:p>
            <a:pPr eaLnBrk="1" hangingPunct="1">
              <a:defRPr/>
            </a:pPr>
            <a:r>
              <a:rPr lang="en-US" sz="1100" b="1" dirty="0">
                <a:latin typeface="Courier New" panose="02070309020205020404" pitchFamily="49" charset="0"/>
                <a:cs typeface="Courier New" panose="02070309020205020404" pitchFamily="49" charset="0"/>
              </a:rPr>
              <a:t>exception</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when </a:t>
            </a:r>
            <a:r>
              <a:rPr lang="en-US" sz="1100" dirty="0" err="1">
                <a:solidFill>
                  <a:srgbClr val="FF0000"/>
                </a:solidFill>
                <a:latin typeface="Courier New" panose="02070309020205020404" pitchFamily="49" charset="0"/>
                <a:cs typeface="Courier New" panose="02070309020205020404" pitchFamily="49" charset="0"/>
              </a:rPr>
              <a:t>Tasking_Error</a:t>
            </a:r>
            <a:r>
              <a:rPr lang="en-US" sz="1100" dirty="0">
                <a:solidFill>
                  <a:srgbClr val="FF0000"/>
                </a:solidFill>
                <a:latin typeface="Courier New" panose="02070309020205020404" pitchFamily="49" charset="0"/>
                <a:cs typeface="Courier New" panose="02070309020205020404" pitchFamily="49" charset="0"/>
              </a:rPr>
              <a:t> =&gt;</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Handle exception propagated by failure of T3 activation</a:t>
            </a:r>
          </a:p>
          <a:p>
            <a:pPr eaLnBrk="1" hangingPunct="1">
              <a:defRPr/>
            </a:pPr>
            <a:r>
              <a:rPr lang="en-US" sz="1100" b="1" dirty="0">
                <a:latin typeface="Courier New" panose="02070309020205020404" pitchFamily="49" charset="0"/>
                <a:cs typeface="Courier New" panose="02070309020205020404" pitchFamily="49" charset="0"/>
              </a:rPr>
              <a:t>end </a:t>
            </a:r>
            <a:r>
              <a:rPr lang="en-US" sz="1100" dirty="0">
                <a:latin typeface="Courier New" panose="02070309020205020404" pitchFamily="49" charset="0"/>
                <a:cs typeface="Courier New" panose="02070309020205020404" pitchFamily="49" charset="0"/>
              </a:rPr>
              <a:t>P;</a:t>
            </a:r>
          </a:p>
        </p:txBody>
      </p:sp>
      <p:sp>
        <p:nvSpPr>
          <p:cNvPr id="4" name="TextBox 4"/>
          <p:cNvSpPr txBox="1">
            <a:spLocks noChangeArrowheads="1"/>
          </p:cNvSpPr>
          <p:nvPr/>
        </p:nvSpPr>
        <p:spPr bwMode="auto">
          <a:xfrm>
            <a:off x="5026025" y="3466865"/>
            <a:ext cx="35655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“Catch-all” handler is common style.</a:t>
            </a:r>
          </a:p>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Task can log information to a file for</a:t>
            </a:r>
          </a:p>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inspection after the program terminates</a:t>
            </a:r>
          </a:p>
        </p:txBody>
      </p:sp>
      <p:sp>
        <p:nvSpPr>
          <p:cNvPr id="5" name="Freeform 6"/>
          <p:cNvSpPr>
            <a:spLocks/>
          </p:cNvSpPr>
          <p:nvPr/>
        </p:nvSpPr>
        <p:spPr bwMode="auto">
          <a:xfrm>
            <a:off x="2955925" y="4446048"/>
            <a:ext cx="2165350" cy="1182688"/>
          </a:xfrm>
          <a:custGeom>
            <a:avLst/>
            <a:gdLst>
              <a:gd name="T0" fmla="*/ 1384002 w 2482559"/>
              <a:gd name="T1" fmla="*/ 0 h 1417320"/>
              <a:gd name="T2" fmla="*/ 2436302 w 2482559"/>
              <a:gd name="T3" fmla="*/ 274692 h 1417320"/>
              <a:gd name="T4" fmla="*/ 0 w 2482559"/>
              <a:gd name="T5" fmla="*/ 1419228 h 1417320"/>
              <a:gd name="T6" fmla="*/ 0 60000 65536"/>
              <a:gd name="T7" fmla="*/ 0 60000 65536"/>
              <a:gd name="T8" fmla="*/ 0 60000 65536"/>
              <a:gd name="connsiteX0" fmla="*/ 1065567 w 2165096"/>
              <a:gd name="connsiteY0" fmla="*/ 0 h 1182423"/>
              <a:gd name="connsiteX1" fmla="*/ 2117127 w 2165096"/>
              <a:gd name="connsiteY1" fmla="*/ 274320 h 1182423"/>
              <a:gd name="connsiteX2" fmla="*/ 0 w 2165096"/>
              <a:gd name="connsiteY2" fmla="*/ 1182423 h 1182423"/>
            </a:gdLst>
            <a:ahLst/>
            <a:cxnLst>
              <a:cxn ang="0">
                <a:pos x="connsiteX0" y="connsiteY0"/>
              </a:cxn>
              <a:cxn ang="0">
                <a:pos x="connsiteX1" y="connsiteY1"/>
              </a:cxn>
              <a:cxn ang="0">
                <a:pos x="connsiteX2" y="connsiteY2"/>
              </a:cxn>
            </a:cxnLst>
            <a:rect l="l" t="t" r="r" b="b"/>
            <a:pathLst>
              <a:path w="2165096" h="1182423">
                <a:moveTo>
                  <a:pt x="1065567" y="0"/>
                </a:moveTo>
                <a:cubicBezTo>
                  <a:pt x="1706599" y="19050"/>
                  <a:pt x="2347632" y="38100"/>
                  <a:pt x="2117127" y="274320"/>
                </a:cubicBezTo>
                <a:cubicBezTo>
                  <a:pt x="1886622" y="510540"/>
                  <a:pt x="1102042" y="729033"/>
                  <a:pt x="0" y="1182423"/>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 name="Freeform 7"/>
          <p:cNvSpPr>
            <a:spLocks/>
          </p:cNvSpPr>
          <p:nvPr/>
        </p:nvSpPr>
        <p:spPr bwMode="auto">
          <a:xfrm>
            <a:off x="3352799" y="3101641"/>
            <a:ext cx="1478597" cy="481012"/>
          </a:xfrm>
          <a:custGeom>
            <a:avLst/>
            <a:gdLst>
              <a:gd name="T0" fmla="*/ 1711800 w 2410458"/>
              <a:gd name="T1" fmla="*/ 0 h 468630"/>
              <a:gd name="T2" fmla="*/ 2316636 w 2410458"/>
              <a:gd name="T3" fmla="*/ 125220 h 468630"/>
              <a:gd name="T4" fmla="*/ 0 w 2410458"/>
              <a:gd name="T5" fmla="*/ 466725 h 468630"/>
              <a:gd name="T6" fmla="*/ 0 60000 65536"/>
              <a:gd name="T7" fmla="*/ 0 60000 65536"/>
              <a:gd name="T8" fmla="*/ 0 60000 65536"/>
              <a:gd name="connsiteX0" fmla="*/ 698233 w 2357007"/>
              <a:gd name="connsiteY0" fmla="*/ 0 h 481339"/>
              <a:gd name="connsiteX1" fmla="*/ 2320290 w 2357007"/>
              <a:gd name="connsiteY1" fmla="*/ 138439 h 481339"/>
              <a:gd name="connsiteX2" fmla="*/ 0 w 2357007"/>
              <a:gd name="connsiteY2" fmla="*/ 481339 h 481339"/>
              <a:gd name="connsiteX0" fmla="*/ 698233 w 1478985"/>
              <a:gd name="connsiteY0" fmla="*/ 0 h 481339"/>
              <a:gd name="connsiteX1" fmla="*/ 1399298 w 1478985"/>
              <a:gd name="connsiteY1" fmla="*/ 221045 h 481339"/>
              <a:gd name="connsiteX2" fmla="*/ 0 w 1478985"/>
              <a:gd name="connsiteY2" fmla="*/ 481339 h 481339"/>
            </a:gdLst>
            <a:ahLst/>
            <a:cxnLst>
              <a:cxn ang="0">
                <a:pos x="connsiteX0" y="connsiteY0"/>
              </a:cxn>
              <a:cxn ang="0">
                <a:pos x="connsiteX1" y="connsiteY1"/>
              </a:cxn>
              <a:cxn ang="0">
                <a:pos x="connsiteX2" y="connsiteY2"/>
              </a:cxn>
            </a:cxnLst>
            <a:rect l="l" t="t" r="r" b="b"/>
            <a:pathLst>
              <a:path w="1478985" h="481339">
                <a:moveTo>
                  <a:pt x="698233" y="0"/>
                </a:moveTo>
                <a:cubicBezTo>
                  <a:pt x="1144003" y="23812"/>
                  <a:pt x="1685048" y="142940"/>
                  <a:pt x="1399298" y="221045"/>
                </a:cubicBezTo>
                <a:cubicBezTo>
                  <a:pt x="1113548" y="299150"/>
                  <a:pt x="1017270" y="348941"/>
                  <a:pt x="0" y="481339"/>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GB"/>
          </a:p>
        </p:txBody>
      </p:sp>
    </p:spTree>
    <p:extLst>
      <p:ext uri="{BB962C8B-B14F-4D97-AF65-F5344CB8AC3E}">
        <p14:creationId xmlns:p14="http://schemas.microsoft.com/office/powerpoint/2010/main" val="419049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txBox="1">
            <a:spLocks/>
          </p:cNvSpPr>
          <p:nvPr/>
        </p:nvSpPr>
        <p:spPr>
          <a:xfrm>
            <a:off x="504825" y="762000"/>
            <a:ext cx="813435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This lesson covered some basic principles of Ada tasking</a:t>
            </a:r>
          </a:p>
          <a:p>
            <a:pPr lvl="1"/>
            <a:r>
              <a:rPr lang="en-US" altLang="en-US" sz="1900" kern="0" dirty="0" smtClean="0">
                <a:ea typeface="ヒラギノ角ゴ ProN W3" pitchFamily="-84" charset="-128"/>
              </a:rPr>
              <a:t>Task structure (specification and body)</a:t>
            </a:r>
          </a:p>
          <a:p>
            <a:pPr lvl="1"/>
            <a:r>
              <a:rPr lang="en-US" altLang="en-US" sz="1900" kern="0" dirty="0" smtClean="0">
                <a:ea typeface="ヒラギノ角ゴ ProN W3" pitchFamily="-84" charset="-128"/>
              </a:rPr>
              <a:t>Task lifetime properties (activation, termination)</a:t>
            </a:r>
          </a:p>
          <a:p>
            <a:r>
              <a:rPr lang="en-US" altLang="en-US" sz="1900" kern="0" dirty="0" smtClean="0">
                <a:ea typeface="ＭＳ Ｐゴシック" panose="020B0600070205080204" pitchFamily="34" charset="-128"/>
              </a:rPr>
              <a:t>Main points</a:t>
            </a:r>
          </a:p>
          <a:p>
            <a:pPr lvl="1"/>
            <a:r>
              <a:rPr lang="en-US" altLang="en-US" sz="1900" kern="0" dirty="0" smtClean="0">
                <a:ea typeface="ヒラギノ角ゴ ProN W3" pitchFamily="-84" charset="-128"/>
              </a:rPr>
              <a:t>Tasks are declared much like other program units</a:t>
            </a:r>
          </a:p>
          <a:p>
            <a:pPr lvl="1"/>
            <a:r>
              <a:rPr lang="en-US" altLang="en-US" sz="1900" kern="0" dirty="0" smtClean="0">
                <a:ea typeface="ヒラギノ角ゴ ProN W3" pitchFamily="-84" charset="-128"/>
              </a:rPr>
              <a:t>A task can reference entities in outer scopes (normal block structure)</a:t>
            </a:r>
          </a:p>
          <a:p>
            <a:pPr lvl="1"/>
            <a:r>
              <a:rPr lang="en-US" altLang="en-US" sz="1900" kern="0" dirty="0" smtClean="0">
                <a:ea typeface="ヒラギノ角ゴ ProN W3" pitchFamily="-84" charset="-128"/>
              </a:rPr>
              <a:t>A task can execute concurrently with the statements in the scope where it is declared</a:t>
            </a:r>
          </a:p>
          <a:p>
            <a:pPr lvl="1"/>
            <a:r>
              <a:rPr lang="en-US" altLang="en-US" sz="1900" kern="0" dirty="0" smtClean="0">
                <a:ea typeface="ヒラギノ角ゴ ProN W3" pitchFamily="-84" charset="-128"/>
              </a:rPr>
              <a:t>A task depends on its enclosing scope, which cannot terminate until all dependent tasks have terminated</a:t>
            </a:r>
          </a:p>
          <a:p>
            <a:pPr lvl="1"/>
            <a:r>
              <a:rPr lang="en-US" altLang="en-US" sz="1900" kern="0" dirty="0" smtClean="0">
                <a:ea typeface="ヒラギノ角ゴ ProN W3" pitchFamily="-84" charset="-128"/>
              </a:rPr>
              <a:t>A task declared in a library-level package does not depend on the main procedure</a:t>
            </a:r>
          </a:p>
          <a:p>
            <a:pPr lvl="1"/>
            <a:r>
              <a:rPr lang="en-US" altLang="en-US" sz="1900" kern="0" dirty="0" smtClean="0">
                <a:ea typeface="ヒラギノ角ゴ ProN W3" pitchFamily="-84" charset="-128"/>
              </a:rPr>
              <a:t>An unhandled exception in a task’s statements is not propagated</a:t>
            </a:r>
          </a:p>
        </p:txBody>
      </p:sp>
    </p:spTree>
    <p:extLst>
      <p:ext uri="{BB962C8B-B14F-4D97-AF65-F5344CB8AC3E}">
        <p14:creationId xmlns:p14="http://schemas.microsoft.com/office/powerpoint/2010/main" val="376981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the program do? (</a:t>
            </a:r>
            <a:r>
              <a:rPr lang="en-GB" dirty="0" smtClean="0"/>
              <a:t>1/10)</a:t>
            </a:r>
            <a:endParaRPr lang="en-GB" dirty="0"/>
          </a:p>
        </p:txBody>
      </p:sp>
      <p:graphicFrame>
        <p:nvGraphicFramePr>
          <p:cNvPr id="3" name="Tableau 5"/>
          <p:cNvGraphicFramePr>
            <a:graphicFrameLocks noGrp="1"/>
          </p:cNvGraphicFramePr>
          <p:nvPr/>
        </p:nvGraphicFramePr>
        <p:xfrm>
          <a:off x="682625" y="1341438"/>
          <a:ext cx="4103688" cy="2879725"/>
        </p:xfrm>
        <a:graphic>
          <a:graphicData uri="http://schemas.openxmlformats.org/drawingml/2006/table">
            <a:tbl>
              <a:tblPr firstRow="1" bandRow="1">
                <a:tableStyleId>{5C22544A-7EE6-4342-B048-85BDC9FD1C3A}</a:tableStyleId>
              </a:tblPr>
              <a:tblGrid>
                <a:gridCol w="4103688"/>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04" marR="91404" marT="45574" marB="45574">
                    <a:solidFill>
                      <a:schemeClr val="bg1">
                        <a:lumMod val="95000"/>
                      </a:schemeClr>
                    </a:solidFill>
                  </a:tcPr>
                </a:tc>
              </a:tr>
            </a:tbl>
          </a:graphicData>
        </a:graphic>
      </p:graphicFrame>
      <p:graphicFrame>
        <p:nvGraphicFramePr>
          <p:cNvPr id="4" name="Tableau 5"/>
          <p:cNvGraphicFramePr>
            <a:graphicFrameLocks noGrp="1"/>
          </p:cNvGraphicFramePr>
          <p:nvPr/>
        </p:nvGraphicFramePr>
        <p:xfrm>
          <a:off x="4930775" y="1341438"/>
          <a:ext cx="3673475" cy="1150937"/>
        </p:xfrm>
        <a:graphic>
          <a:graphicData uri="http://schemas.openxmlformats.org/drawingml/2006/table">
            <a:tbl>
              <a:tblPr firstRow="1" bandRow="1">
                <a:tableStyleId>{5C22544A-7EE6-4342-B048-85BDC9FD1C3A}</a:tableStyleId>
              </a:tblPr>
              <a:tblGrid>
                <a:gridCol w="3673475"/>
              </a:tblGrid>
              <a:tr h="115093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36" marB="45536">
                    <a:solidFill>
                      <a:schemeClr val="bg1">
                        <a:lumMod val="95000"/>
                      </a:schemeClr>
                    </a:solidFill>
                  </a:tcPr>
                </a:tc>
              </a:tr>
            </a:tbl>
          </a:graphicData>
        </a:graphic>
      </p:graphicFrame>
    </p:spTree>
    <p:extLst>
      <p:ext uri="{BB962C8B-B14F-4D97-AF65-F5344CB8AC3E}">
        <p14:creationId xmlns:p14="http://schemas.microsoft.com/office/powerpoint/2010/main" val="283089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(1/10)</a:t>
            </a:r>
            <a:endParaRPr lang="en-GB" dirty="0"/>
          </a:p>
        </p:txBody>
      </p:sp>
      <p:graphicFrame>
        <p:nvGraphicFramePr>
          <p:cNvPr id="3" name="Tableau 5"/>
          <p:cNvGraphicFramePr>
            <a:graphicFrameLocks noGrp="1"/>
          </p:cNvGraphicFramePr>
          <p:nvPr/>
        </p:nvGraphicFramePr>
        <p:xfrm>
          <a:off x="682625" y="1341438"/>
          <a:ext cx="4103688" cy="2879725"/>
        </p:xfrm>
        <a:graphic>
          <a:graphicData uri="http://schemas.openxmlformats.org/drawingml/2006/table">
            <a:tbl>
              <a:tblPr firstRow="1" bandRow="1">
                <a:tableStyleId>{5C22544A-7EE6-4342-B048-85BDC9FD1C3A}</a:tableStyleId>
              </a:tblPr>
              <a:tblGrid>
                <a:gridCol w="4103688"/>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04" marR="91404" marT="45574" marB="45574">
                    <a:solidFill>
                      <a:schemeClr val="bg1">
                        <a:lumMod val="95000"/>
                      </a:schemeClr>
                    </a:solidFill>
                  </a:tcPr>
                </a:tc>
              </a:tr>
            </a:tbl>
          </a:graphicData>
        </a:graphic>
      </p:graphicFrame>
      <p:graphicFrame>
        <p:nvGraphicFramePr>
          <p:cNvPr id="4" name="Tableau 5"/>
          <p:cNvGraphicFramePr>
            <a:graphicFrameLocks noGrp="1"/>
          </p:cNvGraphicFramePr>
          <p:nvPr/>
        </p:nvGraphicFramePr>
        <p:xfrm>
          <a:off x="4930775" y="1341438"/>
          <a:ext cx="3673475" cy="1150937"/>
        </p:xfrm>
        <a:graphic>
          <a:graphicData uri="http://schemas.openxmlformats.org/drawingml/2006/table">
            <a:tbl>
              <a:tblPr firstRow="1" bandRow="1">
                <a:tableStyleId>{5C22544A-7EE6-4342-B048-85BDC9FD1C3A}</a:tableStyleId>
              </a:tblPr>
              <a:tblGrid>
                <a:gridCol w="3673475"/>
              </a:tblGrid>
              <a:tr h="115093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36" marB="45536">
                    <a:solidFill>
                      <a:schemeClr val="bg1">
                        <a:lumMod val="95000"/>
                      </a:schemeClr>
                    </a:solidFill>
                  </a:tcPr>
                </a:tc>
              </a:tr>
            </a:tbl>
          </a:graphicData>
        </a:graphic>
      </p:graphicFrame>
      <p:sp>
        <p:nvSpPr>
          <p:cNvPr id="5" name="Rectangle 4"/>
          <p:cNvSpPr/>
          <p:nvPr/>
        </p:nvSpPr>
        <p:spPr>
          <a:xfrm>
            <a:off x="787400" y="5533937"/>
            <a:ext cx="7569200" cy="646331"/>
          </a:xfrm>
          <a:prstGeom prst="rect">
            <a:avLst/>
          </a:prstGeom>
        </p:spPr>
        <p:txBody>
          <a:bodyPr wrap="square">
            <a:spAutoFit/>
          </a:bodyPr>
          <a:lstStyle/>
          <a:p>
            <a:pPr algn="ctr">
              <a:spcBef>
                <a:spcPct val="0"/>
              </a:spcBef>
            </a:pPr>
            <a:r>
              <a:rPr lang="en-US" altLang="en-US" dirty="0">
                <a:solidFill>
                  <a:srgbClr val="FF0000"/>
                </a:solidFill>
                <a:latin typeface="Arial" panose="020B0604020202020204" pitchFamily="34" charset="0"/>
                <a:cs typeface="Arial" panose="020B0604020202020204" pitchFamily="34" charset="0"/>
              </a:rPr>
              <a:t>A library-level task does not depend on the main procedure, so the </a:t>
            </a:r>
            <a:r>
              <a:rPr lang="en-US" altLang="en-US" dirty="0" smtClean="0">
                <a:solidFill>
                  <a:srgbClr val="FF0000"/>
                </a:solidFill>
                <a:latin typeface="Arial" panose="020B0604020202020204" pitchFamily="34" charset="0"/>
                <a:cs typeface="Arial" panose="020B0604020202020204" pitchFamily="34" charset="0"/>
              </a:rPr>
              <a:t>main</a:t>
            </a:r>
          </a:p>
          <a:p>
            <a:pPr algn="ctr">
              <a:spcBef>
                <a:spcPct val="0"/>
              </a:spcBef>
            </a:pPr>
            <a:r>
              <a:rPr lang="en-US" altLang="en-US" dirty="0" smtClean="0">
                <a:solidFill>
                  <a:srgbClr val="FF0000"/>
                </a:solidFill>
                <a:latin typeface="Arial" panose="020B0604020202020204" pitchFamily="34" charset="0"/>
                <a:cs typeface="Arial" panose="020B0604020202020204" pitchFamily="34" charset="0"/>
              </a:rPr>
              <a:t>procedure </a:t>
            </a:r>
            <a:r>
              <a:rPr lang="en-US" altLang="en-US" dirty="0">
                <a:solidFill>
                  <a:srgbClr val="FF0000"/>
                </a:solidFill>
                <a:latin typeface="Arial" panose="020B0604020202020204" pitchFamily="34" charset="0"/>
                <a:cs typeface="Arial" panose="020B0604020202020204" pitchFamily="34" charset="0"/>
              </a:rPr>
              <a:t>can </a:t>
            </a:r>
            <a:r>
              <a:rPr lang="en-US" altLang="en-US" dirty="0" smtClean="0">
                <a:solidFill>
                  <a:srgbClr val="FF0000"/>
                </a:solidFill>
                <a:latin typeface="Arial" panose="020B0604020202020204" pitchFamily="34" charset="0"/>
                <a:cs typeface="Arial" panose="020B0604020202020204" pitchFamily="34" charset="0"/>
              </a:rPr>
              <a:t>return while </a:t>
            </a:r>
            <a:r>
              <a:rPr lang="en-US" altLang="en-US" dirty="0">
                <a:solidFill>
                  <a:srgbClr val="FF0000"/>
                </a:solidFill>
                <a:latin typeface="Arial" panose="020B0604020202020204" pitchFamily="34" charset="0"/>
                <a:cs typeface="Arial" panose="020B0604020202020204" pitchFamily="34" charset="0"/>
              </a:rPr>
              <a:t>the task is still running</a:t>
            </a:r>
          </a:p>
        </p:txBody>
      </p:sp>
      <p:sp>
        <p:nvSpPr>
          <p:cNvPr id="6" name="Rectangle 5"/>
          <p:cNvSpPr/>
          <p:nvPr/>
        </p:nvSpPr>
        <p:spPr>
          <a:xfrm>
            <a:off x="2021582" y="4833035"/>
            <a:ext cx="5676900" cy="369332"/>
          </a:xfrm>
          <a:prstGeom prst="rect">
            <a:avLst/>
          </a:prstGeom>
        </p:spPr>
        <p:txBody>
          <a:bodyPr wrap="square">
            <a:spAutoFit/>
          </a:bodyPr>
          <a:lstStyle/>
          <a:p>
            <a:r>
              <a:rPr lang="en-GB" dirty="0" err="1"/>
              <a:t>Main_Proc</a:t>
            </a:r>
            <a:r>
              <a:rPr lang="en-GB" dirty="0"/>
              <a:t> can return even though T is still executing</a:t>
            </a:r>
          </a:p>
        </p:txBody>
      </p:sp>
    </p:spTree>
    <p:extLst>
      <p:ext uri="{BB962C8B-B14F-4D97-AF65-F5344CB8AC3E}">
        <p14:creationId xmlns:p14="http://schemas.microsoft.com/office/powerpoint/2010/main" val="300045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does the program do? </a:t>
            </a:r>
            <a:r>
              <a:rPr lang="en-GB" dirty="0" smtClean="0"/>
              <a:t>(2/10)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849856829"/>
              </p:ext>
            </p:extLst>
          </p:nvPr>
        </p:nvGraphicFramePr>
        <p:xfrm>
          <a:off x="2032794" y="1419225"/>
          <a:ext cx="5078412" cy="2592388"/>
        </p:xfrm>
        <a:graphic>
          <a:graphicData uri="http://schemas.openxmlformats.org/drawingml/2006/table">
            <a:tbl>
              <a:tblPr firstRow="1" bandRow="1">
                <a:tableStyleId>{5C22544A-7EE6-4342-B048-85BDC9FD1C3A}</a:tableStyleId>
              </a:tblPr>
              <a:tblGrid>
                <a:gridCol w="5078412"/>
              </a:tblGrid>
              <a:tr h="2592388">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85" marB="45585">
                    <a:solidFill>
                      <a:schemeClr val="bg1">
                        <a:lumMod val="95000"/>
                      </a:schemeClr>
                    </a:solidFill>
                  </a:tcPr>
                </a:tc>
              </a:tr>
            </a:tbl>
          </a:graphicData>
        </a:graphic>
      </p:graphicFrame>
    </p:spTree>
    <p:extLst>
      <p:ext uri="{BB962C8B-B14F-4D97-AF65-F5344CB8AC3E}">
        <p14:creationId xmlns:p14="http://schemas.microsoft.com/office/powerpoint/2010/main" val="284814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Answer (2/10)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869995447"/>
              </p:ext>
            </p:extLst>
          </p:nvPr>
        </p:nvGraphicFramePr>
        <p:xfrm>
          <a:off x="2032794" y="1419225"/>
          <a:ext cx="5078412" cy="2592388"/>
        </p:xfrm>
        <a:graphic>
          <a:graphicData uri="http://schemas.openxmlformats.org/drawingml/2006/table">
            <a:tbl>
              <a:tblPr firstRow="1" bandRow="1">
                <a:tableStyleId>{5C22544A-7EE6-4342-B048-85BDC9FD1C3A}</a:tableStyleId>
              </a:tblPr>
              <a:tblGrid>
                <a:gridCol w="5078412"/>
              </a:tblGrid>
              <a:tr h="2592388">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85" marB="45585">
                    <a:solidFill>
                      <a:schemeClr val="bg1">
                        <a:lumMod val="95000"/>
                      </a:schemeClr>
                    </a:solidFill>
                  </a:tcPr>
                </a:tc>
              </a:tr>
            </a:tbl>
          </a:graphicData>
        </a:graphic>
      </p:graphicFrame>
      <p:sp>
        <p:nvSpPr>
          <p:cNvPr id="2" name="Rectangle 1"/>
          <p:cNvSpPr/>
          <p:nvPr/>
        </p:nvSpPr>
        <p:spPr>
          <a:xfrm>
            <a:off x="762000" y="5169575"/>
            <a:ext cx="7620000" cy="923330"/>
          </a:xfrm>
          <a:prstGeom prst="rect">
            <a:avLst/>
          </a:prstGeom>
        </p:spPr>
        <p:txBody>
          <a:bodyPr wrap="square">
            <a:spAutoFit/>
          </a:bodyPr>
          <a:lstStyle/>
          <a:p>
            <a:pPr algn="ctr">
              <a:spcBef>
                <a:spcPct val="0"/>
              </a:spcBef>
            </a:pPr>
            <a:r>
              <a:rPr lang="en-US" altLang="en-US" dirty="0">
                <a:solidFill>
                  <a:srgbClr val="FF0000"/>
                </a:solidFill>
                <a:latin typeface="Arial" panose="020B0604020202020204" pitchFamily="34" charset="0"/>
                <a:cs typeface="Arial" panose="020B0604020202020204" pitchFamily="34" charset="0"/>
              </a:rPr>
              <a:t>Task T depends on its enclosing unit (procedure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Since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a:t>
            </a:r>
            <a:r>
              <a:rPr lang="en-US" altLang="en-US" dirty="0" smtClean="0">
                <a:solidFill>
                  <a:srgbClr val="FF0000"/>
                </a:solidFill>
                <a:latin typeface="Arial" panose="020B0604020202020204" pitchFamily="34" charset="0"/>
                <a:cs typeface="Arial" panose="020B0604020202020204" pitchFamily="34" charset="0"/>
              </a:rPr>
              <a:t>cannot return </a:t>
            </a:r>
            <a:r>
              <a:rPr lang="en-US" altLang="en-US" dirty="0">
                <a:solidFill>
                  <a:srgbClr val="FF0000"/>
                </a:solidFill>
                <a:latin typeface="Arial" panose="020B0604020202020204" pitchFamily="34" charset="0"/>
                <a:cs typeface="Arial" panose="020B0604020202020204" pitchFamily="34" charset="0"/>
              </a:rPr>
              <a:t>until T terminates, and T is in an infinite loop,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will be suspended at its “</a:t>
            </a:r>
            <a:r>
              <a:rPr lang="en-US" altLang="en-US" dirty="0" smtClean="0">
                <a:solidFill>
                  <a:srgbClr val="FF0000"/>
                </a:solidFill>
                <a:latin typeface="Arial" panose="020B0604020202020204" pitchFamily="34" charset="0"/>
                <a:cs typeface="Arial" panose="020B0604020202020204" pitchFamily="34" charset="0"/>
              </a:rPr>
              <a:t>end” and </a:t>
            </a:r>
            <a:r>
              <a:rPr lang="en-US" altLang="en-US" dirty="0">
                <a:solidFill>
                  <a:srgbClr val="FF0000"/>
                </a:solidFill>
                <a:latin typeface="Arial" panose="020B0604020202020204" pitchFamily="34" charset="0"/>
                <a:cs typeface="Arial" panose="020B0604020202020204" pitchFamily="34" charset="0"/>
              </a:rPr>
              <a:t>will not be able to return</a:t>
            </a:r>
          </a:p>
        </p:txBody>
      </p:sp>
      <p:sp>
        <p:nvSpPr>
          <p:cNvPr id="5" name="Rectangle 4"/>
          <p:cNvSpPr/>
          <p:nvPr/>
        </p:nvSpPr>
        <p:spPr>
          <a:xfrm>
            <a:off x="1397000" y="4375835"/>
            <a:ext cx="6350000" cy="369332"/>
          </a:xfrm>
          <a:prstGeom prst="rect">
            <a:avLst/>
          </a:prstGeom>
        </p:spPr>
        <p:txBody>
          <a:bodyPr wrap="square">
            <a:spAutoFit/>
          </a:bodyPr>
          <a:lstStyle/>
          <a:p>
            <a:pPr algn="ctr"/>
            <a:r>
              <a:rPr lang="en-GB" dirty="0"/>
              <a:t>T loops forever, preventing </a:t>
            </a:r>
            <a:r>
              <a:rPr lang="en-GB" dirty="0" err="1"/>
              <a:t>Main_Proc</a:t>
            </a:r>
            <a:r>
              <a:rPr lang="en-GB" dirty="0"/>
              <a:t> from returning</a:t>
            </a:r>
          </a:p>
        </p:txBody>
      </p:sp>
    </p:spTree>
    <p:extLst>
      <p:ext uri="{BB962C8B-B14F-4D97-AF65-F5344CB8AC3E}">
        <p14:creationId xmlns:p14="http://schemas.microsoft.com/office/powerpoint/2010/main" val="247064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6" name="Content Placeholder 2"/>
          <p:cNvSpPr txBox="1">
            <a:spLocks/>
          </p:cNvSpPr>
          <p:nvPr/>
        </p:nvSpPr>
        <p:spPr bwMode="auto">
          <a:xfrm>
            <a:off x="440929" y="1009537"/>
            <a:ext cx="8355929" cy="506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kern="0" dirty="0" smtClean="0">
                <a:ea typeface="ＭＳ Ｐゴシック" panose="020B0600070205080204" pitchFamily="34" charset="-128"/>
              </a:rPr>
              <a:t>What is a concurrent program?</a:t>
            </a:r>
          </a:p>
          <a:p>
            <a:pPr lvl="1"/>
            <a:r>
              <a:rPr lang="en-US" altLang="en-US" kern="0" dirty="0" smtClean="0">
                <a:ea typeface="ヒラギノ角ゴ ProN W3" pitchFamily="-84" charset="-128"/>
              </a:rPr>
              <a:t>A set of </a:t>
            </a:r>
            <a:r>
              <a:rPr lang="en-US" altLang="en-US" i="1" kern="0" dirty="0" smtClean="0">
                <a:solidFill>
                  <a:srgbClr val="0070C0"/>
                </a:solidFill>
                <a:ea typeface="ヒラギノ角ゴ ProN W3" pitchFamily="-84" charset="-128"/>
              </a:rPr>
              <a:t>active</a:t>
            </a:r>
            <a:r>
              <a:rPr lang="en-US" altLang="en-US" kern="0" dirty="0" smtClean="0">
                <a:solidFill>
                  <a:srgbClr val="0070C0"/>
                </a:solidFill>
                <a:ea typeface="ヒラギノ角ゴ ProN W3" pitchFamily="-84" charset="-128"/>
              </a:rPr>
              <a:t> program entities</a:t>
            </a:r>
            <a:r>
              <a:rPr lang="en-US" altLang="en-US" kern="0" dirty="0" smtClean="0">
                <a:ea typeface="ヒラギノ角ゴ ProN W3" pitchFamily="-84" charset="-128"/>
              </a:rPr>
              <a:t> (tasks) that </a:t>
            </a:r>
            <a:r>
              <a:rPr lang="en-US" altLang="en-US" kern="0" dirty="0" smtClean="0">
                <a:solidFill>
                  <a:srgbClr val="0070C0"/>
                </a:solidFill>
                <a:ea typeface="ヒラギノ角ゴ ProN W3" pitchFamily="-84" charset="-128"/>
              </a:rPr>
              <a:t>interact </a:t>
            </a:r>
            <a:r>
              <a:rPr lang="en-US" altLang="en-US" i="1" kern="0" dirty="0" smtClean="0">
                <a:solidFill>
                  <a:srgbClr val="0070C0"/>
                </a:solidFill>
                <a:ea typeface="ヒラギノ角ゴ ProN W3" pitchFamily="-84" charset="-128"/>
              </a:rPr>
              <a:t>cooperatively</a:t>
            </a:r>
            <a:r>
              <a:rPr lang="en-US" altLang="en-US" kern="0" dirty="0" smtClean="0">
                <a:ea typeface="ヒラギノ角ゴ ProN W3" pitchFamily="-84" charset="-128"/>
              </a:rPr>
              <a:t> in the use of </a:t>
            </a:r>
            <a:r>
              <a:rPr lang="en-US" altLang="en-US" i="1" kern="0" dirty="0" smtClean="0">
                <a:solidFill>
                  <a:srgbClr val="0070C0"/>
                </a:solidFill>
                <a:ea typeface="ヒラギノ角ゴ ProN W3" pitchFamily="-84" charset="-128"/>
              </a:rPr>
              <a:t>passive</a:t>
            </a:r>
            <a:r>
              <a:rPr lang="en-US" altLang="en-US" kern="0" dirty="0" smtClean="0">
                <a:solidFill>
                  <a:srgbClr val="0070C0"/>
                </a:solidFill>
                <a:ea typeface="ヒラギノ角ゴ ProN W3" pitchFamily="-84" charset="-128"/>
              </a:rPr>
              <a:t> entities</a:t>
            </a:r>
            <a:r>
              <a:rPr lang="en-US" altLang="en-US" kern="0" dirty="0" smtClean="0">
                <a:ea typeface="ヒラギノ角ゴ ProN W3" pitchFamily="-84" charset="-128"/>
              </a:rPr>
              <a:t> (data structures, shared resources)</a:t>
            </a:r>
          </a:p>
          <a:p>
            <a:pPr lvl="1"/>
            <a:endParaRPr lang="en-US" altLang="en-US" kern="0" dirty="0" smtClean="0">
              <a:ea typeface="ヒラギノ角ゴ ProN W3" pitchFamily="-84" charset="-128"/>
            </a:endParaRPr>
          </a:p>
          <a:p>
            <a:pPr lvl="1"/>
            <a:r>
              <a:rPr lang="en-US" altLang="en-US" kern="0" dirty="0" smtClean="0">
                <a:ea typeface="ヒラギノ角ゴ ProN W3" pitchFamily="-84" charset="-128"/>
              </a:rPr>
              <a:t>Active entity has a thread of control and a stack</a:t>
            </a:r>
          </a:p>
          <a:p>
            <a:pPr lvl="1"/>
            <a:endParaRPr lang="en-US" altLang="en-US" kern="0" dirty="0" smtClean="0">
              <a:ea typeface="ヒラギノ角ゴ ProN W3" pitchFamily="-84" charset="-128"/>
            </a:endParaRPr>
          </a:p>
          <a:p>
            <a:pPr lvl="1"/>
            <a:r>
              <a:rPr lang="en-US" altLang="en-US" kern="0" dirty="0" smtClean="0">
                <a:ea typeface="ヒラギノ角ゴ ProN W3" pitchFamily="-84" charset="-128"/>
              </a:rPr>
              <a:t>To avoid corruption, passive entity needs mutually exclusive access</a:t>
            </a:r>
          </a:p>
          <a:p>
            <a:pPr lvl="2"/>
            <a:r>
              <a:rPr lang="en-US" altLang="en-US" kern="0" dirty="0" smtClean="0">
                <a:ea typeface="ヒラギノ角ゴ ProN W3" pitchFamily="-84" charset="-128"/>
              </a:rPr>
              <a:t>May be implemented by hardware (atomic access), software (locks), or program logic </a:t>
            </a:r>
          </a:p>
          <a:p>
            <a:pPr lvl="2"/>
            <a:endParaRPr lang="en-US" altLang="en-US" kern="0" dirty="0" smtClean="0">
              <a:ea typeface="ヒラギノ角ゴ ProN W3" pitchFamily="-84" charset="-128"/>
            </a:endParaRPr>
          </a:p>
          <a:p>
            <a:pPr lvl="1"/>
            <a:r>
              <a:rPr lang="en-US" altLang="en-US" kern="0" dirty="0" smtClean="0">
                <a:ea typeface="ヒラギノ角ゴ ProN W3" pitchFamily="-84" charset="-128"/>
              </a:rPr>
              <a:t>Cooperation = synchronization/coordination between tasks</a:t>
            </a:r>
          </a:p>
          <a:p>
            <a:pPr lvl="2"/>
            <a:r>
              <a:rPr lang="en-US" altLang="en-US" kern="0" dirty="0" smtClean="0">
                <a:ea typeface="ヒラギノ角ゴ ProN W3" pitchFamily="-84" charset="-128"/>
              </a:rPr>
              <a:t>For example, an “event” signaled by one task and awaited by another</a:t>
            </a:r>
          </a:p>
          <a:p>
            <a:endParaRPr lang="en-US" altLang="en-US" kern="0" dirty="0" smtClean="0">
              <a:ea typeface="ヒラギノ角ゴ ProN W3" pitchFamily="-84" charset="-128"/>
            </a:endParaRPr>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What’s the </a:t>
            </a:r>
            <a:r>
              <a:rPr lang="en-GB" dirty="0" smtClean="0"/>
              <a:t>output of this program? (3/10)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141630464"/>
              </p:ext>
            </p:extLst>
          </p:nvPr>
        </p:nvGraphicFramePr>
        <p:xfrm>
          <a:off x="1767682" y="1131888"/>
          <a:ext cx="5608637" cy="3565778"/>
        </p:xfrm>
        <a:graphic>
          <a:graphicData uri="http://schemas.openxmlformats.org/drawingml/2006/table">
            <a:tbl>
              <a:tblPr firstRow="1" bandRow="1">
                <a:tableStyleId>{5C22544A-7EE6-4342-B048-85BDC9FD1C3A}</a:tableStyleId>
              </a:tblPr>
              <a:tblGrid>
                <a:gridCol w="5608637"/>
              </a:tblGrid>
              <a:tr h="35655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Arr</a:t>
                      </a:r>
                      <a:r>
                        <a:rPr lang="en-US" sz="1200" b="0" dirty="0" smtClean="0">
                          <a:solidFill>
                            <a:schemeClr val="tx1"/>
                          </a:solidFill>
                          <a:latin typeface="Courier New" pitchFamily="49" charset="0"/>
                        </a:rPr>
                        <a:t> : </a:t>
                      </a:r>
                      <a:r>
                        <a:rPr lang="en-US" sz="1200" b="1" dirty="0" smtClean="0">
                          <a:solidFill>
                            <a:schemeClr val="tx1"/>
                          </a:solidFill>
                          <a:latin typeface="Courier New" pitchFamily="49" charset="0"/>
                        </a:rPr>
                        <a:t>array</a:t>
                      </a:r>
                      <a:r>
                        <a:rPr lang="en-US" sz="1200" b="0" dirty="0" smtClean="0">
                          <a:solidFill>
                            <a:schemeClr val="tx1"/>
                          </a:solidFill>
                          <a:latin typeface="Courier New" pitchFamily="49" charset="0"/>
                        </a:rPr>
                        <a:t> (1..10) </a:t>
                      </a:r>
                      <a:r>
                        <a:rPr lang="en-US" sz="1200" b="1" dirty="0" smtClean="0">
                          <a:solidFill>
                            <a:schemeClr val="tx1"/>
                          </a:solidFill>
                          <a:latin typeface="Courier New" pitchFamily="49" charset="0"/>
                        </a:rPr>
                        <a:t>of</a:t>
                      </a:r>
                      <a:r>
                        <a:rPr lang="en-US" sz="1200" b="0" dirty="0" smtClean="0">
                          <a:solidFill>
                            <a:schemeClr val="tx1"/>
                          </a:solidFill>
                          <a:latin typeface="Courier New" pitchFamily="49" charset="0"/>
                        </a:rPr>
                        <a:t> Integer := …; </a:t>
                      </a:r>
                      <a:r>
                        <a:rPr lang="en-US" sz="1200" b="0" i="1" dirty="0" smtClean="0">
                          <a:solidFill>
                            <a:schemeClr val="tx1"/>
                          </a:solidFill>
                          <a:latin typeface="Courier New" pitchFamily="49" charset="0"/>
                        </a:rPr>
                        <a:t>-- Initialization</a:t>
                      </a:r>
                    </a:p>
                    <a:p>
                      <a:r>
                        <a:rPr lang="en-US" sz="1200" b="0" dirty="0" smtClean="0">
                          <a:solidFill>
                            <a:schemeClr val="tx1"/>
                          </a:solidFill>
                          <a:latin typeface="Courier New" pitchFamily="49" charset="0"/>
                        </a:rPr>
                        <a:t>   Max : Integer := </a:t>
                      </a:r>
                      <a:r>
                        <a:rPr lang="en-US" sz="1200" b="0" dirty="0" err="1" smtClean="0">
                          <a:solidFill>
                            <a:schemeClr val="tx1"/>
                          </a:solidFill>
                          <a:latin typeface="Courier New" pitchFamily="49" charset="0"/>
                        </a:rPr>
                        <a:t>Integer'First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Find_Max</a:t>
                      </a:r>
                      <a:r>
                        <a:rPr lang="en-US" sz="1200" b="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endParaRPr lang="en-US" sz="1200" b="1"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Arr'Range</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loop</a:t>
                      </a:r>
                    </a:p>
                    <a:p>
                      <a:r>
                        <a:rPr lang="en-US" sz="1200" b="1" baseline="0" dirty="0" smtClean="0">
                          <a:solidFill>
                            <a:schemeClr val="tx1"/>
                          </a:solidFill>
                          <a:latin typeface="Courier New" pitchFamily="49" charset="0"/>
                        </a:rPr>
                        <a:t>         if</a:t>
                      </a:r>
                      <a:r>
                        <a:rPr lang="en-US" sz="1200" b="0" baseline="0" dirty="0" smtClean="0">
                          <a:solidFill>
                            <a:schemeClr val="tx1"/>
                          </a:solidFill>
                          <a:latin typeface="Courier New" pitchFamily="49" charset="0"/>
                        </a:rPr>
                        <a:t> Max &lt;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then</a:t>
                      </a:r>
                      <a:r>
                        <a:rPr lang="en-US" sz="1200" b="0" baseline="0" dirty="0" smtClean="0">
                          <a:solidFill>
                            <a:schemeClr val="tx1"/>
                          </a:solidFill>
                          <a:latin typeface="Courier New" pitchFamily="49" charset="0"/>
                        </a:rPr>
                        <a:t> Max :=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end if</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Ada.Text_IO.Put_Line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Integer'Image</a:t>
                      </a:r>
                      <a:r>
                        <a:rPr lang="en-US" sz="1200" b="0" baseline="0" dirty="0" smtClean="0">
                          <a:solidFill>
                            <a:schemeClr val="tx1"/>
                          </a:solidFill>
                          <a:latin typeface="Courier New" pitchFamily="49" charset="0"/>
                        </a:rPr>
                        <a:t> (Max))</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29" marB="45529">
                    <a:solidFill>
                      <a:schemeClr val="bg1">
                        <a:lumMod val="95000"/>
                      </a:schemeClr>
                    </a:solidFill>
                  </a:tcPr>
                </a:tc>
              </a:tr>
            </a:tbl>
          </a:graphicData>
        </a:graphic>
      </p:graphicFrame>
    </p:spTree>
    <p:extLst>
      <p:ext uri="{BB962C8B-B14F-4D97-AF65-F5344CB8AC3E}">
        <p14:creationId xmlns:p14="http://schemas.microsoft.com/office/powerpoint/2010/main" val="19000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(3/10)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353675892"/>
              </p:ext>
            </p:extLst>
          </p:nvPr>
        </p:nvGraphicFramePr>
        <p:xfrm>
          <a:off x="1767682" y="1131888"/>
          <a:ext cx="5608637" cy="3565778"/>
        </p:xfrm>
        <a:graphic>
          <a:graphicData uri="http://schemas.openxmlformats.org/drawingml/2006/table">
            <a:tbl>
              <a:tblPr firstRow="1" bandRow="1">
                <a:tableStyleId>{5C22544A-7EE6-4342-B048-85BDC9FD1C3A}</a:tableStyleId>
              </a:tblPr>
              <a:tblGrid>
                <a:gridCol w="5608637"/>
              </a:tblGrid>
              <a:tr h="35655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Arr</a:t>
                      </a:r>
                      <a:r>
                        <a:rPr lang="en-US" sz="1200" b="0" dirty="0" smtClean="0">
                          <a:solidFill>
                            <a:schemeClr val="tx1"/>
                          </a:solidFill>
                          <a:latin typeface="Courier New" pitchFamily="49" charset="0"/>
                        </a:rPr>
                        <a:t> : </a:t>
                      </a:r>
                      <a:r>
                        <a:rPr lang="en-US" sz="1200" b="1" dirty="0" smtClean="0">
                          <a:solidFill>
                            <a:schemeClr val="tx1"/>
                          </a:solidFill>
                          <a:latin typeface="Courier New" pitchFamily="49" charset="0"/>
                        </a:rPr>
                        <a:t>array</a:t>
                      </a:r>
                      <a:r>
                        <a:rPr lang="en-US" sz="1200" b="0" dirty="0" smtClean="0">
                          <a:solidFill>
                            <a:schemeClr val="tx1"/>
                          </a:solidFill>
                          <a:latin typeface="Courier New" pitchFamily="49" charset="0"/>
                        </a:rPr>
                        <a:t> (1..10) </a:t>
                      </a:r>
                      <a:r>
                        <a:rPr lang="en-US" sz="1200" b="1" dirty="0" smtClean="0">
                          <a:solidFill>
                            <a:schemeClr val="tx1"/>
                          </a:solidFill>
                          <a:latin typeface="Courier New" pitchFamily="49" charset="0"/>
                        </a:rPr>
                        <a:t>of</a:t>
                      </a:r>
                      <a:r>
                        <a:rPr lang="en-US" sz="1200" b="0" dirty="0" smtClean="0">
                          <a:solidFill>
                            <a:schemeClr val="tx1"/>
                          </a:solidFill>
                          <a:latin typeface="Courier New" pitchFamily="49" charset="0"/>
                        </a:rPr>
                        <a:t> Integer := …; </a:t>
                      </a:r>
                      <a:r>
                        <a:rPr lang="en-US" sz="1200" b="0" i="1" dirty="0" smtClean="0">
                          <a:solidFill>
                            <a:schemeClr val="tx1"/>
                          </a:solidFill>
                          <a:latin typeface="Courier New" pitchFamily="49" charset="0"/>
                        </a:rPr>
                        <a:t>-- Initialization</a:t>
                      </a:r>
                    </a:p>
                    <a:p>
                      <a:r>
                        <a:rPr lang="en-US" sz="1200" b="0" dirty="0" smtClean="0">
                          <a:solidFill>
                            <a:schemeClr val="tx1"/>
                          </a:solidFill>
                          <a:latin typeface="Courier New" pitchFamily="49" charset="0"/>
                        </a:rPr>
                        <a:t>   Max : Integer := </a:t>
                      </a:r>
                      <a:r>
                        <a:rPr lang="en-US" sz="1200" b="0" dirty="0" err="1" smtClean="0">
                          <a:solidFill>
                            <a:schemeClr val="tx1"/>
                          </a:solidFill>
                          <a:latin typeface="Courier New" pitchFamily="49" charset="0"/>
                        </a:rPr>
                        <a:t>Integer'First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Find_Max</a:t>
                      </a:r>
                      <a:r>
                        <a:rPr lang="en-US" sz="1200" b="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endParaRPr lang="en-US" sz="1200" b="1"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Arr'Range</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loop</a:t>
                      </a:r>
                    </a:p>
                    <a:p>
                      <a:r>
                        <a:rPr lang="en-US" sz="1200" b="1" baseline="0" dirty="0" smtClean="0">
                          <a:solidFill>
                            <a:schemeClr val="tx1"/>
                          </a:solidFill>
                          <a:latin typeface="Courier New" pitchFamily="49" charset="0"/>
                        </a:rPr>
                        <a:t>         if</a:t>
                      </a:r>
                      <a:r>
                        <a:rPr lang="en-US" sz="1200" b="0" baseline="0" dirty="0" smtClean="0">
                          <a:solidFill>
                            <a:schemeClr val="tx1"/>
                          </a:solidFill>
                          <a:latin typeface="Courier New" pitchFamily="49" charset="0"/>
                        </a:rPr>
                        <a:t> Max &lt;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then</a:t>
                      </a:r>
                      <a:r>
                        <a:rPr lang="en-US" sz="1200" b="0" baseline="0" dirty="0" smtClean="0">
                          <a:solidFill>
                            <a:schemeClr val="tx1"/>
                          </a:solidFill>
                          <a:latin typeface="Courier New" pitchFamily="49" charset="0"/>
                        </a:rPr>
                        <a:t> Max :=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end if</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Ada.Text_IO.Put_Line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Integer'Image</a:t>
                      </a:r>
                      <a:r>
                        <a:rPr lang="en-US" sz="1200" b="0" baseline="0" dirty="0" smtClean="0">
                          <a:solidFill>
                            <a:schemeClr val="tx1"/>
                          </a:solidFill>
                          <a:latin typeface="Courier New" pitchFamily="49" charset="0"/>
                        </a:rPr>
                        <a:t> (Max))</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29" marB="45529">
                    <a:solidFill>
                      <a:schemeClr val="bg1">
                        <a:lumMod val="95000"/>
                      </a:schemeClr>
                    </a:solidFill>
                  </a:tcPr>
                </a:tc>
              </a:tr>
            </a:tbl>
          </a:graphicData>
        </a:graphic>
      </p:graphicFrame>
      <p:sp>
        <p:nvSpPr>
          <p:cNvPr id="5" name="TextBox 7"/>
          <p:cNvSpPr txBox="1">
            <a:spLocks noChangeArrowheads="1"/>
          </p:cNvSpPr>
          <p:nvPr/>
        </p:nvSpPr>
        <p:spPr bwMode="auto">
          <a:xfrm>
            <a:off x="424272" y="5702300"/>
            <a:ext cx="8295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Declaring </a:t>
            </a:r>
            <a:r>
              <a:rPr lang="en-US" altLang="en-US" sz="1800" dirty="0" err="1">
                <a:solidFill>
                  <a:srgbClr val="FF0000"/>
                </a:solidFill>
                <a:latin typeface="Arial" panose="020B0604020202020204" pitchFamily="34" charset="0"/>
                <a:cs typeface="Arial" panose="020B0604020202020204" pitchFamily="34" charset="0"/>
              </a:rPr>
              <a:t>Find_Max</a:t>
            </a:r>
            <a:r>
              <a:rPr lang="en-US" altLang="en-US" sz="1800" dirty="0">
                <a:solidFill>
                  <a:srgbClr val="FF0000"/>
                </a:solidFill>
                <a:latin typeface="Arial" panose="020B0604020202020204" pitchFamily="34" charset="0"/>
                <a:cs typeface="Arial" panose="020B0604020202020204" pitchFamily="34" charset="0"/>
              </a:rPr>
              <a:t> in an inner </a:t>
            </a:r>
            <a:r>
              <a:rPr lang="en-US" altLang="en-US" sz="1800" dirty="0" smtClean="0">
                <a:solidFill>
                  <a:srgbClr val="FF0000"/>
                </a:solidFill>
                <a:latin typeface="Arial" panose="020B0604020202020204" pitchFamily="34" charset="0"/>
                <a:cs typeface="Arial" panose="020B0604020202020204" pitchFamily="34" charset="0"/>
              </a:rPr>
              <a:t>block means </a:t>
            </a:r>
            <a:r>
              <a:rPr lang="en-US" altLang="en-US" sz="1800" dirty="0">
                <a:solidFill>
                  <a:srgbClr val="FF0000"/>
                </a:solidFill>
                <a:latin typeface="Arial" panose="020B0604020202020204" pitchFamily="34" charset="0"/>
                <a:cs typeface="Arial" panose="020B0604020202020204" pitchFamily="34" charset="0"/>
              </a:rPr>
              <a:t>that the reference to Max in </a:t>
            </a:r>
            <a:r>
              <a:rPr lang="en-US" altLang="en-US" sz="1800" dirty="0" smtClean="0">
                <a:solidFill>
                  <a:srgbClr val="FF0000"/>
                </a:solidFill>
                <a:latin typeface="Arial" panose="020B0604020202020204" pitchFamily="34" charset="0"/>
                <a:cs typeface="Arial" panose="020B0604020202020204" pitchFamily="34" charset="0"/>
              </a:rPr>
              <a:t>the statement </a:t>
            </a:r>
            <a:r>
              <a:rPr lang="en-US" altLang="en-US" sz="1800" dirty="0">
                <a:solidFill>
                  <a:srgbClr val="FF0000"/>
                </a:solidFill>
                <a:latin typeface="Arial" panose="020B0604020202020204" pitchFamily="34" charset="0"/>
                <a:cs typeface="Arial" panose="020B0604020202020204" pitchFamily="34" charset="0"/>
              </a:rPr>
              <a:t>in </a:t>
            </a:r>
            <a:r>
              <a:rPr lang="en-US" altLang="en-US" sz="1800" dirty="0" err="1">
                <a:solidFill>
                  <a:srgbClr val="FF0000"/>
                </a:solidFill>
                <a:latin typeface="Arial" panose="020B0604020202020204" pitchFamily="34" charset="0"/>
                <a:cs typeface="Arial" panose="020B0604020202020204" pitchFamily="34" charset="0"/>
              </a:rPr>
              <a:t>Proc</a:t>
            </a:r>
            <a:r>
              <a:rPr lang="en-US" altLang="en-US" sz="1800" dirty="0">
                <a:solidFill>
                  <a:srgbClr val="FF0000"/>
                </a:solidFill>
                <a:latin typeface="Arial" panose="020B0604020202020204" pitchFamily="34" charset="0"/>
                <a:cs typeface="Arial" panose="020B0604020202020204" pitchFamily="34" charset="0"/>
              </a:rPr>
              <a:t> will not occur </a:t>
            </a:r>
            <a:r>
              <a:rPr lang="en-US" altLang="en-US" sz="1800" dirty="0" smtClean="0">
                <a:solidFill>
                  <a:srgbClr val="FF0000"/>
                </a:solidFill>
                <a:latin typeface="Arial" panose="020B0604020202020204" pitchFamily="34" charset="0"/>
                <a:cs typeface="Arial" panose="020B0604020202020204" pitchFamily="34" charset="0"/>
              </a:rPr>
              <a:t>until </a:t>
            </a:r>
            <a:r>
              <a:rPr lang="en-US" altLang="en-US" sz="1800" dirty="0" err="1" smtClean="0">
                <a:solidFill>
                  <a:srgbClr val="FF0000"/>
                </a:solidFill>
                <a:latin typeface="Arial" panose="020B0604020202020204" pitchFamily="34" charset="0"/>
                <a:cs typeface="Arial" panose="020B0604020202020204" pitchFamily="34" charset="0"/>
              </a:rPr>
              <a:t>Find_Max</a:t>
            </a:r>
            <a:r>
              <a:rPr lang="en-US" altLang="en-US" sz="1800" dirty="0" smtClean="0">
                <a:solidFill>
                  <a:srgbClr val="FF0000"/>
                </a:solidFill>
                <a:latin typeface="Arial" panose="020B0604020202020204" pitchFamily="34" charset="0"/>
                <a:cs typeface="Arial" panose="020B0604020202020204" pitchFamily="34" charset="0"/>
              </a:rPr>
              <a:t> </a:t>
            </a:r>
            <a:r>
              <a:rPr lang="en-US" altLang="en-US" sz="1800" dirty="0">
                <a:solidFill>
                  <a:srgbClr val="FF0000"/>
                </a:solidFill>
                <a:latin typeface="Arial" panose="020B0604020202020204" pitchFamily="34" charset="0"/>
                <a:cs typeface="Arial" panose="020B0604020202020204" pitchFamily="34" charset="0"/>
              </a:rPr>
              <a:t>has terminated.</a:t>
            </a:r>
          </a:p>
        </p:txBody>
      </p:sp>
      <p:sp>
        <p:nvSpPr>
          <p:cNvPr id="6" name="Rectangle 5"/>
          <p:cNvSpPr/>
          <p:nvPr/>
        </p:nvSpPr>
        <p:spPr>
          <a:xfrm>
            <a:off x="2971306" y="4996934"/>
            <a:ext cx="3201389" cy="369332"/>
          </a:xfrm>
          <a:prstGeom prst="rect">
            <a:avLst/>
          </a:prstGeom>
        </p:spPr>
        <p:txBody>
          <a:bodyPr wrap="none">
            <a:spAutoFit/>
          </a:bodyPr>
          <a:lstStyle/>
          <a:p>
            <a:r>
              <a:rPr lang="en-GB" dirty="0" smtClean="0"/>
              <a:t>The </a:t>
            </a:r>
            <a:r>
              <a:rPr lang="en-GB" dirty="0"/>
              <a:t>maximum value in the array</a:t>
            </a:r>
          </a:p>
        </p:txBody>
      </p:sp>
    </p:spTree>
    <p:extLst>
      <p:ext uri="{BB962C8B-B14F-4D97-AF65-F5344CB8AC3E}">
        <p14:creationId xmlns:p14="http://schemas.microsoft.com/office/powerpoint/2010/main" val="72106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Termination (4/10</a:t>
            </a:r>
            <a:r>
              <a:rPr lang="en-GB" dirty="0"/>
              <a:t>)</a:t>
            </a:r>
          </a:p>
        </p:txBody>
      </p:sp>
      <p:sp>
        <p:nvSpPr>
          <p:cNvPr id="3" name="Content Placeholder 2"/>
          <p:cNvSpPr txBox="1">
            <a:spLocks/>
          </p:cNvSpPr>
          <p:nvPr/>
        </p:nvSpPr>
        <p:spPr>
          <a:xfrm>
            <a:off x="542106" y="2244436"/>
            <a:ext cx="8134350" cy="216130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Please consider the following statement on Task Termination</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2000" kern="0" dirty="0">
                <a:solidFill>
                  <a:srgbClr val="FF0000"/>
                </a:solidFill>
                <a:ea typeface="ＭＳ Ｐゴシック" panose="020B0600070205080204" pitchFamily="34" charset="-128"/>
              </a:rPr>
              <a:t>The enclosing scope cannot complete until its nested </a:t>
            </a:r>
            <a:r>
              <a:rPr lang="en-US" altLang="en-US" sz="2000" kern="0" dirty="0" smtClean="0">
                <a:solidFill>
                  <a:srgbClr val="FF0000"/>
                </a:solidFill>
                <a:ea typeface="ＭＳ Ｐゴシック" panose="020B0600070205080204" pitchFamily="34" charset="-128"/>
              </a:rPr>
              <a:t>tasks</a:t>
            </a:r>
          </a:p>
          <a:p>
            <a:pPr marL="0" indent="0" algn="ctr">
              <a:buNone/>
            </a:pPr>
            <a:r>
              <a:rPr lang="en-US" altLang="en-US" sz="2000" kern="0" dirty="0" smtClean="0">
                <a:solidFill>
                  <a:srgbClr val="FF0000"/>
                </a:solidFill>
                <a:ea typeface="ＭＳ Ｐゴシック" panose="020B0600070205080204" pitchFamily="34" charset="-128"/>
              </a:rPr>
              <a:t>(its </a:t>
            </a:r>
            <a:r>
              <a:rPr lang="en-US" altLang="en-US" sz="2000" kern="0" dirty="0">
                <a:solidFill>
                  <a:srgbClr val="FF0000"/>
                </a:solidFill>
                <a:ea typeface="ＭＳ Ｐゴシック" panose="020B0600070205080204" pitchFamily="34" charset="-128"/>
              </a:rPr>
              <a:t>“dependents”) have all terminated</a:t>
            </a:r>
          </a:p>
          <a:p>
            <a:pPr marL="0" indent="0">
              <a:buNone/>
            </a:pPr>
            <a:endParaRPr lang="en-US" altLang="en-US" sz="1900" kern="0" dirty="0" smtClean="0">
              <a:ea typeface="ＭＳ Ｐゴシック" panose="020B0600070205080204" pitchFamily="34" charset="-128"/>
            </a:endParaRPr>
          </a:p>
          <a:p>
            <a:pPr marL="0" indent="0">
              <a:buNone/>
            </a:pPr>
            <a:endParaRPr lang="en-US" altLang="en-US" sz="1900" kern="0" dirty="0">
              <a:ea typeface="ヒラギノ角ゴ ProN W3" pitchFamily="-84" charset="-128"/>
            </a:endParaRPr>
          </a:p>
          <a:p>
            <a:pPr marL="0" indent="0">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404871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a:t>
            </a:r>
            <a:r>
              <a:rPr lang="en-GB" dirty="0" smtClean="0"/>
              <a:t>(4/10</a:t>
            </a:r>
            <a:r>
              <a:rPr lang="en-GB" dirty="0"/>
              <a:t>)</a:t>
            </a:r>
          </a:p>
        </p:txBody>
      </p:sp>
      <p:sp>
        <p:nvSpPr>
          <p:cNvPr id="3" name="Content Placeholder 2"/>
          <p:cNvSpPr txBox="1">
            <a:spLocks/>
          </p:cNvSpPr>
          <p:nvPr/>
        </p:nvSpPr>
        <p:spPr>
          <a:xfrm>
            <a:off x="542106" y="2244436"/>
            <a:ext cx="8134350" cy="216130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2000" kern="0" dirty="0" smtClean="0">
                <a:solidFill>
                  <a:srgbClr val="FF0000"/>
                </a:solidFill>
                <a:ea typeface="ＭＳ Ｐゴシック" panose="020B0600070205080204" pitchFamily="34" charset="-128"/>
              </a:rPr>
              <a:t>The </a:t>
            </a:r>
            <a:r>
              <a:rPr lang="en-US" altLang="en-US" sz="2000" kern="0" dirty="0">
                <a:solidFill>
                  <a:srgbClr val="FF0000"/>
                </a:solidFill>
                <a:ea typeface="ＭＳ Ｐゴシック" panose="020B0600070205080204" pitchFamily="34" charset="-128"/>
              </a:rPr>
              <a:t>enclosing scope cannot complete until its nested </a:t>
            </a:r>
            <a:r>
              <a:rPr lang="en-US" altLang="en-US" sz="2000" kern="0" dirty="0" smtClean="0">
                <a:solidFill>
                  <a:srgbClr val="FF0000"/>
                </a:solidFill>
                <a:ea typeface="ＭＳ Ｐゴシック" panose="020B0600070205080204" pitchFamily="34" charset="-128"/>
              </a:rPr>
              <a:t>tasks</a:t>
            </a:r>
          </a:p>
          <a:p>
            <a:pPr marL="0" indent="0" algn="ctr">
              <a:buNone/>
            </a:pPr>
            <a:r>
              <a:rPr lang="en-US" altLang="en-US" sz="2000" kern="0" dirty="0" smtClean="0">
                <a:solidFill>
                  <a:srgbClr val="FF0000"/>
                </a:solidFill>
                <a:ea typeface="ＭＳ Ｐゴシック" panose="020B0600070205080204" pitchFamily="34" charset="-128"/>
              </a:rPr>
              <a:t>(its </a:t>
            </a:r>
            <a:r>
              <a:rPr lang="en-US" altLang="en-US" sz="2000" kern="0" dirty="0">
                <a:solidFill>
                  <a:srgbClr val="FF0000"/>
                </a:solidFill>
                <a:ea typeface="ＭＳ Ｐゴシック" panose="020B0600070205080204" pitchFamily="34" charset="-128"/>
              </a:rPr>
              <a:t>“dependents”) have all terminated</a:t>
            </a:r>
          </a:p>
          <a:p>
            <a:pPr marL="0" indent="0">
              <a:buNone/>
            </a:pPr>
            <a:endParaRPr lang="en-US" altLang="en-US" sz="1900" kern="0" dirty="0" smtClean="0">
              <a:ea typeface="ＭＳ Ｐゴシック" panose="020B0600070205080204" pitchFamily="34" charset="-128"/>
            </a:endParaRPr>
          </a:p>
          <a:p>
            <a:pPr marL="0" indent="0" algn="ctr">
              <a:buNone/>
            </a:pPr>
            <a:r>
              <a:rPr lang="en-US" altLang="en-US" sz="3200" kern="0" dirty="0" smtClean="0">
                <a:ea typeface="ＭＳ Ｐゴシック" panose="020B0600070205080204" pitchFamily="34" charset="-128"/>
              </a:rPr>
              <a:t>TRUE</a:t>
            </a:r>
          </a:p>
          <a:p>
            <a:pPr marL="0" indent="0">
              <a:buNone/>
            </a:pPr>
            <a:endParaRPr lang="en-US" altLang="en-US" sz="1900" kern="0" dirty="0">
              <a:ea typeface="ヒラギノ角ゴ ProN W3" pitchFamily="-84" charset="-128"/>
            </a:endParaRPr>
          </a:p>
          <a:p>
            <a:pPr marL="0" indent="0">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34297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What’s the output of this program? </a:t>
            </a:r>
            <a:r>
              <a:rPr lang="en-GB" dirty="0" smtClean="0"/>
              <a:t>(5/10)</a:t>
            </a:r>
            <a:endParaRPr lang="en-GB" dirty="0"/>
          </a:p>
        </p:txBody>
      </p:sp>
      <p:graphicFrame>
        <p:nvGraphicFramePr>
          <p:cNvPr id="6" name="Tableau 5"/>
          <p:cNvGraphicFramePr>
            <a:graphicFrameLocks noGrp="1"/>
          </p:cNvGraphicFramePr>
          <p:nvPr>
            <p:extLst>
              <p:ext uri="{D42A27DB-BD31-4B8C-83A1-F6EECF244321}">
                <p14:modId xmlns:p14="http://schemas.microsoft.com/office/powerpoint/2010/main" val="1715234208"/>
              </p:ext>
            </p:extLst>
          </p:nvPr>
        </p:nvGraphicFramePr>
        <p:xfrm>
          <a:off x="2054225" y="1085314"/>
          <a:ext cx="5035550" cy="3505200"/>
        </p:xfrm>
        <a:graphic>
          <a:graphicData uri="http://schemas.openxmlformats.org/drawingml/2006/table">
            <a:tbl>
              <a:tblPr firstRow="1" bandRow="1">
                <a:tableStyleId>{5C22544A-7EE6-4342-B048-85BDC9FD1C3A}</a:tableStyleId>
              </a:tblPr>
              <a:tblGrid>
                <a:gridCol w="5035550"/>
              </a:tblGrid>
              <a:tr h="3505200">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N := -1;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Tree>
    <p:extLst>
      <p:ext uri="{BB962C8B-B14F-4D97-AF65-F5344CB8AC3E}">
        <p14:creationId xmlns:p14="http://schemas.microsoft.com/office/powerpoint/2010/main" val="83067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(5/10)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4234561875"/>
              </p:ext>
            </p:extLst>
          </p:nvPr>
        </p:nvGraphicFramePr>
        <p:xfrm>
          <a:off x="2054225" y="1193800"/>
          <a:ext cx="5035550" cy="3505200"/>
        </p:xfrm>
        <a:graphic>
          <a:graphicData uri="http://schemas.openxmlformats.org/drawingml/2006/table">
            <a:tbl>
              <a:tblPr firstRow="1" bandRow="1">
                <a:tableStyleId>{5C22544A-7EE6-4342-B048-85BDC9FD1C3A}</a:tableStyleId>
              </a:tblPr>
              <a:tblGrid>
                <a:gridCol w="5035550"/>
              </a:tblGrid>
              <a:tr h="3505200">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N := -1;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
        <p:nvSpPr>
          <p:cNvPr id="5" name="TextBox 2"/>
          <p:cNvSpPr txBox="1">
            <a:spLocks noChangeArrowheads="1"/>
          </p:cNvSpPr>
          <p:nvPr/>
        </p:nvSpPr>
        <p:spPr bwMode="auto">
          <a:xfrm>
            <a:off x="774700" y="5575300"/>
            <a:ext cx="7558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Task T “dies silently” when </a:t>
            </a:r>
            <a:r>
              <a:rPr lang="en-US" altLang="en-US" sz="1800" dirty="0" smtClean="0">
                <a:solidFill>
                  <a:srgbClr val="FF0000"/>
                </a:solidFill>
                <a:latin typeface="Arial" panose="020B0604020202020204" pitchFamily="34" charset="0"/>
                <a:cs typeface="Arial" panose="020B0604020202020204" pitchFamily="34" charset="0"/>
              </a:rPr>
              <a:t>the exception </a:t>
            </a:r>
            <a:r>
              <a:rPr lang="en-US" altLang="en-US" sz="1800" dirty="0">
                <a:solidFill>
                  <a:srgbClr val="FF0000"/>
                </a:solidFill>
                <a:latin typeface="Arial" panose="020B0604020202020204" pitchFamily="34" charset="0"/>
                <a:cs typeface="Arial" panose="020B0604020202020204" pitchFamily="34" charset="0"/>
              </a:rPr>
              <a:t>is raised; no </a:t>
            </a:r>
            <a:r>
              <a:rPr lang="en-US" altLang="en-US" sz="1800" dirty="0" smtClean="0">
                <a:solidFill>
                  <a:srgbClr val="FF0000"/>
                </a:solidFill>
                <a:latin typeface="Arial" panose="020B0604020202020204" pitchFamily="34" charset="0"/>
                <a:cs typeface="Arial" panose="020B0604020202020204" pitchFamily="34" charset="0"/>
              </a:rPr>
              <a:t>exception is </a:t>
            </a:r>
            <a:r>
              <a:rPr lang="en-US" altLang="en-US" sz="1800" dirty="0">
                <a:solidFill>
                  <a:srgbClr val="FF0000"/>
                </a:solidFill>
                <a:latin typeface="Arial" panose="020B0604020202020204" pitchFamily="34" charset="0"/>
                <a:cs typeface="Arial" panose="020B0604020202020204" pitchFamily="34" charset="0"/>
              </a:rPr>
              <a:t>propagated back to </a:t>
            </a:r>
            <a:r>
              <a:rPr lang="en-US" altLang="en-US" sz="1800" dirty="0" err="1">
                <a:solidFill>
                  <a:srgbClr val="FF0000"/>
                </a:solidFill>
                <a:latin typeface="Arial" panose="020B0604020202020204" pitchFamily="34" charset="0"/>
                <a:cs typeface="Arial" panose="020B0604020202020204" pitchFamily="34" charset="0"/>
              </a:rPr>
              <a:t>Proc</a:t>
            </a:r>
            <a:endParaRPr lang="en-US" altLang="en-US" sz="1800"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3179714" y="5009634"/>
            <a:ext cx="2748060" cy="369332"/>
          </a:xfrm>
          <a:prstGeom prst="rect">
            <a:avLst/>
          </a:prstGeom>
        </p:spPr>
        <p:txBody>
          <a:bodyPr wrap="none">
            <a:spAutoFit/>
          </a:bodyPr>
          <a:lstStyle/>
          <a:p>
            <a:r>
              <a:rPr lang="en-GB" dirty="0"/>
              <a:t>The string “Normal Return”</a:t>
            </a:r>
          </a:p>
        </p:txBody>
      </p:sp>
    </p:spTree>
    <p:extLst>
      <p:ext uri="{BB962C8B-B14F-4D97-AF65-F5344CB8AC3E}">
        <p14:creationId xmlns:p14="http://schemas.microsoft.com/office/powerpoint/2010/main" val="117736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the output of this program? </a:t>
            </a:r>
            <a:r>
              <a:rPr lang="en-GB" dirty="0" smtClean="0"/>
              <a:t>(6/10)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3026638022"/>
              </p:ext>
            </p:extLst>
          </p:nvPr>
        </p:nvGraphicFramePr>
        <p:xfrm>
          <a:off x="1927225" y="1041995"/>
          <a:ext cx="5289550" cy="3437015"/>
        </p:xfrm>
        <a:graphic>
          <a:graphicData uri="http://schemas.openxmlformats.org/drawingml/2006/table">
            <a:tbl>
              <a:tblPr firstRow="1" bandRow="1">
                <a:tableStyleId>{5C22544A-7EE6-4342-B048-85BDC9FD1C3A}</a:tableStyleId>
              </a:tblPr>
              <a:tblGrid>
                <a:gridCol w="5289550"/>
              </a:tblGrid>
              <a:tr h="343701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 := -1;</a:t>
                      </a:r>
                      <a:r>
                        <a:rPr lang="en-US" sz="1200" b="1" i="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Tree>
    <p:extLst>
      <p:ext uri="{BB962C8B-B14F-4D97-AF65-F5344CB8AC3E}">
        <p14:creationId xmlns:p14="http://schemas.microsoft.com/office/powerpoint/2010/main" val="3140655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a:t>
            </a:r>
            <a:r>
              <a:rPr lang="en-GB" smtClean="0"/>
              <a:t>(6/10)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853428435"/>
              </p:ext>
            </p:extLst>
          </p:nvPr>
        </p:nvGraphicFramePr>
        <p:xfrm>
          <a:off x="1954981" y="1006475"/>
          <a:ext cx="5289550" cy="3413125"/>
        </p:xfrm>
        <a:graphic>
          <a:graphicData uri="http://schemas.openxmlformats.org/drawingml/2006/table">
            <a:tbl>
              <a:tblPr firstRow="1" bandRow="1">
                <a:tableStyleId>{5C22544A-7EE6-4342-B048-85BDC9FD1C3A}</a:tableStyleId>
              </a:tblPr>
              <a:tblGrid>
                <a:gridCol w="5289550"/>
              </a:tblGrid>
              <a:tr h="34131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 := -1;</a:t>
                      </a:r>
                      <a:r>
                        <a:rPr lang="en-US" sz="1200" b="1" i="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
        <p:nvSpPr>
          <p:cNvPr id="4" name="TextBox 2"/>
          <p:cNvSpPr txBox="1">
            <a:spLocks noChangeArrowheads="1"/>
          </p:cNvSpPr>
          <p:nvPr/>
        </p:nvSpPr>
        <p:spPr bwMode="auto">
          <a:xfrm>
            <a:off x="495300" y="5245098"/>
            <a:ext cx="8153400" cy="119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The declarative part of T is </a:t>
            </a:r>
            <a:r>
              <a:rPr lang="en-US" altLang="en-US" sz="1800" dirty="0" smtClean="0">
                <a:solidFill>
                  <a:srgbClr val="FF0000"/>
                </a:solidFill>
                <a:latin typeface="Arial" panose="020B0604020202020204" pitchFamily="34" charset="0"/>
                <a:cs typeface="Arial" panose="020B0604020202020204" pitchFamily="34" charset="0"/>
              </a:rPr>
              <a:t>elaborated as </a:t>
            </a:r>
            <a:r>
              <a:rPr lang="en-US" altLang="en-US" sz="1800" dirty="0">
                <a:solidFill>
                  <a:srgbClr val="FF0000"/>
                </a:solidFill>
                <a:latin typeface="Arial" panose="020B0604020202020204" pitchFamily="34" charset="0"/>
                <a:cs typeface="Arial" panose="020B0604020202020204" pitchFamily="34" charset="0"/>
              </a:rPr>
              <a:t>part of the activation of T, when </a:t>
            </a:r>
            <a:r>
              <a:rPr lang="en-US" altLang="en-US" sz="1800" dirty="0" smtClean="0">
                <a:solidFill>
                  <a:srgbClr val="FF0000"/>
                </a:solidFill>
                <a:latin typeface="Arial" panose="020B0604020202020204" pitchFamily="34" charset="0"/>
                <a:cs typeface="Arial" panose="020B0604020202020204" pitchFamily="34" charset="0"/>
              </a:rPr>
              <a:t>execution is </a:t>
            </a:r>
            <a:r>
              <a:rPr lang="en-US" altLang="en-US" sz="1800" dirty="0">
                <a:solidFill>
                  <a:srgbClr val="FF0000"/>
                </a:solidFill>
                <a:latin typeface="Arial" panose="020B0604020202020204" pitchFamily="34" charset="0"/>
                <a:cs typeface="Arial" panose="020B0604020202020204" pitchFamily="34" charset="0"/>
              </a:rPr>
              <a:t>suspended just after the “begin” of </a:t>
            </a:r>
            <a:r>
              <a:rPr lang="en-US" altLang="en-US" sz="1800" dirty="0" smtClean="0">
                <a:solidFill>
                  <a:srgbClr val="FF0000"/>
                </a:solidFill>
                <a:latin typeface="Arial" panose="020B0604020202020204" pitchFamily="34" charset="0"/>
                <a:cs typeface="Arial" panose="020B0604020202020204" pitchFamily="34" charset="0"/>
              </a:rPr>
              <a:t>the declare </a:t>
            </a:r>
            <a:r>
              <a:rPr lang="en-US" altLang="en-US" sz="1800" dirty="0">
                <a:solidFill>
                  <a:srgbClr val="FF0000"/>
                </a:solidFill>
                <a:latin typeface="Arial" panose="020B0604020202020204" pitchFamily="34" charset="0"/>
                <a:cs typeface="Arial" panose="020B0604020202020204" pitchFamily="34" charset="0"/>
              </a:rPr>
              <a:t>block. The exception </a:t>
            </a:r>
            <a:r>
              <a:rPr lang="en-US" altLang="en-US" sz="1800" dirty="0" err="1" smtClean="0">
                <a:solidFill>
                  <a:srgbClr val="FF0000"/>
                </a:solidFill>
                <a:latin typeface="Arial" panose="020B0604020202020204" pitchFamily="34" charset="0"/>
                <a:cs typeface="Arial" panose="020B0604020202020204" pitchFamily="34" charset="0"/>
              </a:rPr>
              <a:t>Tasking_Error</a:t>
            </a:r>
            <a:r>
              <a:rPr lang="en-US" altLang="en-US" sz="1800" dirty="0" smtClean="0">
                <a:solidFill>
                  <a:srgbClr val="FF0000"/>
                </a:solidFill>
                <a:latin typeface="Arial" panose="020B0604020202020204" pitchFamily="34" charset="0"/>
                <a:cs typeface="Arial" panose="020B0604020202020204" pitchFamily="34" charset="0"/>
              </a:rPr>
              <a:t> is </a:t>
            </a:r>
            <a:r>
              <a:rPr lang="en-US" altLang="en-US" sz="1800" dirty="0">
                <a:solidFill>
                  <a:srgbClr val="FF0000"/>
                </a:solidFill>
                <a:latin typeface="Arial" panose="020B0604020202020204" pitchFamily="34" charset="0"/>
                <a:cs typeface="Arial" panose="020B0604020202020204" pitchFamily="34" charset="0"/>
              </a:rPr>
              <a:t>raised (synchronously) at that </a:t>
            </a:r>
            <a:r>
              <a:rPr lang="en-US" altLang="en-US" sz="1800" dirty="0" smtClean="0">
                <a:solidFill>
                  <a:srgbClr val="FF0000"/>
                </a:solidFill>
                <a:latin typeface="Arial" panose="020B0604020202020204" pitchFamily="34" charset="0"/>
                <a:cs typeface="Arial" panose="020B0604020202020204" pitchFamily="34" charset="0"/>
              </a:rPr>
              <a:t>point, and </a:t>
            </a:r>
            <a:r>
              <a:rPr lang="en-US" altLang="en-US" sz="1800" dirty="0">
                <a:solidFill>
                  <a:srgbClr val="FF0000"/>
                </a:solidFill>
                <a:latin typeface="Arial" panose="020B0604020202020204" pitchFamily="34" charset="0"/>
                <a:cs typeface="Arial" panose="020B0604020202020204" pitchFamily="34" charset="0"/>
              </a:rPr>
              <a:t>is handled by </a:t>
            </a:r>
            <a:r>
              <a:rPr lang="en-US" altLang="en-US" sz="1800" dirty="0" err="1">
                <a:solidFill>
                  <a:srgbClr val="FF0000"/>
                </a:solidFill>
                <a:latin typeface="Arial" panose="020B0604020202020204" pitchFamily="34" charset="0"/>
                <a:cs typeface="Arial" panose="020B0604020202020204" pitchFamily="34" charset="0"/>
              </a:rPr>
              <a:t>Proc’s</a:t>
            </a:r>
            <a:r>
              <a:rPr lang="en-US" altLang="en-US" sz="1800" dirty="0">
                <a:solidFill>
                  <a:srgbClr val="FF0000"/>
                </a:solidFill>
                <a:latin typeface="Arial" panose="020B0604020202020204" pitchFamily="34" charset="0"/>
                <a:cs typeface="Arial" panose="020B0604020202020204" pitchFamily="34" charset="0"/>
              </a:rPr>
              <a:t> exception handler.</a:t>
            </a:r>
          </a:p>
        </p:txBody>
      </p:sp>
      <p:sp>
        <p:nvSpPr>
          <p:cNvPr id="5" name="Rectangle 4"/>
          <p:cNvSpPr/>
          <p:nvPr/>
        </p:nvSpPr>
        <p:spPr>
          <a:xfrm>
            <a:off x="3008719" y="4666734"/>
            <a:ext cx="3126562" cy="369332"/>
          </a:xfrm>
          <a:prstGeom prst="rect">
            <a:avLst/>
          </a:prstGeom>
        </p:spPr>
        <p:txBody>
          <a:bodyPr wrap="none">
            <a:spAutoFit/>
          </a:bodyPr>
          <a:lstStyle/>
          <a:p>
            <a:r>
              <a:rPr lang="en-GB" dirty="0"/>
              <a:t>The string “Exceptional Return”</a:t>
            </a:r>
          </a:p>
        </p:txBody>
      </p:sp>
    </p:spTree>
    <p:extLst>
      <p:ext uri="{BB962C8B-B14F-4D97-AF65-F5344CB8AC3E}">
        <p14:creationId xmlns:p14="http://schemas.microsoft.com/office/powerpoint/2010/main" val="178780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Concurrent Programming ? (7/10)</a:t>
            </a:r>
            <a:endParaRPr lang="en-GB" dirty="0"/>
          </a:p>
        </p:txBody>
      </p:sp>
      <p:sp>
        <p:nvSpPr>
          <p:cNvPr id="4" name="Content Placeholder 2"/>
          <p:cNvSpPr txBox="1">
            <a:spLocks/>
          </p:cNvSpPr>
          <p:nvPr/>
        </p:nvSpPr>
        <p:spPr>
          <a:xfrm>
            <a:off x="542106" y="1306286"/>
            <a:ext cx="8134350" cy="1900052"/>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Which of the following statements is NOT a reason for Concurrent Programming introduced in this Lesson ?</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2133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(7/10)</a:t>
            </a:r>
            <a:endParaRPr lang="en-GB" dirty="0"/>
          </a:p>
        </p:txBody>
      </p:sp>
      <p:sp>
        <p:nvSpPr>
          <p:cNvPr id="4" name="Content Placeholder 2"/>
          <p:cNvSpPr txBox="1">
            <a:spLocks/>
          </p:cNvSpPr>
          <p:nvPr/>
        </p:nvSpPr>
        <p:spPr>
          <a:xfrm>
            <a:off x="542106" y="1508166"/>
            <a:ext cx="8134350" cy="3621974"/>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a:ea typeface="ＭＳ Ｐゴシック" panose="020B0600070205080204" pitchFamily="34" charset="-128"/>
              </a:rPr>
              <a:t>Concurrent Programs make Object Orientation </a:t>
            </a:r>
            <a:r>
              <a:rPr lang="en-US" altLang="en-US" sz="1900" kern="0" dirty="0" smtClean="0">
                <a:ea typeface="ＭＳ Ｐゴシック" panose="020B0600070205080204" pitchFamily="34" charset="-128"/>
              </a:rPr>
              <a:t>Easier</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1900" kern="0" dirty="0" smtClean="0">
                <a:ea typeface="ＭＳ Ｐゴシック" panose="020B0600070205080204" pitchFamily="34" charset="-128"/>
              </a:rPr>
              <a:t>Is </a:t>
            </a:r>
            <a:r>
              <a:rPr lang="en-US" altLang="en-US" sz="1900" kern="0" dirty="0" smtClean="0">
                <a:solidFill>
                  <a:srgbClr val="FF0000"/>
                </a:solidFill>
                <a:ea typeface="ＭＳ Ｐゴシック" panose="020B0600070205080204" pitchFamily="34" charset="-128"/>
              </a:rPr>
              <a:t>NOT</a:t>
            </a:r>
            <a:r>
              <a:rPr lang="en-US" altLang="en-US" sz="1900" kern="0" dirty="0" smtClean="0">
                <a:ea typeface="ＭＳ Ｐゴシック" panose="020B0600070205080204" pitchFamily="34" charset="-128"/>
              </a:rPr>
              <a:t> a reason for Concurrent Programming introduced in this Lesson</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1900" kern="0" dirty="0" smtClean="0">
                <a:ea typeface="ＭＳ Ｐゴシック" panose="020B0600070205080204" pitchFamily="34" charset="-128"/>
              </a:rPr>
              <a:t>The correct reasons are :</a:t>
            </a:r>
          </a:p>
          <a:p>
            <a:pPr marL="0" indent="0" algn="ctr">
              <a:buNone/>
            </a:pPr>
            <a:endParaRPr lang="en-US" altLang="en-US" sz="1900" kern="0" dirty="0" smtClean="0">
              <a:ea typeface="ＭＳ Ｐゴシック" panose="020B0600070205080204" pitchFamily="34" charset="-128"/>
            </a:endParaRPr>
          </a:p>
          <a:p>
            <a:pPr marL="0" indent="0" algn="ctr">
              <a:buNone/>
            </a:pPr>
            <a:r>
              <a:rPr lang="en-US" altLang="en-US" sz="1900" kern="0" dirty="0">
                <a:solidFill>
                  <a:srgbClr val="FF0000"/>
                </a:solidFill>
                <a:ea typeface="ＭＳ Ｐゴシック" panose="020B0600070205080204" pitchFamily="34" charset="-128"/>
              </a:rPr>
              <a:t>Improve performance on multiple processors / cores</a:t>
            </a:r>
          </a:p>
          <a:p>
            <a:pPr marL="0" indent="0" algn="ctr">
              <a:buNone/>
            </a:pPr>
            <a:r>
              <a:rPr lang="en-US" altLang="en-US" sz="1900" kern="0" dirty="0" smtClean="0">
                <a:solidFill>
                  <a:srgbClr val="FF0000"/>
                </a:solidFill>
                <a:ea typeface="ＭＳ Ｐゴシック" panose="020B0600070205080204" pitchFamily="34" charset="-128"/>
              </a:rPr>
              <a:t>Exploit </a:t>
            </a:r>
            <a:r>
              <a:rPr lang="en-US" altLang="en-US" sz="1900" kern="0" dirty="0">
                <a:solidFill>
                  <a:srgbClr val="FF0000"/>
                </a:solidFill>
                <a:ea typeface="ＭＳ Ｐゴシック" panose="020B0600070205080204" pitchFamily="34" charset="-128"/>
              </a:rPr>
              <a:t>OS services on a single </a:t>
            </a:r>
            <a:r>
              <a:rPr lang="en-US" altLang="en-US" sz="1900" kern="0" dirty="0" smtClean="0">
                <a:solidFill>
                  <a:srgbClr val="FF0000"/>
                </a:solidFill>
                <a:ea typeface="ＭＳ Ｐゴシック" panose="020B0600070205080204" pitchFamily="34" charset="-128"/>
              </a:rPr>
              <a:t>processor</a:t>
            </a:r>
            <a:endParaRPr lang="en-US" altLang="en-US" sz="1900" kern="0" dirty="0">
              <a:solidFill>
                <a:srgbClr val="FF0000"/>
              </a:solidFill>
              <a:ea typeface="ＭＳ Ｐゴシック" panose="020B0600070205080204" pitchFamily="34" charset="-128"/>
            </a:endParaRPr>
          </a:p>
          <a:p>
            <a:pPr marL="0" indent="0" algn="ctr">
              <a:buNone/>
            </a:pPr>
            <a:r>
              <a:rPr lang="en-US" altLang="en-US" sz="1900" kern="0" dirty="0">
                <a:solidFill>
                  <a:srgbClr val="FF0000"/>
                </a:solidFill>
                <a:ea typeface="ＭＳ Ｐゴシック" panose="020B0600070205080204" pitchFamily="34" charset="-128"/>
              </a:rPr>
              <a:t>Model intrinsic parallelism in the problem space</a:t>
            </a:r>
          </a:p>
          <a:p>
            <a:pPr marL="0" indent="0" algn="ctr">
              <a:buNone/>
            </a:pPr>
            <a:endParaRPr lang="en-US" altLang="en-US" sz="1900" kern="0" dirty="0">
              <a:ea typeface="ＭＳ Ｐゴシック" panose="020B0600070205080204" pitchFamily="34" charset="-128"/>
            </a:endParaRPr>
          </a:p>
          <a:p>
            <a:pPr marL="0" indent="0" algn="ctr">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66963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Introduction</a:t>
            </a:r>
          </a:p>
        </p:txBody>
      </p:sp>
      <p:sp>
        <p:nvSpPr>
          <p:cNvPr id="4" name="Content Placeholder 3"/>
          <p:cNvSpPr>
            <a:spLocks noGrp="1"/>
          </p:cNvSpPr>
          <p:nvPr>
            <p:ph sz="half" idx="10"/>
          </p:nvPr>
        </p:nvSpPr>
        <p:spPr>
          <a:xfrm>
            <a:off x="682869" y="1699637"/>
            <a:ext cx="7848600" cy="3716424"/>
          </a:xfrm>
        </p:spPr>
        <p:txBody>
          <a:bodyPr/>
          <a:lstStyle/>
          <a:p>
            <a:r>
              <a:rPr lang="en-US" altLang="en-US" dirty="0">
                <a:ea typeface="ＭＳ Ｐゴシック" panose="020B0600070205080204" pitchFamily="34" charset="-128"/>
              </a:rPr>
              <a:t>Why concurrent programming</a:t>
            </a:r>
            <a:r>
              <a:rPr lang="en-US" altLang="en-US" dirty="0" smtClean="0">
                <a:ea typeface="ＭＳ Ｐゴシック" panose="020B0600070205080204" pitchFamily="34" charset="-128"/>
              </a:rPr>
              <a:t>?</a:t>
            </a:r>
          </a:p>
          <a:p>
            <a:endParaRPr lang="en-US" altLang="en-US" dirty="0">
              <a:ea typeface="ＭＳ Ｐゴシック" panose="020B0600070205080204" pitchFamily="34" charset="-128"/>
            </a:endParaRPr>
          </a:p>
          <a:p>
            <a:pPr lvl="1"/>
            <a:r>
              <a:rPr lang="en-US" altLang="en-US" dirty="0">
                <a:ea typeface="ヒラギノ角ゴ ProN W3" pitchFamily="-84" charset="-128"/>
              </a:rPr>
              <a:t>Improve performance on multiple processors / </a:t>
            </a:r>
            <a:r>
              <a:rPr lang="en-US" altLang="en-US" dirty="0" smtClean="0">
                <a:ea typeface="ヒラギノ角ゴ ProN W3" pitchFamily="-84" charset="-128"/>
              </a:rPr>
              <a:t>cores</a:t>
            </a:r>
          </a:p>
          <a:p>
            <a:pPr lvl="1"/>
            <a:endParaRPr lang="en-US" altLang="en-US" dirty="0">
              <a:ea typeface="ヒラギノ角ゴ ProN W3" pitchFamily="-84" charset="-128"/>
            </a:endParaRPr>
          </a:p>
          <a:p>
            <a:pPr lvl="1"/>
            <a:r>
              <a:rPr lang="en-US" altLang="en-US" dirty="0">
                <a:ea typeface="ヒラギノ角ゴ ProN W3" pitchFamily="-84" charset="-128"/>
              </a:rPr>
              <a:t>Exploit OS services on a single </a:t>
            </a:r>
            <a:r>
              <a:rPr lang="en-US" altLang="en-US" dirty="0" smtClean="0">
                <a:ea typeface="ヒラギノ角ゴ ProN W3" pitchFamily="-84" charset="-128"/>
              </a:rPr>
              <a:t>processor</a:t>
            </a:r>
          </a:p>
          <a:p>
            <a:pPr lvl="1"/>
            <a:endParaRPr lang="en-US" altLang="en-US" dirty="0">
              <a:ea typeface="ヒラギノ角ゴ ProN W3" pitchFamily="-84" charset="-128"/>
            </a:endParaRPr>
          </a:p>
          <a:p>
            <a:pPr lvl="1"/>
            <a:r>
              <a:rPr lang="en-US" altLang="en-US" dirty="0">
                <a:ea typeface="ヒラギノ角ゴ ProN W3" pitchFamily="-84" charset="-128"/>
              </a:rPr>
              <a:t>Model intrinsic parallelism in the problem space</a:t>
            </a:r>
          </a:p>
          <a:p>
            <a:endParaRPr lang="en-GB" dirty="0"/>
          </a:p>
        </p:txBody>
      </p:sp>
    </p:spTree>
    <p:extLst>
      <p:ext uri="{BB962C8B-B14F-4D97-AF65-F5344CB8AC3E}">
        <p14:creationId xmlns:p14="http://schemas.microsoft.com/office/powerpoint/2010/main" val="129065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r>
              <a:rPr lang="en-GB" dirty="0"/>
              <a:t>)</a:t>
            </a:r>
          </a:p>
        </p:txBody>
      </p:sp>
      <p:graphicFrame>
        <p:nvGraphicFramePr>
          <p:cNvPr id="4" name="Tableau 5"/>
          <p:cNvGraphicFramePr>
            <a:graphicFrameLocks noGrp="1"/>
          </p:cNvGraphicFramePr>
          <p:nvPr>
            <p:extLst>
              <p:ext uri="{D42A27DB-BD31-4B8C-83A1-F6EECF244321}">
                <p14:modId xmlns:p14="http://schemas.microsoft.com/office/powerpoint/2010/main" val="2268445818"/>
              </p:ext>
            </p:extLst>
          </p:nvPr>
        </p:nvGraphicFramePr>
        <p:xfrm>
          <a:off x="1206668" y="1448143"/>
          <a:ext cx="6950361" cy="448028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endParaRPr lang="en-US" sz="1200" b="1" dirty="0" smtClean="0">
                        <a:solidFill>
                          <a:schemeClr val="tx1"/>
                        </a:solidFill>
                        <a:latin typeface="Courier New" pitchFamily="49" charset="0"/>
                      </a:endParaRPr>
                    </a:p>
                    <a:p>
                      <a:endParaRPr lang="en-US" sz="1200" b="1"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endParaRPr lang="en-US" sz="1200" b="1" dirty="0" smtClean="0">
                        <a:solidFill>
                          <a:schemeClr val="tx1"/>
                        </a:solidFill>
                        <a:latin typeface="Courier New" pitchFamily="49" charset="0"/>
                      </a:endParaRPr>
                    </a:p>
                    <a:p>
                      <a:r>
                        <a:rPr lang="en-US" sz="1200" b="0" dirty="0" smtClean="0">
                          <a:solidFill>
                            <a:schemeClr val="tx1"/>
                          </a:solidFill>
                          <a:latin typeface="Courier New" pitchFamily="49" charset="0"/>
                        </a:rPr>
                        <a:t>   N : Integer := 60</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a:t>
                      </a:r>
                      <a:r>
                        <a:rPr lang="en-US" sz="1200" b="0" dirty="0" smtClean="0">
                          <a:solidFill>
                            <a:schemeClr val="tx1"/>
                          </a:solidFill>
                          <a:latin typeface="Courier New" pitchFamily="49" charset="0"/>
                        </a:rPr>
                        <a:t>;          </a:t>
                      </a:r>
                      <a:r>
                        <a:rPr lang="en-US" sz="1200" b="0" i="1" dirty="0" smtClean="0">
                          <a:solidFill>
                            <a:schemeClr val="tx1"/>
                          </a:solidFill>
                          <a:latin typeface="Courier New" pitchFamily="49" charset="0"/>
                        </a:rPr>
                        <a:t>-- Task specification</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r>
                        <a:rPr lang="en-US" sz="1200" b="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Task body</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1..N </a:t>
                      </a:r>
                      <a:r>
                        <a:rPr lang="en-US" sz="1200" b="1" baseline="0" dirty="0" smtClean="0">
                          <a:solidFill>
                            <a:schemeClr val="tx1"/>
                          </a:solidFill>
                          <a:latin typeface="Courier New" pitchFamily="49" charset="0"/>
                        </a:rPr>
                        <a:t>loop</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("Hello");</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sleep</a:t>
                      </a:r>
                      <a:r>
                        <a:rPr lang="en-US" sz="1200" b="0" baseline="0" dirty="0" smtClean="0">
                          <a:solidFill>
                            <a:schemeClr val="tx1"/>
                          </a:solidFill>
                          <a:latin typeface="Courier New" pitchFamily="49" charset="0"/>
                        </a:rPr>
                        <a:t> </a:t>
                      </a:r>
                      <a:r>
                        <a:rPr lang="en-US" sz="1200" b="0" baseline="0" dirty="0" smtClean="0">
                          <a:solidFill>
                            <a:schemeClr val="tx1"/>
                          </a:solidFill>
                          <a:latin typeface="Courier New" pitchFamily="49" charset="0"/>
                        </a:rPr>
                        <a:t>1.0</a:t>
                      </a:r>
                      <a:r>
                        <a:rPr lang="en-US" sz="1200" b="0" baseline="0" dirty="0" smtClean="0">
                          <a:solidFill>
                            <a:schemeClr val="tx1"/>
                          </a:solidFill>
                          <a:latin typeface="Courier New" pitchFamily="49" charset="0"/>
                        </a:rPr>
                        <a:t>;</a:t>
                      </a:r>
                    </a:p>
                    <a:p>
                      <a:r>
                        <a:rPr lang="en-US" sz="1200" b="0" i="1" baseline="0" dirty="0" smtClean="0">
                          <a:solidFill>
                            <a:schemeClr val="tx1"/>
                          </a:solidFill>
                          <a:latin typeface="Courier New" pitchFamily="49" charset="0"/>
                        </a:rPr>
                        <a:t>         -- </a:t>
                      </a:r>
                      <a:r>
                        <a:rPr lang="en-US" sz="1200" b="0" i="1" baseline="0" dirty="0" smtClean="0">
                          <a:solidFill>
                            <a:schemeClr val="tx1"/>
                          </a:solidFill>
                          <a:latin typeface="Courier New" pitchFamily="49" charset="0"/>
                        </a:rPr>
                        <a:t>Suspend execution for at least 1 </a:t>
                      </a:r>
                      <a:r>
                        <a:rPr lang="en-US" sz="1200" b="0" i="1" baseline="0" dirty="0" smtClean="0">
                          <a:solidFill>
                            <a:schemeClr val="tx1"/>
                          </a:solidFill>
                          <a:latin typeface="Courier New" pitchFamily="49" charset="0"/>
                        </a:rPr>
                        <a:t>second</a:t>
                      </a:r>
                    </a:p>
                    <a:p>
                      <a:endParaRPr lang="en-US" sz="1200" b="0"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endParaRPr lang="en-US" sz="1200" b="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p>
                      <a:endParaRPr lang="en-US" sz="1200" b="1" kern="1200" dirty="0" smtClean="0">
                        <a:solidFill>
                          <a:schemeClr val="tx1"/>
                        </a:solidFill>
                        <a:latin typeface="Courier New" pitchFamily="49" charset="0"/>
                        <a:ea typeface="+mn-ea"/>
                        <a:cs typeface="+mn-cs"/>
                      </a:endParaRPr>
                    </a:p>
                    <a:p>
                      <a:r>
                        <a:rPr lang="en-US" sz="1200" b="1" kern="1200" dirty="0" smtClean="0">
                          <a:solidFill>
                            <a:schemeClr val="tx1"/>
                          </a:solidFill>
                          <a:latin typeface="Courier New" pitchFamily="49" charset="0"/>
                          <a:ea typeface="+mn-ea"/>
                          <a:cs typeface="+mn-cs"/>
                        </a:rPr>
                        <a:t>begin</a:t>
                      </a:r>
                      <a:endParaRPr lang="en-US" sz="1200" b="1" kern="1200" dirty="0" smtClean="0">
                        <a:solidFill>
                          <a:srgbClr val="FF0000"/>
                        </a:solidFill>
                        <a:latin typeface="Courier New" pitchFamily="49" charset="0"/>
                        <a:ea typeface="+mn-ea"/>
                        <a:cs typeface="+mn-cs"/>
                      </a:endParaRPr>
                    </a:p>
                    <a:p>
                      <a:r>
                        <a:rPr lang="en-US" sz="1200" b="1" kern="1200" dirty="0" smtClean="0">
                          <a:solidFill>
                            <a:srgbClr val="FF0000"/>
                          </a:solidFill>
                          <a:latin typeface="Courier New" pitchFamily="49" charset="0"/>
                          <a:ea typeface="+mn-ea"/>
                          <a:cs typeface="+mn-cs"/>
                        </a:rPr>
                        <a:t>   </a:t>
                      </a:r>
                      <a:r>
                        <a:rPr lang="en-US" sz="1200" b="1" dirty="0" smtClean="0">
                          <a:solidFill>
                            <a:schemeClr val="tx1"/>
                          </a:solidFill>
                          <a:latin typeface="Courier New" pitchFamily="49" charset="0"/>
                        </a:rPr>
                        <a:t>null</a:t>
                      </a:r>
                      <a:r>
                        <a:rPr lang="en-US" sz="1200" b="1"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439901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r>
              <a:rPr lang="en-GB" dirty="0"/>
              <a:t>)</a:t>
            </a:r>
          </a:p>
        </p:txBody>
      </p:sp>
      <p:graphicFrame>
        <p:nvGraphicFramePr>
          <p:cNvPr id="5" name="Tableau 5"/>
          <p:cNvGraphicFramePr>
            <a:graphicFrameLocks noGrp="1"/>
          </p:cNvGraphicFramePr>
          <p:nvPr>
            <p:extLst>
              <p:ext uri="{D42A27DB-BD31-4B8C-83A1-F6EECF244321}">
                <p14:modId xmlns:p14="http://schemas.microsoft.com/office/powerpoint/2010/main" val="268879472"/>
              </p:ext>
            </p:extLst>
          </p:nvPr>
        </p:nvGraphicFramePr>
        <p:xfrm>
          <a:off x="1206668" y="1143349"/>
          <a:ext cx="6950361" cy="448028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endParaRPr lang="en-US" sz="1200" b="1" dirty="0" smtClean="0">
                        <a:solidFill>
                          <a:schemeClr val="tx1"/>
                        </a:solidFill>
                        <a:latin typeface="Courier New" pitchFamily="49" charset="0"/>
                      </a:endParaRPr>
                    </a:p>
                    <a:p>
                      <a:endParaRPr lang="en-US" sz="1200" b="1"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endParaRPr lang="en-US" sz="1200" b="1" dirty="0" smtClean="0">
                        <a:solidFill>
                          <a:schemeClr val="tx1"/>
                        </a:solidFill>
                        <a:latin typeface="Courier New" pitchFamily="49" charset="0"/>
                      </a:endParaRPr>
                    </a:p>
                    <a:p>
                      <a:r>
                        <a:rPr lang="en-US" sz="1200" b="0" dirty="0" smtClean="0">
                          <a:solidFill>
                            <a:schemeClr val="tx1"/>
                          </a:solidFill>
                          <a:latin typeface="Courier New" pitchFamily="49" charset="0"/>
                        </a:rPr>
                        <a:t>   N : Integer := 60</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a:t>
                      </a:r>
                      <a:r>
                        <a:rPr lang="en-US" sz="1200" b="0" dirty="0" smtClean="0">
                          <a:solidFill>
                            <a:schemeClr val="tx1"/>
                          </a:solidFill>
                          <a:latin typeface="Courier New" pitchFamily="49" charset="0"/>
                        </a:rPr>
                        <a:t>;          </a:t>
                      </a:r>
                      <a:r>
                        <a:rPr lang="en-US" sz="1200" b="0" i="1" dirty="0" smtClean="0">
                          <a:solidFill>
                            <a:schemeClr val="tx1"/>
                          </a:solidFill>
                          <a:latin typeface="Courier New" pitchFamily="49" charset="0"/>
                        </a:rPr>
                        <a:t>-- Task specification</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r>
                        <a:rPr lang="en-US" sz="1200" b="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Task body</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1..N </a:t>
                      </a:r>
                      <a:r>
                        <a:rPr lang="en-US" sz="1200" b="1" baseline="0" dirty="0" smtClean="0">
                          <a:solidFill>
                            <a:schemeClr val="tx1"/>
                          </a:solidFill>
                          <a:latin typeface="Courier New" pitchFamily="49" charset="0"/>
                        </a:rPr>
                        <a:t>loop</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("Hello");</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sleep</a:t>
                      </a:r>
                      <a:r>
                        <a:rPr lang="en-US" sz="1200" b="0" baseline="0" dirty="0" smtClean="0">
                          <a:solidFill>
                            <a:schemeClr val="tx1"/>
                          </a:solidFill>
                          <a:latin typeface="Courier New" pitchFamily="49" charset="0"/>
                        </a:rPr>
                        <a:t> </a:t>
                      </a:r>
                      <a:r>
                        <a:rPr lang="en-US" sz="1200" b="0" baseline="0" dirty="0" smtClean="0">
                          <a:solidFill>
                            <a:schemeClr val="tx1"/>
                          </a:solidFill>
                          <a:latin typeface="Courier New" pitchFamily="49" charset="0"/>
                        </a:rPr>
                        <a:t>1.0</a:t>
                      </a:r>
                      <a:r>
                        <a:rPr lang="en-US" sz="1200" b="0" baseline="0" dirty="0" smtClean="0">
                          <a:solidFill>
                            <a:schemeClr val="tx1"/>
                          </a:solidFill>
                          <a:latin typeface="Courier New" pitchFamily="49" charset="0"/>
                        </a:rPr>
                        <a:t>;</a:t>
                      </a:r>
                    </a:p>
                    <a:p>
                      <a:r>
                        <a:rPr lang="en-US" sz="1200" b="0" i="1" baseline="0" dirty="0" smtClean="0">
                          <a:solidFill>
                            <a:schemeClr val="tx1"/>
                          </a:solidFill>
                          <a:latin typeface="Courier New" pitchFamily="49" charset="0"/>
                        </a:rPr>
                        <a:t>         -- </a:t>
                      </a:r>
                      <a:r>
                        <a:rPr lang="en-US" sz="1200" b="0" i="1" baseline="0" dirty="0" smtClean="0">
                          <a:solidFill>
                            <a:schemeClr val="tx1"/>
                          </a:solidFill>
                          <a:latin typeface="Courier New" pitchFamily="49" charset="0"/>
                        </a:rPr>
                        <a:t>Suspend execution for at least 1 </a:t>
                      </a:r>
                      <a:r>
                        <a:rPr lang="en-US" sz="1200" b="0" i="1" baseline="0" dirty="0" smtClean="0">
                          <a:solidFill>
                            <a:schemeClr val="tx1"/>
                          </a:solidFill>
                          <a:latin typeface="Courier New" pitchFamily="49" charset="0"/>
                        </a:rPr>
                        <a:t>second</a:t>
                      </a:r>
                    </a:p>
                    <a:p>
                      <a:endParaRPr lang="en-US" sz="1200" b="0"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endParaRPr lang="en-US" sz="1200" b="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p>
                      <a:endParaRPr lang="en-US" sz="1200" b="1" kern="1200" dirty="0" smtClean="0">
                        <a:solidFill>
                          <a:schemeClr val="tx1"/>
                        </a:solidFill>
                        <a:latin typeface="Courier New" pitchFamily="49" charset="0"/>
                        <a:ea typeface="+mn-ea"/>
                        <a:cs typeface="+mn-cs"/>
                      </a:endParaRPr>
                    </a:p>
                    <a:p>
                      <a:r>
                        <a:rPr lang="en-US" sz="1200" b="1" kern="1200" dirty="0" smtClean="0">
                          <a:solidFill>
                            <a:schemeClr val="tx1"/>
                          </a:solidFill>
                          <a:latin typeface="Courier New" pitchFamily="49" charset="0"/>
                          <a:ea typeface="+mn-ea"/>
                          <a:cs typeface="+mn-cs"/>
                        </a:rPr>
                        <a:t>begin</a:t>
                      </a:r>
                      <a:endParaRPr lang="en-US" sz="1200" b="1" kern="1200" dirty="0" smtClean="0">
                        <a:solidFill>
                          <a:srgbClr val="FF0000"/>
                        </a:solidFill>
                        <a:latin typeface="Courier New" pitchFamily="49" charset="0"/>
                        <a:ea typeface="+mn-ea"/>
                        <a:cs typeface="+mn-cs"/>
                      </a:endParaRPr>
                    </a:p>
                    <a:p>
                      <a:r>
                        <a:rPr lang="en-US" sz="1200" b="1" kern="1200" dirty="0" smtClean="0">
                          <a:solidFill>
                            <a:srgbClr val="FF0000"/>
                          </a:solidFill>
                          <a:latin typeface="Courier New" pitchFamily="49" charset="0"/>
                          <a:ea typeface="+mn-ea"/>
                          <a:cs typeface="+mn-cs"/>
                        </a:rPr>
                        <a:t>   </a:t>
                      </a:r>
                      <a:r>
                        <a:rPr lang="en-US" sz="1200" b="1" dirty="0" smtClean="0">
                          <a:solidFill>
                            <a:schemeClr val="tx1"/>
                          </a:solidFill>
                          <a:latin typeface="Courier New" pitchFamily="49" charset="0"/>
                        </a:rPr>
                        <a:t>null</a:t>
                      </a:r>
                      <a:r>
                        <a:rPr lang="en-US" sz="1200" b="1"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907" y="3723499"/>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3"/>
          <p:cNvCxnSpPr>
            <a:cxnSpLocks noChangeShapeType="1"/>
            <a:endCxn id="8" idx="4"/>
          </p:cNvCxnSpPr>
          <p:nvPr/>
        </p:nvCxnSpPr>
        <p:spPr bwMode="auto">
          <a:xfrm flipH="1" flipV="1">
            <a:off x="2573281" y="3961624"/>
            <a:ext cx="2492206" cy="19892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8" name="Oval 2"/>
          <p:cNvSpPr>
            <a:spLocks noChangeArrowheads="1"/>
          </p:cNvSpPr>
          <p:nvPr/>
        </p:nvSpPr>
        <p:spPr bwMode="auto">
          <a:xfrm>
            <a:off x="1140619" y="3723499"/>
            <a:ext cx="2865324" cy="2381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graphicFrame>
        <p:nvGraphicFramePr>
          <p:cNvPr id="15" name="Tableau 5"/>
          <p:cNvGraphicFramePr>
            <a:graphicFrameLocks noGrp="1"/>
          </p:cNvGraphicFramePr>
          <p:nvPr>
            <p:extLst>
              <p:ext uri="{D42A27DB-BD31-4B8C-83A1-F6EECF244321}">
                <p14:modId xmlns:p14="http://schemas.microsoft.com/office/powerpoint/2010/main" val="4210507595"/>
              </p:ext>
            </p:extLst>
          </p:nvPr>
        </p:nvGraphicFramePr>
        <p:xfrm>
          <a:off x="5094515" y="5670147"/>
          <a:ext cx="3018970" cy="822686"/>
        </p:xfrm>
        <a:graphic>
          <a:graphicData uri="http://schemas.openxmlformats.org/drawingml/2006/table">
            <a:tbl>
              <a:tblPr firstRow="1" bandRow="1">
                <a:tableStyleId>{5C22544A-7EE6-4342-B048-85BDC9FD1C3A}</a:tableStyleId>
              </a:tblPr>
              <a:tblGrid>
                <a:gridCol w="3018970"/>
              </a:tblGrid>
              <a:tr h="687116">
                <a:tc>
                  <a:txBody>
                    <a:bodyPr/>
                    <a:lstStyle/>
                    <a:p>
                      <a:r>
                        <a:rPr lang="en-US" sz="1200" b="1" i="0" dirty="0" smtClean="0">
                          <a:solidFill>
                            <a:schemeClr val="tx1"/>
                          </a:solidFill>
                          <a:latin typeface="Courier New" pitchFamily="49" charset="0"/>
                        </a:rPr>
                        <a:t>--</a:t>
                      </a:r>
                      <a:r>
                        <a:rPr lang="en-US" sz="1200" b="1" i="0" baseline="0" dirty="0" smtClean="0">
                          <a:solidFill>
                            <a:schemeClr val="tx1"/>
                          </a:solidFill>
                          <a:latin typeface="Courier New" pitchFamily="49" charset="0"/>
                        </a:rPr>
                        <a:t> Correct code should have</a:t>
                      </a:r>
                    </a:p>
                    <a:p>
                      <a:r>
                        <a:rPr lang="en-US" sz="1200" b="1" i="0" baseline="0" dirty="0" smtClean="0">
                          <a:solidFill>
                            <a:schemeClr val="tx1"/>
                          </a:solidFill>
                          <a:latin typeface="Courier New" pitchFamily="49" charset="0"/>
                        </a:rPr>
                        <a:t>-- used a delay statement</a:t>
                      </a:r>
                      <a:endParaRPr lang="en-US" sz="1200" b="1" i="0" dirty="0" smtClean="0">
                        <a:solidFill>
                          <a:schemeClr val="tx1"/>
                        </a:solidFill>
                        <a:latin typeface="Courier New" pitchFamily="49" charset="0"/>
                      </a:endParaRPr>
                    </a:p>
                    <a:p>
                      <a:endParaRPr lang="en-US" sz="1200" b="1" i="0" dirty="0" smtClean="0">
                        <a:solidFill>
                          <a:schemeClr val="tx1"/>
                        </a:solidFill>
                        <a:latin typeface="Courier New" pitchFamily="49" charset="0"/>
                      </a:endParaRPr>
                    </a:p>
                    <a:p>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0"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23420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Please pick an answer (9/10</a:t>
            </a:r>
            <a:r>
              <a:rPr lang="en-GB" dirty="0"/>
              <a:t>)</a:t>
            </a:r>
          </a:p>
        </p:txBody>
      </p:sp>
      <p:sp>
        <p:nvSpPr>
          <p:cNvPr id="4" name="Content Placeholder 2"/>
          <p:cNvSpPr txBox="1">
            <a:spLocks/>
          </p:cNvSpPr>
          <p:nvPr/>
        </p:nvSpPr>
        <p:spPr>
          <a:xfrm>
            <a:off x="542106" y="1915886"/>
            <a:ext cx="8134350" cy="1900052"/>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Which of the following correctly identifies the entity that starts the main procedure ? </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2256002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(9/10</a:t>
            </a:r>
            <a:r>
              <a:rPr lang="en-GB" dirty="0"/>
              <a:t>)</a:t>
            </a:r>
          </a:p>
        </p:txBody>
      </p:sp>
      <p:sp>
        <p:nvSpPr>
          <p:cNvPr id="4" name="Content Placeholder 2"/>
          <p:cNvSpPr txBox="1">
            <a:spLocks/>
          </p:cNvSpPr>
          <p:nvPr/>
        </p:nvSpPr>
        <p:spPr>
          <a:xfrm>
            <a:off x="504825" y="2525815"/>
            <a:ext cx="8134350" cy="180636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The Correct Answer is</a:t>
            </a:r>
          </a:p>
          <a:p>
            <a:pPr marL="0" indent="0" algn="ctr">
              <a:buNone/>
            </a:pPr>
            <a:endParaRPr lang="en-US" altLang="en-US" sz="1900" kern="0" dirty="0">
              <a:solidFill>
                <a:srgbClr val="FF0000"/>
              </a:solidFill>
              <a:ea typeface="ＭＳ Ｐゴシック" panose="020B0600070205080204" pitchFamily="34" charset="-128"/>
            </a:endParaRPr>
          </a:p>
          <a:p>
            <a:pPr marL="0" indent="0" algn="ctr">
              <a:buNone/>
            </a:pPr>
            <a:r>
              <a:rPr lang="en-US" altLang="en-US" sz="1900" kern="0" dirty="0" smtClean="0">
                <a:solidFill>
                  <a:srgbClr val="FF0000"/>
                </a:solidFill>
                <a:ea typeface="ＭＳ Ｐゴシック" panose="020B0600070205080204" pitchFamily="34" charset="-128"/>
              </a:rPr>
              <a:t>The Environment Task</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37565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this code thread safe ? (10/10)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3830498224"/>
              </p:ext>
            </p:extLst>
          </p:nvPr>
        </p:nvGraphicFramePr>
        <p:xfrm>
          <a:off x="1206668" y="894224"/>
          <a:ext cx="6950361" cy="557756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Main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Boolean</a:t>
                      </a:r>
                      <a:r>
                        <a:rPr lang="en-US" sz="1200" b="0" dirty="0" smtClean="0">
                          <a:solidFill>
                            <a:schemeClr val="tx1"/>
                          </a:solidFill>
                          <a:latin typeface="Courier New" pitchFamily="49" charset="0"/>
                        </a:rPr>
                        <a:t> := True;        </a:t>
                      </a:r>
                    </a:p>
                    <a:p>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Task2;</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end loop;</a:t>
                      </a:r>
                    </a:p>
                    <a:p>
                      <a:r>
                        <a:rPr lang="en-US" sz="1200" b="0" dirty="0" smtClean="0">
                          <a:solidFill>
                            <a:schemeClr val="tx1"/>
                          </a:solidFill>
                          <a:latin typeface="Courier New" pitchFamily="49" charset="0"/>
                        </a:rPr>
                        <a:t>      end Task1;</a:t>
                      </a:r>
                    </a:p>
                    <a:p>
                      <a:r>
                        <a:rPr lang="en-US" sz="1200" b="0" dirty="0" smtClean="0">
                          <a:solidFill>
                            <a:schemeClr val="tx1"/>
                          </a:solidFill>
                          <a:latin typeface="Courier New" pitchFamily="49" charset="0"/>
                        </a:rPr>
                        <a:t>      </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Task2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u="none"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loop;</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Task2;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null</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Main;</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22194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(10/10)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522170326"/>
              </p:ext>
            </p:extLst>
          </p:nvPr>
        </p:nvGraphicFramePr>
        <p:xfrm>
          <a:off x="1206668" y="894224"/>
          <a:ext cx="6950361" cy="557756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Main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Boolean</a:t>
                      </a:r>
                      <a:r>
                        <a:rPr lang="en-US" sz="1200" b="0" dirty="0" smtClean="0">
                          <a:solidFill>
                            <a:schemeClr val="tx1"/>
                          </a:solidFill>
                          <a:latin typeface="Courier New" pitchFamily="49" charset="0"/>
                        </a:rPr>
                        <a:t> := True;        </a:t>
                      </a:r>
                    </a:p>
                    <a:p>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Task2;</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Task1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end loop;</a:t>
                      </a:r>
                    </a:p>
                    <a:p>
                      <a:r>
                        <a:rPr lang="en-US" sz="1200" b="0" dirty="0" smtClean="0">
                          <a:solidFill>
                            <a:schemeClr val="tx1"/>
                          </a:solidFill>
                          <a:latin typeface="Courier New" pitchFamily="49" charset="0"/>
                        </a:rPr>
                        <a:t>      end Task1;</a:t>
                      </a:r>
                    </a:p>
                    <a:p>
                      <a:r>
                        <a:rPr lang="en-US" sz="1200" b="0" dirty="0" smtClean="0">
                          <a:solidFill>
                            <a:schemeClr val="tx1"/>
                          </a:solidFill>
                          <a:latin typeface="Courier New" pitchFamily="49" charset="0"/>
                        </a:rPr>
                        <a:t>      </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body</a:t>
                      </a:r>
                      <a:r>
                        <a:rPr lang="en-US" sz="1200" b="0" dirty="0" smtClean="0">
                          <a:solidFill>
                            <a:schemeClr val="tx1"/>
                          </a:solidFill>
                          <a:latin typeface="Courier New" pitchFamily="49" charset="0"/>
                        </a:rPr>
                        <a:t> Task2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1" u="none"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for</a:t>
                      </a:r>
                      <a:r>
                        <a:rPr lang="en-US" sz="1200" b="0" dirty="0" smtClean="0">
                          <a:solidFill>
                            <a:schemeClr val="tx1"/>
                          </a:solidFill>
                          <a:latin typeface="Courier New" pitchFamily="49" charset="0"/>
                        </a:rPr>
                        <a:t> I </a:t>
                      </a:r>
                      <a:r>
                        <a:rPr lang="en-US" sz="1200" b="1" dirty="0" smtClean="0">
                          <a:solidFill>
                            <a:schemeClr val="tx1"/>
                          </a:solidFill>
                          <a:latin typeface="Courier New" pitchFamily="49" charset="0"/>
                        </a:rPr>
                        <a:t>in</a:t>
                      </a:r>
                      <a:r>
                        <a:rPr lang="en-US" sz="1200" b="0" dirty="0" smtClean="0">
                          <a:solidFill>
                            <a:schemeClr val="tx1"/>
                          </a:solidFill>
                          <a:latin typeface="Courier New" pitchFamily="49" charset="0"/>
                        </a:rPr>
                        <a:t> 1..100 </a:t>
                      </a:r>
                      <a:r>
                        <a:rPr lang="en-US" sz="1200" b="1" dirty="0" smtClean="0">
                          <a:solidFill>
                            <a:schemeClr val="tx1"/>
                          </a:solidFill>
                          <a:latin typeface="Courier New" pitchFamily="49" charset="0"/>
                        </a:rPr>
                        <a:t>loop</a:t>
                      </a:r>
                    </a:p>
                    <a:p>
                      <a:r>
                        <a:rPr lang="en-US" sz="1200" b="0" dirty="0" smtClean="0">
                          <a:solidFill>
                            <a:schemeClr val="tx1"/>
                          </a:solidFill>
                          <a:latin typeface="Courier New" pitchFamily="49" charset="0"/>
                        </a:rPr>
                        <a:t>            Variable := </a:t>
                      </a:r>
                      <a:r>
                        <a:rPr lang="en-US" sz="1200" b="1" dirty="0" smtClean="0">
                          <a:solidFill>
                            <a:schemeClr val="tx1"/>
                          </a:solidFill>
                          <a:latin typeface="Courier New" pitchFamily="49" charset="0"/>
                        </a:rPr>
                        <a:t>not</a:t>
                      </a:r>
                      <a:r>
                        <a:rPr lang="en-US" sz="1200" b="0" dirty="0" smtClean="0">
                          <a:solidFill>
                            <a:schemeClr val="tx1"/>
                          </a:solidFill>
                          <a:latin typeface="Courier New" pitchFamily="49" charset="0"/>
                        </a:rPr>
                        <a:t> Variable;</a:t>
                      </a:r>
                    </a:p>
                    <a:p>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a:t>
                      </a:r>
                      <a:r>
                        <a:rPr lang="en-US" sz="1200" b="0" dirty="0" err="1" smtClean="0">
                          <a:solidFill>
                            <a:schemeClr val="tx1"/>
                          </a:solidFill>
                          <a:latin typeface="Courier New" pitchFamily="49" charset="0"/>
                        </a:rPr>
                        <a:t>Variable'Img</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delay</a:t>
                      </a:r>
                      <a:r>
                        <a:rPr lang="en-US" sz="1200" b="0" dirty="0" smtClean="0">
                          <a:solidFill>
                            <a:schemeClr val="tx1"/>
                          </a:solidFill>
                          <a:latin typeface="Courier New" pitchFamily="49" charset="0"/>
                        </a:rPr>
                        <a:t> 0.2;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loop;</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Task2;</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begin</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null</a:t>
                      </a:r>
                      <a:r>
                        <a:rPr lang="en-US" sz="1200" b="0" dirty="0" smtClean="0">
                          <a:solidFill>
                            <a:schemeClr val="tx1"/>
                          </a:solidFill>
                          <a:latin typeface="Courier New" pitchFamily="49" charset="0"/>
                        </a:rPr>
                        <a:t>;</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Two_Tasks</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Main;</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pic>
        <p:nvPicPr>
          <p:cNvPr id="5" name="Picture 8" descr="wr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3867" y="3191488"/>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3"/>
          <p:cNvCxnSpPr>
            <a:cxnSpLocks noChangeShapeType="1"/>
            <a:stCxn id="18" idx="2"/>
          </p:cNvCxnSpPr>
          <p:nvPr/>
        </p:nvCxnSpPr>
        <p:spPr bwMode="auto">
          <a:xfrm flipH="1">
            <a:off x="3454431" y="1394565"/>
            <a:ext cx="4002085" cy="171379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7" name="Oval 2"/>
          <p:cNvSpPr>
            <a:spLocks noChangeArrowheads="1"/>
          </p:cNvSpPr>
          <p:nvPr/>
        </p:nvSpPr>
        <p:spPr bwMode="auto">
          <a:xfrm>
            <a:off x="2021768" y="3108358"/>
            <a:ext cx="2865324" cy="42455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pic>
        <p:nvPicPr>
          <p:cNvPr id="13" name="Picture 8" descr="wr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8320" y="4848488"/>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2"/>
          <p:cNvSpPr>
            <a:spLocks noChangeArrowheads="1"/>
          </p:cNvSpPr>
          <p:nvPr/>
        </p:nvSpPr>
        <p:spPr bwMode="auto">
          <a:xfrm>
            <a:off x="2016221" y="4757045"/>
            <a:ext cx="2865324" cy="41347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15" name="Straight Connector 3"/>
          <p:cNvCxnSpPr>
            <a:cxnSpLocks noChangeShapeType="1"/>
            <a:stCxn id="18" idx="2"/>
            <a:endCxn id="14" idx="0"/>
          </p:cNvCxnSpPr>
          <p:nvPr/>
        </p:nvCxnSpPr>
        <p:spPr bwMode="auto">
          <a:xfrm flipH="1">
            <a:off x="3448883" y="1394565"/>
            <a:ext cx="4007633" cy="336248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8" name="Tableau 5"/>
          <p:cNvGraphicFramePr>
            <a:graphicFrameLocks noGrp="1"/>
          </p:cNvGraphicFramePr>
          <p:nvPr>
            <p:extLst>
              <p:ext uri="{D42A27DB-BD31-4B8C-83A1-F6EECF244321}">
                <p14:modId xmlns:p14="http://schemas.microsoft.com/office/powerpoint/2010/main" val="1279122147"/>
              </p:ext>
            </p:extLst>
          </p:nvPr>
        </p:nvGraphicFramePr>
        <p:xfrm>
          <a:off x="5947031" y="707449"/>
          <a:ext cx="3018970" cy="687116"/>
        </p:xfrm>
        <a:graphic>
          <a:graphicData uri="http://schemas.openxmlformats.org/drawingml/2006/table">
            <a:tbl>
              <a:tblPr firstRow="1" bandRow="1">
                <a:tableStyleId>{5C22544A-7EE6-4342-B048-85BDC9FD1C3A}</a:tableStyleId>
              </a:tblPr>
              <a:tblGrid>
                <a:gridCol w="3018970"/>
              </a:tblGrid>
              <a:tr h="687116">
                <a:tc>
                  <a:txBody>
                    <a:bodyPr/>
                    <a:lstStyle/>
                    <a:p>
                      <a:r>
                        <a:rPr lang="en-US" sz="1200" b="1" i="0" dirty="0" smtClean="0">
                          <a:solidFill>
                            <a:schemeClr val="tx1"/>
                          </a:solidFill>
                          <a:latin typeface="Courier New" pitchFamily="49" charset="0"/>
                        </a:rPr>
                        <a:t>Access to Variable should be protected to ensure thread safety</a:t>
                      </a:r>
                      <a:endParaRPr lang="en-US" sz="1200" b="0" i="0"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66021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51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Concurrent Program Structure</a:t>
            </a:r>
            <a:endParaRPr lang="en-GB" dirty="0"/>
          </a:p>
        </p:txBody>
      </p:sp>
      <p:sp>
        <p:nvSpPr>
          <p:cNvPr id="5" name="Oval 3"/>
          <p:cNvSpPr>
            <a:spLocks noChangeArrowheads="1"/>
          </p:cNvSpPr>
          <p:nvPr/>
        </p:nvSpPr>
        <p:spPr bwMode="auto">
          <a:xfrm>
            <a:off x="2581275" y="1181100"/>
            <a:ext cx="3003550" cy="936625"/>
          </a:xfrm>
          <a:prstGeom prst="ellipse">
            <a:avLst/>
          </a:prstGeom>
          <a:solidFill>
            <a:schemeClr val="accent1"/>
          </a:solidFill>
          <a:ln w="9525" algn="ctr">
            <a:solidFill>
              <a:schemeClr val="tx1"/>
            </a:solidFill>
            <a:round/>
            <a:headEnd/>
            <a:tailEnd/>
          </a:ln>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a:solidFill>
                  <a:schemeClr val="bg1"/>
                </a:solidFill>
                <a:latin typeface="Arial" panose="020B0604020202020204" pitchFamily="34" charset="0"/>
                <a:cs typeface="Arial" panose="020B0604020202020204" pitchFamily="34" charset="0"/>
              </a:rPr>
              <a:t>Shared Object/ Resource</a:t>
            </a:r>
          </a:p>
        </p:txBody>
      </p:sp>
      <p:sp>
        <p:nvSpPr>
          <p:cNvPr id="6" name="Parallelogram 4"/>
          <p:cNvSpPr>
            <a:spLocks noChangeArrowheads="1"/>
          </p:cNvSpPr>
          <p:nvPr/>
        </p:nvSpPr>
        <p:spPr bwMode="auto">
          <a:xfrm>
            <a:off x="1820862" y="3738562"/>
            <a:ext cx="1439863"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dirty="0">
                <a:solidFill>
                  <a:schemeClr val="bg1"/>
                </a:solidFill>
                <a:latin typeface="Arial" panose="020B0604020202020204" pitchFamily="34" charset="0"/>
                <a:cs typeface="Arial" panose="020B0604020202020204" pitchFamily="34" charset="0"/>
              </a:rPr>
              <a:t>Task 1</a:t>
            </a:r>
          </a:p>
        </p:txBody>
      </p:sp>
      <p:sp>
        <p:nvSpPr>
          <p:cNvPr id="7" name="Parallelogram 5"/>
          <p:cNvSpPr>
            <a:spLocks noChangeArrowheads="1"/>
          </p:cNvSpPr>
          <p:nvPr/>
        </p:nvSpPr>
        <p:spPr bwMode="auto">
          <a:xfrm>
            <a:off x="4500563" y="4879276"/>
            <a:ext cx="1439863"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a:solidFill>
                  <a:schemeClr val="bg1"/>
                </a:solidFill>
                <a:latin typeface="Arial" panose="020B0604020202020204" pitchFamily="34" charset="0"/>
                <a:cs typeface="Arial" panose="020B0604020202020204" pitchFamily="34" charset="0"/>
              </a:rPr>
              <a:t>Task 2</a:t>
            </a:r>
          </a:p>
        </p:txBody>
      </p:sp>
      <p:sp>
        <p:nvSpPr>
          <p:cNvPr id="8" name="Lock"/>
          <p:cNvSpPr>
            <a:spLocks noEditPoints="1" noChangeArrowheads="1"/>
          </p:cNvSpPr>
          <p:nvPr/>
        </p:nvSpPr>
        <p:spPr bwMode="auto">
          <a:xfrm>
            <a:off x="3695700" y="1916113"/>
            <a:ext cx="773113" cy="741362"/>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lnTo>
                  <a:pt x="93"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GB"/>
          </a:p>
        </p:txBody>
      </p:sp>
      <p:cxnSp>
        <p:nvCxnSpPr>
          <p:cNvPr id="9" name="Straight Arrow Connector 11"/>
          <p:cNvCxnSpPr>
            <a:cxnSpLocks noChangeShapeType="1"/>
            <a:stCxn id="6" idx="0"/>
          </p:cNvCxnSpPr>
          <p:nvPr/>
        </p:nvCxnSpPr>
        <p:spPr bwMode="auto">
          <a:xfrm flipV="1">
            <a:off x="2540794" y="2620962"/>
            <a:ext cx="1296193" cy="1117600"/>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 name="Straight Arrow Connector 13"/>
          <p:cNvCxnSpPr>
            <a:cxnSpLocks noChangeShapeType="1"/>
            <a:stCxn id="7" idx="0"/>
          </p:cNvCxnSpPr>
          <p:nvPr/>
        </p:nvCxnSpPr>
        <p:spPr bwMode="auto">
          <a:xfrm flipH="1" flipV="1">
            <a:off x="4167981" y="2688875"/>
            <a:ext cx="1052514" cy="2190401"/>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nvGrpSpPr>
          <p:cNvPr id="11" name="Group 26"/>
          <p:cNvGrpSpPr>
            <a:grpSpLocks/>
          </p:cNvGrpSpPr>
          <p:nvPr/>
        </p:nvGrpSpPr>
        <p:grpSpPr bwMode="auto">
          <a:xfrm>
            <a:off x="1057275" y="3235324"/>
            <a:ext cx="576262" cy="1295400"/>
            <a:chOff x="539552" y="4005064"/>
            <a:chExt cx="576064" cy="1296144"/>
          </a:xfrm>
        </p:grpSpPr>
        <p:grpSp>
          <p:nvGrpSpPr>
            <p:cNvPr id="12" name="Group 19"/>
            <p:cNvGrpSpPr>
              <a:grpSpLocks/>
            </p:cNvGrpSpPr>
            <p:nvPr/>
          </p:nvGrpSpPr>
          <p:grpSpPr bwMode="auto">
            <a:xfrm>
              <a:off x="539552" y="4005064"/>
              <a:ext cx="576064" cy="1296144"/>
              <a:chOff x="539552" y="4005064"/>
              <a:chExt cx="576064" cy="1296144"/>
            </a:xfrm>
          </p:grpSpPr>
          <p:cxnSp>
            <p:nvCxnSpPr>
              <p:cNvPr id="18" name="Straight Connector 1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8"/>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3" name="Straight Connector 21"/>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2"/>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23"/>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24"/>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5"/>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1" name="TextBox 27"/>
          <p:cNvSpPr txBox="1">
            <a:spLocks noChangeArrowheads="1"/>
          </p:cNvSpPr>
          <p:nvPr/>
        </p:nvSpPr>
        <p:spPr bwMode="auto">
          <a:xfrm>
            <a:off x="1014412" y="4602162"/>
            <a:ext cx="66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grpSp>
        <p:nvGrpSpPr>
          <p:cNvPr id="22" name="Group 28"/>
          <p:cNvGrpSpPr>
            <a:grpSpLocks/>
          </p:cNvGrpSpPr>
          <p:nvPr/>
        </p:nvGrpSpPr>
        <p:grpSpPr bwMode="auto">
          <a:xfrm>
            <a:off x="3749676" y="4376038"/>
            <a:ext cx="576262" cy="1295400"/>
            <a:chOff x="539552" y="4005064"/>
            <a:chExt cx="576064" cy="1296144"/>
          </a:xfrm>
        </p:grpSpPr>
        <p:grpSp>
          <p:nvGrpSpPr>
            <p:cNvPr id="23" name="Group 29"/>
            <p:cNvGrpSpPr>
              <a:grpSpLocks/>
            </p:cNvGrpSpPr>
            <p:nvPr/>
          </p:nvGrpSpPr>
          <p:grpSpPr bwMode="auto">
            <a:xfrm>
              <a:off x="539552" y="4005064"/>
              <a:ext cx="576064" cy="1296144"/>
              <a:chOff x="539552" y="4005064"/>
              <a:chExt cx="576064" cy="1296144"/>
            </a:xfrm>
          </p:grpSpPr>
          <p:cxnSp>
            <p:nvCxnSpPr>
              <p:cNvPr id="29" name="Straight Connector 3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3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7"/>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24" name="Straight Connector 30"/>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31"/>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32"/>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33"/>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34"/>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2" name="TextBox 38"/>
          <p:cNvSpPr txBox="1">
            <a:spLocks noChangeArrowheads="1"/>
          </p:cNvSpPr>
          <p:nvPr/>
        </p:nvSpPr>
        <p:spPr bwMode="auto">
          <a:xfrm>
            <a:off x="3706813" y="5742876"/>
            <a:ext cx="66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sp>
        <p:nvSpPr>
          <p:cNvPr id="33" name="Lightning Bolt 4"/>
          <p:cNvSpPr>
            <a:spLocks noChangeArrowheads="1"/>
          </p:cNvSpPr>
          <p:nvPr/>
        </p:nvSpPr>
        <p:spPr bwMode="auto">
          <a:xfrm rot="21120000" flipH="1">
            <a:off x="5759451" y="5101544"/>
            <a:ext cx="1358900" cy="328613"/>
          </a:xfrm>
          <a:prstGeom prst="lightningBol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chemeClr val="tx1"/>
              </a:solidFill>
              <a:latin typeface="Arial" panose="020B0604020202020204" pitchFamily="34" charset="0"/>
              <a:cs typeface="Arial" panose="020B0604020202020204" pitchFamily="34" charset="0"/>
            </a:endParaRPr>
          </a:p>
        </p:txBody>
      </p:sp>
      <p:sp>
        <p:nvSpPr>
          <p:cNvPr id="34" name="Parallelogram 5"/>
          <p:cNvSpPr>
            <a:spLocks noChangeArrowheads="1"/>
          </p:cNvSpPr>
          <p:nvPr/>
        </p:nvSpPr>
        <p:spPr bwMode="auto">
          <a:xfrm>
            <a:off x="6127751" y="4217307"/>
            <a:ext cx="1439862"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dirty="0">
                <a:solidFill>
                  <a:schemeClr val="bg1"/>
                </a:solidFill>
                <a:latin typeface="Arial" panose="020B0604020202020204" pitchFamily="34" charset="0"/>
                <a:cs typeface="Arial" panose="020B0604020202020204" pitchFamily="34" charset="0"/>
              </a:rPr>
              <a:t>Task 3</a:t>
            </a:r>
          </a:p>
        </p:txBody>
      </p:sp>
      <p:grpSp>
        <p:nvGrpSpPr>
          <p:cNvPr id="35" name="Group 28"/>
          <p:cNvGrpSpPr>
            <a:grpSpLocks/>
          </p:cNvGrpSpPr>
          <p:nvPr/>
        </p:nvGrpSpPr>
        <p:grpSpPr bwMode="auto">
          <a:xfrm>
            <a:off x="7812088" y="3621994"/>
            <a:ext cx="576263" cy="1295400"/>
            <a:chOff x="539552" y="4005064"/>
            <a:chExt cx="576064" cy="1296144"/>
          </a:xfrm>
        </p:grpSpPr>
        <p:grpSp>
          <p:nvGrpSpPr>
            <p:cNvPr id="36" name="Group 29"/>
            <p:cNvGrpSpPr>
              <a:grpSpLocks/>
            </p:cNvGrpSpPr>
            <p:nvPr/>
          </p:nvGrpSpPr>
          <p:grpSpPr bwMode="auto">
            <a:xfrm>
              <a:off x="539552" y="4005064"/>
              <a:ext cx="576064" cy="1296144"/>
              <a:chOff x="539552" y="4005064"/>
              <a:chExt cx="576064" cy="1296144"/>
            </a:xfrm>
          </p:grpSpPr>
          <p:cxnSp>
            <p:nvCxnSpPr>
              <p:cNvPr id="42" name="Straight Connector 3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3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37"/>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37" name="Straight Connector 30"/>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31"/>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2"/>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3"/>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34"/>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5" name="TextBox 38"/>
          <p:cNvSpPr txBox="1">
            <a:spLocks noChangeArrowheads="1"/>
          </p:cNvSpPr>
          <p:nvPr/>
        </p:nvSpPr>
        <p:spPr bwMode="auto">
          <a:xfrm>
            <a:off x="7769226" y="4988832"/>
            <a:ext cx="661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sp>
        <p:nvSpPr>
          <p:cNvPr id="48" name="Rectangle 47"/>
          <p:cNvSpPr/>
          <p:nvPr/>
        </p:nvSpPr>
        <p:spPr>
          <a:xfrm>
            <a:off x="593841" y="2228631"/>
            <a:ext cx="2911776" cy="646331"/>
          </a:xfrm>
          <a:prstGeom prst="rect">
            <a:avLst/>
          </a:prstGeom>
        </p:spPr>
        <p:txBody>
          <a:bodyPr wrap="square">
            <a:spAutoFit/>
          </a:bodyPr>
          <a:lstStyle/>
          <a:p>
            <a:r>
              <a:rPr lang="en-US" altLang="en-US" dirty="0">
                <a:solidFill>
                  <a:schemeClr val="accent1"/>
                </a:solidFill>
                <a:latin typeface="Arial" panose="020B0604020202020204" pitchFamily="34" charset="0"/>
                <a:cs typeface="Arial" panose="020B0604020202020204" pitchFamily="34" charset="0"/>
              </a:rPr>
              <a:t>Tasks 1 and 2 access a shared resource</a:t>
            </a:r>
            <a:endParaRPr lang="en-GB" dirty="0"/>
          </a:p>
        </p:txBody>
      </p:sp>
      <p:sp>
        <p:nvSpPr>
          <p:cNvPr id="49" name="Rectangle 48"/>
          <p:cNvSpPr/>
          <p:nvPr/>
        </p:nvSpPr>
        <p:spPr>
          <a:xfrm>
            <a:off x="6155103" y="5492769"/>
            <a:ext cx="2593626" cy="646331"/>
          </a:xfrm>
          <a:prstGeom prst="rect">
            <a:avLst/>
          </a:prstGeom>
        </p:spPr>
        <p:txBody>
          <a:bodyPr wrap="square">
            <a:spAutoFit/>
          </a:bodyPr>
          <a:lstStyle/>
          <a:p>
            <a:r>
              <a:rPr lang="en-US" altLang="en-US" dirty="0" smtClean="0">
                <a:solidFill>
                  <a:schemeClr val="accent1"/>
                </a:solidFill>
                <a:latin typeface="Arial" panose="020B0604020202020204" pitchFamily="34" charset="0"/>
                <a:cs typeface="Arial" panose="020B0604020202020204" pitchFamily="34" charset="0"/>
              </a:rPr>
              <a:t>Task </a:t>
            </a:r>
            <a:r>
              <a:rPr lang="en-US" altLang="en-US" dirty="0">
                <a:solidFill>
                  <a:schemeClr val="accent1"/>
                </a:solidFill>
                <a:latin typeface="Arial" panose="020B0604020202020204" pitchFamily="34" charset="0"/>
                <a:cs typeface="Arial" panose="020B0604020202020204" pitchFamily="34" charset="0"/>
              </a:rPr>
              <a:t>3 signals an event to Task 2</a:t>
            </a:r>
            <a:endParaRPr lang="en-GB" dirty="0"/>
          </a:p>
        </p:txBody>
      </p:sp>
    </p:spTree>
    <p:extLst>
      <p:ext uri="{BB962C8B-B14F-4D97-AF65-F5344CB8AC3E}">
        <p14:creationId xmlns:p14="http://schemas.microsoft.com/office/powerpoint/2010/main" val="18866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Concurrent Program Execution</a:t>
            </a:r>
            <a:endParaRPr lang="en-GB" dirty="0"/>
          </a:p>
        </p:txBody>
      </p:sp>
      <p:sp>
        <p:nvSpPr>
          <p:cNvPr id="4" name="Content Placeholder 2"/>
          <p:cNvSpPr txBox="1">
            <a:spLocks/>
          </p:cNvSpPr>
          <p:nvPr/>
        </p:nvSpPr>
        <p:spPr bwMode="auto">
          <a:xfrm>
            <a:off x="703683" y="80162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kern="0" dirty="0" smtClean="0">
                <a:ea typeface="ＭＳ Ｐゴシック" panose="020B0600070205080204" pitchFamily="34" charset="-128"/>
              </a:rPr>
              <a:t>Actual concurrency</a:t>
            </a:r>
          </a:p>
          <a:p>
            <a:pPr lvl="1"/>
            <a:r>
              <a:rPr lang="en-US" altLang="en-US" kern="0" dirty="0" smtClean="0">
                <a:ea typeface="ヒラギノ角ゴ ProN W3" pitchFamily="-84" charset="-128"/>
              </a:rPr>
              <a:t>Parallel execution on separate processors/cores</a:t>
            </a:r>
          </a:p>
          <a:p>
            <a:r>
              <a:rPr lang="en-US" altLang="en-US" kern="0" dirty="0" smtClean="0">
                <a:ea typeface="ＭＳ Ｐゴシック" panose="020B0600070205080204" pitchFamily="34" charset="-128"/>
              </a:rPr>
              <a:t>Virtual concurrency</a:t>
            </a:r>
          </a:p>
          <a:p>
            <a:pPr lvl="1"/>
            <a:r>
              <a:rPr lang="en-US" altLang="en-US" kern="0" dirty="0" smtClean="0">
                <a:ea typeface="ヒラギノ角ゴ ProN W3" pitchFamily="-84" charset="-128"/>
              </a:rPr>
              <a:t>Multiplexed execution on a single processor</a:t>
            </a:r>
          </a:p>
          <a:p>
            <a:pPr lvl="1"/>
            <a:r>
              <a:rPr lang="en-US" altLang="en-US" kern="0" dirty="0" smtClean="0">
                <a:ea typeface="ヒラギノ角ゴ ProN W3" pitchFamily="-84" charset="-128"/>
              </a:rPr>
              <a:t>Task dispatcher controls when tasks run</a:t>
            </a:r>
          </a:p>
          <a:p>
            <a:pPr lvl="2"/>
            <a:r>
              <a:rPr lang="en-US" altLang="en-US" kern="0" dirty="0" smtClean="0">
                <a:ea typeface="ヒラギノ角ゴ ProN W3" pitchFamily="-84" charset="-128"/>
              </a:rPr>
              <a:t>Priority can be used to establish execution preference among multiple tasks that are ready to execute </a:t>
            </a:r>
          </a:p>
          <a:p>
            <a:pPr lvl="2"/>
            <a:r>
              <a:rPr lang="en-US" altLang="en-US" kern="0" dirty="0" smtClean="0">
                <a:ea typeface="ヒラギノ角ゴ ProN W3" pitchFamily="-84" charset="-128"/>
              </a:rPr>
              <a:t>Dispatching policies (to be covered in a later lesson) include “run until blocked or preempted”, time-slicing</a:t>
            </a:r>
          </a:p>
          <a:p>
            <a:pPr lvl="2"/>
            <a:r>
              <a:rPr lang="en-US" altLang="en-US" kern="0" dirty="0" smtClean="0">
                <a:ea typeface="ヒラギノ角ゴ ProN W3" pitchFamily="-84" charset="-128"/>
              </a:rPr>
              <a:t>Dispatching policy unspecified unless defined by program </a:t>
            </a:r>
          </a:p>
          <a:p>
            <a:r>
              <a:rPr lang="en-US" altLang="en-US" kern="0" dirty="0" smtClean="0">
                <a:ea typeface="ＭＳ Ｐゴシック" panose="020B0600070205080204" pitchFamily="34" charset="-128"/>
              </a:rPr>
              <a:t>Shared data</a:t>
            </a:r>
          </a:p>
          <a:p>
            <a:pPr lvl="1"/>
            <a:r>
              <a:rPr lang="en-US" altLang="en-US" kern="0" dirty="0" smtClean="0">
                <a:ea typeface="ヒラギノ角ゴ ProN W3" pitchFamily="-84" charset="-128"/>
              </a:rPr>
              <a:t>Common address space assumed</a:t>
            </a:r>
          </a:p>
        </p:txBody>
      </p:sp>
    </p:spTree>
    <p:extLst>
      <p:ext uri="{BB962C8B-B14F-4D97-AF65-F5344CB8AC3E}">
        <p14:creationId xmlns:p14="http://schemas.microsoft.com/office/powerpoint/2010/main" val="135257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a:t>
            </a:r>
            <a:r>
              <a:rPr lang="en-GB" b="1" dirty="0" smtClean="0"/>
              <a:t>Simple </a:t>
            </a:r>
            <a:r>
              <a:rPr lang="en-GB" b="1" dirty="0"/>
              <a:t>Ada </a:t>
            </a:r>
            <a:r>
              <a:rPr lang="en-GB" b="1" dirty="0" smtClean="0"/>
              <a:t>Tasking Program</a:t>
            </a:r>
            <a:endParaRPr lang="en-GB" dirty="0"/>
          </a:p>
        </p:txBody>
      </p:sp>
      <p:sp>
        <p:nvSpPr>
          <p:cNvPr id="4" name="Content Placeholder 2"/>
          <p:cNvSpPr>
            <a:spLocks noGrp="1"/>
          </p:cNvSpPr>
          <p:nvPr>
            <p:ph sz="half" idx="10"/>
          </p:nvPr>
        </p:nvSpPr>
        <p:spPr>
          <a:xfrm>
            <a:off x="708378" y="857956"/>
            <a:ext cx="7848600" cy="5497688"/>
          </a:xfrm>
        </p:spPr>
        <p:txBody>
          <a:bodyPr/>
          <a:lstStyle/>
          <a:p>
            <a:r>
              <a:rPr lang="en-US" altLang="en-US" dirty="0" smtClean="0">
                <a:ea typeface="ＭＳ Ｐゴシック" panose="020B0600070205080204" pitchFamily="34" charset="-128"/>
              </a:rPr>
              <a:t>This program displays the string “Hello” 60 times, with at least a one-second delay between each output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There are two threads of control</a:t>
            </a:r>
          </a:p>
          <a:p>
            <a:pPr lvl="1"/>
            <a:r>
              <a:rPr lang="en-US" altLang="en-US" dirty="0" smtClean="0">
                <a:ea typeface="ヒラギノ角ゴ ProN W3" pitchFamily="-84" charset="-128"/>
              </a:rPr>
              <a:t>The “environment task”, which calls the main procedure </a:t>
            </a:r>
          </a:p>
          <a:p>
            <a:pPr lvl="1"/>
            <a:r>
              <a:rPr lang="en-US" altLang="en-US" dirty="0" smtClean="0">
                <a:ea typeface="ヒラギノ角ゴ ProN W3" pitchFamily="-84" charset="-128"/>
              </a:rPr>
              <a:t>The task </a:t>
            </a:r>
            <a:r>
              <a:rPr lang="en-US" altLang="en-US" dirty="0" err="1" smtClean="0">
                <a:ea typeface="ヒラギノ角ゴ ProN W3" pitchFamily="-84" charset="-128"/>
              </a:rPr>
              <a:t>Simple_Task</a:t>
            </a:r>
            <a:r>
              <a:rPr lang="en-US" altLang="en-US" dirty="0" smtClean="0">
                <a:ea typeface="ヒラギノ角ゴ ProN W3" pitchFamily="-84" charset="-128"/>
              </a:rPr>
              <a:t> declared in the main procedure  </a:t>
            </a:r>
          </a:p>
        </p:txBody>
      </p:sp>
      <p:graphicFrame>
        <p:nvGraphicFramePr>
          <p:cNvPr id="5" name="Tableau 5"/>
          <p:cNvGraphicFramePr>
            <a:graphicFrameLocks noGrp="1"/>
          </p:cNvGraphicFramePr>
          <p:nvPr>
            <p:extLst>
              <p:ext uri="{D42A27DB-BD31-4B8C-83A1-F6EECF244321}">
                <p14:modId xmlns:p14="http://schemas.microsoft.com/office/powerpoint/2010/main" val="2226662481"/>
              </p:ext>
            </p:extLst>
          </p:nvPr>
        </p:nvGraphicFramePr>
        <p:xfrm>
          <a:off x="925188" y="1895828"/>
          <a:ext cx="7293625" cy="2913239"/>
        </p:xfrm>
        <a:graphic>
          <a:graphicData uri="http://schemas.openxmlformats.org/drawingml/2006/table">
            <a:tbl>
              <a:tblPr firstRow="1" bandRow="1">
                <a:tableStyleId>{5C22544A-7EE6-4342-B048-85BDC9FD1C3A}</a:tableStyleId>
              </a:tblPr>
              <a:tblGrid>
                <a:gridCol w="7293625"/>
              </a:tblGrid>
              <a:tr h="2913239">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14039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Structure</a:t>
            </a:r>
            <a:endParaRPr lang="en-GB" dirty="0"/>
          </a:p>
        </p:txBody>
      </p:sp>
      <p:sp>
        <p:nvSpPr>
          <p:cNvPr id="4" name="Content Placeholder 2"/>
          <p:cNvSpPr>
            <a:spLocks noGrp="1"/>
          </p:cNvSpPr>
          <p:nvPr>
            <p:ph sz="half" idx="10"/>
          </p:nvPr>
        </p:nvSpPr>
        <p:spPr>
          <a:xfrm>
            <a:off x="315416" y="764704"/>
            <a:ext cx="8496300" cy="5334000"/>
          </a:xfrm>
        </p:spPr>
        <p:txBody>
          <a:bodyPr/>
          <a:lstStyle/>
          <a:p>
            <a:r>
              <a:rPr lang="en-US" altLang="en-US" dirty="0" smtClean="0">
                <a:ea typeface="ＭＳ Ｐゴシック" panose="020B0600070205080204" pitchFamily="34" charset="-128"/>
              </a:rPr>
              <a:t>A task is a declared unit containing a specification and a body</a:t>
            </a:r>
          </a:p>
          <a:p>
            <a:pPr lvl="1"/>
            <a:r>
              <a:rPr lang="en-US" altLang="en-US" dirty="0" smtClean="0">
                <a:ea typeface="ヒラギノ角ゴ ProN W3" pitchFamily="-84" charset="-128"/>
              </a:rPr>
              <a:t>The specification is the interface to the rest of the program and may be empty </a:t>
            </a: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r>
              <a:rPr lang="en-US" altLang="en-US" dirty="0" smtClean="0">
                <a:ea typeface="ヒラギノ角ゴ ProN W3" pitchFamily="-84" charset="-128"/>
              </a:rPr>
              <a:t>The body consists of (optional) declarations and a sequence of statements that form the algorithm performed by the task</a:t>
            </a:r>
          </a:p>
        </p:txBody>
      </p:sp>
      <p:graphicFrame>
        <p:nvGraphicFramePr>
          <p:cNvPr id="5" name="Tableau 5"/>
          <p:cNvGraphicFramePr>
            <a:graphicFrameLocks noGrp="1"/>
          </p:cNvGraphicFramePr>
          <p:nvPr>
            <p:extLst>
              <p:ext uri="{D42A27DB-BD31-4B8C-83A1-F6EECF244321}">
                <p14:modId xmlns:p14="http://schemas.microsoft.com/office/powerpoint/2010/main" val="2048035147"/>
              </p:ext>
            </p:extLst>
          </p:nvPr>
        </p:nvGraphicFramePr>
        <p:xfrm>
          <a:off x="891320" y="2297114"/>
          <a:ext cx="7361360" cy="2966548"/>
        </p:xfrm>
        <a:graphic>
          <a:graphicData uri="http://schemas.openxmlformats.org/drawingml/2006/table">
            <a:tbl>
              <a:tblPr firstRow="1" bandRow="1">
                <a:tableStyleId>{5C22544A-7EE6-4342-B048-85BDC9FD1C3A}</a:tableStyleId>
              </a:tblPr>
              <a:tblGrid>
                <a:gridCol w="7361360"/>
              </a:tblGrid>
              <a:tr h="2966548">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rgbClr val="FF0000"/>
                          </a:solidFill>
                          <a:latin typeface="Courier New" pitchFamily="49" charset="0"/>
                        </a:rPr>
                        <a:t>task</a:t>
                      </a:r>
                      <a:r>
                        <a:rPr lang="en-US" sz="1100" b="0" dirty="0" smtClean="0">
                          <a:solidFill>
                            <a:srgbClr val="FF0000"/>
                          </a:solidFill>
                          <a:latin typeface="Courier New" pitchFamily="49" charset="0"/>
                        </a:rPr>
                        <a:t> </a:t>
                      </a:r>
                      <a:r>
                        <a:rPr lang="en-US" sz="1100" b="0" dirty="0" err="1" smtClean="0">
                          <a:solidFill>
                            <a:srgbClr val="FF0000"/>
                          </a:solidFill>
                          <a:latin typeface="Courier New" pitchFamily="49" charset="0"/>
                        </a:rPr>
                        <a:t>Simple_Task</a:t>
                      </a:r>
                      <a:r>
                        <a:rPr lang="en-US" sz="1100" b="0" dirty="0" smtClean="0">
                          <a:solidFill>
                            <a:srgbClr val="FF0000"/>
                          </a:solidFill>
                          <a:latin typeface="Courier New" pitchFamily="49" charset="0"/>
                        </a:rPr>
                        <a:t>;          </a:t>
                      </a:r>
                      <a:r>
                        <a:rPr lang="en-US" sz="1100" b="0" i="1" dirty="0" smtClean="0">
                          <a:solidFill>
                            <a:srgbClr val="FF0000"/>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rgbClr val="FF0000"/>
                          </a:solidFill>
                          <a:latin typeface="Courier New" pitchFamily="49" charset="0"/>
                        </a:rPr>
                        <a:t>task</a:t>
                      </a:r>
                      <a:r>
                        <a:rPr lang="en-US" sz="1100" b="1" baseline="0" dirty="0" smtClean="0">
                          <a:solidFill>
                            <a:srgbClr val="FF0000"/>
                          </a:solidFill>
                          <a:latin typeface="Courier New" pitchFamily="49" charset="0"/>
                        </a:rPr>
                        <a:t> body</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is</a:t>
                      </a:r>
                      <a:r>
                        <a:rPr lang="en-US" sz="1100" b="0" baseline="0" dirty="0" smtClean="0">
                          <a:solidFill>
                            <a:srgbClr val="FF0000"/>
                          </a:solidFill>
                          <a:latin typeface="Courier New" pitchFamily="49" charset="0"/>
                        </a:rPr>
                        <a:t>   </a:t>
                      </a:r>
                      <a:r>
                        <a:rPr lang="en-US" sz="1100" b="0" i="1" baseline="0" dirty="0" smtClean="0">
                          <a:solidFill>
                            <a:srgbClr val="FF0000"/>
                          </a:solidFill>
                          <a:latin typeface="Courier New" pitchFamily="49" charset="0"/>
                        </a:rPr>
                        <a:t>-- Task body</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begin</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for</a:t>
                      </a:r>
                      <a:r>
                        <a:rPr lang="en-US" sz="1100" b="0" baseline="0" dirty="0" smtClean="0">
                          <a:solidFill>
                            <a:srgbClr val="FF0000"/>
                          </a:solidFill>
                          <a:latin typeface="Courier New" pitchFamily="49" charset="0"/>
                        </a:rPr>
                        <a:t> I </a:t>
                      </a:r>
                      <a:r>
                        <a:rPr lang="en-US" sz="1100" b="1" baseline="0" dirty="0" smtClean="0">
                          <a:solidFill>
                            <a:srgbClr val="FF0000"/>
                          </a:solidFill>
                          <a:latin typeface="Courier New" pitchFamily="49" charset="0"/>
                        </a:rPr>
                        <a:t>in</a:t>
                      </a:r>
                      <a:r>
                        <a:rPr lang="en-US" sz="1100" b="0" baseline="0" dirty="0" smtClean="0">
                          <a:solidFill>
                            <a:srgbClr val="FF0000"/>
                          </a:solidFill>
                          <a:latin typeface="Courier New" pitchFamily="49" charset="0"/>
                        </a:rPr>
                        <a:t> 1..N </a:t>
                      </a:r>
                      <a:r>
                        <a:rPr lang="en-US" sz="1100" b="1" baseline="0" dirty="0" smtClean="0">
                          <a:solidFill>
                            <a:srgbClr val="FF0000"/>
                          </a:solidFill>
                          <a:latin typeface="Courier New" pitchFamily="49" charset="0"/>
                        </a:rPr>
                        <a:t>loop</a:t>
                      </a:r>
                    </a:p>
                    <a:p>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Put_Line</a:t>
                      </a:r>
                      <a:r>
                        <a:rPr lang="en-US" sz="1100" b="0" baseline="0" dirty="0" smtClean="0">
                          <a:solidFill>
                            <a:srgbClr val="FF0000"/>
                          </a:solidFill>
                          <a:latin typeface="Courier New" pitchFamily="49" charset="0"/>
                        </a:rPr>
                        <a:t> ("Hello");</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delay</a:t>
                      </a:r>
                      <a:r>
                        <a:rPr lang="en-US" sz="1100" b="0" baseline="0" dirty="0" smtClean="0">
                          <a:solidFill>
                            <a:srgbClr val="FF0000"/>
                          </a:solidFill>
                          <a:latin typeface="Courier New" pitchFamily="49" charset="0"/>
                        </a:rPr>
                        <a:t> 1.0;           </a:t>
                      </a:r>
                      <a:r>
                        <a:rPr lang="en-US" sz="1100" b="0" i="1" baseline="0" dirty="0" smtClean="0">
                          <a:solidFill>
                            <a:srgbClr val="FF0000"/>
                          </a:solidFill>
                          <a:latin typeface="Courier New" pitchFamily="49" charset="0"/>
                        </a:rPr>
                        <a:t>-- Suspend execution for at least 1 second</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end loop</a:t>
                      </a:r>
                      <a:r>
                        <a:rPr lang="en-US" sz="1100" b="0" baseline="0" dirty="0" smtClean="0">
                          <a:solidFill>
                            <a:srgbClr val="FF0000"/>
                          </a:solidFill>
                          <a:latin typeface="Courier New" pitchFamily="49" charset="0"/>
                        </a:rPr>
                        <a:t>;</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end</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a:t>
                      </a:r>
                      <a:endParaRPr lang="en-US" sz="1100" b="0" dirty="0" smtClean="0">
                        <a:solidFill>
                          <a:srgbClr val="FF0000"/>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6312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Task </a:t>
            </a:r>
            <a:r>
              <a:rPr lang="en-GB" b="1" dirty="0" smtClean="0"/>
              <a:t>Lifetime</a:t>
            </a:r>
            <a:r>
              <a:rPr lang="en-GB" b="1" dirty="0"/>
              <a:t>: </a:t>
            </a:r>
            <a:r>
              <a:rPr lang="en-GB" b="1" dirty="0" smtClean="0"/>
              <a:t>Activation</a:t>
            </a:r>
            <a:endParaRPr lang="en-GB" dirty="0"/>
          </a:p>
        </p:txBody>
      </p:sp>
      <p:sp>
        <p:nvSpPr>
          <p:cNvPr id="4" name="Content Placeholder 2"/>
          <p:cNvSpPr>
            <a:spLocks noGrp="1"/>
          </p:cNvSpPr>
          <p:nvPr>
            <p:ph sz="half" idx="10"/>
          </p:nvPr>
        </p:nvSpPr>
        <p:spPr>
          <a:xfrm>
            <a:off x="323850" y="765175"/>
            <a:ext cx="8496300" cy="5334000"/>
          </a:xfrm>
        </p:spPr>
        <p:txBody>
          <a:bodyPr/>
          <a:lstStyle/>
          <a:p>
            <a:r>
              <a:rPr lang="en-US" altLang="en-US" sz="1900" dirty="0" smtClean="0">
                <a:ea typeface="ＭＳ Ｐゴシック" panose="020B0600070205080204" pitchFamily="34" charset="-128"/>
              </a:rPr>
              <a:t>A task is activated (its declarations are elaborated) when control reaches the “begin” of its enclosing scope</a:t>
            </a: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r>
              <a:rPr lang="en-US" altLang="en-US" sz="1900" dirty="0" smtClean="0">
                <a:ea typeface="ヒラギノ角ゴ ProN W3" pitchFamily="-84" charset="-128"/>
              </a:rPr>
              <a:t>At this point the execution of the enclosing program unit is suspended</a:t>
            </a:r>
          </a:p>
          <a:p>
            <a:r>
              <a:rPr lang="en-US" altLang="en-US" sz="1900" dirty="0" smtClean="0">
                <a:ea typeface="ＭＳ Ｐゴシック" panose="020B0600070205080204" pitchFamily="34" charset="-128"/>
              </a:rPr>
              <a:t>When the activated task reaches its “begin”, both the task and its enclosing unit are eligible for execution</a:t>
            </a:r>
          </a:p>
          <a:p>
            <a:pPr lvl="1"/>
            <a:r>
              <a:rPr lang="en-US" altLang="en-US" sz="1900" dirty="0" smtClean="0">
                <a:ea typeface="ヒラギノ角ゴ ProN W3" pitchFamily="-84" charset="-128"/>
              </a:rPr>
              <a:t>The choice depends on the task dispatching policy and execution environment</a:t>
            </a:r>
          </a:p>
        </p:txBody>
      </p:sp>
      <p:graphicFrame>
        <p:nvGraphicFramePr>
          <p:cNvPr id="5" name="Tableau 5"/>
          <p:cNvGraphicFramePr>
            <a:graphicFrameLocks noGrp="1"/>
          </p:cNvGraphicFramePr>
          <p:nvPr>
            <p:extLst>
              <p:ext uri="{D42A27DB-BD31-4B8C-83A1-F6EECF244321}">
                <p14:modId xmlns:p14="http://schemas.microsoft.com/office/powerpoint/2010/main" val="861390928"/>
              </p:ext>
            </p:extLst>
          </p:nvPr>
        </p:nvGraphicFramePr>
        <p:xfrm>
          <a:off x="974440" y="1564259"/>
          <a:ext cx="7146353" cy="2849245"/>
        </p:xfrm>
        <a:graphic>
          <a:graphicData uri="http://schemas.openxmlformats.org/drawingml/2006/table">
            <a:tbl>
              <a:tblPr firstRow="1" bandRow="1">
                <a:tableStyleId>{5C22544A-7EE6-4342-B048-85BDC9FD1C3A}</a:tableStyleId>
              </a:tblPr>
              <a:tblGrid>
                <a:gridCol w="7146353"/>
              </a:tblGrid>
              <a:tr h="2849245">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r>
                        <a:rPr lang="en-US" sz="1100" b="1" dirty="0" smtClean="0">
                          <a:solidFill>
                            <a:srgbClr val="FF0000"/>
                          </a:solidFill>
                          <a:latin typeface="Courier New" pitchFamily="49" charset="0"/>
                        </a:rPr>
                        <a:t>begin       </a:t>
                      </a:r>
                      <a:r>
                        <a:rPr lang="en-US" sz="1100" b="1" baseline="0" dirty="0" smtClean="0">
                          <a:solidFill>
                            <a:srgbClr val="FF0000"/>
                          </a:solidFill>
                          <a:latin typeface="Courier New" pitchFamily="49" charset="0"/>
                        </a:rPr>
                        <a:t>                  </a:t>
                      </a:r>
                      <a:r>
                        <a:rPr lang="en-US" sz="1100" b="0" i="1" dirty="0" smtClean="0">
                          <a:solidFill>
                            <a:srgbClr val="FF0000"/>
                          </a:solidFill>
                          <a:latin typeface="Courier New" pitchFamily="49" charset="0"/>
                        </a:rPr>
                        <a:t>-- Activate </a:t>
                      </a:r>
                      <a:r>
                        <a:rPr lang="en-US" sz="1100" b="0" i="1" dirty="0" err="1" smtClean="0">
                          <a:solidFill>
                            <a:srgbClr val="FF0000"/>
                          </a:solidFill>
                          <a:latin typeface="Courier New" pitchFamily="49" charset="0"/>
                        </a:rPr>
                        <a:t>Simple_Task</a:t>
                      </a:r>
                      <a:r>
                        <a:rPr lang="en-US" sz="1100" b="0" i="1" dirty="0" smtClean="0">
                          <a:solidFill>
                            <a:srgbClr val="FF0000"/>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292755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Task Lifetime: </a:t>
            </a:r>
            <a:r>
              <a:rPr lang="en-GB" b="1" dirty="0" smtClean="0"/>
              <a:t>Termination</a:t>
            </a:r>
            <a:endParaRPr lang="en-GB" dirty="0"/>
          </a:p>
        </p:txBody>
      </p:sp>
      <p:sp>
        <p:nvSpPr>
          <p:cNvPr id="4" name="Content Placeholder 2"/>
          <p:cNvSpPr txBox="1">
            <a:spLocks/>
          </p:cNvSpPr>
          <p:nvPr/>
        </p:nvSpPr>
        <p:spPr bwMode="auto">
          <a:xfrm>
            <a:off x="430213" y="764704"/>
            <a:ext cx="84963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sz="1900" kern="0" dirty="0" smtClean="0">
                <a:ea typeface="ＭＳ Ｐゴシック" panose="020B0600070205080204" pitchFamily="34" charset="-128"/>
              </a:rPr>
              <a:t>A task completes when control reaches the “end” of its body</a:t>
            </a: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r>
              <a:rPr lang="en-US" altLang="en-US" sz="1900" kern="0" dirty="0" smtClean="0">
                <a:ea typeface="ヒラギノ角ゴ ProN W3" pitchFamily="-84" charset="-128"/>
              </a:rPr>
              <a:t>It terminates if it does not contain any nested tasks</a:t>
            </a:r>
          </a:p>
          <a:p>
            <a:r>
              <a:rPr lang="en-US" altLang="en-US" sz="1900" kern="0" dirty="0" smtClean="0">
                <a:ea typeface="ＭＳ Ｐゴシック" panose="020B0600070205080204" pitchFamily="34" charset="-128"/>
              </a:rPr>
              <a:t>The enclosing scope cannot complete until its nested tasks (its “dependents”) have all terminated </a:t>
            </a:r>
          </a:p>
          <a:p>
            <a:pPr lvl="1"/>
            <a:r>
              <a:rPr lang="en-US" altLang="en-US" sz="1900" kern="0" dirty="0" smtClean="0">
                <a:ea typeface="ヒラギノ角ゴ ProN W3" pitchFamily="-84" charset="-128"/>
              </a:rPr>
              <a:t>This prevents “dangling references” from a nested task to local variables in the enclosing scope</a:t>
            </a:r>
          </a:p>
        </p:txBody>
      </p:sp>
      <p:graphicFrame>
        <p:nvGraphicFramePr>
          <p:cNvPr id="5" name="Tableau 5"/>
          <p:cNvGraphicFramePr>
            <a:graphicFrameLocks noGrp="1"/>
          </p:cNvGraphicFramePr>
          <p:nvPr>
            <p:extLst>
              <p:ext uri="{D42A27DB-BD31-4B8C-83A1-F6EECF244321}">
                <p14:modId xmlns:p14="http://schemas.microsoft.com/office/powerpoint/2010/main" val="353687736"/>
              </p:ext>
            </p:extLst>
          </p:nvPr>
        </p:nvGraphicFramePr>
        <p:xfrm>
          <a:off x="777081" y="1387475"/>
          <a:ext cx="7589837" cy="2867025"/>
        </p:xfrm>
        <a:graphic>
          <a:graphicData uri="http://schemas.openxmlformats.org/drawingml/2006/table">
            <a:tbl>
              <a:tblPr firstRow="1" bandRow="1">
                <a:tableStyleId>{5C22544A-7EE6-4342-B048-85BDC9FD1C3A}</a:tableStyleId>
              </a:tblPr>
              <a:tblGrid>
                <a:gridCol w="7589837"/>
              </a:tblGrid>
              <a:tr h="2867025">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rgbClr val="FF0000"/>
                          </a:solidFill>
                          <a:latin typeface="Courier New" pitchFamily="49" charset="0"/>
                        </a:rPr>
                        <a:t>end</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a:t>
                      </a:r>
                      <a:endParaRPr lang="en-US" sz="1100" b="0" dirty="0" smtClean="0">
                        <a:solidFill>
                          <a:srgbClr val="FF0000"/>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193173373"/>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1760</TotalTime>
  <Words>6808</Words>
  <Application>Microsoft Office PowerPoint</Application>
  <PresentationFormat>On-screen Show (4:3)</PresentationFormat>
  <Paragraphs>908</Paragraphs>
  <Slides>37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Introduction</vt:lpstr>
      <vt:lpstr>Concurrent Program Structure</vt:lpstr>
      <vt:lpstr>Concurrent Program Execution</vt:lpstr>
      <vt:lpstr>A Simple Ada Tasking Program</vt:lpstr>
      <vt:lpstr>Task Structure</vt:lpstr>
      <vt:lpstr>Task Lifetime: Activation</vt:lpstr>
      <vt:lpstr>Task Lifetime: Termination</vt:lpstr>
      <vt:lpstr>Top-Level Tasks</vt:lpstr>
      <vt:lpstr>Simple Task Synchronization</vt:lpstr>
      <vt:lpstr>Exceptions in Tasks</vt:lpstr>
      <vt:lpstr>Exceptions in Tasks</vt:lpstr>
      <vt:lpstr>Review</vt:lpstr>
      <vt:lpstr>PowerPoint Presentation</vt:lpstr>
      <vt:lpstr>What does the program do? (1/10)</vt:lpstr>
      <vt:lpstr>Answer (1/10)</vt:lpstr>
      <vt:lpstr>What does the program do? (2/10)</vt:lpstr>
      <vt:lpstr>Answer (2/10)</vt:lpstr>
      <vt:lpstr>What’s the output of this program? (3/10)</vt:lpstr>
      <vt:lpstr>Answer (3/10)</vt:lpstr>
      <vt:lpstr>Task Termination (4/10)</vt:lpstr>
      <vt:lpstr>Answer (4/10)</vt:lpstr>
      <vt:lpstr>What’s the output of this program? (5/10)</vt:lpstr>
      <vt:lpstr>Answer (5/10)</vt:lpstr>
      <vt:lpstr>What’s the output of this program? (6/10)</vt:lpstr>
      <vt:lpstr>Answer (6/10)</vt:lpstr>
      <vt:lpstr>Why Concurrent Programming ? (7/10)</vt:lpstr>
      <vt:lpstr>Answer (7/10)</vt:lpstr>
      <vt:lpstr>(8/10)</vt:lpstr>
      <vt:lpstr>(8/10)</vt:lpstr>
      <vt:lpstr>Please pick an answer (9/10)</vt:lpstr>
      <vt:lpstr>Answer (9/10)</vt:lpstr>
      <vt:lpstr>Is this code thread safe ? (10/10)</vt:lpstr>
      <vt:lpstr>Answer (10/10)</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156</cp:revision>
  <dcterms:created xsi:type="dcterms:W3CDTF">2014-07-01T18:04:03Z</dcterms:created>
  <dcterms:modified xsi:type="dcterms:W3CDTF">2015-05-08T15:45:12Z</dcterms:modified>
</cp:coreProperties>
</file>