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92" r:id="rId5"/>
    <p:sldId id="293" r:id="rId6"/>
    <p:sldId id="294" r:id="rId7"/>
    <p:sldId id="475" r:id="rId8"/>
    <p:sldId id="476" r:id="rId9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FFD3"/>
    <a:srgbClr val="800080"/>
    <a:srgbClr val="80FF00"/>
    <a:srgbClr val="408000"/>
    <a:srgbClr val="0000FF"/>
    <a:srgbClr val="008000"/>
    <a:srgbClr val="CC66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4" autoAdjust="0"/>
    <p:restoredTop sz="92893" autoAdjust="0"/>
  </p:normalViewPr>
  <p:slideViewPr>
    <p:cSldViewPr>
      <p:cViewPr varScale="1">
        <p:scale>
          <a:sx n="60" d="100"/>
          <a:sy n="60" d="100"/>
        </p:scale>
        <p:origin x="9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F385-65DF-B64B-AB97-A74B49445F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2C50-E8EE-B248-969E-B7713C306D5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65257B-888D-47A6-888A-402FB565835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28800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204864"/>
            <a:ext cx="4724400" cy="1512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204864"/>
            <a:ext cx="4724400" cy="151216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1" descr="NJU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915816" y="4725144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021556" y="2208946"/>
            <a:ext cx="7405688" cy="1600200"/>
          </a:xfrm>
        </p:spPr>
        <p:txBody>
          <a:bodyPr anchor="ctr"/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576" y="404664"/>
            <a:ext cx="7357564" cy="576262"/>
          </a:xfrm>
        </p:spPr>
        <p:txBody>
          <a:bodyPr/>
          <a:lstStyle/>
          <a:p>
            <a:r>
              <a:rPr lang="zh-CN" altLang="en-US" dirty="0"/>
              <a:t>单击此编辑母版标题样式处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4968552"/>
          </a:xfrm>
        </p:spPr>
        <p:txBody>
          <a:bodyPr/>
          <a:lstStyle>
            <a:lvl1pPr>
              <a:defRPr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defRPr>
            </a:lvl2pPr>
            <a:lvl3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3633" y="404813"/>
            <a:ext cx="7357564" cy="576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327268"/>
            <a:ext cx="8784975" cy="50250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79" y="101377"/>
            <a:ext cx="19907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99" y="6424761"/>
            <a:ext cx="9117012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11" descr="校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" y="261938"/>
            <a:ext cx="665162" cy="7905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C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新魏" panose="02010800040101010101" charset="-122"/>
          <a:ea typeface="华文新魏" panose="02010800040101010101" charset="-122"/>
          <a:cs typeface="华文新魏" panose="0201080004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ts val="300"/>
        </a:spcBef>
        <a:spcAft>
          <a:spcPct val="0"/>
        </a:spcAft>
        <a:buClr>
          <a:srgbClr val="CC6600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新魏" panose="02010800040101010101" charset="-122"/>
          <a:ea typeface="华文新魏" panose="02010800040101010101" charset="-122"/>
          <a:cs typeface="华文新魏" panose="02010800040101010101" charset="-122"/>
        </a:defRPr>
      </a:lvl1pPr>
      <a:lvl2pPr marL="889000" indent="-440055" algn="l" rtl="0" eaLnBrk="0" fontAlgn="base" hangingPunct="0">
        <a:spcBef>
          <a:spcPts val="3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 b="1">
          <a:solidFill>
            <a:schemeClr val="tx1"/>
          </a:solidFill>
          <a:latin typeface="华文新魏" panose="02010800040101010101" charset="-122"/>
          <a:ea typeface="华文新魏" panose="02010800040101010101" charset="-122"/>
          <a:cs typeface="华文新魏" panose="02010800040101010101" charset="-122"/>
        </a:defRPr>
      </a:lvl2pPr>
      <a:lvl3pPr marL="1294130" indent="-4032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>
          <a:solidFill>
            <a:schemeClr val="tx1"/>
          </a:solidFill>
          <a:latin typeface="华文新魏" panose="02010800040101010101" charset="-122"/>
          <a:ea typeface="华文新魏" panose="02010800040101010101" charset="-122"/>
          <a:cs typeface="华文新魏" panose="02010800040101010101" charset="-122"/>
        </a:defRPr>
      </a:lvl3pPr>
      <a:lvl4pPr marL="1681480" indent="-386080" algn="l" rtl="0" eaLnBrk="0" fontAlgn="base" hangingPunct="0">
        <a:spcBef>
          <a:spcPts val="3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 b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70100" indent="-38735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hyperlink" Target="https://github.com/AdaDP/Operating-System-NJ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420888"/>
            <a:ext cx="8641208" cy="1152128"/>
          </a:xfrm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rgbClr val="0000CC"/>
                </a:solidFill>
              </a:rPr>
              <a:t>操作系统课程简介</a:t>
            </a:r>
            <a:endParaRPr lang="zh-CN" altLang="zh-CN" sz="4800" b="1" dirty="0">
              <a:solidFill>
                <a:srgbClr val="0000CC"/>
              </a:solidFill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683568" y="4941888"/>
            <a:ext cx="7848871" cy="1383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史书瑜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ssy@nju.edu.cn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南京大学</a:t>
            </a:r>
            <a:endParaRPr lang="zh-CN" altLang="en-US" sz="2800" b="1" dirty="0">
              <a:solidFill>
                <a:srgbClr val="0000FF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532813" y="6428184"/>
            <a:ext cx="58640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2B9967-6818-474F-95A7-40AE71F6EFE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课程概况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性质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必修课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课时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课程前导知识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语言编程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系统编程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200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60432" y="6525344"/>
            <a:ext cx="574205" cy="2975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4D2062-5B48-43FB-8412-C50E20A6854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教材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操作系统教程</a:t>
            </a:r>
            <a:r>
              <a:rPr lang="en-US" altLang="zh-CN" dirty="0"/>
              <a:t>》(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版</a:t>
            </a:r>
            <a:r>
              <a:rPr lang="en-US" altLang="zh-CN" dirty="0"/>
              <a:t>)</a:t>
            </a:r>
            <a:r>
              <a:rPr lang="zh-CN" altLang="en-US" dirty="0"/>
              <a:t>，费翔林、骆斌编著，高等教育出版社，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参考资料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实用操作系统概念</a:t>
            </a:r>
            <a:r>
              <a:rPr lang="en-US" altLang="zh-CN" dirty="0"/>
              <a:t>》</a:t>
            </a:r>
            <a:r>
              <a:rPr lang="zh-CN" altLang="en-US" dirty="0"/>
              <a:t>（第</a:t>
            </a:r>
            <a:r>
              <a:rPr lang="en-US" altLang="zh-CN" dirty="0"/>
              <a:t>9</a:t>
            </a:r>
            <a:r>
              <a:rPr lang="zh-CN" altLang="en-US" dirty="0"/>
              <a:t>版），</a:t>
            </a:r>
            <a:r>
              <a:rPr lang="en-US" altLang="zh-CN" dirty="0"/>
              <a:t>Abraham </a:t>
            </a:r>
            <a:r>
              <a:rPr lang="en-US" altLang="zh-CN" dirty="0" err="1"/>
              <a:t>Silberschatz</a:t>
            </a:r>
            <a:r>
              <a:rPr lang="zh-CN" altLang="en-US" dirty="0"/>
              <a:t>编著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《Linux</a:t>
            </a:r>
            <a:r>
              <a:rPr lang="zh-CN" altLang="en-US" dirty="0"/>
              <a:t>操作系统实验教程</a:t>
            </a:r>
            <a:r>
              <a:rPr lang="en-US" altLang="zh-CN" dirty="0"/>
              <a:t>》</a:t>
            </a:r>
            <a:r>
              <a:rPr lang="zh-CN" altLang="en-US" dirty="0"/>
              <a:t>，费翔林主编，高等教育出版社，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 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60432" y="6525344"/>
            <a:ext cx="574205" cy="2975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4D2062-5B48-43FB-8412-C50E20A6854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课程内容组织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460432" y="6525344"/>
            <a:ext cx="574205" cy="2975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4D2062-5B48-43FB-8412-C50E20A68548}" type="slidenum">
              <a:rPr lang="en-US" altLang="zh-CN" smtClean="0">
                <a:latin typeface="华文新魏" panose="02010800040101010101" charset="-122"/>
                <a:ea typeface="华文新魏" panose="02010800040101010101" charset="-122"/>
              </a:rPr>
            </a:fld>
            <a:endParaRPr lang="en-US" altLang="zh-CN"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36" name="组合 60"/>
          <p:cNvGrpSpPr/>
          <p:nvPr/>
        </p:nvGrpSpPr>
        <p:grpSpPr>
          <a:xfrm>
            <a:off x="470" y="1484784"/>
            <a:ext cx="9143120" cy="4787090"/>
            <a:chOff x="470" y="1652588"/>
            <a:chExt cx="9143120" cy="4787090"/>
          </a:xfrm>
        </p:grpSpPr>
        <p:grpSp>
          <p:nvGrpSpPr>
            <p:cNvPr id="37" name="Group 4"/>
            <p:cNvGrpSpPr/>
            <p:nvPr/>
          </p:nvGrpSpPr>
          <p:grpSpPr bwMode="auto">
            <a:xfrm>
              <a:off x="470" y="1652588"/>
              <a:ext cx="9143120" cy="4787090"/>
              <a:chOff x="864" y="2030"/>
              <a:chExt cx="8827" cy="3207"/>
            </a:xfrm>
          </p:grpSpPr>
          <p:grpSp>
            <p:nvGrpSpPr>
              <p:cNvPr id="41" name="Group 5"/>
              <p:cNvGrpSpPr/>
              <p:nvPr/>
            </p:nvGrpSpPr>
            <p:grpSpPr bwMode="auto">
              <a:xfrm>
                <a:off x="864" y="2532"/>
                <a:ext cx="1772" cy="1633"/>
                <a:chOff x="864" y="2532"/>
                <a:chExt cx="1772" cy="1633"/>
              </a:xfrm>
            </p:grpSpPr>
            <p:sp>
              <p:nvSpPr>
                <p:cNvPr id="76" name="Line 10"/>
                <p:cNvSpPr>
                  <a:spLocks noChangeShapeType="1"/>
                </p:cNvSpPr>
                <p:nvPr/>
              </p:nvSpPr>
              <p:spPr bwMode="auto">
                <a:xfrm>
                  <a:off x="1737" y="2532"/>
                  <a:ext cx="0" cy="31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endParaRPr lang="zh-CN" altLang="en-US">
                    <a:effectLst/>
                    <a:latin typeface="华文新魏" panose="02010800040101010101" charset="-122"/>
                    <a:ea typeface="华文新魏" panose="02010800040101010101" charset="-122"/>
                  </a:endParaRPr>
                </a:p>
              </p:txBody>
            </p:sp>
            <p:grpSp>
              <p:nvGrpSpPr>
                <p:cNvPr id="77" name="Group 6"/>
                <p:cNvGrpSpPr/>
                <p:nvPr/>
              </p:nvGrpSpPr>
              <p:grpSpPr bwMode="auto">
                <a:xfrm>
                  <a:off x="864" y="2847"/>
                  <a:ext cx="1772" cy="1318"/>
                  <a:chOff x="864" y="2847"/>
                  <a:chExt cx="1772" cy="1318"/>
                </a:xfrm>
              </p:grpSpPr>
              <p:sp>
                <p:nvSpPr>
                  <p:cNvPr id="7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752" y="3043"/>
                    <a:ext cx="0" cy="28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effectLst/>
                      <a:latin typeface="华文新魏" panose="02010800040101010101" charset="-122"/>
                      <a:ea typeface="华文新魏" panose="02010800040101010101" charset="-122"/>
                    </a:endParaRPr>
                  </a:p>
                </p:txBody>
              </p:sp>
              <p:sp>
                <p:nvSpPr>
                  <p:cNvPr id="7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3326"/>
                    <a:ext cx="1772" cy="839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square" lIns="10800" tIns="10800" rIns="10800" bIns="1080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OS</a:t>
                    </a:r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概观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en-US" altLang="zh-CN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OS</a:t>
                    </a:r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形成与发展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en-US" altLang="zh-CN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OS</a:t>
                    </a:r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基本服务与接口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en-US" altLang="zh-CN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OS</a:t>
                    </a:r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结构和运行模型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流行</a:t>
                    </a:r>
                    <a:r>
                      <a:rPr kumimoji="1" lang="en-US" altLang="zh-CN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OS</a:t>
                    </a:r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简介</a:t>
                    </a:r>
                    <a:endParaRPr kumimoji="1" lang="zh-CN" altLang="en-US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7" y="2847"/>
                    <a:ext cx="1222" cy="180"/>
                  </a:xfrm>
                  <a:prstGeom prst="rect">
                    <a:avLst/>
                  </a:prstGeom>
                  <a:solidFill>
                    <a:srgbClr val="66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 lIns="10800" tIns="10800" rIns="10800" bIns="10800">
                    <a:spAutoFit/>
                  </a:bodyPr>
                  <a:lstStyle/>
                  <a:p>
                    <a:pPr algn="ctr"/>
                    <a:r>
                      <a:rPr kumimoji="1" lang="zh-CN" altLang="en-US" sz="1600" b="1" dirty="0"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操作系统概论</a:t>
                    </a:r>
                    <a:endParaRPr kumimoji="1" lang="zh-CN" altLang="en-US" sz="1600" b="1" dirty="0"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Group 11"/>
              <p:cNvGrpSpPr/>
              <p:nvPr/>
            </p:nvGrpSpPr>
            <p:grpSpPr bwMode="auto">
              <a:xfrm>
                <a:off x="2497" y="2545"/>
                <a:ext cx="2586" cy="1611"/>
                <a:chOff x="2497" y="2545"/>
                <a:chExt cx="2586" cy="1611"/>
              </a:xfrm>
            </p:grpSpPr>
            <p:grpSp>
              <p:nvGrpSpPr>
                <p:cNvPr id="71" name="Group 12"/>
                <p:cNvGrpSpPr/>
                <p:nvPr/>
              </p:nvGrpSpPr>
              <p:grpSpPr bwMode="auto">
                <a:xfrm>
                  <a:off x="2497" y="2834"/>
                  <a:ext cx="2586" cy="1322"/>
                  <a:chOff x="2497" y="2834"/>
                  <a:chExt cx="2586" cy="1322"/>
                </a:xfrm>
              </p:grpSpPr>
              <p:sp>
                <p:nvSpPr>
                  <p:cNvPr id="74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7" y="2834"/>
                    <a:ext cx="1012" cy="180"/>
                  </a:xfrm>
                  <a:prstGeom prst="rect">
                    <a:avLst/>
                  </a:prstGeom>
                  <a:solidFill>
                    <a:srgbClr val="66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 lIns="10800" tIns="10800" rIns="10800" bIns="10800">
                    <a:spAutoFit/>
                  </a:bodyPr>
                  <a:lstStyle/>
                  <a:p>
                    <a:pPr algn="ctr"/>
                    <a:r>
                      <a:rPr kumimoji="1" lang="zh-CN" altLang="en-US" sz="1600" b="1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处理器管理</a:t>
                    </a:r>
                    <a:endParaRPr kumimoji="1" lang="en-US" altLang="zh-CN" sz="1600" b="1" dirty="0"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9" y="3317"/>
                    <a:ext cx="1474" cy="839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 lIns="10800" tIns="10800" rIns="10800" bIns="10800">
                    <a:spAutoFit/>
                  </a:bodyPr>
                  <a:lstStyle/>
                  <a:p>
                    <a:r>
                      <a:rPr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并发进程</a:t>
                    </a:r>
                    <a:endParaRPr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临界区管理</a:t>
                    </a:r>
                    <a:endParaRPr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信号量与</a:t>
                    </a:r>
                    <a:r>
                      <a:rPr lang="en-US" altLang="zh-CN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PV</a:t>
                    </a:r>
                    <a:r>
                      <a:rPr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操作</a:t>
                    </a:r>
                    <a:endParaRPr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管程</a:t>
                    </a:r>
                    <a:endParaRPr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进程通信</a:t>
                    </a:r>
                    <a:endParaRPr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" name="Line 16"/>
                <p:cNvSpPr>
                  <a:spLocks noChangeShapeType="1"/>
                </p:cNvSpPr>
                <p:nvPr/>
              </p:nvSpPr>
              <p:spPr bwMode="auto">
                <a:xfrm>
                  <a:off x="4390" y="2545"/>
                  <a:ext cx="0" cy="31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endParaRPr lang="zh-CN" altLang="en-US">
                    <a:effectLst/>
                    <a:latin typeface="华文新魏" panose="02010800040101010101" charset="-122"/>
                    <a:ea typeface="华文新魏" panose="02010800040101010101" charset="-122"/>
                  </a:endParaRPr>
                </a:p>
              </p:txBody>
            </p:sp>
          </p:grp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>
                <a:off x="1732" y="2545"/>
                <a:ext cx="709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effectLst/>
                  <a:latin typeface="华文新魏" panose="02010800040101010101" charset="-122"/>
                  <a:ea typeface="华文新魏" panose="02010800040101010101" charset="-122"/>
                </a:endParaRPr>
              </a:p>
            </p:txBody>
          </p:sp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4926" y="2030"/>
                <a:ext cx="1394" cy="18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square" lIns="10800" tIns="10800" rIns="10800" bIns="1080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3333FF"/>
                    </a:solidFill>
                    <a:effectLst/>
                    <a:latin typeface="华文新魏" panose="02010800040101010101" charset="-122"/>
                    <a:ea typeface="华文新魏" panose="02010800040101010101" charset="-122"/>
                    <a:cs typeface="Times New Roman" panose="02020603050405020304" pitchFamily="18" charset="0"/>
                  </a:rPr>
                  <a:t>操作系统</a:t>
                </a:r>
                <a:endParaRPr kumimoji="1" lang="zh-CN" altLang="en-US" sz="1600" b="1" dirty="0">
                  <a:solidFill>
                    <a:srgbClr val="3333FF"/>
                  </a:solidFill>
                  <a:effectLst/>
                  <a:latin typeface="华文新魏" panose="02010800040101010101" charset="-122"/>
                  <a:ea typeface="华文新魏" panose="0201080004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5585" y="2220"/>
                <a:ext cx="0" cy="3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effectLst/>
                  <a:latin typeface="华文新魏" panose="02010800040101010101" charset="-122"/>
                  <a:ea typeface="华文新魏" panose="02010800040101010101" charset="-122"/>
                </a:endParaRPr>
              </a:p>
            </p:txBody>
          </p:sp>
          <p:grpSp>
            <p:nvGrpSpPr>
              <p:cNvPr id="46" name="Group 20"/>
              <p:cNvGrpSpPr/>
              <p:nvPr/>
            </p:nvGrpSpPr>
            <p:grpSpPr bwMode="auto">
              <a:xfrm>
                <a:off x="2149" y="2532"/>
                <a:ext cx="1599" cy="2705"/>
                <a:chOff x="2149" y="2532"/>
                <a:chExt cx="1599" cy="2705"/>
              </a:xfrm>
            </p:grpSpPr>
            <p:sp>
              <p:nvSpPr>
                <p:cNvPr id="66" name="Line 25"/>
                <p:cNvSpPr>
                  <a:spLocks noChangeShapeType="1"/>
                </p:cNvSpPr>
                <p:nvPr/>
              </p:nvSpPr>
              <p:spPr bwMode="auto">
                <a:xfrm>
                  <a:off x="3007" y="2532"/>
                  <a:ext cx="0" cy="31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endParaRPr lang="zh-CN" altLang="en-US">
                    <a:effectLst/>
                    <a:latin typeface="华文新魏" panose="02010800040101010101" charset="-122"/>
                    <a:ea typeface="华文新魏" panose="02010800040101010101" charset="-122"/>
                  </a:endParaRPr>
                </a:p>
              </p:txBody>
            </p:sp>
            <p:grpSp>
              <p:nvGrpSpPr>
                <p:cNvPr id="67" name="Group 21"/>
                <p:cNvGrpSpPr/>
                <p:nvPr/>
              </p:nvGrpSpPr>
              <p:grpSpPr bwMode="auto">
                <a:xfrm>
                  <a:off x="2149" y="3027"/>
                  <a:ext cx="1599" cy="2210"/>
                  <a:chOff x="2149" y="3027"/>
                  <a:chExt cx="1599" cy="2210"/>
                </a:xfrm>
              </p:grpSpPr>
              <p:sp>
                <p:nvSpPr>
                  <p:cNvPr id="68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4" y="3027"/>
                    <a:ext cx="0" cy="1254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effectLst/>
                      <a:latin typeface="华文新魏" panose="02010800040101010101" charset="-122"/>
                      <a:ea typeface="华文新魏" panose="02010800040101010101" charset="-122"/>
                    </a:endParaRPr>
                  </a:p>
                </p:txBody>
              </p:sp>
              <p:sp>
                <p:nvSpPr>
                  <p:cNvPr id="70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9" y="4233"/>
                    <a:ext cx="1599" cy="1004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square" lIns="10800" tIns="10800" rIns="10800" bIns="10800">
                    <a:spAutoFit/>
                  </a:bodyPr>
                  <a:lstStyle/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处理器状态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中断技术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进程及其实现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线程及其实现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处理器调度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en-US" altLang="zh-CN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Linux</a:t>
                    </a:r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调度算法</a:t>
                    </a:r>
                    <a:endParaRPr kumimoji="1" lang="zh-CN" altLang="en-US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1" name="Group 27"/>
              <p:cNvGrpSpPr/>
              <p:nvPr/>
            </p:nvGrpSpPr>
            <p:grpSpPr bwMode="auto">
              <a:xfrm>
                <a:off x="3609" y="2834"/>
                <a:ext cx="2916" cy="2341"/>
                <a:chOff x="3609" y="2834"/>
                <a:chExt cx="2916" cy="2341"/>
              </a:xfrm>
            </p:grpSpPr>
            <p:sp>
              <p:nvSpPr>
                <p:cNvPr id="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609" y="2834"/>
                  <a:ext cx="1606" cy="18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 lIns="10800" tIns="10800" rIns="10800" bIns="10800">
                  <a:spAutoFit/>
                </a:bodyPr>
                <a:lstStyle/>
                <a:p>
                  <a:pPr algn="ctr"/>
                  <a:r>
                    <a:rPr kumimoji="1" lang="zh-CN" altLang="en-US" sz="1600" b="1" dirty="0"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rPr>
                    <a:t>同步、通信与死锁</a:t>
                  </a:r>
                  <a:endParaRPr kumimoji="1" lang="zh-CN" altLang="en-US" sz="1600" b="1" dirty="0">
                    <a:effectLst/>
                    <a:latin typeface="华文新魏" panose="02010800040101010101" charset="-122"/>
                    <a:ea typeface="华文新魏" panose="0201080004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>
                  <a:off x="4374" y="3027"/>
                  <a:ext cx="0" cy="28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endParaRPr lang="zh-CN" altLang="en-US">
                    <a:effectLst/>
                    <a:latin typeface="华文新魏" panose="02010800040101010101" charset="-122"/>
                    <a:ea typeface="华文新魏" panose="02010800040101010101" charset="-122"/>
                  </a:endParaRPr>
                </a:p>
              </p:txBody>
            </p:sp>
            <p:sp>
              <p:nvSpPr>
                <p:cNvPr id="6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138" y="4185"/>
                  <a:ext cx="1387" cy="99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zh-CN" altLang="en-US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rPr>
                    <a:t>存储器工作原理</a:t>
                  </a:r>
                  <a:endParaRPr kumimoji="1" lang="en-US" altLang="zh-CN" sz="1600" b="1" dirty="0">
                    <a:solidFill>
                      <a:srgbClr val="3333FF"/>
                    </a:solidFill>
                    <a:effectLst/>
                    <a:latin typeface="华文新魏" panose="02010800040101010101" charset="-122"/>
                    <a:ea typeface="华文新魏" panose="02010800040101010101" charset="-122"/>
                    <a:cs typeface="Times New Roman" panose="02020603050405020304" pitchFamily="18" charset="0"/>
                  </a:endParaRPr>
                </a:p>
                <a:p>
                  <a:r>
                    <a:rPr kumimoji="1" lang="zh-CN" altLang="en-US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rPr>
                    <a:t>连续存储管理</a:t>
                  </a:r>
                  <a:endParaRPr kumimoji="1" lang="en-US" altLang="zh-CN" sz="1600" b="1" dirty="0">
                    <a:solidFill>
                      <a:srgbClr val="3333FF"/>
                    </a:solidFill>
                    <a:effectLst/>
                    <a:latin typeface="华文新魏" panose="02010800040101010101" charset="-122"/>
                    <a:ea typeface="华文新魏" panose="02010800040101010101" charset="-122"/>
                    <a:cs typeface="Times New Roman" panose="02020603050405020304" pitchFamily="18" charset="0"/>
                  </a:endParaRPr>
                </a:p>
                <a:p>
                  <a:r>
                    <a:rPr kumimoji="1" lang="zh-CN" altLang="en-US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rPr>
                    <a:t>分页存储管理</a:t>
                  </a:r>
                  <a:endParaRPr kumimoji="1" lang="en-US" altLang="zh-CN" sz="1600" b="1" dirty="0">
                    <a:solidFill>
                      <a:srgbClr val="3333FF"/>
                    </a:solidFill>
                    <a:latin typeface="华文新魏" panose="02010800040101010101" charset="-122"/>
                    <a:ea typeface="华文新魏" panose="02010800040101010101" charset="-122"/>
                    <a:cs typeface="Times New Roman" panose="02020603050405020304" pitchFamily="18" charset="0"/>
                  </a:endParaRPr>
                </a:p>
                <a:p>
                  <a:r>
                    <a:rPr kumimoji="1" lang="zh-CN" altLang="en-US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rPr>
                    <a:t>分段存储管理</a:t>
                  </a:r>
                  <a:endParaRPr kumimoji="1" lang="en-US" altLang="zh-CN" sz="1600" b="1" dirty="0">
                    <a:solidFill>
                      <a:srgbClr val="3333FF"/>
                    </a:solidFill>
                    <a:effectLst/>
                    <a:latin typeface="华文新魏" panose="02010800040101010101" charset="-122"/>
                    <a:ea typeface="华文新魏" panose="02010800040101010101" charset="-122"/>
                    <a:cs typeface="Times New Roman" panose="02020603050405020304" pitchFamily="18" charset="0"/>
                  </a:endParaRPr>
                </a:p>
                <a:p>
                  <a:r>
                    <a:rPr kumimoji="1" lang="zh-CN" altLang="en-US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rPr>
                    <a:t>虚拟存储管理</a:t>
                  </a:r>
                  <a:endParaRPr kumimoji="1" lang="en-US" altLang="zh-CN" sz="1600" b="1" dirty="0">
                    <a:solidFill>
                      <a:srgbClr val="3333FF"/>
                    </a:solidFill>
                    <a:latin typeface="华文新魏" panose="02010800040101010101" charset="-122"/>
                    <a:ea typeface="华文新魏" panose="02010800040101010101" charset="-122"/>
                    <a:cs typeface="Times New Roman" panose="02020603050405020304" pitchFamily="18" charset="0"/>
                  </a:endParaRPr>
                </a:p>
                <a:p>
                  <a:r>
                    <a:rPr kumimoji="1"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rPr>
                    <a:t>Linux</a:t>
                  </a:r>
                  <a:r>
                    <a:rPr kumimoji="1" lang="zh-CN" altLang="en-US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rPr>
                    <a:t>虚存管理</a:t>
                  </a:r>
                  <a:endParaRPr kumimoji="1" lang="zh-CN" altLang="en-US" sz="1600" b="1" dirty="0">
                    <a:solidFill>
                      <a:srgbClr val="3333FF"/>
                    </a:solidFill>
                    <a:effectLst/>
                    <a:latin typeface="华文新魏" panose="02010800040101010101" charset="-122"/>
                    <a:ea typeface="华文新魏" panose="0201080004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" name="Group 38"/>
              <p:cNvGrpSpPr/>
              <p:nvPr/>
            </p:nvGrpSpPr>
            <p:grpSpPr bwMode="auto">
              <a:xfrm>
                <a:off x="5500" y="2522"/>
                <a:ext cx="2308" cy="1799"/>
                <a:chOff x="5500" y="2522"/>
                <a:chExt cx="2308" cy="1799"/>
              </a:xfrm>
            </p:grpSpPr>
            <p:grpSp>
              <p:nvGrpSpPr>
                <p:cNvPr id="56" name="Group 39"/>
                <p:cNvGrpSpPr/>
                <p:nvPr/>
              </p:nvGrpSpPr>
              <p:grpSpPr bwMode="auto">
                <a:xfrm>
                  <a:off x="5500" y="2834"/>
                  <a:ext cx="2308" cy="1487"/>
                  <a:chOff x="5500" y="2834"/>
                  <a:chExt cx="2308" cy="1487"/>
                </a:xfrm>
              </p:grpSpPr>
              <p:sp>
                <p:nvSpPr>
                  <p:cNvPr id="5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0" y="2834"/>
                    <a:ext cx="820" cy="180"/>
                  </a:xfrm>
                  <a:prstGeom prst="rect">
                    <a:avLst/>
                  </a:prstGeom>
                  <a:solidFill>
                    <a:srgbClr val="66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 lIns="10800" tIns="10800" rIns="10800" bIns="10800">
                    <a:spAutoFit/>
                  </a:bodyPr>
                  <a:lstStyle/>
                  <a:p>
                    <a:pPr algn="ctr"/>
                    <a:r>
                      <a:rPr lang="zh-CN" altLang="en-US" sz="1600" b="1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存储</a:t>
                    </a:r>
                    <a:r>
                      <a:rPr kumimoji="1" lang="zh-CN" altLang="en-US" sz="1600" b="1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管理</a:t>
                    </a:r>
                    <a:endParaRPr kumimoji="1" lang="zh-CN" altLang="en-US" sz="1600" b="1" dirty="0"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98" y="3317"/>
                    <a:ext cx="1210" cy="1004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 lIns="10800" tIns="10800" rIns="10800" bIns="1080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I/O</a:t>
                    </a:r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硬件原理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en-US" altLang="zh-CN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I/O</a:t>
                    </a:r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软件原理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缓冲技术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驱动调度技术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设备分配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虚拟设备</a:t>
                    </a:r>
                    <a:endParaRPr kumimoji="1" lang="zh-CN" altLang="en-US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5903" y="3027"/>
                    <a:ext cx="0" cy="1158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effectLst/>
                      <a:latin typeface="华文新魏" panose="02010800040101010101" charset="-122"/>
                      <a:ea typeface="华文新魏" panose="02010800040101010101" charset="-122"/>
                    </a:endParaRPr>
                  </a:p>
                </p:txBody>
              </p:sp>
            </p:grpSp>
            <p:sp>
              <p:nvSpPr>
                <p:cNvPr id="57" name="Line 43"/>
                <p:cNvSpPr>
                  <a:spLocks noChangeShapeType="1"/>
                </p:cNvSpPr>
                <p:nvPr/>
              </p:nvSpPr>
              <p:spPr bwMode="auto">
                <a:xfrm>
                  <a:off x="5903" y="2522"/>
                  <a:ext cx="0" cy="31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endParaRPr lang="zh-CN" altLang="en-US">
                    <a:effectLst/>
                    <a:latin typeface="华文新魏" panose="02010800040101010101" charset="-122"/>
                    <a:ea typeface="华文新魏" panose="02010800040101010101" charset="-122"/>
                  </a:endParaRPr>
                </a:p>
              </p:txBody>
            </p:sp>
          </p:grp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8823" y="2532"/>
                <a:ext cx="0" cy="3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 lIns="0" tIns="0" rIns="0" bIns="0"/>
              <a:lstStyle/>
              <a:p>
                <a:endParaRPr lang="zh-CN" altLang="en-US">
                  <a:effectLst/>
                  <a:latin typeface="华文新魏" panose="02010800040101010101" charset="-122"/>
                  <a:ea typeface="华文新魏" panose="02010800040101010101" charset="-122"/>
                </a:endParaRPr>
              </a:p>
            </p:txBody>
          </p:sp>
          <p:grpSp>
            <p:nvGrpSpPr>
              <p:cNvPr id="50" name="Group 50"/>
              <p:cNvGrpSpPr/>
              <p:nvPr/>
            </p:nvGrpSpPr>
            <p:grpSpPr bwMode="auto">
              <a:xfrm>
                <a:off x="6828" y="2545"/>
                <a:ext cx="2863" cy="2479"/>
                <a:chOff x="6828" y="2545"/>
                <a:chExt cx="2863" cy="2479"/>
              </a:xfrm>
            </p:grpSpPr>
            <p:sp>
              <p:nvSpPr>
                <p:cNvPr id="51" name="Line 55"/>
                <p:cNvSpPr>
                  <a:spLocks noChangeShapeType="1"/>
                </p:cNvSpPr>
                <p:nvPr/>
              </p:nvSpPr>
              <p:spPr bwMode="auto">
                <a:xfrm>
                  <a:off x="7154" y="2545"/>
                  <a:ext cx="0" cy="31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endParaRPr lang="zh-CN" altLang="en-US">
                    <a:effectLst/>
                    <a:latin typeface="华文新魏" panose="02010800040101010101" charset="-122"/>
                    <a:ea typeface="华文新魏" panose="02010800040101010101" charset="-122"/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 bwMode="auto">
                <a:xfrm>
                  <a:off x="6828" y="2847"/>
                  <a:ext cx="2863" cy="2177"/>
                  <a:chOff x="6828" y="2847"/>
                  <a:chExt cx="2863" cy="2177"/>
                </a:xfrm>
              </p:grpSpPr>
              <p:sp>
                <p:nvSpPr>
                  <p:cNvPr id="5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154" y="3027"/>
                    <a:ext cx="0" cy="28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effectLst/>
                      <a:latin typeface="华文新魏" panose="02010800040101010101" charset="-122"/>
                      <a:ea typeface="华文新魏" panose="02010800040101010101" charset="-122"/>
                    </a:endParaRPr>
                  </a:p>
                </p:txBody>
              </p:sp>
              <p:sp>
                <p:nvSpPr>
                  <p:cNvPr id="5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8" y="2847"/>
                    <a:ext cx="813" cy="180"/>
                  </a:xfrm>
                  <a:prstGeom prst="rect">
                    <a:avLst/>
                  </a:prstGeom>
                  <a:solidFill>
                    <a:srgbClr val="66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 lIns="10800" tIns="10800" rIns="10800" bIns="10800">
                    <a:spAutoFit/>
                  </a:bodyPr>
                  <a:lstStyle/>
                  <a:p>
                    <a:pPr algn="ctr"/>
                    <a:r>
                      <a:rPr kumimoji="1" lang="zh-CN" altLang="en-US" sz="1600" b="1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设备管理</a:t>
                    </a:r>
                    <a:endParaRPr kumimoji="1" lang="zh-CN" altLang="en-US" sz="1600" b="1" dirty="0"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75" y="4185"/>
                    <a:ext cx="1816" cy="839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 lIns="10800" tIns="10800" rIns="10800" bIns="10800">
                    <a:spAutoFit/>
                  </a:bodyPr>
                  <a:lstStyle/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文件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文件目录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文件组织与数据存储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文件系统功能及实现</a:t>
                    </a:r>
                    <a:endParaRPr kumimoji="1" lang="en-US" altLang="zh-CN" sz="1600" b="1" dirty="0">
                      <a:solidFill>
                        <a:srgbClr val="3333FF"/>
                      </a:solidFill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  <a:p>
                    <a:r>
                      <a:rPr kumimoji="1" lang="en-US" altLang="zh-CN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Linux</a:t>
                    </a:r>
                    <a:r>
                      <a:rPr kumimoji="1" lang="zh-CN" altLang="en-US" sz="1600" b="1" dirty="0">
                        <a:solidFill>
                          <a:srgbClr val="3333FF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rPr>
                      <a:t>文件系统</a:t>
                    </a:r>
                    <a:endParaRPr kumimoji="1" lang="zh-CN" altLang="en-US" sz="1600" b="1" dirty="0">
                      <a:solidFill>
                        <a:srgbClr val="3333FF"/>
                      </a:solidFill>
                      <a:effectLst/>
                      <a:latin typeface="华文新魏" panose="02010800040101010101" charset="-122"/>
                      <a:ea typeface="华文新魏" panose="0201080004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H="1">
              <a:off x="8207090" y="3144728"/>
              <a:ext cx="37318" cy="1724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lIns="0" tIns="0" rIns="0" bIns="0"/>
            <a:lstStyle/>
            <a:p>
              <a:endParaRPr lang="zh-CN" altLang="en-US">
                <a:effectLst/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7812360" y="2857496"/>
              <a:ext cx="842548" cy="26803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10800" tIns="10800" rIns="10800" bIns="10800">
              <a:spAutoFit/>
            </a:bodyPr>
            <a:lstStyle/>
            <a:p>
              <a:pPr algn="ctr"/>
              <a:r>
                <a:rPr kumimoji="1" lang="zh-CN" altLang="en-US" sz="1600" b="1" dirty="0">
                  <a:effectLst/>
                  <a:latin typeface="华文新魏" panose="02010800040101010101" charset="-122"/>
                  <a:ea typeface="华文新魏" panose="02010800040101010101" charset="-122"/>
                  <a:cs typeface="Times New Roman" panose="02020603050405020304" pitchFamily="18" charset="0"/>
                </a:rPr>
                <a:t>文件管理</a:t>
              </a:r>
              <a:endParaRPr kumimoji="1" lang="zh-CN" altLang="en-US" sz="1600" b="1" dirty="0">
                <a:effectLst/>
                <a:latin typeface="华文新魏" panose="02010800040101010101" charset="-122"/>
                <a:ea typeface="华文新魏" panose="02010800040101010101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教学形式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理论教学（仙</a:t>
            </a:r>
            <a:r>
              <a:rPr lang="en-US" altLang="zh-CN" dirty="0"/>
              <a:t>II-301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实验教学（使用自己的计算机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成绩考评方式</a:t>
            </a:r>
            <a:endParaRPr lang="zh-CN" altLang="en-US" dirty="0"/>
          </a:p>
          <a:p>
            <a:pPr lvl="1"/>
            <a:r>
              <a:rPr lang="zh-CN" altLang="en-US" dirty="0"/>
              <a:t>平时作业：</a:t>
            </a:r>
            <a:r>
              <a:rPr lang="zh-CN" altLang="zh-CN" dirty="0"/>
              <a:t>1</a:t>
            </a:r>
            <a:r>
              <a:rPr lang="en-US" altLang="zh-CN" dirty="0"/>
              <a:t>0%</a:t>
            </a:r>
            <a:endParaRPr lang="en-US" altLang="zh-CN" dirty="0"/>
          </a:p>
          <a:p>
            <a:pPr lvl="1"/>
            <a:r>
              <a:rPr lang="zh-CN" altLang="en-US" dirty="0"/>
              <a:t>实验：</a:t>
            </a:r>
            <a:r>
              <a:rPr lang="en-US" altLang="zh-CN" dirty="0"/>
              <a:t>30%</a:t>
            </a:r>
            <a:endParaRPr lang="en-US" altLang="zh-CN" dirty="0"/>
          </a:p>
          <a:p>
            <a:pPr lvl="1"/>
            <a:r>
              <a:rPr lang="zh-CN" altLang="en-US" dirty="0"/>
              <a:t>期末考试：</a:t>
            </a:r>
            <a:r>
              <a:rPr lang="en-US" altLang="zh-CN" dirty="0"/>
              <a:t>6</a:t>
            </a:r>
            <a:r>
              <a:rPr lang="en-US" altLang="zh-CN" dirty="0"/>
              <a:t>0%</a:t>
            </a:r>
            <a:endParaRPr lang="en-US" altLang="zh-CN" dirty="0"/>
          </a:p>
          <a:p>
            <a:pPr marL="448945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-36513" y="6496050"/>
            <a:ext cx="587376" cy="336550"/>
          </a:xfrm>
          <a:prstGeom prst="rect">
            <a:avLst/>
          </a:prstGeom>
        </p:spPr>
        <p:txBody>
          <a:bodyPr/>
          <a:lstStyle/>
          <a:p>
            <a:fld id="{87F19A9C-90D8-469D-B0E9-16EB4C24580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-36513" y="6496050"/>
            <a:ext cx="587376" cy="336550"/>
          </a:xfrm>
          <a:prstGeom prst="rect">
            <a:avLst/>
          </a:prstGeom>
        </p:spPr>
        <p:txBody>
          <a:bodyPr/>
          <a:lstStyle/>
          <a:p>
            <a:fld id="{73D209DA-FEF3-4889-90C5-CF0B365BC87F}" type="slidenum">
              <a:rPr lang="en-US" altLang="zh-CN"/>
            </a:fld>
            <a:endParaRPr lang="en-US" altLang="zh-CN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史书瑜</a:t>
            </a:r>
            <a:endParaRPr lang="en-US" altLang="zh-CN" dirty="0"/>
          </a:p>
          <a:p>
            <a:pPr lvl="1"/>
            <a:r>
              <a:rPr lang="zh-CN" altLang="en-US" dirty="0"/>
              <a:t>电子邮件：</a:t>
            </a:r>
            <a:r>
              <a:rPr lang="en-US" altLang="zh-CN" dirty="0"/>
              <a:t>ssy</a:t>
            </a:r>
            <a:r>
              <a:rPr lang="en-US" altLang="zh-CN" dirty="0" err="1"/>
              <a:t>@nju.edu.cn</a:t>
            </a:r>
            <a:endParaRPr lang="en-US" altLang="zh-CN" dirty="0"/>
          </a:p>
          <a:p>
            <a:pPr lvl="1"/>
            <a:r>
              <a:rPr lang="zh-CN" altLang="en-US" dirty="0"/>
              <a:t>电话：</a:t>
            </a:r>
            <a:r>
              <a:rPr lang="en-US" altLang="zh-CN" dirty="0"/>
              <a:t>17761719569(M)</a:t>
            </a:r>
            <a:endParaRPr lang="en-US" altLang="zh-CN" dirty="0"/>
          </a:p>
          <a:p>
            <a:pPr lvl="1"/>
            <a:r>
              <a:rPr lang="zh-CN" altLang="en-US" dirty="0"/>
              <a:t>办公室：仙林校区计算机楼</a:t>
            </a:r>
            <a:r>
              <a:rPr lang="en-US" altLang="zh-CN" dirty="0"/>
              <a:t>901</a:t>
            </a:r>
            <a:endParaRPr lang="en-US" altLang="zh-CN" dirty="0"/>
          </a:p>
          <a:p>
            <a:pPr lvl="1"/>
            <a:r>
              <a:rPr lang="zh-CN" altLang="en-US" dirty="0"/>
              <a:t>微信：  </a:t>
            </a:r>
            <a:r>
              <a:rPr lang="en-US" altLang="zh-CN" dirty="0"/>
              <a:t>fondofsmurf </a:t>
            </a:r>
            <a:endParaRPr lang="en-US" altLang="zh-CN" dirty="0"/>
          </a:p>
          <a:p>
            <a:pPr lvl="1"/>
            <a:r>
              <a:rPr lang="zh-CN" altLang="en-US" dirty="0"/>
              <a:t>会建立微信群，作业和实验</a:t>
            </a:r>
            <a:endParaRPr lang="zh-CN" altLang="en-US" dirty="0"/>
          </a:p>
          <a:p>
            <a:pPr lvl="1"/>
            <a:r>
              <a:rPr lang="zh-CN" altLang="en-US" dirty="0"/>
              <a:t>请及时和老师沟通</a:t>
            </a:r>
            <a:endParaRPr lang="zh-CN" altLang="en-US" dirty="0"/>
          </a:p>
          <a:p>
            <a:pPr lvl="1"/>
            <a:r>
              <a:rPr lang="zh-CN" altLang="en-US" dirty="0"/>
              <a:t>课件下载地址： </a:t>
            </a:r>
            <a:r>
              <a:rPr lang="zh-CN" altLang="en-US" dirty="0">
                <a:hlinkClick r:id="rId1" tooltip="" action="ppaction://hlinkfile"/>
              </a:rPr>
              <a:t>https://github.com/AdaDP/Operating-System-NJU</a:t>
            </a:r>
            <a:endParaRPr lang="zh-CN" altLang="en-US" dirty="0"/>
          </a:p>
        </p:txBody>
      </p:sp>
      <p:graphicFrame>
        <p:nvGraphicFramePr>
          <p:cNvPr id="5" name="对象 4"/>
          <p:cNvGraphicFramePr/>
          <p:nvPr>
            <p:custDataLst>
              <p:tags r:id="rId2"/>
            </p:custDataLst>
          </p:nvPr>
        </p:nvGraphicFramePr>
        <p:xfrm>
          <a:off x="6737985" y="2011045"/>
          <a:ext cx="2026285" cy="198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7553325" imgH="7286625" progId="Paint.Picture">
                  <p:embed/>
                </p:oleObj>
              </mc:Choice>
              <mc:Fallback>
                <p:oleObj name="" r:id="rId3" imgW="7553325" imgH="72866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7985" y="2011045"/>
                        <a:ext cx="2026285" cy="198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3127,&quot;width&quot;:3191}"/>
</p:tagLst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演示</Application>
  <PresentationFormat>全屏显示(4:3)</PresentationFormat>
  <Paragraphs>115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华文新魏</vt:lpstr>
      <vt:lpstr>微软雅黑</vt:lpstr>
      <vt:lpstr>Arial Unicode MS</vt:lpstr>
      <vt:lpstr>Axis</vt:lpstr>
      <vt:lpstr>Paint.Picture</vt:lpstr>
      <vt:lpstr>操作系统课程简介</vt:lpstr>
      <vt:lpstr>课程概况</vt:lpstr>
      <vt:lpstr>教学资源</vt:lpstr>
      <vt:lpstr>课程内容组织</vt:lpstr>
      <vt:lpstr>教学方式</vt:lpstr>
      <vt:lpstr>联系方式</vt:lpstr>
    </vt:vector>
  </TitlesOfParts>
  <Company>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史书瑜</cp:lastModifiedBy>
  <cp:revision>1882</cp:revision>
  <dcterms:created xsi:type="dcterms:W3CDTF">2005-03-03T04:54:00Z</dcterms:created>
  <dcterms:modified xsi:type="dcterms:W3CDTF">2020-09-04T07:08:17Z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