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214"/>
  </p:notesMasterIdLst>
  <p:sldIdLst>
    <p:sldId id="256" r:id="rId2"/>
    <p:sldId id="321" r:id="rId3"/>
    <p:sldId id="323" r:id="rId4"/>
    <p:sldId id="325" r:id="rId5"/>
    <p:sldId id="327" r:id="rId6"/>
    <p:sldId id="328" r:id="rId7"/>
    <p:sldId id="495" r:id="rId8"/>
    <p:sldId id="496" r:id="rId9"/>
    <p:sldId id="497" r:id="rId10"/>
    <p:sldId id="498" r:id="rId11"/>
    <p:sldId id="330" r:id="rId12"/>
    <p:sldId id="331" r:id="rId13"/>
    <p:sldId id="499" r:id="rId14"/>
    <p:sldId id="500" r:id="rId15"/>
    <p:sldId id="501" r:id="rId16"/>
    <p:sldId id="502" r:id="rId17"/>
    <p:sldId id="503" r:id="rId18"/>
    <p:sldId id="504" r:id="rId19"/>
    <p:sldId id="332" r:id="rId20"/>
    <p:sldId id="490" r:id="rId21"/>
    <p:sldId id="506" r:id="rId22"/>
    <p:sldId id="507" r:id="rId23"/>
    <p:sldId id="508" r:id="rId24"/>
    <p:sldId id="336" r:id="rId25"/>
    <p:sldId id="337" r:id="rId26"/>
    <p:sldId id="339" r:id="rId27"/>
    <p:sldId id="340" r:id="rId28"/>
    <p:sldId id="341" r:id="rId29"/>
    <p:sldId id="509" r:id="rId30"/>
    <p:sldId id="342" r:id="rId31"/>
    <p:sldId id="510" r:id="rId32"/>
    <p:sldId id="343" r:id="rId33"/>
    <p:sldId id="511" r:id="rId34"/>
    <p:sldId id="345" r:id="rId35"/>
    <p:sldId id="512" r:id="rId36"/>
    <p:sldId id="346" r:id="rId37"/>
    <p:sldId id="347" r:id="rId38"/>
    <p:sldId id="348" r:id="rId39"/>
    <p:sldId id="513" r:id="rId40"/>
    <p:sldId id="491" r:id="rId41"/>
    <p:sldId id="350" r:id="rId42"/>
    <p:sldId id="351" r:id="rId43"/>
    <p:sldId id="352" r:id="rId44"/>
    <p:sldId id="353" r:id="rId45"/>
    <p:sldId id="514" r:id="rId46"/>
    <p:sldId id="354" r:id="rId47"/>
    <p:sldId id="355" r:id="rId48"/>
    <p:sldId id="356" r:id="rId49"/>
    <p:sldId id="358" r:id="rId50"/>
    <p:sldId id="359" r:id="rId51"/>
    <p:sldId id="360" r:id="rId52"/>
    <p:sldId id="361" r:id="rId53"/>
    <p:sldId id="582" r:id="rId54"/>
    <p:sldId id="583" r:id="rId55"/>
    <p:sldId id="362" r:id="rId56"/>
    <p:sldId id="363" r:id="rId57"/>
    <p:sldId id="364" r:id="rId58"/>
    <p:sldId id="365" r:id="rId59"/>
    <p:sldId id="367" r:id="rId60"/>
    <p:sldId id="369" r:id="rId61"/>
    <p:sldId id="370" r:id="rId62"/>
    <p:sldId id="368" r:id="rId63"/>
    <p:sldId id="492" r:id="rId64"/>
    <p:sldId id="372" r:id="rId65"/>
    <p:sldId id="373" r:id="rId66"/>
    <p:sldId id="374" r:id="rId67"/>
    <p:sldId id="515" r:id="rId68"/>
    <p:sldId id="375" r:id="rId69"/>
    <p:sldId id="376" r:id="rId70"/>
    <p:sldId id="377" r:id="rId71"/>
    <p:sldId id="493" r:id="rId72"/>
    <p:sldId id="380" r:id="rId73"/>
    <p:sldId id="517" r:id="rId74"/>
    <p:sldId id="381" r:id="rId75"/>
    <p:sldId id="382" r:id="rId76"/>
    <p:sldId id="518" r:id="rId77"/>
    <p:sldId id="384" r:id="rId78"/>
    <p:sldId id="386" r:id="rId79"/>
    <p:sldId id="387" r:id="rId80"/>
    <p:sldId id="388" r:id="rId81"/>
    <p:sldId id="519" r:id="rId82"/>
    <p:sldId id="390" r:id="rId83"/>
    <p:sldId id="391" r:id="rId84"/>
    <p:sldId id="392" r:id="rId85"/>
    <p:sldId id="393" r:id="rId86"/>
    <p:sldId id="394" r:id="rId87"/>
    <p:sldId id="395" r:id="rId88"/>
    <p:sldId id="396" r:id="rId89"/>
    <p:sldId id="397" r:id="rId90"/>
    <p:sldId id="398" r:id="rId91"/>
    <p:sldId id="400" r:id="rId92"/>
    <p:sldId id="401" r:id="rId93"/>
    <p:sldId id="403" r:id="rId94"/>
    <p:sldId id="404" r:id="rId95"/>
    <p:sldId id="405" r:id="rId96"/>
    <p:sldId id="406" r:id="rId97"/>
    <p:sldId id="408" r:id="rId98"/>
    <p:sldId id="409" r:id="rId99"/>
    <p:sldId id="410" r:id="rId100"/>
    <p:sldId id="411" r:id="rId101"/>
    <p:sldId id="412" r:id="rId102"/>
    <p:sldId id="413" r:id="rId103"/>
    <p:sldId id="414" r:id="rId104"/>
    <p:sldId id="415" r:id="rId105"/>
    <p:sldId id="417" r:id="rId106"/>
    <p:sldId id="419" r:id="rId107"/>
    <p:sldId id="420" r:id="rId108"/>
    <p:sldId id="421" r:id="rId109"/>
    <p:sldId id="422" r:id="rId110"/>
    <p:sldId id="423" r:id="rId111"/>
    <p:sldId id="424" r:id="rId112"/>
    <p:sldId id="520" r:id="rId113"/>
    <p:sldId id="426" r:id="rId114"/>
    <p:sldId id="427" r:id="rId115"/>
    <p:sldId id="428" r:id="rId116"/>
    <p:sldId id="430" r:id="rId117"/>
    <p:sldId id="431" r:id="rId118"/>
    <p:sldId id="432" r:id="rId119"/>
    <p:sldId id="433" r:id="rId120"/>
    <p:sldId id="434" r:id="rId121"/>
    <p:sldId id="435" r:id="rId122"/>
    <p:sldId id="437" r:id="rId123"/>
    <p:sldId id="439" r:id="rId124"/>
    <p:sldId id="440" r:id="rId125"/>
    <p:sldId id="443" r:id="rId126"/>
    <p:sldId id="444" r:id="rId127"/>
    <p:sldId id="445" r:id="rId128"/>
    <p:sldId id="446" r:id="rId129"/>
    <p:sldId id="448" r:id="rId130"/>
    <p:sldId id="449" r:id="rId131"/>
    <p:sldId id="450" r:id="rId132"/>
    <p:sldId id="456" r:id="rId133"/>
    <p:sldId id="457" r:id="rId134"/>
    <p:sldId id="458" r:id="rId135"/>
    <p:sldId id="462" r:id="rId136"/>
    <p:sldId id="459" r:id="rId137"/>
    <p:sldId id="463" r:id="rId138"/>
    <p:sldId id="464" r:id="rId139"/>
    <p:sldId id="494" r:id="rId140"/>
    <p:sldId id="541" r:id="rId141"/>
    <p:sldId id="522" r:id="rId142"/>
    <p:sldId id="523" r:id="rId143"/>
    <p:sldId id="524" r:id="rId144"/>
    <p:sldId id="469" r:id="rId145"/>
    <p:sldId id="467" r:id="rId146"/>
    <p:sldId id="525" r:id="rId147"/>
    <p:sldId id="526" r:id="rId148"/>
    <p:sldId id="527" r:id="rId149"/>
    <p:sldId id="528" r:id="rId150"/>
    <p:sldId id="529" r:id="rId151"/>
    <p:sldId id="589" r:id="rId152"/>
    <p:sldId id="530" r:id="rId153"/>
    <p:sldId id="542" r:id="rId154"/>
    <p:sldId id="531" r:id="rId155"/>
    <p:sldId id="532" r:id="rId156"/>
    <p:sldId id="474" r:id="rId157"/>
    <p:sldId id="534" r:id="rId158"/>
    <p:sldId id="533" r:id="rId159"/>
    <p:sldId id="535" r:id="rId160"/>
    <p:sldId id="536" r:id="rId161"/>
    <p:sldId id="537" r:id="rId162"/>
    <p:sldId id="538" r:id="rId163"/>
    <p:sldId id="539" r:id="rId164"/>
    <p:sldId id="540" r:id="rId165"/>
    <p:sldId id="477" r:id="rId166"/>
    <p:sldId id="544" r:id="rId167"/>
    <p:sldId id="478" r:id="rId168"/>
    <p:sldId id="546" r:id="rId169"/>
    <p:sldId id="545" r:id="rId170"/>
    <p:sldId id="547" r:id="rId171"/>
    <p:sldId id="548" r:id="rId172"/>
    <p:sldId id="549" r:id="rId173"/>
    <p:sldId id="550" r:id="rId174"/>
    <p:sldId id="551" r:id="rId175"/>
    <p:sldId id="480" r:id="rId176"/>
    <p:sldId id="553" r:id="rId177"/>
    <p:sldId id="554" r:id="rId178"/>
    <p:sldId id="555" r:id="rId179"/>
    <p:sldId id="552" r:id="rId180"/>
    <p:sldId id="556" r:id="rId181"/>
    <p:sldId id="557" r:id="rId182"/>
    <p:sldId id="558" r:id="rId183"/>
    <p:sldId id="481" r:id="rId184"/>
    <p:sldId id="483" r:id="rId185"/>
    <p:sldId id="484" r:id="rId186"/>
    <p:sldId id="559" r:id="rId187"/>
    <p:sldId id="560" r:id="rId188"/>
    <p:sldId id="561" r:id="rId189"/>
    <p:sldId id="562" r:id="rId190"/>
    <p:sldId id="564" r:id="rId191"/>
    <p:sldId id="567" r:id="rId192"/>
    <p:sldId id="563" r:id="rId193"/>
    <p:sldId id="565" r:id="rId194"/>
    <p:sldId id="566" r:id="rId195"/>
    <p:sldId id="568" r:id="rId196"/>
    <p:sldId id="569" r:id="rId197"/>
    <p:sldId id="570" r:id="rId198"/>
    <p:sldId id="571" r:id="rId199"/>
    <p:sldId id="572" r:id="rId200"/>
    <p:sldId id="573" r:id="rId201"/>
    <p:sldId id="574" r:id="rId202"/>
    <p:sldId id="575" r:id="rId203"/>
    <p:sldId id="576" r:id="rId204"/>
    <p:sldId id="577" r:id="rId205"/>
    <p:sldId id="578" r:id="rId206"/>
    <p:sldId id="579" r:id="rId207"/>
    <p:sldId id="580" r:id="rId208"/>
    <p:sldId id="581" r:id="rId209"/>
    <p:sldId id="585" r:id="rId210"/>
    <p:sldId id="586" r:id="rId211"/>
    <p:sldId id="588" r:id="rId212"/>
    <p:sldId id="587" r:id="rId213"/>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FF00"/>
    <a:srgbClr val="0000FF"/>
    <a:srgbClr val="008000"/>
    <a:srgbClr val="FFFFB0"/>
    <a:srgbClr val="CBFFFE"/>
    <a:srgbClr val="80FF90"/>
    <a:srgbClr val="FF66FF"/>
    <a:srgbClr val="66FFFF"/>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04" autoAdjust="0"/>
    <p:restoredTop sz="92857" autoAdjust="0"/>
  </p:normalViewPr>
  <p:slideViewPr>
    <p:cSldViewPr>
      <p:cViewPr varScale="1">
        <p:scale>
          <a:sx n="106" d="100"/>
          <a:sy n="106" d="100"/>
        </p:scale>
        <p:origin x="15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heme" Target="theme/theme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F65257B-888D-47A6-888A-402FB565835F}" type="slidenum">
              <a:rPr lang="en-US" altLang="zh-CN" smtClean="0"/>
              <a:pPr>
                <a:defRPr/>
              </a:pPr>
              <a:t>32</a:t>
            </a:fld>
            <a:endParaRPr lang="en-US" altLang="zh-CN"/>
          </a:p>
        </p:txBody>
      </p:sp>
    </p:spTree>
    <p:extLst>
      <p:ext uri="{BB962C8B-B14F-4D97-AF65-F5344CB8AC3E}">
        <p14:creationId xmlns:p14="http://schemas.microsoft.com/office/powerpoint/2010/main" val="2937099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38</a:t>
            </a:fld>
            <a:endParaRPr lang="en-US" altLang="zh-CN"/>
          </a:p>
        </p:txBody>
      </p:sp>
    </p:spTree>
    <p:extLst>
      <p:ext uri="{BB962C8B-B14F-4D97-AF65-F5344CB8AC3E}">
        <p14:creationId xmlns:p14="http://schemas.microsoft.com/office/powerpoint/2010/main" val="3863750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6683ED3B-632C-BE44-9CC3-235C5962B31B}" type="slidenum">
              <a:rPr lang="en-US" altLang="zh-CN"/>
              <a:pPr/>
              <a:t>‹#›</a:t>
            </a:fld>
            <a:endParaRPr lang="en-US" altLang="zh-CN"/>
          </a:p>
        </p:txBody>
      </p:sp>
    </p:spTree>
    <p:extLst>
      <p:ext uri="{BB962C8B-B14F-4D97-AF65-F5344CB8AC3E}">
        <p14:creationId xmlns:p14="http://schemas.microsoft.com/office/powerpoint/2010/main" val="391961483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404813"/>
            <a:ext cx="8353425" cy="647700"/>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268413"/>
            <a:ext cx="4189412" cy="55895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Arial" pitchFamily="34" charset="0"/>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lvl="3" indent="-228600" algn="l" rtl="0" fontAlgn="base">
              <a:lnSpc>
                <a:spcPct val="100000"/>
              </a:lnSpc>
              <a:spcBef>
                <a:spcPct val="20000"/>
              </a:spcBef>
              <a:spcAft>
                <a:spcPct val="0"/>
              </a:spcAft>
              <a:buClr>
                <a:schemeClr val="tx1"/>
              </a:buClr>
              <a:buSzPct val="80000"/>
              <a:buFont typeface="Wingdings" pitchFamily="2" charset="2"/>
              <a:buChar char="u"/>
            </a:pPr>
            <a:r>
              <a:rPr lang="zh-CN" altLang="en-US" dirty="0"/>
              <a:t>第四级</a:t>
            </a:r>
          </a:p>
        </p:txBody>
      </p:sp>
      <p:sp>
        <p:nvSpPr>
          <p:cNvPr id="4" name="内容占位符 3"/>
          <p:cNvSpPr>
            <a:spLocks noGrp="1"/>
          </p:cNvSpPr>
          <p:nvPr>
            <p:ph sz="half" idx="2"/>
          </p:nvPr>
        </p:nvSpPr>
        <p:spPr>
          <a:xfrm>
            <a:off x="4894944" y="1268413"/>
            <a:ext cx="4191000" cy="5589587"/>
          </a:xfrm>
        </p:spPr>
        <p:txBody>
          <a:bodyPr/>
          <a:lstStyle>
            <a:lvl1pPr>
              <a:lnSpc>
                <a:spcPct val="100000"/>
              </a:lnSpc>
              <a:spcBef>
                <a:spcPts val="300"/>
              </a:spcBef>
              <a:defRPr/>
            </a:lvl1pPr>
            <a:lvl2pPr>
              <a:lnSpc>
                <a:spcPct val="100000"/>
              </a:lnSpc>
              <a:spcBef>
                <a:spcPts val="300"/>
              </a:spcBef>
              <a:defRPr/>
            </a:lvl2pPr>
            <a:lvl3pPr>
              <a:lnSpc>
                <a:spcPct val="100000"/>
              </a:lnSpc>
              <a:spcBef>
                <a:spcPts val="300"/>
              </a:spcBef>
              <a:defRPr/>
            </a:lvl3pPr>
            <a:lvl4pPr>
              <a:lnSpc>
                <a:spcPct val="100000"/>
              </a:lnSpc>
              <a:spcBef>
                <a:spcPts val="300"/>
              </a:spcBef>
              <a:defRPr kumimoji="1" lang="zh-CN" altLang="en-US" sz="2000" b="1" baseline="0" dirty="0" smtClean="0">
                <a:solidFill>
                  <a:srgbClr val="002060"/>
                </a:solidFill>
                <a:effectLst/>
                <a:latin typeface="Arial" pitchFamily="34" charset="0"/>
                <a:ea typeface="华文行楷"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marL="1600200" lvl="3" indent="-228600" algn="l" rtl="0" fontAlgn="base">
              <a:lnSpc>
                <a:spcPct val="100000"/>
              </a:lnSpc>
              <a:spcBef>
                <a:spcPct val="20000"/>
              </a:spcBef>
              <a:spcAft>
                <a:spcPct val="0"/>
              </a:spcAft>
              <a:buClr>
                <a:schemeClr val="tx1"/>
              </a:buClr>
              <a:buSzPct val="80000"/>
              <a:buFont typeface="Wingdings" pitchFamily="2" charset="2"/>
              <a:buChar char="u"/>
            </a:pPr>
            <a:r>
              <a:rPr lang="zh-CN" altLang="en-US" dirty="0"/>
              <a:t>第四级</a:t>
            </a:r>
          </a:p>
        </p:txBody>
      </p:sp>
      <p:sp>
        <p:nvSpPr>
          <p:cNvPr id="5" name="灯片编号占位符 4"/>
          <p:cNvSpPr>
            <a:spLocks noGrp="1"/>
          </p:cNvSpPr>
          <p:nvPr>
            <p:ph type="sldNum" sz="quarter" idx="10"/>
          </p:nvPr>
        </p:nvSpPr>
        <p:spPr>
          <a:xfrm>
            <a:off x="-36513" y="6496050"/>
            <a:ext cx="587376" cy="336550"/>
          </a:xfrm>
        </p:spPr>
        <p:txBody>
          <a:bodyPr/>
          <a:lstStyle>
            <a:lvl1pPr>
              <a:defRPr/>
            </a:lvl1pPr>
          </a:lstStyle>
          <a:p>
            <a:fld id="{654149F7-F941-4B60-90C0-52E9F61CED71}" type="slidenum">
              <a:rPr lang="en-US" altLang="zh-CN"/>
              <a:pPr/>
              <a:t>‹#›</a:t>
            </a:fld>
            <a:endParaRPr lang="en-US" altLang="zh-CN"/>
          </a:p>
        </p:txBody>
      </p:sp>
    </p:spTree>
    <p:extLst>
      <p:ext uri="{BB962C8B-B14F-4D97-AF65-F5344CB8AC3E}">
        <p14:creationId xmlns:p14="http://schemas.microsoft.com/office/powerpoint/2010/main" val="11496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 id="2147484029" r:id="rId3"/>
    <p:sldLayoutId id="2147484030" r:id="rId4"/>
  </p:sldLayoutIdLst>
  <p:transition spd="slow">
    <p:wipe/>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1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第四章 存储管理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史书瑜</a:t>
            </a:r>
            <a:endParaRPr lang="en-US" altLang="zh-CN" sz="2800" b="1" dirty="0">
              <a:solidFill>
                <a:srgbClr val="0000FF"/>
              </a:solidFill>
              <a:latin typeface="华文新魏"/>
              <a:ea typeface="华文新魏"/>
              <a:cs typeface="华文新魏"/>
            </a:endParaRPr>
          </a:p>
          <a:p>
            <a:r>
              <a:rPr lang="en-US" altLang="zh-CN" sz="2800" b="1" dirty="0">
                <a:solidFill>
                  <a:srgbClr val="0000FF"/>
                </a:solidFill>
                <a:latin typeface="华文新魏"/>
                <a:ea typeface="华文新魏"/>
                <a:cs typeface="华文新魏"/>
              </a:rPr>
              <a:t>ssy@nju.edu.cn</a:t>
            </a:r>
          </a:p>
          <a:p>
            <a:r>
              <a:rPr lang="zh-CN" altLang="en-US" sz="2800" b="1" dirty="0">
                <a:solidFill>
                  <a:srgbClr val="0000FF"/>
                </a:solidFill>
                <a:latin typeface="华文新魏"/>
                <a:ea typeface="华文新魏"/>
                <a:cs typeface="华文新魏"/>
              </a:rPr>
              <a:t>南京大学</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运行时</a:t>
            </a:r>
            <a:r>
              <a:rPr kumimoji="1" lang="zh-CN" altLang="en-US" dirty="0"/>
              <a:t>链接</a:t>
            </a:r>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将某些目标模块或库函数的</a:t>
            </a:r>
            <a:r>
              <a:rPr lang="zh-CN" altLang="zh-CN" dirty="0">
                <a:solidFill>
                  <a:srgbClr val="FF0000"/>
                </a:solidFill>
                <a:latin typeface="华文新魏"/>
                <a:cs typeface="华文新魏"/>
              </a:rPr>
              <a:t>链接推迟到</a:t>
            </a:r>
            <a:r>
              <a:rPr lang="zh-CN" altLang="zh-CN" dirty="0">
                <a:solidFill>
                  <a:srgbClr val="0000FF"/>
                </a:solidFill>
                <a:latin typeface="华文新魏"/>
                <a:cs typeface="华文新魏"/>
              </a:rPr>
              <a:t>执行时</a:t>
            </a:r>
            <a:r>
              <a:rPr lang="zh-CN" altLang="zh-CN" dirty="0">
                <a:latin typeface="华文新魏"/>
                <a:cs typeface="华文新魏"/>
              </a:rPr>
              <a:t>才进行</a:t>
            </a:r>
            <a:endParaRPr lang="en-US" altLang="zh-CN" dirty="0">
              <a:latin typeface="华文新魏"/>
              <a:cs typeface="华文新魏"/>
            </a:endParaRPr>
          </a:p>
          <a:p>
            <a:pPr lvl="1" eaLnBrk="1" hangingPunct="1"/>
            <a:r>
              <a:rPr lang="zh-CN" altLang="zh-CN" dirty="0"/>
              <a:t>若发现被调用模块或库函数</a:t>
            </a:r>
            <a:r>
              <a:rPr lang="zh-CN" altLang="zh-CN" dirty="0">
                <a:solidFill>
                  <a:srgbClr val="FF0000"/>
                </a:solidFill>
              </a:rPr>
              <a:t>尚未链接</a:t>
            </a:r>
            <a:r>
              <a:rPr lang="zh-CN" altLang="zh-CN" dirty="0"/>
              <a:t>，</a:t>
            </a:r>
            <a:r>
              <a:rPr lang="zh-CN" altLang="zh-CN" dirty="0">
                <a:solidFill>
                  <a:srgbClr val="FF0000"/>
                </a:solidFill>
              </a:rPr>
              <a:t>先在内存中搜索</a:t>
            </a:r>
            <a:r>
              <a:rPr lang="zh-CN" altLang="zh-CN" dirty="0"/>
              <a:t>以查看其</a:t>
            </a:r>
            <a:r>
              <a:rPr lang="zh-CN" altLang="zh-CN" dirty="0">
                <a:solidFill>
                  <a:srgbClr val="FF0000"/>
                </a:solidFill>
              </a:rPr>
              <a:t>是否装入内存</a:t>
            </a:r>
            <a:endParaRPr lang="en-US" altLang="zh-CN" dirty="0">
              <a:solidFill>
                <a:srgbClr val="FF0000"/>
              </a:solidFill>
            </a:endParaRPr>
          </a:p>
          <a:p>
            <a:pPr lvl="2" eaLnBrk="1" hangingPunct="1"/>
            <a:r>
              <a:rPr lang="zh-CN" altLang="zh-CN" dirty="0">
                <a:latin typeface="华文新魏"/>
                <a:ea typeface="华文新魏"/>
                <a:cs typeface="华文新魏"/>
              </a:rPr>
              <a:t>若已装入，则直接将其链接到调用者程序中</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否则</a:t>
            </a:r>
            <a:r>
              <a:rPr lang="zh-CN" altLang="en-US" dirty="0">
                <a:latin typeface="华文新魏"/>
                <a:ea typeface="华文新魏"/>
                <a:cs typeface="华文新魏"/>
              </a:rPr>
              <a:t>在</a:t>
            </a:r>
            <a:r>
              <a:rPr lang="zh-CN" altLang="zh-CN" dirty="0">
                <a:solidFill>
                  <a:srgbClr val="0000FF"/>
                </a:solidFill>
                <a:latin typeface="华文新魏"/>
                <a:ea typeface="华文新魏"/>
                <a:cs typeface="华文新魏"/>
              </a:rPr>
              <a:t>外存</a:t>
            </a:r>
            <a:r>
              <a:rPr lang="zh-CN" altLang="zh-CN" dirty="0">
                <a:latin typeface="华文新魏"/>
                <a:ea typeface="华文新魏"/>
                <a:cs typeface="华文新魏"/>
              </a:rPr>
              <a:t>上的搜索，</a:t>
            </a:r>
            <a:r>
              <a:rPr lang="zh-CN" altLang="en-US" dirty="0">
                <a:latin typeface="华文新魏"/>
                <a:ea typeface="华文新魏"/>
                <a:cs typeface="华文新魏"/>
              </a:rPr>
              <a:t>并</a:t>
            </a:r>
            <a:r>
              <a:rPr lang="zh-CN" altLang="zh-CN" dirty="0">
                <a:latin typeface="华文新魏"/>
                <a:ea typeface="华文新魏"/>
                <a:cs typeface="华文新魏"/>
              </a:rPr>
              <a:t>装入内存和进行链接，生成可执行程序</a:t>
            </a:r>
            <a:endParaRPr lang="en-US" altLang="zh-CN" dirty="0">
              <a:latin typeface="华文新魏"/>
              <a:ea typeface="华文新魏"/>
              <a:cs typeface="华文新魏"/>
            </a:endParaRPr>
          </a:p>
          <a:p>
            <a:pPr eaLnBrk="1" hangingPunct="1"/>
            <a:r>
              <a:rPr kumimoji="1" lang="zh-CN" altLang="en-US" dirty="0"/>
              <a:t>优点</a:t>
            </a:r>
            <a:endParaRPr kumimoji="1" lang="en-US" altLang="zh-CN" dirty="0"/>
          </a:p>
          <a:p>
            <a:pPr lvl="1" eaLnBrk="1" hangingPunct="1"/>
            <a:r>
              <a:rPr lang="zh-CN" altLang="zh-CN" dirty="0"/>
              <a:t>避免程序执行过程中</a:t>
            </a:r>
            <a:r>
              <a:rPr lang="zh-CN" altLang="zh-CN" dirty="0">
                <a:solidFill>
                  <a:srgbClr val="FF0000"/>
                </a:solidFill>
              </a:rPr>
              <a:t>不被调用的某些目标模块在执行前进行链接和装载</a:t>
            </a:r>
            <a:r>
              <a:rPr lang="zh-CN" altLang="zh-CN" dirty="0"/>
              <a:t>而引起的开销，提高系统资源利用率和系统效率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a:t>
            </a:fld>
            <a:endParaRPr lang="en-US" altLang="zh-CN" dirty="0"/>
          </a:p>
        </p:txBody>
      </p:sp>
    </p:spTree>
    <p:extLst>
      <p:ext uri="{BB962C8B-B14F-4D97-AF65-F5344CB8AC3E}">
        <p14:creationId xmlns:p14="http://schemas.microsoft.com/office/powerpoint/2010/main" val="2700671650"/>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页面替换算法</a:t>
            </a:r>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基于程序总是按</a:t>
            </a:r>
            <a:r>
              <a:rPr lang="zh-CN" altLang="en-US" dirty="0">
                <a:solidFill>
                  <a:srgbClr val="FF0000"/>
                </a:solidFill>
                <a:latin typeface="华文新魏"/>
                <a:cs typeface="华文新魏"/>
              </a:rPr>
              <a:t>线性顺序</a:t>
            </a:r>
            <a:r>
              <a:rPr lang="zh-CN" altLang="en-US" dirty="0">
                <a:latin typeface="华文新魏"/>
                <a:cs typeface="华文新魏"/>
              </a:rPr>
              <a:t>来访问物理空间这一假设</a:t>
            </a:r>
          </a:p>
          <a:p>
            <a:pPr lvl="1" eaLnBrk="1" hangingPunct="1"/>
            <a:r>
              <a:rPr lang="zh-CN" altLang="en-US" dirty="0">
                <a:latin typeface="华文新魏"/>
                <a:cs typeface="华文新魏"/>
              </a:rPr>
              <a:t>算法淘汰</a:t>
            </a:r>
            <a:r>
              <a:rPr lang="zh-CN" altLang="en-US" dirty="0">
                <a:solidFill>
                  <a:srgbClr val="FF0000"/>
                </a:solidFill>
                <a:latin typeface="华文新魏"/>
                <a:cs typeface="华文新魏"/>
              </a:rPr>
              <a:t>最先调入内存</a:t>
            </a:r>
            <a:r>
              <a:rPr lang="zh-CN" altLang="en-US" dirty="0">
                <a:latin typeface="华文新魏"/>
                <a:cs typeface="华文新魏"/>
              </a:rPr>
              <a:t>的页，</a:t>
            </a:r>
            <a:r>
              <a:rPr lang="zh-CN" altLang="en-US" dirty="0"/>
              <a:t>即</a:t>
            </a:r>
            <a:r>
              <a:rPr lang="zh-CN" altLang="en-US" dirty="0">
                <a:latin typeface="华文新魏"/>
                <a:cs typeface="华文新魏"/>
              </a:rPr>
              <a:t>内存中驻留时间最长的页</a:t>
            </a:r>
          </a:p>
          <a:p>
            <a:pPr eaLnBrk="1" hangingPunct="1"/>
            <a:r>
              <a:rPr lang="zh-CN" altLang="en-US" dirty="0">
                <a:latin typeface="华文新魏"/>
                <a:cs typeface="华文新魏"/>
              </a:rPr>
              <a:t>实现技术 </a:t>
            </a:r>
            <a:endParaRPr lang="en-US" altLang="zh-CN" dirty="0">
              <a:latin typeface="华文新魏"/>
              <a:cs typeface="华文新魏"/>
            </a:endParaRPr>
          </a:p>
          <a:p>
            <a:pPr lvl="1" eaLnBrk="1" hangingPunct="1"/>
            <a:r>
              <a:rPr lang="zh-CN" altLang="en-US" dirty="0"/>
              <a:t>设置具有</a:t>
            </a:r>
            <a:r>
              <a:rPr lang="en-US" altLang="zh-CN" dirty="0">
                <a:solidFill>
                  <a:srgbClr val="008000"/>
                </a:solidFill>
              </a:rPr>
              <a:t>m</a:t>
            </a:r>
            <a:r>
              <a:rPr lang="zh-CN" altLang="en-US" dirty="0"/>
              <a:t>个元素的页号表，控制换页</a:t>
            </a:r>
            <a:endParaRPr lang="en-US" altLang="zh-CN" dirty="0"/>
          </a:p>
          <a:p>
            <a:pPr lvl="2" eaLnBrk="1" hangingPunct="1"/>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0</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1</a:t>
            </a:r>
            <a:r>
              <a:rPr lang="zh-CN" altLang="en-US" dirty="0">
                <a:solidFill>
                  <a:srgbClr val="008000"/>
                </a:solidFill>
                <a:latin typeface="华文新魏"/>
                <a:ea typeface="华文新魏"/>
                <a:cs typeface="华文新魏"/>
              </a:rPr>
              <a:t>］， </a:t>
            </a:r>
            <a:r>
              <a:rPr lang="en-US" altLang="zh-CN" dirty="0">
                <a:solidFill>
                  <a:srgbClr val="008000"/>
                </a:solidFill>
                <a:latin typeface="华文新魏"/>
                <a:ea typeface="华文新魏"/>
                <a:cs typeface="华文新魏"/>
              </a:rPr>
              <a:t>…</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P</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m-1</a:t>
            </a:r>
            <a:r>
              <a:rPr lang="zh-CN" altLang="en-US" dirty="0">
                <a:solidFill>
                  <a:srgbClr val="008000"/>
                </a:solidFill>
                <a:latin typeface="华文新魏"/>
                <a:ea typeface="华文新魏"/>
                <a:cs typeface="华文新魏"/>
              </a:rPr>
              <a:t>］</a:t>
            </a:r>
            <a:endParaRPr lang="en-US" altLang="zh-CN" dirty="0">
              <a:solidFill>
                <a:srgbClr val="008000"/>
              </a:solidFill>
              <a:latin typeface="华文新魏"/>
              <a:ea typeface="华文新魏"/>
              <a:cs typeface="华文新魏"/>
            </a:endParaRPr>
          </a:p>
          <a:p>
            <a:pPr lvl="2" eaLnBrk="1" hangingPunct="1"/>
            <a:r>
              <a:rPr lang="zh-CN" altLang="en-US" dirty="0">
                <a:latin typeface="华文新魏"/>
                <a:ea typeface="华文新魏"/>
                <a:cs typeface="华文新魏"/>
              </a:rPr>
              <a:t>每个</a:t>
            </a:r>
            <a:r>
              <a:rPr lang="en-US" altLang="zh-CN" dirty="0">
                <a:solidFill>
                  <a:srgbClr val="008000"/>
                </a:solidFill>
                <a:latin typeface="华文新魏"/>
                <a:ea typeface="华文新魏"/>
                <a:cs typeface="华文新魏"/>
              </a:rPr>
              <a:t>P[</a:t>
            </a:r>
            <a:r>
              <a:rPr lang="en-US" altLang="zh-CN" dirty="0" err="1">
                <a:solidFill>
                  <a:srgbClr val="008000"/>
                </a:solidFill>
                <a:latin typeface="华文新魏"/>
                <a:ea typeface="华文新魏"/>
                <a:cs typeface="华文新魏"/>
              </a:rPr>
              <a:t>i</a:t>
            </a:r>
            <a:r>
              <a:rPr lang="en-US" altLang="zh-CN" dirty="0">
                <a:solidFill>
                  <a:srgbClr val="008000"/>
                </a:solidFill>
                <a:latin typeface="华文新魏"/>
                <a:ea typeface="华文新魏"/>
                <a:cs typeface="华文新魏"/>
              </a:rPr>
              <a:t>]</a:t>
            </a:r>
            <a:r>
              <a:rPr lang="zh-CN" altLang="en-US" dirty="0">
                <a:latin typeface="华文新魏"/>
                <a:ea typeface="华文新魏"/>
                <a:cs typeface="华文新魏"/>
              </a:rPr>
              <a:t>存储一个装入内存的页面页号</a:t>
            </a:r>
            <a:endParaRPr lang="en-US" altLang="zh-CN" dirty="0">
              <a:latin typeface="华文新魏"/>
              <a:ea typeface="华文新魏"/>
              <a:cs typeface="华文新魏"/>
            </a:endParaRPr>
          </a:p>
          <a:p>
            <a:pPr lvl="1" eaLnBrk="1" hangingPunct="1"/>
            <a:r>
              <a:rPr lang="zh-CN" altLang="en-US" dirty="0"/>
              <a:t>假设</a:t>
            </a:r>
            <a:r>
              <a:rPr lang="en-US" altLang="zh-CN" dirty="0">
                <a:solidFill>
                  <a:srgbClr val="008000"/>
                </a:solidFill>
              </a:rPr>
              <a:t>k</a:t>
            </a:r>
            <a:r>
              <a:rPr lang="zh-CN" altLang="en-US" dirty="0"/>
              <a:t>指示当前调入</a:t>
            </a:r>
            <a:r>
              <a:rPr lang="zh-CN" altLang="zh-CN" dirty="0"/>
              <a:t>新页时</a:t>
            </a:r>
            <a:r>
              <a:rPr lang="zh-CN" altLang="zh-CN" dirty="0">
                <a:solidFill>
                  <a:srgbClr val="FF0000"/>
                </a:solidFill>
              </a:rPr>
              <a:t>淘汰页在页号表中的位置</a:t>
            </a:r>
            <a:r>
              <a:rPr lang="zh-CN" altLang="zh-CN" dirty="0"/>
              <a:t>，则淘汰页的页号应是</a:t>
            </a:r>
            <a:r>
              <a:rPr lang="en-US" altLang="zh-CN" dirty="0">
                <a:solidFill>
                  <a:srgbClr val="008000"/>
                </a:solidFill>
              </a:rPr>
              <a:t>P[k]</a:t>
            </a:r>
            <a:r>
              <a:rPr lang="zh-CN" altLang="zh-CN" dirty="0"/>
              <a:t> </a:t>
            </a:r>
            <a:endParaRPr lang="en-US" altLang="zh-CN" dirty="0"/>
          </a:p>
          <a:p>
            <a:pPr lvl="1" eaLnBrk="1" hangingPunct="1"/>
            <a:r>
              <a:rPr lang="zh-CN" altLang="zh-CN" dirty="0"/>
              <a:t>每当调入新页后，执行</a:t>
            </a:r>
            <a:endParaRPr lang="en-US" altLang="zh-CN" dirty="0"/>
          </a:p>
          <a:p>
            <a:pPr lvl="2" eaLnBrk="1" hangingPunct="1"/>
            <a:r>
              <a:rPr lang="en-US" altLang="zh-CN" dirty="0">
                <a:latin typeface="华文新魏"/>
                <a:ea typeface="华文新魏"/>
                <a:cs typeface="华文新魏"/>
              </a:rPr>
              <a:t>P[k]</a:t>
            </a:r>
            <a:r>
              <a:rPr lang="zh-CN" altLang="zh-CN" dirty="0">
                <a:latin typeface="华文新魏"/>
                <a:ea typeface="华文新魏"/>
                <a:cs typeface="华文新魏"/>
              </a:rPr>
              <a:t>＝新页的页号</a:t>
            </a:r>
            <a:endParaRPr lang="en-US" altLang="zh-CN" dirty="0">
              <a:latin typeface="华文新魏"/>
              <a:ea typeface="华文新魏"/>
              <a:cs typeface="华文新魏"/>
            </a:endParaRPr>
          </a:p>
          <a:p>
            <a:pPr lvl="2" eaLnBrk="1" hangingPunct="1"/>
            <a:r>
              <a:rPr lang="en-US" altLang="zh-CN" dirty="0">
                <a:solidFill>
                  <a:srgbClr val="FF0000"/>
                </a:solidFill>
                <a:latin typeface="华文新魏"/>
                <a:ea typeface="华文新魏"/>
                <a:cs typeface="华文新魏"/>
              </a:rPr>
              <a:t>k</a:t>
            </a:r>
            <a:r>
              <a:rPr lang="zh-CN" altLang="zh-CN" dirty="0">
                <a:solidFill>
                  <a:srgbClr val="FF0000"/>
                </a:solidFill>
                <a:latin typeface="华文新魏"/>
                <a:ea typeface="华文新魏"/>
                <a:cs typeface="华文新魏"/>
              </a:rPr>
              <a:t>＝</a:t>
            </a:r>
            <a:r>
              <a:rPr lang="en-US" altLang="zh-CN" dirty="0">
                <a:solidFill>
                  <a:srgbClr val="FF0000"/>
                </a:solidFill>
                <a:latin typeface="华文新魏"/>
                <a:ea typeface="华文新魏"/>
                <a:cs typeface="华文新魏"/>
              </a:rPr>
              <a:t>(k</a:t>
            </a:r>
            <a:r>
              <a:rPr lang="zh-CN" altLang="zh-CN" dirty="0">
                <a:solidFill>
                  <a:srgbClr val="FF0000"/>
                </a:solidFill>
                <a:latin typeface="华文新魏"/>
                <a:ea typeface="华文新魏"/>
                <a:cs typeface="华文新魏"/>
              </a:rPr>
              <a:t>＋</a:t>
            </a:r>
            <a:r>
              <a:rPr lang="en-US" altLang="zh-CN" dirty="0">
                <a:solidFill>
                  <a:srgbClr val="FF0000"/>
                </a:solidFill>
                <a:latin typeface="华文新魏"/>
                <a:ea typeface="华文新魏"/>
                <a:cs typeface="华文新魏"/>
              </a:rPr>
              <a:t>1)</a:t>
            </a:r>
            <a:r>
              <a:rPr lang="zh-CN" altLang="en-US" dirty="0">
                <a:solidFill>
                  <a:srgbClr val="FF0000"/>
                </a:solidFill>
                <a:latin typeface="华文新魏"/>
                <a:ea typeface="华文新魏"/>
                <a:cs typeface="华文新魏"/>
              </a:rPr>
              <a:t> </a:t>
            </a:r>
            <a:r>
              <a:rPr lang="en-US" altLang="zh-CN" dirty="0">
                <a:solidFill>
                  <a:srgbClr val="FF0000"/>
                </a:solidFill>
                <a:latin typeface="华文新魏"/>
                <a:ea typeface="华文新魏"/>
                <a:cs typeface="华文新魏"/>
              </a:rPr>
              <a:t>%</a:t>
            </a:r>
            <a:r>
              <a:rPr lang="zh-CN" altLang="en-US" dirty="0">
                <a:solidFill>
                  <a:srgbClr val="FF0000"/>
                </a:solidFill>
                <a:latin typeface="华文新魏"/>
                <a:ea typeface="华文新魏"/>
                <a:cs typeface="华文新魏"/>
              </a:rPr>
              <a:t> </a:t>
            </a:r>
            <a:r>
              <a:rPr lang="en-US" altLang="zh-CN" dirty="0">
                <a:solidFill>
                  <a:srgbClr val="FF0000"/>
                </a:solidFill>
                <a:latin typeface="华文新魏"/>
                <a:ea typeface="华文新魏"/>
                <a:cs typeface="华文新魏"/>
              </a:rPr>
              <a:t>m</a:t>
            </a:r>
            <a:r>
              <a:rPr lang="zh-CN" altLang="zh-CN" dirty="0">
                <a:solidFill>
                  <a:srgbClr val="FF0000"/>
                </a:solidFill>
                <a:latin typeface="华文新魏"/>
                <a:ea typeface="华文新魏"/>
                <a:cs typeface="华文新魏"/>
              </a:rPr>
              <a:t> </a:t>
            </a:r>
            <a:endParaRPr lang="en-US" altLang="zh-CN" dirty="0">
              <a:solidFill>
                <a:srgbClr val="FF0000"/>
              </a:solidFill>
              <a:latin typeface="华文新魏"/>
              <a:ea typeface="华文新魏"/>
              <a:cs typeface="华文新魏"/>
            </a:endParaRPr>
          </a:p>
          <a:p>
            <a:pPr eaLnBrk="1" hangingPunct="1"/>
            <a:r>
              <a:rPr lang="zh-CN" altLang="en-US" dirty="0">
                <a:latin typeface="华文新魏"/>
                <a:cs typeface="华文新魏"/>
              </a:rPr>
              <a:t>特点</a:t>
            </a:r>
            <a:endParaRPr lang="en-US" altLang="zh-CN" dirty="0">
              <a:latin typeface="华文新魏"/>
              <a:cs typeface="华文新魏"/>
            </a:endParaRPr>
          </a:p>
          <a:p>
            <a:pPr lvl="1" eaLnBrk="1" hangingPunct="1"/>
            <a:r>
              <a:rPr lang="zh-CN" altLang="en-US" dirty="0"/>
              <a:t>对</a:t>
            </a:r>
            <a:r>
              <a:rPr lang="zh-CN" altLang="en-US" dirty="0">
                <a:solidFill>
                  <a:srgbClr val="FF0000"/>
                </a:solidFill>
              </a:rPr>
              <a:t>具有线性顺序特性</a:t>
            </a:r>
            <a:r>
              <a:rPr lang="zh-CN" altLang="en-US" dirty="0"/>
              <a:t>的程序较适用</a:t>
            </a:r>
            <a:endParaRPr lang="en-US" altLang="zh-CN" dirty="0"/>
          </a:p>
          <a:p>
            <a:pPr lvl="1" eaLnBrk="1" hangingPunct="1"/>
            <a:r>
              <a:rPr lang="zh-CN" altLang="en-US" dirty="0"/>
              <a:t>缺页中断率是最佳算法的</a:t>
            </a:r>
            <a:r>
              <a:rPr lang="en-US" altLang="zh-CN" dirty="0"/>
              <a:t>2~3</a:t>
            </a:r>
            <a:r>
              <a:rPr lang="zh-CN" altLang="en-US" dirty="0"/>
              <a:t>倍</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Tree>
    <p:extLst>
      <p:ext uri="{BB962C8B-B14F-4D97-AF65-F5344CB8AC3E}">
        <p14:creationId xmlns:p14="http://schemas.microsoft.com/office/powerpoint/2010/main" val="3260246243"/>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FIFO </a:t>
            </a:r>
            <a:r>
              <a:rPr lang="zh-CN" altLang="zh-CN" dirty="0">
                <a:latin typeface="华文新魏" charset="0"/>
                <a:ea typeface="华文新魏" charset="0"/>
                <a:cs typeface="华文新魏" charset="0"/>
              </a:rPr>
              <a:t>调度算法</a:t>
            </a:r>
            <a:r>
              <a:rPr lang="zh-CN" altLang="en-US" dirty="0">
                <a:latin typeface="华文新魏" charset="0"/>
                <a:ea typeface="华文新魏" charset="0"/>
                <a:cs typeface="华文新魏" charset="0"/>
              </a:rPr>
              <a:t>的</a:t>
            </a:r>
            <a:r>
              <a:rPr lang="en-US" altLang="zh-CN" dirty="0" err="1">
                <a:latin typeface="华文新魏" charset="0"/>
                <a:ea typeface="华文新魏" charset="0"/>
                <a:cs typeface="华文新魏" charset="0"/>
              </a:rPr>
              <a:t>Belady</a:t>
            </a:r>
            <a:r>
              <a:rPr lang="zh-CN" altLang="zh-CN" dirty="0">
                <a:latin typeface="华文新魏" charset="0"/>
                <a:ea typeface="华文新魏" charset="0"/>
                <a:cs typeface="华文新魏" charset="0"/>
              </a:rPr>
              <a:t>异常现象</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r>
              <a:rPr lang="en-US" altLang="zh-CN" dirty="0" err="1">
                <a:latin typeface="华文新魏" charset="0"/>
                <a:ea typeface="华文新魏" charset="0"/>
                <a:cs typeface="华文新魏" charset="0"/>
              </a:rPr>
              <a:t>Belady</a:t>
            </a:r>
            <a:r>
              <a:rPr lang="zh-CN" altLang="en-US" dirty="0">
                <a:latin typeface="华文新魏" charset="0"/>
                <a:ea typeface="华文新魏" charset="0"/>
                <a:cs typeface="华文新魏" charset="0"/>
              </a:rPr>
              <a:t>现象：</a:t>
            </a:r>
            <a:r>
              <a:rPr lang="zh-CN" altLang="zh-CN" dirty="0">
                <a:solidFill>
                  <a:srgbClr val="FF0000"/>
                </a:solidFill>
                <a:latin typeface="华文新魏" charset="0"/>
                <a:ea typeface="华文新魏" charset="0"/>
                <a:cs typeface="华文新魏" charset="0"/>
              </a:rPr>
              <a:t>增加可用物理页框数量</a:t>
            </a:r>
            <a:r>
              <a:rPr lang="zh-CN" altLang="zh-CN" dirty="0">
                <a:latin typeface="华文新魏" charset="0"/>
                <a:ea typeface="华文新魏" charset="0"/>
                <a:cs typeface="华文新魏" charset="0"/>
              </a:rPr>
              <a:t>会导致更多的缺页异常</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设</a:t>
            </a:r>
            <a:r>
              <a:rPr lang="zh-CN" altLang="zh-CN" dirty="0">
                <a:latin typeface="华文新魏" charset="0"/>
                <a:ea typeface="华文新魏" charset="0"/>
                <a:cs typeface="华文新魏" charset="0"/>
              </a:rPr>
              <a:t>有</a:t>
            </a:r>
            <a:r>
              <a:rPr lang="en-US" altLang="zh-CN" dirty="0">
                <a:latin typeface="华文新魏" charset="0"/>
                <a:ea typeface="华文新魏" charset="0"/>
                <a:cs typeface="华文新魏" charset="0"/>
              </a:rPr>
              <a:t>5</a:t>
            </a:r>
            <a:r>
              <a:rPr lang="zh-CN" altLang="zh-CN" dirty="0">
                <a:latin typeface="华文新魏" charset="0"/>
                <a:ea typeface="华文新魏" charset="0"/>
                <a:cs typeface="华文新魏" charset="0"/>
              </a:rPr>
              <a:t>个页面的访问序列为</a:t>
            </a:r>
            <a:r>
              <a:rPr lang="en-US" altLang="zh-CN" dirty="0">
                <a:solidFill>
                  <a:srgbClr val="008000"/>
                </a:solidFill>
                <a:latin typeface="华文新魏" charset="0"/>
                <a:ea typeface="华文新魏" charset="0"/>
                <a:cs typeface="华文新魏" charset="0"/>
              </a:rPr>
              <a:t>4, 3, 2, 1, 4, 3, 5, 4,3, 2, 1, 5</a:t>
            </a:r>
          </a:p>
          <a:p>
            <a:pPr lvl="1"/>
            <a:r>
              <a:rPr lang="zh-CN" altLang="zh-CN" dirty="0">
                <a:latin typeface="华文新魏" charset="0"/>
                <a:ea typeface="华文新魏" charset="0"/>
                <a:cs typeface="华文新魏" charset="0"/>
              </a:rPr>
              <a:t>现在分配给进程的物理页框为</a:t>
            </a:r>
            <a:r>
              <a:rPr lang="en-US" altLang="zh-CN" dirty="0">
                <a:solidFill>
                  <a:srgbClr val="FF0000"/>
                </a:solidFill>
                <a:latin typeface="华文新魏" charset="0"/>
                <a:ea typeface="华文新魏" charset="0"/>
                <a:cs typeface="华文新魏" charset="0"/>
              </a:rPr>
              <a:t>3</a:t>
            </a:r>
            <a:r>
              <a:rPr lang="zh-CN" altLang="zh-CN" dirty="0">
                <a:solidFill>
                  <a:srgbClr val="FF0000"/>
                </a:solidFill>
                <a:latin typeface="华文新魏" charset="0"/>
                <a:ea typeface="华文新魏" charset="0"/>
                <a:cs typeface="华文新魏" charset="0"/>
              </a:rPr>
              <a:t>个</a:t>
            </a:r>
            <a:r>
              <a:rPr lang="zh-CN" altLang="zh-CN" dirty="0">
                <a:latin typeface="华文新魏" charset="0"/>
                <a:ea typeface="华文新魏" charset="0"/>
                <a:cs typeface="华文新魏" charset="0"/>
              </a:rPr>
              <a:t>和</a:t>
            </a:r>
            <a:r>
              <a:rPr lang="en-US" altLang="zh-CN" dirty="0">
                <a:solidFill>
                  <a:srgbClr val="FF0000"/>
                </a:solidFill>
                <a:latin typeface="华文新魏" charset="0"/>
                <a:ea typeface="华文新魏" charset="0"/>
                <a:cs typeface="华文新魏" charset="0"/>
              </a:rPr>
              <a:t>4</a:t>
            </a:r>
            <a:r>
              <a:rPr lang="zh-CN" altLang="zh-CN" dirty="0">
                <a:solidFill>
                  <a:srgbClr val="FF0000"/>
                </a:solidFill>
                <a:latin typeface="华文新魏" charset="0"/>
                <a:ea typeface="华文新魏" charset="0"/>
                <a:cs typeface="华文新魏" charset="0"/>
              </a:rPr>
              <a:t>个</a:t>
            </a:r>
            <a:r>
              <a:rPr lang="zh-CN" altLang="zh-CN" dirty="0">
                <a:latin typeface="华文新魏" charset="0"/>
                <a:ea typeface="华文新魏" charset="0"/>
                <a:cs typeface="华文新魏" charset="0"/>
              </a:rPr>
              <a:t>，其执行过程分别如下</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Tree>
    <p:extLst>
      <p:ext uri="{BB962C8B-B14F-4D97-AF65-F5344CB8AC3E}">
        <p14:creationId xmlns:p14="http://schemas.microsoft.com/office/powerpoint/2010/main" val="91751532"/>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extLst>
              <p:ext uri="{D42A27DB-BD31-4B8C-83A1-F6EECF244321}">
                <p14:modId xmlns:p14="http://schemas.microsoft.com/office/powerpoint/2010/main" val="4192024483"/>
              </p:ext>
            </p:extLst>
          </p:nvPr>
        </p:nvGraphicFramePr>
        <p:xfrm>
          <a:off x="323530" y="1673172"/>
          <a:ext cx="8424934" cy="2159894"/>
        </p:xfrm>
        <a:graphic>
          <a:graphicData uri="http://schemas.openxmlformats.org/drawingml/2006/table">
            <a:tbl>
              <a:tblPr/>
              <a:tblGrid>
                <a:gridCol w="1066081">
                  <a:extLst>
                    <a:ext uri="{9D8B030D-6E8A-4147-A177-3AD203B41FA5}">
                      <a16:colId xmlns:a16="http://schemas.microsoft.com/office/drawing/2014/main" val="20000"/>
                    </a:ext>
                  </a:extLst>
                </a:gridCol>
                <a:gridCol w="593339">
                  <a:extLst>
                    <a:ext uri="{9D8B030D-6E8A-4147-A177-3AD203B41FA5}">
                      <a16:colId xmlns:a16="http://schemas.microsoft.com/office/drawing/2014/main" val="20001"/>
                    </a:ext>
                  </a:extLst>
                </a:gridCol>
                <a:gridCol w="518570">
                  <a:extLst>
                    <a:ext uri="{9D8B030D-6E8A-4147-A177-3AD203B41FA5}">
                      <a16:colId xmlns:a16="http://schemas.microsoft.com/office/drawing/2014/main" val="20002"/>
                    </a:ext>
                  </a:extLst>
                </a:gridCol>
                <a:gridCol w="624694">
                  <a:extLst>
                    <a:ext uri="{9D8B030D-6E8A-4147-A177-3AD203B41FA5}">
                      <a16:colId xmlns:a16="http://schemas.microsoft.com/office/drawing/2014/main" val="20003"/>
                    </a:ext>
                  </a:extLst>
                </a:gridCol>
                <a:gridCol w="627106">
                  <a:extLst>
                    <a:ext uri="{9D8B030D-6E8A-4147-A177-3AD203B41FA5}">
                      <a16:colId xmlns:a16="http://schemas.microsoft.com/office/drawing/2014/main" val="20004"/>
                    </a:ext>
                  </a:extLst>
                </a:gridCol>
                <a:gridCol w="624695">
                  <a:extLst>
                    <a:ext uri="{9D8B030D-6E8A-4147-A177-3AD203B41FA5}">
                      <a16:colId xmlns:a16="http://schemas.microsoft.com/office/drawing/2014/main" val="20005"/>
                    </a:ext>
                  </a:extLst>
                </a:gridCol>
                <a:gridCol w="627106">
                  <a:extLst>
                    <a:ext uri="{9D8B030D-6E8A-4147-A177-3AD203B41FA5}">
                      <a16:colId xmlns:a16="http://schemas.microsoft.com/office/drawing/2014/main" val="20006"/>
                    </a:ext>
                  </a:extLst>
                </a:gridCol>
                <a:gridCol w="624694">
                  <a:extLst>
                    <a:ext uri="{9D8B030D-6E8A-4147-A177-3AD203B41FA5}">
                      <a16:colId xmlns:a16="http://schemas.microsoft.com/office/drawing/2014/main" val="20007"/>
                    </a:ext>
                  </a:extLst>
                </a:gridCol>
                <a:gridCol w="631930">
                  <a:extLst>
                    <a:ext uri="{9D8B030D-6E8A-4147-A177-3AD203B41FA5}">
                      <a16:colId xmlns:a16="http://schemas.microsoft.com/office/drawing/2014/main" val="20008"/>
                    </a:ext>
                  </a:extLst>
                </a:gridCol>
                <a:gridCol w="458270">
                  <a:extLst>
                    <a:ext uri="{9D8B030D-6E8A-4147-A177-3AD203B41FA5}">
                      <a16:colId xmlns:a16="http://schemas.microsoft.com/office/drawing/2014/main" val="20009"/>
                    </a:ext>
                  </a:extLst>
                </a:gridCol>
                <a:gridCol w="624695">
                  <a:extLst>
                    <a:ext uri="{9D8B030D-6E8A-4147-A177-3AD203B41FA5}">
                      <a16:colId xmlns:a16="http://schemas.microsoft.com/office/drawing/2014/main" val="20010"/>
                    </a:ext>
                  </a:extLst>
                </a:gridCol>
                <a:gridCol w="627106">
                  <a:extLst>
                    <a:ext uri="{9D8B030D-6E8A-4147-A177-3AD203B41FA5}">
                      <a16:colId xmlns:a16="http://schemas.microsoft.com/office/drawing/2014/main" val="20011"/>
                    </a:ext>
                  </a:extLst>
                </a:gridCol>
                <a:gridCol w="776648">
                  <a:extLst>
                    <a:ext uri="{9D8B030D-6E8A-4147-A177-3AD203B41FA5}">
                      <a16:colId xmlns:a16="http://schemas.microsoft.com/office/drawing/2014/main" val="20012"/>
                    </a:ext>
                  </a:extLst>
                </a:gridCol>
              </a:tblGrid>
              <a:tr h="398566">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500" b="1" i="0" u="none" strike="noStrike" cap="none" normalizeH="0" baseline="0" dirty="0">
                          <a:ln>
                            <a:noFill/>
                          </a:ln>
                          <a:solidFill>
                            <a:srgbClr val="FF0000"/>
                          </a:solidFill>
                          <a:effectLst/>
                          <a:latin typeface="Times New Roman" charset="0"/>
                          <a:ea typeface="宋体" charset="0"/>
                          <a:cs typeface="Times New Roman" charset="0"/>
                        </a:rPr>
                        <a:t>访问页号</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3339">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398566">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202">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3"/>
                  </a:ext>
                </a:extLst>
              </a:tr>
              <a:tr h="325774">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rgbClr val="0000FF"/>
                          </a:solidFill>
                          <a:effectLst/>
                          <a:latin typeface="Times New Roman" charset="0"/>
                          <a:ea typeface="宋体" charset="0"/>
                          <a:cs typeface="Times New Roman" charset="0"/>
                        </a:rPr>
                        <a:t>淘汰页面</a:t>
                      </a:r>
                      <a:endParaRPr kumimoji="0" lang="zh-CN" altLang="en-US"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48447">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缺页异常</a:t>
                      </a:r>
                      <a:endParaRPr kumimoji="0" lang="zh-CN" altLang="en-US" sz="1500" b="1" i="0" u="none" strike="noStrike" cap="none" normalizeH="0" baseline="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869136627"/>
              </p:ext>
            </p:extLst>
          </p:nvPr>
        </p:nvGraphicFramePr>
        <p:xfrm>
          <a:off x="323523" y="4077072"/>
          <a:ext cx="8424941" cy="2088236"/>
        </p:xfrm>
        <a:graphic>
          <a:graphicData uri="http://schemas.openxmlformats.org/drawingml/2006/table">
            <a:tbl>
              <a:tblPr/>
              <a:tblGrid>
                <a:gridCol w="1065167">
                  <a:extLst>
                    <a:ext uri="{9D8B030D-6E8A-4147-A177-3AD203B41FA5}">
                      <a16:colId xmlns:a16="http://schemas.microsoft.com/office/drawing/2014/main" val="20000"/>
                    </a:ext>
                  </a:extLst>
                </a:gridCol>
                <a:gridCol w="594897">
                  <a:extLst>
                    <a:ext uri="{9D8B030D-6E8A-4147-A177-3AD203B41FA5}">
                      <a16:colId xmlns:a16="http://schemas.microsoft.com/office/drawing/2014/main" val="20001"/>
                    </a:ext>
                  </a:extLst>
                </a:gridCol>
                <a:gridCol w="519650">
                  <a:extLst>
                    <a:ext uri="{9D8B030D-6E8A-4147-A177-3AD203B41FA5}">
                      <a16:colId xmlns:a16="http://schemas.microsoft.com/office/drawing/2014/main" val="20002"/>
                    </a:ext>
                  </a:extLst>
                </a:gridCol>
                <a:gridCol w="625464">
                  <a:extLst>
                    <a:ext uri="{9D8B030D-6E8A-4147-A177-3AD203B41FA5}">
                      <a16:colId xmlns:a16="http://schemas.microsoft.com/office/drawing/2014/main" val="20003"/>
                    </a:ext>
                  </a:extLst>
                </a:gridCol>
                <a:gridCol w="627815">
                  <a:extLst>
                    <a:ext uri="{9D8B030D-6E8A-4147-A177-3AD203B41FA5}">
                      <a16:colId xmlns:a16="http://schemas.microsoft.com/office/drawing/2014/main" val="20004"/>
                    </a:ext>
                  </a:extLst>
                </a:gridCol>
                <a:gridCol w="573733">
                  <a:extLst>
                    <a:ext uri="{9D8B030D-6E8A-4147-A177-3AD203B41FA5}">
                      <a16:colId xmlns:a16="http://schemas.microsoft.com/office/drawing/2014/main" val="20005"/>
                    </a:ext>
                  </a:extLst>
                </a:gridCol>
                <a:gridCol w="517300">
                  <a:extLst>
                    <a:ext uri="{9D8B030D-6E8A-4147-A177-3AD203B41FA5}">
                      <a16:colId xmlns:a16="http://schemas.microsoft.com/office/drawing/2014/main" val="20006"/>
                    </a:ext>
                  </a:extLst>
                </a:gridCol>
                <a:gridCol w="625464">
                  <a:extLst>
                    <a:ext uri="{9D8B030D-6E8A-4147-A177-3AD203B41FA5}">
                      <a16:colId xmlns:a16="http://schemas.microsoft.com/office/drawing/2014/main" val="20007"/>
                    </a:ext>
                  </a:extLst>
                </a:gridCol>
                <a:gridCol w="465571">
                  <a:extLst>
                    <a:ext uri="{9D8B030D-6E8A-4147-A177-3AD203B41FA5}">
                      <a16:colId xmlns:a16="http://schemas.microsoft.com/office/drawing/2014/main" val="20008"/>
                    </a:ext>
                  </a:extLst>
                </a:gridCol>
                <a:gridCol w="627813">
                  <a:extLst>
                    <a:ext uri="{9D8B030D-6E8A-4147-A177-3AD203B41FA5}">
                      <a16:colId xmlns:a16="http://schemas.microsoft.com/office/drawing/2014/main" val="20009"/>
                    </a:ext>
                  </a:extLst>
                </a:gridCol>
                <a:gridCol w="625464">
                  <a:extLst>
                    <a:ext uri="{9D8B030D-6E8A-4147-A177-3AD203B41FA5}">
                      <a16:colId xmlns:a16="http://schemas.microsoft.com/office/drawing/2014/main" val="20010"/>
                    </a:ext>
                  </a:extLst>
                </a:gridCol>
                <a:gridCol w="778302">
                  <a:extLst>
                    <a:ext uri="{9D8B030D-6E8A-4147-A177-3AD203B41FA5}">
                      <a16:colId xmlns:a16="http://schemas.microsoft.com/office/drawing/2014/main" val="20011"/>
                    </a:ext>
                  </a:extLst>
                </a:gridCol>
                <a:gridCol w="778301">
                  <a:extLst>
                    <a:ext uri="{9D8B030D-6E8A-4147-A177-3AD203B41FA5}">
                      <a16:colId xmlns:a16="http://schemas.microsoft.com/office/drawing/2014/main" val="20012"/>
                    </a:ext>
                  </a:extLst>
                </a:gridCol>
              </a:tblGrid>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altLang="en-US" sz="1500" b="1" i="0" u="none" strike="noStrike" cap="none" normalizeH="0" baseline="0" dirty="0">
                          <a:ln>
                            <a:noFill/>
                          </a:ln>
                          <a:solidFill>
                            <a:srgbClr val="FF0000"/>
                          </a:solidFill>
                          <a:effectLst/>
                          <a:latin typeface="Times New Roman" charset="0"/>
                          <a:ea typeface="宋体" charset="0"/>
                          <a:cs typeface="Times New Roman" charset="0"/>
                        </a:rPr>
                        <a:t>请求页面</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FF0000"/>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Hans" sz="1500" b="1" i="0" u="none" strike="noStrike" cap="none" normalizeH="0" baseline="0" dirty="0">
                          <a:ln>
                            <a:noFill/>
                          </a:ln>
                          <a:solidFill>
                            <a:srgbClr val="FF0000"/>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FF0000"/>
                        </a:solidFill>
                        <a:effectLst/>
                        <a:latin typeface="Times New Roman" charset="0"/>
                        <a:ea typeface="宋体" charset="0"/>
                        <a:cs typeface="Times New Roman" charset="0"/>
                      </a:endParaRPr>
                    </a:p>
                  </a:txBody>
                  <a:tcPr marL="43629" marR="43629"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5123">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28682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6820">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页框</a:t>
                      </a: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6820">
                <a:tc>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页框</a:t>
                      </a:r>
                      <a:r>
                        <a:rPr kumimoji="0" lang="en-US" altLang="zh-Hans"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4</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3</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2</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1</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chemeClr val="tx1"/>
                          </a:solidFill>
                          <a:effectLst/>
                          <a:latin typeface="Times New Roman" charset="0"/>
                          <a:ea typeface="宋体" charset="0"/>
                          <a:cs typeface="Times New Roman" charset="0"/>
                        </a:rPr>
                        <a:t>5</a:t>
                      </a:r>
                      <a:endParaRPr kumimoji="0" lang="zh-CN" sz="1500" b="1" i="0" u="none" strike="noStrike" cap="none" normalizeH="0" baseline="0" dirty="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4"/>
                  </a:ext>
                </a:extLst>
              </a:tr>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dirty="0">
                          <a:ln>
                            <a:noFill/>
                          </a:ln>
                          <a:solidFill>
                            <a:srgbClr val="0000FF"/>
                          </a:solidFill>
                          <a:effectLst/>
                          <a:latin typeface="Times New Roman" charset="0"/>
                          <a:ea typeface="宋体" charset="0"/>
                          <a:cs typeface="Times New Roman" charset="0"/>
                        </a:rPr>
                        <a:t>淘汰页面</a:t>
                      </a:r>
                      <a:endParaRPr kumimoji="0" lang="zh-CN" altLang="en-US"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endPar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3</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2</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1</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5</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dirty="0">
                          <a:ln>
                            <a:noFill/>
                          </a:ln>
                          <a:solidFill>
                            <a:srgbClr val="0000FF"/>
                          </a:solidFill>
                          <a:effectLst/>
                          <a:latin typeface="Times New Roman" charset="0"/>
                          <a:ea typeface="宋体" charset="0"/>
                          <a:cs typeface="Times New Roman" charset="0"/>
                        </a:rPr>
                        <a:t>4</a:t>
                      </a:r>
                      <a:endParaRPr kumimoji="0" lang="zh-CN" sz="1500" b="1" i="0" u="none" strike="noStrike" cap="none" normalizeH="0" baseline="0" dirty="0">
                        <a:ln>
                          <a:noFill/>
                        </a:ln>
                        <a:solidFill>
                          <a:srgbClr val="0000FF"/>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327551">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sz="1500" b="1" i="0" u="none" strike="noStrike" cap="none" normalizeH="0" baseline="0">
                          <a:ln>
                            <a:noFill/>
                          </a:ln>
                          <a:solidFill>
                            <a:schemeClr val="tx1"/>
                          </a:solidFill>
                          <a:effectLst/>
                          <a:latin typeface="Times New Roman" charset="0"/>
                          <a:ea typeface="宋体" charset="0"/>
                          <a:cs typeface="Times New Roman" charset="0"/>
                        </a:rPr>
                        <a:t>缺页异常</a:t>
                      </a:r>
                      <a:endParaRPr kumimoji="0" lang="zh-CN" altLang="en-US"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en-US" altLang="zh-CN" sz="1500" b="1" i="0" u="none" strike="noStrike" cap="none" normalizeH="0" baseline="0">
                          <a:ln>
                            <a:noFill/>
                          </a:ln>
                          <a:solidFill>
                            <a:schemeClr val="tx1"/>
                          </a:solidFill>
                          <a:effectLst/>
                          <a:latin typeface="Times New Roman" charset="0"/>
                          <a:ea typeface="宋体" charset="0"/>
                          <a:cs typeface="Times New Roman" charset="0"/>
                        </a:rPr>
                        <a:t>0</a:t>
                      </a:r>
                      <a:endParaRPr kumimoji="0" lang="zh-CN" sz="1500" b="1" i="0" u="none" strike="noStrike" cap="none" normalizeH="0" baseline="0">
                        <a:ln>
                          <a:noFill/>
                        </a:ln>
                        <a:solidFill>
                          <a:schemeClr val="tx1"/>
                        </a:solidFill>
                        <a:effectLst/>
                        <a:latin typeface="Times New Roman" charset="0"/>
                        <a:ea typeface="宋体" charset="0"/>
                        <a:cs typeface="Times New Roman" charset="0"/>
                      </a:endParaRP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ts val="0"/>
                        </a:spcAft>
                        <a:buClrTx/>
                        <a:buSzTx/>
                        <a:buFontTx/>
                        <a:buNone/>
                        <a:tabLst/>
                      </a:pPr>
                      <a:r>
                        <a:rPr kumimoji="0" lang="zh-CN" sz="1500" b="1" i="0" u="none" strike="noStrike" cap="none" normalizeH="0" baseline="0" dirty="0">
                          <a:ln>
                            <a:noFill/>
                          </a:ln>
                          <a:solidFill>
                            <a:schemeClr val="tx1"/>
                          </a:solidFill>
                          <a:effectLst/>
                          <a:latin typeface="Times New Roman" charset="0"/>
                          <a:ea typeface="宋体" charset="0"/>
                          <a:cs typeface="Times New Roman" charset="0"/>
                        </a:rPr>
                        <a:t>√</a:t>
                      </a:r>
                    </a:p>
                  </a:txBody>
                  <a:tcPr marL="68580" marR="6858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8106" name="Rectangle 3"/>
          <p:cNvSpPr>
            <a:spLocks noChangeArrowheads="1"/>
          </p:cNvSpPr>
          <p:nvPr/>
        </p:nvSpPr>
        <p:spPr bwMode="auto">
          <a:xfrm>
            <a:off x="0" y="0"/>
            <a:ext cx="914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zh-CN"/>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Belady</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异常现象</a:t>
            </a:r>
            <a:r>
              <a:rPr lang="zh-CN" altLang="en-US" dirty="0">
                <a:latin typeface="华文新魏" charset="0"/>
                <a:ea typeface="华文新魏" charset="0"/>
                <a:cs typeface="华文新魏" charset="0"/>
              </a:rPr>
              <a:t>举例</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
        <p:nvSpPr>
          <p:cNvPr id="3" name="矩形 2"/>
          <p:cNvSpPr/>
          <p:nvPr/>
        </p:nvSpPr>
        <p:spPr>
          <a:xfrm>
            <a:off x="835575" y="1269921"/>
            <a:ext cx="6019597" cy="430887"/>
          </a:xfrm>
          <a:prstGeom prst="rect">
            <a:avLst/>
          </a:prstGeom>
        </p:spPr>
        <p:txBody>
          <a:bodyPr wrap="none">
            <a:spAutoFit/>
          </a:bodyPr>
          <a:lstStyle/>
          <a:p>
            <a:pPr lvl="1"/>
            <a:r>
              <a:rPr lang="zh-CN" altLang="en-US" sz="2200" b="1" dirty="0">
                <a:solidFill>
                  <a:srgbClr val="0000FF"/>
                </a:solidFill>
                <a:latin typeface="华文新魏" charset="0"/>
                <a:ea typeface="华文新魏" charset="0"/>
                <a:cs typeface="华文新魏" charset="0"/>
              </a:rPr>
              <a:t>页框访问顺序：</a:t>
            </a:r>
            <a:r>
              <a:rPr lang="en-US" altLang="zh-CN" sz="2200" b="1" dirty="0">
                <a:solidFill>
                  <a:srgbClr val="0000FF"/>
                </a:solidFill>
                <a:latin typeface="华文新魏" charset="0"/>
                <a:ea typeface="华文新魏" charset="0"/>
                <a:cs typeface="华文新魏" charset="0"/>
              </a:rPr>
              <a:t>4, 3, 2, 1, 4, 3, 5, 4,3, 2, 1, 5</a:t>
            </a:r>
          </a:p>
        </p:txBody>
      </p:sp>
    </p:spTree>
    <p:extLst>
      <p:ext uri="{BB962C8B-B14F-4D97-AF65-F5344CB8AC3E}">
        <p14:creationId xmlns:p14="http://schemas.microsoft.com/office/powerpoint/2010/main" val="3038352234"/>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页面缓冲算法</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的改进算法</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维护两个</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队列，</a:t>
            </a:r>
            <a:r>
              <a:rPr lang="zh-CN" altLang="en-US" dirty="0">
                <a:solidFill>
                  <a:srgbClr val="0000FF"/>
                </a:solidFill>
                <a:latin typeface="华文新魏" charset="0"/>
                <a:ea typeface="华文新魏" charset="0"/>
                <a:cs typeface="华文新魏" charset="0"/>
              </a:rPr>
              <a:t>修改页面队列</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非修改</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空闲</a:t>
            </a:r>
            <a:r>
              <a:rPr lang="en-US" altLang="zh-CN" dirty="0">
                <a:solidFill>
                  <a:srgbClr val="0000FF"/>
                </a:solidFill>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队列</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修改页面队列</a:t>
            </a:r>
            <a:r>
              <a:rPr lang="zh-CN" altLang="en-US" dirty="0">
                <a:latin typeface="华文新魏" charset="0"/>
                <a:ea typeface="华文新魏" charset="0"/>
                <a:cs typeface="华文新魏" charset="0"/>
              </a:rPr>
              <a:t>是由修改页面的页框构成的链表</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非修改页面</a:t>
            </a:r>
            <a:r>
              <a:rPr lang="zh-CN" altLang="en-US" dirty="0">
                <a:latin typeface="华文新魏" charset="0"/>
                <a:ea typeface="华文新魏" charset="0"/>
                <a:cs typeface="华文新魏" charset="0"/>
              </a:rPr>
              <a:t>是由</a:t>
            </a:r>
            <a:r>
              <a:rPr lang="zh-CN" altLang="en-US" dirty="0">
                <a:solidFill>
                  <a:srgbClr val="FF0000"/>
                </a:solidFill>
                <a:latin typeface="华文新魏" charset="0"/>
                <a:ea typeface="华文新魏" charset="0"/>
                <a:cs typeface="华文新魏" charset="0"/>
              </a:rPr>
              <a:t>可直接用于装入页面</a:t>
            </a:r>
            <a:r>
              <a:rPr lang="zh-CN" altLang="en-US" dirty="0">
                <a:latin typeface="华文新魏" charset="0"/>
                <a:ea typeface="华文新魏" charset="0"/>
                <a:cs typeface="华文新魏" charset="0"/>
              </a:rPr>
              <a:t>的页框构成的链表</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非修改的淘汰页</a:t>
            </a:r>
            <a:r>
              <a:rPr lang="zh-CN" altLang="en-US" dirty="0">
                <a:latin typeface="华文新魏" charset="0"/>
                <a:ea typeface="华文新魏" charset="0"/>
                <a:cs typeface="华文新魏" charset="0"/>
              </a:rPr>
              <a:t>暂时还留在其中，当进程再次访问这些页面时，可不经</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而快速找回</a:t>
            </a:r>
          </a:p>
          <a:p>
            <a:pPr eaLnBrk="1" hangingPunct="1"/>
            <a:r>
              <a:rPr lang="zh-CN" altLang="en-US" dirty="0">
                <a:latin typeface="华文新魏" charset="0"/>
                <a:ea typeface="华文新魏" charset="0"/>
                <a:cs typeface="华文新魏" charset="0"/>
              </a:rPr>
              <a:t>缺页中断时，按</a:t>
            </a:r>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选出淘汰页，</a:t>
            </a:r>
            <a:r>
              <a:rPr lang="zh-CN" altLang="en-US" dirty="0">
                <a:solidFill>
                  <a:srgbClr val="FF0000"/>
                </a:solidFill>
                <a:latin typeface="华文新魏" charset="0"/>
                <a:ea typeface="华文新魏" charset="0"/>
                <a:cs typeface="华文新魏" charset="0"/>
              </a:rPr>
              <a:t>但不立即抛弃它</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淘汰页根据其内容</a:t>
            </a:r>
            <a:r>
              <a:rPr lang="zh-CN" altLang="en-US" dirty="0">
                <a:solidFill>
                  <a:srgbClr val="FF0000"/>
                </a:solidFill>
                <a:latin typeface="华文新魏" charset="0"/>
                <a:ea typeface="华文新魏" charset="0"/>
                <a:cs typeface="华文新魏" charset="0"/>
              </a:rPr>
              <a:t>是否被修改</a:t>
            </a:r>
            <a:r>
              <a:rPr lang="zh-CN" altLang="en-US" dirty="0">
                <a:latin typeface="华文新魏" charset="0"/>
                <a:ea typeface="华文新魏" charset="0"/>
                <a:cs typeface="华文新魏" charset="0"/>
              </a:rPr>
              <a:t>过进入两个队列之一的</a:t>
            </a:r>
            <a:r>
              <a:rPr lang="zh-CN" altLang="en-US" dirty="0">
                <a:solidFill>
                  <a:srgbClr val="0000FF"/>
                </a:solidFill>
                <a:latin typeface="华文新魏" charset="0"/>
                <a:ea typeface="华文新魏" charset="0"/>
                <a:cs typeface="华文新魏" charset="0"/>
              </a:rPr>
              <a:t>末尾</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需要装入的页面被读进</a:t>
            </a:r>
            <a:r>
              <a:rPr lang="zh-CN" altLang="en-US" dirty="0">
                <a:solidFill>
                  <a:srgbClr val="0000FF"/>
                </a:solidFill>
                <a:latin typeface="华文新魏" charset="0"/>
                <a:ea typeface="华文新魏" charset="0"/>
                <a:cs typeface="华文新魏" charset="0"/>
              </a:rPr>
              <a:t>非修改队列</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队首</a:t>
            </a:r>
            <a:r>
              <a:rPr lang="zh-CN" altLang="en-US" dirty="0">
                <a:latin typeface="华文新魏" charset="0"/>
                <a:ea typeface="华文新魏" charset="0"/>
                <a:cs typeface="华文新魏" charset="0"/>
              </a:rPr>
              <a:t>指向的页框中</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不必等待淘汰页写回，使得进程能快速恢复运行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淘汰页写回磁盘时，其占用页框链接到非修改队列末</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可成批写回磁盘，提高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效率</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Tree>
    <p:extLst>
      <p:ext uri="{BB962C8B-B14F-4D97-AF65-F5344CB8AC3E}">
        <p14:creationId xmlns:p14="http://schemas.microsoft.com/office/powerpoint/2010/main" val="903319875"/>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最近最少用页面替换算法</a:t>
            </a:r>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a:t>
            </a:r>
            <a:r>
              <a:rPr lang="en-US" altLang="zh-CN" dirty="0">
                <a:latin typeface="华文新魏" charset="0"/>
                <a:ea typeface="华文新魏" charset="0"/>
                <a:cs typeface="华文新魏" charset="0"/>
              </a:rPr>
              <a:t>Least</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Recently</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Used</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淘汰最近一段时间里</a:t>
            </a:r>
            <a:r>
              <a:rPr lang="zh-CN" altLang="en-US" dirty="0">
                <a:solidFill>
                  <a:srgbClr val="FF0000"/>
                </a:solidFill>
                <a:latin typeface="华文新魏" charset="0"/>
                <a:ea typeface="华文新魏" charset="0"/>
                <a:cs typeface="华文新魏" charset="0"/>
              </a:rPr>
              <a:t>最久未被访问</a:t>
            </a:r>
            <a:r>
              <a:rPr lang="zh-CN" altLang="en-US" dirty="0">
                <a:latin typeface="华文新魏" charset="0"/>
                <a:ea typeface="华文新魏" charset="0"/>
                <a:cs typeface="华文新魏" charset="0"/>
              </a:rPr>
              <a:t>的页面</a:t>
            </a:r>
          </a:p>
          <a:p>
            <a:pPr lvl="1" algn="just" eaLnBrk="1" hangingPunct="1"/>
            <a:r>
              <a:rPr lang="zh-CN" altLang="en-US" dirty="0">
                <a:latin typeface="华文新魏" charset="0"/>
                <a:ea typeface="华文新魏" charset="0"/>
                <a:cs typeface="华文新魏" charset="0"/>
              </a:rPr>
              <a:t>根据程序局部性原理，刚被使用过的页面可能马上还要被使用，而较长时间里未被使用的页面，可能不会马上用到</a:t>
            </a:r>
            <a:endParaRPr lang="en-US" altLang="zh-CN" dirty="0">
              <a:latin typeface="华文新魏" charset="0"/>
              <a:ea typeface="华文新魏" charset="0"/>
              <a:cs typeface="华文新魏" charset="0"/>
            </a:endParaRPr>
          </a:p>
          <a:p>
            <a:pPr algn="just" eaLnBrk="1" hangingPunct="1"/>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a:t>
            </a:r>
            <a:r>
              <a:rPr lang="zh-CN" altLang="en-US" dirty="0">
                <a:solidFill>
                  <a:srgbClr val="FF0000"/>
                </a:solidFill>
                <a:latin typeface="华文新魏" charset="0"/>
                <a:ea typeface="华文新魏" charset="0"/>
                <a:cs typeface="华文新魏" charset="0"/>
              </a:rPr>
              <a:t>页面淘汰队列</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队列中存放当前在内存中的页号，每当访问一页时就调整一次</a:t>
            </a:r>
            <a:endParaRPr lang="en-US" altLang="zh-CN" dirty="0">
              <a:latin typeface="华文新魏" charset="0"/>
              <a:ea typeface="华文新魏" charset="0"/>
              <a:cs typeface="华文新魏" charset="0"/>
            </a:endParaRPr>
          </a:p>
          <a:p>
            <a:pPr lvl="2" algn="just" eaLnBrk="1" hangingPunct="1"/>
            <a:r>
              <a:rPr lang="zh-CN" altLang="en-US" dirty="0">
                <a:solidFill>
                  <a:srgbClr val="0000FF"/>
                </a:solidFill>
                <a:latin typeface="华文新魏" charset="0"/>
                <a:ea typeface="华文新魏" charset="0"/>
                <a:cs typeface="华文新魏" charset="0"/>
              </a:rPr>
              <a:t>队列尾</a:t>
            </a:r>
            <a:r>
              <a:rPr lang="zh-CN" altLang="en-US" dirty="0">
                <a:latin typeface="华文新魏" charset="0"/>
                <a:ea typeface="华文新魏" charset="0"/>
                <a:cs typeface="华文新魏" charset="0"/>
              </a:rPr>
              <a:t>总指向</a:t>
            </a:r>
            <a:r>
              <a:rPr lang="zh-CN" altLang="en-US" dirty="0">
                <a:solidFill>
                  <a:srgbClr val="FF0000"/>
                </a:solidFill>
                <a:latin typeface="华文新魏" charset="0"/>
                <a:ea typeface="华文新魏" charset="0"/>
                <a:cs typeface="华文新魏" charset="0"/>
              </a:rPr>
              <a:t>最近访问</a:t>
            </a:r>
            <a:r>
              <a:rPr lang="zh-CN" altLang="en-US" dirty="0">
                <a:solidFill>
                  <a:srgbClr val="292929"/>
                </a:solidFill>
                <a:latin typeface="华文新魏" charset="0"/>
                <a:ea typeface="华文新魏" charset="0"/>
                <a:cs typeface="华文新魏" charset="0"/>
              </a:rPr>
              <a:t>的页</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队列头</a:t>
            </a:r>
            <a:r>
              <a:rPr lang="zh-CN" altLang="en-US" dirty="0">
                <a:latin typeface="华文新魏" charset="0"/>
                <a:ea typeface="华文新魏" charset="0"/>
                <a:cs typeface="华文新魏" charset="0"/>
              </a:rPr>
              <a:t>就是</a:t>
            </a:r>
            <a:r>
              <a:rPr lang="zh-CN" altLang="en-US" dirty="0">
                <a:solidFill>
                  <a:srgbClr val="FF0000"/>
                </a:solidFill>
                <a:latin typeface="华文新魏" charset="0"/>
                <a:ea typeface="华文新魏" charset="0"/>
                <a:cs typeface="华文新魏" charset="0"/>
              </a:rPr>
              <a:t>最近最少用</a:t>
            </a:r>
            <a:r>
              <a:rPr lang="zh-CN" altLang="en-US" dirty="0">
                <a:latin typeface="华文新魏" charset="0"/>
                <a:ea typeface="华文新魏" charset="0"/>
                <a:cs typeface="华文新魏" charset="0"/>
              </a:rPr>
              <a:t>的页</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执行一次页面访问后，需要从队列中把该页调整到队列尾</a:t>
            </a:r>
          </a:p>
          <a:p>
            <a:pPr lvl="1" algn="just" eaLnBrk="1" hangingPunct="1"/>
            <a:r>
              <a:rPr lang="zh-CN" altLang="en-US" dirty="0">
                <a:latin typeface="华文新魏" charset="0"/>
                <a:ea typeface="华文新魏" charset="0"/>
                <a:cs typeface="华文新魏" charset="0"/>
              </a:rPr>
              <a:t>发生缺页中断时总</a:t>
            </a:r>
            <a:r>
              <a:rPr lang="zh-CN" altLang="en-US" dirty="0">
                <a:solidFill>
                  <a:srgbClr val="FF0000"/>
                </a:solidFill>
                <a:latin typeface="华文新魏" charset="0"/>
                <a:ea typeface="华文新魏" charset="0"/>
                <a:cs typeface="华文新魏" charset="0"/>
              </a:rPr>
              <a:t>淘汰队列头</a:t>
            </a:r>
            <a:r>
              <a:rPr lang="zh-CN" altLang="en-US" dirty="0">
                <a:latin typeface="华文新魏" charset="0"/>
                <a:ea typeface="华文新魏" charset="0"/>
                <a:cs typeface="华文新魏" charset="0"/>
              </a:rPr>
              <a:t>所指示的页</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Tree>
    <p:extLst>
      <p:ext uri="{BB962C8B-B14F-4D97-AF65-F5344CB8AC3E}">
        <p14:creationId xmlns:p14="http://schemas.microsoft.com/office/powerpoint/2010/main" val="2831235475"/>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算法示例</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某作业分配三块内存，该作业依次访问的页号为</a:t>
            </a:r>
            <a:endParaRPr lang="en-US" altLang="zh-CN" dirty="0">
              <a:latin typeface="华文新魏" charset="0"/>
              <a:ea typeface="华文新魏" charset="0"/>
              <a:cs typeface="华文新魏" charset="0"/>
            </a:endParaRPr>
          </a:p>
          <a:p>
            <a:pPr lvl="1"/>
            <a:r>
              <a:rPr lang="en-US" altLang="zh-CN" dirty="0">
                <a:solidFill>
                  <a:srgbClr val="008000"/>
                </a:solidFill>
                <a:latin typeface="华文新魏" charset="0"/>
                <a:ea typeface="华文新魏" charset="0"/>
                <a:cs typeface="华文新魏" charset="0"/>
              </a:rPr>
              <a:t>4</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0</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4</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a:t>
            </a:r>
          </a:p>
          <a:p>
            <a:r>
              <a:rPr lang="zh-CN" altLang="en-US" dirty="0">
                <a:latin typeface="华文新魏" charset="0"/>
                <a:ea typeface="华文新魏" charset="0"/>
                <a:cs typeface="华文新魏" charset="0"/>
              </a:rPr>
              <a:t>当访问这些页时，页面淘汰序列变化情况如下</a:t>
            </a:r>
          </a:p>
          <a:p>
            <a:endParaRPr kumimoji="1" lang="zh-CN" altLang="en-US" dirty="0"/>
          </a:p>
        </p:txBody>
      </p:sp>
      <p:sp>
        <p:nvSpPr>
          <p:cNvPr id="6" name="Rectangle 3"/>
          <p:cNvSpPr txBox="1">
            <a:spLocks noChangeArrowheads="1"/>
          </p:cNvSpPr>
          <p:nvPr/>
        </p:nvSpPr>
        <p:spPr bwMode="auto">
          <a:xfrm>
            <a:off x="1763688" y="2708920"/>
            <a:ext cx="5904656" cy="360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lnSpc>
                <a:spcPct val="90000"/>
              </a:lnSpc>
              <a:buFontTx/>
              <a:buNone/>
            </a:pPr>
            <a:r>
              <a:rPr lang="zh-CN" altLang="en-US" sz="2400" dirty="0">
                <a:solidFill>
                  <a:srgbClr val="0000FF"/>
                </a:solidFill>
                <a:latin typeface="华文新魏" charset="0"/>
                <a:ea typeface="华文新魏" charset="0"/>
                <a:cs typeface="华文新魏" charset="0"/>
              </a:rPr>
              <a:t> 访问页号  页面淘汰序列     被淘汰页面</a:t>
            </a:r>
            <a:endParaRPr lang="en-US" altLang="zh-CN" sz="2400" dirty="0">
              <a:solidFill>
                <a:srgbClr val="0000FF"/>
              </a:solidFill>
              <a:latin typeface="华文新魏" charset="0"/>
              <a:ea typeface="华文新魏" charset="0"/>
              <a:cs typeface="华文新魏" charset="0"/>
            </a:endParaRPr>
          </a:p>
          <a:p>
            <a:pPr eaLnBrk="1" hangingPunct="1">
              <a:lnSpc>
                <a:spcPct val="90000"/>
              </a:lnSpc>
              <a:buFontTx/>
              <a:buNone/>
            </a:pPr>
            <a:r>
              <a:rPr lang="zh-CN" altLang="zh-CN" sz="2400" dirty="0">
                <a:solidFill>
                  <a:srgbClr val="0000FF"/>
                </a:solidFill>
                <a:latin typeface="华文新魏" charset="0"/>
                <a:ea typeface="华文新魏" charset="0"/>
                <a:cs typeface="华文新魏" charset="0"/>
              </a:rPr>
              <a:t> </a:t>
            </a:r>
            <a:r>
              <a:rPr lang="zh-CN" altLang="en-US" sz="2400" dirty="0">
                <a:solidFill>
                  <a:srgbClr val="0000FF"/>
                </a:solidFill>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队尾</a:t>
            </a:r>
            <a:r>
              <a:rPr lang="zh-CN" altLang="en-US" sz="2400" dirty="0">
                <a:solidFill>
                  <a:srgbClr val="0000FF"/>
                </a:solidFill>
                <a:latin typeface="华文新魏" charset="0"/>
                <a:ea typeface="华文新魏" charset="0"/>
                <a:cs typeface="华文新魏" charset="0"/>
              </a:rPr>
              <a:t>     </a:t>
            </a:r>
            <a:r>
              <a:rPr lang="zh-CN" altLang="en-US" sz="2400" dirty="0">
                <a:solidFill>
                  <a:srgbClr val="660066"/>
                </a:solidFill>
                <a:latin typeface="华文新魏" charset="0"/>
                <a:ea typeface="华文新魏" charset="0"/>
                <a:cs typeface="华文新魏" charset="0"/>
              </a:rPr>
              <a:t>队首</a:t>
            </a:r>
          </a:p>
          <a:p>
            <a:pPr eaLnBrk="1" hangingPunct="1">
              <a:lnSpc>
                <a:spcPct val="90000"/>
              </a:lnSpc>
              <a:buFontTx/>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4           4</a:t>
            </a:r>
          </a:p>
          <a:p>
            <a:pPr eaLnBrk="1" hangingPunct="1">
              <a:lnSpc>
                <a:spcPct val="90000"/>
              </a:lnSpc>
              <a:buFontTx/>
              <a:buNone/>
            </a:pPr>
            <a:r>
              <a:rPr lang="en-US" altLang="zh-CN" sz="2400" dirty="0">
                <a:latin typeface="华文新魏" charset="0"/>
                <a:ea typeface="华文新魏" charset="0"/>
                <a:cs typeface="华文新魏" charset="0"/>
              </a:rPr>
              <a:t>          3           4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a:t>
            </a:r>
            <a:r>
              <a:rPr lang="zh-CN" altLang="en-US" sz="2400" dirty="0">
                <a:latin typeface="华文新魏" charset="0"/>
                <a:ea typeface="华文新魏" charset="0"/>
                <a:cs typeface="华文新魏" charset="0"/>
              </a:rPr>
              <a:t> </a:t>
            </a:r>
            <a:endParaRPr lang="en-US" altLang="zh-CN" sz="2400" dirty="0">
              <a:latin typeface="华文新魏" charset="0"/>
              <a:ea typeface="华文新魏" charset="0"/>
              <a:cs typeface="华文新魏" charset="0"/>
            </a:endParaRPr>
          </a:p>
          <a:p>
            <a:pPr eaLnBrk="1" hangingPunct="1">
              <a:lnSpc>
                <a:spcPct val="90000"/>
              </a:lnSpc>
              <a:buFontTx/>
              <a:buNone/>
            </a:pPr>
            <a:r>
              <a:rPr lang="en-US" altLang="zh-CN" sz="2400" dirty="0">
                <a:latin typeface="华文新魏" charset="0"/>
                <a:ea typeface="华文新魏" charset="0"/>
                <a:cs typeface="华文新魏" charset="0"/>
              </a:rPr>
              <a:t>          0           4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0</a:t>
            </a:r>
          </a:p>
          <a:p>
            <a:pPr eaLnBrk="1" hangingPunct="1">
              <a:lnSpc>
                <a:spcPct val="90000"/>
              </a:lnSpc>
              <a:buFontTx/>
              <a:buNone/>
            </a:pPr>
            <a:r>
              <a:rPr lang="en-US" altLang="zh-CN" sz="2400" dirty="0">
                <a:latin typeface="华文新魏" charset="0"/>
                <a:ea typeface="华文新魏" charset="0"/>
                <a:cs typeface="华文新魏" charset="0"/>
              </a:rPr>
              <a:t>          4           </a:t>
            </a:r>
            <a:r>
              <a:rPr lang="en-US" altLang="zh-CN" sz="2400" dirty="0">
                <a:solidFill>
                  <a:srgbClr val="FF0000"/>
                </a:solidFill>
                <a:latin typeface="华文新魏" charset="0"/>
                <a:ea typeface="华文新魏" charset="0"/>
                <a:cs typeface="华文新魏" charset="0"/>
              </a:rPr>
              <a:t>3</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0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4</a:t>
            </a:r>
          </a:p>
          <a:p>
            <a:pPr eaLnBrk="1" hangingPunct="1">
              <a:lnSpc>
                <a:spcPct val="90000"/>
              </a:lnSpc>
              <a:buFontTx/>
              <a:buNone/>
            </a:pPr>
            <a:r>
              <a:rPr lang="en-US" altLang="zh-CN" sz="2400" dirty="0">
                <a:latin typeface="华文新魏" charset="0"/>
                <a:ea typeface="华文新魏" charset="0"/>
                <a:cs typeface="华文新魏" charset="0"/>
              </a:rPr>
              <a:t>          1           0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1                  3</a:t>
            </a:r>
          </a:p>
          <a:p>
            <a:pPr eaLnBrk="1" hangingPunct="1">
              <a:lnSpc>
                <a:spcPct val="90000"/>
              </a:lnSpc>
              <a:buFontTx/>
              <a:buNone/>
            </a:pPr>
            <a:r>
              <a:rPr lang="en-US" altLang="zh-CN" sz="2400" dirty="0">
                <a:latin typeface="华文新魏" charset="0"/>
                <a:ea typeface="华文新魏" charset="0"/>
                <a:cs typeface="华文新魏" charset="0"/>
              </a:rPr>
              <a:t>          1           </a:t>
            </a:r>
            <a:r>
              <a:rPr lang="en-US" altLang="zh-CN" sz="2400" dirty="0">
                <a:solidFill>
                  <a:srgbClr val="FF0000"/>
                </a:solidFill>
                <a:latin typeface="华文新魏" charset="0"/>
                <a:ea typeface="华文新魏" charset="0"/>
                <a:cs typeface="华文新魏" charset="0"/>
              </a:rPr>
              <a:t>0</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4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1  </a:t>
            </a:r>
          </a:p>
          <a:p>
            <a:pPr eaLnBrk="1" hangingPunct="1">
              <a:lnSpc>
                <a:spcPct val="90000"/>
              </a:lnSpc>
              <a:buFontTx/>
              <a:buNone/>
            </a:pPr>
            <a:r>
              <a:rPr lang="en-US" altLang="zh-CN" sz="2400" dirty="0">
                <a:latin typeface="华文新魏" charset="0"/>
                <a:ea typeface="华文新魏" charset="0"/>
                <a:cs typeface="华文新魏" charset="0"/>
              </a:rPr>
              <a:t>          2          </a:t>
            </a:r>
            <a:r>
              <a:rPr lang="en-US" altLang="zh-CN" sz="2400" dirty="0">
                <a:solidFill>
                  <a:srgbClr val="FF0000"/>
                </a:solidFill>
                <a:latin typeface="华文新魏" charset="0"/>
                <a:ea typeface="华文新魏" charset="0"/>
                <a:cs typeface="华文新魏" charset="0"/>
              </a:rPr>
              <a:t>4</a:t>
            </a:r>
            <a:r>
              <a:rPr lang="zh-CN" altLang="en-US" sz="2400" dirty="0">
                <a:solidFill>
                  <a:srgbClr val="FF0000"/>
                </a:solidFill>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2                 0</a:t>
            </a:r>
          </a:p>
          <a:p>
            <a:pPr eaLnBrk="1" hangingPunct="1">
              <a:lnSpc>
                <a:spcPct val="90000"/>
              </a:lnSpc>
              <a:buFontTx/>
              <a:buNone/>
            </a:pPr>
            <a:r>
              <a:rPr lang="en-US" altLang="zh-CN" sz="2400" dirty="0">
                <a:latin typeface="华文新魏" charset="0"/>
                <a:ea typeface="华文新魏" charset="0"/>
                <a:cs typeface="华文新魏" charset="0"/>
              </a:rPr>
              <a:t>          3          1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2</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3                 4</a:t>
            </a:r>
          </a:p>
          <a:p>
            <a:pPr eaLnBrk="1" hangingPunct="1">
              <a:lnSpc>
                <a:spcPct val="90000"/>
              </a:lnSpc>
              <a:buFontTx/>
              <a:buNone/>
            </a:pPr>
            <a:r>
              <a:rPr lang="en-US" altLang="zh-CN" sz="2400" dirty="0">
                <a:latin typeface="华文新魏" charset="0"/>
                <a:ea typeface="华文新魏" charset="0"/>
                <a:cs typeface="华文新魏" charset="0"/>
              </a:rPr>
              <a:t>          2          1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3</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2</a:t>
            </a:r>
          </a:p>
          <a:p>
            <a:pPr eaLnBrk="1" hangingPunct="1">
              <a:lnSpc>
                <a:spcPct val="90000"/>
              </a:lnSpc>
              <a:buFontTx/>
              <a:buNone/>
            </a:pPr>
            <a:endParaRPr lang="en-US" altLang="zh-CN" dirty="0">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Tree>
    <p:extLst>
      <p:ext uri="{BB962C8B-B14F-4D97-AF65-F5344CB8AC3E}">
        <p14:creationId xmlns:p14="http://schemas.microsoft.com/office/powerpoint/2010/main" val="943450204"/>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算法实现：引用位法</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也称</a:t>
            </a:r>
            <a:r>
              <a:rPr lang="zh-CN" altLang="en-US" dirty="0">
                <a:solidFill>
                  <a:srgbClr val="0000FF"/>
                </a:solidFill>
                <a:latin typeface="华文新魏" charset="0"/>
                <a:ea typeface="华文新魏" charset="0"/>
                <a:cs typeface="华文新魏" charset="0"/>
              </a:rPr>
              <a:t>最近未使用</a:t>
            </a:r>
            <a:r>
              <a:rPr lang="zh-CN" altLang="zh-CN" dirty="0">
                <a:solidFill>
                  <a:srgbClr val="0000FF"/>
                </a:solidFill>
              </a:rPr>
              <a:t>面替换算法</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Not Recently Used replacement</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NRU</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zh-CN" altLang="zh-CN" dirty="0"/>
              <a:t>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每页设置一个引用位</a:t>
            </a:r>
            <a:r>
              <a:rPr lang="en-US" altLang="zh-CN" dirty="0">
                <a:solidFill>
                  <a:srgbClr val="008000"/>
                </a:solidFill>
                <a:latin typeface="华文新魏" charset="0"/>
                <a:ea typeface="华文新魏" charset="0"/>
                <a:cs typeface="华文新魏" charset="0"/>
              </a:rPr>
              <a:t>R</a:t>
            </a:r>
          </a:p>
          <a:p>
            <a:pPr lvl="2" eaLnBrk="1" hangingPunct="1"/>
            <a:r>
              <a:rPr lang="zh-CN" altLang="en-US" dirty="0">
                <a:latin typeface="华文新魏" charset="0"/>
                <a:ea typeface="华文新魏" charset="0"/>
                <a:cs typeface="华文新魏" charset="0"/>
              </a:rPr>
              <a:t>访问某页时，由硬件将页标志位</a:t>
            </a:r>
            <a:r>
              <a:rPr lang="en-US" altLang="zh-CN" dirty="0">
                <a:solidFill>
                  <a:srgbClr val="008000"/>
                </a:solidFill>
                <a:latin typeface="华文新魏" charset="0"/>
                <a:ea typeface="华文新魏" charset="0"/>
                <a:cs typeface="华文新魏" charset="0"/>
              </a:rPr>
              <a:t>R</a:t>
            </a:r>
            <a:r>
              <a:rPr lang="zh-CN" altLang="en-US" dirty="0">
                <a:latin typeface="华文新魏" charset="0"/>
                <a:ea typeface="华文新魏" charset="0"/>
                <a:cs typeface="华文新魏" charset="0"/>
              </a:rPr>
              <a:t>置</a:t>
            </a:r>
            <a:r>
              <a:rPr lang="en-US" altLang="zh-CN" dirty="0">
                <a:solidFill>
                  <a:srgbClr val="FF0000"/>
                </a:solidFill>
                <a:latin typeface="华文新魏" charset="0"/>
                <a:ea typeface="华文新魏" charset="0"/>
                <a:cs typeface="华文新魏" charset="0"/>
              </a:rPr>
              <a:t>1</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隔一定时间</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将所有页的标志</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均清</a:t>
            </a:r>
            <a:r>
              <a:rPr lang="en-US" altLang="zh-CN" dirty="0">
                <a:solidFill>
                  <a:srgbClr val="FF0000"/>
                </a:solidFill>
                <a:latin typeface="华文新魏" charset="0"/>
                <a:ea typeface="华文新魏" charset="0"/>
                <a:cs typeface="华文新魏" charset="0"/>
              </a:rPr>
              <a:t>0</a:t>
            </a:r>
            <a:endParaRPr lang="zh-CN" altLang="en-US"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发生缺页中断时，从标志位</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为</a:t>
            </a:r>
            <a:r>
              <a:rPr lang="en-US" altLang="zh-CN" dirty="0">
                <a:solidFill>
                  <a:srgbClr val="FF0000"/>
                </a:solidFill>
                <a:latin typeface="华文新魏" charset="0"/>
                <a:ea typeface="华文新魏" charset="0"/>
                <a:cs typeface="华文新魏" charset="0"/>
              </a:rPr>
              <a:t>0</a:t>
            </a:r>
            <a:r>
              <a:rPr lang="zh-CN" altLang="en-US" dirty="0">
                <a:latin typeface="华文新魏" charset="0"/>
                <a:ea typeface="华文新魏" charset="0"/>
                <a:cs typeface="华文新魏" charset="0"/>
              </a:rPr>
              <a:t>的页中挑选一页</a:t>
            </a:r>
            <a:r>
              <a:rPr lang="zh-CN" altLang="en-US" dirty="0">
                <a:solidFill>
                  <a:srgbClr val="FF0000"/>
                </a:solidFill>
                <a:latin typeface="华文新魏" charset="0"/>
                <a:ea typeface="华文新魏" charset="0"/>
                <a:cs typeface="华文新魏" charset="0"/>
              </a:rPr>
              <a:t>淘汰</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挑选到要淘汰的页后，也将</a:t>
            </a:r>
            <a:r>
              <a:rPr lang="zh-CN" altLang="en-US" dirty="0">
                <a:solidFill>
                  <a:srgbClr val="FF0000"/>
                </a:solidFill>
                <a:latin typeface="华文新魏" charset="0"/>
                <a:ea typeface="华文新魏" charset="0"/>
                <a:cs typeface="华文新魏" charset="0"/>
              </a:rPr>
              <a:t>所有页的标志位</a:t>
            </a:r>
            <a:r>
              <a:rPr lang="en-US" altLang="zh-CN" dirty="0">
                <a:solidFill>
                  <a:srgbClr val="FF0000"/>
                </a:solidFill>
                <a:latin typeface="华文新魏" charset="0"/>
                <a:ea typeface="华文新魏" charset="0"/>
                <a:cs typeface="华文新魏" charset="0"/>
              </a:rPr>
              <a:t>R</a:t>
            </a:r>
            <a:r>
              <a:rPr lang="zh-CN" altLang="en-US" dirty="0">
                <a:solidFill>
                  <a:srgbClr val="FF0000"/>
                </a:solidFill>
                <a:latin typeface="华文新魏" charset="0"/>
                <a:ea typeface="华文新魏" charset="0"/>
                <a:cs typeface="华文新魏" charset="0"/>
              </a:rPr>
              <a:t>清</a:t>
            </a:r>
            <a:r>
              <a:rPr lang="en-US" altLang="zh-CN" dirty="0">
                <a:solidFill>
                  <a:srgbClr val="FF0000"/>
                </a:solidFill>
                <a:latin typeface="华文新魏" charset="0"/>
                <a:ea typeface="华文新魏" charset="0"/>
                <a:cs typeface="华文新魏" charset="0"/>
              </a:rPr>
              <a:t>0</a:t>
            </a:r>
          </a:p>
          <a:p>
            <a:pPr eaLnBrk="1" hangingPunct="1"/>
            <a:r>
              <a:rPr lang="zh-CN" altLang="en-US" dirty="0">
                <a:latin typeface="华文新魏" charset="0"/>
                <a:ea typeface="华文新魏" charset="0"/>
                <a:cs typeface="华文新魏" charset="0"/>
              </a:rPr>
              <a:t>特点</a:t>
            </a:r>
            <a:endParaRPr lang="en-US" altLang="zh-CN" dirty="0">
              <a:latin typeface="华文新魏" charset="0"/>
              <a:ea typeface="华文新魏" charset="0"/>
              <a:cs typeface="华文新魏" charset="0"/>
            </a:endParaRPr>
          </a:p>
          <a:p>
            <a:pPr lvl="1" eaLnBrk="1" hangingPunct="1"/>
            <a:r>
              <a:rPr lang="zh-CN" altLang="zh-CN" dirty="0"/>
              <a:t>实现方法开销小，但</a:t>
            </a:r>
            <a:r>
              <a:rPr lang="en-US" altLang="zh-CN" dirty="0">
                <a:solidFill>
                  <a:srgbClr val="008000"/>
                </a:solidFill>
              </a:rPr>
              <a:t>t</a:t>
            </a:r>
            <a:r>
              <a:rPr lang="zh-CN" altLang="zh-CN" dirty="0"/>
              <a:t>的大小不易确定且精确性差</a:t>
            </a:r>
            <a:endParaRPr lang="en-US" altLang="zh-CN" dirty="0"/>
          </a:p>
          <a:p>
            <a:pPr lvl="2" eaLnBrk="1" hangingPunct="1"/>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大了，缺页异常时所有页的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值均为</a:t>
            </a:r>
            <a:r>
              <a:rPr lang="en-US" altLang="zh-CN" dirty="0">
                <a:latin typeface="华文新魏" charset="0"/>
                <a:ea typeface="华文新魏" charset="0"/>
                <a:cs typeface="华文新魏" charset="0"/>
              </a:rPr>
              <a:t>1</a:t>
            </a:r>
          </a:p>
          <a:p>
            <a:pPr lvl="2" eaLnBrk="1" hangingPunct="1"/>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小了，缺页异常时可能所有页的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值均为</a:t>
            </a:r>
            <a:r>
              <a:rPr lang="en-US" altLang="zh-CN" dirty="0">
                <a:latin typeface="华文新魏" charset="0"/>
                <a:ea typeface="华文新魏" charset="0"/>
                <a:cs typeface="华文新魏" charset="0"/>
              </a:rPr>
              <a:t>0</a:t>
            </a:r>
          </a:p>
          <a:p>
            <a:pPr lvl="1" eaLnBrk="1" hangingPunct="1"/>
            <a:r>
              <a:rPr lang="zh-CN" altLang="zh-CN" dirty="0"/>
              <a:t>通常把</a:t>
            </a:r>
            <a:r>
              <a:rPr lang="en-US" altLang="zh-CN" dirty="0">
                <a:solidFill>
                  <a:srgbClr val="008000"/>
                </a:solidFill>
              </a:rPr>
              <a:t>t</a:t>
            </a:r>
            <a:r>
              <a:rPr lang="zh-CN" altLang="zh-CN" dirty="0"/>
              <a:t>定为一个或数个</a:t>
            </a:r>
            <a:r>
              <a:rPr lang="zh-CN" altLang="zh-CN" dirty="0">
                <a:solidFill>
                  <a:srgbClr val="0000FF"/>
                </a:solidFill>
              </a:rPr>
              <a:t>时钟中断周期</a:t>
            </a:r>
            <a:r>
              <a:rPr lang="zh-CN" altLang="zh-CN" dirty="0"/>
              <a:t> </a:t>
            </a:r>
            <a:endParaRPr lang="zh-CN" altLang="en-US"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spTree>
    <p:extLst>
      <p:ext uri="{BB962C8B-B14F-4D97-AF65-F5344CB8AC3E}">
        <p14:creationId xmlns:p14="http://schemas.microsoft.com/office/powerpoint/2010/main" val="4131029328"/>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算法实现：计数法</a:t>
            </a:r>
          </a:p>
        </p:txBody>
      </p:sp>
      <p:sp>
        <p:nvSpPr>
          <p:cNvPr id="3" name="内容占位符 2"/>
          <p:cNvSpPr>
            <a:spLocks noGrp="1"/>
          </p:cNvSpPr>
          <p:nvPr>
            <p:ph idx="1"/>
          </p:nvPr>
        </p:nvSpPr>
        <p:spPr/>
        <p:txBody>
          <a:bodyPr/>
          <a:lstStyle/>
          <a:p>
            <a:pPr eaLnBrk="1" hangingPunct="1"/>
            <a:r>
              <a:rPr lang="zh-CN" altLang="en-US" dirty="0"/>
              <a:t>也称</a:t>
            </a:r>
            <a:r>
              <a:rPr lang="zh-CN" altLang="zh-CN" dirty="0">
                <a:solidFill>
                  <a:srgbClr val="0000FF"/>
                </a:solidFill>
                <a:latin typeface="华文新魏"/>
                <a:cs typeface="华文新魏"/>
              </a:rPr>
              <a:t>最不经常使用页面替换算法</a:t>
            </a:r>
            <a:r>
              <a:rPr lang="zh-CN" altLang="zh-CN" dirty="0">
                <a:latin typeface="华文新魏"/>
                <a:cs typeface="华文新魏"/>
              </a:rPr>
              <a:t>（</a:t>
            </a:r>
            <a:r>
              <a:rPr lang="en-US" altLang="zh-CN" dirty="0">
                <a:latin typeface="华文新魏"/>
                <a:cs typeface="华文新魏"/>
              </a:rPr>
              <a:t>Not Frequently Used replacement</a:t>
            </a:r>
            <a:r>
              <a:rPr lang="zh-CN" altLang="zh-CN" dirty="0">
                <a:latin typeface="华文新魏"/>
                <a:cs typeface="华文新魏"/>
              </a:rPr>
              <a:t>，</a:t>
            </a:r>
            <a:r>
              <a:rPr lang="en-US" altLang="zh-CN" dirty="0">
                <a:latin typeface="华文新魏"/>
                <a:cs typeface="华文新魏"/>
              </a:rPr>
              <a:t>NFU</a:t>
            </a:r>
            <a:r>
              <a:rPr lang="zh-CN" altLang="zh-CN" dirty="0">
                <a:latin typeface="华文新魏"/>
                <a:cs typeface="华文新魏"/>
              </a:rPr>
              <a:t>） </a:t>
            </a:r>
            <a:endParaRPr lang="en-US" altLang="zh-CN" dirty="0">
              <a:latin typeface="华文新魏"/>
              <a:cs typeface="华文新魏"/>
            </a:endParaRPr>
          </a:p>
          <a:p>
            <a:pPr lvl="1" eaLnBrk="1" hangingPunct="1"/>
            <a:r>
              <a:rPr lang="zh-CN" altLang="en-US" dirty="0"/>
              <a:t>每个页面设置一个</a:t>
            </a:r>
            <a:r>
              <a:rPr lang="zh-CN" altLang="en-US" dirty="0">
                <a:solidFill>
                  <a:srgbClr val="0000FF"/>
                </a:solidFill>
              </a:rPr>
              <a:t>多位计数器</a:t>
            </a:r>
            <a:endParaRPr lang="en-US" altLang="zh-CN" dirty="0">
              <a:solidFill>
                <a:srgbClr val="0000FF"/>
              </a:solidFill>
            </a:endParaRPr>
          </a:p>
          <a:p>
            <a:pPr lvl="2" eaLnBrk="1" hangingPunct="1"/>
            <a:r>
              <a:rPr lang="zh-CN" altLang="en-US" dirty="0">
                <a:latin typeface="华文新魏"/>
                <a:ea typeface="华文新魏"/>
                <a:cs typeface="华文新魏"/>
              </a:rPr>
              <a:t>每当访问一页时，就使它对应的计数器</a:t>
            </a:r>
            <a:r>
              <a:rPr lang="zh-CN" altLang="en-US" dirty="0">
                <a:solidFill>
                  <a:srgbClr val="FF0000"/>
                </a:solidFill>
                <a:latin typeface="华文新魏"/>
                <a:ea typeface="华文新魏"/>
                <a:cs typeface="华文新魏"/>
              </a:rPr>
              <a:t>加１</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经过时间</a:t>
            </a:r>
            <a:r>
              <a:rPr lang="en-US" altLang="zh-CN" dirty="0">
                <a:solidFill>
                  <a:srgbClr val="008000"/>
                </a:solidFill>
                <a:latin typeface="华文新魏"/>
                <a:ea typeface="华文新魏"/>
                <a:cs typeface="华文新魏"/>
              </a:rPr>
              <a:t>t</a:t>
            </a:r>
            <a:r>
              <a:rPr lang="zh-CN" altLang="zh-CN" dirty="0">
                <a:latin typeface="华文新魏"/>
                <a:ea typeface="华文新魏"/>
                <a:cs typeface="华文新魏"/>
              </a:rPr>
              <a:t>后，将所有页引用计数器全部清除 </a:t>
            </a:r>
            <a:endParaRPr lang="zh-CN" altLang="en-US" dirty="0">
              <a:latin typeface="华文新魏"/>
              <a:ea typeface="华文新魏"/>
              <a:cs typeface="华文新魏"/>
            </a:endParaRPr>
          </a:p>
          <a:p>
            <a:pPr eaLnBrk="1" hangingPunct="1"/>
            <a:r>
              <a:rPr lang="zh-CN" altLang="en-US" dirty="0">
                <a:latin typeface="华文新魏"/>
                <a:cs typeface="华文新魏"/>
              </a:rPr>
              <a:t>当发生缺页中断时，选择计</a:t>
            </a:r>
            <a:r>
              <a:rPr lang="zh-CN" altLang="en-US" dirty="0">
                <a:solidFill>
                  <a:srgbClr val="FF0000"/>
                </a:solidFill>
                <a:latin typeface="华文新魏"/>
                <a:cs typeface="华文新魏"/>
              </a:rPr>
              <a:t>数值最小</a:t>
            </a:r>
            <a:r>
              <a:rPr lang="zh-CN" altLang="en-US" dirty="0">
                <a:latin typeface="华文新魏"/>
                <a:cs typeface="华文新魏"/>
              </a:rPr>
              <a:t>的对应页面淘汰，并将所有计数器全部清</a:t>
            </a:r>
            <a:r>
              <a:rPr lang="en-US" altLang="zh-CN" dirty="0">
                <a:latin typeface="华文新魏"/>
                <a:cs typeface="华文新魏"/>
              </a:rPr>
              <a:t>0</a:t>
            </a:r>
          </a:p>
          <a:p>
            <a:pPr eaLnBrk="1" hangingPunct="1"/>
            <a:r>
              <a:rPr lang="zh-CN" altLang="en-US" dirty="0">
                <a:latin typeface="华文新魏"/>
                <a:cs typeface="华文新魏"/>
              </a:rPr>
              <a:t>与最近未使用</a:t>
            </a:r>
            <a:r>
              <a:rPr lang="zh-CN" altLang="zh-CN" dirty="0">
                <a:latin typeface="华文新魏"/>
                <a:cs typeface="华文新魏"/>
              </a:rPr>
              <a:t>面替换算法</a:t>
            </a:r>
            <a:r>
              <a:rPr lang="zh-CN" altLang="en-US" dirty="0">
                <a:latin typeface="华文新魏"/>
                <a:cs typeface="华文新魏"/>
              </a:rPr>
              <a:t>差别</a:t>
            </a:r>
            <a:endParaRPr lang="en-US" altLang="zh-CN" dirty="0">
              <a:latin typeface="华文新魏"/>
              <a:cs typeface="华文新魏"/>
            </a:endParaRPr>
          </a:p>
          <a:p>
            <a:pPr lvl="1" eaLnBrk="1" hangingPunct="1"/>
            <a:r>
              <a:rPr lang="zh-CN" altLang="en-US" dirty="0"/>
              <a:t>淘汰页时不将所有页的标志位</a:t>
            </a:r>
            <a:r>
              <a:rPr lang="en-US" altLang="zh-CN" dirty="0"/>
              <a:t>R</a:t>
            </a:r>
            <a:r>
              <a:rPr lang="zh-CN" altLang="en-US" dirty="0"/>
              <a:t>清</a:t>
            </a:r>
            <a:r>
              <a:rPr lang="en-US" altLang="zh-CN" dirty="0"/>
              <a:t>0</a:t>
            </a:r>
          </a:p>
          <a:p>
            <a:pPr lvl="1" eaLnBrk="1" hangingPunct="1"/>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Tree>
    <p:extLst>
      <p:ext uri="{BB962C8B-B14F-4D97-AF65-F5344CB8AC3E}">
        <p14:creationId xmlns:p14="http://schemas.microsoft.com/office/powerpoint/2010/main" val="410644378"/>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算法实现：记时法</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为每个页面设置一个</a:t>
            </a:r>
            <a:r>
              <a:rPr lang="zh-CN" altLang="en-US" dirty="0">
                <a:solidFill>
                  <a:srgbClr val="0000FF"/>
                </a:solidFill>
                <a:latin typeface="华文新魏" charset="0"/>
                <a:ea typeface="华文新魏" charset="0"/>
                <a:cs typeface="华文新魏" charset="0"/>
              </a:rPr>
              <a:t>多位记时器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每当页面被访问时，系统的</a:t>
            </a:r>
            <a:r>
              <a:rPr lang="zh-CN" altLang="en-US" dirty="0">
                <a:solidFill>
                  <a:srgbClr val="FF0000"/>
                </a:solidFill>
                <a:latin typeface="华文新魏" charset="0"/>
                <a:ea typeface="华文新魏" charset="0"/>
                <a:cs typeface="华文新魏" charset="0"/>
              </a:rPr>
              <a:t>绝对时间</a:t>
            </a:r>
            <a:r>
              <a:rPr lang="zh-CN" altLang="en-US" dirty="0">
                <a:latin typeface="华文新魏" charset="0"/>
                <a:ea typeface="华文新魏" charset="0"/>
                <a:cs typeface="华文新魏" charset="0"/>
              </a:rPr>
              <a:t>记入计时器</a:t>
            </a:r>
          </a:p>
          <a:p>
            <a:pPr lvl="1" eaLnBrk="1" hangingPunct="1"/>
            <a:r>
              <a:rPr lang="zh-CN" altLang="en-US" dirty="0">
                <a:latin typeface="华文新魏" charset="0"/>
                <a:ea typeface="华文新魏" charset="0"/>
                <a:cs typeface="华文新魏" charset="0"/>
              </a:rPr>
              <a:t>比较各页面的计时器的值，选</a:t>
            </a:r>
            <a:r>
              <a:rPr lang="zh-CN" altLang="en-US" dirty="0">
                <a:solidFill>
                  <a:srgbClr val="FF0000"/>
                </a:solidFill>
                <a:latin typeface="华文新魏" charset="0"/>
                <a:ea typeface="华文新魏" charset="0"/>
                <a:cs typeface="华文新魏" charset="0"/>
              </a:rPr>
              <a:t>最小值</a:t>
            </a:r>
            <a:r>
              <a:rPr lang="zh-CN" altLang="en-US" dirty="0">
                <a:latin typeface="华文新魏" charset="0"/>
                <a:ea typeface="华文新魏" charset="0"/>
                <a:cs typeface="华文新魏" charset="0"/>
              </a:rPr>
              <a:t>的未使用的页面淘汰</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Tree>
    <p:extLst>
      <p:ext uri="{BB962C8B-B14F-4D97-AF65-F5344CB8AC3E}">
        <p14:creationId xmlns:p14="http://schemas.microsoft.com/office/powerpoint/2010/main" val="1957909279"/>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Aging</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：易于实现，常被操作系统使用</a:t>
            </a:r>
            <a:endParaRPr lang="en-US" altLang="zh-CN"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为每个页设置一个</a:t>
            </a:r>
            <a:r>
              <a:rPr lang="zh-CN" altLang="zh-CN" dirty="0">
                <a:solidFill>
                  <a:srgbClr val="0000FF"/>
                </a:solidFill>
                <a:latin typeface="华文新魏" charset="0"/>
                <a:ea typeface="华文新魏" charset="0"/>
                <a:cs typeface="华文新魏" charset="0"/>
              </a:rPr>
              <a:t>多位寄存器</a:t>
            </a:r>
            <a:r>
              <a:rPr lang="en-US" altLang="zh-CN" dirty="0">
                <a:solidFill>
                  <a:srgbClr val="0000FF"/>
                </a:solidFill>
                <a:latin typeface="华文新魏" charset="0"/>
                <a:ea typeface="华文新魏" charset="0"/>
                <a:cs typeface="华文新魏" charset="0"/>
              </a:rPr>
              <a:t>r</a:t>
            </a:r>
          </a:p>
          <a:p>
            <a:pPr lvl="1" eaLnBrk="1" hangingPunct="1"/>
            <a:r>
              <a:rPr lang="zh-CN" altLang="zh-CN" dirty="0">
                <a:latin typeface="华文新魏" charset="0"/>
                <a:ea typeface="华文新魏" charset="0"/>
                <a:cs typeface="华文新魏" charset="0"/>
              </a:rPr>
              <a:t>当页面被访问时，对应寄存器的</a:t>
            </a:r>
            <a:r>
              <a:rPr lang="zh-CN" altLang="zh-CN" dirty="0">
                <a:solidFill>
                  <a:srgbClr val="FF0000"/>
                </a:solidFill>
                <a:latin typeface="华文新魏" charset="0"/>
                <a:ea typeface="华文新魏" charset="0"/>
                <a:cs typeface="华文新魏" charset="0"/>
              </a:rPr>
              <a:t>最左边位置</a:t>
            </a:r>
            <a:r>
              <a:rPr lang="en-US" altLang="zh-CN" dirty="0">
                <a:solidFill>
                  <a:srgbClr val="FF0000"/>
                </a:solidFill>
                <a:latin typeface="华文新魏" charset="0"/>
                <a:ea typeface="华文新魏" charset="0"/>
                <a:cs typeface="华文新魏" charset="0"/>
              </a:rPr>
              <a:t>1</a:t>
            </a:r>
          </a:p>
          <a:p>
            <a:pPr lvl="1" eaLnBrk="1" hangingPunct="1"/>
            <a:r>
              <a:rPr lang="zh-CN" altLang="zh-CN" dirty="0">
                <a:latin typeface="华文新魏" charset="0"/>
                <a:ea typeface="华文新魏" charset="0"/>
                <a:cs typeface="华文新魏" charset="0"/>
              </a:rPr>
              <a:t>每隔时间</a:t>
            </a:r>
            <a:r>
              <a:rPr lang="en-US" altLang="zh-CN" dirty="0">
                <a:solidFill>
                  <a:srgbClr val="008000"/>
                </a:solidFill>
                <a:latin typeface="华文新魏" charset="0"/>
                <a:ea typeface="华文新魏" charset="0"/>
                <a:cs typeface="华文新魏" charset="0"/>
              </a:rPr>
              <a:t>t</a:t>
            </a:r>
            <a:r>
              <a:rPr lang="zh-CN" altLang="zh-CN" dirty="0">
                <a:latin typeface="华文新魏" charset="0"/>
                <a:ea typeface="华文新魏" charset="0"/>
                <a:cs typeface="华文新魏" charset="0"/>
              </a:rPr>
              <a:t>，将</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寄存器</a:t>
            </a:r>
            <a:r>
              <a:rPr lang="zh-CN" altLang="zh-CN" dirty="0">
                <a:solidFill>
                  <a:srgbClr val="FF0000"/>
                </a:solidFill>
                <a:latin typeface="华文新魏" charset="0"/>
                <a:ea typeface="华文新魏" charset="0"/>
                <a:cs typeface="华文新魏" charset="0"/>
              </a:rPr>
              <a:t>右移一位</a:t>
            </a:r>
            <a:endParaRPr lang="en-US" altLang="zh-CN" dirty="0">
              <a:solidFill>
                <a:srgbClr val="FF0000"/>
              </a:solidFill>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在发生缺页中断时，找</a:t>
            </a:r>
            <a:r>
              <a:rPr lang="zh-CN" altLang="zh-CN" dirty="0">
                <a:solidFill>
                  <a:srgbClr val="FF0000"/>
                </a:solidFill>
                <a:latin typeface="华文新魏" charset="0"/>
                <a:ea typeface="华文新魏" charset="0"/>
                <a:cs typeface="华文新魏" charset="0"/>
              </a:rPr>
              <a:t>最小数值</a:t>
            </a:r>
            <a:r>
              <a:rPr lang="zh-CN" altLang="zh-CN" dirty="0">
                <a:latin typeface="华文新魏" charset="0"/>
                <a:ea typeface="华文新魏" charset="0"/>
                <a:cs typeface="华文新魏" charset="0"/>
              </a:rPr>
              <a:t>的</a:t>
            </a:r>
            <a:r>
              <a:rPr lang="en-US" altLang="zh-CN" dirty="0">
                <a:latin typeface="华文新魏" charset="0"/>
                <a:ea typeface="华文新魏" charset="0"/>
                <a:cs typeface="华文新魏" charset="0"/>
              </a:rPr>
              <a:t>r</a:t>
            </a:r>
            <a:r>
              <a:rPr lang="zh-CN" altLang="zh-CN" dirty="0">
                <a:latin typeface="华文新魏" charset="0"/>
                <a:ea typeface="华文新魏" charset="0"/>
                <a:cs typeface="华文新魏" charset="0"/>
              </a:rPr>
              <a:t>寄存器对应的页面淘汰</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举例：应淘汰的页为</a:t>
            </a:r>
            <a:r>
              <a:rPr lang="en-US" altLang="zh-CN" dirty="0">
                <a:latin typeface="华文新魏" charset="0"/>
                <a:ea typeface="华文新魏" charset="0"/>
                <a:cs typeface="华文新魏" charset="0"/>
              </a:rPr>
              <a:t>P2</a:t>
            </a:r>
          </a:p>
          <a:p>
            <a:endParaRPr kumimoji="1"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31106329"/>
              </p:ext>
            </p:extLst>
          </p:nvPr>
        </p:nvGraphicFramePr>
        <p:xfrm>
          <a:off x="4572000" y="3789040"/>
          <a:ext cx="4103687" cy="2373315"/>
        </p:xfrm>
        <a:graphic>
          <a:graphicData uri="http://schemas.openxmlformats.org/drawingml/2006/table">
            <a:tbl>
              <a:tblPr/>
              <a:tblGrid>
                <a:gridCol w="1008062">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474663">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STXinwei" panose="02010800040101010101" pitchFamily="2" charset="-122"/>
                          <a:ea typeface="STXinwei" panose="02010800040101010101" pitchFamily="2" charset="-122"/>
                          <a:cs typeface="宋体" charset="0"/>
                        </a:rPr>
                        <a:t>  </a:t>
                      </a: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宋体" charset="0"/>
                        </a:rPr>
                        <a:t>页号</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FFCC"/>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STXinwei" panose="02010800040101010101" pitchFamily="2" charset="-122"/>
                          <a:ea typeface="STXinwei" panose="02010800040101010101" pitchFamily="2" charset="-122"/>
                          <a:cs typeface="宋体" charset="0"/>
                        </a:rPr>
                        <a:t> 时刻</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BFFFE"/>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FF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rgbClr val="FF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74663">
                <a:tc v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rgbClr val="000000"/>
                        </a:solidFill>
                        <a:effectLst/>
                        <a:latin typeface="Times New Roman" charset="0"/>
                        <a:ea typeface="宋体" charset="0"/>
                        <a:cs typeface="宋体"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T1</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  T2</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  T3</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FFE"/>
                    </a:solidFill>
                  </a:tcPr>
                </a:tc>
                <a:extLst>
                  <a:ext uri="{0D108BD9-81ED-4DB2-BD59-A6C34878D82A}">
                    <a16:rowId xmlns:a16="http://schemas.microsoft.com/office/drawing/2014/main" val="10001"/>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P0</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P1</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0110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4746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    P2</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rPr>
                        <a:t>0000</a:t>
                      </a:r>
                      <a:endParaRPr kumimoji="0" lang="zh-CN" altLang="en-US" sz="1800" b="1" i="0" u="none" strike="noStrike" cap="none" normalizeH="0" baseline="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宋体" charset="0"/>
                        </a:rPr>
                        <a:t>1</a:t>
                      </a: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rPr>
                        <a:t>0100</a:t>
                      </a:r>
                      <a:endParaRPr kumimoji="0" lang="zh-CN" altLang="en-US" sz="1800" b="1" i="0" u="none" strike="noStrike" cap="none" normalizeH="0" baseline="0" dirty="0">
                        <a:ln>
                          <a:noFill/>
                        </a:ln>
                        <a:solidFill>
                          <a:srgbClr val="000000"/>
                        </a:solidFill>
                        <a:effectLst/>
                        <a:latin typeface="STXinwei" panose="02010800040101010101" pitchFamily="2" charset="-122"/>
                        <a:ea typeface="STXinwei" panose="02010800040101010101" pitchFamily="2" charset="-122"/>
                        <a:cs typeface="宋体" charset="0"/>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LRU</a:t>
            </a:r>
            <a:r>
              <a:rPr lang="zh-CN" altLang="en-US" dirty="0">
                <a:latin typeface="华文新魏" charset="0"/>
                <a:ea typeface="华文新魏" charset="0"/>
                <a:cs typeface="华文新魏" charset="0"/>
              </a:rPr>
              <a:t>算法实现：老化算法</a:t>
            </a: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Tree>
    <p:extLst>
      <p:ext uri="{BB962C8B-B14F-4D97-AF65-F5344CB8AC3E}">
        <p14:creationId xmlns:p14="http://schemas.microsoft.com/office/powerpoint/2010/main" val="257334568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程序装载</a:t>
            </a:r>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把可执行程序装入内存</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绝对装载</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装载模块中的</a:t>
            </a:r>
            <a:r>
              <a:rPr lang="zh-CN" altLang="zh-CN" dirty="0">
                <a:solidFill>
                  <a:srgbClr val="0000FF"/>
                </a:solidFill>
                <a:latin typeface="华文新魏" charset="0"/>
                <a:ea typeface="华文新魏" charset="0"/>
                <a:cs typeface="华文新魏" charset="0"/>
              </a:rPr>
              <a:t>指令地址</a:t>
            </a:r>
            <a:r>
              <a:rPr lang="zh-CN" altLang="zh-CN" dirty="0">
                <a:solidFill>
                  <a:srgbClr val="FF0000"/>
                </a:solidFill>
                <a:latin typeface="华文新魏" charset="0"/>
                <a:ea typeface="华文新魏" charset="0"/>
                <a:cs typeface="华文新魏" charset="0"/>
              </a:rPr>
              <a:t>始终与其</a:t>
            </a:r>
            <a:r>
              <a:rPr lang="zh-CN" altLang="zh-CN" dirty="0">
                <a:solidFill>
                  <a:srgbClr val="0000FF"/>
                </a:solidFill>
                <a:latin typeface="华文新魏" charset="0"/>
                <a:ea typeface="华文新魏" charset="0"/>
                <a:cs typeface="华文新魏" charset="0"/>
              </a:rPr>
              <a:t>内存</a:t>
            </a:r>
            <a:r>
              <a:rPr lang="zh-CN" altLang="zh-CN" dirty="0">
                <a:solidFill>
                  <a:srgbClr val="FF0000"/>
                </a:solidFill>
                <a:latin typeface="华文新魏" charset="0"/>
                <a:ea typeface="华文新魏" charset="0"/>
                <a:cs typeface="华文新魏" charset="0"/>
              </a:rPr>
              <a:t>中的地址相同</a:t>
            </a:r>
            <a:r>
              <a:rPr lang="zh-CN" altLang="zh-CN" dirty="0">
                <a:latin typeface="华文新魏" charset="0"/>
                <a:ea typeface="华文新魏" charset="0"/>
                <a:cs typeface="华文新魏" charset="0"/>
              </a:rPr>
              <a:t>，即在模块中出现的所有地址都是</a:t>
            </a:r>
            <a:r>
              <a:rPr lang="zh-CN" altLang="zh-CN" dirty="0">
                <a:solidFill>
                  <a:srgbClr val="0000FF"/>
                </a:solidFill>
                <a:latin typeface="华文新魏" charset="0"/>
                <a:ea typeface="华文新魏" charset="0"/>
                <a:cs typeface="华文新魏" charset="0"/>
              </a:rPr>
              <a:t>内存绝对地址</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可重定位装载</a:t>
            </a:r>
            <a:endParaRPr lang="en-US" altLang="zh-CN" dirty="0">
              <a:latin typeface="华文新魏" charset="0"/>
              <a:ea typeface="华文新魏" charset="0"/>
              <a:cs typeface="华文新魏" charset="0"/>
            </a:endParaRPr>
          </a:p>
          <a:p>
            <a:pPr lvl="2" eaLnBrk="1" hangingPunct="1"/>
            <a:r>
              <a:rPr lang="zh-CN" altLang="zh-CN" dirty="0">
                <a:solidFill>
                  <a:srgbClr val="FF0000"/>
                </a:solidFill>
                <a:latin typeface="华文新魏" charset="0"/>
                <a:ea typeface="华文新魏" charset="0"/>
                <a:cs typeface="华文新魏" charset="0"/>
              </a:rPr>
              <a:t>根据内存当时使用情况</a:t>
            </a:r>
            <a:r>
              <a:rPr lang="zh-CN" altLang="zh-CN" dirty="0">
                <a:latin typeface="华文新魏" charset="0"/>
                <a:ea typeface="华文新魏" charset="0"/>
                <a:cs typeface="华文新魏" charset="0"/>
              </a:rPr>
              <a:t>，决定将装载代码模块放入内存的物理位置</a:t>
            </a:r>
            <a:endParaRPr lang="en-US" altLang="zh-CN" dirty="0">
              <a:latin typeface="华文新魏" charset="0"/>
              <a:ea typeface="华文新魏" charset="0"/>
              <a:cs typeface="华文新魏" charset="0"/>
            </a:endParaRPr>
          </a:p>
          <a:p>
            <a:pPr lvl="2" eaLnBrk="1" hangingPunct="1"/>
            <a:r>
              <a:rPr lang="zh-CN" altLang="zh-CN" dirty="0">
                <a:solidFill>
                  <a:srgbClr val="FF0000"/>
                </a:solidFill>
                <a:latin typeface="华文新魏" charset="0"/>
                <a:ea typeface="华文新魏" charset="0"/>
                <a:cs typeface="华文新魏" charset="0"/>
              </a:rPr>
              <a:t>模块内使用</a:t>
            </a:r>
            <a:r>
              <a:rPr lang="zh-CN" altLang="zh-CN" dirty="0">
                <a:latin typeface="华文新魏" charset="0"/>
                <a:ea typeface="华文新魏" charset="0"/>
                <a:cs typeface="华文新魏" charset="0"/>
              </a:rPr>
              <a:t>的地址都是</a:t>
            </a:r>
            <a:r>
              <a:rPr lang="zh-CN" altLang="zh-CN" dirty="0">
                <a:solidFill>
                  <a:srgbClr val="0000FF"/>
                </a:solidFill>
                <a:latin typeface="华文新魏" charset="0"/>
                <a:ea typeface="华文新魏" charset="0"/>
                <a:cs typeface="华文新魏" charset="0"/>
              </a:rPr>
              <a:t>相对地址</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动态运行时装载</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为提高内存利用率，</a:t>
            </a:r>
            <a:r>
              <a:rPr lang="zh-CN" altLang="zh-CN" dirty="0">
                <a:solidFill>
                  <a:srgbClr val="FF0000"/>
                </a:solidFill>
                <a:latin typeface="华文新魏" charset="0"/>
                <a:ea typeface="华文新魏" charset="0"/>
                <a:cs typeface="华文新魏" charset="0"/>
              </a:rPr>
              <a:t>装入内存的程序可</a:t>
            </a:r>
            <a:r>
              <a:rPr lang="zh-CN" altLang="zh-CN" dirty="0">
                <a:solidFill>
                  <a:srgbClr val="0000FF"/>
                </a:solidFill>
                <a:latin typeface="华文新魏" charset="0"/>
                <a:ea typeface="华文新魏" charset="0"/>
                <a:cs typeface="华文新魏" charset="0"/>
              </a:rPr>
              <a:t>换出到</a:t>
            </a:r>
            <a:r>
              <a:rPr lang="zh-CN" altLang="zh-CN" dirty="0">
                <a:solidFill>
                  <a:srgbClr val="FF0000"/>
                </a:solidFill>
                <a:latin typeface="华文新魏" charset="0"/>
                <a:ea typeface="华文新魏" charset="0"/>
                <a:cs typeface="华文新魏" charset="0"/>
              </a:rPr>
              <a:t>磁盘上</a:t>
            </a:r>
            <a:r>
              <a:rPr lang="zh-CN" altLang="zh-CN" dirty="0">
                <a:latin typeface="华文新魏" charset="0"/>
                <a:ea typeface="华文新魏" charset="0"/>
                <a:cs typeface="华文新魏" charset="0"/>
              </a:rPr>
              <a:t>，适当时候再换入到内存中，</a:t>
            </a:r>
            <a:r>
              <a:rPr lang="zh-CN" altLang="zh-CN" dirty="0">
                <a:solidFill>
                  <a:srgbClr val="FF0000"/>
                </a:solidFill>
                <a:latin typeface="华文新魏" charset="0"/>
                <a:ea typeface="华文新魏" charset="0"/>
                <a:cs typeface="华文新魏" charset="0"/>
              </a:rPr>
              <a:t>对换前后程序在内存中的位置可能不同</a:t>
            </a:r>
            <a:r>
              <a:rPr lang="zh-CN" altLang="zh-CN" dirty="0">
                <a:latin typeface="华文新魏" charset="0"/>
                <a:ea typeface="华文新魏" charset="0"/>
                <a:cs typeface="华文新魏" charset="0"/>
              </a:rPr>
              <a:t>，即允许进程的内存映像在不同时候处于不同位置</a:t>
            </a:r>
            <a:endParaRPr lang="en-US" altLang="zh-CN" dirty="0">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此时</a:t>
            </a:r>
            <a:r>
              <a:rPr lang="zh-CN" altLang="zh-CN" dirty="0">
                <a:solidFill>
                  <a:srgbClr val="FF0000"/>
                </a:solidFill>
                <a:latin typeface="华文新魏" charset="0"/>
                <a:ea typeface="华文新魏" charset="0"/>
                <a:cs typeface="华文新魏" charset="0"/>
              </a:rPr>
              <a:t>模块内使用</a:t>
            </a:r>
            <a:r>
              <a:rPr lang="zh-CN" altLang="zh-CN" dirty="0">
                <a:latin typeface="华文新魏" charset="0"/>
                <a:ea typeface="华文新魏" charset="0"/>
                <a:cs typeface="华文新魏" charset="0"/>
              </a:rPr>
              <a:t>的地址必为</a:t>
            </a:r>
            <a:r>
              <a:rPr lang="zh-CN" altLang="zh-CN" dirty="0">
                <a:solidFill>
                  <a:srgbClr val="0000FF"/>
                </a:solidFill>
                <a:latin typeface="华文新魏" charset="0"/>
                <a:ea typeface="华文新魏" charset="0"/>
                <a:cs typeface="华文新魏" charset="0"/>
              </a:rPr>
              <a:t>相对地址</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Tree>
    <p:extLst>
      <p:ext uri="{BB962C8B-B14F-4D97-AF65-F5344CB8AC3E}">
        <p14:creationId xmlns:p14="http://schemas.microsoft.com/office/powerpoint/2010/main" val="920148023"/>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第二次机会页面替换算法</a:t>
            </a:r>
          </a:p>
        </p:txBody>
      </p:sp>
      <p:sp>
        <p:nvSpPr>
          <p:cNvPr id="3" name="内容占位符 2"/>
          <p:cNvSpPr>
            <a:spLocks noGrp="1"/>
          </p:cNvSpPr>
          <p:nvPr>
            <p:ph idx="1"/>
          </p:nvPr>
        </p:nvSpPr>
        <p:spPr>
          <a:xfrm>
            <a:off x="0" y="1340768"/>
            <a:ext cx="9144000" cy="4968552"/>
          </a:xfrm>
        </p:spPr>
        <p:txBody>
          <a:bodyPr/>
          <a:lstStyle/>
          <a:p>
            <a:r>
              <a:rPr lang="en-US" altLang="zh-CN" dirty="0">
                <a:latin typeface="华文新魏"/>
                <a:cs typeface="华文新魏"/>
              </a:rPr>
              <a:t>Second Chance Replacement</a:t>
            </a:r>
            <a:r>
              <a:rPr lang="zh-CN" altLang="zh-CN" dirty="0">
                <a:latin typeface="华文新魏"/>
                <a:cs typeface="华文新魏"/>
              </a:rPr>
              <a:t>，</a:t>
            </a:r>
            <a:r>
              <a:rPr lang="en-US" altLang="zh-CN" dirty="0">
                <a:latin typeface="华文新魏"/>
                <a:cs typeface="华文新魏"/>
              </a:rPr>
              <a:t>SCR</a:t>
            </a:r>
            <a:endParaRPr kumimoji="1" lang="en-US" altLang="zh-CN" dirty="0">
              <a:latin typeface="华文新魏"/>
              <a:cs typeface="华文新魏"/>
            </a:endParaRPr>
          </a:p>
          <a:p>
            <a:pPr lvl="1"/>
            <a:r>
              <a:rPr lang="zh-CN" altLang="en-US" dirty="0"/>
              <a:t>解决</a:t>
            </a:r>
            <a:r>
              <a:rPr lang="en-US" altLang="zh-CN" dirty="0"/>
              <a:t>FIFO </a:t>
            </a:r>
            <a:r>
              <a:rPr lang="zh-CN" altLang="zh-CN" dirty="0"/>
              <a:t>算法会</a:t>
            </a:r>
            <a:r>
              <a:rPr lang="zh-CN" altLang="en-US" dirty="0"/>
              <a:t>将</a:t>
            </a:r>
            <a:r>
              <a:rPr lang="zh-CN" altLang="zh-CN" dirty="0"/>
              <a:t>常用页面淘汰</a:t>
            </a:r>
            <a:r>
              <a:rPr lang="zh-CN" altLang="en-US" dirty="0"/>
              <a:t>的问题</a:t>
            </a:r>
            <a:endParaRPr lang="en-US" altLang="zh-CN" dirty="0"/>
          </a:p>
          <a:p>
            <a:pPr lvl="1"/>
            <a:r>
              <a:rPr kumimoji="1" lang="zh-CN" altLang="en-US" dirty="0">
                <a:solidFill>
                  <a:srgbClr val="FF0000"/>
                </a:solidFill>
              </a:rPr>
              <a:t>减少</a:t>
            </a:r>
            <a:r>
              <a:rPr kumimoji="1" lang="en-US" altLang="zh-CN" dirty="0">
                <a:solidFill>
                  <a:srgbClr val="FF0000"/>
                </a:solidFill>
              </a:rPr>
              <a:t>I</a:t>
            </a:r>
            <a:r>
              <a:rPr kumimoji="1" lang="zh-CN" altLang="en-US" dirty="0">
                <a:solidFill>
                  <a:srgbClr val="FF0000"/>
                </a:solidFill>
              </a:rPr>
              <a:t>/</a:t>
            </a:r>
            <a:r>
              <a:rPr kumimoji="1" lang="en-US" altLang="zh-CN" dirty="0">
                <a:solidFill>
                  <a:srgbClr val="FF0000"/>
                </a:solidFill>
              </a:rPr>
              <a:t>O</a:t>
            </a:r>
            <a:r>
              <a:rPr kumimoji="1" lang="zh-CN" altLang="en-US" dirty="0">
                <a:solidFill>
                  <a:srgbClr val="FF0000"/>
                </a:solidFill>
              </a:rPr>
              <a:t>操作开销</a:t>
            </a:r>
            <a:endParaRPr kumimoji="1" lang="en-US" altLang="zh-CN" dirty="0">
              <a:solidFill>
                <a:srgbClr val="FF0000"/>
              </a:solidFill>
            </a:endParaRPr>
          </a:p>
          <a:p>
            <a:r>
              <a:rPr kumimoji="1" lang="zh-CN" altLang="en-US" dirty="0">
                <a:latin typeface="华文新魏"/>
                <a:cs typeface="华文新魏"/>
              </a:rPr>
              <a:t>思路：改进</a:t>
            </a:r>
            <a:r>
              <a:rPr kumimoji="1" lang="en-US" altLang="zh-CN" dirty="0">
                <a:latin typeface="华文新魏"/>
                <a:cs typeface="华文新魏"/>
              </a:rPr>
              <a:t>FIFO</a:t>
            </a:r>
            <a:r>
              <a:rPr kumimoji="1" lang="zh-CN" altLang="en-US" dirty="0">
                <a:latin typeface="华文新魏"/>
                <a:cs typeface="华文新魏"/>
              </a:rPr>
              <a:t>算法，把</a:t>
            </a:r>
            <a:r>
              <a:rPr kumimoji="1" lang="en-US" altLang="zh-CN" dirty="0">
                <a:latin typeface="华文新魏"/>
                <a:cs typeface="华文新魏"/>
              </a:rPr>
              <a:t>FIFO</a:t>
            </a:r>
            <a:r>
              <a:rPr kumimoji="1" lang="zh-CN" altLang="en-US" dirty="0">
                <a:latin typeface="华文新魏"/>
                <a:cs typeface="华文新魏"/>
              </a:rPr>
              <a:t>与</a:t>
            </a:r>
            <a:r>
              <a:rPr kumimoji="1" lang="zh-CN" altLang="en-US" dirty="0">
                <a:solidFill>
                  <a:srgbClr val="0000FF"/>
                </a:solidFill>
                <a:latin typeface="华文新魏"/>
                <a:cs typeface="华文新魏"/>
              </a:rPr>
              <a:t>页表中引用位</a:t>
            </a:r>
            <a:r>
              <a:rPr kumimoji="1" lang="zh-CN" altLang="en-US" dirty="0">
                <a:latin typeface="华文新魏"/>
                <a:cs typeface="华文新魏"/>
              </a:rPr>
              <a:t>结合起来使用</a:t>
            </a:r>
          </a:p>
          <a:p>
            <a:pPr lvl="1"/>
            <a:r>
              <a:rPr kumimoji="1" lang="zh-CN" altLang="en-US" dirty="0"/>
              <a:t>检查</a:t>
            </a:r>
            <a:r>
              <a:rPr kumimoji="1" lang="en-US" altLang="zh-CN" dirty="0"/>
              <a:t>FIFO</a:t>
            </a:r>
            <a:r>
              <a:rPr kumimoji="1" lang="zh-CN" altLang="en-US" dirty="0"/>
              <a:t>中的</a:t>
            </a:r>
            <a:r>
              <a:rPr kumimoji="1" lang="zh-CN" altLang="en-US" dirty="0">
                <a:solidFill>
                  <a:srgbClr val="0000FF"/>
                </a:solidFill>
              </a:rPr>
              <a:t>队首页面</a:t>
            </a:r>
            <a:r>
              <a:rPr kumimoji="1" lang="en-US" altLang="zh-CN" dirty="0"/>
              <a:t>(</a:t>
            </a:r>
            <a:r>
              <a:rPr kumimoji="1" lang="zh-CN" altLang="en-US" dirty="0"/>
              <a:t>最早进入内存页面</a:t>
            </a:r>
            <a:r>
              <a:rPr kumimoji="1" lang="en-US" altLang="zh-CN" dirty="0"/>
              <a:t>)</a:t>
            </a:r>
          </a:p>
          <a:p>
            <a:pPr lvl="2"/>
            <a:r>
              <a:rPr kumimoji="1" lang="zh-CN" altLang="en-US" dirty="0">
                <a:solidFill>
                  <a:srgbClr val="FF0000"/>
                </a:solidFill>
                <a:latin typeface="华文新魏"/>
                <a:ea typeface="华文新魏"/>
                <a:cs typeface="华文新魏"/>
              </a:rPr>
              <a:t>引用位为</a:t>
            </a:r>
            <a:r>
              <a:rPr kumimoji="1" lang="en-US" altLang="zh-CN" dirty="0">
                <a:solidFill>
                  <a:srgbClr val="FF0000"/>
                </a:solidFill>
                <a:latin typeface="华文新魏"/>
                <a:ea typeface="华文新魏"/>
                <a:cs typeface="华文新魏"/>
              </a:rPr>
              <a:t>0</a:t>
            </a:r>
            <a:r>
              <a:rPr kumimoji="1" lang="zh-CN" altLang="en-US" dirty="0">
                <a:latin typeface="华文新魏"/>
                <a:ea typeface="华文新魏"/>
                <a:cs typeface="华文新魏"/>
              </a:rPr>
              <a:t>，这个页面既</a:t>
            </a:r>
            <a:r>
              <a:rPr kumimoji="1" lang="zh-CN" altLang="en-US" dirty="0">
                <a:solidFill>
                  <a:srgbClr val="FF0000"/>
                </a:solidFill>
                <a:latin typeface="华文新魏"/>
                <a:ea typeface="华文新魏"/>
                <a:cs typeface="华文新魏"/>
              </a:rPr>
              <a:t>老又没有用</a:t>
            </a:r>
            <a:r>
              <a:rPr kumimoji="1" lang="zh-CN" altLang="en-US" dirty="0">
                <a:latin typeface="华文新魏"/>
                <a:ea typeface="华文新魏"/>
                <a:cs typeface="华文新魏"/>
              </a:rPr>
              <a:t>，选择该页面淘汰</a:t>
            </a:r>
            <a:endParaRPr kumimoji="1" lang="en-US" altLang="zh-CN" dirty="0">
              <a:latin typeface="华文新魏"/>
              <a:ea typeface="华文新魏"/>
              <a:cs typeface="华文新魏"/>
            </a:endParaRPr>
          </a:p>
          <a:p>
            <a:pPr lvl="2"/>
            <a:r>
              <a:rPr kumimoji="1" lang="zh-CN" altLang="en-US" dirty="0">
                <a:solidFill>
                  <a:srgbClr val="FF0000"/>
                </a:solidFill>
                <a:latin typeface="华文新魏"/>
                <a:ea typeface="华文新魏"/>
                <a:cs typeface="华文新魏"/>
              </a:rPr>
              <a:t>引用位为</a:t>
            </a:r>
            <a:r>
              <a:rPr kumimoji="1" lang="en-US" altLang="zh-CN" dirty="0">
                <a:solidFill>
                  <a:srgbClr val="FF0000"/>
                </a:solidFill>
                <a:latin typeface="华文新魏"/>
                <a:ea typeface="华文新魏"/>
                <a:cs typeface="华文新魏"/>
              </a:rPr>
              <a:t>1</a:t>
            </a:r>
            <a:r>
              <a:rPr kumimoji="1" lang="zh-CN" altLang="en-US" dirty="0">
                <a:latin typeface="华文新魏"/>
                <a:ea typeface="华文新魏"/>
                <a:cs typeface="华文新魏"/>
              </a:rPr>
              <a:t>，说明进入内存较早，</a:t>
            </a:r>
            <a:r>
              <a:rPr kumimoji="1" lang="zh-CN" altLang="en-US" dirty="0">
                <a:solidFill>
                  <a:srgbClr val="FF0000"/>
                </a:solidFill>
                <a:latin typeface="华文新魏"/>
                <a:ea typeface="华文新魏"/>
                <a:cs typeface="华文新魏"/>
              </a:rPr>
              <a:t>但最近仍在使用</a:t>
            </a:r>
            <a:endParaRPr kumimoji="1" lang="en-US" altLang="zh-CN" dirty="0">
              <a:solidFill>
                <a:srgbClr val="FF0000"/>
              </a:solidFill>
              <a:latin typeface="华文新魏"/>
              <a:ea typeface="华文新魏"/>
              <a:cs typeface="华文新魏"/>
            </a:endParaRPr>
          </a:p>
          <a:p>
            <a:pPr lvl="3"/>
            <a:r>
              <a:rPr kumimoji="1" lang="zh-CN" altLang="en-US" dirty="0">
                <a:latin typeface="华文新魏"/>
                <a:ea typeface="华文新魏"/>
                <a:cs typeface="华文新魏"/>
              </a:rPr>
              <a:t>把其</a:t>
            </a:r>
            <a:r>
              <a:rPr kumimoji="1" lang="zh-CN" altLang="en-US" dirty="0">
                <a:solidFill>
                  <a:srgbClr val="FF0000"/>
                </a:solidFill>
                <a:latin typeface="华文新魏"/>
                <a:ea typeface="华文新魏"/>
                <a:cs typeface="华文新魏"/>
              </a:rPr>
              <a:t>引用位清</a:t>
            </a:r>
            <a:r>
              <a:rPr kumimoji="1" lang="en-US" altLang="zh-CN" dirty="0">
                <a:solidFill>
                  <a:srgbClr val="FF0000"/>
                </a:solidFill>
                <a:latin typeface="华文新魏"/>
                <a:ea typeface="华文新魏"/>
                <a:cs typeface="华文新魏"/>
              </a:rPr>
              <a:t>0</a:t>
            </a:r>
            <a:r>
              <a:rPr kumimoji="1" lang="zh-CN" altLang="en-US" dirty="0">
                <a:latin typeface="华文新魏"/>
                <a:ea typeface="华文新魏"/>
                <a:cs typeface="华文新魏"/>
              </a:rPr>
              <a:t>，并把这个页面</a:t>
            </a:r>
            <a:r>
              <a:rPr kumimoji="1" lang="zh-CN" altLang="en-US" dirty="0">
                <a:solidFill>
                  <a:srgbClr val="FF0000"/>
                </a:solidFill>
                <a:latin typeface="华文新魏"/>
                <a:ea typeface="华文新魏"/>
                <a:cs typeface="华文新魏"/>
              </a:rPr>
              <a:t>移到队尾</a:t>
            </a:r>
            <a:r>
              <a:rPr kumimoji="1" lang="zh-CN" altLang="en-US" dirty="0">
                <a:latin typeface="华文新魏"/>
                <a:ea typeface="华文新魏"/>
                <a:cs typeface="华文新魏"/>
              </a:rPr>
              <a:t>，看作是新调入的页</a:t>
            </a:r>
          </a:p>
          <a:p>
            <a:r>
              <a:rPr kumimoji="1" lang="zh-CN" altLang="en-US" dirty="0">
                <a:latin typeface="华文新魏"/>
                <a:cs typeface="华文新魏"/>
              </a:rPr>
              <a:t>算法含义</a:t>
            </a:r>
            <a:endParaRPr kumimoji="1" lang="en-US" altLang="zh-CN" dirty="0">
              <a:latin typeface="华文新魏"/>
              <a:cs typeface="华文新魏"/>
            </a:endParaRPr>
          </a:p>
          <a:p>
            <a:pPr lvl="1"/>
            <a:r>
              <a:rPr kumimoji="1" lang="zh-CN" altLang="en-US" dirty="0"/>
              <a:t>最先进入内存的页面，如果最近还在被使用</a:t>
            </a:r>
            <a:r>
              <a:rPr kumimoji="1" lang="zh-CN" altLang="zh-CN" dirty="0"/>
              <a:t>，</a:t>
            </a:r>
            <a:r>
              <a:rPr kumimoji="1" lang="zh-CN" altLang="en-US" dirty="0"/>
              <a:t>仍然有机会作为像一个新调入页面一样留在内存中</a:t>
            </a:r>
            <a:endParaRPr kumimoji="1"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Tree>
    <p:extLst>
      <p:ext uri="{BB962C8B-B14F-4D97-AF65-F5344CB8AC3E}">
        <p14:creationId xmlns:p14="http://schemas.microsoft.com/office/powerpoint/2010/main" val="3325723706"/>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a:t>
            </a:r>
          </a:p>
        </p:txBody>
      </p:sp>
      <p:sp>
        <p:nvSpPr>
          <p:cNvPr id="3" name="内容占位符 2"/>
          <p:cNvSpPr>
            <a:spLocks noGrp="1"/>
          </p:cNvSpPr>
          <p:nvPr>
            <p:ph idx="1"/>
          </p:nvPr>
        </p:nvSpPr>
        <p:spPr/>
        <p:txBody>
          <a:bodyPr/>
          <a:lstStyle/>
          <a:p>
            <a:r>
              <a:rPr lang="en-US" altLang="zh-CN" dirty="0">
                <a:latin typeface="华文新魏"/>
                <a:cs typeface="华文新魏"/>
              </a:rPr>
              <a:t>Clock policy replacement</a:t>
            </a:r>
            <a:r>
              <a:rPr lang="zh-CN" altLang="zh-CN" dirty="0">
                <a:latin typeface="华文新魏"/>
                <a:cs typeface="华文新魏"/>
              </a:rPr>
              <a:t>，</a:t>
            </a:r>
            <a:r>
              <a:rPr lang="en-US" altLang="zh-CN" dirty="0">
                <a:latin typeface="华文新魏"/>
                <a:cs typeface="华文新魏"/>
              </a:rPr>
              <a:t>Clock</a:t>
            </a:r>
            <a:r>
              <a:rPr lang="zh-CN" altLang="zh-CN" dirty="0">
                <a:latin typeface="华文新魏"/>
                <a:cs typeface="华文新魏"/>
              </a:rPr>
              <a:t> </a:t>
            </a:r>
            <a:endParaRPr kumimoji="1" lang="en-US" altLang="zh-CN" dirty="0">
              <a:latin typeface="华文新魏"/>
              <a:cs typeface="华文新魏"/>
            </a:endParaRPr>
          </a:p>
          <a:p>
            <a:pPr lvl="1"/>
            <a:r>
              <a:rPr kumimoji="1" lang="zh-CN" altLang="en-US" dirty="0"/>
              <a:t>改进二次机会页面</a:t>
            </a:r>
            <a:r>
              <a:rPr lang="zh-CN" altLang="zh-CN" dirty="0"/>
              <a:t>算法频繁</a:t>
            </a:r>
            <a:r>
              <a:rPr lang="zh-CN" altLang="zh-CN" dirty="0">
                <a:solidFill>
                  <a:srgbClr val="FF0000"/>
                </a:solidFill>
              </a:rPr>
              <a:t>出队和入队</a:t>
            </a:r>
            <a:r>
              <a:rPr lang="zh-CN" altLang="en-US" dirty="0">
                <a:solidFill>
                  <a:srgbClr val="FF0000"/>
                </a:solidFill>
              </a:rPr>
              <a:t>的</a:t>
            </a:r>
            <a:r>
              <a:rPr lang="zh-CN" altLang="zh-CN" dirty="0">
                <a:solidFill>
                  <a:srgbClr val="FF0000"/>
                </a:solidFill>
              </a:rPr>
              <a:t>实现代价</a:t>
            </a:r>
            <a:r>
              <a:rPr lang="en-US" altLang="zh-CN" dirty="0"/>
              <a:t>	</a:t>
            </a:r>
          </a:p>
          <a:p>
            <a:r>
              <a:rPr kumimoji="1" lang="zh-CN" altLang="en-US" dirty="0">
                <a:latin typeface="华文新魏"/>
                <a:cs typeface="华文新魏"/>
              </a:rPr>
              <a:t>思路</a:t>
            </a:r>
            <a:endParaRPr kumimoji="1" lang="en-US" altLang="zh-CN" dirty="0">
              <a:latin typeface="华文新魏"/>
              <a:cs typeface="华文新魏"/>
            </a:endParaRPr>
          </a:p>
          <a:p>
            <a:pPr lvl="1"/>
            <a:r>
              <a:rPr lang="zh-CN" altLang="zh-CN" dirty="0"/>
              <a:t>采用</a:t>
            </a:r>
            <a:r>
              <a:rPr lang="zh-CN" altLang="zh-CN" dirty="0">
                <a:solidFill>
                  <a:srgbClr val="0000FF"/>
                </a:solidFill>
              </a:rPr>
              <a:t>循环队列</a:t>
            </a:r>
            <a:r>
              <a:rPr lang="zh-CN" altLang="zh-CN" dirty="0"/>
              <a:t>机制构造页面队列，形成类似于钟表面的环形表 </a:t>
            </a:r>
            <a:endParaRPr lang="en-US" altLang="zh-CN" dirty="0"/>
          </a:p>
          <a:p>
            <a:pPr lvl="2"/>
            <a:r>
              <a:rPr lang="zh-CN" altLang="zh-CN" dirty="0">
                <a:solidFill>
                  <a:srgbClr val="0000FF"/>
                </a:solidFill>
                <a:latin typeface="华文新魏"/>
                <a:ea typeface="华文新魏"/>
                <a:cs typeface="华文新魏"/>
              </a:rPr>
              <a:t>队列指针</a:t>
            </a:r>
            <a:r>
              <a:rPr lang="zh-CN" altLang="zh-CN" dirty="0">
                <a:solidFill>
                  <a:srgbClr val="FF0000"/>
                </a:solidFill>
                <a:latin typeface="华文新魏"/>
                <a:ea typeface="华文新魏"/>
                <a:cs typeface="华文新魏"/>
              </a:rPr>
              <a:t>相当于钟表表针</a:t>
            </a:r>
            <a:r>
              <a:rPr lang="zh-CN" altLang="zh-CN" dirty="0">
                <a:latin typeface="华文新魏"/>
                <a:ea typeface="华文新魏"/>
                <a:cs typeface="华文新魏"/>
              </a:rPr>
              <a:t>，指向可能</a:t>
            </a:r>
            <a:r>
              <a:rPr lang="zh-CN" altLang="zh-CN" dirty="0">
                <a:solidFill>
                  <a:srgbClr val="FF0000"/>
                </a:solidFill>
                <a:latin typeface="华文新魏"/>
                <a:ea typeface="华文新魏"/>
                <a:cs typeface="华文新魏"/>
              </a:rPr>
              <a:t>要淘汰的页面</a:t>
            </a:r>
            <a:endParaRPr lang="en-US" altLang="zh-CN" dirty="0">
              <a:solidFill>
                <a:srgbClr val="FF0000"/>
              </a:solidFill>
              <a:latin typeface="华文新魏"/>
              <a:ea typeface="华文新魏"/>
              <a:cs typeface="华文新魏"/>
            </a:endParaRPr>
          </a:p>
          <a:p>
            <a:pPr lvl="2"/>
            <a:r>
              <a:rPr lang="zh-CN" altLang="zh-CN" dirty="0">
                <a:latin typeface="华文新魏"/>
                <a:ea typeface="华文新魏"/>
                <a:cs typeface="华文新魏"/>
              </a:rPr>
              <a:t>仍使用</a:t>
            </a:r>
            <a:r>
              <a:rPr lang="zh-CN" altLang="zh-CN" dirty="0">
                <a:solidFill>
                  <a:srgbClr val="0000FF"/>
                </a:solidFill>
                <a:latin typeface="华文新魏"/>
                <a:ea typeface="华文新魏"/>
                <a:cs typeface="华文新魏"/>
              </a:rPr>
              <a:t>页表引用位</a:t>
            </a:r>
            <a:r>
              <a:rPr lang="zh-CN" altLang="zh-CN" dirty="0">
                <a:latin typeface="华文新魏"/>
                <a:ea typeface="华文新魏"/>
                <a:cs typeface="华文新魏"/>
              </a:rPr>
              <a:t>，把进程已调入内存的页面链接成循环队列</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Tree>
    <p:extLst>
      <p:ext uri="{BB962C8B-B14F-4D97-AF65-F5344CB8AC3E}">
        <p14:creationId xmlns:p14="http://schemas.microsoft.com/office/powerpoint/2010/main" val="1093908643"/>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a:t>
            </a:r>
          </a:p>
        </p:txBody>
      </p:sp>
      <p:sp>
        <p:nvSpPr>
          <p:cNvPr id="3" name="内容占位符 2"/>
          <p:cNvSpPr>
            <a:spLocks noGrp="1"/>
          </p:cNvSpPr>
          <p:nvPr>
            <p:ph idx="1"/>
          </p:nvPr>
        </p:nvSpPr>
        <p:spPr/>
        <p:txBody>
          <a:bodyPr/>
          <a:lstStyle/>
          <a:p>
            <a:r>
              <a:rPr kumimoji="1" lang="zh-CN" altLang="en-US" dirty="0">
                <a:latin typeface="华文新魏"/>
                <a:cs typeface="华文新魏"/>
              </a:rPr>
              <a:t>算法实现要点</a:t>
            </a:r>
          </a:p>
          <a:p>
            <a:pPr lvl="1"/>
            <a:r>
              <a:rPr kumimoji="1" lang="zh-CN" altLang="en-US" dirty="0"/>
              <a:t>一个页面</a:t>
            </a:r>
            <a:r>
              <a:rPr kumimoji="1" lang="zh-CN" altLang="en-US" dirty="0">
                <a:solidFill>
                  <a:srgbClr val="FF0000"/>
                </a:solidFill>
              </a:rPr>
              <a:t>首次装入内存</a:t>
            </a:r>
            <a:r>
              <a:rPr kumimoji="1" lang="zh-CN" altLang="en-US" dirty="0"/>
              <a:t>，其引用位</a:t>
            </a:r>
            <a:r>
              <a:rPr kumimoji="1" lang="zh-CN" altLang="en-US" dirty="0">
                <a:solidFill>
                  <a:srgbClr val="0000FF"/>
                </a:solidFill>
              </a:rPr>
              <a:t>置</a:t>
            </a:r>
            <a:r>
              <a:rPr kumimoji="1" lang="en-US" altLang="zh-CN" dirty="0">
                <a:solidFill>
                  <a:srgbClr val="0000FF"/>
                </a:solidFill>
              </a:rPr>
              <a:t>1 </a:t>
            </a:r>
            <a:endParaRPr kumimoji="1" lang="zh-CN" altLang="en-US" dirty="0">
              <a:solidFill>
                <a:srgbClr val="0000FF"/>
              </a:solidFill>
            </a:endParaRPr>
          </a:p>
          <a:p>
            <a:pPr lvl="1"/>
            <a:r>
              <a:rPr kumimoji="1" lang="zh-CN" altLang="en-US" dirty="0"/>
              <a:t>内存中的任何</a:t>
            </a:r>
            <a:r>
              <a:rPr kumimoji="1" lang="zh-CN" altLang="en-US" dirty="0">
                <a:solidFill>
                  <a:srgbClr val="FF0000"/>
                </a:solidFill>
              </a:rPr>
              <a:t>页面被访问</a:t>
            </a:r>
            <a:r>
              <a:rPr kumimoji="1" lang="zh-CN" altLang="en-US" dirty="0"/>
              <a:t>时，引用位</a:t>
            </a:r>
            <a:r>
              <a:rPr kumimoji="1" lang="zh-CN" altLang="en-US" dirty="0">
                <a:solidFill>
                  <a:srgbClr val="0000FF"/>
                </a:solidFill>
              </a:rPr>
              <a:t>置</a:t>
            </a:r>
            <a:r>
              <a:rPr kumimoji="1" lang="en-US" altLang="zh-CN" dirty="0">
                <a:solidFill>
                  <a:srgbClr val="0000FF"/>
                </a:solidFill>
              </a:rPr>
              <a:t>1</a:t>
            </a:r>
            <a:endParaRPr kumimoji="1" lang="zh-CN" altLang="en-US" dirty="0">
              <a:solidFill>
                <a:srgbClr val="0000FF"/>
              </a:solidFill>
            </a:endParaRPr>
          </a:p>
          <a:p>
            <a:pPr lvl="1"/>
            <a:r>
              <a:rPr kumimoji="1" lang="zh-CN" altLang="en-US" dirty="0"/>
              <a:t>淘汰页面时</a:t>
            </a:r>
            <a:r>
              <a:rPr kumimoji="1" lang="zh-CN" altLang="zh-CN" dirty="0"/>
              <a:t>，</a:t>
            </a:r>
            <a:r>
              <a:rPr kumimoji="1" lang="zh-CN" altLang="en-US" dirty="0"/>
              <a:t>从指针当前指向的页面开始扫描循环队列</a:t>
            </a:r>
            <a:endParaRPr kumimoji="1" lang="en-US" altLang="zh-CN" dirty="0"/>
          </a:p>
          <a:p>
            <a:pPr lvl="2"/>
            <a:r>
              <a:rPr kumimoji="1" lang="zh-CN" altLang="en-US" dirty="0">
                <a:latin typeface="华文新魏"/>
                <a:ea typeface="华文新魏"/>
                <a:cs typeface="华文新魏"/>
              </a:rPr>
              <a:t>把迁到的</a:t>
            </a:r>
            <a:r>
              <a:rPr kumimoji="1" lang="zh-CN" altLang="en-US" dirty="0">
                <a:solidFill>
                  <a:srgbClr val="FF0000"/>
                </a:solidFill>
                <a:latin typeface="华文新魏"/>
                <a:ea typeface="华文新魏"/>
                <a:cs typeface="华文新魏"/>
              </a:rPr>
              <a:t>引用位是</a:t>
            </a:r>
            <a:r>
              <a:rPr kumimoji="1" lang="en-US" altLang="zh-CN" dirty="0">
                <a:solidFill>
                  <a:srgbClr val="0000FF"/>
                </a:solidFill>
                <a:latin typeface="华文新魏"/>
                <a:ea typeface="华文新魏"/>
                <a:cs typeface="华文新魏"/>
              </a:rPr>
              <a:t>1</a:t>
            </a:r>
            <a:r>
              <a:rPr kumimoji="1" lang="zh-CN" altLang="en-US" dirty="0">
                <a:solidFill>
                  <a:srgbClr val="FF0000"/>
                </a:solidFill>
                <a:latin typeface="华文新魏"/>
                <a:ea typeface="华文新魏"/>
                <a:cs typeface="华文新魏"/>
              </a:rPr>
              <a:t>的页面的引用位</a:t>
            </a:r>
            <a:r>
              <a:rPr kumimoji="1" lang="zh-CN" altLang="en-US" dirty="0">
                <a:solidFill>
                  <a:srgbClr val="0000FF"/>
                </a:solidFill>
                <a:latin typeface="华文新魏"/>
                <a:ea typeface="华文新魏"/>
                <a:cs typeface="华文新魏"/>
              </a:rPr>
              <a:t>清</a:t>
            </a:r>
            <a:r>
              <a:rPr kumimoji="1" lang="en-US" altLang="zh-CN" dirty="0">
                <a:solidFill>
                  <a:srgbClr val="0000FF"/>
                </a:solidFill>
                <a:latin typeface="华文新魏"/>
                <a:ea typeface="华文新魏"/>
                <a:cs typeface="华文新魏"/>
              </a:rPr>
              <a:t>0</a:t>
            </a:r>
            <a:r>
              <a:rPr kumimoji="1" lang="zh-CN" altLang="en-US" dirty="0">
                <a:latin typeface="华文新魏"/>
                <a:ea typeface="华文新魏"/>
                <a:cs typeface="华文新魏"/>
              </a:rPr>
              <a:t>，跳过该页面</a:t>
            </a:r>
            <a:endParaRPr kumimoji="1" lang="en-US" altLang="zh-CN" dirty="0">
              <a:latin typeface="华文新魏"/>
              <a:ea typeface="华文新魏"/>
              <a:cs typeface="华文新魏"/>
            </a:endParaRPr>
          </a:p>
          <a:p>
            <a:pPr lvl="2"/>
            <a:r>
              <a:rPr kumimoji="1" lang="en-US" altLang="zh-CN" dirty="0">
                <a:latin typeface="华文新魏"/>
                <a:ea typeface="华文新魏"/>
                <a:cs typeface="华文新魏"/>
              </a:rPr>
              <a:t> </a:t>
            </a:r>
            <a:r>
              <a:rPr kumimoji="1" lang="zh-CN" altLang="en-US" dirty="0">
                <a:latin typeface="华文新魏"/>
                <a:ea typeface="华文新魏"/>
                <a:cs typeface="华文新魏"/>
              </a:rPr>
              <a:t>把所迁到的</a:t>
            </a:r>
            <a:r>
              <a:rPr kumimoji="1" lang="zh-CN" altLang="en-US" dirty="0">
                <a:solidFill>
                  <a:srgbClr val="FF0000"/>
                </a:solidFill>
                <a:latin typeface="华文新魏"/>
                <a:ea typeface="华文新魏"/>
                <a:cs typeface="华文新魏"/>
              </a:rPr>
              <a:t>引用位是</a:t>
            </a:r>
            <a:r>
              <a:rPr kumimoji="1" lang="en-US" altLang="zh-CN" dirty="0">
                <a:solidFill>
                  <a:srgbClr val="0000FF"/>
                </a:solidFill>
                <a:latin typeface="华文新魏"/>
                <a:ea typeface="华文新魏"/>
                <a:cs typeface="华文新魏"/>
              </a:rPr>
              <a:t>0</a:t>
            </a:r>
            <a:r>
              <a:rPr kumimoji="1" lang="zh-CN" altLang="en-US" dirty="0">
                <a:solidFill>
                  <a:srgbClr val="FF0000"/>
                </a:solidFill>
                <a:latin typeface="华文新魏"/>
                <a:ea typeface="华文新魏"/>
                <a:cs typeface="华文新魏"/>
              </a:rPr>
              <a:t>的页面</a:t>
            </a:r>
            <a:r>
              <a:rPr kumimoji="1" lang="zh-CN" altLang="en-US" dirty="0">
                <a:solidFill>
                  <a:srgbClr val="0000FF"/>
                </a:solidFill>
                <a:latin typeface="华文新魏"/>
                <a:ea typeface="华文新魏"/>
                <a:cs typeface="华文新魏"/>
              </a:rPr>
              <a:t>淘汰掉</a:t>
            </a:r>
            <a:r>
              <a:rPr kumimoji="1" lang="zh-CN" altLang="en-US" dirty="0">
                <a:latin typeface="华文新魏"/>
                <a:ea typeface="华文新魏"/>
                <a:cs typeface="华文新魏"/>
              </a:rPr>
              <a:t>，指针推进一步</a:t>
            </a:r>
            <a:endParaRPr kumimoji="1" lang="en-US" altLang="zh-CN" dirty="0">
              <a:latin typeface="华文新魏"/>
              <a:ea typeface="华文新魏"/>
              <a:cs typeface="华文新魏"/>
            </a:endParaRPr>
          </a:p>
          <a:p>
            <a:pPr lvl="1"/>
            <a:r>
              <a:rPr lang="zh-CN" altLang="en-US" dirty="0"/>
              <a:t>扫描循环队列时</a:t>
            </a:r>
            <a:endParaRPr lang="en-US" altLang="zh-CN" dirty="0"/>
          </a:p>
          <a:p>
            <a:pPr lvl="2"/>
            <a:r>
              <a:rPr lang="zh-CN" altLang="en-US" dirty="0">
                <a:latin typeface="华文新魏"/>
                <a:ea typeface="华文新魏"/>
                <a:cs typeface="华文新魏"/>
              </a:rPr>
              <a:t>如果迁到的</a:t>
            </a:r>
            <a:r>
              <a:rPr lang="zh-CN" altLang="en-US" dirty="0">
                <a:solidFill>
                  <a:srgbClr val="FF0000"/>
                </a:solidFill>
                <a:latin typeface="华文新魏"/>
                <a:ea typeface="华文新魏"/>
                <a:cs typeface="华文新魏"/>
              </a:rPr>
              <a:t>所有页面的引用位为</a:t>
            </a:r>
            <a:r>
              <a:rPr lang="en-US" altLang="zh-CN" dirty="0">
                <a:solidFill>
                  <a:srgbClr val="0000FF"/>
                </a:solidFill>
                <a:latin typeface="华文新魏"/>
                <a:ea typeface="华文新魏"/>
                <a:cs typeface="华文新魏"/>
              </a:rPr>
              <a:t>1</a:t>
            </a:r>
            <a:r>
              <a:rPr lang="zh-CN" altLang="en-US" dirty="0">
                <a:latin typeface="华文新魏"/>
                <a:ea typeface="华文新魏"/>
                <a:cs typeface="华文新魏"/>
              </a:rPr>
              <a:t>，指针就会绕整个循环队列一圈，把所有页面的</a:t>
            </a:r>
            <a:r>
              <a:rPr lang="zh-CN" altLang="en-US" dirty="0">
                <a:solidFill>
                  <a:srgbClr val="0000FF"/>
                </a:solidFill>
                <a:latin typeface="华文新魏"/>
                <a:ea typeface="华文新魏"/>
                <a:cs typeface="华文新魏"/>
              </a:rPr>
              <a:t>引用位清</a:t>
            </a:r>
            <a:r>
              <a:rPr lang="en-US" altLang="zh-CN" dirty="0">
                <a:solidFill>
                  <a:srgbClr val="0000FF"/>
                </a:solidFill>
                <a:latin typeface="华文新魏"/>
                <a:ea typeface="华文新魏"/>
                <a:cs typeface="华文新魏"/>
              </a:rPr>
              <a:t>0</a:t>
            </a:r>
          </a:p>
          <a:p>
            <a:pPr lvl="2"/>
            <a:r>
              <a:rPr lang="zh-CN" altLang="en-US" dirty="0">
                <a:latin typeface="华文新魏"/>
                <a:ea typeface="华文新魏"/>
                <a:cs typeface="华文新魏"/>
              </a:rPr>
              <a:t>指针停在起始位置，并淘汰掉该页</a:t>
            </a:r>
            <a:r>
              <a:rPr lang="zh-CN" altLang="zh-CN" dirty="0">
                <a:latin typeface="华文新魏"/>
                <a:ea typeface="华文新魏"/>
                <a:cs typeface="华文新魏"/>
              </a:rPr>
              <a:t>，</a:t>
            </a:r>
            <a:r>
              <a:rPr lang="zh-CN" altLang="en-US" dirty="0">
                <a:latin typeface="华文新魏"/>
                <a:ea typeface="华文新魏"/>
                <a:cs typeface="华文新魏"/>
              </a:rPr>
              <a:t>然后指针推进一步</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Tree>
    <p:extLst>
      <p:ext uri="{BB962C8B-B14F-4D97-AF65-F5344CB8AC3E}">
        <p14:creationId xmlns:p14="http://schemas.microsoft.com/office/powerpoint/2010/main" val="3852263871"/>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83"/>
          <p:cNvGrpSpPr>
            <a:grpSpLocks/>
          </p:cNvGrpSpPr>
          <p:nvPr/>
        </p:nvGrpSpPr>
        <p:grpSpPr bwMode="auto">
          <a:xfrm>
            <a:off x="533400" y="1295400"/>
            <a:ext cx="7772400" cy="4775201"/>
            <a:chOff x="336" y="816"/>
            <a:chExt cx="4896" cy="3008"/>
          </a:xfrm>
        </p:grpSpPr>
        <p:grpSp>
          <p:nvGrpSpPr>
            <p:cNvPr id="51204" name="Group 5"/>
            <p:cNvGrpSpPr>
              <a:grpSpLocks/>
            </p:cNvGrpSpPr>
            <p:nvPr/>
          </p:nvGrpSpPr>
          <p:grpSpPr bwMode="auto">
            <a:xfrm>
              <a:off x="336" y="1007"/>
              <a:ext cx="2398" cy="2608"/>
              <a:chOff x="1800" y="816"/>
              <a:chExt cx="4320" cy="4836"/>
            </a:xfrm>
          </p:grpSpPr>
          <p:sp>
            <p:nvSpPr>
              <p:cNvPr id="51243" name="Oval 6"/>
              <p:cNvSpPr>
                <a:spLocks noChangeArrowheads="1"/>
              </p:cNvSpPr>
              <p:nvPr/>
            </p:nvSpPr>
            <p:spPr bwMode="auto">
              <a:xfrm>
                <a:off x="1980" y="1128"/>
                <a:ext cx="3960" cy="421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44" name="Oval 7"/>
              <p:cNvSpPr>
                <a:spLocks noChangeArrowheads="1"/>
              </p:cNvSpPr>
              <p:nvPr/>
            </p:nvSpPr>
            <p:spPr bwMode="auto">
              <a:xfrm>
                <a:off x="3060" y="2220"/>
                <a:ext cx="1800" cy="187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45" name="Text Box 8"/>
              <p:cNvSpPr txBox="1">
                <a:spLocks noChangeArrowheads="1"/>
              </p:cNvSpPr>
              <p:nvPr/>
            </p:nvSpPr>
            <p:spPr bwMode="auto">
              <a:xfrm>
                <a:off x="3240" y="1596"/>
                <a:ext cx="54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Page9 use=1</a:t>
                </a:r>
              </a:p>
            </p:txBody>
          </p:sp>
          <p:sp>
            <p:nvSpPr>
              <p:cNvPr id="51246" name="Text Box 9"/>
              <p:cNvSpPr txBox="1">
                <a:spLocks noChangeArrowheads="1"/>
              </p:cNvSpPr>
              <p:nvPr/>
            </p:nvSpPr>
            <p:spPr bwMode="auto">
              <a:xfrm>
                <a:off x="4140" y="1596"/>
                <a:ext cx="54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Page19</a:t>
                </a:r>
              </a:p>
              <a:p>
                <a:pPr algn="just"/>
                <a:r>
                  <a:rPr kumimoji="0" lang="en-US" altLang="zh-CN" sz="1200">
                    <a:solidFill>
                      <a:srgbClr val="FF0000"/>
                    </a:solidFill>
                    <a:latin typeface="华文新魏" charset="0"/>
                    <a:ea typeface="华文新魏" charset="0"/>
                    <a:cs typeface="华文新魏" charset="0"/>
                  </a:rPr>
                  <a:t>Use=1</a:t>
                </a:r>
              </a:p>
            </p:txBody>
          </p:sp>
          <p:sp>
            <p:nvSpPr>
              <p:cNvPr id="51247" name="Text Box 10"/>
              <p:cNvSpPr txBox="1">
                <a:spLocks noChangeArrowheads="1"/>
              </p:cNvSpPr>
              <p:nvPr/>
            </p:nvSpPr>
            <p:spPr bwMode="auto">
              <a:xfrm>
                <a:off x="4860" y="1908"/>
                <a:ext cx="54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a:t>
                </a:r>
              </a:p>
              <a:p>
                <a:pPr algn="just"/>
                <a:r>
                  <a:rPr kumimoji="0" lang="en-US" altLang="zh-CN" sz="1200">
                    <a:solidFill>
                      <a:srgbClr val="FF0000"/>
                    </a:solidFill>
                    <a:latin typeface="华文新魏" charset="0"/>
                    <a:ea typeface="华文新魏" charset="0"/>
                    <a:cs typeface="华文新魏" charset="0"/>
                  </a:rPr>
                  <a:t>Use=0</a:t>
                </a:r>
              </a:p>
            </p:txBody>
          </p:sp>
          <p:sp>
            <p:nvSpPr>
              <p:cNvPr id="51248" name="Text Box 11"/>
              <p:cNvSpPr txBox="1">
                <a:spLocks noChangeArrowheads="1"/>
              </p:cNvSpPr>
              <p:nvPr/>
            </p:nvSpPr>
            <p:spPr bwMode="auto">
              <a:xfrm>
                <a:off x="5076" y="2533"/>
                <a:ext cx="684" cy="46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Page45</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1</a:t>
                </a:r>
              </a:p>
            </p:txBody>
          </p:sp>
          <p:sp>
            <p:nvSpPr>
              <p:cNvPr id="51249" name="Text Box 12"/>
              <p:cNvSpPr txBox="1">
                <a:spLocks noChangeArrowheads="1"/>
              </p:cNvSpPr>
              <p:nvPr/>
            </p:nvSpPr>
            <p:spPr bwMode="auto">
              <a:xfrm>
                <a:off x="5040" y="3156"/>
                <a:ext cx="72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Page191</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1</a:t>
                </a:r>
              </a:p>
            </p:txBody>
          </p:sp>
          <p:sp>
            <p:nvSpPr>
              <p:cNvPr id="51250" name="Text Box 13"/>
              <p:cNvSpPr txBox="1">
                <a:spLocks noChangeArrowheads="1"/>
              </p:cNvSpPr>
              <p:nvPr/>
            </p:nvSpPr>
            <p:spPr bwMode="auto">
              <a:xfrm>
                <a:off x="4860" y="3936"/>
                <a:ext cx="72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008000"/>
                    </a:solidFill>
                    <a:latin typeface="华文新魏" charset="0"/>
                    <a:ea typeface="华文新魏" charset="0"/>
                    <a:cs typeface="华文新魏" charset="0"/>
                  </a:rPr>
                  <a:t>Page556</a:t>
                </a:r>
              </a:p>
              <a:p>
                <a:pPr algn="just"/>
                <a:r>
                  <a:rPr kumimoji="0" lang="en-US" altLang="zh-CN" sz="1200" dirty="0">
                    <a:solidFill>
                      <a:srgbClr val="008000"/>
                    </a:solidFill>
                    <a:latin typeface="华文新魏" charset="0"/>
                    <a:ea typeface="华文新魏" charset="0"/>
                    <a:cs typeface="华文新魏" charset="0"/>
                  </a:rPr>
                  <a:t>Use=0</a:t>
                </a:r>
              </a:p>
            </p:txBody>
          </p:sp>
          <p:sp>
            <p:nvSpPr>
              <p:cNvPr id="51251" name="Text Box 14"/>
              <p:cNvSpPr txBox="1">
                <a:spLocks noChangeArrowheads="1"/>
              </p:cNvSpPr>
              <p:nvPr/>
            </p:nvSpPr>
            <p:spPr bwMode="auto">
              <a:xfrm>
                <a:off x="4320" y="4404"/>
                <a:ext cx="54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Page13</a:t>
                </a:r>
              </a:p>
              <a:p>
                <a:pPr algn="just"/>
                <a:r>
                  <a:rPr kumimoji="0" lang="en-US" altLang="zh-CN" sz="1200">
                    <a:solidFill>
                      <a:srgbClr val="FF0000"/>
                    </a:solidFill>
                    <a:latin typeface="华文新魏" charset="0"/>
                    <a:ea typeface="华文新魏" charset="0"/>
                    <a:cs typeface="华文新魏" charset="0"/>
                  </a:rPr>
                  <a:t>Use=0</a:t>
                </a:r>
              </a:p>
            </p:txBody>
          </p:sp>
          <p:sp>
            <p:nvSpPr>
              <p:cNvPr id="51252" name="Text Box 15"/>
              <p:cNvSpPr txBox="1">
                <a:spLocks noChangeArrowheads="1"/>
              </p:cNvSpPr>
              <p:nvPr/>
            </p:nvSpPr>
            <p:spPr bwMode="auto">
              <a:xfrm>
                <a:off x="3420" y="4468"/>
                <a:ext cx="675" cy="40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Page67</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53" name="Text Box 16"/>
              <p:cNvSpPr txBox="1">
                <a:spLocks noChangeArrowheads="1"/>
              </p:cNvSpPr>
              <p:nvPr/>
            </p:nvSpPr>
            <p:spPr bwMode="auto">
              <a:xfrm>
                <a:off x="2205" y="3459"/>
                <a:ext cx="746" cy="39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Page33</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54" name="Text Box 17"/>
              <p:cNvSpPr txBox="1">
                <a:spLocks noChangeArrowheads="1"/>
              </p:cNvSpPr>
              <p:nvPr/>
            </p:nvSpPr>
            <p:spPr bwMode="auto">
              <a:xfrm>
                <a:off x="2700" y="4092"/>
                <a:ext cx="72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Page222</a:t>
                </a:r>
              </a:p>
              <a:p>
                <a:pPr algn="just"/>
                <a:r>
                  <a:rPr kumimoji="0" lang="en-US" altLang="zh-CN" sz="1200">
                    <a:solidFill>
                      <a:srgbClr val="FF0000"/>
                    </a:solidFill>
                    <a:latin typeface="华文新魏" charset="0"/>
                    <a:ea typeface="华文新魏" charset="0"/>
                    <a:cs typeface="华文新魏" charset="0"/>
                  </a:rPr>
                  <a:t>Use=0</a:t>
                </a:r>
              </a:p>
            </p:txBody>
          </p:sp>
          <p:sp>
            <p:nvSpPr>
              <p:cNvPr id="51255" name="Line 18"/>
              <p:cNvSpPr>
                <a:spLocks noChangeShapeType="1"/>
              </p:cNvSpPr>
              <p:nvPr/>
            </p:nvSpPr>
            <p:spPr bwMode="auto">
              <a:xfrm>
                <a:off x="3960" y="1128"/>
                <a:ext cx="0" cy="10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56" name="Line 19"/>
              <p:cNvSpPr>
                <a:spLocks noChangeShapeType="1"/>
              </p:cNvSpPr>
              <p:nvPr/>
            </p:nvSpPr>
            <p:spPr bwMode="auto">
              <a:xfrm>
                <a:off x="2880" y="1440"/>
                <a:ext cx="54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57" name="Line 20"/>
              <p:cNvSpPr>
                <a:spLocks noChangeShapeType="1"/>
              </p:cNvSpPr>
              <p:nvPr/>
            </p:nvSpPr>
            <p:spPr bwMode="auto">
              <a:xfrm flipH="1">
                <a:off x="4500" y="1440"/>
                <a:ext cx="54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58" name="Line 21"/>
              <p:cNvSpPr>
                <a:spLocks noChangeShapeType="1"/>
              </p:cNvSpPr>
              <p:nvPr/>
            </p:nvSpPr>
            <p:spPr bwMode="auto">
              <a:xfrm flipH="1">
                <a:off x="4860" y="2220"/>
                <a:ext cx="72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59" name="Line 22"/>
              <p:cNvSpPr>
                <a:spLocks noChangeShapeType="1"/>
              </p:cNvSpPr>
              <p:nvPr/>
            </p:nvSpPr>
            <p:spPr bwMode="auto">
              <a:xfrm>
                <a:off x="4860" y="3156"/>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0" name="Line 23"/>
              <p:cNvSpPr>
                <a:spLocks noChangeShapeType="1"/>
              </p:cNvSpPr>
              <p:nvPr/>
            </p:nvSpPr>
            <p:spPr bwMode="auto">
              <a:xfrm>
                <a:off x="4860" y="3624"/>
                <a:ext cx="900" cy="3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1" name="Line 24"/>
              <p:cNvSpPr>
                <a:spLocks noChangeShapeType="1"/>
              </p:cNvSpPr>
              <p:nvPr/>
            </p:nvSpPr>
            <p:spPr bwMode="auto">
              <a:xfrm>
                <a:off x="4500" y="3936"/>
                <a:ext cx="72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2" name="Line 25"/>
              <p:cNvSpPr>
                <a:spLocks noChangeShapeType="1"/>
              </p:cNvSpPr>
              <p:nvPr/>
            </p:nvSpPr>
            <p:spPr bwMode="auto">
              <a:xfrm>
                <a:off x="4140" y="4092"/>
                <a:ext cx="0" cy="12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3" name="Line 26"/>
              <p:cNvSpPr>
                <a:spLocks noChangeShapeType="1"/>
              </p:cNvSpPr>
              <p:nvPr/>
            </p:nvSpPr>
            <p:spPr bwMode="auto">
              <a:xfrm flipH="1">
                <a:off x="3060" y="4092"/>
                <a:ext cx="54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4" name="Line 27"/>
              <p:cNvSpPr>
                <a:spLocks noChangeShapeType="1"/>
              </p:cNvSpPr>
              <p:nvPr/>
            </p:nvSpPr>
            <p:spPr bwMode="auto">
              <a:xfrm flipH="1">
                <a:off x="2340" y="3624"/>
                <a:ext cx="900" cy="6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5" name="Line 28"/>
              <p:cNvSpPr>
                <a:spLocks noChangeShapeType="1"/>
              </p:cNvSpPr>
              <p:nvPr/>
            </p:nvSpPr>
            <p:spPr bwMode="auto">
              <a:xfrm flipH="1">
                <a:off x="1980" y="3312"/>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6" name="Text Box 29"/>
              <p:cNvSpPr txBox="1">
                <a:spLocks noChangeArrowheads="1"/>
              </p:cNvSpPr>
              <p:nvPr/>
            </p:nvSpPr>
            <p:spPr bwMode="auto">
              <a:xfrm>
                <a:off x="2700" y="2220"/>
                <a:ext cx="360" cy="62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a:solidFill>
                    <a:srgbClr val="FF0000"/>
                  </a:solidFill>
                  <a:latin typeface="华文新魏" charset="0"/>
                  <a:ea typeface="华文新魏" charset="0"/>
                  <a:cs typeface="华文新魏" charset="0"/>
                </a:endParaRPr>
              </a:p>
            </p:txBody>
          </p:sp>
          <p:sp>
            <p:nvSpPr>
              <p:cNvPr id="51267" name="Line 30"/>
              <p:cNvSpPr>
                <a:spLocks noChangeShapeType="1"/>
              </p:cNvSpPr>
              <p:nvPr/>
            </p:nvSpPr>
            <p:spPr bwMode="auto">
              <a:xfrm flipV="1">
                <a:off x="3850" y="3000"/>
                <a:ext cx="900" cy="156"/>
              </a:xfrm>
              <a:prstGeom prst="line">
                <a:avLst/>
              </a:prstGeom>
              <a:noFill/>
              <a:ln w="9525">
                <a:solidFill>
                  <a:srgbClr val="000000"/>
                </a:solidFill>
                <a:round/>
                <a:headEnd type="none"/>
                <a:tailEnd type="triangle" w="med" len="sm"/>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68" name="Text Box 31"/>
              <p:cNvSpPr txBox="1">
                <a:spLocks noChangeArrowheads="1"/>
              </p:cNvSpPr>
              <p:nvPr/>
            </p:nvSpPr>
            <p:spPr bwMode="auto">
              <a:xfrm>
                <a:off x="3278" y="2786"/>
                <a:ext cx="1222" cy="336"/>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下一个帧指针</a:t>
                </a:r>
              </a:p>
            </p:txBody>
          </p:sp>
          <p:sp>
            <p:nvSpPr>
              <p:cNvPr id="51269" name="Text Box 32"/>
              <p:cNvSpPr txBox="1">
                <a:spLocks noChangeArrowheads="1"/>
              </p:cNvSpPr>
              <p:nvPr/>
            </p:nvSpPr>
            <p:spPr bwMode="auto">
              <a:xfrm>
                <a:off x="3054" y="851"/>
                <a:ext cx="387" cy="27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dirty="0">
                    <a:solidFill>
                      <a:srgbClr val="FF0000"/>
                    </a:solidFill>
                    <a:latin typeface="华文新魏" charset="0"/>
                    <a:ea typeface="华文新魏" charset="0"/>
                    <a:cs typeface="华文新魏" charset="0"/>
                  </a:rPr>
                  <a:t>n-1</a:t>
                </a:r>
              </a:p>
            </p:txBody>
          </p:sp>
          <p:sp>
            <p:nvSpPr>
              <p:cNvPr id="51270" name="Text Box 33"/>
              <p:cNvSpPr txBox="1">
                <a:spLocks noChangeArrowheads="1"/>
              </p:cNvSpPr>
              <p:nvPr/>
            </p:nvSpPr>
            <p:spPr bwMode="auto">
              <a:xfrm>
                <a:off x="4500" y="816"/>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0</a:t>
                </a:r>
              </a:p>
            </p:txBody>
          </p:sp>
          <p:sp>
            <p:nvSpPr>
              <p:cNvPr id="51271" name="Line 34"/>
              <p:cNvSpPr>
                <a:spLocks noChangeShapeType="1"/>
              </p:cNvSpPr>
              <p:nvPr/>
            </p:nvSpPr>
            <p:spPr bwMode="auto">
              <a:xfrm>
                <a:off x="4140" y="816"/>
                <a:ext cx="360" cy="312"/>
              </a:xfrm>
              <a:prstGeom prst="line">
                <a:avLst/>
              </a:prstGeom>
              <a:noFill/>
              <a:ln w="9525">
                <a:solidFill>
                  <a:srgbClr val="000000"/>
                </a:solidFill>
                <a:round/>
                <a:headEnd/>
                <a:tailEnd type="stealth" w="med" len="sm"/>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72" name="Text Box 35"/>
              <p:cNvSpPr txBox="1">
                <a:spLocks noChangeArrowheads="1"/>
              </p:cNvSpPr>
              <p:nvPr/>
            </p:nvSpPr>
            <p:spPr bwMode="auto">
              <a:xfrm>
                <a:off x="5400" y="1440"/>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1</a:t>
                </a:r>
              </a:p>
            </p:txBody>
          </p:sp>
          <p:sp>
            <p:nvSpPr>
              <p:cNvPr id="51273" name="Text Box 36"/>
              <p:cNvSpPr txBox="1">
                <a:spLocks noChangeArrowheads="1"/>
              </p:cNvSpPr>
              <p:nvPr/>
            </p:nvSpPr>
            <p:spPr bwMode="auto">
              <a:xfrm>
                <a:off x="5940" y="2376"/>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2</a:t>
                </a:r>
              </a:p>
            </p:txBody>
          </p:sp>
          <p:sp>
            <p:nvSpPr>
              <p:cNvPr id="51274" name="Text Box 37"/>
              <p:cNvSpPr txBox="1">
                <a:spLocks noChangeArrowheads="1"/>
              </p:cNvSpPr>
              <p:nvPr/>
            </p:nvSpPr>
            <p:spPr bwMode="auto">
              <a:xfrm>
                <a:off x="5940" y="3468"/>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3</a:t>
                </a:r>
              </a:p>
            </p:txBody>
          </p:sp>
          <p:sp>
            <p:nvSpPr>
              <p:cNvPr id="51275" name="Text Box 38"/>
              <p:cNvSpPr txBox="1">
                <a:spLocks noChangeArrowheads="1"/>
              </p:cNvSpPr>
              <p:nvPr/>
            </p:nvSpPr>
            <p:spPr bwMode="auto">
              <a:xfrm>
                <a:off x="5580" y="4404"/>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4</a:t>
                </a:r>
              </a:p>
            </p:txBody>
          </p:sp>
          <p:sp>
            <p:nvSpPr>
              <p:cNvPr id="51276" name="Text Box 39"/>
              <p:cNvSpPr txBox="1">
                <a:spLocks noChangeArrowheads="1"/>
              </p:cNvSpPr>
              <p:nvPr/>
            </p:nvSpPr>
            <p:spPr bwMode="auto">
              <a:xfrm>
                <a:off x="4860" y="5184"/>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5</a:t>
                </a:r>
              </a:p>
            </p:txBody>
          </p:sp>
          <p:sp>
            <p:nvSpPr>
              <p:cNvPr id="51277" name="Text Box 40"/>
              <p:cNvSpPr txBox="1">
                <a:spLocks noChangeArrowheads="1"/>
              </p:cNvSpPr>
              <p:nvPr/>
            </p:nvSpPr>
            <p:spPr bwMode="auto">
              <a:xfrm>
                <a:off x="3420" y="5340"/>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6</a:t>
                </a:r>
              </a:p>
            </p:txBody>
          </p:sp>
          <p:sp>
            <p:nvSpPr>
              <p:cNvPr id="51278" name="Text Box 41"/>
              <p:cNvSpPr txBox="1">
                <a:spLocks noChangeArrowheads="1"/>
              </p:cNvSpPr>
              <p:nvPr/>
            </p:nvSpPr>
            <p:spPr bwMode="auto">
              <a:xfrm>
                <a:off x="2340" y="4872"/>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7</a:t>
                </a:r>
              </a:p>
            </p:txBody>
          </p:sp>
          <p:sp>
            <p:nvSpPr>
              <p:cNvPr id="51279" name="Text Box 42"/>
              <p:cNvSpPr txBox="1">
                <a:spLocks noChangeArrowheads="1"/>
              </p:cNvSpPr>
              <p:nvPr/>
            </p:nvSpPr>
            <p:spPr bwMode="auto">
              <a:xfrm>
                <a:off x="1800" y="3780"/>
                <a:ext cx="1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8</a:t>
                </a:r>
              </a:p>
            </p:txBody>
          </p:sp>
        </p:grpSp>
        <p:sp>
          <p:nvSpPr>
            <p:cNvPr id="51205" name="Text Box 43"/>
            <p:cNvSpPr txBox="1">
              <a:spLocks noChangeArrowheads="1"/>
            </p:cNvSpPr>
            <p:nvPr/>
          </p:nvSpPr>
          <p:spPr bwMode="auto">
            <a:xfrm>
              <a:off x="647" y="3650"/>
              <a:ext cx="1698" cy="174"/>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页面</a:t>
              </a:r>
              <a:r>
                <a:rPr kumimoji="0" lang="en-US" altLang="zh-CN" sz="1600" dirty="0">
                  <a:solidFill>
                    <a:srgbClr val="7030A0"/>
                  </a:solidFill>
                  <a:latin typeface="华文新魏" charset="0"/>
                  <a:ea typeface="华文新魏" charset="0"/>
                  <a:cs typeface="华文新魏" charset="0"/>
                </a:rPr>
                <a:t>727</a:t>
              </a:r>
              <a:r>
                <a:rPr kumimoji="0" lang="zh-CN" altLang="en-US" sz="1600" dirty="0">
                  <a:solidFill>
                    <a:srgbClr val="0000FF"/>
                  </a:solidFill>
                  <a:latin typeface="华文新魏" charset="0"/>
                  <a:ea typeface="华文新魏" charset="0"/>
                  <a:cs typeface="华文新魏" charset="0"/>
                </a:rPr>
                <a:t>替换前</a:t>
              </a:r>
              <a:r>
                <a:rPr kumimoji="0" lang="zh-CN" altLang="en-US" sz="1600" dirty="0">
                  <a:solidFill>
                    <a:srgbClr val="FF0000"/>
                  </a:solidFill>
                  <a:latin typeface="华文新魏" charset="0"/>
                  <a:ea typeface="华文新魏" charset="0"/>
                  <a:cs typeface="华文新魏" charset="0"/>
                </a:rPr>
                <a:t>的缓冲区状态</a:t>
              </a:r>
            </a:p>
          </p:txBody>
        </p:sp>
        <p:sp>
          <p:nvSpPr>
            <p:cNvPr id="51206" name="Oval 44"/>
            <p:cNvSpPr>
              <a:spLocks noChangeArrowheads="1"/>
            </p:cNvSpPr>
            <p:nvPr/>
          </p:nvSpPr>
          <p:spPr bwMode="auto">
            <a:xfrm>
              <a:off x="2934" y="1089"/>
              <a:ext cx="2198" cy="2272"/>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07" name="Oval 45"/>
            <p:cNvSpPr>
              <a:spLocks noChangeArrowheads="1"/>
            </p:cNvSpPr>
            <p:nvPr/>
          </p:nvSpPr>
          <p:spPr bwMode="auto">
            <a:xfrm>
              <a:off x="3533" y="1678"/>
              <a:ext cx="1000" cy="1009"/>
            </a:xfrm>
            <a:prstGeom prst="ellipse">
              <a:avLst/>
            </a:prstGeom>
            <a:solidFill>
              <a:srgbClr val="FFCC66"/>
            </a:solidFill>
            <a:ln w="9525">
              <a:solidFill>
                <a:srgbClr val="000000"/>
              </a:solidFill>
              <a:round/>
              <a:headEnd/>
              <a:tailEnd/>
            </a:ln>
          </p:spPr>
          <p:txBody>
            <a:bodyPr tIns="0" bIns="0" anchor="ctr" anchorCtr="1"/>
            <a:lstStyle/>
            <a:p>
              <a:endParaRPr lang="zh-CN" altLang="en-US"/>
            </a:p>
          </p:txBody>
        </p:sp>
        <p:sp>
          <p:nvSpPr>
            <p:cNvPr id="51208" name="Text Box 46"/>
            <p:cNvSpPr txBox="1">
              <a:spLocks noChangeArrowheads="1"/>
            </p:cNvSpPr>
            <p:nvPr/>
          </p:nvSpPr>
          <p:spPr bwMode="auto">
            <a:xfrm>
              <a:off x="3633" y="1341"/>
              <a:ext cx="300" cy="25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Page9 use=1</a:t>
              </a:r>
            </a:p>
          </p:txBody>
        </p:sp>
        <p:sp>
          <p:nvSpPr>
            <p:cNvPr id="51209" name="Text Box 47"/>
            <p:cNvSpPr txBox="1">
              <a:spLocks noChangeArrowheads="1"/>
            </p:cNvSpPr>
            <p:nvPr/>
          </p:nvSpPr>
          <p:spPr bwMode="auto">
            <a:xfrm>
              <a:off x="4133" y="1341"/>
              <a:ext cx="300" cy="25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Page19</a:t>
              </a:r>
            </a:p>
            <a:p>
              <a:pPr algn="just"/>
              <a:r>
                <a:rPr kumimoji="0" lang="en-US" altLang="zh-CN" sz="1200">
                  <a:solidFill>
                    <a:srgbClr val="FF0000"/>
                  </a:solidFill>
                  <a:latin typeface="华文新魏" charset="0"/>
                  <a:ea typeface="华文新魏" charset="0"/>
                  <a:cs typeface="华文新魏" charset="0"/>
                </a:rPr>
                <a:t>Use=1</a:t>
              </a:r>
            </a:p>
          </p:txBody>
        </p:sp>
        <p:sp>
          <p:nvSpPr>
            <p:cNvPr id="51210" name="Text Box 48"/>
            <p:cNvSpPr txBox="1">
              <a:spLocks noChangeArrowheads="1"/>
            </p:cNvSpPr>
            <p:nvPr/>
          </p:nvSpPr>
          <p:spPr bwMode="auto">
            <a:xfrm>
              <a:off x="4533" y="1509"/>
              <a:ext cx="299" cy="25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a:t>
              </a:r>
            </a:p>
            <a:p>
              <a:pPr algn="just"/>
              <a:r>
                <a:rPr kumimoji="0" lang="en-US" altLang="zh-CN" sz="1200">
                  <a:solidFill>
                    <a:srgbClr val="FF0000"/>
                  </a:solidFill>
                  <a:latin typeface="华文新魏" charset="0"/>
                  <a:ea typeface="华文新魏" charset="0"/>
                  <a:cs typeface="华文新魏" charset="0"/>
                </a:rPr>
                <a:t>Use=0</a:t>
              </a:r>
            </a:p>
          </p:txBody>
        </p:sp>
        <p:sp>
          <p:nvSpPr>
            <p:cNvPr id="51211" name="Text Box 49"/>
            <p:cNvSpPr txBox="1">
              <a:spLocks noChangeArrowheads="1"/>
            </p:cNvSpPr>
            <p:nvPr/>
          </p:nvSpPr>
          <p:spPr bwMode="auto">
            <a:xfrm>
              <a:off x="4558" y="1888"/>
              <a:ext cx="519" cy="211"/>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Page45</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0</a:t>
              </a:r>
            </a:p>
          </p:txBody>
        </p:sp>
        <p:sp>
          <p:nvSpPr>
            <p:cNvPr id="51212" name="Text Box 50"/>
            <p:cNvSpPr txBox="1">
              <a:spLocks noChangeArrowheads="1"/>
            </p:cNvSpPr>
            <p:nvPr/>
          </p:nvSpPr>
          <p:spPr bwMode="auto">
            <a:xfrm>
              <a:off x="4632" y="2228"/>
              <a:ext cx="400" cy="20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660066"/>
                  </a:solidFill>
                  <a:latin typeface="华文新魏" charset="0"/>
                  <a:ea typeface="华文新魏" charset="0"/>
                  <a:cs typeface="华文新魏" charset="0"/>
                </a:rPr>
                <a:t>Page191</a:t>
              </a:r>
            </a:p>
            <a:p>
              <a:pPr algn="just"/>
              <a:r>
                <a:rPr kumimoji="0" lang="en-US" altLang="zh-CN" sz="1200" dirty="0">
                  <a:solidFill>
                    <a:srgbClr val="660066"/>
                  </a:solidFill>
                  <a:latin typeface="华文新魏" charset="0"/>
                  <a:ea typeface="华文新魏" charset="0"/>
                  <a:cs typeface="华文新魏" charset="0"/>
                </a:rPr>
                <a:t>Use=</a:t>
              </a:r>
              <a:r>
                <a:rPr kumimoji="0" lang="en-US" altLang="zh-CN" sz="1200" dirty="0">
                  <a:solidFill>
                    <a:srgbClr val="0000FF"/>
                  </a:solidFill>
                  <a:latin typeface="华文新魏" charset="0"/>
                  <a:ea typeface="华文新魏" charset="0"/>
                  <a:cs typeface="华文新魏" charset="0"/>
                </a:rPr>
                <a:t>0</a:t>
              </a:r>
            </a:p>
          </p:txBody>
        </p:sp>
        <p:sp>
          <p:nvSpPr>
            <p:cNvPr id="51213" name="Text Box 51"/>
            <p:cNvSpPr txBox="1">
              <a:spLocks noChangeArrowheads="1"/>
            </p:cNvSpPr>
            <p:nvPr/>
          </p:nvSpPr>
          <p:spPr bwMode="auto">
            <a:xfrm>
              <a:off x="4533" y="2603"/>
              <a:ext cx="399" cy="253"/>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008000"/>
                  </a:solidFill>
                  <a:latin typeface="华文新魏" charset="0"/>
                  <a:ea typeface="华文新魏" charset="0"/>
                  <a:cs typeface="华文新魏" charset="0"/>
                </a:rPr>
                <a:t>Page727</a:t>
              </a:r>
            </a:p>
            <a:p>
              <a:pPr algn="just"/>
              <a:r>
                <a:rPr kumimoji="0" lang="en-US" altLang="zh-CN" sz="1200" dirty="0">
                  <a:solidFill>
                    <a:srgbClr val="008000"/>
                  </a:solidFill>
                  <a:latin typeface="华文新魏" charset="0"/>
                  <a:ea typeface="华文新魏" charset="0"/>
                  <a:cs typeface="华文新魏" charset="0"/>
                </a:rPr>
                <a:t>Use=1</a:t>
              </a:r>
            </a:p>
          </p:txBody>
        </p:sp>
        <p:sp>
          <p:nvSpPr>
            <p:cNvPr id="51214" name="Text Box 52"/>
            <p:cNvSpPr txBox="1">
              <a:spLocks noChangeArrowheads="1"/>
            </p:cNvSpPr>
            <p:nvPr/>
          </p:nvSpPr>
          <p:spPr bwMode="auto">
            <a:xfrm>
              <a:off x="4233" y="2856"/>
              <a:ext cx="300" cy="25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Page13</a:t>
              </a:r>
            </a:p>
            <a:p>
              <a:pPr algn="just"/>
              <a:r>
                <a:rPr kumimoji="0" lang="en-US" altLang="zh-CN" sz="1200">
                  <a:solidFill>
                    <a:srgbClr val="FF0000"/>
                  </a:solidFill>
                  <a:latin typeface="华文新魏" charset="0"/>
                  <a:ea typeface="华文新魏" charset="0"/>
                  <a:cs typeface="华文新魏" charset="0"/>
                </a:rPr>
                <a:t>Use=0</a:t>
              </a:r>
            </a:p>
          </p:txBody>
        </p:sp>
        <p:sp>
          <p:nvSpPr>
            <p:cNvPr id="51215" name="Text Box 53"/>
            <p:cNvSpPr txBox="1">
              <a:spLocks noChangeArrowheads="1"/>
            </p:cNvSpPr>
            <p:nvPr/>
          </p:nvSpPr>
          <p:spPr bwMode="auto">
            <a:xfrm>
              <a:off x="3723" y="2936"/>
              <a:ext cx="427" cy="22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Page67</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16" name="Text Box 54"/>
            <p:cNvSpPr txBox="1">
              <a:spLocks noChangeArrowheads="1"/>
            </p:cNvSpPr>
            <p:nvPr/>
          </p:nvSpPr>
          <p:spPr bwMode="auto">
            <a:xfrm>
              <a:off x="3216" y="2750"/>
              <a:ext cx="526" cy="204"/>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Page33</a:t>
              </a:r>
            </a:p>
            <a:p>
              <a:pPr algn="just"/>
              <a:r>
                <a:rPr kumimoji="0" lang="en-US" altLang="zh-CN" sz="1200" dirty="0">
                  <a:solidFill>
                    <a:srgbClr val="FF0000"/>
                  </a:solidFill>
                  <a:latin typeface="华文新魏" charset="0"/>
                  <a:ea typeface="华文新魏" charset="0"/>
                  <a:cs typeface="华文新魏" charset="0"/>
                </a:rPr>
                <a:t>Use=1</a:t>
              </a:r>
            </a:p>
          </p:txBody>
        </p:sp>
        <p:sp>
          <p:nvSpPr>
            <p:cNvPr id="51217" name="Text Box 55"/>
            <p:cNvSpPr txBox="1">
              <a:spLocks noChangeArrowheads="1"/>
            </p:cNvSpPr>
            <p:nvPr/>
          </p:nvSpPr>
          <p:spPr bwMode="auto">
            <a:xfrm>
              <a:off x="3134" y="2312"/>
              <a:ext cx="399" cy="25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a:solidFill>
                    <a:srgbClr val="FF0000"/>
                  </a:solidFill>
                  <a:latin typeface="华文新魏" charset="0"/>
                  <a:ea typeface="华文新魏" charset="0"/>
                  <a:cs typeface="华文新魏" charset="0"/>
                </a:rPr>
                <a:t>Page222</a:t>
              </a:r>
            </a:p>
            <a:p>
              <a:pPr algn="just"/>
              <a:r>
                <a:rPr kumimoji="0" lang="en-US" altLang="zh-CN" sz="1200">
                  <a:solidFill>
                    <a:srgbClr val="FF0000"/>
                  </a:solidFill>
                  <a:latin typeface="华文新魏" charset="0"/>
                  <a:ea typeface="华文新魏" charset="0"/>
                  <a:cs typeface="华文新魏" charset="0"/>
                </a:rPr>
                <a:t>Use=0</a:t>
              </a:r>
            </a:p>
          </p:txBody>
        </p:sp>
        <p:sp>
          <p:nvSpPr>
            <p:cNvPr id="51218" name="Line 56"/>
            <p:cNvSpPr>
              <a:spLocks noChangeShapeType="1"/>
            </p:cNvSpPr>
            <p:nvPr/>
          </p:nvSpPr>
          <p:spPr bwMode="auto">
            <a:xfrm>
              <a:off x="4033" y="1089"/>
              <a:ext cx="0" cy="58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19" name="Line 57"/>
            <p:cNvSpPr>
              <a:spLocks noChangeShapeType="1"/>
            </p:cNvSpPr>
            <p:nvPr/>
          </p:nvSpPr>
          <p:spPr bwMode="auto">
            <a:xfrm>
              <a:off x="3433" y="1257"/>
              <a:ext cx="300" cy="5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0" name="Line 58"/>
            <p:cNvSpPr>
              <a:spLocks noChangeShapeType="1"/>
            </p:cNvSpPr>
            <p:nvPr/>
          </p:nvSpPr>
          <p:spPr bwMode="auto">
            <a:xfrm flipH="1">
              <a:off x="4333" y="1257"/>
              <a:ext cx="299" cy="5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1" name="Line 59"/>
            <p:cNvSpPr>
              <a:spLocks noChangeShapeType="1"/>
            </p:cNvSpPr>
            <p:nvPr/>
          </p:nvSpPr>
          <p:spPr bwMode="auto">
            <a:xfrm flipH="1">
              <a:off x="4533" y="1678"/>
              <a:ext cx="399" cy="2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2" name="Line 60"/>
            <p:cNvSpPr>
              <a:spLocks noChangeShapeType="1"/>
            </p:cNvSpPr>
            <p:nvPr/>
          </p:nvSpPr>
          <p:spPr bwMode="auto">
            <a:xfrm>
              <a:off x="4533" y="2183"/>
              <a:ext cx="59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3" name="Line 61"/>
            <p:cNvSpPr>
              <a:spLocks noChangeShapeType="1"/>
            </p:cNvSpPr>
            <p:nvPr/>
          </p:nvSpPr>
          <p:spPr bwMode="auto">
            <a:xfrm>
              <a:off x="4533" y="2435"/>
              <a:ext cx="499" cy="1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4" name="Line 62"/>
            <p:cNvSpPr>
              <a:spLocks noChangeShapeType="1"/>
            </p:cNvSpPr>
            <p:nvPr/>
          </p:nvSpPr>
          <p:spPr bwMode="auto">
            <a:xfrm>
              <a:off x="4333" y="2603"/>
              <a:ext cx="399" cy="5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5" name="Line 63"/>
            <p:cNvSpPr>
              <a:spLocks noChangeShapeType="1"/>
            </p:cNvSpPr>
            <p:nvPr/>
          </p:nvSpPr>
          <p:spPr bwMode="auto">
            <a:xfrm>
              <a:off x="4133" y="2687"/>
              <a:ext cx="0" cy="6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6" name="Line 64"/>
            <p:cNvSpPr>
              <a:spLocks noChangeShapeType="1"/>
            </p:cNvSpPr>
            <p:nvPr/>
          </p:nvSpPr>
          <p:spPr bwMode="auto">
            <a:xfrm flipH="1">
              <a:off x="3533" y="2687"/>
              <a:ext cx="300" cy="5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7" name="Line 65"/>
            <p:cNvSpPr>
              <a:spLocks noChangeShapeType="1"/>
            </p:cNvSpPr>
            <p:nvPr/>
          </p:nvSpPr>
          <p:spPr bwMode="auto">
            <a:xfrm flipH="1">
              <a:off x="3134" y="2435"/>
              <a:ext cx="499" cy="3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8" name="Line 66"/>
            <p:cNvSpPr>
              <a:spLocks noChangeShapeType="1"/>
            </p:cNvSpPr>
            <p:nvPr/>
          </p:nvSpPr>
          <p:spPr bwMode="auto">
            <a:xfrm flipH="1">
              <a:off x="2934" y="2266"/>
              <a:ext cx="599"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29" name="Text Box 67"/>
            <p:cNvSpPr txBox="1">
              <a:spLocks noChangeArrowheads="1"/>
            </p:cNvSpPr>
            <p:nvPr/>
          </p:nvSpPr>
          <p:spPr bwMode="auto">
            <a:xfrm>
              <a:off x="3334" y="1678"/>
              <a:ext cx="199" cy="336"/>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1600">
                <a:solidFill>
                  <a:srgbClr val="FF0000"/>
                </a:solidFill>
                <a:latin typeface="华文新魏" charset="0"/>
                <a:ea typeface="华文新魏" charset="0"/>
                <a:cs typeface="华文新魏" charset="0"/>
              </a:endParaRPr>
            </a:p>
          </p:txBody>
        </p:sp>
        <p:sp>
          <p:nvSpPr>
            <p:cNvPr id="51230" name="Line 68"/>
            <p:cNvSpPr>
              <a:spLocks noChangeShapeType="1"/>
            </p:cNvSpPr>
            <p:nvPr/>
          </p:nvSpPr>
          <p:spPr bwMode="auto">
            <a:xfrm>
              <a:off x="4033" y="2225"/>
              <a:ext cx="200" cy="347"/>
            </a:xfrm>
            <a:prstGeom prst="line">
              <a:avLst/>
            </a:prstGeom>
            <a:noFill/>
            <a:ln w="9525">
              <a:solidFill>
                <a:srgbClr val="000000"/>
              </a:solidFill>
              <a:round/>
              <a:headEnd type="none" w="med" len="med"/>
              <a:tailEnd type="triangle" w="med" len="sm"/>
            </a:ln>
            <a:extLst>
              <a:ext uri="{909E8E84-426E-40dd-AFC4-6F175D3DCCD1}">
                <a14:hiddenFill xmlns="" xmlns:a14="http://schemas.microsoft.com/office/drawing/2010/main">
                  <a:noFill/>
                </a14:hiddenFill>
              </a:ext>
            </a:extLst>
          </p:spPr>
          <p:txBody>
            <a:bodyPr lIns="0" tIns="0" rIns="0" bIns="0" anchor="ctr" anchorCtr="1"/>
            <a:lstStyle/>
            <a:p>
              <a:endParaRPr lang="zh-CN" altLang="en-US"/>
            </a:p>
          </p:txBody>
        </p:sp>
        <p:sp>
          <p:nvSpPr>
            <p:cNvPr id="51231" name="Text Box 69"/>
            <p:cNvSpPr txBox="1">
              <a:spLocks noChangeArrowheads="1"/>
            </p:cNvSpPr>
            <p:nvPr/>
          </p:nvSpPr>
          <p:spPr bwMode="auto">
            <a:xfrm>
              <a:off x="3633" y="920"/>
              <a:ext cx="200" cy="169"/>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dirty="0">
                  <a:solidFill>
                    <a:srgbClr val="FF0000"/>
                  </a:solidFill>
                  <a:latin typeface="华文新魏" charset="0"/>
                  <a:ea typeface="华文新魏" charset="0"/>
                  <a:cs typeface="华文新魏" charset="0"/>
                </a:rPr>
                <a:t>n-1</a:t>
              </a:r>
            </a:p>
          </p:txBody>
        </p:sp>
        <p:sp>
          <p:nvSpPr>
            <p:cNvPr id="51232" name="Text Box 70"/>
            <p:cNvSpPr txBox="1">
              <a:spLocks noChangeArrowheads="1"/>
            </p:cNvSpPr>
            <p:nvPr/>
          </p:nvSpPr>
          <p:spPr bwMode="auto">
            <a:xfrm>
              <a:off x="4333" y="920"/>
              <a:ext cx="100" cy="169"/>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0</a:t>
              </a:r>
            </a:p>
          </p:txBody>
        </p:sp>
        <p:sp>
          <p:nvSpPr>
            <p:cNvPr id="51233" name="Text Box 71"/>
            <p:cNvSpPr txBox="1">
              <a:spLocks noChangeArrowheads="1"/>
            </p:cNvSpPr>
            <p:nvPr/>
          </p:nvSpPr>
          <p:spPr bwMode="auto">
            <a:xfrm>
              <a:off x="4832" y="1257"/>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1</a:t>
              </a:r>
            </a:p>
          </p:txBody>
        </p:sp>
        <p:sp>
          <p:nvSpPr>
            <p:cNvPr id="51234" name="Text Box 72"/>
            <p:cNvSpPr txBox="1">
              <a:spLocks noChangeArrowheads="1"/>
            </p:cNvSpPr>
            <p:nvPr/>
          </p:nvSpPr>
          <p:spPr bwMode="auto">
            <a:xfrm>
              <a:off x="5132" y="1762"/>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2</a:t>
              </a:r>
            </a:p>
          </p:txBody>
        </p:sp>
        <p:sp>
          <p:nvSpPr>
            <p:cNvPr id="51235" name="Text Box 73"/>
            <p:cNvSpPr txBox="1">
              <a:spLocks noChangeArrowheads="1"/>
            </p:cNvSpPr>
            <p:nvPr/>
          </p:nvSpPr>
          <p:spPr bwMode="auto">
            <a:xfrm>
              <a:off x="5132" y="2351"/>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3</a:t>
              </a:r>
            </a:p>
          </p:txBody>
        </p:sp>
        <p:sp>
          <p:nvSpPr>
            <p:cNvPr id="51236" name="Text Box 74"/>
            <p:cNvSpPr txBox="1">
              <a:spLocks noChangeArrowheads="1"/>
            </p:cNvSpPr>
            <p:nvPr/>
          </p:nvSpPr>
          <p:spPr bwMode="auto">
            <a:xfrm>
              <a:off x="4932" y="2856"/>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4</a:t>
              </a:r>
            </a:p>
          </p:txBody>
        </p:sp>
        <p:sp>
          <p:nvSpPr>
            <p:cNvPr id="51237" name="Text Box 75"/>
            <p:cNvSpPr txBox="1">
              <a:spLocks noChangeArrowheads="1"/>
            </p:cNvSpPr>
            <p:nvPr/>
          </p:nvSpPr>
          <p:spPr bwMode="auto">
            <a:xfrm>
              <a:off x="4533" y="3276"/>
              <a:ext cx="99" cy="169"/>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5</a:t>
              </a:r>
            </a:p>
          </p:txBody>
        </p:sp>
        <p:sp>
          <p:nvSpPr>
            <p:cNvPr id="51238" name="Text Box 76"/>
            <p:cNvSpPr txBox="1">
              <a:spLocks noChangeArrowheads="1"/>
            </p:cNvSpPr>
            <p:nvPr/>
          </p:nvSpPr>
          <p:spPr bwMode="auto">
            <a:xfrm>
              <a:off x="3733" y="3361"/>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6</a:t>
              </a:r>
            </a:p>
          </p:txBody>
        </p:sp>
        <p:sp>
          <p:nvSpPr>
            <p:cNvPr id="51239" name="Text Box 77"/>
            <p:cNvSpPr txBox="1">
              <a:spLocks noChangeArrowheads="1"/>
            </p:cNvSpPr>
            <p:nvPr/>
          </p:nvSpPr>
          <p:spPr bwMode="auto">
            <a:xfrm>
              <a:off x="3134" y="3108"/>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7</a:t>
              </a:r>
            </a:p>
          </p:txBody>
        </p:sp>
        <p:sp>
          <p:nvSpPr>
            <p:cNvPr id="51240" name="Text Box 78"/>
            <p:cNvSpPr txBox="1">
              <a:spLocks noChangeArrowheads="1"/>
            </p:cNvSpPr>
            <p:nvPr/>
          </p:nvSpPr>
          <p:spPr bwMode="auto">
            <a:xfrm>
              <a:off x="2834" y="2519"/>
              <a:ext cx="100" cy="1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000">
                  <a:solidFill>
                    <a:srgbClr val="FF0000"/>
                  </a:solidFill>
                  <a:latin typeface="华文新魏" charset="0"/>
                  <a:ea typeface="华文新魏" charset="0"/>
                  <a:cs typeface="华文新魏" charset="0"/>
                </a:rPr>
                <a:t>8</a:t>
              </a:r>
            </a:p>
          </p:txBody>
        </p:sp>
        <p:sp>
          <p:nvSpPr>
            <p:cNvPr id="51241" name="Text Box 79"/>
            <p:cNvSpPr txBox="1">
              <a:spLocks noChangeArrowheads="1"/>
            </p:cNvSpPr>
            <p:nvPr/>
          </p:nvSpPr>
          <p:spPr bwMode="auto">
            <a:xfrm>
              <a:off x="3169" y="3610"/>
              <a:ext cx="1963" cy="183"/>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dirty="0">
                  <a:solidFill>
                    <a:srgbClr val="FF0000"/>
                  </a:solidFill>
                  <a:latin typeface="华文新魏" charset="0"/>
                  <a:ea typeface="华文新魏" charset="0"/>
                  <a:cs typeface="华文新魏" charset="0"/>
                </a:rPr>
                <a:t>页面</a:t>
              </a:r>
              <a:r>
                <a:rPr kumimoji="0" lang="en-US" altLang="zh-CN" sz="1800" dirty="0">
                  <a:solidFill>
                    <a:srgbClr val="7030A0"/>
                  </a:solidFill>
                  <a:latin typeface="华文新魏" charset="0"/>
                  <a:ea typeface="华文新魏" charset="0"/>
                  <a:cs typeface="华文新魏" charset="0"/>
                </a:rPr>
                <a:t>727</a:t>
              </a:r>
              <a:r>
                <a:rPr kumimoji="0" lang="zh-CN" altLang="en-US" sz="1800" dirty="0">
                  <a:solidFill>
                    <a:srgbClr val="0000FF"/>
                  </a:solidFill>
                  <a:latin typeface="华文新魏" charset="0"/>
                  <a:ea typeface="华文新魏" charset="0"/>
                  <a:cs typeface="华文新魏" charset="0"/>
                </a:rPr>
                <a:t>替换后</a:t>
              </a:r>
              <a:r>
                <a:rPr kumimoji="0" lang="zh-CN" altLang="en-US" sz="1800" dirty="0">
                  <a:solidFill>
                    <a:srgbClr val="FF0000"/>
                  </a:solidFill>
                  <a:latin typeface="华文新魏" charset="0"/>
                  <a:ea typeface="华文新魏" charset="0"/>
                  <a:cs typeface="华文新魏" charset="0"/>
                </a:rPr>
                <a:t>的缓冲区状态</a:t>
              </a:r>
            </a:p>
          </p:txBody>
        </p:sp>
        <p:sp>
          <p:nvSpPr>
            <p:cNvPr id="51242" name="Text Box 81"/>
            <p:cNvSpPr txBox="1">
              <a:spLocks noChangeArrowheads="1"/>
            </p:cNvSpPr>
            <p:nvPr/>
          </p:nvSpPr>
          <p:spPr bwMode="auto">
            <a:xfrm>
              <a:off x="1335" y="816"/>
              <a:ext cx="600" cy="174"/>
            </a:xfrm>
            <a:prstGeom prst="rect">
              <a:avLst/>
            </a:prstGeom>
            <a:solidFill>
              <a:srgbClr val="FFCC66"/>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第</a:t>
              </a:r>
              <a:r>
                <a:rPr kumimoji="0" lang="en-US" altLang="zh-CN" sz="1400" dirty="0">
                  <a:solidFill>
                    <a:srgbClr val="0000FF"/>
                  </a:solidFill>
                  <a:latin typeface="华文新魏" charset="0"/>
                  <a:ea typeface="华文新魏" charset="0"/>
                  <a:cs typeface="华文新魏" charset="0"/>
                </a:rPr>
                <a:t>1</a:t>
              </a:r>
              <a:r>
                <a:rPr kumimoji="0" lang="zh-CN" altLang="en-US" sz="1400" dirty="0">
                  <a:solidFill>
                    <a:srgbClr val="0000FF"/>
                  </a:solidFill>
                  <a:latin typeface="华文新魏" charset="0"/>
                  <a:ea typeface="华文新魏" charset="0"/>
                  <a:cs typeface="华文新魏" charset="0"/>
                </a:rPr>
                <a:t>页框</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时钟页面替换算法的一个例子 </a:t>
            </a:r>
            <a:endParaRPr kumimoji="1" lang="zh-CN" altLang="en-US" dirty="0"/>
          </a:p>
        </p:txBody>
      </p:sp>
      <p:sp>
        <p:nvSpPr>
          <p:cNvPr id="8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
        <p:nvSpPr>
          <p:cNvPr id="81" name="Text Box 31"/>
          <p:cNvSpPr txBox="1">
            <a:spLocks noChangeArrowheads="1"/>
          </p:cNvSpPr>
          <p:nvPr/>
        </p:nvSpPr>
        <p:spPr bwMode="auto">
          <a:xfrm>
            <a:off x="5868144" y="3212976"/>
            <a:ext cx="1076838" cy="287657"/>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dirty="0">
                <a:solidFill>
                  <a:srgbClr val="0000FF"/>
                </a:solidFill>
                <a:latin typeface="华文新魏" charset="0"/>
                <a:ea typeface="华文新魏" charset="0"/>
                <a:cs typeface="华文新魏" charset="0"/>
              </a:rPr>
              <a:t>下一个帧指针</a:t>
            </a:r>
          </a:p>
        </p:txBody>
      </p:sp>
    </p:spTree>
    <p:extLst>
      <p:ext uri="{BB962C8B-B14F-4D97-AF65-F5344CB8AC3E}">
        <p14:creationId xmlns:p14="http://schemas.microsoft.com/office/powerpoint/2010/main" val="539943211"/>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时钟页面替换改进算法</a:t>
            </a:r>
            <a:endParaRPr kumimoji="1" lang="zh-CN" altLang="en-US" dirty="0"/>
          </a:p>
        </p:txBody>
      </p:sp>
      <p:sp>
        <p:nvSpPr>
          <p:cNvPr id="3" name="内容占位符 2"/>
          <p:cNvSpPr>
            <a:spLocks noGrp="1"/>
          </p:cNvSpPr>
          <p:nvPr>
            <p:ph idx="1"/>
          </p:nvPr>
        </p:nvSpPr>
        <p:spPr/>
        <p:txBody>
          <a:bodyPr/>
          <a:lstStyle/>
          <a:p>
            <a:r>
              <a:rPr kumimoji="1" lang="zh-CN" altLang="en-US" dirty="0"/>
              <a:t>背景：</a:t>
            </a:r>
            <a:r>
              <a:rPr lang="zh-CN" altLang="zh-CN" dirty="0"/>
              <a:t>淘汰</a:t>
            </a:r>
            <a:r>
              <a:rPr lang="zh-CN" altLang="zh-CN" dirty="0">
                <a:solidFill>
                  <a:srgbClr val="0000FF"/>
                </a:solidFill>
              </a:rPr>
              <a:t>修改过</a:t>
            </a:r>
            <a:r>
              <a:rPr lang="zh-CN" altLang="zh-CN" dirty="0"/>
              <a:t>的页面比淘汰</a:t>
            </a:r>
            <a:r>
              <a:rPr lang="zh-CN" altLang="zh-CN" dirty="0">
                <a:solidFill>
                  <a:srgbClr val="0000FF"/>
                </a:solidFill>
              </a:rPr>
              <a:t>未被修改</a:t>
            </a:r>
            <a:r>
              <a:rPr lang="zh-CN" altLang="zh-CN" dirty="0"/>
              <a:t>过的页面的开销要大</a:t>
            </a:r>
            <a:endParaRPr kumimoji="1" lang="en-US" altLang="zh-CN" dirty="0"/>
          </a:p>
          <a:p>
            <a:pPr lvl="1"/>
            <a:r>
              <a:rPr lang="zh-CN" altLang="zh-CN" dirty="0"/>
              <a:t>淘汰页面时，如果此页面已被修改过，必须将它重新写回磁盘</a:t>
            </a:r>
            <a:endParaRPr lang="en-US" altLang="zh-CN" dirty="0"/>
          </a:p>
          <a:p>
            <a:pPr lvl="1"/>
            <a:r>
              <a:rPr lang="zh-CN" altLang="zh-CN" dirty="0"/>
              <a:t>但如果所淘汰的是未被修改过的页面，就不需要写盘操作</a:t>
            </a:r>
            <a:endParaRPr kumimoji="1" lang="en-US" altLang="zh-CN" dirty="0"/>
          </a:p>
          <a:p>
            <a:r>
              <a:rPr kumimoji="1" lang="zh-CN" altLang="en-US" dirty="0">
                <a:latin typeface="华文新魏"/>
                <a:cs typeface="华文新魏"/>
              </a:rPr>
              <a:t>改进思路</a:t>
            </a:r>
            <a:endParaRPr kumimoji="1" lang="en-US" altLang="zh-CN" dirty="0">
              <a:latin typeface="华文新魏"/>
              <a:cs typeface="华文新魏"/>
            </a:endParaRPr>
          </a:p>
          <a:p>
            <a:pPr lvl="1"/>
            <a:r>
              <a:rPr kumimoji="1" lang="zh-CN" altLang="en-US" dirty="0"/>
              <a:t>把</a:t>
            </a:r>
            <a:r>
              <a:rPr kumimoji="1" lang="zh-CN" altLang="en-US" dirty="0">
                <a:solidFill>
                  <a:srgbClr val="0000FF"/>
                </a:solidFill>
              </a:rPr>
              <a:t>引用位</a:t>
            </a:r>
            <a:r>
              <a:rPr kumimoji="1" lang="zh-CN" altLang="en-US" dirty="0"/>
              <a:t>和</a:t>
            </a:r>
            <a:r>
              <a:rPr kumimoji="1" lang="zh-CN" altLang="en-US" dirty="0">
                <a:solidFill>
                  <a:srgbClr val="0000FF"/>
                </a:solidFill>
              </a:rPr>
              <a:t>修改位</a:t>
            </a:r>
            <a:r>
              <a:rPr kumimoji="1" lang="zh-CN" altLang="en-US" dirty="0"/>
              <a:t>结合起来使用，共组合成四种情况</a:t>
            </a:r>
          </a:p>
          <a:p>
            <a:pPr lvl="2"/>
            <a:r>
              <a:rPr kumimoji="1" lang="zh-CN" altLang="en-US" dirty="0">
                <a:latin typeface="华文新魏"/>
                <a:ea typeface="华文新魏"/>
                <a:cs typeface="华文新魏"/>
              </a:rPr>
              <a:t>最近没有被引用，没有被修改</a:t>
            </a:r>
            <a:r>
              <a:rPr kumimoji="1" lang="en-US" altLang="zh-CN" dirty="0">
                <a:latin typeface="华文新魏"/>
                <a:ea typeface="华文新魏"/>
                <a:cs typeface="华文新魏"/>
              </a:rPr>
              <a:t>(r=0</a:t>
            </a:r>
            <a:r>
              <a:rPr kumimoji="1" lang="zh-CN" altLang="en-US" dirty="0">
                <a:latin typeface="华文新魏"/>
                <a:ea typeface="华文新魏"/>
                <a:cs typeface="华文新魏"/>
              </a:rPr>
              <a:t>，</a:t>
            </a:r>
            <a:r>
              <a:rPr kumimoji="1" lang="en-US" altLang="zh-CN" dirty="0">
                <a:latin typeface="华文新魏"/>
                <a:ea typeface="华文新魏"/>
                <a:cs typeface="华文新魏"/>
              </a:rPr>
              <a:t>m=0)</a:t>
            </a:r>
          </a:p>
          <a:p>
            <a:pPr lvl="2"/>
            <a:r>
              <a:rPr kumimoji="1" lang="zh-CN" altLang="en-US" dirty="0">
                <a:latin typeface="华文新魏"/>
                <a:ea typeface="华文新魏"/>
                <a:cs typeface="华文新魏"/>
              </a:rPr>
              <a:t>最近被引用，没有被修改</a:t>
            </a:r>
            <a:r>
              <a:rPr kumimoji="1" lang="en-US" altLang="zh-CN" dirty="0">
                <a:latin typeface="华文新魏"/>
                <a:ea typeface="华文新魏"/>
                <a:cs typeface="华文新魏"/>
              </a:rPr>
              <a:t>(r=1</a:t>
            </a:r>
            <a:r>
              <a:rPr kumimoji="1" lang="zh-CN" altLang="en-US" dirty="0">
                <a:latin typeface="华文新魏"/>
                <a:ea typeface="华文新魏"/>
                <a:cs typeface="华文新魏"/>
              </a:rPr>
              <a:t>，</a:t>
            </a:r>
            <a:r>
              <a:rPr kumimoji="1" lang="en-US" altLang="zh-CN" dirty="0">
                <a:latin typeface="华文新魏"/>
                <a:ea typeface="华文新魏"/>
                <a:cs typeface="华文新魏"/>
              </a:rPr>
              <a:t>m=0)</a:t>
            </a:r>
          </a:p>
          <a:p>
            <a:pPr lvl="2"/>
            <a:r>
              <a:rPr kumimoji="1" lang="zh-CN" altLang="en-US" dirty="0">
                <a:latin typeface="华文新魏"/>
                <a:ea typeface="华文新魏"/>
                <a:cs typeface="华文新魏"/>
              </a:rPr>
              <a:t>最近没有被引用，但被修改</a:t>
            </a:r>
            <a:r>
              <a:rPr kumimoji="1" lang="en-US" altLang="zh-CN" dirty="0">
                <a:latin typeface="华文新魏"/>
                <a:ea typeface="华文新魏"/>
                <a:cs typeface="华文新魏"/>
              </a:rPr>
              <a:t>(r=0</a:t>
            </a:r>
            <a:r>
              <a:rPr kumimoji="1" lang="zh-CN" altLang="en-US" dirty="0">
                <a:latin typeface="华文新魏"/>
                <a:ea typeface="华文新魏"/>
                <a:cs typeface="华文新魏"/>
              </a:rPr>
              <a:t>，</a:t>
            </a:r>
            <a:r>
              <a:rPr kumimoji="1" lang="en-US" altLang="zh-CN" dirty="0">
                <a:latin typeface="华文新魏"/>
                <a:ea typeface="华文新魏"/>
                <a:cs typeface="华文新魏"/>
              </a:rPr>
              <a:t>m=1)</a:t>
            </a:r>
          </a:p>
          <a:p>
            <a:pPr lvl="2"/>
            <a:r>
              <a:rPr kumimoji="1" lang="zh-CN" altLang="en-US" dirty="0">
                <a:latin typeface="华文新魏"/>
                <a:ea typeface="华文新魏"/>
                <a:cs typeface="华文新魏"/>
              </a:rPr>
              <a:t>最近被引用过，也被修改过</a:t>
            </a:r>
            <a:r>
              <a:rPr kumimoji="1" lang="en-US" altLang="zh-CN" dirty="0">
                <a:latin typeface="华文新魏"/>
                <a:ea typeface="华文新魏"/>
                <a:cs typeface="华文新魏"/>
              </a:rPr>
              <a:t>(r=1</a:t>
            </a:r>
            <a:r>
              <a:rPr kumimoji="1" lang="zh-CN" altLang="en-US" dirty="0">
                <a:latin typeface="华文新魏"/>
                <a:ea typeface="华文新魏"/>
                <a:cs typeface="华文新魏"/>
              </a:rPr>
              <a:t>，</a:t>
            </a:r>
            <a:r>
              <a:rPr kumimoji="1" lang="en-US" altLang="zh-CN" dirty="0">
                <a:latin typeface="华文新魏"/>
                <a:ea typeface="华文新魏"/>
                <a:cs typeface="华文新魏"/>
              </a:rPr>
              <a:t>m=1)</a:t>
            </a:r>
          </a:p>
          <a:p>
            <a:pPr lvl="1"/>
            <a:r>
              <a:rPr kumimoji="1" lang="zh-CN" altLang="en-US" dirty="0"/>
              <a:t>优先淘汰</a:t>
            </a:r>
            <a:r>
              <a:rPr kumimoji="1" lang="zh-CN" altLang="en-US" dirty="0">
                <a:solidFill>
                  <a:srgbClr val="FF0000"/>
                </a:solidFill>
              </a:rPr>
              <a:t>未修改过</a:t>
            </a:r>
            <a:r>
              <a:rPr kumimoji="1" lang="zh-CN" altLang="en-US" dirty="0"/>
              <a:t>的页面，然后再考虑淘汰最近</a:t>
            </a:r>
            <a:r>
              <a:rPr kumimoji="1" lang="zh-CN" altLang="en-US" dirty="0">
                <a:solidFill>
                  <a:srgbClr val="FF0000"/>
                </a:solidFill>
              </a:rPr>
              <a:t>未被访问</a:t>
            </a:r>
            <a:r>
              <a:rPr kumimoji="1" lang="zh-CN" altLang="en-US" dirty="0"/>
              <a:t>过的页面</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Tree>
    <p:extLst>
      <p:ext uri="{BB962C8B-B14F-4D97-AF65-F5344CB8AC3E}">
        <p14:creationId xmlns:p14="http://schemas.microsoft.com/office/powerpoint/2010/main" val="2476080476"/>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时钟页面替换改进算法</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：选择最佳淘汰页面</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从指针当前位置开始</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扫描循环队列</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扫描过程中</a:t>
            </a:r>
            <a:r>
              <a:rPr lang="zh-CN" altLang="en-US" dirty="0">
                <a:solidFill>
                  <a:srgbClr val="FF0000"/>
                </a:solidFill>
                <a:latin typeface="华文新魏" charset="0"/>
                <a:ea typeface="华文新魏" charset="0"/>
                <a:cs typeface="华文新魏" charset="0"/>
              </a:rPr>
              <a:t>不改变引用位</a:t>
            </a:r>
            <a:r>
              <a:rPr lang="zh-CN" altLang="en-US" dirty="0">
                <a:latin typeface="华文新魏" charset="0"/>
                <a:ea typeface="华文新魏" charset="0"/>
                <a:cs typeface="华文新魏" charset="0"/>
              </a:rPr>
              <a:t>，把遇到的第一个</a:t>
            </a:r>
            <a:r>
              <a:rPr lang="en-US" altLang="zh-CN" dirty="0">
                <a:solidFill>
                  <a:srgbClr val="FF0000"/>
                </a:solidFill>
                <a:latin typeface="华文新魏" charset="0"/>
                <a:ea typeface="华文新魏" charset="0"/>
                <a:cs typeface="华文新魏" charset="0"/>
              </a:rPr>
              <a:t>r=0</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m=0</a:t>
            </a:r>
            <a:r>
              <a:rPr lang="zh-CN" altLang="en-US" dirty="0">
                <a:latin typeface="华文新魏" charset="0"/>
                <a:ea typeface="华文新魏" charset="0"/>
                <a:cs typeface="华文新魏" charset="0"/>
              </a:rPr>
              <a:t>的页面作为淘汰页面</a:t>
            </a:r>
          </a:p>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：如果步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失败，再次从原位置开始扫描</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查找</a:t>
            </a:r>
            <a:r>
              <a:rPr lang="en-US" altLang="zh-CN" dirty="0">
                <a:solidFill>
                  <a:srgbClr val="FF0000"/>
                </a:solidFill>
                <a:latin typeface="华文新魏" charset="0"/>
                <a:ea typeface="华文新魏" charset="0"/>
                <a:cs typeface="华文新魏" charset="0"/>
              </a:rPr>
              <a:t>r=0</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m=1</a:t>
            </a:r>
            <a:r>
              <a:rPr lang="zh-CN" altLang="en-US" dirty="0">
                <a:latin typeface="华文新魏" charset="0"/>
                <a:ea typeface="华文新魏" charset="0"/>
                <a:cs typeface="华文新魏" charset="0"/>
              </a:rPr>
              <a:t>的页面，把把遇到的第一个这样的页面作为淘汰页面</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而在扫描过程中把指针所扫过的页面的</a:t>
            </a:r>
            <a:r>
              <a:rPr lang="zh-CN" altLang="en-US" dirty="0">
                <a:solidFill>
                  <a:srgbClr val="FF0000"/>
                </a:solidFill>
                <a:latin typeface="华文新魏" charset="0"/>
                <a:ea typeface="华文新魏" charset="0"/>
                <a:cs typeface="华文新魏" charset="0"/>
              </a:rPr>
              <a:t>引用位</a:t>
            </a:r>
            <a:r>
              <a:rPr lang="en-US" altLang="zh-CN" dirty="0">
                <a:solidFill>
                  <a:srgbClr val="FF0000"/>
                </a:solidFill>
                <a:latin typeface="华文新魏" charset="0"/>
                <a:ea typeface="华文新魏" charset="0"/>
                <a:cs typeface="华文新魏" charset="0"/>
              </a:rPr>
              <a:t>r</a:t>
            </a:r>
            <a:r>
              <a:rPr lang="zh-CN" altLang="en-US" dirty="0">
                <a:solidFill>
                  <a:srgbClr val="0000FF"/>
                </a:solidFill>
                <a:latin typeface="华文新魏" charset="0"/>
                <a:ea typeface="华文新魏" charset="0"/>
                <a:cs typeface="华文新魏" charset="0"/>
              </a:rPr>
              <a:t>置</a:t>
            </a:r>
            <a:r>
              <a:rPr lang="en-US" altLang="zh-CN" dirty="0">
                <a:solidFill>
                  <a:srgbClr val="0000FF"/>
                </a:solidFill>
                <a:latin typeface="华文新魏" charset="0"/>
                <a:ea typeface="华文新魏" charset="0"/>
                <a:cs typeface="华文新魏" charset="0"/>
              </a:rPr>
              <a:t>0</a:t>
            </a:r>
          </a:p>
          <a:p>
            <a:pPr algn="just" eaLnBrk="1" hangingPunct="1"/>
            <a:r>
              <a:rPr lang="zh-CN" altLang="en-US" dirty="0">
                <a:latin typeface="华文新魏" charset="0"/>
                <a:ea typeface="华文新魏" charset="0"/>
                <a:cs typeface="华文新魏" charset="0"/>
              </a:rPr>
              <a:t>步</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：如果步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失败，指针再次回到起始位置</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由于此时所有页面的引用位</a:t>
            </a:r>
            <a:r>
              <a:rPr lang="en-US" altLang="zh-CN" dirty="0">
                <a:latin typeface="华文新魏" charset="0"/>
                <a:ea typeface="华文新魏" charset="0"/>
                <a:cs typeface="华文新魏" charset="0"/>
              </a:rPr>
              <a:t>r</a:t>
            </a:r>
            <a:r>
              <a:rPr lang="zh-CN" altLang="en-US" dirty="0">
                <a:latin typeface="华文新魏" charset="0"/>
                <a:ea typeface="华文新魏" charset="0"/>
                <a:cs typeface="华文新魏" charset="0"/>
              </a:rPr>
              <a:t>均己为</a:t>
            </a:r>
            <a:r>
              <a:rPr lang="en-US" altLang="zh-CN" dirty="0">
                <a:latin typeface="华文新魏" charset="0"/>
                <a:ea typeface="华文新魏" charset="0"/>
                <a:cs typeface="华文新魏" charset="0"/>
              </a:rPr>
              <a:t>0</a:t>
            </a:r>
            <a:r>
              <a:rPr lang="zh-CN" altLang="en-US" dirty="0">
                <a:latin typeface="华文新魏" charset="0"/>
                <a:ea typeface="华文新魏" charset="0"/>
                <a:cs typeface="华文新魏" charset="0"/>
              </a:rPr>
              <a:t>，再转向步</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操作</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必要时再做步</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操作，这次一定可挑出一个可淘汰的页面</a:t>
            </a:r>
          </a:p>
          <a:p>
            <a:pPr algn="just"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115</a:t>
            </a:fld>
            <a:endParaRPr lang="en-US" altLang="zh-CN" dirty="0"/>
          </a:p>
        </p:txBody>
      </p:sp>
    </p:spTree>
    <p:extLst>
      <p:ext uri="{BB962C8B-B14F-4D97-AF65-F5344CB8AC3E}">
        <p14:creationId xmlns:p14="http://schemas.microsoft.com/office/powerpoint/2010/main" val="2030927497"/>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假设采用固定分配策略，进程分得</a:t>
            </a:r>
            <a:r>
              <a:rPr lang="zh-CN" altLang="en-US" dirty="0">
                <a:solidFill>
                  <a:srgbClr val="0000FF"/>
                </a:solidFill>
                <a:latin typeface="华文新魏" charset="0"/>
                <a:ea typeface="华文新魏" charset="0"/>
                <a:cs typeface="华文新魏" charset="0"/>
              </a:rPr>
              <a:t>三个</a:t>
            </a:r>
            <a:r>
              <a:rPr lang="zh-CN" altLang="en-US" dirty="0">
                <a:latin typeface="华文新魏" charset="0"/>
                <a:ea typeface="华文新魏" charset="0"/>
                <a:cs typeface="华文新魏" charset="0"/>
              </a:rPr>
              <a:t>页框</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执行中按下列次序引用</a:t>
            </a:r>
            <a:r>
              <a:rPr lang="en-US" altLang="zh-CN" dirty="0">
                <a:solidFill>
                  <a:srgbClr val="0000FF"/>
                </a:solidFill>
                <a:latin typeface="华文新魏" charset="0"/>
                <a:ea typeface="华文新魏" charset="0"/>
                <a:cs typeface="华文新魏" charset="0"/>
              </a:rPr>
              <a:t>5</a:t>
            </a:r>
            <a:r>
              <a:rPr lang="zh-CN" altLang="en-US" dirty="0">
                <a:latin typeface="华文新魏" charset="0"/>
                <a:ea typeface="华文新魏" charset="0"/>
                <a:cs typeface="华文新魏" charset="0"/>
              </a:rPr>
              <a:t>个独立的页面</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116</a:t>
            </a:fld>
            <a:endParaRPr lang="en-US" altLang="zh-CN" dirty="0"/>
          </a:p>
        </p:txBody>
      </p:sp>
    </p:spTree>
    <p:extLst>
      <p:ext uri="{BB962C8B-B14F-4D97-AF65-F5344CB8AC3E}">
        <p14:creationId xmlns:p14="http://schemas.microsoft.com/office/powerpoint/2010/main" val="626763762"/>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pic>
        <p:nvPicPr>
          <p:cNvPr id="8" name="图片 7" descr="2AAE4502-1DC4-49B7-B232-07DA5552769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628800"/>
            <a:ext cx="8712968" cy="4413357"/>
          </a:xfrm>
          <a:prstGeom prst="rect">
            <a:avLst/>
          </a:prstGeom>
        </p:spPr>
      </p:pic>
      <p:sp>
        <p:nvSpPr>
          <p:cNvPr id="4" name="矩形 3"/>
          <p:cNvSpPr/>
          <p:nvPr/>
        </p:nvSpPr>
        <p:spPr>
          <a:xfrm>
            <a:off x="154569" y="3573016"/>
            <a:ext cx="8665903"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1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p>
        </p:txBody>
      </p:sp>
      <p:sp>
        <p:nvSpPr>
          <p:cNvPr id="5" name="矩形 4"/>
          <p:cNvSpPr/>
          <p:nvPr/>
        </p:nvSpPr>
        <p:spPr>
          <a:xfrm>
            <a:off x="2531326" y="3131676"/>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2" name="矩形 11"/>
          <p:cNvSpPr/>
          <p:nvPr/>
        </p:nvSpPr>
        <p:spPr>
          <a:xfrm>
            <a:off x="251520" y="5949280"/>
            <a:ext cx="8665903"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solidFill>
                <a:srgbClr val="008000"/>
              </a:solidFill>
            </a:endParaRPr>
          </a:p>
        </p:txBody>
      </p:sp>
      <p:sp>
        <p:nvSpPr>
          <p:cNvPr id="13" name="矩形 12"/>
          <p:cNvSpPr/>
          <p:nvPr/>
        </p:nvSpPr>
        <p:spPr>
          <a:xfrm>
            <a:off x="255577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 name="矩形 2">
            <a:extLst>
              <a:ext uri="{FF2B5EF4-FFF2-40B4-BE49-F238E27FC236}">
                <a16:creationId xmlns:a16="http://schemas.microsoft.com/office/drawing/2014/main" id="{55E49573-352A-734F-99D0-B556A05F520C}"/>
              </a:ext>
            </a:extLst>
          </p:cNvPr>
          <p:cNvSpPr/>
          <p:nvPr/>
        </p:nvSpPr>
        <p:spPr>
          <a:xfrm>
            <a:off x="1586172" y="1308410"/>
            <a:ext cx="6526968" cy="369332"/>
          </a:xfrm>
          <a:prstGeom prst="rect">
            <a:avLst/>
          </a:prstGeom>
        </p:spPr>
        <p:txBody>
          <a:bodyPr wrap="square">
            <a:spAutoFit/>
          </a:bodyPr>
          <a:lstStyle/>
          <a:p>
            <a:pPr marL="0" lvl="1" algn="l" eaLnBrk="1" hangingPunct="1"/>
            <a:r>
              <a:rPr lang="zh-CN" altLang="en-US" b="1" dirty="0">
                <a:solidFill>
                  <a:srgbClr val="0000FF"/>
                </a:solidFill>
                <a:latin typeface="华文新魏" charset="0"/>
                <a:ea typeface="华文新魏" charset="0"/>
                <a:cs typeface="华文新魏" charset="0"/>
              </a:rPr>
              <a:t>访问序列：</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1</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4</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endParaRPr lang="zh-CN" altLang="en-US" b="1" dirty="0">
              <a:solidFill>
                <a:srgbClr val="0000FF"/>
              </a:solidFill>
              <a:latin typeface="华文新魏" charset="0"/>
              <a:ea typeface="华文新魏" charset="0"/>
              <a:cs typeface="华文新魏" charset="0"/>
            </a:endParaRPr>
          </a:p>
        </p:txBody>
      </p:sp>
      <p:sp>
        <p:nvSpPr>
          <p:cNvPr id="17" name="矩形 16">
            <a:extLst>
              <a:ext uri="{FF2B5EF4-FFF2-40B4-BE49-F238E27FC236}">
                <a16:creationId xmlns:a16="http://schemas.microsoft.com/office/drawing/2014/main" id="{AA71BF3E-B402-1346-A02C-AF621AA3696A}"/>
              </a:ext>
            </a:extLst>
          </p:cNvPr>
          <p:cNvSpPr/>
          <p:nvPr/>
        </p:nvSpPr>
        <p:spPr>
          <a:xfrm>
            <a:off x="399593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8" name="矩形 17">
            <a:extLst>
              <a:ext uri="{FF2B5EF4-FFF2-40B4-BE49-F238E27FC236}">
                <a16:creationId xmlns:a16="http://schemas.microsoft.com/office/drawing/2014/main" id="{B040DE78-21D3-7F42-8588-A397EBDA2A1C}"/>
              </a:ext>
            </a:extLst>
          </p:cNvPr>
          <p:cNvSpPr/>
          <p:nvPr/>
        </p:nvSpPr>
        <p:spPr>
          <a:xfrm>
            <a:off x="5436096" y="544522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19" name="矩形 18">
            <a:extLst>
              <a:ext uri="{FF2B5EF4-FFF2-40B4-BE49-F238E27FC236}">
                <a16:creationId xmlns:a16="http://schemas.microsoft.com/office/drawing/2014/main" id="{9C660FDC-C529-054B-BBBA-69695DCD9B33}"/>
              </a:ext>
            </a:extLst>
          </p:cNvPr>
          <p:cNvSpPr/>
          <p:nvPr/>
        </p:nvSpPr>
        <p:spPr>
          <a:xfrm>
            <a:off x="6146763" y="5440677"/>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0" name="矩形 19">
            <a:extLst>
              <a:ext uri="{FF2B5EF4-FFF2-40B4-BE49-F238E27FC236}">
                <a16:creationId xmlns:a16="http://schemas.microsoft.com/office/drawing/2014/main" id="{0FD0F4F5-614D-8B42-B2F8-A102D12B92B0}"/>
              </a:ext>
            </a:extLst>
          </p:cNvPr>
          <p:cNvSpPr/>
          <p:nvPr/>
        </p:nvSpPr>
        <p:spPr>
          <a:xfrm>
            <a:off x="3995936" y="2073413"/>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1" name="矩形 20">
            <a:extLst>
              <a:ext uri="{FF2B5EF4-FFF2-40B4-BE49-F238E27FC236}">
                <a16:creationId xmlns:a16="http://schemas.microsoft.com/office/drawing/2014/main" id="{9C6563EC-D009-0142-810D-8896865FC090}"/>
              </a:ext>
            </a:extLst>
          </p:cNvPr>
          <p:cNvSpPr/>
          <p:nvPr/>
        </p:nvSpPr>
        <p:spPr>
          <a:xfrm>
            <a:off x="6131726" y="2058795"/>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4050369979"/>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pic>
        <p:nvPicPr>
          <p:cNvPr id="6" name="图片 5" descr="E6B6F2F4-59C9-4C7F-8D52-2DDCC0C37D6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3" y="1340768"/>
            <a:ext cx="8948103" cy="4968552"/>
          </a:xfrm>
          <a:prstGeom prst="rect">
            <a:avLst/>
          </a:prstGeom>
        </p:spPr>
      </p:pic>
      <p:sp>
        <p:nvSpPr>
          <p:cNvPr id="7" name="矩形 6"/>
          <p:cNvSpPr/>
          <p:nvPr/>
        </p:nvSpPr>
        <p:spPr>
          <a:xfrm>
            <a:off x="154569" y="3429000"/>
            <a:ext cx="8881927"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endParaRPr lang="zh-CN" altLang="en-US" dirty="0">
              <a:solidFill>
                <a:srgbClr val="FF0000"/>
              </a:solidFill>
            </a:endParaRPr>
          </a:p>
        </p:txBody>
      </p:sp>
      <p:sp>
        <p:nvSpPr>
          <p:cNvPr id="16" name="矩形 15"/>
          <p:cNvSpPr/>
          <p:nvPr/>
        </p:nvSpPr>
        <p:spPr>
          <a:xfrm>
            <a:off x="1043608" y="6131784"/>
            <a:ext cx="7632848" cy="369332"/>
          </a:xfrm>
          <a:prstGeom prst="rect">
            <a:avLst/>
          </a:prstGeom>
        </p:spPr>
        <p:txBody>
          <a:bodyPr wrap="square">
            <a:spAutoFit/>
          </a:bodyPr>
          <a:lstStyle/>
          <a:p>
            <a:pPr algn="l"/>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3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1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2</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4</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3</a:t>
            </a:r>
            <a:r>
              <a:rPr lang="en-US" altLang="zh-CN" b="1" dirty="0">
                <a:solidFill>
                  <a:srgbClr val="008000"/>
                </a:solidFill>
                <a:latin typeface="华文新魏" charset="0"/>
                <a:ea typeface="华文新魏" charset="0"/>
                <a:cs typeface="华文新魏" charset="0"/>
              </a:rPr>
              <a:t>  </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  </a:t>
            </a:r>
            <a:r>
              <a:rPr lang="zh-CN" altLang="en-US" b="1" dirty="0">
                <a:solidFill>
                  <a:srgbClr val="008000"/>
                </a:solidFill>
                <a:latin typeface="华文新魏" charset="0"/>
                <a:ea typeface="华文新魏" charset="0"/>
                <a:cs typeface="华文新魏" charset="0"/>
              </a:rPr>
              <a:t>       </a:t>
            </a:r>
            <a:r>
              <a:rPr lang="en-US" altLang="zh-CN" b="1" dirty="0">
                <a:solidFill>
                  <a:srgbClr val="FF0000"/>
                </a:solidFill>
                <a:latin typeface="华文新魏" charset="0"/>
                <a:ea typeface="华文新魏" charset="0"/>
                <a:cs typeface="华文新魏" charset="0"/>
              </a:rPr>
              <a:t>5</a:t>
            </a:r>
            <a:r>
              <a:rPr lang="zh-CN" altLang="en-US" b="1" dirty="0">
                <a:solidFill>
                  <a:srgbClr val="008000"/>
                </a:solidFill>
                <a:latin typeface="华文新魏" charset="0"/>
                <a:ea typeface="华文新魏" charset="0"/>
                <a:cs typeface="华文新魏" charset="0"/>
              </a:rPr>
              <a:t>         </a:t>
            </a:r>
            <a:r>
              <a:rPr lang="en-US" altLang="zh-CN" b="1" dirty="0">
                <a:solidFill>
                  <a:srgbClr val="008000"/>
                </a:solidFill>
                <a:latin typeface="华文新魏" charset="0"/>
                <a:ea typeface="华文新魏" charset="0"/>
                <a:cs typeface="华文新魏" charset="0"/>
              </a:rPr>
              <a:t>2</a:t>
            </a:r>
            <a:endParaRPr lang="zh-CN" altLang="en-US" dirty="0">
              <a:solidFill>
                <a:srgbClr val="008000"/>
              </a:solidFill>
            </a:endParaRPr>
          </a:p>
        </p:txBody>
      </p:sp>
      <p:sp>
        <p:nvSpPr>
          <p:cNvPr id="17" name="矩形 16"/>
          <p:cNvSpPr/>
          <p:nvPr/>
        </p:nvSpPr>
        <p:spPr>
          <a:xfrm>
            <a:off x="2915816" y="4581128"/>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 name="矩形 2"/>
          <p:cNvSpPr/>
          <p:nvPr/>
        </p:nvSpPr>
        <p:spPr>
          <a:xfrm>
            <a:off x="2750655" y="3934797"/>
            <a:ext cx="646331" cy="646331"/>
          </a:xfrm>
          <a:prstGeom prst="rect">
            <a:avLst/>
          </a:prstGeom>
        </p:spPr>
        <p:txBody>
          <a:bodyPr wrap="none">
            <a:spAutoFit/>
          </a:bodyPr>
          <a:lstStyle/>
          <a:p>
            <a:r>
              <a:rPr lang="zh-CN" altLang="en-US" b="1" dirty="0">
                <a:solidFill>
                  <a:srgbClr val="0000FF"/>
                </a:solidFill>
                <a:latin typeface="华文新魏" charset="0"/>
                <a:ea typeface="华文新魏" charset="0"/>
                <a:cs typeface="华文新魏" charset="0"/>
              </a:rPr>
              <a:t>循环</a:t>
            </a:r>
            <a:endParaRPr lang="en-US" altLang="zh-CN" b="1" dirty="0">
              <a:solidFill>
                <a:srgbClr val="0000FF"/>
              </a:solidFill>
              <a:latin typeface="华文新魏" charset="0"/>
              <a:ea typeface="华文新魏" charset="0"/>
              <a:cs typeface="华文新魏" charset="0"/>
            </a:endParaRPr>
          </a:p>
          <a:p>
            <a:r>
              <a:rPr lang="zh-CN" altLang="en-US" b="1" dirty="0">
                <a:solidFill>
                  <a:srgbClr val="0000FF"/>
                </a:solidFill>
                <a:latin typeface="华文新魏" charset="0"/>
                <a:ea typeface="华文新魏" charset="0"/>
                <a:cs typeface="华文新魏" charset="0"/>
              </a:rPr>
              <a:t>一周</a:t>
            </a:r>
            <a:endParaRPr lang="zh-CN" altLang="en-US" dirty="0">
              <a:solidFill>
                <a:srgbClr val="0000FF"/>
              </a:solidFill>
            </a:endParaRPr>
          </a:p>
        </p:txBody>
      </p:sp>
      <p:sp>
        <p:nvSpPr>
          <p:cNvPr id="22" name="矩形 21"/>
          <p:cNvSpPr/>
          <p:nvPr/>
        </p:nvSpPr>
        <p:spPr>
          <a:xfrm>
            <a:off x="5148064" y="3933056"/>
            <a:ext cx="646331" cy="646331"/>
          </a:xfrm>
          <a:prstGeom prst="rect">
            <a:avLst/>
          </a:prstGeom>
        </p:spPr>
        <p:txBody>
          <a:bodyPr wrap="none">
            <a:spAutoFit/>
          </a:bodyPr>
          <a:lstStyle/>
          <a:p>
            <a:r>
              <a:rPr lang="zh-CN" altLang="en-US" b="1" dirty="0">
                <a:solidFill>
                  <a:srgbClr val="0000FF"/>
                </a:solidFill>
                <a:latin typeface="华文新魏" charset="0"/>
                <a:ea typeface="华文新魏" charset="0"/>
                <a:cs typeface="华文新魏" charset="0"/>
              </a:rPr>
              <a:t>循环</a:t>
            </a:r>
            <a:endParaRPr lang="en-US" altLang="zh-CN" b="1" dirty="0">
              <a:solidFill>
                <a:srgbClr val="0000FF"/>
              </a:solidFill>
              <a:latin typeface="华文新魏" charset="0"/>
              <a:ea typeface="华文新魏" charset="0"/>
              <a:cs typeface="华文新魏" charset="0"/>
            </a:endParaRPr>
          </a:p>
          <a:p>
            <a:r>
              <a:rPr lang="zh-CN" altLang="en-US" b="1" dirty="0">
                <a:solidFill>
                  <a:srgbClr val="0000FF"/>
                </a:solidFill>
                <a:latin typeface="华文新魏" charset="0"/>
                <a:ea typeface="华文新魏" charset="0"/>
                <a:cs typeface="华文新魏" charset="0"/>
              </a:rPr>
              <a:t>一周</a:t>
            </a:r>
            <a:endParaRPr lang="zh-CN" altLang="en-US" dirty="0">
              <a:solidFill>
                <a:srgbClr val="0000FF"/>
              </a:solidFill>
            </a:endParaRPr>
          </a:p>
        </p:txBody>
      </p:sp>
      <p:sp>
        <p:nvSpPr>
          <p:cNvPr id="23" name="矩形 22"/>
          <p:cNvSpPr/>
          <p:nvPr/>
        </p:nvSpPr>
        <p:spPr>
          <a:xfrm>
            <a:off x="144016" y="5662989"/>
            <a:ext cx="899592" cy="646331"/>
          </a:xfrm>
          <a:prstGeom prst="rect">
            <a:avLst/>
          </a:prstGeom>
        </p:spPr>
        <p:txBody>
          <a:bodyPr wrap="square">
            <a:spAutoFit/>
          </a:bodyPr>
          <a:lstStyle/>
          <a:p>
            <a:r>
              <a:rPr lang="zh-CN" altLang="en-US" b="1" dirty="0">
                <a:solidFill>
                  <a:srgbClr val="0000FF"/>
                </a:solidFill>
                <a:latin typeface="华文新魏" charset="0"/>
                <a:ea typeface="华文新魏" charset="0"/>
                <a:cs typeface="华文新魏" charset="0"/>
              </a:rPr>
              <a:t>*表示被引用</a:t>
            </a:r>
            <a:endParaRPr lang="zh-CN" altLang="en-US" dirty="0">
              <a:solidFill>
                <a:srgbClr val="0000FF"/>
              </a:solidFill>
            </a:endParaRPr>
          </a:p>
        </p:txBody>
      </p:sp>
      <p:sp>
        <p:nvSpPr>
          <p:cNvPr id="24" name="矩形 23">
            <a:extLst>
              <a:ext uri="{FF2B5EF4-FFF2-40B4-BE49-F238E27FC236}">
                <a16:creationId xmlns:a16="http://schemas.microsoft.com/office/drawing/2014/main" id="{CD411614-EA0A-AE47-BD25-C66151005E12}"/>
              </a:ext>
            </a:extLst>
          </p:cNvPr>
          <p:cNvSpPr/>
          <p:nvPr/>
        </p:nvSpPr>
        <p:spPr>
          <a:xfrm>
            <a:off x="1597874" y="1137716"/>
            <a:ext cx="6526968" cy="369332"/>
          </a:xfrm>
          <a:prstGeom prst="rect">
            <a:avLst/>
          </a:prstGeom>
        </p:spPr>
        <p:txBody>
          <a:bodyPr wrap="square">
            <a:spAutoFit/>
          </a:bodyPr>
          <a:lstStyle/>
          <a:p>
            <a:pPr marL="0" lvl="1" algn="l" eaLnBrk="1" hangingPunct="1"/>
            <a:r>
              <a:rPr lang="zh-CN" altLang="en-US" b="1" dirty="0">
                <a:solidFill>
                  <a:srgbClr val="0000FF"/>
                </a:solidFill>
                <a:latin typeface="华文新魏" charset="0"/>
                <a:ea typeface="华文新魏" charset="0"/>
                <a:cs typeface="华文新魏" charset="0"/>
              </a:rPr>
              <a:t>访问序列：</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1</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4</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3</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5</a:t>
            </a:r>
            <a:r>
              <a:rPr lang="zh-CN" altLang="en-US" b="1" dirty="0">
                <a:solidFill>
                  <a:srgbClr val="0000FF"/>
                </a:solidFill>
                <a:latin typeface="华文新魏" charset="0"/>
                <a:ea typeface="华文新魏" charset="0"/>
                <a:cs typeface="华文新魏" charset="0"/>
              </a:rPr>
              <a:t>，</a:t>
            </a:r>
            <a:r>
              <a:rPr lang="en-US" altLang="zh-CN" b="1" dirty="0">
                <a:solidFill>
                  <a:srgbClr val="0000FF"/>
                </a:solidFill>
                <a:latin typeface="华文新魏" charset="0"/>
                <a:ea typeface="华文新魏" charset="0"/>
                <a:cs typeface="华文新魏" charset="0"/>
              </a:rPr>
              <a:t>2</a:t>
            </a:r>
            <a:endParaRPr lang="zh-CN" altLang="en-US" b="1" dirty="0">
              <a:solidFill>
                <a:srgbClr val="0000FF"/>
              </a:solidFill>
              <a:latin typeface="华文新魏" charset="0"/>
              <a:ea typeface="华文新魏" charset="0"/>
              <a:cs typeface="华文新魏" charset="0"/>
            </a:endParaRPr>
          </a:p>
        </p:txBody>
      </p:sp>
      <p:sp>
        <p:nvSpPr>
          <p:cNvPr id="25" name="矩形 24">
            <a:extLst>
              <a:ext uri="{FF2B5EF4-FFF2-40B4-BE49-F238E27FC236}">
                <a16:creationId xmlns:a16="http://schemas.microsoft.com/office/drawing/2014/main" id="{C6D1F0E5-043B-DA4A-96AE-E1413081DCAF}"/>
              </a:ext>
            </a:extLst>
          </p:cNvPr>
          <p:cNvSpPr/>
          <p:nvPr/>
        </p:nvSpPr>
        <p:spPr>
          <a:xfrm>
            <a:off x="2555776" y="1816621"/>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6" name="矩形 25">
            <a:extLst>
              <a:ext uri="{FF2B5EF4-FFF2-40B4-BE49-F238E27FC236}">
                <a16:creationId xmlns:a16="http://schemas.microsoft.com/office/drawing/2014/main" id="{713146C6-A744-904D-AF13-123FE5C94898}"/>
              </a:ext>
            </a:extLst>
          </p:cNvPr>
          <p:cNvSpPr/>
          <p:nvPr/>
        </p:nvSpPr>
        <p:spPr>
          <a:xfrm>
            <a:off x="3299635" y="1816621"/>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7" name="矩形 26">
            <a:extLst>
              <a:ext uri="{FF2B5EF4-FFF2-40B4-BE49-F238E27FC236}">
                <a16:creationId xmlns:a16="http://schemas.microsoft.com/office/drawing/2014/main" id="{51A0C918-9E14-CB41-9A59-9C113D73C1F4}"/>
              </a:ext>
            </a:extLst>
          </p:cNvPr>
          <p:cNvSpPr/>
          <p:nvPr/>
        </p:nvSpPr>
        <p:spPr>
          <a:xfrm>
            <a:off x="4031940" y="1810848"/>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29" name="矩形 28">
            <a:extLst>
              <a:ext uri="{FF2B5EF4-FFF2-40B4-BE49-F238E27FC236}">
                <a16:creationId xmlns:a16="http://schemas.microsoft.com/office/drawing/2014/main" id="{A31080CE-01A5-E446-B6A3-6BBC8B9963B8}"/>
              </a:ext>
            </a:extLst>
          </p:cNvPr>
          <p:cNvSpPr/>
          <p:nvPr/>
        </p:nvSpPr>
        <p:spPr>
          <a:xfrm>
            <a:off x="5562110" y="1848504"/>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0" name="矩形 29">
            <a:extLst>
              <a:ext uri="{FF2B5EF4-FFF2-40B4-BE49-F238E27FC236}">
                <a16:creationId xmlns:a16="http://schemas.microsoft.com/office/drawing/2014/main" id="{1A3695D5-8180-F644-B2BC-47C212B946C7}"/>
              </a:ext>
            </a:extLst>
          </p:cNvPr>
          <p:cNvSpPr/>
          <p:nvPr/>
        </p:nvSpPr>
        <p:spPr>
          <a:xfrm>
            <a:off x="7047989" y="1794935"/>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1" name="矩形 30">
            <a:extLst>
              <a:ext uri="{FF2B5EF4-FFF2-40B4-BE49-F238E27FC236}">
                <a16:creationId xmlns:a16="http://schemas.microsoft.com/office/drawing/2014/main" id="{ABCF88DE-6F46-FB49-B3C4-D92E4DB816C6}"/>
              </a:ext>
            </a:extLst>
          </p:cNvPr>
          <p:cNvSpPr/>
          <p:nvPr/>
        </p:nvSpPr>
        <p:spPr>
          <a:xfrm>
            <a:off x="7800658" y="1828547"/>
            <a:ext cx="31248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2" name="矩形 31">
            <a:extLst>
              <a:ext uri="{FF2B5EF4-FFF2-40B4-BE49-F238E27FC236}">
                <a16:creationId xmlns:a16="http://schemas.microsoft.com/office/drawing/2014/main" id="{E8BE0753-618B-6B4D-8BD8-98F5AB11B637}"/>
              </a:ext>
            </a:extLst>
          </p:cNvPr>
          <p:cNvSpPr/>
          <p:nvPr/>
        </p:nvSpPr>
        <p:spPr>
          <a:xfrm>
            <a:off x="3563888" y="5164322"/>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3" name="矩形 32">
            <a:extLst>
              <a:ext uri="{FF2B5EF4-FFF2-40B4-BE49-F238E27FC236}">
                <a16:creationId xmlns:a16="http://schemas.microsoft.com/office/drawing/2014/main" id="{54D24780-9338-B44A-A0AF-E359F3067A94}"/>
              </a:ext>
            </a:extLst>
          </p:cNvPr>
          <p:cNvSpPr/>
          <p:nvPr/>
        </p:nvSpPr>
        <p:spPr>
          <a:xfrm>
            <a:off x="4139952" y="572396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4" name="矩形 33">
            <a:extLst>
              <a:ext uri="{FF2B5EF4-FFF2-40B4-BE49-F238E27FC236}">
                <a16:creationId xmlns:a16="http://schemas.microsoft.com/office/drawing/2014/main" id="{77523E71-1BD5-8C41-8DF3-B1ACDF708800}"/>
              </a:ext>
            </a:extLst>
          </p:cNvPr>
          <p:cNvSpPr/>
          <p:nvPr/>
        </p:nvSpPr>
        <p:spPr>
          <a:xfrm>
            <a:off x="5327213" y="461032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
        <p:nvSpPr>
          <p:cNvPr id="36" name="矩形 35">
            <a:extLst>
              <a:ext uri="{FF2B5EF4-FFF2-40B4-BE49-F238E27FC236}">
                <a16:creationId xmlns:a16="http://schemas.microsoft.com/office/drawing/2014/main" id="{887B3E8D-EF34-2340-958E-5A7D23E6F973}"/>
              </a:ext>
            </a:extLst>
          </p:cNvPr>
          <p:cNvSpPr/>
          <p:nvPr/>
        </p:nvSpPr>
        <p:spPr>
          <a:xfrm>
            <a:off x="6732240" y="5723964"/>
            <a:ext cx="288032" cy="369332"/>
          </a:xfrm>
          <a:prstGeom prst="rect">
            <a:avLst/>
          </a:prstGeom>
          <a:solidFill>
            <a:srgbClr val="FFFFB0">
              <a:alpha val="49000"/>
            </a:srgbClr>
          </a:solidFill>
        </p:spPr>
        <p:txBody>
          <a:bodyPr wrap="square">
            <a:spAutoFit/>
          </a:bodyPr>
          <a:lstStyle/>
          <a:p>
            <a:r>
              <a:rPr lang="en-US" altLang="zh-CN" dirty="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307378146"/>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计算缺页中断次数和被淘汰页面示例</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
        <p:nvSpPr>
          <p:cNvPr id="3" name="内容占位符 2"/>
          <p:cNvSpPr>
            <a:spLocks noGrp="1"/>
          </p:cNvSpPr>
          <p:nvPr>
            <p:ph idx="1"/>
          </p:nvPr>
        </p:nvSpPr>
        <p:spPr/>
        <p:txBody>
          <a:bodyPr/>
          <a:lstStyle/>
          <a:p>
            <a:r>
              <a:rPr kumimoji="1" lang="zh-CN" altLang="en-US" dirty="0"/>
              <a:t>性能比较</a:t>
            </a:r>
            <a:endParaRPr kumimoji="1" lang="en-US" altLang="zh-CN" dirty="0"/>
          </a:p>
          <a:p>
            <a:pPr lvl="1" eaLnBrk="1" hangingPunct="1"/>
            <a:r>
              <a:rPr lang="en-US" altLang="zh-CN" dirty="0">
                <a:latin typeface="华文新魏" charset="0"/>
                <a:ea typeface="华文新魏" charset="0"/>
                <a:cs typeface="华文新魏" charset="0"/>
              </a:rPr>
              <a:t>OPT</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+3</a:t>
            </a:r>
            <a:r>
              <a:rPr lang="zh-CN" altLang="en-US" dirty="0">
                <a:latin typeface="华文新魏" charset="0"/>
                <a:ea typeface="华文新魏" charset="0"/>
                <a:cs typeface="华文新魏" charset="0"/>
              </a:rPr>
              <a:t>次</a:t>
            </a:r>
          </a:p>
          <a:p>
            <a:pPr lvl="2" eaLnBrk="1" hangingPunct="1"/>
            <a:r>
              <a:rPr lang="en-US" altLang="zh-CN" dirty="0">
                <a:latin typeface="华文新魏" charset="0"/>
                <a:ea typeface="华文新魏" charset="0"/>
                <a:cs typeface="华文新魏" charset="0"/>
              </a:rPr>
              <a:t>F(1)  F(2)  F(4)                       </a:t>
            </a:r>
          </a:p>
          <a:p>
            <a:pPr lvl="1" eaLnBrk="1" hangingPunct="1"/>
            <a:r>
              <a:rPr lang="en-US" altLang="zh-CN" dirty="0">
                <a:latin typeface="华文新魏" charset="0"/>
                <a:ea typeface="华文新魏" charset="0"/>
                <a:cs typeface="华文新魏" charset="0"/>
              </a:rPr>
              <a:t> LRU</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+4</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F(3) F(1) F(2) F(4)                  </a:t>
            </a:r>
            <a:endParaRPr lang="zh-CN" altLang="en-US"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FIFO</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+6</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F(1) F(3) F(1) F(5) F(2) F(4)  </a:t>
            </a:r>
            <a:endParaRPr lang="zh-CN" altLang="en-US"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CLOCK</a:t>
            </a:r>
            <a:r>
              <a:rPr lang="zh-CN" altLang="en-US" dirty="0">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3</a:t>
            </a:r>
            <a:r>
              <a:rPr lang="en-US" altLang="zh-CN" dirty="0">
                <a:latin typeface="华文新魏" charset="0"/>
                <a:ea typeface="华文新魏" charset="0"/>
                <a:cs typeface="华文新魏" charset="0"/>
              </a:rPr>
              <a:t>+5</a:t>
            </a:r>
            <a:r>
              <a:rPr lang="zh-CN" altLang="en-US" dirty="0">
                <a:latin typeface="华文新魏" charset="0"/>
                <a:ea typeface="华文新魏" charset="0"/>
                <a:cs typeface="华文新魏" charset="0"/>
              </a:rPr>
              <a:t>次</a:t>
            </a:r>
            <a:endParaRPr lang="en-US" altLang="zh-CN" dirty="0">
              <a:latin typeface="华文新魏" charset="0"/>
              <a:ea typeface="华文新魏" charset="0"/>
              <a:cs typeface="华文新魏" charset="0"/>
            </a:endParaRPr>
          </a:p>
          <a:p>
            <a:pPr lvl="2" eaLnBrk="1" hangingPunct="1"/>
            <a:r>
              <a:rPr lang="en-US" altLang="zh-CN" dirty="0">
                <a:latin typeface="华文新魏" charset="0"/>
                <a:ea typeface="华文新魏" charset="0"/>
                <a:cs typeface="华文新魏" charset="0"/>
              </a:rPr>
              <a:t>F(2) F(3) F(1) F(5) F(4)  </a:t>
            </a:r>
            <a:endParaRPr kumimoji="1" lang="zh-CN" altLang="en-US" dirty="0"/>
          </a:p>
        </p:txBody>
      </p:sp>
    </p:spTree>
    <p:extLst>
      <p:ext uri="{BB962C8B-B14F-4D97-AF65-F5344CB8AC3E}">
        <p14:creationId xmlns:p14="http://schemas.microsoft.com/office/powerpoint/2010/main" val="248989439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装载模块</a:t>
            </a:r>
          </a:p>
        </p:txBody>
      </p:sp>
      <p:sp>
        <p:nvSpPr>
          <p:cNvPr id="3" name="内容占位符 2"/>
          <p:cNvSpPr>
            <a:spLocks noGrp="1"/>
          </p:cNvSpPr>
          <p:nvPr>
            <p:ph idx="1"/>
          </p:nvPr>
        </p:nvSpPr>
        <p:spPr>
          <a:xfrm>
            <a:off x="179512" y="1268760"/>
            <a:ext cx="8964488" cy="4968552"/>
          </a:xfrm>
        </p:spPr>
        <p:txBody>
          <a:bodyPr/>
          <a:lstStyle/>
          <a:p>
            <a:r>
              <a:rPr lang="zh-CN" altLang="en-US" dirty="0"/>
              <a:t>也称</a:t>
            </a:r>
            <a:r>
              <a:rPr lang="zh-CN" altLang="zh-CN" dirty="0">
                <a:solidFill>
                  <a:srgbClr val="FF0000"/>
                </a:solidFill>
              </a:rPr>
              <a:t>可重定位目标程序</a:t>
            </a:r>
            <a:r>
              <a:rPr lang="zh-CN" altLang="zh-CN" dirty="0"/>
              <a:t>，存放于磁盘中</a:t>
            </a:r>
            <a:endParaRPr lang="en-US" altLang="zh-CN" dirty="0"/>
          </a:p>
          <a:p>
            <a:pPr lvl="1"/>
            <a:r>
              <a:rPr lang="zh-CN" altLang="zh-CN" dirty="0"/>
              <a:t>由于程序在内存中的位置不可预知，链接时程序地址空间中的地址</a:t>
            </a:r>
            <a:r>
              <a:rPr lang="zh-CN" altLang="zh-CN" dirty="0">
                <a:solidFill>
                  <a:srgbClr val="FF0000"/>
                </a:solidFill>
              </a:rPr>
              <a:t>总是相对某个基准</a:t>
            </a:r>
            <a:r>
              <a:rPr lang="zh-CN" altLang="zh-CN" dirty="0"/>
              <a:t>（通常为</a:t>
            </a:r>
            <a:r>
              <a:rPr lang="en-US" altLang="zh-CN" dirty="0"/>
              <a:t>0</a:t>
            </a:r>
            <a:r>
              <a:rPr lang="zh-CN" altLang="zh-CN" dirty="0"/>
              <a:t>）开始编号的顺序地址，称为</a:t>
            </a:r>
            <a:r>
              <a:rPr lang="zh-CN" altLang="zh-CN" dirty="0">
                <a:solidFill>
                  <a:srgbClr val="FF0000"/>
                </a:solidFill>
              </a:rPr>
              <a:t>逻辑地址</a:t>
            </a:r>
            <a:r>
              <a:rPr lang="zh-CN" altLang="zh-CN" dirty="0"/>
              <a:t>或</a:t>
            </a:r>
            <a:r>
              <a:rPr lang="zh-CN" altLang="zh-CN" dirty="0">
                <a:solidFill>
                  <a:srgbClr val="FF0000"/>
                </a:solidFill>
              </a:rPr>
              <a:t>相对地址</a:t>
            </a:r>
            <a:r>
              <a:rPr lang="zh-CN" altLang="zh-CN" dirty="0"/>
              <a:t> </a:t>
            </a:r>
            <a:endParaRPr lang="en-US" altLang="zh-CN" dirty="0"/>
          </a:p>
          <a:p>
            <a:r>
              <a:rPr lang="zh-CN" altLang="zh-CN" dirty="0"/>
              <a:t>逻辑地址空间</a:t>
            </a:r>
            <a:endParaRPr lang="en-US" altLang="zh-CN" dirty="0"/>
          </a:p>
          <a:p>
            <a:pPr lvl="1"/>
            <a:r>
              <a:rPr lang="zh-CN" altLang="zh-CN" dirty="0"/>
              <a:t>可以是</a:t>
            </a:r>
            <a:r>
              <a:rPr lang="zh-CN" altLang="zh-CN" dirty="0">
                <a:solidFill>
                  <a:srgbClr val="FF0000"/>
                </a:solidFill>
              </a:rPr>
              <a:t>一维</a:t>
            </a:r>
            <a:r>
              <a:rPr lang="zh-CN" altLang="zh-CN" dirty="0"/>
              <a:t>的，</a:t>
            </a:r>
            <a:r>
              <a:rPr lang="zh-CN" altLang="en-US" dirty="0"/>
              <a:t>此</a:t>
            </a:r>
            <a:r>
              <a:rPr lang="zh-CN" altLang="zh-CN" dirty="0"/>
              <a:t>时</a:t>
            </a:r>
            <a:r>
              <a:rPr lang="zh-CN" altLang="zh-CN" dirty="0">
                <a:solidFill>
                  <a:srgbClr val="0000FF"/>
                </a:solidFill>
              </a:rPr>
              <a:t>逻辑地址</a:t>
            </a:r>
            <a:r>
              <a:rPr lang="zh-CN" altLang="zh-CN" dirty="0"/>
              <a:t>限制在</a:t>
            </a:r>
            <a:r>
              <a:rPr lang="zh-CN" altLang="zh-CN" dirty="0">
                <a:solidFill>
                  <a:srgbClr val="FF0000"/>
                </a:solidFill>
              </a:rPr>
              <a:t>从</a:t>
            </a:r>
            <a:r>
              <a:rPr lang="en-US" altLang="zh-CN" dirty="0">
                <a:solidFill>
                  <a:srgbClr val="FF0000"/>
                </a:solidFill>
              </a:rPr>
              <a:t>0</a:t>
            </a:r>
            <a:r>
              <a:rPr lang="zh-CN" altLang="zh-CN" dirty="0">
                <a:solidFill>
                  <a:srgbClr val="FF0000"/>
                </a:solidFill>
              </a:rPr>
              <a:t>开始</a:t>
            </a:r>
            <a:r>
              <a:rPr lang="zh-CN" altLang="zh-CN" dirty="0"/>
              <a:t>顺序排列的地址空间内</a:t>
            </a:r>
            <a:endParaRPr lang="en-US" altLang="zh-CN" dirty="0"/>
          </a:p>
          <a:p>
            <a:pPr lvl="1"/>
            <a:r>
              <a:rPr lang="zh-CN" altLang="en-US" dirty="0"/>
              <a:t>也</a:t>
            </a:r>
            <a:r>
              <a:rPr lang="zh-CN" altLang="zh-CN" dirty="0"/>
              <a:t>可以是</a:t>
            </a:r>
            <a:r>
              <a:rPr lang="zh-CN" altLang="zh-CN" dirty="0">
                <a:solidFill>
                  <a:srgbClr val="FF0000"/>
                </a:solidFill>
              </a:rPr>
              <a:t>二维</a:t>
            </a:r>
            <a:r>
              <a:rPr lang="zh-CN" altLang="zh-CN" dirty="0"/>
              <a:t>的，</a:t>
            </a:r>
            <a:r>
              <a:rPr lang="zh-CN" altLang="en-US" dirty="0"/>
              <a:t>此</a:t>
            </a:r>
            <a:r>
              <a:rPr lang="zh-CN" altLang="zh-CN" dirty="0"/>
              <a:t>时整个</a:t>
            </a:r>
            <a:r>
              <a:rPr lang="zh-CN" altLang="zh-CN" dirty="0">
                <a:solidFill>
                  <a:srgbClr val="FF0000"/>
                </a:solidFill>
              </a:rPr>
              <a:t>程序被分为若干段</a:t>
            </a:r>
            <a:r>
              <a:rPr lang="zh-CN" altLang="zh-CN" dirty="0"/>
              <a:t>，每段都有不同段号，段内地址从</a:t>
            </a:r>
            <a:r>
              <a:rPr lang="en-US" altLang="zh-CN" dirty="0"/>
              <a:t>0</a:t>
            </a:r>
            <a:r>
              <a:rPr lang="zh-CN" altLang="zh-CN" dirty="0"/>
              <a:t>开始顺序编址 </a:t>
            </a:r>
            <a:endParaRPr lang="en-US" altLang="zh-CN" dirty="0"/>
          </a:p>
          <a:p>
            <a:r>
              <a:rPr lang="zh-CN" altLang="zh-CN" dirty="0"/>
              <a:t>物理地址 </a:t>
            </a:r>
            <a:endParaRPr lang="en-US" altLang="zh-CN" dirty="0"/>
          </a:p>
          <a:p>
            <a:pPr lvl="1"/>
            <a:r>
              <a:rPr lang="zh-CN" altLang="zh-CN" dirty="0"/>
              <a:t>物理内存从统一的基地址开始顺序编址的存储单元 </a:t>
            </a:r>
            <a:endParaRPr lang="en-US" altLang="zh-CN" dirty="0"/>
          </a:p>
          <a:p>
            <a:r>
              <a:rPr lang="zh-CN" altLang="zh-CN" dirty="0"/>
              <a:t>地址重定位</a:t>
            </a:r>
            <a:endParaRPr lang="en-US" altLang="zh-CN" dirty="0"/>
          </a:p>
          <a:p>
            <a:pPr lvl="1"/>
            <a:r>
              <a:rPr lang="zh-CN" altLang="en-US" dirty="0"/>
              <a:t>也称</a:t>
            </a:r>
            <a:r>
              <a:rPr lang="zh-CN" altLang="zh-CN" dirty="0">
                <a:solidFill>
                  <a:srgbClr val="0000FF"/>
                </a:solidFill>
              </a:rPr>
              <a:t>地址映射</a:t>
            </a:r>
            <a:r>
              <a:rPr lang="zh-CN" altLang="zh-CN" dirty="0"/>
              <a:t>或</a:t>
            </a:r>
            <a:r>
              <a:rPr lang="zh-CN" altLang="zh-CN" dirty="0">
                <a:solidFill>
                  <a:srgbClr val="0000FF"/>
                </a:solidFill>
              </a:rPr>
              <a:t>地址转换</a:t>
            </a:r>
            <a:r>
              <a:rPr lang="zh-CN" altLang="en-US" dirty="0"/>
              <a:t>，是</a:t>
            </a:r>
            <a:r>
              <a:rPr lang="zh-CN" altLang="zh-CN" dirty="0"/>
              <a:t>可执行程序</a:t>
            </a:r>
            <a:r>
              <a:rPr lang="zh-CN" altLang="zh-CN" dirty="0">
                <a:solidFill>
                  <a:srgbClr val="FF0000"/>
                </a:solidFill>
              </a:rPr>
              <a:t>逻辑地址转换（绑定）为物理地址的过程</a:t>
            </a:r>
            <a:endParaRPr kumimoji="1" lang="zh-CN" altLang="en-US"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Tree>
    <p:extLst>
      <p:ext uri="{BB962C8B-B14F-4D97-AF65-F5344CB8AC3E}">
        <p14:creationId xmlns:p14="http://schemas.microsoft.com/office/powerpoint/2010/main" val="2301323704"/>
      </p:ext>
    </p:extLst>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局部页面替换算法</a:t>
            </a:r>
          </a:p>
        </p:txBody>
      </p:sp>
      <p:sp>
        <p:nvSpPr>
          <p:cNvPr id="3" name="内容占位符 2"/>
          <p:cNvSpPr>
            <a:spLocks noGrp="1"/>
          </p:cNvSpPr>
          <p:nvPr>
            <p:ph idx="1"/>
          </p:nvPr>
        </p:nvSpPr>
        <p:spPr/>
        <p:txBody>
          <a:bodyPr/>
          <a:lstStyle/>
          <a:p>
            <a:r>
              <a:rPr lang="zh-CN" altLang="en-US" dirty="0"/>
              <a:t>背景</a:t>
            </a:r>
            <a:endParaRPr lang="en-US" altLang="zh-CN" dirty="0"/>
          </a:p>
          <a:p>
            <a:pPr lvl="1"/>
            <a:r>
              <a:rPr lang="zh-CN" altLang="zh-CN" dirty="0"/>
              <a:t>局部集随着程序执行阶段的变化</a:t>
            </a:r>
            <a:r>
              <a:rPr lang="zh-CN" altLang="en-US" dirty="0"/>
              <a:t>而</a:t>
            </a:r>
            <a:r>
              <a:rPr lang="zh-CN" altLang="zh-CN" dirty="0"/>
              <a:t>转到另一个局部集</a:t>
            </a:r>
            <a:endParaRPr lang="en-US" altLang="zh-CN" dirty="0"/>
          </a:p>
          <a:p>
            <a:pPr lvl="1"/>
            <a:r>
              <a:rPr lang="zh-CN" altLang="en-US" dirty="0"/>
              <a:t>在</a:t>
            </a:r>
            <a:r>
              <a:rPr lang="zh-CN" altLang="zh-CN" dirty="0"/>
              <a:t>某个给定的进程引起缺页时，不允许通过缩小其他进程的驻留页面集</a:t>
            </a:r>
            <a:r>
              <a:rPr lang="zh-CN" altLang="en-US" dirty="0"/>
              <a:t>，如何来实现局部集的更行</a:t>
            </a:r>
            <a:endParaRPr lang="en-US" altLang="zh-CN" dirty="0"/>
          </a:p>
          <a:p>
            <a:r>
              <a:rPr kumimoji="1" lang="zh-CN" altLang="en-US" dirty="0"/>
              <a:t>局部页面替换算法</a:t>
            </a:r>
            <a:endParaRPr kumimoji="1" lang="en-US" altLang="zh-CN" dirty="0"/>
          </a:p>
          <a:p>
            <a:pPr lvl="1"/>
            <a:r>
              <a:rPr kumimoji="1" lang="zh-CN" altLang="en-US" dirty="0"/>
              <a:t>局部最佳页面替换算法 </a:t>
            </a:r>
          </a:p>
          <a:p>
            <a:pPr lvl="1"/>
            <a:r>
              <a:rPr kumimoji="1" lang="zh-CN" altLang="en-US" dirty="0"/>
              <a:t>工作集模型和工作集置换算法 </a:t>
            </a:r>
          </a:p>
          <a:p>
            <a:pPr lvl="1"/>
            <a:r>
              <a:rPr kumimoji="1" lang="zh-CN" altLang="en-US" dirty="0"/>
              <a:t>模拟工作集替换算法</a:t>
            </a:r>
          </a:p>
          <a:p>
            <a:pPr lvl="1"/>
            <a:r>
              <a:rPr kumimoji="1" lang="zh-CN" altLang="en-US" dirty="0"/>
              <a:t>缺页频率替换算法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Tree>
    <p:extLst>
      <p:ext uri="{BB962C8B-B14F-4D97-AF65-F5344CB8AC3E}">
        <p14:creationId xmlns:p14="http://schemas.microsoft.com/office/powerpoint/2010/main" val="1601254364"/>
      </p:ext>
    </p:extLst>
  </p:cSld>
  <p:clrMapOvr>
    <a:masterClrMapping/>
  </p:clrMapOvr>
  <p:transition spd="slow">
    <p:wip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局部最佳页面替换算法</a:t>
            </a:r>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local Minimum replacement</a:t>
            </a:r>
            <a:r>
              <a:rPr lang="zh-CN" altLang="zh-CN" dirty="0">
                <a:latin typeface="华文新魏"/>
                <a:cs typeface="华文新魏"/>
              </a:rPr>
              <a:t>，</a:t>
            </a:r>
            <a:r>
              <a:rPr lang="en-US" altLang="zh-CN" dirty="0">
                <a:latin typeface="华文新魏"/>
                <a:cs typeface="华文新魏"/>
              </a:rPr>
              <a:t>MIN</a:t>
            </a:r>
            <a:r>
              <a:rPr lang="zh-CN" altLang="en-US" dirty="0">
                <a:latin typeface="华文新魏"/>
                <a:cs typeface="华文新魏"/>
              </a:rPr>
              <a:t>（</a:t>
            </a:r>
            <a:r>
              <a:rPr lang="en-US" altLang="zh-CN" dirty="0" err="1">
                <a:latin typeface="华文新魏"/>
                <a:cs typeface="华文新魏"/>
              </a:rPr>
              <a:t>Prieve</a:t>
            </a:r>
            <a:r>
              <a:rPr lang="en-US" altLang="zh-CN" dirty="0">
                <a:latin typeface="华文新魏"/>
                <a:cs typeface="华文新魏"/>
              </a:rPr>
              <a:t>,</a:t>
            </a:r>
            <a:r>
              <a:rPr lang="zh-CN" altLang="en-US" dirty="0">
                <a:latin typeface="华文新魏"/>
                <a:cs typeface="华文新魏"/>
              </a:rPr>
              <a:t> </a:t>
            </a:r>
            <a:r>
              <a:rPr lang="en-US" altLang="zh-CN" dirty="0">
                <a:latin typeface="华文新魏"/>
                <a:cs typeface="华文新魏"/>
              </a:rPr>
              <a:t>1976</a:t>
            </a:r>
            <a:r>
              <a:rPr lang="zh-CN" altLang="en-US" dirty="0">
                <a:latin typeface="华文新魏"/>
                <a:cs typeface="华文新魏"/>
              </a:rPr>
              <a:t>）</a:t>
            </a:r>
            <a:endParaRPr lang="en-US" altLang="zh-CN" dirty="0">
              <a:latin typeface="华文新魏"/>
              <a:cs typeface="华文新魏"/>
            </a:endParaRPr>
          </a:p>
          <a:p>
            <a:pPr lvl="1" eaLnBrk="1" hangingPunct="1"/>
            <a:r>
              <a:rPr lang="zh-CN" altLang="en-US" dirty="0"/>
              <a:t>与全局最佳替换算法类似，需</a:t>
            </a:r>
            <a:r>
              <a:rPr lang="zh-CN" altLang="zh-CN" dirty="0"/>
              <a:t>预知程序的</a:t>
            </a:r>
            <a:r>
              <a:rPr lang="zh-CN" altLang="zh-CN" dirty="0">
                <a:solidFill>
                  <a:srgbClr val="FF0000"/>
                </a:solidFill>
              </a:rPr>
              <a:t>页面引用串</a:t>
            </a:r>
            <a:r>
              <a:rPr lang="zh-CN" altLang="zh-CN" dirty="0"/>
              <a:t>，再根据进程行为</a:t>
            </a:r>
            <a:r>
              <a:rPr lang="zh-CN" altLang="zh-CN" dirty="0">
                <a:solidFill>
                  <a:srgbClr val="FF0000"/>
                </a:solidFill>
              </a:rPr>
              <a:t>改变驻留页面数量</a:t>
            </a:r>
            <a:r>
              <a:rPr lang="zh-CN" altLang="zh-CN" dirty="0"/>
              <a:t> </a:t>
            </a:r>
            <a:endParaRPr lang="en-US" altLang="zh-CN" dirty="0"/>
          </a:p>
          <a:p>
            <a:pPr eaLnBrk="1" hangingPunct="1"/>
            <a:r>
              <a:rPr lang="zh-CN" altLang="en-US" dirty="0">
                <a:latin typeface="华文新魏"/>
                <a:cs typeface="华文新魏"/>
              </a:rPr>
              <a:t>实现思想</a:t>
            </a:r>
            <a:endParaRPr lang="en-US" altLang="zh-CN" dirty="0">
              <a:latin typeface="华文新魏"/>
              <a:cs typeface="华文新魏"/>
            </a:endParaRPr>
          </a:p>
          <a:p>
            <a:pPr lvl="1" eaLnBrk="1" hangingPunct="1"/>
            <a:r>
              <a:rPr lang="zh-CN" altLang="en-US" dirty="0"/>
              <a:t>进程在时刻</a:t>
            </a:r>
            <a:r>
              <a:rPr lang="en-US" altLang="zh-CN" dirty="0">
                <a:solidFill>
                  <a:srgbClr val="008000"/>
                </a:solidFill>
              </a:rPr>
              <a:t>t</a:t>
            </a:r>
            <a:r>
              <a:rPr lang="zh-CN" altLang="en-US" dirty="0"/>
              <a:t>访问某页面，如果该页面不在内存中，导致一次缺页，把该页面装入一个空闲页框</a:t>
            </a:r>
          </a:p>
          <a:p>
            <a:pPr lvl="1" eaLnBrk="1" hangingPunct="1"/>
            <a:r>
              <a:rPr lang="zh-CN" altLang="en-US" dirty="0">
                <a:solidFill>
                  <a:srgbClr val="FF0000"/>
                </a:solidFill>
              </a:rPr>
              <a:t>不论发生缺页与否</a:t>
            </a:r>
            <a:r>
              <a:rPr lang="zh-CN" altLang="en-US" dirty="0"/>
              <a:t>，算法在每一步要考虑</a:t>
            </a:r>
            <a:r>
              <a:rPr lang="zh-CN" altLang="en-US" dirty="0">
                <a:solidFill>
                  <a:srgbClr val="0000FF"/>
                </a:solidFill>
              </a:rPr>
              <a:t>引用串</a:t>
            </a:r>
            <a:r>
              <a:rPr lang="zh-CN" altLang="en-US" dirty="0"/>
              <a:t>，</a:t>
            </a:r>
            <a:endParaRPr lang="en-US" altLang="zh-CN" dirty="0"/>
          </a:p>
          <a:p>
            <a:pPr lvl="2" eaLnBrk="1" hangingPunct="1"/>
            <a:r>
              <a:rPr lang="zh-CN" altLang="en-US" dirty="0">
                <a:latin typeface="华文新魏"/>
                <a:ea typeface="华文新魏"/>
                <a:cs typeface="华文新魏"/>
              </a:rPr>
              <a:t>如果该页面在时间间隔</a:t>
            </a:r>
            <a:r>
              <a:rPr lang="en-US" altLang="zh-CN" dirty="0">
                <a:solidFill>
                  <a:srgbClr val="008000"/>
                </a:solidFill>
                <a:latin typeface="华文新魏"/>
                <a:ea typeface="华文新魏"/>
                <a:cs typeface="华文新魏"/>
              </a:rPr>
              <a:t>(t,</a:t>
            </a:r>
            <a:r>
              <a:rPr lang="zh-CN" altLang="en-US" dirty="0">
                <a:solidFill>
                  <a:srgbClr val="008000"/>
                </a:solidFill>
                <a:latin typeface="华文新魏"/>
                <a:ea typeface="华文新魏"/>
                <a:cs typeface="华文新魏"/>
              </a:rPr>
              <a:t> </a:t>
            </a:r>
            <a:r>
              <a:rPr lang="en-US" altLang="zh-CN" dirty="0" err="1">
                <a:solidFill>
                  <a:srgbClr val="008000"/>
                </a:solidFill>
                <a:latin typeface="华文新魏"/>
                <a:ea typeface="华文新魏"/>
                <a:cs typeface="华文新魏"/>
              </a:rPr>
              <a:t>t+τ</a:t>
            </a:r>
            <a:r>
              <a:rPr lang="en-US" altLang="zh-CN" dirty="0">
                <a:solidFill>
                  <a:srgbClr val="008000"/>
                </a:solidFill>
                <a:latin typeface="华文新魏"/>
                <a:ea typeface="华文新魏"/>
                <a:cs typeface="华文新魏"/>
              </a:rPr>
              <a:t>)</a:t>
            </a:r>
            <a:r>
              <a:rPr lang="zh-CN" altLang="en-US" dirty="0">
                <a:latin typeface="华文新魏"/>
                <a:ea typeface="华文新魏"/>
                <a:cs typeface="华文新魏"/>
              </a:rPr>
              <a:t>内</a:t>
            </a:r>
            <a:r>
              <a:rPr lang="zh-CN" altLang="en-US" dirty="0">
                <a:solidFill>
                  <a:srgbClr val="FF0000"/>
                </a:solidFill>
                <a:latin typeface="华文新魏"/>
                <a:ea typeface="华文新魏"/>
                <a:cs typeface="华文新魏"/>
              </a:rPr>
              <a:t>未被再次引用</a:t>
            </a:r>
            <a:r>
              <a:rPr lang="zh-CN" altLang="en-US" dirty="0">
                <a:latin typeface="华文新魏"/>
                <a:ea typeface="华文新魏"/>
                <a:cs typeface="华文新魏"/>
              </a:rPr>
              <a:t>，那么就移出</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否则，该页被保留在进程驻留集中</a:t>
            </a:r>
          </a:p>
          <a:p>
            <a:pPr lvl="1" eaLnBrk="1" hangingPunct="1"/>
            <a:r>
              <a:rPr lang="en-US" altLang="zh-CN" dirty="0" err="1">
                <a:solidFill>
                  <a:srgbClr val="008000"/>
                </a:solidFill>
              </a:rPr>
              <a:t>τ</a:t>
            </a:r>
            <a:r>
              <a:rPr lang="zh-CN" altLang="en-US" dirty="0"/>
              <a:t>为一个系统常量，间隔</a:t>
            </a:r>
            <a:r>
              <a:rPr lang="en-US" altLang="zh-CN" dirty="0"/>
              <a:t>(t,</a:t>
            </a:r>
            <a:r>
              <a:rPr lang="zh-CN" altLang="en-US" dirty="0"/>
              <a:t> </a:t>
            </a:r>
            <a:r>
              <a:rPr lang="en-US" altLang="zh-CN" dirty="0" err="1"/>
              <a:t>t+τ</a:t>
            </a:r>
            <a:r>
              <a:rPr lang="en-US" altLang="zh-CN" dirty="0"/>
              <a:t>)</a:t>
            </a:r>
            <a:r>
              <a:rPr lang="zh-CN" altLang="en-US" dirty="0"/>
              <a:t>称作滑动窗口</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121</a:t>
            </a:fld>
            <a:endParaRPr lang="en-US" altLang="zh-CN" dirty="0"/>
          </a:p>
        </p:txBody>
      </p:sp>
    </p:spTree>
    <p:extLst>
      <p:ext uri="{BB962C8B-B14F-4D97-AF65-F5344CB8AC3E}">
        <p14:creationId xmlns:p14="http://schemas.microsoft.com/office/powerpoint/2010/main" val="3652247564"/>
      </p:ext>
    </p:extLst>
  </p:cSld>
  <p:clrMapOvr>
    <a:masterClrMapping/>
  </p:clrMapOvr>
  <p:transition spd="slow">
    <p:wip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02" name="Group 222"/>
          <p:cNvGraphicFramePr>
            <a:graphicFrameLocks noGrp="1"/>
          </p:cNvGraphicFramePr>
          <p:nvPr>
            <p:ph/>
            <p:extLst>
              <p:ext uri="{D42A27DB-BD31-4B8C-83A1-F6EECF244321}">
                <p14:modId xmlns:p14="http://schemas.microsoft.com/office/powerpoint/2010/main" val="3581870790"/>
              </p:ext>
            </p:extLst>
          </p:nvPr>
        </p:nvGraphicFramePr>
        <p:xfrm>
          <a:off x="467544" y="2060848"/>
          <a:ext cx="8136903" cy="4151380"/>
        </p:xfrm>
        <a:graphic>
          <a:graphicData uri="http://schemas.openxmlformats.org/drawingml/2006/table">
            <a:tbl>
              <a:tblPr/>
              <a:tblGrid>
                <a:gridCol w="902253">
                  <a:extLst>
                    <a:ext uri="{9D8B030D-6E8A-4147-A177-3AD203B41FA5}">
                      <a16:colId xmlns:a16="http://schemas.microsoft.com/office/drawing/2014/main" val="20000"/>
                    </a:ext>
                  </a:extLst>
                </a:gridCol>
                <a:gridCol w="902253">
                  <a:extLst>
                    <a:ext uri="{9D8B030D-6E8A-4147-A177-3AD203B41FA5}">
                      <a16:colId xmlns:a16="http://schemas.microsoft.com/office/drawing/2014/main" val="20001"/>
                    </a:ext>
                  </a:extLst>
                </a:gridCol>
                <a:gridCol w="1282762">
                  <a:extLst>
                    <a:ext uri="{9D8B030D-6E8A-4147-A177-3AD203B41FA5}">
                      <a16:colId xmlns:a16="http://schemas.microsoft.com/office/drawing/2014/main" val="20002"/>
                    </a:ext>
                  </a:extLst>
                </a:gridCol>
                <a:gridCol w="1281103">
                  <a:extLst>
                    <a:ext uri="{9D8B030D-6E8A-4147-A177-3AD203B41FA5}">
                      <a16:colId xmlns:a16="http://schemas.microsoft.com/office/drawing/2014/main" val="20003"/>
                    </a:ext>
                  </a:extLst>
                </a:gridCol>
                <a:gridCol w="1129896">
                  <a:extLst>
                    <a:ext uri="{9D8B030D-6E8A-4147-A177-3AD203B41FA5}">
                      <a16:colId xmlns:a16="http://schemas.microsoft.com/office/drawing/2014/main" val="20004"/>
                    </a:ext>
                  </a:extLst>
                </a:gridCol>
                <a:gridCol w="2638636">
                  <a:extLst>
                    <a:ext uri="{9D8B030D-6E8A-4147-A177-3AD203B41FA5}">
                      <a16:colId xmlns:a16="http://schemas.microsoft.com/office/drawing/2014/main" val="20005"/>
                    </a:ext>
                  </a:extLst>
                </a:gridCol>
              </a:tblGrid>
              <a:tr h="79130">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时刻</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引用串</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驻留集</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Outi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滑动窗口</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54422">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已驻留</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华文新魏"/>
                          <a:ea typeface="华文新魏"/>
                          <a:cs typeface="华文新魏"/>
                        </a:rPr>
                        <a:t>Ini</a:t>
                      </a:r>
                      <a:endParaRPr kumimoji="1" lang="en-US" altLang="zh-CN" sz="2000" b="1" i="0" u="none" strike="noStrike" cap="none" normalizeH="0" baseline="0" dirty="0">
                        <a:ln>
                          <a:noFill/>
                        </a:ln>
                        <a:solidFill>
                          <a:srgbClr val="0000FF"/>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(0,</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0+3)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3"/>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2+3)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3+3)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2544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4+3)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6"/>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5+3)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(6,</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6+3)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8"/>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a:t>
                      </a:r>
                      <a:r>
                        <a:rPr kumimoji="1" lang="zh-CN" altLang="en-US" sz="2000" b="1" i="0" u="none" strike="noStrike" cap="none" normalizeH="0" baseline="0" dirty="0">
                          <a:ln>
                            <a:noFill/>
                          </a:ln>
                          <a:solidFill>
                            <a:schemeClr val="tx1"/>
                          </a:solidFill>
                          <a:effectLst/>
                          <a:latin typeface="华文新魏"/>
                          <a:ea typeface="华文新魏"/>
                          <a:cs typeface="华文新魏"/>
                        </a:rPr>
                        <a:t>3</a:t>
                      </a:r>
                      <a:endParaRPr kumimoji="1" lang="en-US" alt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(7,</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7+3)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9"/>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rgbClr val="FF0000"/>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(8,</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8+3)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0"/>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(9,</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9+3)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1"/>
                  </a:ext>
                </a:extLst>
              </a:tr>
              <a:tr h="3236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(10,</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10+3)</a:t>
                      </a:r>
                      <a:r>
                        <a:rPr kumimoji="1" lang="zh-CN" altLang="en-US" sz="2000" b="1" i="0" u="none" strike="noStrike" cap="none" normalizeH="0" baseline="0" dirty="0">
                          <a:ln>
                            <a:noFill/>
                          </a:ln>
                          <a:solidFill>
                            <a:srgbClr val="660066"/>
                          </a:solidFill>
                          <a:effectLst/>
                          <a:latin typeface="华文新魏"/>
                          <a:ea typeface="华文新魏"/>
                          <a:cs typeface="华文新魏"/>
                        </a:rPr>
                        <a:t>中看不到</a:t>
                      </a: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2"/>
                  </a:ext>
                </a:extLst>
              </a:tr>
            </a:tbl>
          </a:graphicData>
        </a:graphic>
      </p:graphicFrame>
      <p:sp>
        <p:nvSpPr>
          <p:cNvPr id="61524" name="Text Box 211"/>
          <p:cNvSpPr txBox="1">
            <a:spLocks noChangeArrowheads="1"/>
          </p:cNvSpPr>
          <p:nvPr/>
        </p:nvSpPr>
        <p:spPr bwMode="auto">
          <a:xfrm>
            <a:off x="468313" y="1557338"/>
            <a:ext cx="7191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endParaRPr lang="zh-CN"/>
          </a:p>
        </p:txBody>
      </p:sp>
      <p:sp>
        <p:nvSpPr>
          <p:cNvPr id="7" name="标题 1"/>
          <p:cNvSpPr txBox="1">
            <a:spLocks/>
          </p:cNvSpPr>
          <p:nvPr/>
        </p:nvSpPr>
        <p:spPr bwMode="auto">
          <a:xfrm>
            <a:off x="755576" y="404664"/>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a:buNone/>
            </a:pPr>
            <a:r>
              <a:rPr lang="zh-CN" altLang="en-US" sz="3200" dirty="0">
                <a:solidFill>
                  <a:srgbClr val="0000CC"/>
                </a:solidFill>
                <a:latin typeface="华文新魏" charset="0"/>
                <a:ea typeface="华文新魏" charset="0"/>
                <a:cs typeface="华文新魏" charset="0"/>
              </a:rPr>
              <a:t>局部最佳页面替换算法示例</a:t>
            </a:r>
          </a:p>
        </p:txBody>
      </p:sp>
      <p:sp>
        <p:nvSpPr>
          <p:cNvPr id="8" name="内容占位符 2"/>
          <p:cNvSpPr txBox="1">
            <a:spLocks/>
          </p:cNvSpPr>
          <p:nvPr/>
        </p:nvSpPr>
        <p:spPr>
          <a:xfrm>
            <a:off x="179512"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zh-CN" dirty="0">
                <a:effectLst/>
              </a:rPr>
              <a:t>滑动窗口</a:t>
            </a:r>
            <a:r>
              <a:rPr lang="zh-CN" altLang="zh-CN" dirty="0">
                <a:solidFill>
                  <a:srgbClr val="008000"/>
                </a:solidFill>
                <a:effectLst/>
              </a:rPr>
              <a:t>τ＝</a:t>
            </a:r>
            <a:r>
              <a:rPr lang="en-US" altLang="zh-CN" dirty="0">
                <a:solidFill>
                  <a:srgbClr val="008000"/>
                </a:solidFill>
                <a:effectLst/>
              </a:rPr>
              <a:t>3</a:t>
            </a:r>
            <a:r>
              <a:rPr lang="zh-CN" altLang="zh-CN" dirty="0">
                <a:effectLst/>
              </a:rPr>
              <a:t>，</a:t>
            </a:r>
            <a:r>
              <a:rPr lang="zh-CN" altLang="en-US" dirty="0">
                <a:effectLst/>
              </a:rPr>
              <a:t>驻留集大小为</a:t>
            </a:r>
            <a:r>
              <a:rPr lang="zh-CN" altLang="zh-CN" dirty="0">
                <a:effectLst/>
              </a:rPr>
              <a:t>3</a:t>
            </a:r>
            <a:endParaRPr kumimoji="1" lang="zh-CN" altLang="en-US" dirty="0">
              <a:effectLst/>
            </a:endParaRPr>
          </a:p>
        </p:txBody>
      </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b="1">
                <a:solidFill>
                  <a:srgbClr val="0000FF"/>
                </a:solidFill>
              </a:rPr>
              <a:pPr/>
              <a:t>122</a:t>
            </a:fld>
            <a:endParaRPr lang="en-US" altLang="zh-CN" b="1" dirty="0">
              <a:solidFill>
                <a:srgbClr val="0000FF"/>
              </a:solidFill>
            </a:endParaRPr>
          </a:p>
        </p:txBody>
      </p:sp>
    </p:spTree>
    <p:extLst>
      <p:ext uri="{BB962C8B-B14F-4D97-AF65-F5344CB8AC3E}">
        <p14:creationId xmlns:p14="http://schemas.microsoft.com/office/powerpoint/2010/main" val="3627200955"/>
      </p:ext>
    </p:extLst>
  </p:cSld>
  <p:clrMapOvr>
    <a:masterClrMapping/>
  </p:clrMapOvr>
  <p:transition spd="slow">
    <p:wip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工作集模型和工作集置换算法 </a:t>
            </a:r>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Working Set replacement</a:t>
            </a:r>
            <a:r>
              <a:rPr lang="zh-CN" altLang="zh-CN" dirty="0">
                <a:latin typeface="华文新魏"/>
                <a:cs typeface="华文新魏"/>
              </a:rPr>
              <a:t>，</a:t>
            </a:r>
            <a:r>
              <a:rPr lang="en-US" altLang="zh-CN" dirty="0">
                <a:latin typeface="华文新魏"/>
                <a:cs typeface="华文新魏"/>
              </a:rPr>
              <a:t>WS</a:t>
            </a:r>
            <a:r>
              <a:rPr lang="zh-CN" altLang="en-US" dirty="0">
                <a:latin typeface="华文新魏"/>
                <a:cs typeface="华文新魏"/>
              </a:rPr>
              <a:t>（</a:t>
            </a:r>
            <a:r>
              <a:rPr lang="en-US" altLang="zh-CN" dirty="0">
                <a:latin typeface="华文新魏"/>
                <a:cs typeface="华文新魏"/>
              </a:rPr>
              <a:t>P.</a:t>
            </a:r>
            <a:r>
              <a:rPr lang="zh-CN" altLang="en-US" dirty="0">
                <a:latin typeface="华文新魏"/>
                <a:cs typeface="华文新魏"/>
              </a:rPr>
              <a:t> </a:t>
            </a:r>
            <a:r>
              <a:rPr lang="en-US" altLang="zh-CN" dirty="0">
                <a:latin typeface="华文新魏"/>
                <a:cs typeface="华文新魏"/>
              </a:rPr>
              <a:t>J.</a:t>
            </a:r>
            <a:r>
              <a:rPr lang="zh-CN" altLang="en-US" dirty="0">
                <a:latin typeface="华文新魏"/>
                <a:cs typeface="华文新魏"/>
              </a:rPr>
              <a:t> </a:t>
            </a:r>
            <a:r>
              <a:rPr lang="en-US" altLang="zh-CN" dirty="0">
                <a:latin typeface="华文新魏"/>
                <a:cs typeface="华文新魏"/>
              </a:rPr>
              <a:t>Denning</a:t>
            </a:r>
            <a:r>
              <a:rPr lang="zh-CN" altLang="en-US" dirty="0">
                <a:latin typeface="华文新魏"/>
                <a:cs typeface="华文新魏"/>
              </a:rPr>
              <a:t>）</a:t>
            </a:r>
            <a:r>
              <a:rPr lang="zh-CN" altLang="zh-CN" dirty="0">
                <a:latin typeface="华文新魏"/>
                <a:cs typeface="华文新魏"/>
              </a:rPr>
              <a:t> </a:t>
            </a:r>
            <a:endParaRPr lang="en-US" altLang="zh-CN" dirty="0">
              <a:latin typeface="华文新魏"/>
              <a:cs typeface="华文新魏"/>
            </a:endParaRPr>
          </a:p>
          <a:p>
            <a:pPr eaLnBrk="1" hangingPunct="1"/>
            <a:r>
              <a:rPr lang="zh-CN" altLang="en-US" dirty="0">
                <a:latin typeface="华文新魏"/>
                <a:cs typeface="华文新魏"/>
              </a:rPr>
              <a:t>实现思想</a:t>
            </a:r>
            <a:endParaRPr lang="en-US" altLang="zh-CN" dirty="0">
              <a:latin typeface="华文新魏"/>
              <a:cs typeface="华文新魏"/>
            </a:endParaRPr>
          </a:p>
          <a:p>
            <a:pPr lvl="1" eaLnBrk="1" hangingPunct="1"/>
            <a:r>
              <a:rPr lang="zh-CN" altLang="en-US" dirty="0"/>
              <a:t>工作集模型用来对</a:t>
            </a:r>
            <a:r>
              <a:rPr lang="zh-CN" altLang="en-US" dirty="0">
                <a:solidFill>
                  <a:srgbClr val="0000FF"/>
                </a:solidFill>
              </a:rPr>
              <a:t>局部最佳页面替换算法</a:t>
            </a:r>
            <a:r>
              <a:rPr lang="zh-CN" altLang="en-US" dirty="0"/>
              <a:t>进行模拟实现</a:t>
            </a:r>
            <a:endParaRPr lang="en-US" altLang="zh-CN" dirty="0"/>
          </a:p>
          <a:p>
            <a:pPr lvl="1" eaLnBrk="1" hangingPunct="1"/>
            <a:r>
              <a:rPr lang="zh-CN" altLang="en-US" dirty="0"/>
              <a:t>不向前查看页面引用串，而是基于程序局部性原理</a:t>
            </a:r>
            <a:r>
              <a:rPr lang="zh-CN" altLang="en-US" dirty="0">
                <a:solidFill>
                  <a:srgbClr val="FF0000"/>
                </a:solidFill>
              </a:rPr>
              <a:t>向后看</a:t>
            </a:r>
          </a:p>
          <a:p>
            <a:pPr lvl="1" eaLnBrk="1" hangingPunct="1"/>
            <a:r>
              <a:rPr lang="zh-CN" altLang="en-US" dirty="0"/>
              <a:t>任何给定时刻，进程不久的</a:t>
            </a:r>
            <a:r>
              <a:rPr lang="zh-CN" altLang="en-US" dirty="0">
                <a:solidFill>
                  <a:srgbClr val="FF0000"/>
                </a:solidFill>
              </a:rPr>
              <a:t>将来所需内存页框数，</a:t>
            </a:r>
            <a:r>
              <a:rPr lang="zh-CN" altLang="en-US" dirty="0"/>
              <a:t>可通过考查其</a:t>
            </a:r>
            <a:r>
              <a:rPr lang="zh-CN" altLang="en-US" dirty="0">
                <a:solidFill>
                  <a:srgbClr val="FF0000"/>
                </a:solidFill>
              </a:rPr>
              <a:t>过去最近时间内的内存需求</a:t>
            </a:r>
            <a:r>
              <a:rPr lang="zh-CN" altLang="en-US" dirty="0">
                <a:solidFill>
                  <a:srgbClr val="292929"/>
                </a:solidFill>
              </a:rPr>
              <a:t>做出估计</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123</a:t>
            </a:fld>
            <a:endParaRPr lang="en-US" altLang="zh-C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452" t="34947" r="688" b="35550"/>
          <a:stretch>
            <a:fillRect/>
          </a:stretch>
        </p:blipFill>
        <p:spPr bwMode="auto">
          <a:xfrm>
            <a:off x="1259632" y="3861048"/>
            <a:ext cx="6807202" cy="2376264"/>
          </a:xfrm>
          <a:prstGeom prst="rect">
            <a:avLst/>
          </a:prstGeom>
          <a:noFill/>
          <a:ln w="38100" cmpd="dbl">
            <a:solidFill>
              <a:srgbClr val="CC6600"/>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737501540"/>
      </p:ext>
    </p:extLst>
  </p:cSld>
  <p:clrMapOvr>
    <a:masterClrMapping/>
  </p:clrMapOvr>
  <p:transition spd="slow">
    <p:wip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进程工作集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指在某一段时间间隔内进程运行</a:t>
            </a:r>
            <a:r>
              <a:rPr lang="zh-CN" altLang="en-US" dirty="0">
                <a:solidFill>
                  <a:srgbClr val="0000FF"/>
                </a:solidFill>
                <a:latin typeface="华文新魏" charset="0"/>
                <a:ea typeface="华文新魏" charset="0"/>
                <a:cs typeface="华文新魏" charset="0"/>
              </a:rPr>
              <a:t>所需访问的页面集合</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8000"/>
                </a:solidFill>
                <a:latin typeface="华文新魏" charset="0"/>
                <a:ea typeface="华文新魏" charset="0"/>
                <a:cs typeface="华文新魏" charset="0"/>
              </a:rPr>
              <a:t>W(t</a:t>
            </a:r>
            <a:r>
              <a:rPr lang="zh-CN" altLang="en-US" dirty="0">
                <a:solidFill>
                  <a:srgbClr val="008000"/>
                </a:solidFill>
                <a:latin typeface="华文新魏" charset="0"/>
                <a:ea typeface="华文新魏" charset="0"/>
                <a:cs typeface="华文新魏" charset="0"/>
              </a:rPr>
              <a:t>，</a:t>
            </a:r>
            <a:r>
              <a:rPr lang="en-US" altLang="zh-CN" dirty="0" err="1">
                <a:solidFill>
                  <a:srgbClr val="008000"/>
                </a:solidFill>
                <a:latin typeface="华文新魏" charset="0"/>
                <a:ea typeface="华文新魏" charset="0"/>
                <a:cs typeface="华文新魏" charset="0"/>
              </a:rPr>
              <a:t>Δ</a:t>
            </a:r>
            <a:r>
              <a:rPr lang="en-US" altLang="zh-CN" dirty="0">
                <a:solidFill>
                  <a:srgbClr val="008000"/>
                </a:solidFill>
                <a:latin typeface="华文新魏" charset="0"/>
                <a:ea typeface="华文新魏" charset="0"/>
                <a:cs typeface="华文新魏" charset="0"/>
              </a:rPr>
              <a:t>)</a:t>
            </a:r>
            <a:r>
              <a:rPr lang="zh-CN" altLang="en-US" dirty="0">
                <a:latin typeface="华文新魏" charset="0"/>
                <a:ea typeface="华文新魏" charset="0"/>
                <a:cs typeface="华文新魏" charset="0"/>
              </a:rPr>
              <a:t>表示在时刻</a:t>
            </a:r>
            <a:r>
              <a:rPr lang="en-US" altLang="zh-CN" dirty="0">
                <a:solidFill>
                  <a:srgbClr val="008000"/>
                </a:solidFill>
                <a:latin typeface="华文新魏" charset="0"/>
                <a:ea typeface="华文新魏" charset="0"/>
                <a:cs typeface="华文新魏" charset="0"/>
              </a:rPr>
              <a:t>t-</a:t>
            </a:r>
            <a:r>
              <a:rPr lang="en-US" altLang="zh-CN" dirty="0" err="1">
                <a:solidFill>
                  <a:srgbClr val="008000"/>
                </a:solidFill>
                <a:latin typeface="华文新魏" charset="0"/>
                <a:ea typeface="华文新魏" charset="0"/>
                <a:cs typeface="华文新魏" charset="0"/>
              </a:rPr>
              <a:t>Δ</a:t>
            </a:r>
            <a:r>
              <a:rPr lang="zh-CN" altLang="en-US" dirty="0">
                <a:latin typeface="华文新魏" charset="0"/>
                <a:ea typeface="华文新魏" charset="0"/>
                <a:cs typeface="华文新魏" charset="0"/>
              </a:rPr>
              <a:t>到时刻</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之间</a:t>
            </a:r>
            <a:r>
              <a:rPr lang="en-US" altLang="zh-CN" dirty="0">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(t-</a:t>
            </a:r>
            <a:r>
              <a:rPr lang="en-US" altLang="zh-CN" dirty="0" err="1">
                <a:solidFill>
                  <a:srgbClr val="FF0000"/>
                </a:solidFill>
                <a:latin typeface="华文新魏" charset="0"/>
                <a:ea typeface="华文新魏" charset="0"/>
                <a:cs typeface="华文新魏" charset="0"/>
              </a:rPr>
              <a:t>Δ</a:t>
            </a:r>
            <a:r>
              <a:rPr lang="zh-CN" altLang="en-US"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t)</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所访问的</a:t>
            </a:r>
            <a:r>
              <a:rPr lang="zh-CN" altLang="en-US" dirty="0">
                <a:solidFill>
                  <a:srgbClr val="0000FF"/>
                </a:solidFill>
                <a:latin typeface="华文新魏" charset="0"/>
                <a:ea typeface="华文新魏" charset="0"/>
                <a:cs typeface="华文新魏" charset="0"/>
              </a:rPr>
              <a:t>页面集合</a:t>
            </a:r>
            <a:r>
              <a:rPr lang="zh-CN" altLang="en-US" dirty="0">
                <a:latin typeface="华文新魏" charset="0"/>
                <a:ea typeface="华文新魏" charset="0"/>
                <a:cs typeface="华文新魏" charset="0"/>
              </a:rPr>
              <a:t>，是进程在时刻</a:t>
            </a:r>
            <a:r>
              <a:rPr lang="en-US" altLang="zh-CN" dirty="0">
                <a:solidFill>
                  <a:srgbClr val="008000"/>
                </a:solidFill>
                <a:latin typeface="华文新魏" charset="0"/>
                <a:ea typeface="华文新魏" charset="0"/>
                <a:cs typeface="华文新魏" charset="0"/>
              </a:rPr>
              <a:t>t</a:t>
            </a:r>
            <a:r>
              <a:rPr lang="zh-CN" altLang="en-US" dirty="0">
                <a:latin typeface="华文新魏" charset="0"/>
                <a:ea typeface="华文新魏" charset="0"/>
                <a:cs typeface="华文新魏" charset="0"/>
              </a:rPr>
              <a:t>的工作集</a:t>
            </a:r>
          </a:p>
          <a:p>
            <a:pPr lvl="2" eaLnBrk="1" hangingPunct="1"/>
            <a:r>
              <a:rPr lang="zh-CN" altLang="en-US" dirty="0">
                <a:latin typeface="华文新魏" charset="0"/>
                <a:ea typeface="华文新魏" charset="0"/>
                <a:cs typeface="华文新魏" charset="0"/>
              </a:rPr>
              <a:t>变量</a:t>
            </a:r>
            <a:r>
              <a:rPr lang="en-US" altLang="zh-CN" dirty="0" err="1">
                <a:solidFill>
                  <a:srgbClr val="008000"/>
                </a:solidFill>
                <a:latin typeface="华文新魏" charset="0"/>
                <a:ea typeface="华文新魏" charset="0"/>
                <a:cs typeface="华文新魏" charset="0"/>
              </a:rPr>
              <a:t>Δ</a:t>
            </a:r>
            <a:r>
              <a:rPr lang="zh-CN" altLang="en-US" dirty="0">
                <a:latin typeface="华文新魏" charset="0"/>
                <a:ea typeface="华文新魏" charset="0"/>
                <a:cs typeface="华文新魏" charset="0"/>
              </a:rPr>
              <a:t>称为</a:t>
            </a:r>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工作集窗口尺寸</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，可通过窗口来观察进程行为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工作集中所包含的页面数目称为</a:t>
            </a:r>
            <a:r>
              <a:rPr lang="zh-CN" altLang="en-US" dirty="0">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工作集尺寸</a:t>
            </a:r>
            <a:r>
              <a:rPr lang="zh-CN" altLang="en-US" dirty="0">
                <a:latin typeface="Times New Roman" charset="0"/>
                <a:ea typeface="华文新魏" charset="0"/>
                <a:cs typeface="华文新魏" charset="0"/>
              </a:rPr>
              <a:t>”</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124</a:t>
            </a:fld>
            <a:endParaRPr lang="en-US" altLang="zh-CN" dirty="0"/>
          </a:p>
        </p:txBody>
      </p:sp>
    </p:spTree>
    <p:extLst>
      <p:ext uri="{BB962C8B-B14F-4D97-AF65-F5344CB8AC3E}">
        <p14:creationId xmlns:p14="http://schemas.microsoft.com/office/powerpoint/2010/main" val="265379413"/>
      </p:ext>
    </p:extLst>
  </p:cSld>
  <p:clrMapOvr>
    <a:masterClrMapping/>
  </p:clrMapOvr>
  <p:transition spd="slow">
    <p:wip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179512" y="1268760"/>
            <a:ext cx="8856984" cy="4968552"/>
          </a:xfrm>
          <a:prstGeom prst="rect">
            <a:avLst/>
          </a:prstGeom>
        </p:spPr>
        <p:txBody>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zh-CN" dirty="0">
                <a:effectLst/>
              </a:rPr>
              <a:t>滑动窗口</a:t>
            </a:r>
            <a:r>
              <a:rPr lang="en-US" altLang="zh-CN" dirty="0" err="1">
                <a:solidFill>
                  <a:srgbClr val="008000"/>
                </a:solidFill>
                <a:effectLst/>
                <a:latin typeface="华文新魏" charset="0"/>
                <a:ea typeface="华文新魏" charset="0"/>
                <a:cs typeface="华文新魏" charset="0"/>
              </a:rPr>
              <a:t>Δ</a:t>
            </a:r>
            <a:r>
              <a:rPr lang="zh-CN" altLang="zh-CN" dirty="0">
                <a:solidFill>
                  <a:srgbClr val="008000"/>
                </a:solidFill>
                <a:effectLst/>
              </a:rPr>
              <a:t>＝</a:t>
            </a:r>
            <a:r>
              <a:rPr lang="en-US" altLang="zh-CN" dirty="0">
                <a:solidFill>
                  <a:srgbClr val="008000"/>
                </a:solidFill>
                <a:effectLst/>
              </a:rPr>
              <a:t>3</a:t>
            </a:r>
            <a:r>
              <a:rPr lang="zh-CN" altLang="en-US" dirty="0">
                <a:effectLst/>
              </a:rPr>
              <a:t>，驻留集大小为</a:t>
            </a:r>
            <a:r>
              <a:rPr lang="en-US" altLang="zh-CN" dirty="0">
                <a:effectLst/>
              </a:rPr>
              <a:t>4</a:t>
            </a:r>
            <a:endParaRPr kumimoji="1" lang="zh-CN" altLang="en-US" dirty="0">
              <a:effectLst/>
            </a:endParaRPr>
          </a:p>
        </p:txBody>
      </p:sp>
      <p:graphicFrame>
        <p:nvGraphicFramePr>
          <p:cNvPr id="227475" name="Group 147"/>
          <p:cNvGraphicFramePr>
            <a:graphicFrameLocks noGrp="1"/>
          </p:cNvGraphicFramePr>
          <p:nvPr>
            <p:ph/>
            <p:extLst>
              <p:ext uri="{D42A27DB-BD31-4B8C-83A1-F6EECF244321}">
                <p14:modId xmlns:p14="http://schemas.microsoft.com/office/powerpoint/2010/main" val="2419850260"/>
              </p:ext>
            </p:extLst>
          </p:nvPr>
        </p:nvGraphicFramePr>
        <p:xfrm>
          <a:off x="107504" y="1764036"/>
          <a:ext cx="8892479" cy="4592056"/>
        </p:xfrm>
        <a:graphic>
          <a:graphicData uri="http://schemas.openxmlformats.org/drawingml/2006/table">
            <a:tbl>
              <a:tblPr/>
              <a:tblGrid>
                <a:gridCol w="1056241">
                  <a:extLst>
                    <a:ext uri="{9D8B030D-6E8A-4147-A177-3AD203B41FA5}">
                      <a16:colId xmlns:a16="http://schemas.microsoft.com/office/drawing/2014/main" val="20000"/>
                    </a:ext>
                  </a:extLst>
                </a:gridCol>
                <a:gridCol w="1056241">
                  <a:extLst>
                    <a:ext uri="{9D8B030D-6E8A-4147-A177-3AD203B41FA5}">
                      <a16:colId xmlns:a16="http://schemas.microsoft.com/office/drawing/2014/main" val="20001"/>
                    </a:ext>
                  </a:extLst>
                </a:gridCol>
                <a:gridCol w="1501690">
                  <a:extLst>
                    <a:ext uri="{9D8B030D-6E8A-4147-A177-3AD203B41FA5}">
                      <a16:colId xmlns:a16="http://schemas.microsoft.com/office/drawing/2014/main" val="20002"/>
                    </a:ext>
                  </a:extLst>
                </a:gridCol>
                <a:gridCol w="1009802">
                  <a:extLst>
                    <a:ext uri="{9D8B030D-6E8A-4147-A177-3AD203B41FA5}">
                      <a16:colId xmlns:a16="http://schemas.microsoft.com/office/drawing/2014/main" val="20003"/>
                    </a:ext>
                  </a:extLst>
                </a:gridCol>
                <a:gridCol w="1000431">
                  <a:extLst>
                    <a:ext uri="{9D8B030D-6E8A-4147-A177-3AD203B41FA5}">
                      <a16:colId xmlns:a16="http://schemas.microsoft.com/office/drawing/2014/main" val="20004"/>
                    </a:ext>
                  </a:extLst>
                </a:gridCol>
                <a:gridCol w="3268074">
                  <a:extLst>
                    <a:ext uri="{9D8B030D-6E8A-4147-A177-3AD203B41FA5}">
                      <a16:colId xmlns:a16="http://schemas.microsoft.com/office/drawing/2014/main" val="20005"/>
                    </a:ext>
                  </a:extLst>
                </a:gridCol>
              </a:tblGrid>
              <a:tr h="290540">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时刻</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zh-CN" altLang="en-US" sz="2000" b="1" i="0" u="none" strike="noStrike" cap="none" normalizeH="0" baseline="0" dirty="0">
                          <a:ln>
                            <a:noFill/>
                          </a:ln>
                          <a:solidFill>
                            <a:srgbClr val="0000FF"/>
                          </a:solidFill>
                          <a:effectLst/>
                          <a:latin typeface="华文新魏"/>
                          <a:ea typeface="华文新魏"/>
                          <a:cs typeface="华文新魏"/>
                        </a:rPr>
                        <a:t>引用串</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a:t>
                      </a:r>
                      <a:r>
                        <a:rPr kumimoji="1" lang="zh-CN" altLang="en-US" sz="2000" b="1" i="0" u="none" strike="noStrike" cap="none" normalizeH="0" baseline="0" dirty="0">
                          <a:ln>
                            <a:noFill/>
                          </a:ln>
                          <a:solidFill>
                            <a:srgbClr val="0000FF"/>
                          </a:solidFill>
                          <a:effectLst/>
                          <a:latin typeface="华文新魏"/>
                          <a:ea typeface="华文新魏"/>
                          <a:cs typeface="华文新魏"/>
                        </a:rPr>
                        <a:t>工作集</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00FF"/>
                          </a:solidFill>
                          <a:effectLst/>
                          <a:latin typeface="华文新魏"/>
                          <a:ea typeface="华文新魏"/>
                          <a:cs typeface="华文新魏"/>
                        </a:rPr>
                        <a:t>  Outi</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rowSpan="2">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rgbClr val="0000FF"/>
                          </a:solidFill>
                          <a:effectLst/>
                          <a:latin typeface="华文新魏"/>
                          <a:ea typeface="华文新魏"/>
                          <a:cs typeface="华文新魏"/>
                        </a:rPr>
                        <a:t>          (t-Δ</a:t>
                      </a:r>
                      <a:r>
                        <a:rPr kumimoji="1" lang="zh-CN" altLang="en-US" sz="2000" b="1" i="0" u="none" strike="noStrike" cap="none" normalizeH="0" baseline="0">
                          <a:ln>
                            <a:noFill/>
                          </a:ln>
                          <a:solidFill>
                            <a:srgbClr val="0000FF"/>
                          </a:solidFill>
                          <a:effectLst/>
                          <a:latin typeface="华文新魏"/>
                          <a:ea typeface="华文新魏"/>
                          <a:cs typeface="华文新魏"/>
                        </a:rPr>
                        <a:t>，</a:t>
                      </a:r>
                      <a:r>
                        <a:rPr kumimoji="1" lang="en-US" altLang="zh-CN" sz="2000" b="1" i="0" u="none" strike="noStrike" cap="none" normalizeH="0" baseline="0">
                          <a:ln>
                            <a:noFill/>
                          </a:ln>
                          <a:solidFill>
                            <a:srgbClr val="0000FF"/>
                          </a:solidFill>
                          <a:effectLst/>
                          <a:latin typeface="华文新魏"/>
                          <a:ea typeface="华文新魏"/>
                          <a:cs typeface="华文新魏"/>
                        </a:rPr>
                        <a:t>t)= (t-3</a:t>
                      </a:r>
                      <a:r>
                        <a:rPr kumimoji="1" lang="zh-CN" altLang="en-US" sz="2000" b="1" i="0" u="none" strike="noStrike" cap="none" normalizeH="0" baseline="0">
                          <a:ln>
                            <a:noFill/>
                          </a:ln>
                          <a:solidFill>
                            <a:srgbClr val="0000FF"/>
                          </a:solidFill>
                          <a:effectLst/>
                          <a:latin typeface="华文新魏"/>
                          <a:ea typeface="华文新魏"/>
                          <a:cs typeface="华文新魏"/>
                        </a:rPr>
                        <a:t>，</a:t>
                      </a:r>
                      <a:r>
                        <a:rPr kumimoji="1" lang="en-US" altLang="zh-CN" sz="2000" b="1" i="0" u="none" strike="noStrike" cap="none" normalizeH="0" baseline="0">
                          <a:ln>
                            <a:noFill/>
                          </a:ln>
                          <a:solidFill>
                            <a:srgbClr val="0000FF"/>
                          </a:solidFill>
                          <a:effectLst/>
                          <a:latin typeface="华文新魏"/>
                          <a:ea typeface="华文新魏"/>
                          <a:cs typeface="华文新魏"/>
                        </a:rPr>
                        <a:t>t)</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90540">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zh-CN" altLang="en-US" sz="2000" b="1" i="0" u="none" strike="noStrike" cap="none" normalizeH="0" baseline="0" dirty="0">
                          <a:ln>
                            <a:noFill/>
                          </a:ln>
                          <a:solidFill>
                            <a:srgbClr val="0000FF"/>
                          </a:solidFill>
                          <a:effectLst/>
                          <a:latin typeface="华文新魏"/>
                          <a:ea typeface="华文新魏"/>
                          <a:cs typeface="华文新魏"/>
                        </a:rPr>
                        <a:t>已驻留</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err="1">
                          <a:ln>
                            <a:noFill/>
                          </a:ln>
                          <a:solidFill>
                            <a:srgbClr val="0000FF"/>
                          </a:solidFill>
                          <a:effectLst/>
                          <a:latin typeface="华文新魏"/>
                          <a:ea typeface="华文新魏"/>
                          <a:cs typeface="华文新魏"/>
                        </a:rPr>
                        <a:t>Ini</a:t>
                      </a:r>
                      <a:endParaRPr kumimoji="1" lang="en-US" altLang="zh-CN" sz="2000" b="1" i="0" u="none" strike="noStrike" cap="none" normalizeH="0" baseline="0" dirty="0">
                        <a:ln>
                          <a:noFill/>
                        </a:ln>
                        <a:solidFill>
                          <a:srgbClr val="0000FF"/>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1"/>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8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008000"/>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3"/>
                  </a:ext>
                </a:extLst>
              </a:tr>
              <a:tr h="324856">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P4,</a:t>
                      </a:r>
                      <a:r>
                        <a:rPr kumimoji="1" lang="zh-CN" altLang="en-US" sz="2000" b="1" i="0" u="none" strike="noStrike" cap="none" normalizeH="0" baseline="0" dirty="0">
                          <a:ln>
                            <a:noFill/>
                          </a:ln>
                          <a:solidFill>
                            <a:srgbClr val="FF0000"/>
                          </a:solidFill>
                          <a:effectLst/>
                          <a:latin typeface="华文新魏"/>
                          <a:ea typeface="华文新魏"/>
                          <a:cs typeface="华文新魏"/>
                        </a:rPr>
                        <a:t> </a:t>
                      </a:r>
                      <a:r>
                        <a:rPr kumimoji="1" lang="en-US" altLang="zh-CN" sz="2000" b="1" i="0" u="none" strike="noStrike" cap="none" normalizeH="0" baseline="0" dirty="0">
                          <a:ln>
                            <a:noFill/>
                          </a:ln>
                          <a:solidFill>
                            <a:srgbClr val="FF0000"/>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FF0000"/>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(0-3,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zh-CN" altLang="zh-CN" sz="2000" b="1" i="0" u="none" strike="noStrike" cap="none" normalizeH="0" baseline="0" dirty="0">
                          <a:ln>
                            <a:noFill/>
                          </a:ln>
                          <a:solidFill>
                            <a:schemeClr val="tx1"/>
                          </a:solidFill>
                          <a:effectLst/>
                          <a:latin typeface="华文新魏"/>
                          <a:ea typeface="华文新魏"/>
                          <a:cs typeface="华文新魏"/>
                        </a:rPr>
                        <a:t>0</a:t>
                      </a:r>
                      <a:r>
                        <a:rPr kumimoji="1" lang="en-US" altLang="zh-CN" sz="2000" b="1" i="0" u="none" strike="noStrike" cap="none" normalizeH="0" baseline="0" dirty="0">
                          <a:ln>
                            <a:noFill/>
                          </a:ln>
                          <a:solidFill>
                            <a:schemeClr val="tx1"/>
                          </a:solidFill>
                          <a:effectLst/>
                          <a:latin typeface="华文新魏"/>
                          <a:ea typeface="华文新魏"/>
                          <a:cs typeface="华文新魏"/>
                        </a:rPr>
                        <a:t>)</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5"/>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T2</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(2-3,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2)</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P1, P3, P4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P5</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6"/>
                  </a:ext>
                </a:extLst>
              </a:tr>
              <a:tr h="299396">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(3-3,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3)</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T4</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(4-3,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4)</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P2, P3, P4</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P1</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8"/>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T5</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(5-3,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5)</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P2, P3, P4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9"/>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T6</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rgbClr val="660066"/>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(6-3,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6)</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P2, P3, P4,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0"/>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T7</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1" lang="en-US" altLang="zh-CN" sz="2000" b="1" i="0" u="none" strike="noStrike" cap="none" normalizeH="0" baseline="0" dirty="0">
                          <a:ln>
                            <a:noFill/>
                          </a:ln>
                          <a:solidFill>
                            <a:schemeClr val="tx1"/>
                          </a:solidFill>
                          <a:effectLst/>
                          <a:latin typeface="华文新魏"/>
                          <a:ea typeface="华文新魏"/>
                          <a:cs typeface="华文新魏"/>
                        </a:rPr>
                        <a:t>P</a:t>
                      </a:r>
                      <a:r>
                        <a:rPr kumimoji="1" lang="zh-CN" altLang="en-US" sz="2000" b="1" i="0" u="none" strike="noStrike" cap="none" normalizeH="0" baseline="0" dirty="0">
                          <a:ln>
                            <a:noFill/>
                          </a:ln>
                          <a:solidFill>
                            <a:schemeClr val="tx1"/>
                          </a:solidFill>
                          <a:effectLst/>
                          <a:latin typeface="华文新魏"/>
                          <a:ea typeface="华文新魏"/>
                          <a:cs typeface="华文新魏"/>
                        </a:rPr>
                        <a:t>3</a:t>
                      </a:r>
                      <a:endParaRPr kumimoji="1" lang="en-US" alt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P2,</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(7-3,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7)</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P2, P3, P5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P4</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1"/>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T8</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P2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rgbClr val="660066"/>
                          </a:solidFill>
                          <a:effectLst/>
                          <a:latin typeface="华文新魏"/>
                          <a:ea typeface="华文新魏"/>
                          <a:cs typeface="华文新魏"/>
                        </a:rPr>
                        <a:t>(8-3,</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8)</a:t>
                      </a:r>
                      <a:r>
                        <a:rPr kumimoji="1" lang="zh-CN" altLang="en-US" sz="2000" b="1" i="0" u="none" strike="noStrike" cap="none" normalizeH="0" baseline="0" dirty="0">
                          <a:ln>
                            <a:noFill/>
                          </a:ln>
                          <a:solidFill>
                            <a:srgbClr val="660066"/>
                          </a:solidFill>
                          <a:effectLst/>
                          <a:latin typeface="华文新魏"/>
                          <a:ea typeface="华文新魏"/>
                          <a:cs typeface="华文新魏"/>
                        </a:rPr>
                        <a:t>看到</a:t>
                      </a:r>
                      <a:r>
                        <a:rPr kumimoji="1" lang="en-US" altLang="zh-CN" sz="2000" b="1" i="0" u="none" strike="noStrike" cap="none" normalizeH="0" baseline="0" dirty="0">
                          <a:ln>
                            <a:noFill/>
                          </a:ln>
                          <a:solidFill>
                            <a:srgbClr val="660066"/>
                          </a:solidFill>
                          <a:effectLst/>
                          <a:latin typeface="华文新魏"/>
                          <a:ea typeface="华文新魏"/>
                          <a:cs typeface="华文新魏"/>
                        </a:rPr>
                        <a:t>P3, P5</a:t>
                      </a:r>
                      <a:r>
                        <a:rPr kumimoji="1" lang="zh-CN" altLang="en-US" sz="2000" b="1" i="0" u="none" strike="noStrike" cap="none" normalizeH="0" baseline="0" dirty="0">
                          <a:ln>
                            <a:noFill/>
                          </a:ln>
                          <a:solidFill>
                            <a:srgbClr val="660066"/>
                          </a:solidFill>
                          <a:effectLst/>
                          <a:latin typeface="华文新魏"/>
                          <a:ea typeface="华文新魏"/>
                          <a:cs typeface="华文新魏"/>
                        </a:rPr>
                        <a:t>; </a:t>
                      </a:r>
                      <a:r>
                        <a:rPr kumimoji="1" lang="en-US" altLang="zh-CN" sz="2000" b="1" i="0" u="none" strike="noStrike" cap="none" normalizeH="0" baseline="0" dirty="0">
                          <a:ln>
                            <a:noFill/>
                          </a:ln>
                          <a:solidFill>
                            <a:srgbClr val="660066"/>
                          </a:solidFill>
                          <a:effectLst/>
                          <a:latin typeface="华文新魏"/>
                          <a:ea typeface="华文新魏"/>
                          <a:cs typeface="华文新魏"/>
                        </a:rPr>
                        <a:t>P2</a:t>
                      </a:r>
                      <a:r>
                        <a:rPr kumimoji="1" lang="zh-CN" altLang="en-US" sz="2000" b="1" i="0" u="none" strike="noStrike" cap="none" normalizeH="0" baseline="0" dirty="0">
                          <a:ln>
                            <a:noFill/>
                          </a:ln>
                          <a:solidFill>
                            <a:srgbClr val="660066"/>
                          </a:solidFill>
                          <a:effectLst/>
                          <a:latin typeface="华文新魏"/>
                          <a:ea typeface="华文新魏"/>
                          <a:cs typeface="华文新魏"/>
                        </a:rPr>
                        <a:t>出</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2"/>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a:ln>
                            <a:noFill/>
                          </a:ln>
                          <a:solidFill>
                            <a:schemeClr val="tx1"/>
                          </a:solidFill>
                          <a:effectLst/>
                          <a:latin typeface="华文新魏"/>
                          <a:ea typeface="华文新魏"/>
                          <a:cs typeface="华文新魏"/>
                        </a:rPr>
                        <a:t>P1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(9-3,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9)</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3"/>
                  </a:ext>
                </a:extLst>
              </a:tr>
              <a:tr h="290540">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T10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P1,</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P3, P5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P4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80FF9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endParaRPr kumimoji="1" lang="zh-CN" sz="2000" b="1" i="0" u="none" strike="noStrike" cap="none" normalizeH="0" baseline="0" dirty="0">
                        <a:ln>
                          <a:noFill/>
                        </a:ln>
                        <a:solidFill>
                          <a:schemeClr val="tx1"/>
                        </a:solidFill>
                        <a:effectLst/>
                        <a:latin typeface="华文新魏"/>
                        <a:ea typeface="华文新魏"/>
                        <a:cs typeface="华文新魏"/>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ts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华文新魏"/>
                          <a:ea typeface="华文新魏"/>
                          <a:cs typeface="华文新魏"/>
                        </a:rPr>
                        <a:t>(10-3,</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10)</a:t>
                      </a:r>
                      <a:r>
                        <a:rPr kumimoji="1" lang="zh-CN" altLang="en-US" sz="2000" b="1" i="0" u="none" strike="noStrike" cap="none" normalizeH="0" baseline="0" dirty="0">
                          <a:ln>
                            <a:noFill/>
                          </a:ln>
                          <a:solidFill>
                            <a:schemeClr val="tx1"/>
                          </a:solidFill>
                          <a:effectLst/>
                          <a:latin typeface="华文新魏"/>
                          <a:ea typeface="华文新魏"/>
                          <a:cs typeface="华文新魏"/>
                        </a:rPr>
                        <a:t>看到</a:t>
                      </a:r>
                      <a:r>
                        <a:rPr kumimoji="1" lang="en-US" altLang="zh-CN" sz="2000" b="1" i="0" u="none" strike="noStrike" cap="none" normalizeH="0" baseline="0" dirty="0">
                          <a:ln>
                            <a:noFill/>
                          </a:ln>
                          <a:solidFill>
                            <a:schemeClr val="tx1"/>
                          </a:solidFill>
                          <a:effectLst/>
                          <a:latin typeface="华文新魏"/>
                          <a:ea typeface="华文新魏"/>
                          <a:cs typeface="华文新魏"/>
                        </a:rPr>
                        <a:t>P1, P3, P54,</a:t>
                      </a:r>
                      <a:r>
                        <a:rPr kumimoji="1" lang="zh-CN" altLang="en-US" sz="2000" b="1" i="0" u="none" strike="noStrike" cap="none" normalizeH="0" baseline="0" dirty="0">
                          <a:ln>
                            <a:noFill/>
                          </a:ln>
                          <a:solidFill>
                            <a:schemeClr val="tx1"/>
                          </a:solidFill>
                          <a:effectLst/>
                          <a:latin typeface="华文新魏"/>
                          <a:ea typeface="华文新魏"/>
                          <a:cs typeface="华文新魏"/>
                        </a:rPr>
                        <a:t> </a:t>
                      </a:r>
                      <a:r>
                        <a:rPr kumimoji="1" lang="en-US" altLang="zh-CN" sz="2000" b="1" i="0" u="none" strike="noStrike" cap="none" normalizeH="0" baseline="0" dirty="0">
                          <a:ln>
                            <a:noFill/>
                          </a:ln>
                          <a:solidFill>
                            <a:schemeClr val="tx1"/>
                          </a:solidFill>
                          <a:effectLst/>
                          <a:latin typeface="华文新魏"/>
                          <a:ea typeface="华文新魏"/>
                          <a:cs typeface="华文新魏"/>
                        </a:rPr>
                        <a:t>P5</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14"/>
                  </a:ext>
                </a:extLst>
              </a:tr>
            </a:tbl>
          </a:graphicData>
        </a:graphic>
      </p:graphicFrame>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125</a:t>
            </a:fld>
            <a:endParaRPr lang="en-US" altLang="zh-CN" dirty="0"/>
          </a:p>
        </p:txBody>
      </p:sp>
      <p:sp>
        <p:nvSpPr>
          <p:cNvPr id="6" name="标题 2"/>
          <p:cNvSpPr txBox="1">
            <a:spLocks/>
          </p:cNvSpPr>
          <p:nvPr/>
        </p:nvSpPr>
        <p:spPr bwMode="auto">
          <a:xfrm>
            <a:off x="755576" y="404664"/>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marL="0" indent="0" algn="ctr">
              <a:buNone/>
            </a:pPr>
            <a:r>
              <a:rPr lang="zh-CN" altLang="en-US" sz="3200" dirty="0">
                <a:solidFill>
                  <a:srgbClr val="0000CC"/>
                </a:solidFill>
                <a:latin typeface="华文新魏" charset="0"/>
                <a:ea typeface="华文新魏" charset="0"/>
                <a:cs typeface="华文新魏" charset="0"/>
              </a:rPr>
              <a:t>工作集替换示</a:t>
            </a:r>
          </a:p>
        </p:txBody>
      </p:sp>
    </p:spTree>
    <p:extLst>
      <p:ext uri="{BB962C8B-B14F-4D97-AF65-F5344CB8AC3E}">
        <p14:creationId xmlns:p14="http://schemas.microsoft.com/office/powerpoint/2010/main" val="4168937293"/>
      </p:ext>
    </p:extLst>
  </p:cSld>
  <p:clrMapOvr>
    <a:masterClrMapping/>
  </p:clrMapOvr>
  <p:transition spd="slow">
    <p:wip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驻留集大小确定</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工作集是程序局部性的</a:t>
            </a:r>
            <a:r>
              <a:rPr lang="zh-CN" altLang="zh-CN" dirty="0">
                <a:solidFill>
                  <a:srgbClr val="FF0000"/>
                </a:solidFill>
              </a:rPr>
              <a:t>近似表示</a:t>
            </a:r>
            <a:r>
              <a:rPr lang="zh-CN" altLang="zh-CN" dirty="0"/>
              <a:t>，可通过它来确定驻留集大小 </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监视每个进程的工作集，只有属于工作集的页面才能留在内存</a:t>
            </a:r>
          </a:p>
          <a:p>
            <a:pPr lvl="1" eaLnBrk="1" hangingPunct="1"/>
            <a:r>
              <a:rPr lang="zh-CN" altLang="en-US" dirty="0">
                <a:latin typeface="华文新魏" charset="0"/>
                <a:ea typeface="华文新魏" charset="0"/>
                <a:cs typeface="华文新魏" charset="0"/>
              </a:rPr>
              <a:t>定期地从进程驻留集中删去那些不在工作集中的页面</a:t>
            </a:r>
          </a:p>
          <a:p>
            <a:pPr lvl="1" eaLnBrk="1" hangingPunct="1"/>
            <a:r>
              <a:rPr lang="zh-CN" altLang="en-US" dirty="0">
                <a:latin typeface="华文新魏" charset="0"/>
                <a:ea typeface="华文新魏" charset="0"/>
                <a:cs typeface="华文新魏" charset="0"/>
              </a:rPr>
              <a:t>仅当一个进程的工作集在内存时，进程才能执行</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126</a:t>
            </a:fld>
            <a:endParaRPr lang="en-US" altLang="zh-CN" dirty="0"/>
          </a:p>
        </p:txBody>
      </p:sp>
    </p:spTree>
    <p:extLst>
      <p:ext uri="{BB962C8B-B14F-4D97-AF65-F5344CB8AC3E}">
        <p14:creationId xmlns:p14="http://schemas.microsoft.com/office/powerpoint/2010/main" val="2709529822"/>
      </p:ext>
    </p:extLst>
  </p:cSld>
  <p:clrMapOvr>
    <a:masterClrMapping/>
  </p:clrMapOvr>
  <p:transition spd="slow">
    <p:wip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p>
        </p:txBody>
      </p:sp>
      <p:sp>
        <p:nvSpPr>
          <p:cNvPr id="3" name="内容占位符 2"/>
          <p:cNvSpPr>
            <a:spLocks noGrp="1"/>
          </p:cNvSpPr>
          <p:nvPr>
            <p:ph idx="1"/>
          </p:nvPr>
        </p:nvSpPr>
        <p:spPr/>
        <p:txBody>
          <a:bodyPr/>
          <a:lstStyle/>
          <a:p>
            <a:r>
              <a:rPr kumimoji="1" lang="zh-CN" altLang="en-US" dirty="0"/>
              <a:t>模拟工作集算法</a:t>
            </a:r>
          </a:p>
          <a:p>
            <a:pPr lvl="1"/>
            <a:r>
              <a:rPr kumimoji="1" lang="zh-CN" altLang="en-US" dirty="0"/>
              <a:t>工作集策略在概念上很有吸引力，监督驻留页面变化的开销很大，估算合适的窗口</a:t>
            </a:r>
            <a:r>
              <a:rPr kumimoji="1" lang="en-US" altLang="zh-CN" dirty="0" err="1">
                <a:solidFill>
                  <a:srgbClr val="008000"/>
                </a:solidFill>
              </a:rPr>
              <a:t>Δ</a:t>
            </a:r>
            <a:r>
              <a:rPr kumimoji="1" lang="zh-CN" altLang="en-US" dirty="0"/>
              <a:t>大小也很苦难，为此，使用工作集近似算法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127</a:t>
            </a:fld>
            <a:endParaRPr lang="en-US" altLang="zh-CN" dirty="0"/>
          </a:p>
        </p:txBody>
      </p:sp>
    </p:spTree>
    <p:extLst>
      <p:ext uri="{BB962C8B-B14F-4D97-AF65-F5344CB8AC3E}">
        <p14:creationId xmlns:p14="http://schemas.microsoft.com/office/powerpoint/2010/main" val="2979394188"/>
      </p:ext>
    </p:extLst>
  </p:cSld>
  <p:clrMapOvr>
    <a:masterClrMapping/>
  </p:clrMapOvr>
  <p:transition spd="slow">
    <p:wip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时间戳算法</a:t>
            </a:r>
          </a:p>
        </p:txBody>
      </p:sp>
      <p:sp>
        <p:nvSpPr>
          <p:cNvPr id="3" name="内容占位符 2"/>
          <p:cNvSpPr>
            <a:spLocks noGrp="1"/>
          </p:cNvSpPr>
          <p:nvPr>
            <p:ph idx="1"/>
          </p:nvPr>
        </p:nvSpPr>
        <p:spPr/>
        <p:txBody>
          <a:bodyPr/>
          <a:lstStyle/>
          <a:p>
            <a:r>
              <a:rPr kumimoji="1" lang="zh-CN" altLang="en-US" dirty="0"/>
              <a:t>为页面设置</a:t>
            </a:r>
            <a:r>
              <a:rPr kumimoji="1" lang="zh-CN" altLang="en-US" dirty="0">
                <a:solidFill>
                  <a:srgbClr val="0000FF"/>
                </a:solidFill>
              </a:rPr>
              <a:t>引用位</a:t>
            </a:r>
            <a:r>
              <a:rPr kumimoji="1" lang="zh-CN" altLang="en-US" dirty="0"/>
              <a:t>及</a:t>
            </a:r>
            <a:r>
              <a:rPr kumimoji="1" lang="zh-CN" altLang="en-US" dirty="0">
                <a:solidFill>
                  <a:srgbClr val="0000FF"/>
                </a:solidFill>
              </a:rPr>
              <a:t>关联时间戳</a:t>
            </a:r>
            <a:r>
              <a:rPr kumimoji="1" lang="zh-CN" altLang="en-US" dirty="0"/>
              <a:t>，通过</a:t>
            </a:r>
            <a:r>
              <a:rPr kumimoji="1" lang="zh-CN" altLang="en-US" dirty="0">
                <a:solidFill>
                  <a:srgbClr val="0000FF"/>
                </a:solidFill>
              </a:rPr>
              <a:t>超时中断</a:t>
            </a:r>
            <a:r>
              <a:rPr kumimoji="1" lang="zh-CN" altLang="en-US" dirty="0"/>
              <a:t>，至少每隔若干条指令</a:t>
            </a:r>
            <a:r>
              <a:rPr kumimoji="1" lang="zh-CN" altLang="en-US" dirty="0">
                <a:solidFill>
                  <a:srgbClr val="FF0000"/>
                </a:solidFill>
              </a:rPr>
              <a:t>周期性地检查</a:t>
            </a:r>
            <a:r>
              <a:rPr kumimoji="1" lang="zh-CN" altLang="en-US" dirty="0">
                <a:solidFill>
                  <a:srgbClr val="0000FF"/>
                </a:solidFill>
              </a:rPr>
              <a:t>引用位</a:t>
            </a:r>
            <a:r>
              <a:rPr kumimoji="1" lang="zh-CN" altLang="en-US" dirty="0"/>
              <a:t>及</a:t>
            </a:r>
            <a:r>
              <a:rPr kumimoji="1" lang="zh-CN" altLang="en-US" dirty="0">
                <a:solidFill>
                  <a:srgbClr val="0000FF"/>
                </a:solidFill>
              </a:rPr>
              <a:t>时间戳</a:t>
            </a:r>
          </a:p>
          <a:p>
            <a:pPr lvl="1"/>
            <a:r>
              <a:rPr kumimoji="1" lang="zh-CN" altLang="en-US" dirty="0"/>
              <a:t>当引用位为</a:t>
            </a:r>
            <a:r>
              <a:rPr kumimoji="1" lang="en-US" altLang="zh-CN" dirty="0">
                <a:solidFill>
                  <a:srgbClr val="008000"/>
                </a:solidFill>
              </a:rPr>
              <a:t>1</a:t>
            </a:r>
            <a:r>
              <a:rPr kumimoji="1" lang="zh-CN" altLang="en-US" dirty="0"/>
              <a:t>时，就把它</a:t>
            </a:r>
            <a:r>
              <a:rPr kumimoji="1" lang="zh-CN" altLang="en-US" dirty="0">
                <a:solidFill>
                  <a:srgbClr val="FF0000"/>
                </a:solidFill>
              </a:rPr>
              <a:t>置</a:t>
            </a:r>
            <a:r>
              <a:rPr kumimoji="1" lang="en-US" altLang="zh-CN" dirty="0">
                <a:solidFill>
                  <a:srgbClr val="FF0000"/>
                </a:solidFill>
              </a:rPr>
              <a:t>0</a:t>
            </a:r>
            <a:r>
              <a:rPr kumimoji="1" lang="zh-CN" altLang="en-US" dirty="0"/>
              <a:t>，并记录此次改变的时间戳</a:t>
            </a:r>
          </a:p>
          <a:p>
            <a:pPr lvl="1"/>
            <a:r>
              <a:rPr kumimoji="1" lang="zh-CN" altLang="en-US" dirty="0"/>
              <a:t>当引用位为</a:t>
            </a:r>
            <a:r>
              <a:rPr kumimoji="1" lang="en-US" altLang="zh-CN" dirty="0">
                <a:solidFill>
                  <a:srgbClr val="008000"/>
                </a:solidFill>
              </a:rPr>
              <a:t>0</a:t>
            </a:r>
            <a:r>
              <a:rPr kumimoji="1" lang="zh-CN" altLang="en-US" dirty="0"/>
              <a:t>时，系统</a:t>
            </a:r>
            <a:r>
              <a:rPr kumimoji="1" lang="zh-CN" altLang="en-US" dirty="0">
                <a:solidFill>
                  <a:srgbClr val="FF0000"/>
                </a:solidFill>
              </a:rPr>
              <a:t>当前时间减去时间戳时间</a:t>
            </a:r>
            <a:r>
              <a:rPr kumimoji="1" lang="zh-CN" altLang="en-US" dirty="0"/>
              <a:t>，计算出从它上次使用以来未被再次访问的时间量，记入</a:t>
            </a:r>
            <a:r>
              <a:rPr kumimoji="1" lang="en-US" altLang="zh-CN" dirty="0" err="1">
                <a:solidFill>
                  <a:srgbClr val="008000"/>
                </a:solidFill>
              </a:rPr>
              <a:t>t_off</a:t>
            </a:r>
            <a:endParaRPr kumimoji="1" lang="en-US" altLang="zh-CN" dirty="0">
              <a:solidFill>
                <a:srgbClr val="008000"/>
              </a:solidFill>
            </a:endParaRPr>
          </a:p>
          <a:p>
            <a:pPr lvl="1" eaLnBrk="1" hangingPunct="1"/>
            <a:r>
              <a:rPr lang="en-US" altLang="zh-CN" dirty="0" err="1">
                <a:solidFill>
                  <a:srgbClr val="008000"/>
                </a:solidFill>
                <a:latin typeface="华文新魏" charset="0"/>
                <a:ea typeface="华文新魏" charset="0"/>
                <a:cs typeface="华文新魏" charset="0"/>
              </a:rPr>
              <a:t>t_off</a:t>
            </a:r>
            <a:r>
              <a:rPr lang="zh-CN" altLang="en-US" dirty="0">
                <a:latin typeface="华文新魏" charset="0"/>
                <a:ea typeface="华文新魏" charset="0"/>
                <a:cs typeface="华文新魏" charset="0"/>
              </a:rPr>
              <a:t>值</a:t>
            </a:r>
            <a:r>
              <a:rPr lang="zh-CN" altLang="en-US" dirty="0">
                <a:solidFill>
                  <a:srgbClr val="FF0000"/>
                </a:solidFill>
                <a:latin typeface="华文新魏" charset="0"/>
                <a:ea typeface="华文新魏" charset="0"/>
                <a:cs typeface="华文新魏" charset="0"/>
              </a:rPr>
              <a:t>随着每次超时中断的处理而不断增加</a:t>
            </a:r>
            <a:r>
              <a:rPr lang="zh-CN" altLang="en-US" dirty="0">
                <a:latin typeface="华文新魏" charset="0"/>
                <a:ea typeface="华文新魏" charset="0"/>
                <a:cs typeface="华文新魏" charset="0"/>
              </a:rPr>
              <a:t>，除非页面在此期间被再次引用，导致其使用位为</a:t>
            </a:r>
            <a:r>
              <a:rPr lang="en-US" altLang="zh-CN" dirty="0">
                <a:solidFill>
                  <a:srgbClr val="008000"/>
                </a:solidFill>
                <a:latin typeface="华文新魏" charset="0"/>
                <a:ea typeface="华文新魏" charset="0"/>
                <a:cs typeface="华文新魏" charset="0"/>
              </a:rPr>
              <a:t>1</a:t>
            </a:r>
            <a:endParaRPr lang="zh-CN" altLang="en-US" dirty="0">
              <a:solidFill>
                <a:srgbClr val="008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把</a:t>
            </a:r>
            <a:r>
              <a:rPr lang="en-US" altLang="zh-CN" dirty="0" err="1">
                <a:solidFill>
                  <a:srgbClr val="008000"/>
                </a:solidFill>
                <a:latin typeface="华文新魏" charset="0"/>
                <a:ea typeface="华文新魏" charset="0"/>
                <a:cs typeface="华文新魏" charset="0"/>
              </a:rPr>
              <a:t>t_off</a:t>
            </a:r>
            <a:r>
              <a:rPr lang="zh-CN" altLang="en-US" dirty="0">
                <a:latin typeface="华文新魏" charset="0"/>
                <a:ea typeface="华文新魏" charset="0"/>
                <a:cs typeface="华文新魏" charset="0"/>
              </a:rPr>
              <a:t>与系统时间参数</a:t>
            </a:r>
            <a:r>
              <a:rPr lang="en-US" altLang="zh-CN" dirty="0" err="1">
                <a:solidFill>
                  <a:srgbClr val="008000"/>
                </a:solidFill>
                <a:latin typeface="华文新魏" charset="0"/>
                <a:ea typeface="华文新魏" charset="0"/>
                <a:cs typeface="华文新魏" charset="0"/>
              </a:rPr>
              <a:t>t_max</a:t>
            </a:r>
            <a:r>
              <a:rPr lang="zh-CN" altLang="en-US" dirty="0">
                <a:latin typeface="华文新魏" charset="0"/>
                <a:ea typeface="华文新魏" charset="0"/>
                <a:cs typeface="华文新魏" charset="0"/>
              </a:rPr>
              <a:t>相比</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若</a:t>
            </a:r>
            <a:r>
              <a:rPr lang="en-US" altLang="zh-CN" dirty="0" err="1">
                <a:solidFill>
                  <a:srgbClr val="FF0000"/>
                </a:solidFill>
                <a:latin typeface="华文新魏" charset="0"/>
                <a:ea typeface="华文新魏" charset="0"/>
                <a:cs typeface="华文新魏" charset="0"/>
              </a:rPr>
              <a:t>t_off</a:t>
            </a:r>
            <a:r>
              <a:rPr lang="en-US" altLang="zh-CN" dirty="0">
                <a:solidFill>
                  <a:srgbClr val="FF0000"/>
                </a:solidFill>
                <a:latin typeface="华文新魏" charset="0"/>
                <a:ea typeface="华文新魏" charset="0"/>
                <a:cs typeface="华文新魏" charset="0"/>
              </a:rPr>
              <a:t>&gt;</a:t>
            </a:r>
            <a:r>
              <a:rPr lang="en-US" altLang="zh-CN" dirty="0" err="1">
                <a:solidFill>
                  <a:srgbClr val="FF0000"/>
                </a:solidFill>
                <a:latin typeface="华文新魏" charset="0"/>
                <a:ea typeface="华文新魏" charset="0"/>
                <a:cs typeface="华文新魏" charset="0"/>
              </a:rPr>
              <a:t>t_max</a:t>
            </a:r>
            <a:r>
              <a:rPr lang="zh-CN" altLang="en-US" dirty="0">
                <a:latin typeface="华文新魏" charset="0"/>
                <a:ea typeface="华文新魏" charset="0"/>
                <a:cs typeface="华文新魏" charset="0"/>
              </a:rPr>
              <a:t>，就把页面从工作集中移出，释放相应页框</a:t>
            </a:r>
          </a:p>
          <a:p>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128</a:t>
            </a:fld>
            <a:endParaRPr lang="en-US" altLang="zh-CN" dirty="0"/>
          </a:p>
        </p:txBody>
      </p:sp>
    </p:spTree>
    <p:extLst>
      <p:ext uri="{BB962C8B-B14F-4D97-AF65-F5344CB8AC3E}">
        <p14:creationId xmlns:p14="http://schemas.microsoft.com/office/powerpoint/2010/main" val="3558600175"/>
      </p:ext>
    </p:extLst>
  </p:cSld>
  <p:clrMapOvr>
    <a:masterClrMapping/>
  </p:clrMapOvr>
  <p:transition spd="slow">
    <p:wip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a:latin typeface="华文新魏"/>
                <a:cs typeface="华文新魏"/>
              </a:rPr>
              <a:t>举例</a:t>
            </a:r>
            <a:endParaRPr kumimoji="1" lang="en-US" altLang="zh-CN" dirty="0">
              <a:latin typeface="华文新魏"/>
              <a:cs typeface="华文新魏"/>
            </a:endParaRPr>
          </a:p>
          <a:p>
            <a:pPr lvl="1"/>
            <a:r>
              <a:rPr kumimoji="1" lang="zh-CN" altLang="en-US" dirty="0"/>
              <a:t>页面</a:t>
            </a:r>
            <a:r>
              <a:rPr kumimoji="1" lang="en-US" altLang="zh-CN" dirty="0">
                <a:solidFill>
                  <a:srgbClr val="0000FF"/>
                </a:solidFill>
              </a:rPr>
              <a:t>P</a:t>
            </a:r>
            <a:r>
              <a:rPr kumimoji="1" lang="zh-CN" altLang="en-US" dirty="0"/>
              <a:t>的引用情况</a:t>
            </a:r>
          </a:p>
          <a:p>
            <a:pPr lvl="2" eaLnBrk="1" hangingPunct="1"/>
            <a:r>
              <a:rPr kumimoji="1" lang="en-US" altLang="zh-CN" dirty="0">
                <a:solidFill>
                  <a:srgbClr val="FF0000"/>
                </a:solidFill>
                <a:latin typeface="华文新魏"/>
                <a:ea typeface="华文新魏"/>
                <a:cs typeface="华文新魏"/>
              </a:rPr>
              <a:t>T0 </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被引用且引用位</a:t>
            </a:r>
            <a:r>
              <a:rPr kumimoji="1" lang="en-US" altLang="zh-CN" dirty="0">
                <a:latin typeface="华文新魏"/>
                <a:ea typeface="华文新魏"/>
                <a:cs typeface="华文新魏"/>
              </a:rPr>
              <a:t>=1</a:t>
            </a:r>
            <a:r>
              <a:rPr kumimoji="1" lang="zh-CN" altLang="en-US" dirty="0">
                <a:latin typeface="华文新魏"/>
                <a:ea typeface="华文新魏"/>
                <a:cs typeface="华文新魏"/>
              </a:rPr>
              <a:t>，则令引用位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，并将时刻</a:t>
            </a:r>
            <a:r>
              <a:rPr kumimoji="1" lang="en-US" altLang="zh-CN" dirty="0">
                <a:latin typeface="华文新魏"/>
                <a:ea typeface="华文新魏"/>
                <a:cs typeface="华文新魏"/>
              </a:rPr>
              <a:t>T0 </a:t>
            </a:r>
            <a:r>
              <a:rPr kumimoji="1" lang="zh-CN" altLang="en-US" dirty="0">
                <a:latin typeface="华文新魏"/>
                <a:ea typeface="华文新魏"/>
                <a:cs typeface="华文新魏"/>
              </a:rPr>
              <a:t>记入时间戳</a:t>
            </a:r>
          </a:p>
          <a:p>
            <a:pPr lvl="2" eaLnBrk="1" hangingPunct="1"/>
            <a:r>
              <a:rPr kumimoji="1" lang="en-US" altLang="zh-CN" dirty="0">
                <a:solidFill>
                  <a:srgbClr val="FF0000"/>
                </a:solidFill>
                <a:latin typeface="华文新魏"/>
                <a:ea typeface="华文新魏"/>
                <a:cs typeface="华文新魏"/>
              </a:rPr>
              <a:t>T1</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未被引用，引用位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，则</a:t>
            </a:r>
            <a:r>
              <a:rPr kumimoji="1" lang="en-US" altLang="zh-CN" dirty="0" err="1">
                <a:solidFill>
                  <a:srgbClr val="7030A0"/>
                </a:solidFill>
                <a:latin typeface="华文新魏"/>
                <a:ea typeface="华文新魏"/>
                <a:cs typeface="华文新魏"/>
              </a:rPr>
              <a:t>t_off</a:t>
            </a:r>
            <a:r>
              <a:rPr kumimoji="1" lang="en-US" altLang="zh-CN" dirty="0">
                <a:solidFill>
                  <a:srgbClr val="7030A0"/>
                </a:solidFill>
                <a:latin typeface="华文新魏"/>
                <a:ea typeface="华文新魏"/>
                <a:cs typeface="华文新魏"/>
              </a:rPr>
              <a:t>=T1-T0</a:t>
            </a:r>
            <a:endParaRPr kumimoji="1" lang="zh-CN" altLang="en-US" dirty="0">
              <a:solidFill>
                <a:srgbClr val="7030A0"/>
              </a:solidFill>
              <a:latin typeface="华文新魏"/>
              <a:ea typeface="华文新魏"/>
              <a:cs typeface="华文新魏"/>
            </a:endParaRPr>
          </a:p>
          <a:p>
            <a:pPr lvl="2" eaLnBrk="1" hangingPunct="1"/>
            <a:r>
              <a:rPr kumimoji="1" lang="en-US" altLang="zh-CN" dirty="0">
                <a:solidFill>
                  <a:srgbClr val="FF0000"/>
                </a:solidFill>
                <a:latin typeface="华文新魏"/>
                <a:ea typeface="华文新魏"/>
                <a:cs typeface="华文新魏"/>
              </a:rPr>
              <a:t>T2</a:t>
            </a:r>
            <a:r>
              <a:rPr kumimoji="1" lang="zh-CN" altLang="en-US" dirty="0">
                <a:latin typeface="华文新魏"/>
                <a:ea typeface="华文新魏"/>
                <a:cs typeface="华文新魏"/>
              </a:rPr>
              <a:t>时</a:t>
            </a:r>
            <a:r>
              <a:rPr kumimoji="1" lang="en-US" altLang="zh-CN" dirty="0">
                <a:solidFill>
                  <a:srgbClr val="0000FF"/>
                </a:solidFill>
                <a:latin typeface="华文新魏"/>
                <a:ea typeface="华文新魏"/>
                <a:cs typeface="华文新魏"/>
              </a:rPr>
              <a:t>P</a:t>
            </a:r>
            <a:r>
              <a:rPr kumimoji="1" lang="zh-CN" altLang="en-US" dirty="0">
                <a:latin typeface="华文新魏"/>
                <a:ea typeface="华文新魏"/>
                <a:cs typeface="华文新魏"/>
              </a:rPr>
              <a:t>未被引用，引用位</a:t>
            </a:r>
            <a:r>
              <a:rPr kumimoji="1" lang="en-US" altLang="zh-CN" dirty="0">
                <a:latin typeface="华文新魏"/>
                <a:ea typeface="华文新魏"/>
                <a:cs typeface="华文新魏"/>
              </a:rPr>
              <a:t>=0</a:t>
            </a:r>
            <a:r>
              <a:rPr kumimoji="1" lang="zh-CN" altLang="en-US" dirty="0">
                <a:latin typeface="华文新魏"/>
                <a:ea typeface="华文新魏"/>
                <a:cs typeface="华文新魏"/>
              </a:rPr>
              <a:t>，则</a:t>
            </a:r>
            <a:r>
              <a:rPr kumimoji="1" lang="en-US" altLang="zh-CN" dirty="0" err="1">
                <a:solidFill>
                  <a:srgbClr val="7030A0"/>
                </a:solidFill>
                <a:latin typeface="华文新魏"/>
                <a:ea typeface="华文新魏"/>
                <a:cs typeface="华文新魏"/>
              </a:rPr>
              <a:t>t_off</a:t>
            </a:r>
            <a:r>
              <a:rPr kumimoji="1" lang="en-US" altLang="zh-CN" dirty="0">
                <a:solidFill>
                  <a:srgbClr val="7030A0"/>
                </a:solidFill>
                <a:latin typeface="华文新魏"/>
                <a:ea typeface="华文新魏"/>
                <a:cs typeface="华文新魏"/>
              </a:rPr>
              <a:t>=T2-T0</a:t>
            </a:r>
            <a:endParaRPr kumimoji="1" lang="zh-CN" altLang="en-US" dirty="0">
              <a:solidFill>
                <a:srgbClr val="7030A0"/>
              </a:solidFill>
              <a:latin typeface="华文新魏"/>
              <a:ea typeface="华文新魏"/>
              <a:cs typeface="华文新魏"/>
            </a:endParaRPr>
          </a:p>
          <a:p>
            <a:pPr lvl="1" eaLnBrk="1" hangingPunct="1"/>
            <a:r>
              <a:rPr kumimoji="1" lang="zh-CN" altLang="en-US" dirty="0"/>
              <a:t>显然，</a:t>
            </a:r>
            <a:r>
              <a:rPr kumimoji="1" lang="en-US" altLang="zh-CN" dirty="0" err="1"/>
              <a:t>t_off</a:t>
            </a:r>
            <a:r>
              <a:rPr kumimoji="1" lang="zh-CN" altLang="en-US" dirty="0"/>
              <a:t>值越来越大，除非页面在此期间被再次引用，导致其使用位为</a:t>
            </a:r>
            <a:r>
              <a:rPr kumimoji="1" lang="en-US" altLang="zh-CN" dirty="0"/>
              <a:t>1</a:t>
            </a:r>
            <a:endParaRPr kumimoji="1" lang="zh-CN" altLang="en-US" dirty="0"/>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模拟工作集替换算法</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时间戳算法</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129</a:t>
            </a:fld>
            <a:endParaRPr lang="en-US" altLang="zh-CN" dirty="0"/>
          </a:p>
        </p:txBody>
      </p:sp>
    </p:spTree>
    <p:extLst>
      <p:ext uri="{BB962C8B-B14F-4D97-AF65-F5344CB8AC3E}">
        <p14:creationId xmlns:p14="http://schemas.microsoft.com/office/powerpoint/2010/main" val="31883289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地址重定位方式</a:t>
            </a:r>
          </a:p>
        </p:txBody>
      </p:sp>
      <p:sp>
        <p:nvSpPr>
          <p:cNvPr id="3" name="内容占位符 2"/>
          <p:cNvSpPr>
            <a:spLocks noGrp="1"/>
          </p:cNvSpPr>
          <p:nvPr>
            <p:ph idx="1"/>
          </p:nvPr>
        </p:nvSpPr>
        <p:spPr>
          <a:xfrm>
            <a:off x="179512" y="1268760"/>
            <a:ext cx="8964488" cy="4968552"/>
          </a:xfrm>
        </p:spPr>
        <p:txBody>
          <a:bodyPr/>
          <a:lstStyle/>
          <a:p>
            <a:r>
              <a:rPr lang="zh-CN" altLang="zh-CN" dirty="0">
                <a:latin typeface="华文新魏"/>
                <a:cs typeface="华文新魏"/>
              </a:rPr>
              <a:t>静态地址重定位（</a:t>
            </a:r>
            <a:r>
              <a:rPr lang="en-US" altLang="zh-CN" dirty="0">
                <a:latin typeface="华文新魏"/>
                <a:cs typeface="华文新魏"/>
              </a:rPr>
              <a:t>static relocating address</a:t>
            </a:r>
            <a:r>
              <a:rPr lang="zh-CN" altLang="zh-CN" dirty="0">
                <a:latin typeface="华文新魏"/>
                <a:cs typeface="华文新魏"/>
              </a:rPr>
              <a:t>） </a:t>
            </a:r>
            <a:endParaRPr lang="en-US" altLang="zh-CN" dirty="0">
              <a:latin typeface="华文新魏"/>
              <a:cs typeface="华文新魏"/>
            </a:endParaRPr>
          </a:p>
          <a:p>
            <a:r>
              <a:rPr lang="zh-CN" altLang="zh-CN" dirty="0">
                <a:latin typeface="华文新魏"/>
                <a:cs typeface="华文新魏"/>
              </a:rPr>
              <a:t>动态地址重定位（</a:t>
            </a:r>
            <a:r>
              <a:rPr lang="en-US" altLang="zh-CN" dirty="0">
                <a:latin typeface="华文新魏"/>
                <a:cs typeface="华文新魏"/>
              </a:rPr>
              <a:t>dynamic relocating address</a:t>
            </a:r>
            <a:r>
              <a:rPr lang="zh-CN" altLang="zh-CN" dirty="0">
                <a:latin typeface="华文新魏"/>
                <a:cs typeface="华文新魏"/>
              </a:rPr>
              <a:t>） </a:t>
            </a:r>
            <a:endParaRPr lang="en-US" altLang="zh-CN" dirty="0">
              <a:latin typeface="华文新魏"/>
              <a:cs typeface="华文新魏"/>
            </a:endParaRPr>
          </a:p>
          <a:p>
            <a:r>
              <a:rPr lang="zh-CN" altLang="zh-CN" dirty="0">
                <a:latin typeface="华文新魏"/>
                <a:cs typeface="华文新魏"/>
              </a:rPr>
              <a:t>运行时链接地址重定位 </a:t>
            </a:r>
            <a:endParaRPr lang="en-US" altLang="zh-CN"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Tree>
    <p:extLst>
      <p:ext uri="{BB962C8B-B14F-4D97-AF65-F5344CB8AC3E}">
        <p14:creationId xmlns:p14="http://schemas.microsoft.com/office/powerpoint/2010/main" val="1921141260"/>
      </p:ext>
    </p:extLst>
  </p:cSld>
  <p:clrMapOvr>
    <a:masterClrMapping/>
  </p:clrMapOvr>
  <p:transition spd="slow">
    <p:wip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缺页频率替换算法</a:t>
            </a:r>
          </a:p>
        </p:txBody>
      </p:sp>
      <p:sp>
        <p:nvSpPr>
          <p:cNvPr id="3" name="内容占位符 2"/>
          <p:cNvSpPr>
            <a:spLocks noGrp="1"/>
          </p:cNvSpPr>
          <p:nvPr>
            <p:ph idx="1"/>
          </p:nvPr>
        </p:nvSpPr>
        <p:spPr>
          <a:xfrm>
            <a:off x="179512" y="1340768"/>
            <a:ext cx="8856984" cy="5087416"/>
          </a:xfrm>
        </p:spPr>
        <p:txBody>
          <a:bodyPr/>
          <a:lstStyle/>
          <a:p>
            <a:pPr eaLnBrk="1" hangingPunct="1"/>
            <a:r>
              <a:rPr lang="en-US" altLang="zh-CN" dirty="0">
                <a:latin typeface="华文新魏"/>
                <a:cs typeface="华文新魏"/>
              </a:rPr>
              <a:t>Page Fault Frequency replacement</a:t>
            </a:r>
            <a:r>
              <a:rPr lang="zh-CN" altLang="zh-CN" dirty="0">
                <a:latin typeface="华文新魏"/>
                <a:cs typeface="华文新魏"/>
              </a:rPr>
              <a:t>，</a:t>
            </a:r>
            <a:r>
              <a:rPr lang="en-US" altLang="zh-CN" dirty="0">
                <a:latin typeface="华文新魏"/>
                <a:cs typeface="华文新魏"/>
              </a:rPr>
              <a:t>PFF</a:t>
            </a:r>
          </a:p>
          <a:p>
            <a:pPr eaLnBrk="1" hangingPunct="1"/>
            <a:r>
              <a:rPr lang="zh-CN" altLang="en-US" dirty="0">
                <a:solidFill>
                  <a:srgbClr val="0000FF"/>
                </a:solidFill>
                <a:latin typeface="华文新魏"/>
                <a:cs typeface="华文新魏"/>
              </a:rPr>
              <a:t>工作集</a:t>
            </a:r>
            <a:r>
              <a:rPr lang="zh-CN" altLang="en-US" dirty="0">
                <a:latin typeface="华文新魏"/>
                <a:cs typeface="华文新魏"/>
              </a:rPr>
              <a:t>算法特点</a:t>
            </a:r>
            <a:endParaRPr lang="en-US" altLang="zh-CN" dirty="0">
              <a:latin typeface="华文新魏"/>
              <a:cs typeface="华文新魏"/>
            </a:endParaRPr>
          </a:p>
          <a:p>
            <a:pPr lvl="1" eaLnBrk="1" hangingPunct="1"/>
            <a:r>
              <a:rPr lang="zh-CN" altLang="zh-CN" dirty="0"/>
              <a:t>保证最少缺页次数是通过</a:t>
            </a:r>
            <a:r>
              <a:rPr lang="zh-CN" altLang="zh-CN" dirty="0">
                <a:solidFill>
                  <a:srgbClr val="FF0000"/>
                </a:solidFill>
              </a:rPr>
              <a:t>调整工作集大小</a:t>
            </a:r>
            <a:r>
              <a:rPr lang="zh-CN" altLang="zh-CN" dirty="0"/>
              <a:t>来间接实现</a:t>
            </a:r>
            <a:endParaRPr lang="en-US" altLang="zh-CN" dirty="0"/>
          </a:p>
          <a:p>
            <a:pPr lvl="1" eaLnBrk="1" hangingPunct="1"/>
            <a:r>
              <a:rPr lang="zh-CN" altLang="en-US" dirty="0"/>
              <a:t>工作集大小受</a:t>
            </a:r>
            <a:r>
              <a:rPr lang="zh-CN" altLang="en-US" dirty="0">
                <a:solidFill>
                  <a:srgbClr val="FF0000"/>
                </a:solidFill>
              </a:rPr>
              <a:t>页面访问量</a:t>
            </a:r>
            <a:r>
              <a:rPr lang="zh-CN" altLang="en-US" dirty="0"/>
              <a:t>及</a:t>
            </a:r>
            <a:r>
              <a:rPr lang="en-US" altLang="zh-CN" dirty="0" err="1">
                <a:solidFill>
                  <a:srgbClr val="FF0000"/>
                </a:solidFill>
                <a:latin typeface="华文新魏" charset="0"/>
                <a:ea typeface="华文新魏" charset="0"/>
                <a:cs typeface="华文新魏" charset="0"/>
              </a:rPr>
              <a:t>t_max</a:t>
            </a:r>
            <a:r>
              <a:rPr lang="zh-CN" altLang="en-US" dirty="0"/>
              <a:t>影响</a:t>
            </a:r>
            <a:endParaRPr lang="en-US" altLang="zh-CN" dirty="0"/>
          </a:p>
          <a:p>
            <a:pPr eaLnBrk="1" hangingPunct="1"/>
            <a:r>
              <a:rPr lang="zh-CN" altLang="en-US" dirty="0">
                <a:solidFill>
                  <a:srgbClr val="0000FF"/>
                </a:solidFill>
                <a:latin typeface="华文新魏"/>
                <a:cs typeface="华文新魏"/>
              </a:rPr>
              <a:t>缺页频率替换</a:t>
            </a:r>
            <a:r>
              <a:rPr lang="zh-CN" altLang="en-US" dirty="0">
                <a:latin typeface="华文新魏"/>
                <a:cs typeface="华文新魏"/>
              </a:rPr>
              <a:t>算法特点</a:t>
            </a:r>
            <a:endParaRPr lang="en-US" altLang="zh-CN" dirty="0">
              <a:latin typeface="华文新魏"/>
              <a:cs typeface="华文新魏"/>
            </a:endParaRPr>
          </a:p>
          <a:p>
            <a:pPr lvl="1" eaLnBrk="1" hangingPunct="1"/>
            <a:r>
              <a:rPr lang="zh-CN" altLang="en-US" dirty="0"/>
              <a:t>根据</a:t>
            </a:r>
            <a:r>
              <a:rPr lang="zh-CN" altLang="en-US" dirty="0">
                <a:solidFill>
                  <a:srgbClr val="FF0000"/>
                </a:solidFill>
              </a:rPr>
              <a:t>连续缺页之间的时间间隔</a:t>
            </a:r>
            <a:r>
              <a:rPr lang="zh-CN" altLang="en-US" dirty="0"/>
              <a:t>来对缺页频率进行测量</a:t>
            </a:r>
            <a:endParaRPr lang="en-US" altLang="zh-CN" dirty="0"/>
          </a:p>
          <a:p>
            <a:pPr lvl="1" eaLnBrk="1" hangingPunct="1"/>
            <a:r>
              <a:rPr lang="zh-CN" altLang="en-US" dirty="0"/>
              <a:t>每次缺页时，</a:t>
            </a:r>
            <a:r>
              <a:rPr lang="zh-CN" altLang="en-US" dirty="0">
                <a:solidFill>
                  <a:srgbClr val="FF0000"/>
                </a:solidFill>
              </a:rPr>
              <a:t>利用测量时间调整进程工作集尺寸</a:t>
            </a:r>
          </a:p>
          <a:p>
            <a:pPr eaLnBrk="1" hangingPunct="1"/>
            <a:r>
              <a:rPr lang="zh-CN" altLang="en-US" dirty="0">
                <a:latin typeface="华文新魏"/>
                <a:cs typeface="华文新魏"/>
              </a:rPr>
              <a:t>调整规则</a:t>
            </a:r>
            <a:endParaRPr lang="en-US" altLang="zh-CN" dirty="0">
              <a:latin typeface="华文新魏"/>
              <a:cs typeface="华文新魏"/>
            </a:endParaRPr>
          </a:p>
          <a:p>
            <a:pPr lvl="1" eaLnBrk="1" hangingPunct="1"/>
            <a:r>
              <a:rPr lang="zh-CN" altLang="en-US" dirty="0"/>
              <a:t>如果两次缺页的</a:t>
            </a:r>
            <a:r>
              <a:rPr lang="zh-CN" altLang="en-US" dirty="0">
                <a:solidFill>
                  <a:srgbClr val="0000FF"/>
                </a:solidFill>
              </a:rPr>
              <a:t>时间间隔</a:t>
            </a:r>
            <a:r>
              <a:rPr lang="zh-CN" altLang="en-US" dirty="0">
                <a:solidFill>
                  <a:srgbClr val="FF0000"/>
                </a:solidFill>
              </a:rPr>
              <a:t>超过临界值</a:t>
            </a:r>
            <a:r>
              <a:rPr lang="en-US" altLang="zh-CN" dirty="0" err="1">
                <a:solidFill>
                  <a:srgbClr val="FF0000"/>
                </a:solidFill>
              </a:rPr>
              <a:t>τ</a:t>
            </a:r>
            <a:r>
              <a:rPr lang="zh-CN" altLang="en-US" dirty="0"/>
              <a:t>，所有在该时间间隔内没有引用的页面都被移出工作集</a:t>
            </a:r>
            <a:endParaRPr lang="en-US" altLang="zh-CN" dirty="0"/>
          </a:p>
          <a:p>
            <a:pPr eaLnBrk="1" hangingPunct="1"/>
            <a:r>
              <a:rPr lang="zh-CN" altLang="en-US" dirty="0"/>
              <a:t>特点</a:t>
            </a:r>
            <a:endParaRPr lang="en-US" altLang="zh-CN" dirty="0"/>
          </a:p>
          <a:p>
            <a:pPr lvl="1" eaLnBrk="1" hangingPunct="1"/>
            <a:r>
              <a:rPr lang="zh-CN" altLang="en-US" dirty="0"/>
              <a:t>保证进程工作集不会过分地扩大</a:t>
            </a:r>
            <a:endParaRPr lang="en-US" altLang="zh-CN" dirty="0"/>
          </a:p>
          <a:p>
            <a:pPr lvl="1" eaLnBrk="1" hangingPunct="1"/>
            <a:r>
              <a:rPr lang="zh-CN" altLang="en-US" dirty="0"/>
              <a:t>只在发生缺页异常时才调整页面，</a:t>
            </a:r>
            <a:r>
              <a:rPr lang="en-US" altLang="zh-CN" dirty="0"/>
              <a:t>I/O</a:t>
            </a:r>
            <a:r>
              <a:rPr lang="zh-CN" altLang="en-US" dirty="0"/>
              <a:t>效率高</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130</a:t>
            </a:fld>
            <a:endParaRPr lang="en-US" altLang="zh-CN" dirty="0"/>
          </a:p>
        </p:txBody>
      </p:sp>
    </p:spTree>
    <p:extLst>
      <p:ext uri="{BB962C8B-B14F-4D97-AF65-F5344CB8AC3E}">
        <p14:creationId xmlns:p14="http://schemas.microsoft.com/office/powerpoint/2010/main" val="1779659790"/>
      </p:ext>
    </p:extLst>
  </p:cSld>
  <p:clrMapOvr>
    <a:masterClrMapping/>
  </p:clrMapOvr>
  <p:transition spd="slow">
    <p:wip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缺页频率替换算法示例</a:t>
            </a:r>
          </a:p>
        </p:txBody>
      </p:sp>
      <p:sp>
        <p:nvSpPr>
          <p:cNvPr id="2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131</a:t>
            </a:fld>
            <a:endParaRPr lang="en-US" altLang="zh-CN"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a:cs typeface="华文新魏"/>
              </a:rPr>
              <a:t>设临界值</a:t>
            </a:r>
            <a:r>
              <a:rPr lang="zh-CN" altLang="zh-CN" dirty="0">
                <a:solidFill>
                  <a:srgbClr val="008000"/>
                </a:solidFill>
                <a:latin typeface="华文新魏"/>
                <a:cs typeface="华文新魏"/>
              </a:rPr>
              <a:t>τ＝</a:t>
            </a:r>
            <a:r>
              <a:rPr lang="en-US" altLang="zh-CN" dirty="0">
                <a:solidFill>
                  <a:srgbClr val="008000"/>
                </a:solidFill>
                <a:latin typeface="华文新魏"/>
                <a:cs typeface="华文新魏"/>
              </a:rPr>
              <a:t>2</a:t>
            </a:r>
            <a:r>
              <a:rPr lang="zh-CN" altLang="zh-CN" dirty="0">
                <a:latin typeface="华文新魏"/>
                <a:cs typeface="华文新魏"/>
              </a:rPr>
              <a:t>，</a:t>
            </a:r>
            <a:r>
              <a:rPr lang="en-US" altLang="zh-CN" dirty="0">
                <a:solidFill>
                  <a:srgbClr val="008000"/>
                </a:solidFill>
                <a:latin typeface="华文新魏"/>
                <a:cs typeface="华文新魏"/>
              </a:rPr>
              <a:t>t</a:t>
            </a:r>
            <a:r>
              <a:rPr lang="zh-CN" altLang="zh-CN" dirty="0">
                <a:solidFill>
                  <a:srgbClr val="008000"/>
                </a:solidFill>
                <a:latin typeface="华文新魏"/>
                <a:cs typeface="华文新魏"/>
              </a:rPr>
              <a:t>＝</a:t>
            </a:r>
            <a:r>
              <a:rPr lang="en-US" altLang="zh-CN" dirty="0">
                <a:solidFill>
                  <a:srgbClr val="008000"/>
                </a:solidFill>
                <a:latin typeface="华文新魏"/>
                <a:cs typeface="华文新魏"/>
              </a:rPr>
              <a:t>0</a:t>
            </a:r>
            <a:r>
              <a:rPr lang="zh-CN" altLang="en-US" dirty="0">
                <a:latin typeface="华文新魏"/>
                <a:cs typeface="华文新魏"/>
              </a:rPr>
              <a:t>时</a:t>
            </a:r>
            <a:r>
              <a:rPr lang="zh-CN" altLang="zh-CN" dirty="0">
                <a:latin typeface="华文新魏"/>
                <a:cs typeface="华文新魏"/>
              </a:rPr>
              <a:t>驻留集合中包含</a:t>
            </a:r>
            <a:r>
              <a:rPr lang="en-US" altLang="zh-CN" dirty="0">
                <a:latin typeface="华文新魏"/>
                <a:cs typeface="华文新魏"/>
              </a:rPr>
              <a:t>P1</a:t>
            </a:r>
            <a:r>
              <a:rPr lang="zh-CN" altLang="zh-CN" dirty="0">
                <a:latin typeface="华文新魏"/>
                <a:cs typeface="华文新魏"/>
              </a:rPr>
              <a:t>、</a:t>
            </a:r>
            <a:r>
              <a:rPr lang="en-US" altLang="zh-CN" dirty="0">
                <a:latin typeface="华文新魏"/>
                <a:cs typeface="华文新魏"/>
              </a:rPr>
              <a:t>P4</a:t>
            </a:r>
            <a:r>
              <a:rPr lang="zh-CN" altLang="zh-CN" dirty="0">
                <a:latin typeface="华文新魏"/>
                <a:cs typeface="华文新魏"/>
              </a:rPr>
              <a:t>和</a:t>
            </a:r>
            <a:r>
              <a:rPr lang="en-US" altLang="zh-CN" dirty="0">
                <a:latin typeface="华文新魏"/>
                <a:cs typeface="华文新魏"/>
              </a:rPr>
              <a:t>P5</a:t>
            </a:r>
            <a:r>
              <a:rPr lang="zh-CN" altLang="zh-CN" dirty="0">
                <a:latin typeface="华文新魏"/>
                <a:cs typeface="华文新魏"/>
              </a:rPr>
              <a:t> </a:t>
            </a:r>
            <a:endParaRPr kumimoji="1" lang="en-US" altLang="zh-CN" dirty="0">
              <a:latin typeface="华文新魏"/>
              <a:cs typeface="华文新魏"/>
            </a:endParaRPr>
          </a:p>
          <a:p>
            <a:endParaRPr kumimoji="1" lang="zh-CN" altLang="en-US" dirty="0">
              <a:latin typeface="华文新魏"/>
              <a:cs typeface="华文新魏"/>
            </a:endParaRPr>
          </a:p>
        </p:txBody>
      </p:sp>
      <p:pic>
        <p:nvPicPr>
          <p:cNvPr id="4" name="图片 3"/>
          <p:cNvPicPr>
            <a:picLocks noChangeAspect="1"/>
          </p:cNvPicPr>
          <p:nvPr/>
        </p:nvPicPr>
        <p:blipFill>
          <a:blip r:embed="rId2"/>
          <a:stretch>
            <a:fillRect/>
          </a:stretch>
        </p:blipFill>
        <p:spPr>
          <a:xfrm>
            <a:off x="1547664" y="1772816"/>
            <a:ext cx="6048672" cy="4606297"/>
          </a:xfrm>
          <a:prstGeom prst="rect">
            <a:avLst/>
          </a:prstGeom>
        </p:spPr>
      </p:pic>
      <p:sp>
        <p:nvSpPr>
          <p:cNvPr id="6" name="矩形 5"/>
          <p:cNvSpPr/>
          <p:nvPr/>
        </p:nvSpPr>
        <p:spPr>
          <a:xfrm>
            <a:off x="3923928" y="3356992"/>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7" name="矩形 6"/>
          <p:cNvSpPr/>
          <p:nvPr/>
        </p:nvSpPr>
        <p:spPr>
          <a:xfrm>
            <a:off x="3923928" y="4797152"/>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9" name="矩形 8"/>
          <p:cNvSpPr/>
          <p:nvPr/>
        </p:nvSpPr>
        <p:spPr>
          <a:xfrm>
            <a:off x="6025686" y="4441503"/>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pic>
        <p:nvPicPr>
          <p:cNvPr id="10" name="图片 9">
            <a:extLst>
              <a:ext uri="{FF2B5EF4-FFF2-40B4-BE49-F238E27FC236}">
                <a16:creationId xmlns:a16="http://schemas.microsoft.com/office/drawing/2014/main" id="{513FE9A8-801F-AE47-BD6F-EF16F5A5A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4168" y="3834664"/>
            <a:ext cx="254000" cy="241300"/>
          </a:xfrm>
          <a:prstGeom prst="rect">
            <a:avLst/>
          </a:prstGeom>
        </p:spPr>
      </p:pic>
      <p:sp>
        <p:nvSpPr>
          <p:cNvPr id="8" name="矩形 7"/>
          <p:cNvSpPr/>
          <p:nvPr/>
        </p:nvSpPr>
        <p:spPr>
          <a:xfrm>
            <a:off x="6084168" y="3779748"/>
            <a:ext cx="312482" cy="369332"/>
          </a:xfrm>
          <a:prstGeom prst="rect">
            <a:avLst/>
          </a:prstGeom>
          <a:solidFill>
            <a:srgbClr val="FF0000">
              <a:alpha val="49000"/>
            </a:srgbClr>
          </a:solidFill>
        </p:spPr>
        <p:txBody>
          <a:bodyPr wrap="square">
            <a:spAutoFit/>
          </a:bodyPr>
          <a:lstStyle/>
          <a:p>
            <a:endParaRPr lang="zh-CN" altLang="en-US" dirty="0">
              <a:solidFill>
                <a:srgbClr val="FF0000"/>
              </a:solidFill>
            </a:endParaRPr>
          </a:p>
        </p:txBody>
      </p:sp>
      <p:sp>
        <p:nvSpPr>
          <p:cNvPr id="11" name="矩形 10">
            <a:extLst>
              <a:ext uri="{FF2B5EF4-FFF2-40B4-BE49-F238E27FC236}">
                <a16:creationId xmlns:a16="http://schemas.microsoft.com/office/drawing/2014/main" id="{24A458C5-D1F7-5745-A67D-1F8614A005C7}"/>
              </a:ext>
            </a:extLst>
          </p:cNvPr>
          <p:cNvSpPr/>
          <p:nvPr/>
        </p:nvSpPr>
        <p:spPr>
          <a:xfrm>
            <a:off x="3419872" y="5445224"/>
            <a:ext cx="864096" cy="369332"/>
          </a:xfrm>
          <a:prstGeom prst="rect">
            <a:avLst/>
          </a:prstGeom>
          <a:solidFill>
            <a:srgbClr val="80FF00">
              <a:alpha val="49000"/>
            </a:srgbClr>
          </a:solidFill>
        </p:spPr>
        <p:txBody>
          <a:bodyPr wrap="square">
            <a:spAutoFit/>
          </a:bodyPr>
          <a:lstStyle/>
          <a:p>
            <a:endParaRPr lang="zh-CN" altLang="en-US" dirty="0">
              <a:solidFill>
                <a:srgbClr val="FF0000"/>
              </a:solidFill>
            </a:endParaRPr>
          </a:p>
        </p:txBody>
      </p:sp>
      <p:sp>
        <p:nvSpPr>
          <p:cNvPr id="12" name="矩形 11">
            <a:extLst>
              <a:ext uri="{FF2B5EF4-FFF2-40B4-BE49-F238E27FC236}">
                <a16:creationId xmlns:a16="http://schemas.microsoft.com/office/drawing/2014/main" id="{E492665D-B877-E54E-A4A0-6E193C6B34B4}"/>
              </a:ext>
            </a:extLst>
          </p:cNvPr>
          <p:cNvSpPr/>
          <p:nvPr/>
        </p:nvSpPr>
        <p:spPr>
          <a:xfrm>
            <a:off x="5582272" y="5445224"/>
            <a:ext cx="864096" cy="369332"/>
          </a:xfrm>
          <a:prstGeom prst="rect">
            <a:avLst/>
          </a:prstGeom>
          <a:solidFill>
            <a:srgbClr val="80FF00">
              <a:alpha val="49000"/>
            </a:srgbClr>
          </a:solidFill>
        </p:spPr>
        <p:txBody>
          <a:bodyPr wrap="square">
            <a:spAutoFit/>
          </a:bodyPr>
          <a:lstStyle/>
          <a:p>
            <a:endParaRPr lang="zh-CN" altLang="en-US" dirty="0">
              <a:solidFill>
                <a:srgbClr val="FF0000"/>
              </a:solidFill>
            </a:endParaRPr>
          </a:p>
        </p:txBody>
      </p:sp>
    </p:spTree>
    <p:extLst>
      <p:ext uri="{BB962C8B-B14F-4D97-AF65-F5344CB8AC3E}">
        <p14:creationId xmlns:p14="http://schemas.microsoft.com/office/powerpoint/2010/main" val="148535904"/>
      </p:ext>
    </p:extLst>
  </p:cSld>
  <p:clrMapOvr>
    <a:masterClrMapping/>
  </p:clrMapOvr>
  <p:transition spd="slow">
    <p:wip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段式存储是基于</a:t>
            </a:r>
            <a:r>
              <a:rPr lang="zh-CN" altLang="en-US" dirty="0">
                <a:solidFill>
                  <a:srgbClr val="FF0000"/>
                </a:solidFill>
                <a:latin typeface="华文新魏" charset="0"/>
                <a:ea typeface="华文新魏" charset="0"/>
                <a:cs typeface="华文新魏" charset="0"/>
              </a:rPr>
              <a:t>用户程序结构</a:t>
            </a:r>
            <a:r>
              <a:rPr lang="zh-CN" altLang="en-US" dirty="0">
                <a:latin typeface="华文新魏" charset="0"/>
                <a:ea typeface="华文新魏" charset="0"/>
                <a:cs typeface="华文新魏" charset="0"/>
              </a:rPr>
              <a:t>的存储管理技术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有利于模块化程序设计</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便于段的扩充、动态链接、共享和保护</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但会生成段内碎片浪费存储空间</a:t>
            </a:r>
          </a:p>
          <a:p>
            <a:pPr eaLnBrk="1" hangingPunct="1"/>
            <a:r>
              <a:rPr lang="zh-CN" altLang="en-US" dirty="0">
                <a:latin typeface="华文新魏" charset="0"/>
                <a:ea typeface="华文新魏" charset="0"/>
                <a:cs typeface="华文新魏" charset="0"/>
              </a:rPr>
              <a:t>页式存储是基于</a:t>
            </a:r>
            <a:r>
              <a:rPr lang="zh-CN" altLang="en-US" dirty="0">
                <a:solidFill>
                  <a:srgbClr val="FF0000"/>
                </a:solidFill>
                <a:latin typeface="华文新魏" charset="0"/>
                <a:ea typeface="华文新魏" charset="0"/>
                <a:cs typeface="华文新魏" charset="0"/>
              </a:rPr>
              <a:t>系统存储器结构</a:t>
            </a:r>
            <a:r>
              <a:rPr lang="zh-CN" altLang="en-US" dirty="0">
                <a:latin typeface="华文新魏" charset="0"/>
                <a:ea typeface="华文新魏" charset="0"/>
                <a:cs typeface="华文新魏" charset="0"/>
              </a:rPr>
              <a:t>的存储管理技术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存储利用率高</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便于系统管理</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但不易实现存储共享、保护和动态扩充</a:t>
            </a:r>
          </a:p>
          <a:p>
            <a:pPr eaLnBrk="1" hangingPunct="1"/>
            <a:r>
              <a:rPr lang="zh-CN" altLang="en-US" dirty="0">
                <a:latin typeface="华文新魏" charset="0"/>
                <a:ea typeface="华文新魏" charset="0"/>
                <a:cs typeface="华文新魏" charset="0"/>
              </a:rPr>
              <a:t>把两者结合起来就是段页式存储管理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132</a:t>
            </a:fld>
            <a:endParaRPr lang="en-US" altLang="zh-CN" dirty="0"/>
          </a:p>
        </p:txBody>
      </p:sp>
    </p:spTree>
    <p:extLst>
      <p:ext uri="{BB962C8B-B14F-4D97-AF65-F5344CB8AC3E}">
        <p14:creationId xmlns:p14="http://schemas.microsoft.com/office/powerpoint/2010/main" val="4286915828"/>
      </p:ext>
    </p:extLst>
  </p:cSld>
  <p:clrMapOvr>
    <a:masterClrMapping/>
  </p:clrMapOvr>
  <p:transition spd="slow">
    <p:wip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a:solidFill>
                  <a:srgbClr val="0000FF"/>
                </a:solidFill>
              </a:rPr>
              <a:t>虚地址</a:t>
            </a:r>
            <a:r>
              <a:rPr kumimoji="1" lang="zh-CN" altLang="en-US" dirty="0"/>
              <a:t>以程序的逻辑结构划分成段</a:t>
            </a:r>
            <a:endParaRPr kumimoji="1" lang="en-US" altLang="zh-CN" dirty="0"/>
          </a:p>
          <a:p>
            <a:pPr lvl="1"/>
            <a:r>
              <a:rPr kumimoji="1" lang="zh-CN" altLang="en-US" dirty="0"/>
              <a:t>段页式存储管理的</a:t>
            </a:r>
            <a:r>
              <a:rPr kumimoji="1" lang="zh-CN" altLang="en-US" dirty="0">
                <a:solidFill>
                  <a:srgbClr val="FF0000"/>
                </a:solidFill>
              </a:rPr>
              <a:t>段式特征</a:t>
            </a:r>
            <a:endParaRPr kumimoji="1" lang="en-US" altLang="zh-CN" dirty="0">
              <a:solidFill>
                <a:srgbClr val="FF0000"/>
              </a:solidFill>
            </a:endParaRPr>
          </a:p>
          <a:p>
            <a:r>
              <a:rPr kumimoji="1" lang="zh-CN" altLang="en-US" dirty="0">
                <a:solidFill>
                  <a:srgbClr val="0000FF"/>
                </a:solidFill>
              </a:rPr>
              <a:t>实地址</a:t>
            </a:r>
            <a:r>
              <a:rPr kumimoji="1" lang="zh-CN" altLang="en-US" dirty="0"/>
              <a:t>划分成位置固定、大小相等的页框</a:t>
            </a:r>
            <a:endParaRPr kumimoji="1" lang="en-US" altLang="zh-CN" dirty="0"/>
          </a:p>
          <a:p>
            <a:pPr lvl="1"/>
            <a:r>
              <a:rPr kumimoji="1" lang="zh-CN" altLang="en-US" dirty="0"/>
              <a:t>段页式存储管理的</a:t>
            </a:r>
            <a:r>
              <a:rPr kumimoji="1" lang="zh-CN" altLang="en-US" dirty="0">
                <a:solidFill>
                  <a:srgbClr val="FF0000"/>
                </a:solidFill>
              </a:rPr>
              <a:t>页式特征</a:t>
            </a:r>
            <a:endParaRPr kumimoji="1" lang="en-US" altLang="zh-CN" dirty="0">
              <a:solidFill>
                <a:srgbClr val="FF0000"/>
              </a:solidFill>
            </a:endParaRPr>
          </a:p>
          <a:p>
            <a:r>
              <a:rPr kumimoji="1" lang="zh-CN" altLang="en-US" dirty="0"/>
              <a:t>将每一段</a:t>
            </a:r>
            <a:r>
              <a:rPr kumimoji="1" lang="zh-CN" altLang="en-US" dirty="0">
                <a:solidFill>
                  <a:srgbClr val="0000FF"/>
                </a:solidFill>
              </a:rPr>
              <a:t>线性地址空间</a:t>
            </a:r>
            <a:r>
              <a:rPr kumimoji="1" lang="zh-CN" altLang="en-US" dirty="0"/>
              <a:t>划分成与页框大小相等的页面</a:t>
            </a:r>
            <a:endParaRPr kumimoji="1" lang="en-US" altLang="zh-CN" dirty="0"/>
          </a:p>
          <a:p>
            <a:pPr lvl="1"/>
            <a:r>
              <a:rPr kumimoji="1" lang="zh-CN" altLang="en-US" dirty="0"/>
              <a:t>形成</a:t>
            </a:r>
            <a:r>
              <a:rPr kumimoji="1" lang="zh-CN" altLang="en-US" dirty="0">
                <a:solidFill>
                  <a:srgbClr val="0000FF"/>
                </a:solidFill>
              </a:rPr>
              <a:t>段页式</a:t>
            </a:r>
            <a:r>
              <a:rPr kumimoji="1" lang="zh-CN" altLang="en-US" dirty="0"/>
              <a:t>存储管理特征</a:t>
            </a:r>
          </a:p>
          <a:p>
            <a:r>
              <a:rPr kumimoji="1" lang="zh-CN" altLang="en-US" dirty="0"/>
              <a:t>逻辑地址形式</a:t>
            </a:r>
            <a:endParaRPr kumimoji="1" lang="en-US" altLang="zh-CN" dirty="0"/>
          </a:p>
          <a:p>
            <a:pPr lvl="1"/>
            <a:r>
              <a:rPr kumimoji="1" lang="zh-CN" altLang="en-US" dirty="0"/>
              <a:t>对用户而言：</a:t>
            </a:r>
            <a:r>
              <a:rPr lang="zh-CN" altLang="zh-CN" dirty="0">
                <a:solidFill>
                  <a:srgbClr val="0000FF"/>
                </a:solidFill>
              </a:rPr>
              <a:t>段式虚拟地址</a:t>
            </a:r>
            <a:r>
              <a:rPr lang="zh-CN" altLang="zh-CN" dirty="0"/>
              <a:t>由段号</a:t>
            </a:r>
            <a:r>
              <a:rPr lang="en-US" altLang="zh-CN" dirty="0">
                <a:solidFill>
                  <a:srgbClr val="008000"/>
                </a:solidFill>
              </a:rPr>
              <a:t>s</a:t>
            </a:r>
            <a:r>
              <a:rPr lang="zh-CN" altLang="zh-CN" dirty="0"/>
              <a:t>和段内位移</a:t>
            </a:r>
            <a:r>
              <a:rPr lang="en-US" altLang="zh-CN" dirty="0">
                <a:solidFill>
                  <a:srgbClr val="008000"/>
                </a:solidFill>
              </a:rPr>
              <a:t>d′</a:t>
            </a:r>
            <a:r>
              <a:rPr lang="zh-CN" altLang="zh-CN" dirty="0"/>
              <a:t>组成</a:t>
            </a:r>
            <a:endParaRPr lang="en-US" altLang="zh-CN" dirty="0"/>
          </a:p>
          <a:p>
            <a:pPr lvl="1"/>
            <a:r>
              <a:rPr lang="zh-CN" altLang="en-US" dirty="0"/>
              <a:t>操作系统</a:t>
            </a:r>
            <a:r>
              <a:rPr lang="zh-CN" altLang="zh-CN" dirty="0"/>
              <a:t>把</a:t>
            </a:r>
            <a:r>
              <a:rPr lang="en-US" altLang="zh-CN" dirty="0">
                <a:solidFill>
                  <a:srgbClr val="008000"/>
                </a:solidFill>
              </a:rPr>
              <a:t>d′</a:t>
            </a:r>
            <a:r>
              <a:rPr lang="zh-CN" altLang="zh-CN" dirty="0"/>
              <a:t>解释成两部分：段内页号</a:t>
            </a:r>
            <a:r>
              <a:rPr lang="en-US" altLang="zh-CN" dirty="0">
                <a:solidFill>
                  <a:srgbClr val="008000"/>
                </a:solidFill>
              </a:rPr>
              <a:t>p</a:t>
            </a:r>
            <a:r>
              <a:rPr lang="zh-CN" altLang="zh-CN" dirty="0"/>
              <a:t>和页内位移</a:t>
            </a:r>
            <a:r>
              <a:rPr lang="en-US" altLang="zh-CN" dirty="0">
                <a:solidFill>
                  <a:srgbClr val="008000"/>
                </a:solidFill>
              </a:rPr>
              <a:t>d</a:t>
            </a:r>
          </a:p>
          <a:p>
            <a:pPr lvl="2"/>
            <a:r>
              <a:rPr lang="zh-CN" altLang="zh-CN" dirty="0">
                <a:solidFill>
                  <a:srgbClr val="0000FF"/>
                </a:solidFill>
              </a:rPr>
              <a:t> </a:t>
            </a:r>
            <a:r>
              <a:rPr lang="en-US" altLang="zh-CN" sz="2400" dirty="0">
                <a:solidFill>
                  <a:srgbClr val="0000FF"/>
                </a:solidFill>
                <a:latin typeface="华文新魏"/>
                <a:ea typeface="华文新魏"/>
                <a:cs typeface="华文新魏"/>
              </a:rPr>
              <a:t>d′</a:t>
            </a:r>
            <a:r>
              <a:rPr lang="zh-CN" altLang="zh-CN" sz="2400" dirty="0">
                <a:solidFill>
                  <a:srgbClr val="0000FF"/>
                </a:solidFill>
                <a:latin typeface="华文新魏"/>
                <a:ea typeface="华文新魏"/>
                <a:cs typeface="华文新魏"/>
              </a:rPr>
              <a:t>＝</a:t>
            </a:r>
            <a:r>
              <a:rPr lang="en-US" altLang="zh-CN" sz="2400" dirty="0">
                <a:solidFill>
                  <a:srgbClr val="0000FF"/>
                </a:solidFill>
                <a:latin typeface="华文新魏"/>
                <a:ea typeface="华文新魏"/>
                <a:cs typeface="华文新魏"/>
              </a:rPr>
              <a:t>p×</a:t>
            </a:r>
            <a:r>
              <a:rPr lang="zh-CN" altLang="zh-CN" sz="2400" dirty="0">
                <a:solidFill>
                  <a:srgbClr val="0000FF"/>
                </a:solidFill>
                <a:latin typeface="华文新魏"/>
                <a:ea typeface="华文新魏"/>
                <a:cs typeface="华文新魏"/>
              </a:rPr>
              <a:t>块长＋</a:t>
            </a:r>
            <a:r>
              <a:rPr lang="en-US" altLang="zh-CN" sz="2400" dirty="0">
                <a:solidFill>
                  <a:srgbClr val="0000FF"/>
                </a:solidFill>
                <a:latin typeface="华文新魏"/>
                <a:ea typeface="华文新魏"/>
                <a:cs typeface="华文新魏"/>
              </a:rPr>
              <a:t>d</a:t>
            </a:r>
            <a:r>
              <a:rPr lang="zh-CN" altLang="zh-CN" sz="2400" dirty="0">
                <a:solidFill>
                  <a:srgbClr val="0000FF"/>
                </a:solidFill>
                <a:latin typeface="华文新魏"/>
                <a:ea typeface="华文新魏"/>
                <a:cs typeface="华文新魏"/>
              </a:rPr>
              <a:t> </a:t>
            </a:r>
            <a:endParaRPr lang="zh-CN" altLang="en-US" sz="2400" dirty="0">
              <a:solidFill>
                <a:srgbClr val="0000FF"/>
              </a:solidFill>
              <a:latin typeface="华文新魏"/>
              <a:ea typeface="华文新魏"/>
              <a:cs typeface="华文新魏"/>
            </a:endParaRPr>
          </a:p>
        </p:txBody>
      </p:sp>
      <p:grpSp>
        <p:nvGrpSpPr>
          <p:cNvPr id="81924" name="Group 8"/>
          <p:cNvGrpSpPr>
            <a:grpSpLocks/>
          </p:cNvGrpSpPr>
          <p:nvPr/>
        </p:nvGrpSpPr>
        <p:grpSpPr bwMode="auto">
          <a:xfrm>
            <a:off x="1691680" y="5835352"/>
            <a:ext cx="5651077" cy="545976"/>
            <a:chOff x="4221" y="14110"/>
            <a:chExt cx="3814" cy="468"/>
          </a:xfrm>
        </p:grpSpPr>
        <p:sp>
          <p:nvSpPr>
            <p:cNvPr id="81925" name="Text Box 9"/>
            <p:cNvSpPr txBox="1">
              <a:spLocks noChangeArrowheads="1"/>
            </p:cNvSpPr>
            <p:nvPr/>
          </p:nvSpPr>
          <p:spPr bwMode="auto">
            <a:xfrm>
              <a:off x="4221" y="14110"/>
              <a:ext cx="3814" cy="468"/>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dirty="0">
                  <a:solidFill>
                    <a:srgbClr val="CC3300"/>
                  </a:solidFill>
                  <a:latin typeface="华文新魏" charset="0"/>
                  <a:ea typeface="华文新魏" charset="0"/>
                  <a:cs typeface="华文新魏" charset="0"/>
                </a:rPr>
                <a:t>段号</a:t>
              </a:r>
              <a:r>
                <a:rPr kumimoji="0" lang="en-US" altLang="zh-CN" dirty="0">
                  <a:solidFill>
                    <a:srgbClr val="CC3300"/>
                  </a:solidFill>
                  <a:latin typeface="华文新魏" charset="0"/>
                  <a:ea typeface="华文新魏" charset="0"/>
                  <a:cs typeface="华文新魏" charset="0"/>
                </a:rPr>
                <a:t>(s)       </a:t>
              </a:r>
              <a:r>
                <a:rPr kumimoji="0" lang="zh-CN" altLang="en-US" dirty="0">
                  <a:solidFill>
                    <a:srgbClr val="CC3300"/>
                  </a:solidFill>
                  <a:latin typeface="华文新魏" charset="0"/>
                  <a:ea typeface="华文新魏" charset="0"/>
                  <a:cs typeface="华文新魏" charset="0"/>
                </a:rPr>
                <a:t>段内页号 </a:t>
              </a:r>
              <a:r>
                <a:rPr kumimoji="0" lang="en-US" altLang="zh-CN" dirty="0">
                  <a:solidFill>
                    <a:srgbClr val="CC3300"/>
                  </a:solidFill>
                  <a:latin typeface="华文新魏" charset="0"/>
                  <a:ea typeface="华文新魏" charset="0"/>
                  <a:cs typeface="华文新魏" charset="0"/>
                </a:rPr>
                <a:t>(p)      </a:t>
              </a:r>
              <a:r>
                <a:rPr kumimoji="0" lang="zh-CN" altLang="en-US" dirty="0">
                  <a:solidFill>
                    <a:srgbClr val="CC3300"/>
                  </a:solidFill>
                  <a:latin typeface="华文新魏" charset="0"/>
                  <a:ea typeface="华文新魏" charset="0"/>
                  <a:cs typeface="华文新魏" charset="0"/>
                </a:rPr>
                <a:t>页内位移</a:t>
              </a:r>
              <a:r>
                <a:rPr kumimoji="0" lang="en-US" altLang="zh-CN" dirty="0">
                  <a:solidFill>
                    <a:srgbClr val="CC3300"/>
                  </a:solidFill>
                  <a:latin typeface="华文新魏" charset="0"/>
                  <a:ea typeface="华文新魏" charset="0"/>
                  <a:cs typeface="华文新魏" charset="0"/>
                </a:rPr>
                <a:t>(d)</a:t>
              </a:r>
            </a:p>
          </p:txBody>
        </p:sp>
        <p:sp>
          <p:nvSpPr>
            <p:cNvPr id="81926" name="Line 10"/>
            <p:cNvSpPr>
              <a:spLocks noChangeShapeType="1"/>
            </p:cNvSpPr>
            <p:nvPr/>
          </p:nvSpPr>
          <p:spPr bwMode="auto">
            <a:xfrm flipH="1" flipV="1">
              <a:off x="5121" y="1411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1927" name="Line 11"/>
            <p:cNvSpPr>
              <a:spLocks noChangeShapeType="1"/>
            </p:cNvSpPr>
            <p:nvPr/>
          </p:nvSpPr>
          <p:spPr bwMode="auto">
            <a:xfrm>
              <a:off x="6561" y="14110"/>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请求段页式虚存管理的基本原理</a:t>
            </a:r>
          </a:p>
        </p:txBody>
      </p: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133</a:t>
            </a:fld>
            <a:endParaRPr lang="en-US" altLang="zh-CN" dirty="0"/>
          </a:p>
        </p:txBody>
      </p:sp>
    </p:spTree>
    <p:extLst>
      <p:ext uri="{BB962C8B-B14F-4D97-AF65-F5344CB8AC3E}">
        <p14:creationId xmlns:p14="http://schemas.microsoft.com/office/powerpoint/2010/main" val="2384179196"/>
      </p:ext>
    </p:extLst>
  </p:cSld>
  <p:clrMapOvr>
    <a:masterClrMapping/>
  </p:clrMapOvr>
  <p:transition spd="slow">
    <p:wip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请求段页式虚存管理的数据结构</a:t>
            </a:r>
          </a:p>
        </p:txBody>
      </p:sp>
      <p:sp>
        <p:nvSpPr>
          <p:cNvPr id="3" name="内容占位符 2"/>
          <p:cNvSpPr>
            <a:spLocks noGrp="1"/>
          </p:cNvSpPr>
          <p:nvPr>
            <p:ph idx="1"/>
          </p:nvPr>
        </p:nvSpPr>
        <p:spPr/>
        <p:txBody>
          <a:bodyPr/>
          <a:lstStyle/>
          <a:p>
            <a:r>
              <a:rPr kumimoji="1" lang="zh-CN" altLang="en-US" dirty="0"/>
              <a:t>段页式存储管理的主要数据结构</a:t>
            </a:r>
          </a:p>
          <a:p>
            <a:pPr lvl="1"/>
            <a:r>
              <a:rPr kumimoji="1" lang="zh-CN" altLang="en-US" dirty="0">
                <a:solidFill>
                  <a:srgbClr val="0000FF"/>
                </a:solidFill>
              </a:rPr>
              <a:t>作业表</a:t>
            </a:r>
            <a:r>
              <a:rPr kumimoji="1" lang="zh-CN" altLang="en-US" dirty="0"/>
              <a:t>：登记进入系统中的所有作业及该作业</a:t>
            </a:r>
            <a:r>
              <a:rPr kumimoji="1" lang="zh-CN" altLang="en-US" dirty="0">
                <a:solidFill>
                  <a:srgbClr val="FF0000"/>
                </a:solidFill>
              </a:rPr>
              <a:t>段表</a:t>
            </a:r>
            <a:r>
              <a:rPr kumimoji="1" lang="zh-CN" altLang="en-US" dirty="0"/>
              <a:t>的起始地址</a:t>
            </a:r>
          </a:p>
          <a:p>
            <a:pPr lvl="1"/>
            <a:r>
              <a:rPr kumimoji="1" lang="zh-CN" altLang="en-US" dirty="0">
                <a:solidFill>
                  <a:srgbClr val="0000FF"/>
                </a:solidFill>
              </a:rPr>
              <a:t>段表：</a:t>
            </a:r>
            <a:r>
              <a:rPr kumimoji="1" lang="zh-CN" altLang="en-US" dirty="0"/>
              <a:t>包含这个</a:t>
            </a:r>
            <a:r>
              <a:rPr kumimoji="1" lang="zh-CN" altLang="en-US" dirty="0">
                <a:solidFill>
                  <a:srgbClr val="FF0000"/>
                </a:solidFill>
              </a:rPr>
              <a:t>段是否在内存</a:t>
            </a:r>
            <a:r>
              <a:rPr kumimoji="1" lang="zh-CN" altLang="en-US" dirty="0"/>
              <a:t>，以及该段</a:t>
            </a:r>
            <a:r>
              <a:rPr kumimoji="1" lang="zh-CN" altLang="en-US" dirty="0">
                <a:solidFill>
                  <a:srgbClr val="FF0000"/>
                </a:solidFill>
              </a:rPr>
              <a:t>页表</a:t>
            </a:r>
            <a:r>
              <a:rPr kumimoji="1" lang="zh-CN" altLang="en-US" dirty="0"/>
              <a:t>的起始地址等</a:t>
            </a:r>
          </a:p>
          <a:p>
            <a:pPr lvl="1"/>
            <a:r>
              <a:rPr kumimoji="1" lang="zh-CN" altLang="en-US" dirty="0">
                <a:solidFill>
                  <a:srgbClr val="0000FF"/>
                </a:solidFill>
              </a:rPr>
              <a:t>页表：</a:t>
            </a:r>
            <a:r>
              <a:rPr kumimoji="1" lang="zh-CN" altLang="en-US" dirty="0"/>
              <a:t>包含该</a:t>
            </a:r>
            <a:r>
              <a:rPr kumimoji="1" lang="zh-CN" altLang="en-US" dirty="0">
                <a:solidFill>
                  <a:srgbClr val="FF0000"/>
                </a:solidFill>
              </a:rPr>
              <a:t>页是否在内存</a:t>
            </a:r>
            <a:r>
              <a:rPr kumimoji="1" lang="en-US" altLang="zh-CN" dirty="0"/>
              <a:t>(</a:t>
            </a:r>
            <a:r>
              <a:rPr kumimoji="1" lang="zh-CN" altLang="en-US" dirty="0"/>
              <a:t>中断位</a:t>
            </a:r>
            <a:r>
              <a:rPr kumimoji="1" lang="en-US" altLang="zh-CN" dirty="0"/>
              <a:t>)</a:t>
            </a:r>
            <a:r>
              <a:rPr kumimoji="1" lang="zh-CN" altLang="en-US" dirty="0"/>
              <a:t>、对应</a:t>
            </a:r>
            <a:r>
              <a:rPr kumimoji="1" lang="zh-CN" altLang="en-US" dirty="0">
                <a:solidFill>
                  <a:srgbClr val="FF0000"/>
                </a:solidFill>
              </a:rPr>
              <a:t>内存块号</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134</a:t>
            </a:fld>
            <a:endParaRPr lang="en-US" altLang="zh-CN" dirty="0"/>
          </a:p>
        </p:txBody>
      </p:sp>
    </p:spTree>
    <p:extLst>
      <p:ext uri="{BB962C8B-B14F-4D97-AF65-F5344CB8AC3E}">
        <p14:creationId xmlns:p14="http://schemas.microsoft.com/office/powerpoint/2010/main" val="2207274913"/>
      </p:ext>
    </p:extLst>
  </p:cSld>
  <p:clrMapOvr>
    <a:masterClrMapping/>
  </p:clrMapOvr>
  <p:transition spd="slow">
    <p:wip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a:latin typeface="华文新魏" charset="0"/>
                <a:ea typeface="华文新魏" charset="0"/>
                <a:cs typeface="华文新魏" charset="0"/>
              </a:rPr>
              <a:t> </a:t>
            </a:r>
          </a:p>
        </p:txBody>
      </p:sp>
      <p:sp>
        <p:nvSpPr>
          <p:cNvPr id="87043" name="Rectangle 3"/>
          <p:cNvSpPr>
            <a:spLocks noGrp="1" noChangeArrowheads="1"/>
          </p:cNvSpPr>
          <p:nvPr>
            <p:ph type="body" idx="1"/>
          </p:nvPr>
        </p:nvSpPr>
        <p:spPr/>
        <p:txBody>
          <a:bodyPr/>
          <a:lstStyle/>
          <a:p>
            <a:pPr eaLnBrk="1" hangingPunct="1">
              <a:buFontTx/>
              <a:buNone/>
            </a:pPr>
            <a:r>
              <a:rPr lang="en-US" altLang="zh-CN">
                <a:latin typeface="华文新魏" charset="0"/>
                <a:ea typeface="华文新魏" charset="0"/>
                <a:cs typeface="华文新魏" charset="0"/>
              </a:rPr>
              <a:t>  </a:t>
            </a:r>
          </a:p>
        </p:txBody>
      </p:sp>
      <p:grpSp>
        <p:nvGrpSpPr>
          <p:cNvPr id="87044" name="Group 4"/>
          <p:cNvGrpSpPr>
            <a:grpSpLocks/>
          </p:cNvGrpSpPr>
          <p:nvPr/>
        </p:nvGrpSpPr>
        <p:grpSpPr bwMode="auto">
          <a:xfrm>
            <a:off x="323528" y="1981200"/>
            <a:ext cx="8568952" cy="4191000"/>
            <a:chOff x="2421" y="9076"/>
            <a:chExt cx="7560" cy="3786"/>
          </a:xfrm>
        </p:grpSpPr>
        <p:sp>
          <p:nvSpPr>
            <p:cNvPr id="87046" name="Rectangle 5"/>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7" name="Rectangle 6"/>
            <p:cNvSpPr>
              <a:spLocks noChangeArrowheads="1"/>
            </p:cNvSpPr>
            <p:nvPr/>
          </p:nvSpPr>
          <p:spPr bwMode="auto">
            <a:xfrm>
              <a:off x="656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8" name="Rectangle 7"/>
            <p:cNvSpPr>
              <a:spLocks noChangeArrowheads="1"/>
            </p:cNvSpPr>
            <p:nvPr/>
          </p:nvSpPr>
          <p:spPr bwMode="auto">
            <a:xfrm>
              <a:off x="3681" y="11260"/>
              <a:ext cx="1080" cy="1248"/>
            </a:xfrm>
            <a:prstGeom prst="rect">
              <a:avLst/>
            </a:prstGeom>
            <a:solidFill>
              <a:schemeClr val="accent1"/>
            </a:solidFill>
            <a:ln w="9525">
              <a:solidFill>
                <a:srgbClr val="000000"/>
              </a:solidFill>
              <a:miter lim="800000"/>
              <a:headEnd/>
              <a:tailEnd/>
            </a:ln>
          </p:spPr>
          <p:txBody>
            <a:bodyPr/>
            <a:lstStyle/>
            <a:p>
              <a:endParaRPr lang="zh-CN" altLang="en-US" sz="2000"/>
            </a:p>
          </p:txBody>
        </p:sp>
        <p:sp>
          <p:nvSpPr>
            <p:cNvPr id="87049" name="Text Box 8"/>
            <p:cNvSpPr txBox="1">
              <a:spLocks noChangeArrowheads="1"/>
            </p:cNvSpPr>
            <p:nvPr/>
          </p:nvSpPr>
          <p:spPr bwMode="auto">
            <a:xfrm>
              <a:off x="2590" y="9076"/>
              <a:ext cx="1800" cy="468"/>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段表控制寄存器</a:t>
              </a:r>
            </a:p>
          </p:txBody>
        </p:sp>
        <p:sp>
          <p:nvSpPr>
            <p:cNvPr id="87050" name="Text Box 9"/>
            <p:cNvSpPr txBox="1">
              <a:spLocks noChangeArrowheads="1"/>
            </p:cNvSpPr>
            <p:nvPr/>
          </p:nvSpPr>
          <p:spPr bwMode="auto">
            <a:xfrm>
              <a:off x="2421" y="9544"/>
              <a:ext cx="216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段表始址   段表长度</a:t>
              </a:r>
            </a:p>
          </p:txBody>
        </p:sp>
        <p:sp>
          <p:nvSpPr>
            <p:cNvPr id="87051" name="Line 10"/>
            <p:cNvSpPr>
              <a:spLocks noChangeShapeType="1"/>
            </p:cNvSpPr>
            <p:nvPr/>
          </p:nvSpPr>
          <p:spPr bwMode="auto">
            <a:xfrm>
              <a:off x="3501" y="9544"/>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52" name="Text Box 11"/>
            <p:cNvSpPr txBox="1">
              <a:spLocks noChangeArrowheads="1"/>
            </p:cNvSpPr>
            <p:nvPr/>
          </p:nvSpPr>
          <p:spPr bwMode="auto">
            <a:xfrm>
              <a:off x="6381" y="9544"/>
              <a:ext cx="288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段号</a:t>
              </a:r>
              <a:r>
                <a:rPr kumimoji="0" lang="en-US" altLang="zh-CN" sz="2000">
                  <a:solidFill>
                    <a:srgbClr val="CC3300"/>
                  </a:solidFill>
                  <a:latin typeface="华文新魏" charset="0"/>
                  <a:ea typeface="华文新魏" charset="0"/>
                  <a:cs typeface="华文新魏" charset="0"/>
                </a:rPr>
                <a:t>s   </a:t>
              </a:r>
              <a:r>
                <a:rPr kumimoji="0" lang="zh-CN" altLang="en-US" sz="2000">
                  <a:solidFill>
                    <a:srgbClr val="CC3300"/>
                  </a:solidFill>
                  <a:latin typeface="华文新魏" charset="0"/>
                  <a:ea typeface="华文新魏" charset="0"/>
                  <a:cs typeface="华文新魏" charset="0"/>
                </a:rPr>
                <a:t>页号</a:t>
              </a:r>
              <a:r>
                <a:rPr kumimoji="0" lang="en-US" altLang="zh-CN" sz="2000">
                  <a:solidFill>
                    <a:srgbClr val="CC3300"/>
                  </a:solidFill>
                  <a:latin typeface="华文新魏" charset="0"/>
                  <a:ea typeface="华文新魏" charset="0"/>
                  <a:cs typeface="华文新魏" charset="0"/>
                </a:rPr>
                <a:t>p          </a:t>
              </a:r>
              <a:r>
                <a:rPr kumimoji="0" lang="zh-CN" altLang="en-US" sz="2000">
                  <a:solidFill>
                    <a:srgbClr val="CC3300"/>
                  </a:solidFill>
                  <a:latin typeface="华文新魏" charset="0"/>
                  <a:ea typeface="华文新魏" charset="0"/>
                  <a:cs typeface="华文新魏" charset="0"/>
                </a:rPr>
                <a:t>位移</a:t>
              </a:r>
              <a:r>
                <a:rPr kumimoji="0" lang="en-US" altLang="zh-CN" sz="2000">
                  <a:solidFill>
                    <a:srgbClr val="CC3300"/>
                  </a:solidFill>
                  <a:latin typeface="华文新魏" charset="0"/>
                  <a:ea typeface="华文新魏" charset="0"/>
                  <a:cs typeface="华文新魏" charset="0"/>
                </a:rPr>
                <a:t>d</a:t>
              </a:r>
            </a:p>
          </p:txBody>
        </p:sp>
        <p:sp>
          <p:nvSpPr>
            <p:cNvPr id="87053" name="Line 12"/>
            <p:cNvSpPr>
              <a:spLocks noChangeShapeType="1"/>
            </p:cNvSpPr>
            <p:nvPr/>
          </p:nvSpPr>
          <p:spPr bwMode="auto">
            <a:xfrm>
              <a:off x="7101" y="9544"/>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54" name="Line 13"/>
            <p:cNvSpPr>
              <a:spLocks noChangeShapeType="1"/>
            </p:cNvSpPr>
            <p:nvPr/>
          </p:nvSpPr>
          <p:spPr bwMode="auto">
            <a:xfrm>
              <a:off x="7821" y="9544"/>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55" name="AutoShape 14"/>
            <p:cNvSpPr>
              <a:spLocks noChangeArrowheads="1"/>
            </p:cNvSpPr>
            <p:nvPr/>
          </p:nvSpPr>
          <p:spPr bwMode="auto">
            <a:xfrm>
              <a:off x="2781" y="10480"/>
              <a:ext cx="360" cy="312"/>
            </a:xfrm>
            <a:prstGeom prst="flowChartOr">
              <a:avLst/>
            </a:prstGeom>
            <a:solidFill>
              <a:schemeClr val="accent1"/>
            </a:solidFill>
            <a:ln w="9525">
              <a:solidFill>
                <a:srgbClr val="000000"/>
              </a:solidFill>
              <a:round/>
              <a:headEnd/>
              <a:tailEnd/>
            </a:ln>
          </p:spPr>
          <p:txBody>
            <a:bodyPr/>
            <a:lstStyle/>
            <a:p>
              <a:endParaRPr lang="zh-CN" altLang="en-US" sz="2000"/>
            </a:p>
          </p:txBody>
        </p:sp>
        <p:sp>
          <p:nvSpPr>
            <p:cNvPr id="87056" name="Line 15"/>
            <p:cNvSpPr>
              <a:spLocks noChangeShapeType="1"/>
            </p:cNvSpPr>
            <p:nvPr/>
          </p:nvSpPr>
          <p:spPr bwMode="auto">
            <a:xfrm>
              <a:off x="2961" y="10012"/>
              <a:ext cx="0" cy="46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57" name="Line 16"/>
            <p:cNvSpPr>
              <a:spLocks noChangeShapeType="1"/>
            </p:cNvSpPr>
            <p:nvPr/>
          </p:nvSpPr>
          <p:spPr bwMode="auto">
            <a:xfrm>
              <a:off x="6741" y="10012"/>
              <a:ext cx="0" cy="62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58" name="Line 17"/>
            <p:cNvSpPr>
              <a:spLocks noChangeShapeType="1"/>
            </p:cNvSpPr>
            <p:nvPr/>
          </p:nvSpPr>
          <p:spPr bwMode="auto">
            <a:xfrm flipH="1">
              <a:off x="3141" y="10636"/>
              <a:ext cx="360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59" name="AutoShape 18"/>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chemeClr val="accent1"/>
            </a:solidFill>
            <a:ln w="9525">
              <a:solidFill>
                <a:srgbClr val="000000"/>
              </a:solidFill>
              <a:miter lim="800000"/>
              <a:headEnd/>
              <a:tailEnd/>
            </a:ln>
          </p:spPr>
          <p:txBody>
            <a:bodyPr/>
            <a:lstStyle/>
            <a:p>
              <a:endParaRPr lang="zh-CN" altLang="en-US" sz="2000"/>
            </a:p>
          </p:txBody>
        </p:sp>
        <p:sp>
          <p:nvSpPr>
            <p:cNvPr id="87060" name="Line 19"/>
            <p:cNvSpPr>
              <a:spLocks noChangeShapeType="1"/>
            </p:cNvSpPr>
            <p:nvPr/>
          </p:nvSpPr>
          <p:spPr bwMode="auto">
            <a:xfrm>
              <a:off x="4581" y="9700"/>
              <a:ext cx="54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61" name="Line 20"/>
            <p:cNvSpPr>
              <a:spLocks noChangeShapeType="1"/>
            </p:cNvSpPr>
            <p:nvPr/>
          </p:nvSpPr>
          <p:spPr bwMode="auto">
            <a:xfrm flipV="1">
              <a:off x="5301" y="9856"/>
              <a:ext cx="0" cy="78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62" name="Text Box 21"/>
            <p:cNvSpPr txBox="1">
              <a:spLocks noChangeArrowheads="1"/>
            </p:cNvSpPr>
            <p:nvPr/>
          </p:nvSpPr>
          <p:spPr bwMode="auto">
            <a:xfrm>
              <a:off x="4772" y="9076"/>
              <a:ext cx="10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段超长</a:t>
              </a:r>
              <a:r>
                <a:rPr kumimoji="0" lang="en-US" altLang="zh-CN" sz="2000" dirty="0">
                  <a:solidFill>
                    <a:srgbClr val="CC3300"/>
                  </a:solidFill>
                  <a:latin typeface="华文新魏" charset="0"/>
                  <a:ea typeface="华文新魏" charset="0"/>
                  <a:cs typeface="华文新魏" charset="0"/>
                </a:rPr>
                <a:t>?</a:t>
              </a:r>
            </a:p>
          </p:txBody>
        </p:sp>
        <p:sp>
          <p:nvSpPr>
            <p:cNvPr id="87063" name="Line 22"/>
            <p:cNvSpPr>
              <a:spLocks noChangeShapeType="1"/>
            </p:cNvSpPr>
            <p:nvPr/>
          </p:nvSpPr>
          <p:spPr bwMode="auto">
            <a:xfrm>
              <a:off x="3681" y="12196"/>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64" name="Line 23"/>
            <p:cNvSpPr>
              <a:spLocks noChangeShapeType="1"/>
            </p:cNvSpPr>
            <p:nvPr/>
          </p:nvSpPr>
          <p:spPr bwMode="auto">
            <a:xfrm>
              <a:off x="3681" y="11572"/>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65" name="Line 24"/>
            <p:cNvSpPr>
              <a:spLocks noChangeShapeType="1"/>
            </p:cNvSpPr>
            <p:nvPr/>
          </p:nvSpPr>
          <p:spPr bwMode="auto">
            <a:xfrm>
              <a:off x="3681" y="11884"/>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66" name="Line 25"/>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67" name="Line 26"/>
            <p:cNvSpPr>
              <a:spLocks noChangeShapeType="1"/>
            </p:cNvSpPr>
            <p:nvPr/>
          </p:nvSpPr>
          <p:spPr bwMode="auto">
            <a:xfrm>
              <a:off x="2961" y="10792"/>
              <a:ext cx="0" cy="109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68" name="AutoShape 27"/>
            <p:cNvSpPr>
              <a:spLocks noChangeArrowheads="1"/>
            </p:cNvSpPr>
            <p:nvPr/>
          </p:nvSpPr>
          <p:spPr bwMode="auto">
            <a:xfrm>
              <a:off x="5481" y="11884"/>
              <a:ext cx="360" cy="312"/>
            </a:xfrm>
            <a:prstGeom prst="flowChartOr">
              <a:avLst/>
            </a:prstGeom>
            <a:solidFill>
              <a:schemeClr val="accent1"/>
            </a:solidFill>
            <a:ln w="9525">
              <a:solidFill>
                <a:srgbClr val="000000"/>
              </a:solidFill>
              <a:round/>
              <a:headEnd/>
              <a:tailEnd/>
            </a:ln>
          </p:spPr>
          <p:txBody>
            <a:bodyPr/>
            <a:lstStyle/>
            <a:p>
              <a:endParaRPr lang="zh-CN" altLang="en-US" sz="2000"/>
            </a:p>
          </p:txBody>
        </p:sp>
        <p:sp>
          <p:nvSpPr>
            <p:cNvPr id="87069" name="Line 28"/>
            <p:cNvSpPr>
              <a:spLocks noChangeShapeType="1"/>
            </p:cNvSpPr>
            <p:nvPr/>
          </p:nvSpPr>
          <p:spPr bwMode="auto">
            <a:xfrm>
              <a:off x="4761" y="1204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70" name="Line 29"/>
            <p:cNvSpPr>
              <a:spLocks noChangeShapeType="1"/>
            </p:cNvSpPr>
            <p:nvPr/>
          </p:nvSpPr>
          <p:spPr bwMode="auto">
            <a:xfrm>
              <a:off x="4221" y="11260"/>
              <a:ext cx="0" cy="124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1" name="Line 30"/>
            <p:cNvSpPr>
              <a:spLocks noChangeShapeType="1"/>
            </p:cNvSpPr>
            <p:nvPr/>
          </p:nvSpPr>
          <p:spPr bwMode="auto">
            <a:xfrm>
              <a:off x="6561" y="11572"/>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2" name="Line 31"/>
            <p:cNvSpPr>
              <a:spLocks noChangeShapeType="1"/>
            </p:cNvSpPr>
            <p:nvPr/>
          </p:nvSpPr>
          <p:spPr bwMode="auto">
            <a:xfrm>
              <a:off x="6561" y="11884"/>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3" name="Line 32"/>
            <p:cNvSpPr>
              <a:spLocks noChangeShapeType="1"/>
            </p:cNvSpPr>
            <p:nvPr/>
          </p:nvSpPr>
          <p:spPr bwMode="auto">
            <a:xfrm>
              <a:off x="6561" y="12196"/>
              <a:ext cx="108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4" name="Line 33"/>
            <p:cNvSpPr>
              <a:spLocks noChangeShapeType="1"/>
            </p:cNvSpPr>
            <p:nvPr/>
          </p:nvSpPr>
          <p:spPr bwMode="auto">
            <a:xfrm>
              <a:off x="5841" y="1204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75" name="Line 34"/>
            <p:cNvSpPr>
              <a:spLocks noChangeShapeType="1"/>
            </p:cNvSpPr>
            <p:nvPr/>
          </p:nvSpPr>
          <p:spPr bwMode="auto">
            <a:xfrm>
              <a:off x="5661" y="10948"/>
              <a:ext cx="0" cy="93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76" name="Line 35"/>
            <p:cNvSpPr>
              <a:spLocks noChangeShapeType="1"/>
            </p:cNvSpPr>
            <p:nvPr/>
          </p:nvSpPr>
          <p:spPr bwMode="auto">
            <a:xfrm>
              <a:off x="5661" y="10948"/>
              <a:ext cx="18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7" name="Line 36"/>
            <p:cNvSpPr>
              <a:spLocks noChangeShapeType="1"/>
            </p:cNvSpPr>
            <p:nvPr/>
          </p:nvSpPr>
          <p:spPr bwMode="auto">
            <a:xfrm>
              <a:off x="7461" y="10012"/>
              <a:ext cx="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78" name="Line 37"/>
            <p:cNvSpPr>
              <a:spLocks noChangeShapeType="1"/>
            </p:cNvSpPr>
            <p:nvPr/>
          </p:nvSpPr>
          <p:spPr bwMode="auto">
            <a:xfrm>
              <a:off x="2961" y="11884"/>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79" name="Text Box 38"/>
            <p:cNvSpPr txBox="1">
              <a:spLocks noChangeArrowheads="1"/>
            </p:cNvSpPr>
            <p:nvPr/>
          </p:nvSpPr>
          <p:spPr bwMode="auto">
            <a:xfrm>
              <a:off x="8361" y="11884"/>
              <a:ext cx="16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CC3300"/>
                  </a:solidFill>
                  <a:latin typeface="华文新魏" charset="0"/>
                  <a:ea typeface="华文新魏" charset="0"/>
                  <a:cs typeface="华文新魏" charset="0"/>
                </a:rPr>
                <a:t>页框号   位移</a:t>
              </a:r>
            </a:p>
          </p:txBody>
        </p:sp>
        <p:sp>
          <p:nvSpPr>
            <p:cNvPr id="87080" name="Line 39"/>
            <p:cNvSpPr>
              <a:spLocks noChangeShapeType="1"/>
            </p:cNvSpPr>
            <p:nvPr/>
          </p:nvSpPr>
          <p:spPr bwMode="auto">
            <a:xfrm>
              <a:off x="7641" y="12040"/>
              <a:ext cx="7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sz="2000"/>
            </a:p>
          </p:txBody>
        </p:sp>
        <p:sp>
          <p:nvSpPr>
            <p:cNvPr id="87081" name="Line 40"/>
            <p:cNvSpPr>
              <a:spLocks noChangeShapeType="1"/>
            </p:cNvSpPr>
            <p:nvPr/>
          </p:nvSpPr>
          <p:spPr bwMode="auto">
            <a:xfrm>
              <a:off x="9081" y="11884"/>
              <a:ext cx="0" cy="46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sz="2000"/>
            </a:p>
          </p:txBody>
        </p:sp>
        <p:sp>
          <p:nvSpPr>
            <p:cNvPr id="87082" name="Text Box 41"/>
            <p:cNvSpPr txBox="1">
              <a:spLocks noChangeArrowheads="1"/>
            </p:cNvSpPr>
            <p:nvPr/>
          </p:nvSpPr>
          <p:spPr bwMode="auto">
            <a:xfrm>
              <a:off x="3681" y="12550"/>
              <a:ext cx="10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段表</a:t>
              </a:r>
            </a:p>
          </p:txBody>
        </p:sp>
        <p:sp>
          <p:nvSpPr>
            <p:cNvPr id="87083" name="Text Box 42"/>
            <p:cNvSpPr txBox="1">
              <a:spLocks noChangeArrowheads="1"/>
            </p:cNvSpPr>
            <p:nvPr/>
          </p:nvSpPr>
          <p:spPr bwMode="auto">
            <a:xfrm>
              <a:off x="6561" y="12550"/>
              <a:ext cx="1080" cy="31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t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CC3300"/>
                  </a:solidFill>
                  <a:latin typeface="华文新魏" charset="0"/>
                  <a:ea typeface="华文新魏" charset="0"/>
                  <a:cs typeface="华文新魏" charset="0"/>
                </a:rPr>
                <a:t>页表</a:t>
              </a:r>
            </a:p>
          </p:txBody>
        </p:sp>
      </p:grpSp>
      <p:sp>
        <p:nvSpPr>
          <p:cNvPr id="44" name="标题 1"/>
          <p:cNvSpPr txBox="1">
            <a:spLocks/>
          </p:cNvSpPr>
          <p:nvPr/>
        </p:nvSpPr>
        <p:spPr bwMode="auto">
          <a:xfrm>
            <a:off x="827584" y="476672"/>
            <a:ext cx="7357564"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zh-CN" altLang="en-US" dirty="0">
                <a:latin typeface="华文新魏" charset="0"/>
                <a:ea typeface="华文新魏" charset="0"/>
                <a:cs typeface="华文新魏" charset="0"/>
              </a:rPr>
              <a:t>请求段页式虚存管理动态地址转换</a:t>
            </a:r>
          </a:p>
        </p:txBody>
      </p:sp>
      <p:sp>
        <p:nvSpPr>
          <p:cNvPr id="4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135</a:t>
            </a:fld>
            <a:endParaRPr lang="en-US" altLang="zh-CN" dirty="0"/>
          </a:p>
        </p:txBody>
      </p:sp>
    </p:spTree>
    <p:extLst>
      <p:ext uri="{BB962C8B-B14F-4D97-AF65-F5344CB8AC3E}">
        <p14:creationId xmlns:p14="http://schemas.microsoft.com/office/powerpoint/2010/main" val="3631087431"/>
      </p:ext>
    </p:extLst>
  </p:cSld>
  <p:clrMapOvr>
    <a:masterClrMapping/>
  </p:clrMapOvr>
  <p:transition spd="slow">
    <p:wip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请求段页式虚存管理动态地址转换</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从</a:t>
            </a:r>
            <a:r>
              <a:rPr kumimoji="1" lang="zh-CN" altLang="en-US" dirty="0">
                <a:solidFill>
                  <a:srgbClr val="0000FF"/>
                </a:solidFill>
                <a:latin typeface="STXinwei" panose="02010800040101010101" pitchFamily="2" charset="-122"/>
                <a:ea typeface="STXinwei" panose="02010800040101010101" pitchFamily="2" charset="-122"/>
              </a:rPr>
              <a:t>逻辑地址</a:t>
            </a:r>
            <a:r>
              <a:rPr kumimoji="1" lang="zh-CN" altLang="en-US" dirty="0">
                <a:latin typeface="STXinwei" panose="02010800040101010101" pitchFamily="2" charset="-122"/>
                <a:ea typeface="STXinwei" panose="02010800040101010101" pitchFamily="2" charset="-122"/>
              </a:rPr>
              <a:t>出发，先以段号</a:t>
            </a:r>
            <a:r>
              <a:rPr kumimoji="1" lang="en-US" altLang="zh-CN" dirty="0">
                <a:solidFill>
                  <a:srgbClr val="008000"/>
                </a:solidFill>
                <a:latin typeface="STXinwei" panose="02010800040101010101" pitchFamily="2" charset="-122"/>
                <a:ea typeface="STXinwei" panose="02010800040101010101" pitchFamily="2" charset="-122"/>
              </a:rPr>
              <a:t>s</a:t>
            </a:r>
            <a:r>
              <a:rPr kumimoji="1" lang="zh-CN" altLang="en-US" dirty="0">
                <a:latin typeface="STXinwei" panose="02010800040101010101" pitchFamily="2" charset="-122"/>
                <a:ea typeface="STXinwei" panose="02010800040101010101" pitchFamily="2" charset="-122"/>
              </a:rPr>
              <a:t>和页号</a:t>
            </a:r>
            <a:r>
              <a:rPr kumimoji="1" lang="en-US" altLang="zh-CN" dirty="0">
                <a:solidFill>
                  <a:srgbClr val="008000"/>
                </a:solidFill>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作索引去查</a:t>
            </a:r>
            <a:r>
              <a:rPr kumimoji="1" lang="zh-CN" altLang="en-US" dirty="0">
                <a:solidFill>
                  <a:srgbClr val="0000FF"/>
                </a:solidFill>
                <a:latin typeface="STXinwei" panose="02010800040101010101" pitchFamily="2" charset="-122"/>
                <a:ea typeface="STXinwei" panose="02010800040101010101" pitchFamily="2" charset="-122"/>
              </a:rPr>
              <a:t>快表</a:t>
            </a:r>
            <a:endParaRPr kumimoji="1" lang="en-US" altLang="zh-CN" dirty="0">
              <a:solidFill>
                <a:srgbClr val="0000FF"/>
              </a:solidFill>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如果找到</a:t>
            </a:r>
            <a:r>
              <a:rPr kumimoji="1" lang="zh-CN"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那么立即获得页</a:t>
            </a:r>
            <a:r>
              <a:rPr kumimoji="1" lang="en-US" altLang="zh-CN" dirty="0">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的</a:t>
            </a:r>
            <a:r>
              <a:rPr kumimoji="1" lang="zh-CN" altLang="en-US" dirty="0">
                <a:solidFill>
                  <a:srgbClr val="0000FF"/>
                </a:solidFill>
                <a:latin typeface="STXinwei" panose="02010800040101010101" pitchFamily="2" charset="-122"/>
                <a:ea typeface="STXinwei" panose="02010800040101010101" pitchFamily="2" charset="-122"/>
              </a:rPr>
              <a:t>页框号</a:t>
            </a:r>
            <a:r>
              <a:rPr kumimoji="1" lang="en-US" altLang="zh-CN" dirty="0">
                <a:solidFill>
                  <a:srgbClr val="008000"/>
                </a:solidFill>
                <a:latin typeface="STXinwei" panose="02010800040101010101" pitchFamily="2" charset="-122"/>
                <a:ea typeface="STXinwei" panose="02010800040101010101" pitchFamily="2" charset="-122"/>
              </a:rPr>
              <a:t>p’</a:t>
            </a:r>
            <a:r>
              <a:rPr kumimoji="1" lang="zh-CN" altLang="en-US" dirty="0">
                <a:latin typeface="STXinwei" panose="02010800040101010101" pitchFamily="2" charset="-122"/>
                <a:ea typeface="STXinwei" panose="02010800040101010101" pitchFamily="2" charset="-122"/>
              </a:rPr>
              <a:t>，并与位移</a:t>
            </a:r>
            <a:r>
              <a:rPr kumimoji="1" lang="en-US" altLang="zh-CN" dirty="0">
                <a:solidFill>
                  <a:srgbClr val="008000"/>
                </a:solidFill>
                <a:latin typeface="STXinwei" panose="02010800040101010101" pitchFamily="2" charset="-122"/>
                <a:ea typeface="STXinwei" panose="02010800040101010101" pitchFamily="2" charset="-122"/>
              </a:rPr>
              <a:t>d</a:t>
            </a:r>
            <a:r>
              <a:rPr kumimoji="1" lang="zh-CN" altLang="en-US" dirty="0">
                <a:latin typeface="STXinwei" panose="02010800040101010101" pitchFamily="2" charset="-122"/>
                <a:ea typeface="STXinwei" panose="02010800040101010101" pitchFamily="2" charset="-122"/>
              </a:rPr>
              <a:t>一起拼装得到访问内存的实地址</a:t>
            </a:r>
            <a:r>
              <a:rPr kumimoji="1" lang="zh-CN"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从而完成地址转换</a:t>
            </a:r>
          </a:p>
          <a:p>
            <a:pPr lvl="1"/>
            <a:r>
              <a:rPr lang="zh-CN" altLang="en-US" dirty="0">
                <a:latin typeface="STXinwei" panose="02010800040101010101" pitchFamily="2" charset="-122"/>
                <a:ea typeface="STXinwei" panose="02010800040101010101" pitchFamily="2" charset="-122"/>
                <a:cs typeface="华文新魏" charset="0"/>
              </a:rPr>
              <a:t>若查快表失败</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通过</a:t>
            </a:r>
            <a:r>
              <a:rPr lang="zh-CN" altLang="en-US" dirty="0">
                <a:solidFill>
                  <a:srgbClr val="0000FF"/>
                </a:solidFill>
                <a:latin typeface="STXinwei" panose="02010800040101010101" pitchFamily="2" charset="-122"/>
                <a:ea typeface="STXinwei" panose="02010800040101010101" pitchFamily="2" charset="-122"/>
                <a:cs typeface="华文新魏" charset="0"/>
              </a:rPr>
              <a:t>段表</a:t>
            </a:r>
            <a:r>
              <a:rPr lang="zh-CN" altLang="en-US" dirty="0">
                <a:latin typeface="STXinwei" panose="02010800040101010101" pitchFamily="2" charset="-122"/>
                <a:ea typeface="STXinwei" panose="02010800040101010101" pitchFamily="2" charset="-122"/>
                <a:cs typeface="华文新魏" charset="0"/>
              </a:rPr>
              <a:t>和</a:t>
            </a:r>
            <a:r>
              <a:rPr lang="zh-CN" altLang="en-US" dirty="0">
                <a:solidFill>
                  <a:srgbClr val="0000FF"/>
                </a:solidFill>
                <a:latin typeface="STXinwei" panose="02010800040101010101" pitchFamily="2" charset="-122"/>
                <a:ea typeface="STXinwei" panose="02010800040101010101" pitchFamily="2" charset="-122"/>
                <a:cs typeface="华文新魏" charset="0"/>
              </a:rPr>
              <a:t>页表</a:t>
            </a:r>
            <a:r>
              <a:rPr lang="zh-CN" altLang="en-US" dirty="0">
                <a:latin typeface="STXinwei" panose="02010800040101010101" pitchFamily="2" charset="-122"/>
                <a:ea typeface="STXinwei" panose="02010800040101010101" pitchFamily="2" charset="-122"/>
                <a:cs typeface="华文新魏" charset="0"/>
              </a:rPr>
              <a:t>作地址转换</a:t>
            </a:r>
            <a:endParaRPr lang="en-US" altLang="zh-CN" dirty="0">
              <a:latin typeface="STXinwei" panose="02010800040101010101" pitchFamily="2" charset="-122"/>
              <a:ea typeface="STXinwei" panose="02010800040101010101" pitchFamily="2" charset="-122"/>
              <a:cs typeface="华文新魏" charset="0"/>
            </a:endParaRPr>
          </a:p>
          <a:p>
            <a:pPr lvl="2"/>
            <a:r>
              <a:rPr lang="zh-CN" altLang="en-US" dirty="0">
                <a:latin typeface="STXinwei" panose="02010800040101010101" pitchFamily="2" charset="-122"/>
                <a:ea typeface="STXinwei" panose="02010800040101010101" pitchFamily="2" charset="-122"/>
                <a:cs typeface="华文新魏" charset="0"/>
              </a:rPr>
              <a:t>用段号</a:t>
            </a:r>
            <a:r>
              <a:rPr lang="en-US" altLang="zh-CN" dirty="0">
                <a:solidFill>
                  <a:srgbClr val="008000"/>
                </a:solidFill>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作索引</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找到相应</a:t>
            </a:r>
            <a:r>
              <a:rPr lang="zh-CN" altLang="en-US" dirty="0">
                <a:solidFill>
                  <a:srgbClr val="FF0000"/>
                </a:solidFill>
                <a:latin typeface="STXinwei" panose="02010800040101010101" pitchFamily="2" charset="-122"/>
                <a:ea typeface="STXinwei" panose="02010800040101010101" pitchFamily="2" charset="-122"/>
                <a:cs typeface="华文新魏" charset="0"/>
              </a:rPr>
              <a:t>段表</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由此得到</a:t>
            </a:r>
            <a:r>
              <a:rPr lang="en-US" altLang="zh-CN" dirty="0">
                <a:solidFill>
                  <a:srgbClr val="008000"/>
                </a:solidFill>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段的</a:t>
            </a:r>
            <a:r>
              <a:rPr lang="zh-CN" altLang="en-US" dirty="0">
                <a:solidFill>
                  <a:srgbClr val="0000FF"/>
                </a:solidFill>
                <a:latin typeface="STXinwei" panose="02010800040101010101" pitchFamily="2" charset="-122"/>
                <a:ea typeface="STXinwei" panose="02010800040101010101" pitchFamily="2" charset="-122"/>
                <a:cs typeface="华文新魏" charset="0"/>
              </a:rPr>
              <a:t>页表起址</a:t>
            </a:r>
            <a:r>
              <a:rPr lang="en-US" altLang="zh-CN" dirty="0">
                <a:solidFill>
                  <a:srgbClr val="008000"/>
                </a:solidFill>
                <a:latin typeface="STXinwei" panose="02010800040101010101" pitchFamily="2" charset="-122"/>
                <a:ea typeface="STXinwei" panose="02010800040101010101" pitchFamily="2" charset="-122"/>
                <a:cs typeface="华文新魏" charset="0"/>
              </a:rPr>
              <a:t>s’</a:t>
            </a:r>
          </a:p>
          <a:p>
            <a:pPr lvl="2"/>
            <a:r>
              <a:rPr lang="zh-CN" altLang="en-US" dirty="0">
                <a:latin typeface="STXinwei" panose="02010800040101010101" pitchFamily="2" charset="-122"/>
                <a:ea typeface="STXinwei" panose="02010800040101010101" pitchFamily="2" charset="-122"/>
                <a:cs typeface="华文新魏" charset="0"/>
              </a:rPr>
              <a:t>再以</a:t>
            </a:r>
            <a:r>
              <a:rPr lang="en-US" altLang="zh-CN" dirty="0">
                <a:solidFill>
                  <a:srgbClr val="008000"/>
                </a:solidFill>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作索引得到</a:t>
            </a:r>
            <a:r>
              <a:rPr lang="en-US" altLang="zh-CN" dirty="0">
                <a:solidFill>
                  <a:srgbClr val="0000FF"/>
                </a:solidFill>
                <a:latin typeface="STXinwei" panose="02010800040101010101" pitchFamily="2" charset="-122"/>
                <a:ea typeface="STXinwei" panose="02010800040101010101" pitchFamily="2" charset="-122"/>
                <a:cs typeface="华文新魏" charset="0"/>
              </a:rPr>
              <a:t>s</a:t>
            </a:r>
            <a:r>
              <a:rPr lang="zh-CN" altLang="en-US" dirty="0">
                <a:solidFill>
                  <a:srgbClr val="0000FF"/>
                </a:solidFill>
                <a:latin typeface="STXinwei" panose="02010800040101010101" pitchFamily="2" charset="-122"/>
                <a:ea typeface="STXinwei" panose="02010800040101010101" pitchFamily="2" charset="-122"/>
                <a:cs typeface="华文新魏" charset="0"/>
              </a:rPr>
              <a:t>段</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0000FF"/>
                </a:solidFill>
                <a:latin typeface="STXinwei" panose="02010800040101010101" pitchFamily="2" charset="-122"/>
                <a:ea typeface="STXinwei" panose="02010800040101010101" pitchFamily="2" charset="-122"/>
                <a:cs typeface="华文新魏" charset="0"/>
              </a:rPr>
              <a:t>页</a:t>
            </a:r>
            <a:r>
              <a:rPr lang="zh-CN" altLang="en-US" dirty="0">
                <a:latin typeface="STXinwei" panose="02010800040101010101" pitchFamily="2" charset="-122"/>
                <a:ea typeface="STXinwei" panose="02010800040101010101" pitchFamily="2" charset="-122"/>
                <a:cs typeface="华文新魏" charset="0"/>
              </a:rPr>
              <a:t>对应的</a:t>
            </a:r>
            <a:r>
              <a:rPr lang="zh-CN" altLang="en-US" dirty="0">
                <a:solidFill>
                  <a:srgbClr val="FF0000"/>
                </a:solidFill>
                <a:latin typeface="STXinwei" panose="02010800040101010101" pitchFamily="2" charset="-122"/>
                <a:ea typeface="STXinwei" panose="02010800040101010101" pitchFamily="2" charset="-122"/>
                <a:cs typeface="华文新魏" charset="0"/>
              </a:rPr>
              <a:t>页表</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得到页框号</a:t>
            </a:r>
            <a:r>
              <a:rPr lang="en-US" altLang="zh-CN" dirty="0">
                <a:solidFill>
                  <a:srgbClr val="008000"/>
                </a:solidFill>
                <a:latin typeface="STXinwei" panose="02010800040101010101" pitchFamily="2" charset="-122"/>
                <a:ea typeface="STXinwei" panose="02010800040101010101" pitchFamily="2" charset="-122"/>
                <a:cs typeface="华文新魏" charset="0"/>
              </a:rPr>
              <a:t>p’</a:t>
            </a:r>
          </a:p>
          <a:p>
            <a:pPr lvl="2"/>
            <a:r>
              <a:rPr lang="zh-CN" altLang="en-US" dirty="0">
                <a:latin typeface="STXinwei" panose="02010800040101010101" pitchFamily="2" charset="-122"/>
                <a:ea typeface="STXinwei" panose="02010800040101010101" pitchFamily="2" charset="-122"/>
                <a:cs typeface="华文新魏" charset="0"/>
              </a:rPr>
              <a:t>此时一方面把</a:t>
            </a:r>
            <a:r>
              <a:rPr lang="en-US" altLang="zh-CN" dirty="0">
                <a:solidFill>
                  <a:srgbClr val="0000FF"/>
                </a:solidFill>
                <a:latin typeface="STXinwei" panose="02010800040101010101" pitchFamily="2" charset="-122"/>
                <a:ea typeface="STXinwei" panose="02010800040101010101" pitchFamily="2" charset="-122"/>
                <a:cs typeface="华文新魏" charset="0"/>
              </a:rPr>
              <a:t>s</a:t>
            </a:r>
            <a:r>
              <a:rPr lang="zh-CN" altLang="en-US" dirty="0">
                <a:solidFill>
                  <a:srgbClr val="0000FF"/>
                </a:solidFill>
                <a:latin typeface="STXinwei" panose="02010800040101010101" pitchFamily="2" charset="-122"/>
                <a:ea typeface="STXinwei" panose="02010800040101010101" pitchFamily="2" charset="-122"/>
                <a:cs typeface="华文新魏" charset="0"/>
              </a:rPr>
              <a:t>段</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0000FF"/>
                </a:solidFill>
                <a:latin typeface="STXinwei" panose="02010800040101010101" pitchFamily="2" charset="-122"/>
                <a:ea typeface="STXinwei" panose="02010800040101010101" pitchFamily="2" charset="-122"/>
                <a:cs typeface="华文新魏" charset="0"/>
              </a:rPr>
              <a:t>页</a:t>
            </a:r>
            <a:r>
              <a:rPr lang="zh-CN" altLang="en-US" dirty="0">
                <a:latin typeface="STXinwei" panose="02010800040101010101" pitchFamily="2" charset="-122"/>
                <a:ea typeface="STXinwei" panose="02010800040101010101" pitchFamily="2" charset="-122"/>
                <a:cs typeface="华文新魏" charset="0"/>
              </a:rPr>
              <a:t>和</a:t>
            </a:r>
            <a:r>
              <a:rPr lang="zh-CN" altLang="en-US" dirty="0">
                <a:solidFill>
                  <a:srgbClr val="0000FF"/>
                </a:solidFill>
                <a:latin typeface="STXinwei" panose="02010800040101010101" pitchFamily="2" charset="-122"/>
                <a:ea typeface="STXinwei" panose="02010800040101010101" pitchFamily="2" charset="-122"/>
                <a:cs typeface="华文新魏" charset="0"/>
              </a:rPr>
              <a:t>页框号</a:t>
            </a:r>
            <a:r>
              <a:rPr lang="en-US" altLang="zh-CN" dirty="0">
                <a:solidFill>
                  <a:srgbClr val="0000FF"/>
                </a:solidFill>
                <a:latin typeface="STXinwei" panose="02010800040101010101" pitchFamily="2" charset="-122"/>
                <a:ea typeface="STXinwei" panose="02010800040101010101" pitchFamily="2" charset="-122"/>
                <a:cs typeface="华文新魏" charset="0"/>
              </a:rPr>
              <a:t>p’</a:t>
            </a:r>
            <a:r>
              <a:rPr lang="zh-CN" altLang="en-US" dirty="0">
                <a:solidFill>
                  <a:srgbClr val="FF0000"/>
                </a:solidFill>
                <a:latin typeface="STXinwei" panose="02010800040101010101" pitchFamily="2" charset="-122"/>
                <a:ea typeface="STXinwei" panose="02010800040101010101" pitchFamily="2" charset="-122"/>
                <a:cs typeface="华文新魏" charset="0"/>
              </a:rPr>
              <a:t>置换进快表</a:t>
            </a:r>
            <a:r>
              <a:rPr lang="zh-CN" altLang="en-US" dirty="0">
                <a:latin typeface="STXinwei" panose="02010800040101010101" pitchFamily="2" charset="-122"/>
                <a:ea typeface="STXinwei" panose="02010800040101010101" pitchFamily="2" charset="-122"/>
                <a:cs typeface="华文新魏" charset="0"/>
              </a:rPr>
              <a:t>，另一方面用</a:t>
            </a:r>
            <a:r>
              <a:rPr lang="en-US" altLang="zh-CN" dirty="0">
                <a:solidFill>
                  <a:srgbClr val="008000"/>
                </a:solidFill>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和</a:t>
            </a:r>
            <a:r>
              <a:rPr lang="en-US" altLang="zh-CN" dirty="0">
                <a:latin typeface="STXinwei" panose="02010800040101010101" pitchFamily="2" charset="-122"/>
                <a:ea typeface="STXinwei" panose="02010800040101010101" pitchFamily="2" charset="-122"/>
                <a:cs typeface="华文新魏" charset="0"/>
              </a:rPr>
              <a:t>d</a:t>
            </a:r>
            <a:r>
              <a:rPr lang="zh-CN" altLang="en-US" dirty="0">
                <a:latin typeface="STXinwei" panose="02010800040101010101" pitchFamily="2" charset="-122"/>
                <a:ea typeface="STXinwei" panose="02010800040101010101" pitchFamily="2" charset="-122"/>
                <a:cs typeface="华文新魏" charset="0"/>
              </a:rPr>
              <a:t>生成内存实地址</a:t>
            </a:r>
            <a:r>
              <a:rPr lang="zh-CN" altLang="zh-CN" dirty="0">
                <a:latin typeface="STXinwei" panose="02010800040101010101" pitchFamily="2" charset="-122"/>
                <a:ea typeface="STXinwei" panose="02010800040101010101" pitchFamily="2" charset="-122"/>
                <a:cs typeface="华文新魏" charset="0"/>
              </a:rPr>
              <a:t>，</a:t>
            </a:r>
            <a:r>
              <a:rPr lang="zh-CN" altLang="en-US" dirty="0">
                <a:latin typeface="STXinwei" panose="02010800040101010101" pitchFamily="2" charset="-122"/>
                <a:ea typeface="STXinwei" panose="02010800040101010101" pitchFamily="2" charset="-122"/>
                <a:cs typeface="华文新魏" charset="0"/>
              </a:rPr>
              <a:t>从而完成地址转换</a:t>
            </a:r>
            <a:endParaRPr lang="en-US" altLang="zh-CN" dirty="0">
              <a:latin typeface="STXinwei" panose="02010800040101010101" pitchFamily="2" charset="-122"/>
              <a:ea typeface="STXinwei" panose="02010800040101010101" pitchFamily="2" charset="-122"/>
              <a:cs typeface="华文新魏" charset="0"/>
            </a:endParaRPr>
          </a:p>
          <a:p>
            <a:pPr lvl="1" eaLnBrk="1" hangingPunct="1"/>
            <a:r>
              <a:rPr lang="zh-CN" altLang="en-US" dirty="0">
                <a:latin typeface="STXinwei" panose="02010800040101010101" pitchFamily="2" charset="-122"/>
                <a:ea typeface="STXinwei" panose="02010800040101010101" pitchFamily="2" charset="-122"/>
                <a:cs typeface="华文新魏" charset="0"/>
              </a:rPr>
              <a:t>如查段表时，</a:t>
            </a:r>
            <a:r>
              <a:rPr lang="zh-CN" altLang="en-US" dirty="0">
                <a:solidFill>
                  <a:srgbClr val="FF0000"/>
                </a:solidFill>
                <a:latin typeface="STXinwei" panose="02010800040101010101" pitchFamily="2" charset="-122"/>
                <a:ea typeface="STXinwei" panose="02010800040101010101" pitchFamily="2" charset="-122"/>
                <a:cs typeface="华文新魏" charset="0"/>
              </a:rPr>
              <a:t>发现</a:t>
            </a:r>
            <a:r>
              <a:rPr lang="en-US" altLang="zh-CN" dirty="0">
                <a:solidFill>
                  <a:srgbClr val="FF0000"/>
                </a:solidFill>
                <a:latin typeface="STXinwei" panose="02010800040101010101" pitchFamily="2" charset="-122"/>
                <a:ea typeface="STXinwei" panose="02010800040101010101" pitchFamily="2" charset="-122"/>
                <a:cs typeface="华文新魏" charset="0"/>
              </a:rPr>
              <a:t>s</a:t>
            </a:r>
            <a:r>
              <a:rPr lang="zh-CN" altLang="en-US" dirty="0">
                <a:solidFill>
                  <a:srgbClr val="FF0000"/>
                </a:solidFill>
                <a:latin typeface="STXinwei" panose="02010800040101010101" pitchFamily="2" charset="-122"/>
                <a:ea typeface="STXinwei" panose="02010800040101010101" pitchFamily="2" charset="-122"/>
                <a:cs typeface="华文新魏" charset="0"/>
              </a:rPr>
              <a:t>段不在内存</a:t>
            </a:r>
            <a:r>
              <a:rPr lang="zh-CN" altLang="en-US" dirty="0">
                <a:latin typeface="STXinwei" panose="02010800040101010101" pitchFamily="2" charset="-122"/>
                <a:ea typeface="STXinwei" panose="02010800040101010101" pitchFamily="2" charset="-122"/>
                <a:cs typeface="华文新魏" charset="0"/>
              </a:rPr>
              <a:t>，产生“</a:t>
            </a:r>
            <a:r>
              <a:rPr lang="zh-CN" altLang="en-US" dirty="0">
                <a:solidFill>
                  <a:srgbClr val="FF0000"/>
                </a:solidFill>
                <a:latin typeface="STXinwei" panose="02010800040101010101" pitchFamily="2" charset="-122"/>
                <a:ea typeface="STXinwei" panose="02010800040101010101" pitchFamily="2" charset="-122"/>
                <a:cs typeface="华文新魏" charset="0"/>
              </a:rPr>
              <a:t>缺段中断</a:t>
            </a:r>
            <a:r>
              <a:rPr lang="zh-CN" altLang="en-US" dirty="0">
                <a:latin typeface="STXinwei" panose="02010800040101010101" pitchFamily="2" charset="-122"/>
                <a:ea typeface="STXinwei" panose="02010800040101010101" pitchFamily="2" charset="-122"/>
                <a:cs typeface="华文新魏" charset="0"/>
              </a:rPr>
              <a:t>”，引起系统查找</a:t>
            </a:r>
            <a:r>
              <a:rPr lang="en-US" altLang="zh-CN" dirty="0">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段在外存的位置，将该段页表调入内存</a:t>
            </a:r>
          </a:p>
          <a:p>
            <a:pPr lvl="1" eaLnBrk="1" hangingPunct="1"/>
            <a:r>
              <a:rPr lang="zh-CN" altLang="en-US" dirty="0">
                <a:latin typeface="STXinwei" panose="02010800040101010101" pitchFamily="2" charset="-122"/>
                <a:ea typeface="STXinwei" panose="02010800040101010101" pitchFamily="2" charset="-122"/>
                <a:cs typeface="华文新魏" charset="0"/>
              </a:rPr>
              <a:t>如查页表时，</a:t>
            </a:r>
            <a:r>
              <a:rPr lang="zh-CN" altLang="en-US" dirty="0">
                <a:solidFill>
                  <a:srgbClr val="FF0000"/>
                </a:solidFill>
                <a:latin typeface="STXinwei" panose="02010800040101010101" pitchFamily="2" charset="-122"/>
                <a:ea typeface="STXinwei" panose="02010800040101010101" pitchFamily="2" charset="-122"/>
                <a:cs typeface="华文新魏" charset="0"/>
              </a:rPr>
              <a:t>发现</a:t>
            </a:r>
            <a:r>
              <a:rPr lang="en-US" altLang="zh-CN" dirty="0">
                <a:solidFill>
                  <a:srgbClr val="FF0000"/>
                </a:solidFill>
                <a:latin typeface="STXinwei" panose="02010800040101010101" pitchFamily="2" charset="-122"/>
                <a:ea typeface="STXinwei" panose="02010800040101010101" pitchFamily="2" charset="-122"/>
                <a:cs typeface="华文新魏" charset="0"/>
              </a:rPr>
              <a:t>s</a:t>
            </a:r>
            <a:r>
              <a:rPr lang="zh-CN" altLang="en-US" dirty="0">
                <a:solidFill>
                  <a:srgbClr val="FF0000"/>
                </a:solidFill>
                <a:latin typeface="STXinwei" panose="02010800040101010101" pitchFamily="2" charset="-122"/>
                <a:ea typeface="STXinwei" panose="02010800040101010101" pitchFamily="2" charset="-122"/>
                <a:cs typeface="华文新魏" charset="0"/>
              </a:rPr>
              <a:t>段的</a:t>
            </a:r>
            <a:r>
              <a:rPr lang="en-US" altLang="zh-CN" dirty="0">
                <a:solidFill>
                  <a:srgbClr val="FF0000"/>
                </a:solidFill>
                <a:latin typeface="STXinwei" panose="02010800040101010101" pitchFamily="2" charset="-122"/>
                <a:ea typeface="STXinwei" panose="02010800040101010101" pitchFamily="2" charset="-122"/>
                <a:cs typeface="华文新魏" charset="0"/>
              </a:rPr>
              <a:t>p</a:t>
            </a:r>
            <a:r>
              <a:rPr lang="zh-CN" altLang="en-US" dirty="0">
                <a:solidFill>
                  <a:srgbClr val="FF0000"/>
                </a:solidFill>
                <a:latin typeface="STXinwei" panose="02010800040101010101" pitchFamily="2" charset="-122"/>
                <a:ea typeface="STXinwei" panose="02010800040101010101" pitchFamily="2" charset="-122"/>
                <a:cs typeface="华文新魏" charset="0"/>
              </a:rPr>
              <a:t>页不在内存</a:t>
            </a:r>
            <a:r>
              <a:rPr lang="zh-CN" altLang="en-US" dirty="0">
                <a:latin typeface="STXinwei" panose="02010800040101010101" pitchFamily="2" charset="-122"/>
                <a:ea typeface="STXinwei" panose="02010800040101010101" pitchFamily="2" charset="-122"/>
                <a:cs typeface="华文新魏" charset="0"/>
              </a:rPr>
              <a:t>，产生“</a:t>
            </a:r>
            <a:r>
              <a:rPr lang="zh-CN" altLang="en-US" dirty="0">
                <a:solidFill>
                  <a:srgbClr val="FF0000"/>
                </a:solidFill>
                <a:latin typeface="STXinwei" panose="02010800040101010101" pitchFamily="2" charset="-122"/>
                <a:ea typeface="STXinwei" panose="02010800040101010101" pitchFamily="2" charset="-122"/>
                <a:cs typeface="华文新魏" charset="0"/>
              </a:rPr>
              <a:t>缺页中断</a:t>
            </a:r>
            <a:r>
              <a:rPr lang="zh-CN" altLang="en-US" dirty="0">
                <a:latin typeface="STXinwei" panose="02010800040101010101" pitchFamily="2" charset="-122"/>
                <a:ea typeface="STXinwei" panose="02010800040101010101" pitchFamily="2" charset="-122"/>
                <a:cs typeface="华文新魏" charset="0"/>
              </a:rPr>
              <a:t>”，引起系统查找</a:t>
            </a:r>
            <a:r>
              <a:rPr lang="en-US" altLang="zh-CN" dirty="0">
                <a:latin typeface="STXinwei" panose="02010800040101010101" pitchFamily="2" charset="-122"/>
                <a:ea typeface="STXinwei" panose="02010800040101010101" pitchFamily="2" charset="-122"/>
                <a:cs typeface="华文新魏" charset="0"/>
              </a:rPr>
              <a:t>s</a:t>
            </a:r>
            <a:r>
              <a:rPr lang="zh-CN" altLang="en-US" dirty="0">
                <a:latin typeface="STXinwei" panose="02010800040101010101" pitchFamily="2" charset="-122"/>
                <a:ea typeface="STXinwei" panose="02010800040101010101" pitchFamily="2" charset="-122"/>
                <a:cs typeface="华文新魏" charset="0"/>
              </a:rPr>
              <a:t>段</a:t>
            </a:r>
            <a:r>
              <a:rPr lang="en-US" altLang="zh-CN" dirty="0">
                <a:latin typeface="STXinwei" panose="02010800040101010101" pitchFamily="2" charset="-122"/>
                <a:ea typeface="STXinwei" panose="02010800040101010101" pitchFamily="2" charset="-122"/>
                <a:cs typeface="华文新魏" charset="0"/>
              </a:rPr>
              <a:t>p</a:t>
            </a:r>
            <a:r>
              <a:rPr lang="zh-CN" altLang="en-US" dirty="0">
                <a:latin typeface="STXinwei" panose="02010800040101010101" pitchFamily="2" charset="-122"/>
                <a:ea typeface="STXinwei" panose="02010800040101010101" pitchFamily="2" charset="-122"/>
                <a:cs typeface="华文新魏" charset="0"/>
              </a:rPr>
              <a:t>页在外存的位置，并将该页调入内存</a:t>
            </a:r>
            <a:endParaRPr lang="en-US" altLang="zh-CN" dirty="0">
              <a:latin typeface="STXinwei" panose="02010800040101010101" pitchFamily="2" charset="-122"/>
              <a:ea typeface="STXinwei" panose="02010800040101010101" pitchFamily="2" charset="-122"/>
              <a:cs typeface="华文新魏" charset="0"/>
            </a:endParaRPr>
          </a:p>
          <a:p>
            <a:pPr lvl="2" eaLnBrk="1" hangingPunct="1"/>
            <a:r>
              <a:rPr lang="zh-CN" altLang="en-US" dirty="0">
                <a:latin typeface="STXinwei" panose="02010800040101010101" pitchFamily="2" charset="-122"/>
                <a:ea typeface="STXinwei" panose="02010800040101010101" pitchFamily="2" charset="-122"/>
                <a:cs typeface="华文新魏" charset="0"/>
              </a:rPr>
              <a:t>当内存已无空闲页框时，就会导致淘汰页面</a:t>
            </a:r>
          </a:p>
          <a:p>
            <a:pPr lvl="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136</a:t>
            </a:fld>
            <a:endParaRPr lang="en-US" altLang="zh-CN" dirty="0"/>
          </a:p>
        </p:txBody>
      </p:sp>
    </p:spTree>
    <p:extLst>
      <p:ext uri="{BB962C8B-B14F-4D97-AF65-F5344CB8AC3E}">
        <p14:creationId xmlns:p14="http://schemas.microsoft.com/office/powerpoint/2010/main" val="2575532284"/>
      </p:ext>
    </p:extLst>
  </p:cSld>
  <p:clrMapOvr>
    <a:masterClrMapping/>
  </p:clrMapOvr>
  <p:transition spd="slow">
    <p:wip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68952291"/>
              </p:ext>
            </p:extLst>
          </p:nvPr>
        </p:nvGraphicFramePr>
        <p:xfrm>
          <a:off x="323527" y="1462011"/>
          <a:ext cx="8640961" cy="4775302"/>
        </p:xfrm>
        <a:graphic>
          <a:graphicData uri="http://schemas.openxmlformats.org/drawingml/2006/table">
            <a:tbl>
              <a:tblPr/>
              <a:tblGrid>
                <a:gridCol w="504056">
                  <a:extLst>
                    <a:ext uri="{9D8B030D-6E8A-4147-A177-3AD203B41FA5}">
                      <a16:colId xmlns:a16="http://schemas.microsoft.com/office/drawing/2014/main" val="20000"/>
                    </a:ext>
                  </a:extLst>
                </a:gridCol>
                <a:gridCol w="1241722">
                  <a:extLst>
                    <a:ext uri="{9D8B030D-6E8A-4147-A177-3AD203B41FA5}">
                      <a16:colId xmlns:a16="http://schemas.microsoft.com/office/drawing/2014/main" val="20001"/>
                    </a:ext>
                  </a:extLst>
                </a:gridCol>
                <a:gridCol w="580705">
                  <a:extLst>
                    <a:ext uri="{9D8B030D-6E8A-4147-A177-3AD203B41FA5}">
                      <a16:colId xmlns:a16="http://schemas.microsoft.com/office/drawing/2014/main" val="20002"/>
                    </a:ext>
                  </a:extLst>
                </a:gridCol>
                <a:gridCol w="701546">
                  <a:extLst>
                    <a:ext uri="{9D8B030D-6E8A-4147-A177-3AD203B41FA5}">
                      <a16:colId xmlns:a16="http://schemas.microsoft.com/office/drawing/2014/main" val="20003"/>
                    </a:ext>
                  </a:extLst>
                </a:gridCol>
                <a:gridCol w="1458237">
                  <a:extLst>
                    <a:ext uri="{9D8B030D-6E8A-4147-A177-3AD203B41FA5}">
                      <a16:colId xmlns:a16="http://schemas.microsoft.com/office/drawing/2014/main" val="20004"/>
                    </a:ext>
                  </a:extLst>
                </a:gridCol>
                <a:gridCol w="831672">
                  <a:extLst>
                    <a:ext uri="{9D8B030D-6E8A-4147-A177-3AD203B41FA5}">
                      <a16:colId xmlns:a16="http://schemas.microsoft.com/office/drawing/2014/main" val="20005"/>
                    </a:ext>
                  </a:extLst>
                </a:gridCol>
                <a:gridCol w="590411">
                  <a:extLst>
                    <a:ext uri="{9D8B030D-6E8A-4147-A177-3AD203B41FA5}">
                      <a16:colId xmlns:a16="http://schemas.microsoft.com/office/drawing/2014/main" val="20006"/>
                    </a:ext>
                  </a:extLst>
                </a:gridCol>
                <a:gridCol w="904400">
                  <a:extLst>
                    <a:ext uri="{9D8B030D-6E8A-4147-A177-3AD203B41FA5}">
                      <a16:colId xmlns:a16="http://schemas.microsoft.com/office/drawing/2014/main" val="20007"/>
                    </a:ext>
                  </a:extLst>
                </a:gridCol>
                <a:gridCol w="498833">
                  <a:extLst>
                    <a:ext uri="{9D8B030D-6E8A-4147-A177-3AD203B41FA5}">
                      <a16:colId xmlns:a16="http://schemas.microsoft.com/office/drawing/2014/main" val="20008"/>
                    </a:ext>
                  </a:extLst>
                </a:gridCol>
                <a:gridCol w="1329379">
                  <a:extLst>
                    <a:ext uri="{9D8B030D-6E8A-4147-A177-3AD203B41FA5}">
                      <a16:colId xmlns:a16="http://schemas.microsoft.com/office/drawing/2014/main" val="20009"/>
                    </a:ext>
                  </a:extLst>
                </a:gridCol>
              </a:tblGrid>
              <a:tr h="346431">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分类</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管理方案</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维数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多道</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支持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共享内存</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重定位</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内存扩充</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grid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保护机制</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硬件支持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80742">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实存</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单连续分区</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4">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一维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单道</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不能</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静态</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覆盖与对换</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gridSpan="2">
                  <a:txBody>
                    <a:bodyPr/>
                    <a:lstStyle/>
                    <a:p>
                      <a:pPr marL="0" marR="0" lvl="0" indent="17145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无</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hMerge="1">
                  <a:txBody>
                    <a:bodyPr/>
                    <a:lstStyle/>
                    <a:p>
                      <a:endParaRPr lang="zh-CN" altLang="en-US"/>
                    </a:p>
                  </a:txBody>
                  <a:tcPr/>
                </a:tc>
                <a:tc>
                  <a:txBody>
                    <a:bodyPr/>
                    <a:lstStyle/>
                    <a:p>
                      <a:pPr marL="0" marR="0" lvl="0" indent="11430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无</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1"/>
                  </a:ext>
                </a:extLst>
              </a:tr>
              <a:tr h="3995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固定分区</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7">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多道</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a:txBody>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可以</a:t>
                      </a: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ctr"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多对界地址</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endParaRPr kumimoji="0" 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静态</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   </a:t>
                      </a: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界地址</a:t>
                      </a: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  或键保护</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单或多对重定位寄存器</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2"/>
                  </a:ext>
                </a:extLst>
              </a:tr>
              <a:tr h="552297">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可变分区</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6">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动态</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39955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分页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rowSpan="5">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可以</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5">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越界保护和存取控制保护</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3">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地址转换机制与保护机制</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快表</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4"/>
                  </a:ext>
                </a:extLst>
              </a:tr>
              <a:tr h="376149">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分段</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二维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段表</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597676">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段页式</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rPr>
                        <a:t>段页表</a:t>
                      </a:r>
                      <a:endParaRPr kumimoji="0" lang="zh-CN" altLang="en-US" sz="18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515772">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虚存</a:t>
                      </a:r>
                      <a:endParaRPr kumimoji="0" lang="en-US" altLang="zh-CN"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rPr>
                        <a:t>管理</a:t>
                      </a:r>
                      <a:endParaRPr kumimoji="0" lang="zh-CN" altLang="en-US" sz="18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FFFE"/>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请求分页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一维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虚存</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内存是外存的缓冲</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endParaRPr kumimoji="0" 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同上</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动态链接机制</a:t>
                      </a:r>
                      <a:r>
                        <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a:t>
                      </a: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中断机制</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extLst>
                  <a:ext uri="{0D108BD9-81ED-4DB2-BD59-A6C34878D82A}">
                    <a16:rowId xmlns:a16="http://schemas.microsoft.com/office/drawing/2014/main" val="10007"/>
                  </a:ext>
                </a:extLst>
              </a:tr>
              <a:tr h="75229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请求段页</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二维</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pPr>
                      <a:endParaRPr kumimoji="0" lang="en-US" altLang="zh-CN"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p>
                      <a:pPr marL="0" marR="0" lvl="0" indent="0" algn="l" defTabSz="914400" rtl="0" eaLnBrk="1" fontAlgn="base" latinLnBrk="0" hangingPunct="1">
                        <a:lnSpc>
                          <a:spcPct val="100000"/>
                        </a:lnSpc>
                        <a:spcBef>
                          <a:spcPct val="0"/>
                        </a:spcBef>
                        <a:spcAft>
                          <a:spcPts val="0"/>
                        </a:spcAft>
                        <a:buClrTx/>
                        <a:buSzTx/>
                        <a:buFontTx/>
                        <a:buNone/>
                        <a:tabLst/>
                      </a:pPr>
                      <a:r>
                        <a:rPr kumimoji="0" 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rPr>
                        <a:t>段页表</a:t>
                      </a:r>
                      <a:endParaRPr kumimoji="0" lang="zh-CN" altLang="en-US" sz="18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New Roman"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B0"/>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存储管理方案小结</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137</a:t>
            </a:fld>
            <a:endParaRPr lang="en-US" altLang="zh-CN" dirty="0"/>
          </a:p>
        </p:txBody>
      </p:sp>
    </p:spTree>
    <p:extLst>
      <p:ext uri="{BB962C8B-B14F-4D97-AF65-F5344CB8AC3E}">
        <p14:creationId xmlns:p14="http://schemas.microsoft.com/office/powerpoint/2010/main" val="2068128266"/>
      </p:ext>
    </p:extLst>
  </p:cSld>
  <p:clrMapOvr>
    <a:masterClrMapping/>
  </p:clrMapOvr>
  <p:transition spd="slow">
    <p:wip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72394064"/>
              </p:ext>
            </p:extLst>
          </p:nvPr>
        </p:nvGraphicFramePr>
        <p:xfrm>
          <a:off x="107504" y="1268760"/>
          <a:ext cx="8856983" cy="5138520"/>
        </p:xfrm>
        <a:graphic>
          <a:graphicData uri="http://schemas.openxmlformats.org/drawingml/2006/table">
            <a:tbl>
              <a:tblPr/>
              <a:tblGrid>
                <a:gridCol w="2043523">
                  <a:extLst>
                    <a:ext uri="{9D8B030D-6E8A-4147-A177-3AD203B41FA5}">
                      <a16:colId xmlns:a16="http://schemas.microsoft.com/office/drawing/2014/main" val="20000"/>
                    </a:ext>
                  </a:extLst>
                </a:gridCol>
                <a:gridCol w="3445709">
                  <a:extLst>
                    <a:ext uri="{9D8B030D-6E8A-4147-A177-3AD203B41FA5}">
                      <a16:colId xmlns:a16="http://schemas.microsoft.com/office/drawing/2014/main" val="20001"/>
                    </a:ext>
                  </a:extLst>
                </a:gridCol>
                <a:gridCol w="3367751">
                  <a:extLst>
                    <a:ext uri="{9D8B030D-6E8A-4147-A177-3AD203B41FA5}">
                      <a16:colId xmlns:a16="http://schemas.microsoft.com/office/drawing/2014/main" val="20002"/>
                    </a:ext>
                  </a:extLst>
                </a:gridCol>
              </a:tblGrid>
              <a:tr h="350967">
                <a:tc>
                  <a:txBody>
                    <a:bodyPr/>
                    <a:lstStyle/>
                    <a:p>
                      <a:pPr marL="0" marR="0" lvl="0" indent="34290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算法名称</a:t>
                      </a:r>
                      <a:endParaRPr kumimoji="0" lang="zh-CN" altLang="en-US"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         </a:t>
                      </a: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特点</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rgbClr val="0000FF"/>
                          </a:solidFill>
                          <a:effectLst/>
                          <a:latin typeface="STXinwei" panose="02010800040101010101" pitchFamily="2" charset="-122"/>
                          <a:ea typeface="STXinwei" panose="02010800040101010101" pitchFamily="2" charset="-122"/>
                          <a:cs typeface="Times"/>
                        </a:rPr>
                        <a:t>比较说明</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OPT(</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最优算法</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淘汰不用的页或最长时间后才访问的页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理论算法，不可能实现，作为衡量标准</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33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先进先出算法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淘汰最先调入内存的页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可能会调出经常使用的页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PageBuf(</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页面缓冲算法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维护修改页、空闲页两个队列，便于再访问页的找回</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算法的改进，实用和性能好，</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最近最少用算法</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淘汰最近最少使用的页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性能好，实现难，常采用近似算法</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1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NRU(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最近未使用算法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 </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淘汰最近未使用的页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的近似算法，粗糙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171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NFU(</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最不经常使用算法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淘汰最不经常使用的页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的近似算法，粗糙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aging(</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老化算法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通过年龄寄存器各位的累加值，找出应淘汰的页</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近似</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LRU</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算法，但开销低，性能好，易实现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35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SCR(</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第二次机会算法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先进入内存的、还在使用的页，让其像新页一样留在内存中</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性能比</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FIFO</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算法有改善</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CLOCK1(</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时钟算法算法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循环机制构造页面队列，采用单指针，加多条淘汰规则。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是</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SCR</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算法的改进，实用，性能适中</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CLOCK2(</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改进时钟算法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引用位”，采用双指针，加多条淘汰规则。</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实用，总体性能优于</a:t>
                      </a:r>
                      <a:r>
                        <a:rPr kumimoji="0" lang="en-US" altLang="zh-CN"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CLOCK1</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35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ws(</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工作集算法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引入滑动窗口概念，向后查看页引用串，估算出不久将来所需内存页框数</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性能好，实现开销大</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1273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PFF(</a:t>
                      </a: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缺页频率替换算法</a:t>
                      </a:r>
                      <a:r>
                        <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a:t>
                      </a:r>
                      <a:endParaRPr kumimoji="0" 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根据连续缺页之间的时间间隔来对缺页频率进行测量，找出应淘汰的页</a:t>
                      </a:r>
                      <a:r>
                        <a:rPr kumimoji="0" lang="en-US"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rPr>
                        <a:t>           </a:t>
                      </a:r>
                      <a:endParaRPr kumimoji="0" lang="en-US" altLang="zh-CN" sz="1400" b="1" i="0" u="none" strike="noStrike" cap="none" normalizeH="0" baseline="0">
                        <a:ln>
                          <a:noFill/>
                        </a:ln>
                        <a:solidFill>
                          <a:schemeClr val="tx1"/>
                        </a:solidFill>
                        <a:effectLst/>
                        <a:latin typeface="STXinwei" panose="02010800040101010101" pitchFamily="2" charset="-122"/>
                        <a:ea typeface="STXinwei" panose="02010800040101010101" pitchFamily="2" charset="-122"/>
                        <a:cs typeface="Times"/>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cs typeface="Times"/>
                        </a:rPr>
                        <a:t>ws</a:t>
                      </a:r>
                      <a:r>
                        <a:rPr kumimoji="0" lang="zh-CN" altLang="en-US" sz="1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cs typeface="Times"/>
                        </a:rPr>
                        <a:t>算法的改进，实现效率高</a:t>
                      </a: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虚存页面替换算法小结</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138</a:t>
            </a:fld>
            <a:endParaRPr lang="en-US" altLang="zh-CN" dirty="0"/>
          </a:p>
        </p:txBody>
      </p:sp>
    </p:spTree>
    <p:extLst>
      <p:ext uri="{BB962C8B-B14F-4D97-AF65-F5344CB8AC3E}">
        <p14:creationId xmlns:p14="http://schemas.microsoft.com/office/powerpoint/2010/main" val="3528349374"/>
      </p:ext>
    </p:extLst>
  </p:cSld>
  <p:clrMapOvr>
    <a:masterClrMapping/>
  </p:clrMapOvr>
  <p:transition spd="slow">
    <p:wip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139</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分段存储管理 </a:t>
            </a:r>
            <a:endParaRPr lang="en-US" altLang="zh-CN" dirty="0">
              <a:solidFill>
                <a:srgbClr val="292929"/>
              </a:solidFill>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虚拟存储管理 </a:t>
            </a:r>
            <a:endParaRPr lang="en-US" altLang="zh-CN" dirty="0">
              <a:solidFill>
                <a:srgbClr val="292929"/>
              </a:solidFill>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虚拟存储管理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物理</a:t>
            </a:r>
            <a:r>
              <a:rPr lang="zh-CN" altLang="en-US" dirty="0">
                <a:solidFill>
                  <a:srgbClr val="0000FF"/>
                </a:solidFill>
                <a:latin typeface="华文新魏" charset="0"/>
                <a:ea typeface="华文新魏" charset="0"/>
                <a:cs typeface="华文新魏" charset="0"/>
              </a:rPr>
              <a:t>内存</a:t>
            </a:r>
            <a:r>
              <a:rPr lang="zh-CN" altLang="zh-CN" dirty="0">
                <a:solidFill>
                  <a:srgbClr val="0000FF"/>
                </a:solidFill>
                <a:latin typeface="华文新魏" charset="0"/>
                <a:ea typeface="华文新魏" charset="0"/>
                <a:cs typeface="华文新魏" charset="0"/>
              </a:rPr>
              <a:t>管理</a:t>
            </a:r>
          </a:p>
          <a:p>
            <a:pPr lvl="1" eaLnBrk="1" hangingPunct="1"/>
            <a:r>
              <a:rPr lang="zh-CN" altLang="zh-CN" dirty="0">
                <a:solidFill>
                  <a:srgbClr val="0000FF"/>
                </a:solidFill>
                <a:latin typeface="华文新魏" charset="0"/>
                <a:ea typeface="华文新魏" charset="0"/>
                <a:cs typeface="华文新魏" charset="0"/>
              </a:rPr>
              <a:t>进程虚拟地址空间管理</a:t>
            </a:r>
          </a:p>
          <a:p>
            <a:pPr lvl="1" eaLnBrk="1" hangingPunct="1"/>
            <a:r>
              <a:rPr lang="zh-CN" altLang="zh-CN" dirty="0">
                <a:solidFill>
                  <a:srgbClr val="0000FF"/>
                </a:solidFill>
                <a:latin typeface="华文新魏" charset="0"/>
                <a:ea typeface="华文新魏" charset="0"/>
                <a:cs typeface="华文新魏" charset="0"/>
              </a:rPr>
              <a:t>页表机制</a:t>
            </a:r>
          </a:p>
          <a:p>
            <a:pPr lvl="1" eaLnBrk="1" hangingPunct="1"/>
            <a:r>
              <a:rPr lang="zh-CN" altLang="zh-CN" dirty="0">
                <a:solidFill>
                  <a:srgbClr val="0000FF"/>
                </a:solidFill>
                <a:latin typeface="华文新魏" charset="0"/>
                <a:ea typeface="华文新魏" charset="0"/>
                <a:cs typeface="华文新魏" charset="0"/>
              </a:rPr>
              <a:t>缺页异常处理</a:t>
            </a:r>
          </a:p>
          <a:p>
            <a:pPr eaLnBrk="1" hangingPunct="1"/>
            <a:endParaRPr lang="zh-CN" altLang="en-US" dirty="0">
              <a:latin typeface="华文新魏" charset="0"/>
              <a:ea typeface="华文新魏" charset="0"/>
              <a:cs typeface="华文新魏" charset="0"/>
            </a:endParaRPr>
          </a:p>
        </p:txBody>
      </p:sp>
    </p:spTree>
    <p:extLst>
      <p:ext uri="{BB962C8B-B14F-4D97-AF65-F5344CB8AC3E}">
        <p14:creationId xmlns:p14="http://schemas.microsoft.com/office/powerpoint/2010/main" val="43196385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静态地址重定位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t>装载程序实现装载代码模块的</a:t>
            </a:r>
            <a:r>
              <a:rPr lang="zh-CN" altLang="zh-CN" dirty="0">
                <a:solidFill>
                  <a:srgbClr val="FF0000"/>
                </a:solidFill>
              </a:rPr>
              <a:t>加载</a:t>
            </a:r>
            <a:r>
              <a:rPr lang="zh-CN" altLang="zh-CN" dirty="0"/>
              <a:t>和</a:t>
            </a:r>
            <a:r>
              <a:rPr lang="zh-CN" altLang="zh-CN" dirty="0">
                <a:solidFill>
                  <a:srgbClr val="FF0000"/>
                </a:solidFill>
              </a:rPr>
              <a:t>地址转换</a:t>
            </a:r>
            <a:r>
              <a:rPr lang="zh-CN" altLang="zh-CN" dirty="0"/>
              <a:t>，其中的所有</a:t>
            </a:r>
            <a:r>
              <a:rPr lang="zh-CN" altLang="zh-CN" dirty="0">
                <a:solidFill>
                  <a:srgbClr val="FF0000"/>
                </a:solidFill>
              </a:rPr>
              <a:t>逻辑地址修改成内存物理地址</a:t>
            </a:r>
            <a:r>
              <a:rPr lang="zh-CN" altLang="zh-CN" dirty="0"/>
              <a:t> </a:t>
            </a:r>
            <a:endParaRPr lang="en-US" altLang="zh-CN" dirty="0"/>
          </a:p>
          <a:p>
            <a:pPr lvl="1"/>
            <a:r>
              <a:rPr lang="zh-CN" altLang="zh-CN" dirty="0"/>
              <a:t>地址转换工作在进程</a:t>
            </a:r>
            <a:r>
              <a:rPr lang="zh-CN" altLang="zh-CN" dirty="0">
                <a:solidFill>
                  <a:srgbClr val="FF0000"/>
                </a:solidFill>
              </a:rPr>
              <a:t>执行前一次完成</a:t>
            </a:r>
            <a:r>
              <a:rPr lang="zh-CN" altLang="zh-CN" dirty="0"/>
              <a:t>，无须硬件支持，易于实现</a:t>
            </a:r>
            <a:endParaRPr lang="en-US" altLang="zh-CN" dirty="0"/>
          </a:p>
          <a:p>
            <a:pPr lvl="1"/>
            <a:r>
              <a:rPr lang="zh-CN" altLang="zh-CN" dirty="0"/>
              <a:t>但不允许程序在执行过程中移动位置，这种技术只在早期单用户单任务系统中使用</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spTree>
    <p:extLst>
      <p:ext uri="{BB962C8B-B14F-4D97-AF65-F5344CB8AC3E}">
        <p14:creationId xmlns:p14="http://schemas.microsoft.com/office/powerpoint/2010/main" val="2765905779"/>
      </p:ext>
    </p:extLst>
  </p:cSld>
  <p:clrMapOvr>
    <a:masterClrMapping/>
  </p:clrMapOvr>
  <p:transition spd="slow">
    <p:wip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AC9E424-32DB-4B14-B623-0679D5AD7B2C}" type="slidenum">
              <a:rPr lang="en-US" altLang="zh-CN"/>
              <a:pPr/>
              <a:t>140</a:t>
            </a:fld>
            <a:endParaRPr lang="en-US" altLang="zh-CN"/>
          </a:p>
        </p:txBody>
      </p:sp>
      <p:sp>
        <p:nvSpPr>
          <p:cNvPr id="1135618" name="Rectangle 2"/>
          <p:cNvSpPr>
            <a:spLocks noGrp="1" noChangeArrowheads="1"/>
          </p:cNvSpPr>
          <p:nvPr>
            <p:ph type="title"/>
          </p:nvPr>
        </p:nvSpPr>
        <p:spPr/>
        <p:txBody>
          <a:bodyPr/>
          <a:lstStyle/>
          <a:p>
            <a:r>
              <a:rPr lang="zh-CN" altLang="en-US" dirty="0"/>
              <a:t>页框管理的基本结构</a:t>
            </a:r>
          </a:p>
        </p:txBody>
      </p:sp>
      <p:sp>
        <p:nvSpPr>
          <p:cNvPr id="1135619" name="Rectangle 3"/>
          <p:cNvSpPr>
            <a:spLocks noGrp="1" noChangeArrowheads="1"/>
          </p:cNvSpPr>
          <p:nvPr>
            <p:ph type="body" idx="1"/>
          </p:nvPr>
        </p:nvSpPr>
        <p:spPr/>
        <p:txBody>
          <a:bodyPr/>
          <a:lstStyle/>
          <a:p>
            <a:endParaRPr lang="zh-CN" altLang="zh-CN"/>
          </a:p>
        </p:txBody>
      </p:sp>
      <p:pic>
        <p:nvPicPr>
          <p:cNvPr id="1135620" name="Picture 4"/>
          <p:cNvPicPr>
            <a:picLocks noChangeAspect="1" noChangeArrowheads="1"/>
          </p:cNvPicPr>
          <p:nvPr/>
        </p:nvPicPr>
        <p:blipFill>
          <a:blip r:embed="rId2" cstate="print"/>
          <a:srcRect/>
          <a:stretch>
            <a:fillRect/>
          </a:stretch>
        </p:blipFill>
        <p:spPr bwMode="auto">
          <a:xfrm>
            <a:off x="827088" y="1844675"/>
            <a:ext cx="7705725" cy="4184650"/>
          </a:xfrm>
          <a:prstGeom prst="rect">
            <a:avLst/>
          </a:prstGeom>
          <a:noFill/>
        </p:spPr>
      </p:pic>
      <p:sp>
        <p:nvSpPr>
          <p:cNvPr id="1135621" name="Text Box 5"/>
          <p:cNvSpPr txBox="1">
            <a:spLocks noChangeArrowheads="1"/>
          </p:cNvSpPr>
          <p:nvPr/>
        </p:nvSpPr>
        <p:spPr bwMode="auto">
          <a:xfrm>
            <a:off x="4067175" y="2341563"/>
            <a:ext cx="1800225" cy="366712"/>
          </a:xfrm>
          <a:prstGeom prst="rect">
            <a:avLst/>
          </a:prstGeom>
          <a:noFill/>
          <a:ln w="9525">
            <a:noFill/>
            <a:miter lim="800000"/>
            <a:headEnd/>
            <a:tailEnd/>
          </a:ln>
          <a:effectLst/>
        </p:spPr>
        <p:txBody>
          <a:bodyPr>
            <a:spAutoFit/>
          </a:bodyPr>
          <a:lstStyle/>
          <a:p>
            <a:r>
              <a:rPr lang="zh-CN" altLang="en-US" sz="1800" b="1">
                <a:solidFill>
                  <a:srgbClr val="FF0000"/>
                </a:solidFill>
              </a:rPr>
              <a:t>内核地址空间</a:t>
            </a:r>
          </a:p>
        </p:txBody>
      </p:sp>
      <p:sp>
        <p:nvSpPr>
          <p:cNvPr id="1135622" name="Text Box 6"/>
          <p:cNvSpPr txBox="1">
            <a:spLocks noChangeArrowheads="1"/>
          </p:cNvSpPr>
          <p:nvPr/>
        </p:nvSpPr>
        <p:spPr bwMode="auto">
          <a:xfrm>
            <a:off x="2843213" y="3638550"/>
            <a:ext cx="1657350" cy="366713"/>
          </a:xfrm>
          <a:prstGeom prst="rect">
            <a:avLst/>
          </a:prstGeom>
          <a:noFill/>
          <a:ln w="9525">
            <a:noFill/>
            <a:miter lim="800000"/>
            <a:headEnd/>
            <a:tailEnd/>
          </a:ln>
          <a:effectLst/>
        </p:spPr>
        <p:txBody>
          <a:bodyPr>
            <a:spAutoFit/>
          </a:bodyPr>
          <a:lstStyle/>
          <a:p>
            <a:r>
              <a:rPr lang="zh-CN" altLang="en-US" sz="1800" b="1" dirty="0">
                <a:solidFill>
                  <a:srgbClr val="FF0000"/>
                </a:solidFill>
              </a:rPr>
              <a:t>物理地址空间</a:t>
            </a:r>
          </a:p>
        </p:txBody>
      </p:sp>
      <p:sp>
        <p:nvSpPr>
          <p:cNvPr id="1135623" name="Text Box 7"/>
          <p:cNvSpPr txBox="1">
            <a:spLocks noChangeArrowheads="1"/>
          </p:cNvSpPr>
          <p:nvPr/>
        </p:nvSpPr>
        <p:spPr bwMode="auto">
          <a:xfrm>
            <a:off x="6113463" y="1522413"/>
            <a:ext cx="1627187" cy="366712"/>
          </a:xfrm>
          <a:prstGeom prst="rect">
            <a:avLst/>
          </a:prstGeom>
          <a:noFill/>
          <a:ln w="9525">
            <a:noFill/>
            <a:miter lim="800000"/>
            <a:headEnd/>
            <a:tailEnd/>
          </a:ln>
          <a:effectLst/>
        </p:spPr>
        <p:txBody>
          <a:bodyPr>
            <a:spAutoFit/>
          </a:bodyPr>
          <a:lstStyle/>
          <a:p>
            <a:r>
              <a:rPr lang="zh-CN" altLang="en-US" sz="1800" b="1" dirty="0">
                <a:solidFill>
                  <a:srgbClr val="FF0000"/>
                </a:solidFill>
              </a:rPr>
              <a:t>页描述符数组</a:t>
            </a:r>
          </a:p>
        </p:txBody>
      </p:sp>
      <p:sp>
        <p:nvSpPr>
          <p:cNvPr id="1135624" name="Text Box 8"/>
          <p:cNvSpPr txBox="1">
            <a:spLocks noChangeArrowheads="1"/>
          </p:cNvSpPr>
          <p:nvPr/>
        </p:nvSpPr>
        <p:spPr bwMode="auto">
          <a:xfrm>
            <a:off x="7872413" y="2171700"/>
            <a:ext cx="947737" cy="366713"/>
          </a:xfrm>
          <a:prstGeom prst="rect">
            <a:avLst/>
          </a:prstGeom>
          <a:noFill/>
          <a:ln w="9525">
            <a:noFill/>
            <a:miter lim="800000"/>
            <a:headEnd/>
            <a:tailEnd/>
          </a:ln>
          <a:effectLst/>
        </p:spPr>
        <p:txBody>
          <a:bodyPr>
            <a:spAutoFit/>
          </a:bodyPr>
          <a:lstStyle/>
          <a:p>
            <a:r>
              <a:rPr lang="zh-CN" altLang="en-US" sz="1800" b="1">
                <a:solidFill>
                  <a:srgbClr val="FF0000"/>
                </a:solidFill>
              </a:rPr>
              <a:t>进程</a:t>
            </a:r>
          </a:p>
        </p:txBody>
      </p:sp>
      <p:sp>
        <p:nvSpPr>
          <p:cNvPr id="1135625" name="Oval 9"/>
          <p:cNvSpPr>
            <a:spLocks noChangeArrowheads="1"/>
          </p:cNvSpPr>
          <p:nvPr/>
        </p:nvSpPr>
        <p:spPr bwMode="auto">
          <a:xfrm>
            <a:off x="900113" y="3429000"/>
            <a:ext cx="5472112" cy="2592388"/>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42052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08A6DE1B-F710-4D5C-B433-909350EB43D4}" type="slidenum">
              <a:rPr lang="en-US" altLang="zh-CN"/>
              <a:pPr/>
              <a:t>141</a:t>
            </a:fld>
            <a:endParaRPr lang="en-US" altLang="zh-CN"/>
          </a:p>
        </p:txBody>
      </p:sp>
      <p:sp>
        <p:nvSpPr>
          <p:cNvPr id="1122306" name="Rectangle 2"/>
          <p:cNvSpPr>
            <a:spLocks noGrp="1" noChangeArrowheads="1"/>
          </p:cNvSpPr>
          <p:nvPr>
            <p:ph type="title"/>
          </p:nvPr>
        </p:nvSpPr>
        <p:spPr/>
        <p:txBody>
          <a:bodyPr/>
          <a:lstStyle/>
          <a:p>
            <a:r>
              <a:rPr lang="zh-CN" altLang="en-US" dirty="0"/>
              <a:t>页框设计</a:t>
            </a:r>
          </a:p>
        </p:txBody>
      </p:sp>
      <p:sp>
        <p:nvSpPr>
          <p:cNvPr id="1122307" name="Rectangle 3"/>
          <p:cNvSpPr>
            <a:spLocks noGrp="1" noChangeArrowheads="1"/>
          </p:cNvSpPr>
          <p:nvPr>
            <p:ph type="body" idx="1"/>
          </p:nvPr>
        </p:nvSpPr>
        <p:spPr>
          <a:xfrm>
            <a:off x="107504" y="1268413"/>
            <a:ext cx="9036496" cy="5589587"/>
          </a:xfrm>
        </p:spPr>
        <p:txBody>
          <a:bodyPr/>
          <a:lstStyle/>
          <a:p>
            <a:r>
              <a:rPr lang="zh-CN" altLang="en-US" dirty="0">
                <a:latin typeface="华文新魏"/>
                <a:cs typeface="华文新魏"/>
              </a:rPr>
              <a:t>采用</a:t>
            </a:r>
            <a:r>
              <a:rPr lang="zh-CN" altLang="en-US" dirty="0">
                <a:solidFill>
                  <a:srgbClr val="FF0000"/>
                </a:solidFill>
                <a:latin typeface="华文新魏"/>
                <a:cs typeface="华文新魏"/>
              </a:rPr>
              <a:t>页</a:t>
            </a:r>
            <a:r>
              <a:rPr lang="zh-CN" altLang="en-US" dirty="0">
                <a:latin typeface="华文新魏"/>
                <a:cs typeface="华文新魏"/>
              </a:rPr>
              <a:t>作为内存管理的基本单位</a:t>
            </a:r>
          </a:p>
          <a:p>
            <a:r>
              <a:rPr lang="zh-CN" altLang="en-US" dirty="0">
                <a:latin typeface="华文新魏"/>
                <a:cs typeface="华文新魏"/>
              </a:rPr>
              <a:t>标准页框大小为</a:t>
            </a:r>
            <a:r>
              <a:rPr lang="en-US" altLang="zh-CN" dirty="0">
                <a:solidFill>
                  <a:srgbClr val="FF0000"/>
                </a:solidFill>
                <a:latin typeface="华文新魏"/>
                <a:cs typeface="华文新魏"/>
              </a:rPr>
              <a:t>4KB</a:t>
            </a:r>
          </a:p>
          <a:p>
            <a:pPr lvl="1"/>
            <a:r>
              <a:rPr lang="en-US" altLang="zh-CN" dirty="0"/>
              <a:t>4KB</a:t>
            </a:r>
            <a:r>
              <a:rPr lang="zh-CN" altLang="en-US" dirty="0"/>
              <a:t>是大多数磁盘块大小的倍数</a:t>
            </a:r>
          </a:p>
          <a:p>
            <a:pPr lvl="2"/>
            <a:r>
              <a:rPr lang="zh-CN" altLang="en-US" dirty="0">
                <a:latin typeface="华文新魏"/>
                <a:ea typeface="华文新魏"/>
                <a:cs typeface="华文新魏"/>
              </a:rPr>
              <a:t>传输效率高</a:t>
            </a:r>
          </a:p>
          <a:p>
            <a:pPr lvl="2"/>
            <a:r>
              <a:rPr lang="zh-CN" altLang="en-US" dirty="0">
                <a:latin typeface="华文新魏"/>
                <a:ea typeface="华文新魏"/>
                <a:cs typeface="华文新魏"/>
              </a:rPr>
              <a:t>管理方便</a:t>
            </a:r>
          </a:p>
        </p:txBody>
      </p:sp>
    </p:spTree>
    <p:extLst>
      <p:ext uri="{BB962C8B-B14F-4D97-AF65-F5344CB8AC3E}">
        <p14:creationId xmlns:p14="http://schemas.microsoft.com/office/powerpoint/2010/main" val="720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F558541-8641-4BC6-9FA3-C73717DA77BE}" type="slidenum">
              <a:rPr lang="en-US" altLang="zh-CN"/>
              <a:pPr/>
              <a:t>142</a:t>
            </a:fld>
            <a:endParaRPr lang="en-US" altLang="zh-CN"/>
          </a:p>
        </p:txBody>
      </p:sp>
      <p:sp>
        <p:nvSpPr>
          <p:cNvPr id="1123330" name="Rectangle 2"/>
          <p:cNvSpPr>
            <a:spLocks noGrp="1" noChangeArrowheads="1"/>
          </p:cNvSpPr>
          <p:nvPr>
            <p:ph type="title"/>
          </p:nvPr>
        </p:nvSpPr>
        <p:spPr/>
        <p:txBody>
          <a:bodyPr/>
          <a:lstStyle/>
          <a:p>
            <a:r>
              <a:rPr lang="zh-CN" altLang="en-US" dirty="0"/>
              <a:t>页描述符</a:t>
            </a:r>
          </a:p>
        </p:txBody>
      </p:sp>
      <p:sp>
        <p:nvSpPr>
          <p:cNvPr id="1123331" name="Rectangle 3"/>
          <p:cNvSpPr>
            <a:spLocks noGrp="1" noChangeArrowheads="1"/>
          </p:cNvSpPr>
          <p:nvPr>
            <p:ph type="body" idx="1"/>
          </p:nvPr>
        </p:nvSpPr>
        <p:spPr/>
        <p:txBody>
          <a:bodyPr/>
          <a:lstStyle/>
          <a:p>
            <a:r>
              <a:rPr lang="zh-CN" altLang="en-US" dirty="0">
                <a:latin typeface="华文新魏"/>
                <a:cs typeface="华文新魏"/>
              </a:rPr>
              <a:t>内核使用</a:t>
            </a:r>
            <a:r>
              <a:rPr lang="zh-CN" altLang="en-US" dirty="0">
                <a:solidFill>
                  <a:srgbClr val="FF0000"/>
                </a:solidFill>
                <a:latin typeface="华文新魏"/>
                <a:cs typeface="华文新魏"/>
              </a:rPr>
              <a:t>页描述符</a:t>
            </a:r>
            <a:r>
              <a:rPr lang="zh-CN" altLang="en-US" dirty="0">
                <a:latin typeface="华文新魏"/>
                <a:cs typeface="华文新魏"/>
              </a:rPr>
              <a:t>跟踪管理</a:t>
            </a:r>
            <a:r>
              <a:rPr lang="zh-CN" altLang="en-US" dirty="0">
                <a:solidFill>
                  <a:srgbClr val="FF0000"/>
                </a:solidFill>
                <a:latin typeface="华文新魏"/>
                <a:cs typeface="华文新魏"/>
              </a:rPr>
              <a:t>物理内存</a:t>
            </a:r>
          </a:p>
          <a:p>
            <a:pPr lvl="1"/>
            <a:r>
              <a:rPr lang="zh-CN" altLang="en-US" dirty="0"/>
              <a:t>每个物理页框都用一个页描述符表示</a:t>
            </a:r>
          </a:p>
          <a:p>
            <a:pPr lvl="1"/>
            <a:r>
              <a:rPr lang="zh-CN" altLang="en-US" dirty="0"/>
              <a:t>结构类型：</a:t>
            </a:r>
            <a:r>
              <a:rPr lang="en-US" altLang="zh-CN" dirty="0" err="1">
                <a:solidFill>
                  <a:srgbClr val="FF0000"/>
                </a:solidFill>
              </a:rPr>
              <a:t>struct</a:t>
            </a:r>
            <a:r>
              <a:rPr lang="en-US" altLang="zh-CN" dirty="0">
                <a:solidFill>
                  <a:srgbClr val="FF0000"/>
                </a:solidFill>
              </a:rPr>
              <a:t> page </a:t>
            </a:r>
            <a:r>
              <a:rPr lang="en-US" altLang="zh-CN" dirty="0"/>
              <a:t>[include/</a:t>
            </a:r>
            <a:r>
              <a:rPr lang="en-US" altLang="zh-CN" dirty="0" err="1"/>
              <a:t>linux</a:t>
            </a:r>
            <a:r>
              <a:rPr lang="en-US" altLang="zh-CN" dirty="0"/>
              <a:t>/</a:t>
            </a:r>
            <a:r>
              <a:rPr lang="en-US" altLang="zh-CN" dirty="0" err="1"/>
              <a:t>mm_types.h</a:t>
            </a:r>
            <a:r>
              <a:rPr lang="en-US" altLang="zh-CN" dirty="0"/>
              <a:t>]</a:t>
            </a:r>
          </a:p>
          <a:p>
            <a:pPr lvl="2"/>
            <a:r>
              <a:rPr lang="zh-CN" altLang="en-US" dirty="0">
                <a:latin typeface="华文新魏"/>
                <a:ea typeface="华文新魏"/>
                <a:cs typeface="华文新魏"/>
              </a:rPr>
              <a:t>每个描述符长度为</a:t>
            </a:r>
            <a:r>
              <a:rPr lang="en-US" altLang="zh-CN" dirty="0">
                <a:latin typeface="华文新魏"/>
                <a:ea typeface="华文新魏"/>
                <a:cs typeface="华文新魏"/>
              </a:rPr>
              <a:t>32</a:t>
            </a:r>
            <a:r>
              <a:rPr lang="zh-CN" altLang="en-US" dirty="0">
                <a:latin typeface="华文新魏"/>
                <a:ea typeface="华文新魏"/>
                <a:cs typeface="华文新魏"/>
              </a:rPr>
              <a:t>字节</a:t>
            </a:r>
          </a:p>
          <a:p>
            <a:pPr lvl="1"/>
            <a:r>
              <a:rPr lang="zh-CN" altLang="en-US" dirty="0"/>
              <a:t>所有物理页框的描述符，组织在</a:t>
            </a:r>
            <a:r>
              <a:rPr lang="en-US" altLang="zh-CN" dirty="0" err="1">
                <a:solidFill>
                  <a:srgbClr val="FF0000"/>
                </a:solidFill>
              </a:rPr>
              <a:t>mem_map</a:t>
            </a:r>
            <a:r>
              <a:rPr lang="zh-CN" altLang="en-US" dirty="0"/>
              <a:t>的数组中</a:t>
            </a:r>
          </a:p>
          <a:p>
            <a:pPr lvl="2"/>
            <a:r>
              <a:rPr lang="zh-CN" altLang="en-US" dirty="0">
                <a:latin typeface="华文新魏"/>
                <a:ea typeface="华文新魏"/>
                <a:cs typeface="华文新魏"/>
              </a:rPr>
              <a:t>所需空间略小于整个</a:t>
            </a:r>
            <a:r>
              <a:rPr lang="en-US" altLang="zh-CN" dirty="0">
                <a:latin typeface="华文新魏"/>
                <a:ea typeface="华文新魏"/>
                <a:cs typeface="华文新魏"/>
              </a:rPr>
              <a:t>RAM</a:t>
            </a:r>
            <a:r>
              <a:rPr lang="zh-CN" altLang="en-US" dirty="0">
                <a:latin typeface="华文新魏"/>
                <a:ea typeface="华文新魏"/>
                <a:cs typeface="华文新魏"/>
              </a:rPr>
              <a:t>的</a:t>
            </a:r>
            <a:r>
              <a:rPr lang="en-US" altLang="zh-CN" dirty="0">
                <a:latin typeface="华文新魏"/>
                <a:ea typeface="华文新魏"/>
                <a:cs typeface="华文新魏"/>
              </a:rPr>
              <a:t>1%</a:t>
            </a:r>
          </a:p>
          <a:p>
            <a:pPr lvl="2"/>
            <a:r>
              <a:rPr lang="en-US" altLang="zh-CN" dirty="0" err="1">
                <a:solidFill>
                  <a:srgbClr val="FF0000"/>
                </a:solidFill>
                <a:latin typeface="华文新魏"/>
                <a:ea typeface="华文新魏"/>
                <a:cs typeface="华文新魏"/>
              </a:rPr>
              <a:t>virt_to_page</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addr</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宏产生线性地址</a:t>
            </a:r>
            <a:r>
              <a:rPr lang="en-US" altLang="zh-CN" dirty="0" err="1">
                <a:latin typeface="华文新魏"/>
                <a:ea typeface="华文新魏"/>
                <a:cs typeface="华文新魏"/>
              </a:rPr>
              <a:t>addr</a:t>
            </a:r>
            <a:r>
              <a:rPr lang="zh-CN" altLang="en-US" dirty="0">
                <a:latin typeface="华文新魏"/>
                <a:ea typeface="华文新魏"/>
                <a:cs typeface="华文新魏"/>
              </a:rPr>
              <a:t>对应的页描述符地址</a:t>
            </a:r>
          </a:p>
          <a:p>
            <a:pPr lvl="2"/>
            <a:r>
              <a:rPr lang="en-US" altLang="zh-CN" dirty="0" err="1">
                <a:solidFill>
                  <a:srgbClr val="FF0000"/>
                </a:solidFill>
                <a:latin typeface="华文新魏"/>
                <a:ea typeface="华文新魏"/>
                <a:cs typeface="华文新魏"/>
              </a:rPr>
              <a:t>pft_to_page</a:t>
            </a:r>
            <a:r>
              <a:rPr lang="en-US" altLang="zh-CN" dirty="0">
                <a:solidFill>
                  <a:srgbClr val="FF0000"/>
                </a:solidFill>
                <a:latin typeface="华文新魏"/>
                <a:ea typeface="华文新魏"/>
                <a:cs typeface="华文新魏"/>
              </a:rPr>
              <a:t>(</a:t>
            </a:r>
            <a:r>
              <a:rPr lang="en-US" altLang="zh-CN" dirty="0" err="1">
                <a:solidFill>
                  <a:srgbClr val="FF0000"/>
                </a:solidFill>
                <a:latin typeface="华文新魏"/>
                <a:ea typeface="华文新魏"/>
                <a:cs typeface="华文新魏"/>
              </a:rPr>
              <a:t>pfn</a:t>
            </a:r>
            <a:r>
              <a:rPr lang="en-US" altLang="zh-CN" dirty="0">
                <a:solidFill>
                  <a:srgbClr val="FF0000"/>
                </a:solidFill>
                <a:latin typeface="华文新魏"/>
                <a:ea typeface="华文新魏"/>
                <a:cs typeface="华文新魏"/>
              </a:rPr>
              <a:t>)</a:t>
            </a:r>
            <a:r>
              <a:rPr lang="zh-CN" altLang="en-US" dirty="0">
                <a:latin typeface="华文新魏"/>
                <a:ea typeface="华文新魏"/>
                <a:cs typeface="华文新魏"/>
              </a:rPr>
              <a:t>宏产生与页框号</a:t>
            </a:r>
            <a:r>
              <a:rPr lang="en-US" altLang="zh-CN" dirty="0" err="1">
                <a:latin typeface="华文新魏"/>
                <a:ea typeface="华文新魏"/>
                <a:cs typeface="华文新魏"/>
              </a:rPr>
              <a:t>pfn</a:t>
            </a:r>
            <a:r>
              <a:rPr lang="zh-CN" altLang="en-US" dirty="0">
                <a:latin typeface="华文新魏"/>
                <a:ea typeface="华文新魏"/>
                <a:cs typeface="华文新魏"/>
              </a:rPr>
              <a:t>对应的页描述符地址</a:t>
            </a:r>
          </a:p>
        </p:txBody>
      </p:sp>
    </p:spTree>
    <p:extLst>
      <p:ext uri="{BB962C8B-B14F-4D97-AF65-F5344CB8AC3E}">
        <p14:creationId xmlns:p14="http://schemas.microsoft.com/office/powerpoint/2010/main" val="297318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3E168B01-2002-4326-A676-5B9F8C0360B3}" type="slidenum">
              <a:rPr lang="en-US" altLang="zh-CN"/>
              <a:pPr/>
              <a:t>143</a:t>
            </a:fld>
            <a:endParaRPr lang="en-US" altLang="zh-CN"/>
          </a:p>
        </p:txBody>
      </p:sp>
      <p:sp>
        <p:nvSpPr>
          <p:cNvPr id="1124354" name="Rectangle 2"/>
          <p:cNvSpPr>
            <a:spLocks noGrp="1" noChangeArrowheads="1"/>
          </p:cNvSpPr>
          <p:nvPr>
            <p:ph type="title"/>
          </p:nvPr>
        </p:nvSpPr>
        <p:spPr/>
        <p:txBody>
          <a:bodyPr/>
          <a:lstStyle/>
          <a:p>
            <a:r>
              <a:rPr lang="en-US" altLang="zh-CN" dirty="0" err="1"/>
              <a:t>mem_map</a:t>
            </a:r>
            <a:r>
              <a:rPr lang="zh-CN" altLang="en-US" dirty="0"/>
              <a:t>数组</a:t>
            </a:r>
          </a:p>
        </p:txBody>
      </p:sp>
      <p:sp>
        <p:nvSpPr>
          <p:cNvPr id="1124355" name="Rectangle 3"/>
          <p:cNvSpPr>
            <a:spLocks noGrp="1" noChangeArrowheads="1"/>
          </p:cNvSpPr>
          <p:nvPr>
            <p:ph type="body" idx="1"/>
          </p:nvPr>
        </p:nvSpPr>
        <p:spPr/>
        <p:txBody>
          <a:bodyPr/>
          <a:lstStyle/>
          <a:p>
            <a:endParaRPr lang="zh-CN" altLang="zh-CN" dirty="0"/>
          </a:p>
        </p:txBody>
      </p:sp>
      <p:graphicFrame>
        <p:nvGraphicFramePr>
          <p:cNvPr id="1124356" name="Object 4"/>
          <p:cNvGraphicFramePr>
            <a:graphicFrameLocks noChangeAspect="1"/>
          </p:cNvGraphicFramePr>
          <p:nvPr/>
        </p:nvGraphicFramePr>
        <p:xfrm>
          <a:off x="1403350" y="2268538"/>
          <a:ext cx="7489825" cy="4329112"/>
        </p:xfrm>
        <a:graphic>
          <a:graphicData uri="http://schemas.openxmlformats.org/presentationml/2006/ole">
            <mc:AlternateContent xmlns:mc="http://schemas.openxmlformats.org/markup-compatibility/2006">
              <mc:Choice xmlns:v="urn:schemas-microsoft-com:vml" Requires="v">
                <p:oleObj spid="_x0000_s1178" name="Visio" r:id="rId3" imgW="5105019" imgH="2585009" progId="">
                  <p:embed/>
                </p:oleObj>
              </mc:Choice>
              <mc:Fallback>
                <p:oleObj name="Visio" r:id="rId3" imgW="5105019" imgH="25850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268538"/>
                        <a:ext cx="7489825" cy="432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4357" name="Text Box 5"/>
          <p:cNvSpPr txBox="1">
            <a:spLocks noChangeArrowheads="1"/>
          </p:cNvSpPr>
          <p:nvPr/>
        </p:nvSpPr>
        <p:spPr bwMode="auto">
          <a:xfrm>
            <a:off x="1236663" y="4171950"/>
            <a:ext cx="74231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每个物理页框，使用一个</a:t>
            </a:r>
            <a:r>
              <a:rPr kumimoji="0" lang="en-US" altLang="zh-CN" sz="1800" b="1" dirty="0">
                <a:solidFill>
                  <a:srgbClr val="0000FF"/>
                </a:solidFill>
                <a:effectLst/>
                <a:latin typeface="STXinwei" panose="02010800040101010101" pitchFamily="2" charset="-122"/>
                <a:ea typeface="STXinwei" panose="02010800040101010101" pitchFamily="2" charset="-122"/>
              </a:rPr>
              <a:t>struct page</a:t>
            </a:r>
            <a:r>
              <a:rPr kumimoji="0" lang="zh-CN" altLang="en-US" sz="1800" b="1" dirty="0">
                <a:solidFill>
                  <a:srgbClr val="0000FF"/>
                </a:solidFill>
                <a:effectLst/>
                <a:latin typeface="STXinwei" panose="02010800040101010101" pitchFamily="2" charset="-122"/>
                <a:ea typeface="STXinwei" panose="02010800040101010101" pitchFamily="2" charset="-122"/>
              </a:rPr>
              <a:t>表示，它们组织在</a:t>
            </a:r>
            <a:r>
              <a:rPr kumimoji="0" lang="en-US" altLang="zh-CN" sz="1800" b="1" dirty="0" err="1">
                <a:solidFill>
                  <a:srgbClr val="0000FF"/>
                </a:solidFill>
                <a:effectLst/>
                <a:latin typeface="STXinwei" panose="02010800040101010101" pitchFamily="2" charset="-122"/>
                <a:ea typeface="STXinwei" panose="02010800040101010101" pitchFamily="2" charset="-122"/>
              </a:rPr>
              <a:t>mem_map</a:t>
            </a:r>
            <a:r>
              <a:rPr kumimoji="0" lang="zh-CN" altLang="en-US" sz="1800" b="1" dirty="0">
                <a:solidFill>
                  <a:srgbClr val="0000FF"/>
                </a:solidFill>
                <a:effectLst/>
                <a:latin typeface="STXinwei" panose="02010800040101010101" pitchFamily="2" charset="-122"/>
                <a:ea typeface="STXinwei" panose="02010800040101010101" pitchFamily="2" charset="-122"/>
              </a:rPr>
              <a:t>数组中</a:t>
            </a:r>
          </a:p>
        </p:txBody>
      </p:sp>
      <p:sp>
        <p:nvSpPr>
          <p:cNvPr id="1124358" name="AutoShape 6"/>
          <p:cNvSpPr>
            <a:spLocks noChangeArrowheads="1"/>
          </p:cNvSpPr>
          <p:nvPr/>
        </p:nvSpPr>
        <p:spPr bwMode="auto">
          <a:xfrm>
            <a:off x="6224588" y="1703388"/>
            <a:ext cx="1800225" cy="682625"/>
          </a:xfrm>
          <a:prstGeom prst="wedgeRoundRectCallout">
            <a:avLst>
              <a:gd name="adj1" fmla="val -101676"/>
              <a:gd name="adj2" fmla="val 115583"/>
              <a:gd name="adj3" fmla="val 16667"/>
            </a:avLst>
          </a:prstGeom>
          <a:solidFill>
            <a:srgbClr val="D8D8EC"/>
          </a:solidFill>
          <a:ln w="9525">
            <a:solidFill>
              <a:schemeClr val="tx1"/>
            </a:solidFill>
            <a:miter lim="800000"/>
            <a:headEnd/>
            <a:tailEnd/>
          </a:ln>
          <a:effectLst/>
        </p:spPr>
        <p:txBody>
          <a:bodyPr/>
          <a:lstStyle/>
          <a:p>
            <a:pPr algn="ctr">
              <a:spcBef>
                <a:spcPct val="0"/>
              </a:spcBef>
              <a:buClrTx/>
              <a:buFontTx/>
              <a:buNone/>
            </a:pPr>
            <a:r>
              <a:rPr kumimoji="0" lang="zh-CN" altLang="en-US" sz="1800" b="1" dirty="0">
                <a:solidFill>
                  <a:srgbClr val="0000FF"/>
                </a:solidFill>
                <a:effectLst/>
                <a:latin typeface="STXinwei" panose="02010800040101010101" pitchFamily="2" charset="-122"/>
                <a:ea typeface="STXinwei" panose="02010800040101010101" pitchFamily="2" charset="-122"/>
              </a:rPr>
              <a:t>相当于物理内存的一个缩影</a:t>
            </a:r>
          </a:p>
        </p:txBody>
      </p:sp>
    </p:spTree>
    <p:extLst>
      <p:ext uri="{BB962C8B-B14F-4D97-AF65-F5344CB8AC3E}">
        <p14:creationId xmlns:p14="http://schemas.microsoft.com/office/powerpoint/2010/main" val="5366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4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6512" y="1340768"/>
            <a:ext cx="9144000" cy="4104307"/>
          </a:xfrm>
        </p:spPr>
        <p:txBody>
          <a:bodyPr/>
          <a:lstStyle/>
          <a:p>
            <a:pPr eaLnBrk="1" hangingPunct="1">
              <a:buFontTx/>
              <a:buNone/>
            </a:pPr>
            <a:r>
              <a:rPr lang="en-US" altLang="zh-CN" sz="2200" dirty="0" err="1">
                <a:latin typeface="华文新魏" charset="0"/>
                <a:ea typeface="华文新魏" charset="0"/>
                <a:cs typeface="华文新魏" charset="0"/>
              </a:rPr>
              <a:t>typedef</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      /*page</a:t>
            </a:r>
            <a:r>
              <a:rPr lang="zh-CN" altLang="en-US" sz="2200" dirty="0">
                <a:latin typeface="华文新魏" charset="0"/>
                <a:ea typeface="华文新魏" charset="0"/>
                <a:cs typeface="华文新魏" charset="0"/>
              </a:rPr>
              <a:t>数据结构*</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list_head</a:t>
            </a:r>
            <a:r>
              <a:rPr lang="en-US" altLang="zh-CN" sz="2200" dirty="0">
                <a:latin typeface="华文新魏" charset="0"/>
                <a:ea typeface="华文新魏" charset="0"/>
                <a:cs typeface="华文新魏" charset="0"/>
              </a:rPr>
              <a:t> list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en-US" altLang="zh-CN" sz="2200" dirty="0" err="1">
                <a:latin typeface="华文新魏" charset="0"/>
                <a:ea typeface="华文新魏" charset="0"/>
                <a:cs typeface="华文新魏" charset="0"/>
              </a:rPr>
              <a:t>list_head</a:t>
            </a:r>
            <a:r>
              <a:rPr lang="zh-CN" altLang="en-US" sz="2200" dirty="0">
                <a:latin typeface="华文新魏" charset="0"/>
                <a:ea typeface="华文新魏" charset="0"/>
                <a:cs typeface="华文新魏" charset="0"/>
              </a:rPr>
              <a:t>是通用双向链队列结构，链接</a:t>
            </a:r>
            <a:r>
              <a:rPr lang="en-US" altLang="zh-CN" sz="2200" dirty="0">
                <a:latin typeface="华文新魏" charset="0"/>
                <a:ea typeface="华文新魏" charset="0"/>
                <a:cs typeface="华文新魏" charset="0"/>
              </a:rPr>
              <a:t>page*/</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*next_ hash</a:t>
            </a:r>
            <a:r>
              <a:rPr lang="zh-CN" altLang="en-US" sz="2200" dirty="0">
                <a:latin typeface="华文新魏" charset="0"/>
                <a:ea typeface="华文新魏" charset="0"/>
                <a:cs typeface="华文新魏" charset="0"/>
              </a:rPr>
              <a:t>；</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 page cache</a:t>
            </a:r>
            <a:r>
              <a:rPr lang="zh-CN" altLang="en-US" sz="2200" dirty="0">
                <a:latin typeface="华文新魏" charset="0"/>
                <a:ea typeface="华文新魏" charset="0"/>
                <a:cs typeface="华文新魏" charset="0"/>
              </a:rPr>
              <a:t>的</a:t>
            </a:r>
            <a:r>
              <a:rPr lang="en-US" altLang="zh-CN" sz="2200" dirty="0">
                <a:latin typeface="华文新魏" charset="0"/>
                <a:ea typeface="华文新魏" charset="0"/>
                <a:cs typeface="华文新魏" charset="0"/>
              </a:rPr>
              <a:t>hash</a:t>
            </a:r>
            <a:r>
              <a:rPr lang="zh-CN" altLang="en-US" sz="2200" dirty="0">
                <a:latin typeface="华文新魏" charset="0"/>
                <a:ea typeface="华文新魏" charset="0"/>
                <a:cs typeface="华文新魏" charset="0"/>
              </a:rPr>
              <a:t>表中的后继指针*</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atomic_t</a:t>
            </a:r>
            <a:r>
              <a:rPr lang="en-US" altLang="zh-CN" sz="2200" dirty="0">
                <a:latin typeface="华文新魏" charset="0"/>
                <a:ea typeface="华文新魏" charset="0"/>
                <a:cs typeface="华文新魏" charset="0"/>
              </a:rPr>
              <a:t> count</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访问此页框的进程个数*</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flags</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标志位*</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dirty</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修改标志*</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list_head</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lru</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页面换出链表或活跃链表*</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age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页面的年龄，越小越先换出*</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a:t>
            </a:r>
            <a:r>
              <a:rPr lang="en-US" altLang="zh-CN" sz="2200" dirty="0" err="1">
                <a:latin typeface="华文新魏" charset="0"/>
                <a:ea typeface="华文新魏" charset="0"/>
                <a:cs typeface="华文新魏" charset="0"/>
              </a:rPr>
              <a:t>map_nr</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页框在</a:t>
            </a:r>
            <a:r>
              <a:rPr lang="en-US" altLang="zh-CN" sz="2200" dirty="0" err="1">
                <a:latin typeface="华文新魏" charset="0"/>
                <a:ea typeface="华文新魏" charset="0"/>
                <a:cs typeface="华文新魏" charset="0"/>
              </a:rPr>
              <a:t>mem_map</a:t>
            </a:r>
            <a:r>
              <a:rPr lang="zh-CN" altLang="en-US" sz="2200" dirty="0">
                <a:latin typeface="华文新魏" charset="0"/>
                <a:ea typeface="华文新魏" charset="0"/>
                <a:cs typeface="华文新魏" charset="0"/>
              </a:rPr>
              <a:t>表中的下标*</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page  **</a:t>
            </a:r>
            <a:r>
              <a:rPr lang="en-US" altLang="zh-CN" sz="2200" dirty="0" err="1">
                <a:latin typeface="华文新魏" charset="0"/>
                <a:ea typeface="华文新魏" charset="0"/>
                <a:cs typeface="华文新魏" charset="0"/>
              </a:rPr>
              <a:t>pprev_hash</a:t>
            </a:r>
            <a:r>
              <a:rPr lang="zh-CN" altLang="en-US"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/*page cache</a:t>
            </a:r>
            <a:r>
              <a:rPr lang="zh-CN" altLang="en-US" sz="2200" dirty="0">
                <a:latin typeface="华文新魏" charset="0"/>
                <a:ea typeface="华文新魏" charset="0"/>
                <a:cs typeface="华文新魏" charset="0"/>
              </a:rPr>
              <a:t>的</a:t>
            </a:r>
            <a:r>
              <a:rPr lang="en-US" altLang="zh-CN" sz="2200" dirty="0">
                <a:latin typeface="华文新魏" charset="0"/>
                <a:ea typeface="华文新魏" charset="0"/>
                <a:cs typeface="华文新魏" charset="0"/>
              </a:rPr>
              <a:t>hash</a:t>
            </a:r>
            <a:r>
              <a:rPr lang="zh-CN" altLang="en-US" sz="2200" dirty="0">
                <a:latin typeface="华文新魏" charset="0"/>
                <a:ea typeface="华文新魏" charset="0"/>
                <a:cs typeface="华文新魏" charset="0"/>
              </a:rPr>
              <a:t>表中的前向指针*</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buffer_head</a:t>
            </a:r>
            <a:r>
              <a:rPr lang="en-US" altLang="zh-CN" sz="2200" dirty="0">
                <a:latin typeface="华文新魏" charset="0"/>
                <a:ea typeface="华文新魏" charset="0"/>
                <a:cs typeface="华文新魏" charset="0"/>
              </a:rPr>
              <a:t> *buffers</a:t>
            </a:r>
            <a:r>
              <a:rPr lang="zh-CN" altLang="en-US" sz="2200"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页框用做缓冲区时指示缓冲区地址*</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inode</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inode</a:t>
            </a:r>
            <a:r>
              <a:rPr lang="zh-CN" altLang="en-US" sz="2200" b="1"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页框内存放代码或数据所属文件的</a:t>
            </a:r>
            <a:r>
              <a:rPr lang="en-US" altLang="zh-CN" sz="2200" dirty="0" err="1">
                <a:latin typeface="华文新魏" charset="0"/>
                <a:ea typeface="华文新魏" charset="0"/>
                <a:cs typeface="华文新魏" charset="0"/>
              </a:rPr>
              <a:t>inode</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unsigned long offset</a:t>
            </a:r>
            <a:r>
              <a:rPr lang="zh-CN" altLang="en-US" sz="2200" dirty="0">
                <a:latin typeface="华文新魏" charset="0"/>
                <a:ea typeface="华文新魏" charset="0"/>
                <a:cs typeface="华文新魏" charset="0"/>
              </a:rPr>
              <a:t>；       </a:t>
            </a:r>
            <a:r>
              <a:rPr lang="en-US" altLang="zh-CN" sz="2200" b="1" dirty="0">
                <a:latin typeface="华文新魏" charset="0"/>
                <a:ea typeface="华文新魏" charset="0"/>
                <a:cs typeface="华文新魏" charset="0"/>
              </a:rPr>
              <a:t>/</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页框内存放代码或数据所属文件的位移*</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struct</a:t>
            </a: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zone_struct</a:t>
            </a:r>
            <a:r>
              <a:rPr lang="en-US" altLang="zh-CN" sz="2200" dirty="0">
                <a:latin typeface="华文新魏" charset="0"/>
                <a:ea typeface="华文新魏" charset="0"/>
                <a:cs typeface="华文新魏" charset="0"/>
              </a:rPr>
              <a:t> zone</a:t>
            </a:r>
            <a:r>
              <a:rPr lang="zh-CN" altLang="en-US" sz="2200" dirty="0">
                <a:latin typeface="华文新魏" charset="0"/>
                <a:ea typeface="华文新魏" charset="0"/>
                <a:cs typeface="华文新魏" charset="0"/>
              </a:rPr>
              <a:t>；  </a:t>
            </a:r>
            <a:r>
              <a:rPr lang="en-US" altLang="zh-CN" sz="2200" dirty="0">
                <a:latin typeface="华文新魏" charset="0"/>
                <a:ea typeface="华文新魏" charset="0"/>
                <a:cs typeface="华文新魏" charset="0"/>
              </a:rPr>
              <a:t>/*</a:t>
            </a:r>
            <a:r>
              <a:rPr lang="zh-CN" altLang="en-US" sz="2200" dirty="0">
                <a:latin typeface="华文新魏" charset="0"/>
                <a:ea typeface="华文新魏" charset="0"/>
                <a:cs typeface="华文新魏" charset="0"/>
              </a:rPr>
              <a:t>页框所在管理区*</a:t>
            </a:r>
            <a:r>
              <a:rPr lang="en-US" altLang="zh-CN" sz="2200" dirty="0">
                <a:latin typeface="华文新魏" charset="0"/>
                <a:ea typeface="华文新魏" charset="0"/>
                <a:cs typeface="华文新魏" charset="0"/>
              </a:rPr>
              <a:t>/</a:t>
            </a:r>
          </a:p>
          <a:p>
            <a:pPr eaLnBrk="1" hangingPunct="1">
              <a:buFontTx/>
              <a:buNone/>
            </a:pPr>
            <a:r>
              <a:rPr lang="en-US" altLang="zh-CN" sz="2200" dirty="0">
                <a:latin typeface="华文新魏" charset="0"/>
                <a:ea typeface="华文新魏" charset="0"/>
                <a:cs typeface="华文新魏" charset="0"/>
              </a:rPr>
              <a:t>   }</a:t>
            </a:r>
            <a:r>
              <a:rPr lang="en-US" altLang="zh-CN" sz="2200" dirty="0" err="1">
                <a:latin typeface="华文新魏" charset="0"/>
                <a:ea typeface="华文新魏" charset="0"/>
                <a:cs typeface="华文新魏" charset="0"/>
              </a:rPr>
              <a:t>mem_map_t</a:t>
            </a:r>
            <a:r>
              <a:rPr lang="zh-CN" altLang="en-US" sz="2200" dirty="0">
                <a:latin typeface="华文新魏" charset="0"/>
                <a:ea typeface="华文新魏" charset="0"/>
                <a:cs typeface="华文新魏" charset="0"/>
              </a:rPr>
              <a:t>；</a:t>
            </a:r>
          </a:p>
          <a:p>
            <a:pPr eaLnBrk="1" hangingPunct="1">
              <a:buFontTx/>
              <a:buNone/>
            </a:pPr>
            <a:endParaRPr lang="en-US" altLang="zh-CN" sz="2200" dirty="0">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en-US" altLang="zh-CN" dirty="0" err="1">
                <a:latin typeface="Times New Roman" charset="0"/>
                <a:ea typeface="宋体" charset="0"/>
              </a:rPr>
              <a:t>mem_map_t</a:t>
            </a:r>
            <a:r>
              <a:rPr lang="en-US" altLang="zh-CN" dirty="0">
                <a:latin typeface="Times New Roman" charset="0"/>
                <a:ea typeface="宋体" charset="0"/>
              </a:rPr>
              <a:t>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144</a:t>
            </a:fld>
            <a:endParaRPr lang="en-US" altLang="zh-CN" dirty="0"/>
          </a:p>
        </p:txBody>
      </p:sp>
    </p:spTree>
    <p:extLst>
      <p:ext uri="{BB962C8B-B14F-4D97-AF65-F5344CB8AC3E}">
        <p14:creationId xmlns:p14="http://schemas.microsoft.com/office/powerpoint/2010/main" val="3813799379"/>
      </p:ext>
    </p:extLst>
  </p:cSld>
  <p:clrMapOvr>
    <a:masterClrMapping/>
  </p:clrMapOvr>
  <p:transition spd="slow">
    <p:wip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组合 21"/>
          <p:cNvGrpSpPr>
            <a:grpSpLocks/>
          </p:cNvGrpSpPr>
          <p:nvPr/>
        </p:nvGrpSpPr>
        <p:grpSpPr bwMode="auto">
          <a:xfrm>
            <a:off x="1808261" y="1845593"/>
            <a:ext cx="4779963" cy="4103687"/>
            <a:chOff x="1734964" y="3356992"/>
            <a:chExt cx="3384178" cy="1484114"/>
          </a:xfrm>
        </p:grpSpPr>
        <p:grpSp>
          <p:nvGrpSpPr>
            <p:cNvPr id="4100" name="Group 2"/>
            <p:cNvGrpSpPr>
              <a:grpSpLocks/>
            </p:cNvGrpSpPr>
            <p:nvPr/>
          </p:nvGrpSpPr>
          <p:grpSpPr bwMode="auto">
            <a:xfrm>
              <a:off x="2699792" y="3356992"/>
              <a:ext cx="2419350" cy="1479550"/>
              <a:chOff x="3900" y="1350"/>
              <a:chExt cx="3810" cy="2330"/>
            </a:xfrm>
          </p:grpSpPr>
          <p:sp>
            <p:nvSpPr>
              <p:cNvPr id="37891" name="Text Box 3"/>
              <p:cNvSpPr txBox="1">
                <a:spLocks noChangeArrowheads="1"/>
              </p:cNvSpPr>
              <p:nvPr/>
            </p:nvSpPr>
            <p:spPr bwMode="auto">
              <a:xfrm>
                <a:off x="4800" y="1350"/>
                <a:ext cx="1060" cy="500"/>
              </a:xfrm>
              <a:prstGeom prst="rect">
                <a:avLst/>
              </a:prstGeom>
              <a:solidFill>
                <a:srgbClr val="00B050"/>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700" dirty="0">
                    <a:solidFill>
                      <a:srgbClr val="FFFF00"/>
                    </a:solidFill>
                    <a:latin typeface="华文新魏" charset="0"/>
                    <a:ea typeface="华文新魏" charset="0"/>
                    <a:cs typeface="华文新魏" charset="0"/>
                  </a:rPr>
                  <a:t>存储节点</a:t>
                </a:r>
              </a:p>
            </p:txBody>
          </p:sp>
          <p:grpSp>
            <p:nvGrpSpPr>
              <p:cNvPr id="4111" name="Group 4"/>
              <p:cNvGrpSpPr>
                <a:grpSpLocks/>
              </p:cNvGrpSpPr>
              <p:nvPr/>
            </p:nvGrpSpPr>
            <p:grpSpPr bwMode="auto">
              <a:xfrm>
                <a:off x="5170" y="2250"/>
                <a:ext cx="2540" cy="1430"/>
                <a:chOff x="2450" y="2250"/>
                <a:chExt cx="2540" cy="1430"/>
              </a:xfrm>
            </p:grpSpPr>
            <p:sp>
              <p:nvSpPr>
                <p:cNvPr id="37893" name="Text Box 5"/>
                <p:cNvSpPr txBox="1">
                  <a:spLocks noChangeArrowheads="1"/>
                </p:cNvSpPr>
                <p:nvPr/>
              </p:nvSpPr>
              <p:spPr bwMode="auto">
                <a:xfrm>
                  <a:off x="3450" y="2250"/>
                  <a:ext cx="1188" cy="500"/>
                </a:xfrm>
                <a:prstGeom prst="rect">
                  <a:avLst/>
                </a:prstGeom>
                <a:solidFill>
                  <a:srgbClr val="CC66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FF0000"/>
                      </a:solidFill>
                      <a:latin typeface="华文新魏" charset="0"/>
                      <a:ea typeface="华文新魏" charset="0"/>
                      <a:cs typeface="华文新魏" charset="0"/>
                    </a:rPr>
                    <a:t>存储区</a:t>
                  </a:r>
                </a:p>
              </p:txBody>
            </p:sp>
            <p:sp>
              <p:nvSpPr>
                <p:cNvPr id="37894" name="Text Box 6"/>
                <p:cNvSpPr txBox="1">
                  <a:spLocks noChangeArrowheads="1"/>
                </p:cNvSpPr>
                <p:nvPr/>
              </p:nvSpPr>
              <p:spPr bwMode="auto">
                <a:xfrm>
                  <a:off x="2450" y="3130"/>
                  <a:ext cx="680" cy="50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sp>
              <p:nvSpPr>
                <p:cNvPr id="4116" name="Text Box 7"/>
                <p:cNvSpPr txBox="1">
                  <a:spLocks noChangeArrowheads="1"/>
                </p:cNvSpPr>
                <p:nvPr/>
              </p:nvSpPr>
              <p:spPr bwMode="auto">
                <a:xfrm>
                  <a:off x="3380" y="3130"/>
                  <a:ext cx="680" cy="5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900">
                      <a:latin typeface="Calibri" charset="0"/>
                    </a:rPr>
                    <a:t>…</a:t>
                  </a:r>
                  <a:endParaRPr lang="zh-CN"/>
                </a:p>
              </p:txBody>
            </p:sp>
            <p:sp>
              <p:nvSpPr>
                <p:cNvPr id="37896" name="Text Box 8"/>
                <p:cNvSpPr txBox="1">
                  <a:spLocks noChangeArrowheads="1"/>
                </p:cNvSpPr>
                <p:nvPr/>
              </p:nvSpPr>
              <p:spPr bwMode="auto">
                <a:xfrm>
                  <a:off x="4310" y="3130"/>
                  <a:ext cx="68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cxnSp>
              <p:nvCxnSpPr>
                <p:cNvPr id="4118" name="AutoShape 9"/>
                <p:cNvCxnSpPr>
                  <a:cxnSpLocks noChangeShapeType="1"/>
                </p:cNvCxnSpPr>
                <p:nvPr/>
              </p:nvCxnSpPr>
              <p:spPr bwMode="auto">
                <a:xfrm flipH="1">
                  <a:off x="2830" y="2730"/>
                  <a:ext cx="980"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4119" name="AutoShape 10"/>
                <p:cNvCxnSpPr>
                  <a:cxnSpLocks noChangeShapeType="1"/>
                </p:cNvCxnSpPr>
                <p:nvPr/>
              </p:nvCxnSpPr>
              <p:spPr bwMode="auto">
                <a:xfrm>
                  <a:off x="3810" y="2750"/>
                  <a:ext cx="830" cy="38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cxnSp>
            <p:nvCxnSpPr>
              <p:cNvPr id="4112" name="AutoShape 11"/>
              <p:cNvCxnSpPr>
                <a:cxnSpLocks noChangeShapeType="1"/>
              </p:cNvCxnSpPr>
              <p:nvPr/>
            </p:nvCxnSpPr>
            <p:spPr bwMode="auto">
              <a:xfrm flipH="1">
                <a:off x="3900" y="1850"/>
                <a:ext cx="1360"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4113" name="AutoShape 12"/>
              <p:cNvCxnSpPr>
                <a:cxnSpLocks noChangeShapeType="1"/>
              </p:cNvCxnSpPr>
              <p:nvPr/>
            </p:nvCxnSpPr>
            <p:spPr bwMode="auto">
              <a:xfrm>
                <a:off x="5260" y="1850"/>
                <a:ext cx="1400"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grpSp>
          <p:nvGrpSpPr>
            <p:cNvPr id="4101" name="Group 13"/>
            <p:cNvGrpSpPr>
              <a:grpSpLocks/>
            </p:cNvGrpSpPr>
            <p:nvPr/>
          </p:nvGrpSpPr>
          <p:grpSpPr bwMode="auto">
            <a:xfrm>
              <a:off x="1734964" y="3933056"/>
              <a:ext cx="2796540" cy="908050"/>
              <a:chOff x="2450" y="2250"/>
              <a:chExt cx="4404" cy="1430"/>
            </a:xfrm>
          </p:grpSpPr>
          <p:sp>
            <p:nvSpPr>
              <p:cNvPr id="37902" name="Text Box 14"/>
              <p:cNvSpPr txBox="1">
                <a:spLocks noChangeArrowheads="1"/>
              </p:cNvSpPr>
              <p:nvPr/>
            </p:nvSpPr>
            <p:spPr bwMode="auto">
              <a:xfrm>
                <a:off x="3172" y="2250"/>
                <a:ext cx="1138" cy="500"/>
              </a:xfrm>
              <a:prstGeom prst="rect">
                <a:avLst/>
              </a:prstGeom>
              <a:solidFill>
                <a:srgbClr val="CC66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solidFill>
                      <a:srgbClr val="FF0000"/>
                    </a:solidFill>
                    <a:latin typeface="华文新魏" charset="0"/>
                    <a:ea typeface="华文新魏" charset="0"/>
                    <a:cs typeface="华文新魏" charset="0"/>
                  </a:rPr>
                  <a:t>存储区</a:t>
                </a:r>
              </a:p>
            </p:txBody>
          </p:sp>
          <p:sp>
            <p:nvSpPr>
              <p:cNvPr id="37903" name="Text Box 15"/>
              <p:cNvSpPr txBox="1">
                <a:spLocks noChangeArrowheads="1"/>
              </p:cNvSpPr>
              <p:nvPr/>
            </p:nvSpPr>
            <p:spPr bwMode="auto">
              <a:xfrm>
                <a:off x="2450" y="3130"/>
                <a:ext cx="680" cy="50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dirty="0">
                    <a:latin typeface="华文新魏" charset="0"/>
                    <a:ea typeface="华文新魏" charset="0"/>
                    <a:cs typeface="华文新魏" charset="0"/>
                  </a:rPr>
                  <a:t>页框</a:t>
                </a:r>
              </a:p>
            </p:txBody>
          </p:sp>
          <p:sp>
            <p:nvSpPr>
              <p:cNvPr id="37904" name="Text Box 16"/>
              <p:cNvSpPr txBox="1">
                <a:spLocks noChangeArrowheads="1"/>
              </p:cNvSpPr>
              <p:nvPr/>
            </p:nvSpPr>
            <p:spPr bwMode="auto">
              <a:xfrm>
                <a:off x="3445" y="3229"/>
                <a:ext cx="680" cy="288"/>
              </a:xfrm>
              <a:prstGeom prst="rect">
                <a:avLst/>
              </a:prstGeom>
              <a:solidFill>
                <a:srgbClr val="6699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sp>
            <p:nvSpPr>
              <p:cNvPr id="37905" name="Text Box 17"/>
              <p:cNvSpPr txBox="1">
                <a:spLocks noChangeArrowheads="1"/>
              </p:cNvSpPr>
              <p:nvPr/>
            </p:nvSpPr>
            <p:spPr bwMode="auto">
              <a:xfrm>
                <a:off x="4310" y="3130"/>
                <a:ext cx="680" cy="550"/>
              </a:xfrm>
              <a:prstGeom prst="rect">
                <a:avLst/>
              </a:prstGeom>
              <a:solidFill>
                <a:srgbClr val="6699FF"/>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200">
                    <a:latin typeface="华文新魏" charset="0"/>
                    <a:ea typeface="华文新魏" charset="0"/>
                    <a:cs typeface="华文新魏" charset="0"/>
                  </a:rPr>
                  <a:t>页框</a:t>
                </a:r>
              </a:p>
            </p:txBody>
          </p:sp>
          <p:cxnSp>
            <p:nvCxnSpPr>
              <p:cNvPr id="4106" name="AutoShape 18"/>
              <p:cNvCxnSpPr>
                <a:cxnSpLocks noChangeShapeType="1"/>
              </p:cNvCxnSpPr>
              <p:nvPr/>
            </p:nvCxnSpPr>
            <p:spPr bwMode="auto">
              <a:xfrm flipH="1">
                <a:off x="2830" y="2730"/>
                <a:ext cx="980" cy="40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4107" name="AutoShape 19"/>
              <p:cNvCxnSpPr>
                <a:cxnSpLocks noChangeShapeType="1"/>
              </p:cNvCxnSpPr>
              <p:nvPr/>
            </p:nvCxnSpPr>
            <p:spPr bwMode="auto">
              <a:xfrm>
                <a:off x="3810" y="2750"/>
                <a:ext cx="830" cy="380"/>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23" name="Text Box 16"/>
              <p:cNvSpPr txBox="1">
                <a:spLocks noChangeArrowheads="1"/>
              </p:cNvSpPr>
              <p:nvPr/>
            </p:nvSpPr>
            <p:spPr bwMode="auto">
              <a:xfrm>
                <a:off x="4889" y="2368"/>
                <a:ext cx="681" cy="287"/>
              </a:xfrm>
              <a:prstGeom prst="rect">
                <a:avLst/>
              </a:prstGeom>
              <a:solidFill>
                <a:srgbClr val="CC66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sp>
            <p:nvSpPr>
              <p:cNvPr id="44" name="Text Box 16"/>
              <p:cNvSpPr txBox="1">
                <a:spLocks noChangeArrowheads="1"/>
              </p:cNvSpPr>
              <p:nvPr/>
            </p:nvSpPr>
            <p:spPr bwMode="auto">
              <a:xfrm>
                <a:off x="6174" y="3229"/>
                <a:ext cx="680" cy="288"/>
              </a:xfrm>
              <a:prstGeom prst="rect">
                <a:avLst/>
              </a:prstGeom>
              <a:solidFill>
                <a:srgbClr val="6699FF"/>
              </a:solidFill>
              <a:ln w="9525">
                <a:no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2200">
                    <a:latin typeface="华文新魏" charset="0"/>
                    <a:ea typeface="华文新魏" charset="0"/>
                    <a:cs typeface="华文新魏" charset="0"/>
                  </a:rPr>
                  <a:t>…</a:t>
                </a:r>
                <a:endParaRPr lang="zh-CN" sz="2200">
                  <a:latin typeface="华文新魏" charset="0"/>
                  <a:ea typeface="华文新魏" charset="0"/>
                  <a:cs typeface="华文新魏" charset="0"/>
                </a:endParaRPr>
              </a:p>
            </p:txBody>
          </p:sp>
        </p:grpSp>
      </p:grpSp>
      <p:sp>
        <p:nvSpPr>
          <p:cNvPr id="2" name="标题 1"/>
          <p:cNvSpPr>
            <a:spLocks noGrp="1"/>
          </p:cNvSpPr>
          <p:nvPr>
            <p:ph type="title"/>
          </p:nvPr>
        </p:nvSpPr>
        <p:spPr/>
        <p:txBody>
          <a:bodyPr/>
          <a:lstStyle/>
          <a:p>
            <a:r>
              <a:rPr kumimoji="1" lang="zh-CN" altLang="en-US" dirty="0"/>
              <a:t>内存管理框架</a:t>
            </a:r>
          </a:p>
        </p:txBody>
      </p:sp>
      <p:sp>
        <p:nvSpPr>
          <p:cNvPr id="2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145</a:t>
            </a:fld>
            <a:endParaRPr lang="en-US" altLang="zh-CN" dirty="0"/>
          </a:p>
        </p:txBody>
      </p:sp>
    </p:spTree>
    <p:extLst>
      <p:ext uri="{BB962C8B-B14F-4D97-AF65-F5344CB8AC3E}">
        <p14:creationId xmlns:p14="http://schemas.microsoft.com/office/powerpoint/2010/main" val="2244830481"/>
      </p:ext>
    </p:extLst>
  </p:cSld>
  <p:clrMapOvr>
    <a:masterClrMapping/>
  </p:clrMapOvr>
  <p:transition spd="slow">
    <p:wip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518144" y="6476826"/>
            <a:ext cx="587376" cy="336550"/>
          </a:xfrm>
        </p:spPr>
        <p:txBody>
          <a:bodyPr/>
          <a:lstStyle/>
          <a:p>
            <a:fld id="{6F92E8C0-E216-4F21-8F5F-CD19FC18DBD1}" type="slidenum">
              <a:rPr lang="en-US" altLang="zh-CN"/>
              <a:pPr/>
              <a:t>146</a:t>
            </a:fld>
            <a:endParaRPr lang="en-US" altLang="zh-CN" dirty="0"/>
          </a:p>
        </p:txBody>
      </p:sp>
      <p:sp>
        <p:nvSpPr>
          <p:cNvPr id="1128450" name="Rectangle 2"/>
          <p:cNvSpPr>
            <a:spLocks noGrp="1" noChangeArrowheads="1"/>
          </p:cNvSpPr>
          <p:nvPr>
            <p:ph type="title"/>
          </p:nvPr>
        </p:nvSpPr>
        <p:spPr>
          <a:xfrm>
            <a:off x="467544" y="404813"/>
            <a:ext cx="8353425" cy="647700"/>
          </a:xfrm>
        </p:spPr>
        <p:txBody>
          <a:bodyPr/>
          <a:lstStyle/>
          <a:p>
            <a:r>
              <a:rPr lang="zh-CN" altLang="en-US" dirty="0"/>
              <a:t>非一致内存访问</a:t>
            </a:r>
            <a:r>
              <a:rPr lang="en-US" altLang="zh-CN" dirty="0"/>
              <a:t>NUMA</a:t>
            </a:r>
          </a:p>
        </p:txBody>
      </p:sp>
      <p:sp>
        <p:nvSpPr>
          <p:cNvPr id="1128451" name="Rectangle 3"/>
          <p:cNvSpPr>
            <a:spLocks noGrp="1" noChangeArrowheads="1"/>
          </p:cNvSpPr>
          <p:nvPr>
            <p:ph type="body" sz="half" idx="1"/>
          </p:nvPr>
        </p:nvSpPr>
        <p:spPr>
          <a:xfrm>
            <a:off x="179512" y="1268413"/>
            <a:ext cx="8964488" cy="5449887"/>
          </a:xfrm>
        </p:spPr>
        <p:txBody>
          <a:bodyPr/>
          <a:lstStyle/>
          <a:p>
            <a:r>
              <a:rPr lang="zh-CN" altLang="en-US" dirty="0">
                <a:effectLst/>
              </a:rPr>
              <a:t>计算机内存不是一种均匀的资源，给定</a:t>
            </a:r>
            <a:r>
              <a:rPr lang="en-US" altLang="zh-CN" dirty="0">
                <a:effectLst/>
              </a:rPr>
              <a:t>CPU</a:t>
            </a:r>
            <a:r>
              <a:rPr lang="zh-CN" altLang="en-US" dirty="0">
                <a:effectLst/>
              </a:rPr>
              <a:t>对不同存储器单元的访问延迟可能不一样</a:t>
            </a:r>
          </a:p>
          <a:p>
            <a:r>
              <a:rPr lang="en-US" altLang="zh-CN" dirty="0">
                <a:effectLst/>
              </a:rPr>
              <a:t>Linux</a:t>
            </a:r>
            <a:r>
              <a:rPr lang="zh-CN" altLang="en-US" dirty="0">
                <a:effectLst/>
              </a:rPr>
              <a:t>将物理内存划分成多个节点</a:t>
            </a:r>
            <a:r>
              <a:rPr lang="en-US" altLang="zh-CN" dirty="0">
                <a:effectLst/>
              </a:rPr>
              <a:t>(node)</a:t>
            </a:r>
          </a:p>
          <a:p>
            <a:pPr lvl="1"/>
            <a:r>
              <a:rPr lang="zh-CN" altLang="en-US" dirty="0">
                <a:latin typeface="华文新魏"/>
                <a:ea typeface="华文新魏"/>
                <a:cs typeface="华文新魏"/>
              </a:rPr>
              <a:t>物理内存划分成若干</a:t>
            </a:r>
            <a:r>
              <a:rPr lang="zh-CN" altLang="en-US" dirty="0">
                <a:solidFill>
                  <a:srgbClr val="FF0000"/>
                </a:solidFill>
                <a:latin typeface="华文新魏"/>
                <a:ea typeface="华文新魏"/>
                <a:cs typeface="华文新魏"/>
              </a:rPr>
              <a:t>节点</a:t>
            </a:r>
            <a:r>
              <a:rPr lang="zh-CN" altLang="en-US" dirty="0">
                <a:latin typeface="华文新魏"/>
                <a:ea typeface="华文新魏"/>
                <a:cs typeface="华文新魏"/>
              </a:rPr>
              <a:t>（</a:t>
            </a:r>
            <a:r>
              <a:rPr lang="en-US" altLang="zh-CN" dirty="0">
                <a:latin typeface="华文新魏"/>
                <a:ea typeface="华文新魏"/>
                <a:cs typeface="华文新魏"/>
              </a:rPr>
              <a:t>node</a:t>
            </a:r>
            <a:r>
              <a:rPr lang="zh-CN" altLang="en-US" dirty="0">
                <a:latin typeface="华文新魏"/>
                <a:ea typeface="华文新魏"/>
                <a:cs typeface="华文新魏"/>
              </a:rPr>
              <a:t>），每个节点通常由一组</a:t>
            </a:r>
            <a:r>
              <a:rPr lang="en-US" altLang="zh-CN" dirty="0">
                <a:latin typeface="华文新魏"/>
                <a:ea typeface="华文新魏"/>
                <a:cs typeface="华文新魏"/>
              </a:rPr>
              <a:t>CPU</a:t>
            </a:r>
            <a:r>
              <a:rPr lang="zh-CN" altLang="en-US" dirty="0">
                <a:latin typeface="华文新魏"/>
                <a:ea typeface="华文新魏"/>
                <a:cs typeface="华文新魏"/>
              </a:rPr>
              <a:t>和本地内存组成的</a:t>
            </a:r>
          </a:p>
          <a:p>
            <a:pPr lvl="1"/>
            <a:r>
              <a:rPr lang="zh-CN" altLang="en-US" dirty="0">
                <a:latin typeface="华文新魏"/>
                <a:ea typeface="华文新魏"/>
                <a:cs typeface="华文新魏"/>
              </a:rPr>
              <a:t>给定</a:t>
            </a:r>
            <a:r>
              <a:rPr lang="en-US" altLang="zh-CN" dirty="0">
                <a:latin typeface="华文新魏"/>
                <a:ea typeface="华文新魏"/>
                <a:cs typeface="华文新魏"/>
              </a:rPr>
              <a:t>CPU</a:t>
            </a:r>
            <a:r>
              <a:rPr lang="zh-CN" altLang="en-US" dirty="0">
                <a:latin typeface="华文新魏"/>
                <a:ea typeface="华文新魏"/>
                <a:cs typeface="华文新魏"/>
              </a:rPr>
              <a:t>对单独节点内的存储单元的访问延迟相同</a:t>
            </a:r>
          </a:p>
          <a:p>
            <a:pPr lvl="1"/>
            <a:r>
              <a:rPr lang="zh-CN" altLang="en-US" dirty="0">
                <a:latin typeface="华文新魏"/>
                <a:ea typeface="华文新魏"/>
                <a:cs typeface="华文新魏"/>
              </a:rPr>
              <a:t>采用</a:t>
            </a:r>
            <a:r>
              <a:rPr lang="zh-CN" altLang="en-US" dirty="0">
                <a:solidFill>
                  <a:srgbClr val="FF0000"/>
                </a:solidFill>
                <a:latin typeface="华文新魏"/>
                <a:ea typeface="华文新魏"/>
                <a:cs typeface="华文新魏"/>
              </a:rPr>
              <a:t>节点</a:t>
            </a:r>
            <a:r>
              <a:rPr lang="zh-CN" altLang="en-US" dirty="0">
                <a:latin typeface="华文新魏"/>
                <a:ea typeface="华文新魏"/>
                <a:cs typeface="华文新魏"/>
              </a:rPr>
              <a:t>、</a:t>
            </a:r>
            <a:r>
              <a:rPr lang="zh-CN" altLang="en-US" dirty="0">
                <a:solidFill>
                  <a:srgbClr val="FF0000"/>
                </a:solidFill>
                <a:latin typeface="华文新魏"/>
                <a:ea typeface="华文新魏"/>
                <a:cs typeface="华文新魏"/>
              </a:rPr>
              <a:t>管理区</a:t>
            </a:r>
            <a:r>
              <a:rPr lang="zh-CN" altLang="en-US" dirty="0">
                <a:latin typeface="华文新魏"/>
                <a:ea typeface="华文新魏"/>
                <a:cs typeface="华文新魏"/>
              </a:rPr>
              <a:t>（</a:t>
            </a:r>
            <a:r>
              <a:rPr lang="en-US" altLang="zh-CN" dirty="0">
                <a:latin typeface="华文新魏"/>
                <a:ea typeface="华文新魏"/>
                <a:cs typeface="华文新魏"/>
              </a:rPr>
              <a:t>zone</a:t>
            </a:r>
            <a:r>
              <a:rPr lang="zh-CN" altLang="en-US" dirty="0">
                <a:latin typeface="华文新魏"/>
                <a:ea typeface="华文新魏"/>
                <a:cs typeface="华文新魏"/>
              </a:rPr>
              <a:t>）和</a:t>
            </a:r>
            <a:r>
              <a:rPr lang="zh-CN" altLang="en-US" dirty="0">
                <a:solidFill>
                  <a:srgbClr val="FF0000"/>
                </a:solidFill>
                <a:latin typeface="华文新魏"/>
                <a:ea typeface="华文新魏"/>
                <a:cs typeface="华文新魏"/>
              </a:rPr>
              <a:t>页</a:t>
            </a:r>
            <a:r>
              <a:rPr lang="zh-CN" altLang="en-US" dirty="0">
                <a:latin typeface="华文新魏"/>
                <a:ea typeface="华文新魏"/>
                <a:cs typeface="华文新魏"/>
              </a:rPr>
              <a:t>描述物理内存</a:t>
            </a:r>
          </a:p>
          <a:p>
            <a:pPr lvl="1"/>
            <a:endParaRPr lang="en-US" altLang="zh-CN" dirty="0"/>
          </a:p>
        </p:txBody>
      </p:sp>
      <p:graphicFrame>
        <p:nvGraphicFramePr>
          <p:cNvPr id="1128454" name="Object 6"/>
          <p:cNvGraphicFramePr>
            <a:graphicFrameLocks noGrp="1" noChangeAspect="1"/>
          </p:cNvGraphicFramePr>
          <p:nvPr>
            <p:ph sz="half" idx="2"/>
            <p:extLst>
              <p:ext uri="{D42A27DB-BD31-4B8C-83A1-F6EECF244321}">
                <p14:modId xmlns:p14="http://schemas.microsoft.com/office/powerpoint/2010/main" val="3126370648"/>
              </p:ext>
            </p:extLst>
          </p:nvPr>
        </p:nvGraphicFramePr>
        <p:xfrm>
          <a:off x="1619251" y="4293096"/>
          <a:ext cx="5329014" cy="2095240"/>
        </p:xfrm>
        <a:graphic>
          <a:graphicData uri="http://schemas.openxmlformats.org/presentationml/2006/ole">
            <mc:AlternateContent xmlns:mc="http://schemas.openxmlformats.org/markup-compatibility/2006">
              <mc:Choice xmlns:v="urn:schemas-microsoft-com:vml" Requires="v">
                <p:oleObj spid="_x0000_s2202" name="Visio" r:id="rId3" imgW="6553800" imgH="2575800" progId="">
                  <p:embed/>
                </p:oleObj>
              </mc:Choice>
              <mc:Fallback>
                <p:oleObj name="Visio" r:id="rId3" imgW="6553800" imgH="25758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1" y="4293096"/>
                        <a:ext cx="5329014" cy="209524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7109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F29E0FE-4288-4B8C-9A5A-ADC7B28B2CE6}" type="slidenum">
              <a:rPr lang="en-US" altLang="zh-CN"/>
              <a:pPr/>
              <a:t>147</a:t>
            </a:fld>
            <a:endParaRPr lang="en-US" altLang="zh-CN"/>
          </a:p>
        </p:txBody>
      </p:sp>
      <p:sp>
        <p:nvSpPr>
          <p:cNvPr id="1130498" name="Rectangle 2"/>
          <p:cNvSpPr>
            <a:spLocks noGrp="1" noChangeArrowheads="1"/>
          </p:cNvSpPr>
          <p:nvPr>
            <p:ph type="title"/>
          </p:nvPr>
        </p:nvSpPr>
        <p:spPr/>
        <p:txBody>
          <a:bodyPr/>
          <a:lstStyle/>
          <a:p>
            <a:r>
              <a:rPr lang="zh-CN" altLang="en-US" dirty="0"/>
              <a:t>节点描述符</a:t>
            </a:r>
          </a:p>
        </p:txBody>
      </p:sp>
      <p:sp>
        <p:nvSpPr>
          <p:cNvPr id="1130499" name="Rectangle 3"/>
          <p:cNvSpPr>
            <a:spLocks noGrp="1" noChangeArrowheads="1"/>
          </p:cNvSpPr>
          <p:nvPr>
            <p:ph type="body" idx="1"/>
          </p:nvPr>
        </p:nvSpPr>
        <p:spPr>
          <a:xfrm>
            <a:off x="179512" y="1124744"/>
            <a:ext cx="8856984" cy="4968552"/>
          </a:xfrm>
        </p:spPr>
        <p:txBody>
          <a:bodyPr/>
          <a:lstStyle/>
          <a:p>
            <a:r>
              <a:rPr lang="zh-CN" altLang="en-US" dirty="0">
                <a:latin typeface="华文新魏"/>
                <a:cs typeface="华文新魏"/>
              </a:rPr>
              <a:t>结构名：</a:t>
            </a:r>
            <a:r>
              <a:rPr lang="en-US" altLang="zh-CN" dirty="0" err="1">
                <a:solidFill>
                  <a:srgbClr val="FF0000"/>
                </a:solidFill>
                <a:latin typeface="华文新魏"/>
                <a:cs typeface="华文新魏"/>
              </a:rPr>
              <a:t>pg_data_t</a:t>
            </a:r>
            <a:endParaRPr lang="en-US" altLang="zh-CN" dirty="0">
              <a:latin typeface="华文新魏"/>
              <a:cs typeface="华文新魏"/>
            </a:endParaRPr>
          </a:p>
          <a:p>
            <a:pPr lvl="1"/>
            <a:r>
              <a:rPr lang="zh-CN" altLang="en-US" dirty="0"/>
              <a:t>所有节点的描述符存放在一个单向链表中</a:t>
            </a:r>
          </a:p>
          <a:p>
            <a:pPr lvl="1"/>
            <a:r>
              <a:rPr lang="zh-CN" altLang="en-US" dirty="0"/>
              <a:t>第一个元素由</a:t>
            </a:r>
            <a:r>
              <a:rPr lang="en-US" altLang="zh-CN" dirty="0" err="1">
                <a:solidFill>
                  <a:srgbClr val="FF0000"/>
                </a:solidFill>
              </a:rPr>
              <a:t>pgdat_list</a:t>
            </a:r>
            <a:r>
              <a:rPr lang="zh-CN" altLang="en-US" dirty="0"/>
              <a:t>变量指向，</a:t>
            </a:r>
            <a:r>
              <a:rPr lang="en-US" altLang="zh-CN" dirty="0"/>
              <a:t>x86</a:t>
            </a:r>
            <a:r>
              <a:rPr lang="zh-CN" altLang="en-US" dirty="0"/>
              <a:t>只有一个节点，其描述符存在</a:t>
            </a:r>
            <a:r>
              <a:rPr lang="en-US" altLang="zh-CN" dirty="0" err="1">
                <a:solidFill>
                  <a:srgbClr val="FF0000"/>
                </a:solidFill>
              </a:rPr>
              <a:t>contig_page_data</a:t>
            </a:r>
            <a:r>
              <a:rPr lang="zh-CN" altLang="en-US" dirty="0"/>
              <a:t>变量中</a:t>
            </a:r>
          </a:p>
          <a:p>
            <a:pPr lvl="1"/>
            <a:r>
              <a:rPr lang="zh-CN" altLang="en-US" dirty="0"/>
              <a:t>每个节点中的物理内存可分为几个</a:t>
            </a:r>
            <a:r>
              <a:rPr lang="zh-CN" altLang="en-US" dirty="0">
                <a:solidFill>
                  <a:srgbClr val="FF0000"/>
                </a:solidFill>
              </a:rPr>
              <a:t>管理区</a:t>
            </a:r>
          </a:p>
          <a:p>
            <a:pPr lvl="1"/>
            <a:endParaRPr lang="en-US" altLang="zh-CN" dirty="0"/>
          </a:p>
        </p:txBody>
      </p:sp>
      <p:pic>
        <p:nvPicPr>
          <p:cNvPr id="1130500" name="Picture 4"/>
          <p:cNvPicPr>
            <a:picLocks noChangeAspect="1" noChangeArrowheads="1"/>
          </p:cNvPicPr>
          <p:nvPr/>
        </p:nvPicPr>
        <p:blipFill>
          <a:blip r:embed="rId2" cstate="print"/>
          <a:srcRect/>
          <a:stretch>
            <a:fillRect/>
          </a:stretch>
        </p:blipFill>
        <p:spPr bwMode="auto">
          <a:xfrm>
            <a:off x="2195736" y="3068786"/>
            <a:ext cx="4824412" cy="3384550"/>
          </a:xfrm>
          <a:prstGeom prst="rect">
            <a:avLst/>
          </a:prstGeom>
          <a:noFill/>
        </p:spPr>
      </p:pic>
    </p:spTree>
    <p:extLst>
      <p:ext uri="{BB962C8B-B14F-4D97-AF65-F5344CB8AC3E}">
        <p14:creationId xmlns:p14="http://schemas.microsoft.com/office/powerpoint/2010/main" val="3509253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1C29155-89F3-4B36-BEC0-4511A463056D}" type="slidenum">
              <a:rPr lang="en-US" altLang="zh-CN"/>
              <a:pPr/>
              <a:t>148</a:t>
            </a:fld>
            <a:endParaRPr lang="en-US" altLang="zh-CN"/>
          </a:p>
        </p:txBody>
      </p:sp>
      <p:sp>
        <p:nvSpPr>
          <p:cNvPr id="1132546" name="Rectangle 2"/>
          <p:cNvSpPr>
            <a:spLocks noGrp="1" noChangeArrowheads="1"/>
          </p:cNvSpPr>
          <p:nvPr>
            <p:ph type="title"/>
          </p:nvPr>
        </p:nvSpPr>
        <p:spPr/>
        <p:txBody>
          <a:bodyPr/>
          <a:lstStyle/>
          <a:p>
            <a:r>
              <a:rPr lang="zh-CN" altLang="en-US" dirty="0"/>
              <a:t>管理区</a:t>
            </a:r>
            <a:r>
              <a:rPr lang="en-US" altLang="zh-CN" dirty="0"/>
              <a:t>zone</a:t>
            </a:r>
          </a:p>
        </p:txBody>
      </p:sp>
      <p:sp>
        <p:nvSpPr>
          <p:cNvPr id="1132547" name="Rectangle 3"/>
          <p:cNvSpPr>
            <a:spLocks noGrp="1" noChangeArrowheads="1"/>
          </p:cNvSpPr>
          <p:nvPr>
            <p:ph type="body" idx="1"/>
          </p:nvPr>
        </p:nvSpPr>
        <p:spPr/>
        <p:txBody>
          <a:bodyPr/>
          <a:lstStyle/>
          <a:p>
            <a:r>
              <a:rPr lang="zh-CN" altLang="en-US" dirty="0">
                <a:latin typeface="华文新魏"/>
                <a:cs typeface="华文新魏"/>
              </a:rPr>
              <a:t>在理想的体系结构中，一个页框就是一个物理存储单元，可用于任何事情，如</a:t>
            </a:r>
          </a:p>
          <a:p>
            <a:pPr lvl="1"/>
            <a:r>
              <a:rPr lang="zh-CN" altLang="en-US" dirty="0"/>
              <a:t>存放内核数据</a:t>
            </a:r>
            <a:r>
              <a:rPr lang="en-US" altLang="zh-CN" dirty="0"/>
              <a:t>/</a:t>
            </a:r>
            <a:r>
              <a:rPr lang="zh-CN" altLang="en-US" dirty="0"/>
              <a:t>用户数据</a:t>
            </a:r>
            <a:r>
              <a:rPr lang="en-US" altLang="zh-CN" dirty="0"/>
              <a:t>/</a:t>
            </a:r>
            <a:r>
              <a:rPr lang="zh-CN" altLang="en-US" dirty="0"/>
              <a:t>缓存磁盘数据等</a:t>
            </a:r>
          </a:p>
          <a:p>
            <a:r>
              <a:rPr lang="zh-CN" altLang="en-US" dirty="0">
                <a:latin typeface="华文新魏"/>
                <a:cs typeface="华文新魏"/>
              </a:rPr>
              <a:t>实际上存在硬件制约</a:t>
            </a:r>
          </a:p>
          <a:p>
            <a:pPr lvl="1"/>
            <a:r>
              <a:rPr lang="zh-CN" altLang="en-US" dirty="0"/>
              <a:t>一些页框由于自身的物理地址的原因不能被一些任务所使用</a:t>
            </a:r>
          </a:p>
          <a:p>
            <a:pPr lvl="2"/>
            <a:r>
              <a:rPr lang="en-US" altLang="zh-CN" dirty="0">
                <a:latin typeface="华文新魏"/>
                <a:ea typeface="华文新魏"/>
                <a:cs typeface="华文新魏"/>
              </a:rPr>
              <a:t>ISA</a:t>
            </a:r>
            <a:r>
              <a:rPr lang="zh-CN" altLang="en-US" dirty="0">
                <a:latin typeface="华文新魏"/>
                <a:ea typeface="华文新魏"/>
                <a:cs typeface="华文新魏"/>
              </a:rPr>
              <a:t>总线的</a:t>
            </a:r>
            <a:r>
              <a:rPr lang="en-US" altLang="zh-CN" dirty="0">
                <a:latin typeface="华文新魏"/>
                <a:ea typeface="华文新魏"/>
                <a:cs typeface="华文新魏"/>
              </a:rPr>
              <a:t>DMA</a:t>
            </a:r>
            <a:r>
              <a:rPr lang="zh-CN" altLang="en-US" dirty="0">
                <a:latin typeface="华文新魏"/>
                <a:ea typeface="华文新魏"/>
                <a:cs typeface="华文新魏"/>
              </a:rPr>
              <a:t>控制器只能对</a:t>
            </a:r>
            <a:r>
              <a:rPr lang="en-US" altLang="zh-CN" dirty="0">
                <a:latin typeface="华文新魏"/>
                <a:ea typeface="华文新魏"/>
                <a:cs typeface="华文新魏"/>
              </a:rPr>
              <a:t>RAM</a:t>
            </a:r>
            <a:r>
              <a:rPr lang="zh-CN" altLang="en-US" dirty="0">
                <a:latin typeface="华文新魏"/>
                <a:ea typeface="华文新魏"/>
                <a:cs typeface="华文新魏"/>
              </a:rPr>
              <a:t>的前</a:t>
            </a:r>
            <a:r>
              <a:rPr lang="en-US" altLang="zh-CN" dirty="0">
                <a:latin typeface="华文新魏"/>
                <a:ea typeface="华文新魏"/>
                <a:cs typeface="华文新魏"/>
              </a:rPr>
              <a:t>16M</a:t>
            </a:r>
            <a:r>
              <a:rPr lang="zh-CN" altLang="en-US" dirty="0">
                <a:latin typeface="华文新魏"/>
                <a:ea typeface="华文新魏"/>
                <a:cs typeface="华文新魏"/>
              </a:rPr>
              <a:t>寻址</a:t>
            </a:r>
          </a:p>
          <a:p>
            <a:pPr lvl="2"/>
            <a:r>
              <a:rPr lang="zh-CN" altLang="en-US" dirty="0">
                <a:latin typeface="华文新魏"/>
                <a:ea typeface="华文新魏"/>
                <a:cs typeface="华文新魏"/>
              </a:rPr>
              <a:t>在一些具有大容量</a:t>
            </a:r>
            <a:r>
              <a:rPr lang="en-US" altLang="zh-CN" dirty="0">
                <a:latin typeface="华文新魏"/>
                <a:ea typeface="华文新魏"/>
                <a:cs typeface="华文新魏"/>
              </a:rPr>
              <a:t>RAM</a:t>
            </a:r>
            <a:r>
              <a:rPr lang="zh-CN" altLang="en-US" dirty="0">
                <a:latin typeface="华文新魏"/>
                <a:ea typeface="华文新魏"/>
                <a:cs typeface="华文新魏"/>
              </a:rPr>
              <a:t>的</a:t>
            </a:r>
            <a:r>
              <a:rPr lang="en-US" altLang="zh-CN" dirty="0">
                <a:latin typeface="华文新魏"/>
                <a:ea typeface="华文新魏"/>
                <a:cs typeface="华文新魏"/>
              </a:rPr>
              <a:t>32</a:t>
            </a:r>
            <a:r>
              <a:rPr lang="zh-CN" altLang="en-US" dirty="0">
                <a:latin typeface="华文新魏"/>
                <a:ea typeface="华文新魏"/>
                <a:cs typeface="华文新魏"/>
              </a:rPr>
              <a:t>位计算机中，</a:t>
            </a:r>
            <a:r>
              <a:rPr lang="en-US" altLang="zh-CN" dirty="0">
                <a:latin typeface="华文新魏"/>
                <a:ea typeface="华文新魏"/>
                <a:cs typeface="华文新魏"/>
              </a:rPr>
              <a:t>CPU</a:t>
            </a:r>
            <a:r>
              <a:rPr lang="zh-CN" altLang="en-US" dirty="0">
                <a:latin typeface="华文新魏"/>
                <a:ea typeface="华文新魏"/>
                <a:cs typeface="华文新魏"/>
              </a:rPr>
              <a:t>不能直接访问所有的物理存储器，因为线性地址空间不够</a:t>
            </a:r>
          </a:p>
          <a:p>
            <a:r>
              <a:rPr lang="en-US" altLang="zh-CN" dirty="0">
                <a:latin typeface="华文新魏"/>
                <a:cs typeface="华文新魏"/>
              </a:rPr>
              <a:t>Linux</a:t>
            </a:r>
            <a:r>
              <a:rPr lang="zh-CN" altLang="en-US" dirty="0">
                <a:latin typeface="华文新魏"/>
                <a:cs typeface="华文新魏"/>
              </a:rPr>
              <a:t>将具有同样性质的物理内存划分成</a:t>
            </a:r>
            <a:r>
              <a:rPr lang="zh-CN" altLang="en-US" dirty="0">
                <a:solidFill>
                  <a:srgbClr val="FF0000"/>
                </a:solidFill>
                <a:latin typeface="华文新魏"/>
                <a:cs typeface="华文新魏"/>
              </a:rPr>
              <a:t>管理区</a:t>
            </a:r>
            <a:r>
              <a:rPr lang="en-US" altLang="zh-CN" dirty="0">
                <a:latin typeface="华文新魏"/>
                <a:cs typeface="华文新魏"/>
              </a:rPr>
              <a:t>(zones)</a:t>
            </a:r>
          </a:p>
        </p:txBody>
      </p:sp>
    </p:spTree>
    <p:extLst>
      <p:ext uri="{BB962C8B-B14F-4D97-AF65-F5344CB8AC3E}">
        <p14:creationId xmlns:p14="http://schemas.microsoft.com/office/powerpoint/2010/main" val="353577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0"/>
          </p:nvPr>
        </p:nvSpPr>
        <p:spPr/>
        <p:txBody>
          <a:bodyPr/>
          <a:lstStyle/>
          <a:p>
            <a:fld id="{C4B89290-79C5-4B7C-B65D-5431C470283A}" type="slidenum">
              <a:rPr lang="en-US" altLang="zh-CN"/>
              <a:pPr/>
              <a:t>149</a:t>
            </a:fld>
            <a:endParaRPr lang="en-US" altLang="zh-CN"/>
          </a:p>
        </p:txBody>
      </p:sp>
      <p:sp>
        <p:nvSpPr>
          <p:cNvPr id="1136642" name="Rectangle 2"/>
          <p:cNvSpPr>
            <a:spLocks noGrp="1" noChangeArrowheads="1"/>
          </p:cNvSpPr>
          <p:nvPr>
            <p:ph type="title"/>
          </p:nvPr>
        </p:nvSpPr>
        <p:spPr/>
        <p:txBody>
          <a:bodyPr/>
          <a:lstStyle/>
          <a:p>
            <a:r>
              <a:rPr lang="zh-CN" altLang="en-US" dirty="0"/>
              <a:t>管理区描述符</a:t>
            </a:r>
          </a:p>
        </p:txBody>
      </p:sp>
      <p:pic>
        <p:nvPicPr>
          <p:cNvPr id="1136644" name="Picture 4"/>
          <p:cNvPicPr>
            <a:picLocks noChangeAspect="1" noChangeArrowheads="1"/>
          </p:cNvPicPr>
          <p:nvPr/>
        </p:nvPicPr>
        <p:blipFill>
          <a:blip r:embed="rId2" cstate="print"/>
          <a:srcRect/>
          <a:stretch>
            <a:fillRect/>
          </a:stretch>
        </p:blipFill>
        <p:spPr bwMode="auto">
          <a:xfrm>
            <a:off x="582613" y="1216025"/>
            <a:ext cx="6153150" cy="5641975"/>
          </a:xfrm>
          <a:prstGeom prst="rect">
            <a:avLst/>
          </a:prstGeom>
          <a:noFill/>
        </p:spPr>
      </p:pic>
      <p:sp>
        <p:nvSpPr>
          <p:cNvPr id="1136645" name="Line 5"/>
          <p:cNvSpPr>
            <a:spLocks noChangeShapeType="1"/>
          </p:cNvSpPr>
          <p:nvPr/>
        </p:nvSpPr>
        <p:spPr bwMode="auto">
          <a:xfrm>
            <a:off x="3492500" y="614680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46" name="Text Box 6"/>
          <p:cNvSpPr txBox="1">
            <a:spLocks noChangeArrowheads="1"/>
          </p:cNvSpPr>
          <p:nvPr/>
        </p:nvSpPr>
        <p:spPr bwMode="auto">
          <a:xfrm>
            <a:off x="3976688" y="5949950"/>
            <a:ext cx="47561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的名字：“</a:t>
            </a:r>
            <a:r>
              <a:rPr kumimoji="0" lang="en-US" altLang="zh-CN" sz="1800">
                <a:effectLst/>
                <a:latin typeface="Arial" charset="0"/>
                <a:ea typeface="SimSun" pitchFamily="2" charset="-122"/>
              </a:rPr>
              <a:t>DMA”</a:t>
            </a:r>
            <a:r>
              <a:rPr kumimoji="0" lang="zh-CN" altLang="en-US" sz="1800">
                <a:effectLst/>
                <a:latin typeface="Arial" charset="0"/>
                <a:ea typeface="SimSun" pitchFamily="2" charset="-122"/>
              </a:rPr>
              <a:t>或“</a:t>
            </a:r>
            <a:r>
              <a:rPr kumimoji="0" lang="en-US" altLang="zh-CN" sz="1800">
                <a:effectLst/>
                <a:latin typeface="Arial" charset="0"/>
                <a:ea typeface="SimSun" pitchFamily="2" charset="-122"/>
              </a:rPr>
              <a:t>Normal”</a:t>
            </a:r>
            <a:r>
              <a:rPr kumimoji="0" lang="zh-CN" altLang="en-US" sz="1800">
                <a:effectLst/>
                <a:latin typeface="Arial" charset="0"/>
                <a:ea typeface="SimSun" pitchFamily="2" charset="-122"/>
              </a:rPr>
              <a:t>或“</a:t>
            </a:r>
            <a:r>
              <a:rPr kumimoji="0" lang="en-US" altLang="zh-CN" sz="1800">
                <a:effectLst/>
                <a:latin typeface="Arial" charset="0"/>
                <a:ea typeface="SimSun" pitchFamily="2" charset="-122"/>
              </a:rPr>
              <a:t>HighMem”</a:t>
            </a:r>
          </a:p>
        </p:txBody>
      </p:sp>
      <p:sp>
        <p:nvSpPr>
          <p:cNvPr id="1136647" name="Line 7"/>
          <p:cNvSpPr>
            <a:spLocks noChangeShapeType="1"/>
          </p:cNvSpPr>
          <p:nvPr/>
        </p:nvSpPr>
        <p:spPr bwMode="auto">
          <a:xfrm>
            <a:off x="3513138" y="641508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48" name="Text Box 8"/>
          <p:cNvSpPr txBox="1">
            <a:spLocks noChangeArrowheads="1"/>
          </p:cNvSpPr>
          <p:nvPr/>
        </p:nvSpPr>
        <p:spPr bwMode="auto">
          <a:xfrm>
            <a:off x="3997325" y="6218238"/>
            <a:ext cx="16192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中的页数</a:t>
            </a:r>
          </a:p>
        </p:txBody>
      </p:sp>
      <p:sp>
        <p:nvSpPr>
          <p:cNvPr id="1136649" name="Line 9"/>
          <p:cNvSpPr>
            <a:spLocks noChangeShapeType="1"/>
          </p:cNvSpPr>
          <p:nvPr/>
        </p:nvSpPr>
        <p:spPr bwMode="auto">
          <a:xfrm>
            <a:off x="4078288" y="226853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0" name="Text Box 10"/>
          <p:cNvSpPr txBox="1">
            <a:spLocks noChangeArrowheads="1"/>
          </p:cNvSpPr>
          <p:nvPr/>
        </p:nvSpPr>
        <p:spPr bwMode="auto">
          <a:xfrm>
            <a:off x="4600575" y="2020888"/>
            <a:ext cx="20764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中的空闲页数</a:t>
            </a:r>
          </a:p>
        </p:txBody>
      </p:sp>
      <p:sp>
        <p:nvSpPr>
          <p:cNvPr id="1136651" name="Line 11"/>
          <p:cNvSpPr>
            <a:spLocks noChangeShapeType="1"/>
          </p:cNvSpPr>
          <p:nvPr/>
        </p:nvSpPr>
        <p:spPr bwMode="auto">
          <a:xfrm>
            <a:off x="4816475" y="4835525"/>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2" name="Text Box 12"/>
          <p:cNvSpPr txBox="1">
            <a:spLocks noChangeArrowheads="1"/>
          </p:cNvSpPr>
          <p:nvPr/>
        </p:nvSpPr>
        <p:spPr bwMode="auto">
          <a:xfrm>
            <a:off x="5300663" y="4638675"/>
            <a:ext cx="25336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中页框描述符数组</a:t>
            </a:r>
          </a:p>
        </p:txBody>
      </p:sp>
      <p:sp>
        <p:nvSpPr>
          <p:cNvPr id="1136653" name="Line 13"/>
          <p:cNvSpPr>
            <a:spLocks noChangeShapeType="1"/>
          </p:cNvSpPr>
          <p:nvPr/>
        </p:nvSpPr>
        <p:spPr bwMode="auto">
          <a:xfrm>
            <a:off x="4889500" y="5057775"/>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4" name="Text Box 14"/>
          <p:cNvSpPr txBox="1">
            <a:spLocks noChangeArrowheads="1"/>
          </p:cNvSpPr>
          <p:nvPr/>
        </p:nvSpPr>
        <p:spPr bwMode="auto">
          <a:xfrm>
            <a:off x="5373688" y="4860925"/>
            <a:ext cx="34480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中的第一个页框的物理地址</a:t>
            </a:r>
          </a:p>
        </p:txBody>
      </p:sp>
      <p:sp>
        <p:nvSpPr>
          <p:cNvPr id="1136655" name="Line 15"/>
          <p:cNvSpPr>
            <a:spLocks noChangeShapeType="1"/>
          </p:cNvSpPr>
          <p:nvPr/>
        </p:nvSpPr>
        <p:spPr bwMode="auto">
          <a:xfrm>
            <a:off x="5032375" y="525780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6" name="Text Box 16"/>
          <p:cNvSpPr txBox="1">
            <a:spLocks noChangeArrowheads="1"/>
          </p:cNvSpPr>
          <p:nvPr/>
        </p:nvSpPr>
        <p:spPr bwMode="auto">
          <a:xfrm>
            <a:off x="5516563" y="5060950"/>
            <a:ext cx="34480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中第一个页框描述符的下标</a:t>
            </a:r>
          </a:p>
        </p:txBody>
      </p:sp>
      <p:sp>
        <p:nvSpPr>
          <p:cNvPr id="1136657" name="Line 17"/>
          <p:cNvSpPr>
            <a:spLocks noChangeShapeType="1"/>
          </p:cNvSpPr>
          <p:nvPr/>
        </p:nvSpPr>
        <p:spPr bwMode="auto">
          <a:xfrm>
            <a:off x="5238750" y="3690938"/>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136658" name="Text Box 18"/>
          <p:cNvSpPr txBox="1">
            <a:spLocks noChangeArrowheads="1"/>
          </p:cNvSpPr>
          <p:nvPr/>
        </p:nvSpPr>
        <p:spPr bwMode="auto">
          <a:xfrm>
            <a:off x="5722938" y="3494088"/>
            <a:ext cx="34480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中的空闲页面管理数据结构</a:t>
            </a:r>
          </a:p>
        </p:txBody>
      </p:sp>
    </p:spTree>
    <p:extLst>
      <p:ext uri="{BB962C8B-B14F-4D97-AF65-F5344CB8AC3E}">
        <p14:creationId xmlns:p14="http://schemas.microsoft.com/office/powerpoint/2010/main" val="18800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66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13664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13664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366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66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36647"/>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3664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366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6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3664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136650"/>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1366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66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13665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36652"/>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1366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66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13665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3665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1366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366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13665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36656"/>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1366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45" grpId="0" animBg="1"/>
      <p:bldP spid="1136645" grpId="1" animBg="1"/>
      <p:bldP spid="1136646" grpId="0" animBg="1"/>
      <p:bldP spid="1136646" grpId="1" animBg="1"/>
      <p:bldP spid="1136647" grpId="0" animBg="1"/>
      <p:bldP spid="1136647" grpId="1" animBg="1"/>
      <p:bldP spid="1136648" grpId="0" animBg="1"/>
      <p:bldP spid="1136648" grpId="1" animBg="1"/>
      <p:bldP spid="1136649" grpId="0" animBg="1"/>
      <p:bldP spid="1136649" grpId="1" animBg="1"/>
      <p:bldP spid="1136650" grpId="0" animBg="1"/>
      <p:bldP spid="1136650" grpId="1" animBg="1"/>
      <p:bldP spid="1136651" grpId="0" animBg="1"/>
      <p:bldP spid="1136651" grpId="1" animBg="1"/>
      <p:bldP spid="1136652" grpId="0" animBg="1"/>
      <p:bldP spid="1136652" grpId="1" animBg="1"/>
      <p:bldP spid="1136653" grpId="0" animBg="1"/>
      <p:bldP spid="1136653" grpId="1" animBg="1"/>
      <p:bldP spid="1136654" grpId="0" animBg="1"/>
      <p:bldP spid="1136654" grpId="1" animBg="1"/>
      <p:bldP spid="1136655" grpId="0" animBg="1"/>
      <p:bldP spid="1136655" grpId="1" animBg="1"/>
      <p:bldP spid="1136656" grpId="0" animBg="1"/>
      <p:bldP spid="1136656" grpId="1" animBg="1"/>
      <p:bldP spid="1136657" grpId="0" animBg="1"/>
      <p:bldP spid="113665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动态地址重定位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t>由装载程序实现</a:t>
            </a:r>
            <a:r>
              <a:rPr lang="zh-CN" altLang="zh-CN" dirty="0">
                <a:solidFill>
                  <a:srgbClr val="0000FF"/>
                </a:solidFill>
              </a:rPr>
              <a:t>装载代码模块</a:t>
            </a:r>
            <a:r>
              <a:rPr lang="zh-CN" altLang="zh-CN" dirty="0"/>
              <a:t>的</a:t>
            </a:r>
            <a:r>
              <a:rPr lang="zh-CN" altLang="zh-CN" dirty="0">
                <a:solidFill>
                  <a:srgbClr val="FF0000"/>
                </a:solidFill>
              </a:rPr>
              <a:t>加载</a:t>
            </a:r>
            <a:r>
              <a:rPr lang="zh-CN" altLang="zh-CN" dirty="0"/>
              <a:t>，但对链接程序处理过的应用程序的</a:t>
            </a:r>
            <a:r>
              <a:rPr lang="zh-CN" altLang="zh-CN" dirty="0">
                <a:solidFill>
                  <a:srgbClr val="FF0000"/>
                </a:solidFill>
              </a:rPr>
              <a:t>逻辑地址不做任何修改</a:t>
            </a:r>
            <a:endParaRPr lang="en-US" altLang="zh-CN" dirty="0">
              <a:solidFill>
                <a:srgbClr val="FF0000"/>
              </a:solidFill>
            </a:endParaRPr>
          </a:p>
          <a:p>
            <a:r>
              <a:rPr lang="zh-CN" altLang="zh-CN" dirty="0"/>
              <a:t>程序内存起始地址被置入硬件专用寄存器：</a:t>
            </a:r>
            <a:r>
              <a:rPr lang="zh-CN" altLang="zh-CN" dirty="0">
                <a:solidFill>
                  <a:srgbClr val="0000FF"/>
                </a:solidFill>
              </a:rPr>
              <a:t>重定位寄存器  </a:t>
            </a:r>
            <a:endParaRPr lang="en-US" altLang="zh-CN" dirty="0">
              <a:solidFill>
                <a:srgbClr val="0000FF"/>
              </a:solidFill>
            </a:endParaRPr>
          </a:p>
          <a:p>
            <a:pPr lvl="1"/>
            <a:r>
              <a:rPr lang="zh-CN" altLang="zh-CN" dirty="0"/>
              <a:t>程序执行过程中，每当</a:t>
            </a:r>
            <a:r>
              <a:rPr lang="en-US" altLang="zh-CN" dirty="0"/>
              <a:t>CPU</a:t>
            </a:r>
            <a:r>
              <a:rPr lang="zh-CN" altLang="zh-CN" dirty="0"/>
              <a:t>引用内存地址时，由硬件截取此逻辑地址，并在它被</a:t>
            </a:r>
            <a:r>
              <a:rPr lang="zh-CN" altLang="zh-CN" dirty="0">
                <a:solidFill>
                  <a:srgbClr val="FF0000"/>
                </a:solidFill>
              </a:rPr>
              <a:t>发送到内存之前加上重定位寄存器的值</a:t>
            </a:r>
            <a:r>
              <a:rPr lang="zh-CN" altLang="zh-CN" dirty="0"/>
              <a:t>，以便实现</a:t>
            </a:r>
            <a:r>
              <a:rPr lang="zh-CN" altLang="zh-CN" dirty="0">
                <a:solidFill>
                  <a:srgbClr val="0000FF"/>
                </a:solidFill>
              </a:rPr>
              <a:t>地址转换</a:t>
            </a:r>
            <a:endParaRPr lang="en-US" altLang="zh-CN" dirty="0">
              <a:solidFill>
                <a:srgbClr val="0000FF"/>
              </a:solidFill>
            </a:endParaRPr>
          </a:p>
          <a:p>
            <a:r>
              <a:rPr lang="zh-CN" altLang="zh-CN" dirty="0">
                <a:solidFill>
                  <a:srgbClr val="FF0000"/>
                </a:solidFill>
              </a:rPr>
              <a:t>允许程序在内存中移动</a:t>
            </a:r>
            <a:r>
              <a:rPr lang="zh-CN" altLang="zh-CN" dirty="0"/>
              <a:t>、便于程序共享和</a:t>
            </a:r>
            <a:r>
              <a:rPr lang="zh-CN" altLang="en-US" dirty="0"/>
              <a:t>提高</a:t>
            </a:r>
            <a:r>
              <a:rPr lang="zh-CN" altLang="zh-CN" dirty="0"/>
              <a:t>内存利用率高</a:t>
            </a:r>
            <a:endParaRPr lang="en-US" altLang="zh-CN"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pic>
        <p:nvPicPr>
          <p:cNvPr id="6" name="图片 5"/>
          <p:cNvPicPr>
            <a:picLocks noChangeAspect="1"/>
          </p:cNvPicPr>
          <p:nvPr/>
        </p:nvPicPr>
        <p:blipFill>
          <a:blip r:embed="rId2"/>
          <a:stretch>
            <a:fillRect/>
          </a:stretch>
        </p:blipFill>
        <p:spPr>
          <a:xfrm>
            <a:off x="2483768" y="4581128"/>
            <a:ext cx="4835500" cy="1831016"/>
          </a:xfrm>
          <a:prstGeom prst="rect">
            <a:avLst/>
          </a:prstGeom>
        </p:spPr>
      </p:pic>
    </p:spTree>
    <p:extLst>
      <p:ext uri="{BB962C8B-B14F-4D97-AF65-F5344CB8AC3E}">
        <p14:creationId xmlns:p14="http://schemas.microsoft.com/office/powerpoint/2010/main" val="2797949005"/>
      </p:ext>
    </p:extLst>
  </p:cSld>
  <p:clrMapOvr>
    <a:masterClrMapping/>
  </p:clrMapOvr>
  <p:transition spd="slow">
    <p:wip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3"/>
          <p:cNvSpPr>
            <a:spLocks noGrp="1"/>
          </p:cNvSpPr>
          <p:nvPr>
            <p:ph type="sldNum" sz="quarter" idx="10"/>
          </p:nvPr>
        </p:nvSpPr>
        <p:spPr/>
        <p:txBody>
          <a:bodyPr/>
          <a:lstStyle/>
          <a:p>
            <a:fld id="{76EB0FD6-7096-4651-962E-CDE7CECC9D40}" type="slidenum">
              <a:rPr lang="en-US" altLang="zh-CN"/>
              <a:pPr/>
              <a:t>150</a:t>
            </a:fld>
            <a:endParaRPr lang="en-US" altLang="zh-CN"/>
          </a:p>
        </p:txBody>
      </p:sp>
      <p:sp>
        <p:nvSpPr>
          <p:cNvPr id="1134594"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a:t>
            </a:r>
          </a:p>
        </p:txBody>
      </p:sp>
      <p:sp>
        <p:nvSpPr>
          <p:cNvPr id="1134595" name="Rectangle 3"/>
          <p:cNvSpPr>
            <a:spLocks noGrp="1" noChangeArrowheads="1"/>
          </p:cNvSpPr>
          <p:nvPr>
            <p:ph type="body" idx="1"/>
          </p:nvPr>
        </p:nvSpPr>
        <p:spPr/>
        <p:txBody>
          <a:bodyPr/>
          <a:lstStyle/>
          <a:p>
            <a:r>
              <a:rPr lang="zh-CN" altLang="en-US" dirty="0"/>
              <a:t>分成</a:t>
            </a:r>
            <a:r>
              <a:rPr lang="en-US" altLang="zh-CN" dirty="0"/>
              <a:t>3</a:t>
            </a:r>
            <a:r>
              <a:rPr lang="zh-CN" altLang="en-US" dirty="0"/>
              <a:t>个区</a:t>
            </a:r>
          </a:p>
          <a:p>
            <a:pPr lvl="1"/>
            <a:r>
              <a:rPr lang="zh-CN" altLang="en-US" dirty="0"/>
              <a:t>每个管理区使用</a:t>
            </a:r>
            <a:r>
              <a:rPr lang="en-US" altLang="zh-CN" dirty="0" err="1">
                <a:solidFill>
                  <a:srgbClr val="FF0000"/>
                </a:solidFill>
              </a:rPr>
              <a:t>struct</a:t>
            </a:r>
            <a:r>
              <a:rPr lang="en-US" altLang="zh-CN" dirty="0">
                <a:solidFill>
                  <a:srgbClr val="FF0000"/>
                </a:solidFill>
              </a:rPr>
              <a:t> </a:t>
            </a:r>
            <a:r>
              <a:rPr lang="en-US" altLang="zh-CN" dirty="0" err="1">
                <a:solidFill>
                  <a:srgbClr val="FF0000"/>
                </a:solidFill>
              </a:rPr>
              <a:t>zone_struct</a:t>
            </a:r>
            <a:r>
              <a:rPr lang="zh-CN" altLang="en-US" dirty="0"/>
              <a:t>表示</a:t>
            </a:r>
          </a:p>
        </p:txBody>
      </p:sp>
      <p:pic>
        <p:nvPicPr>
          <p:cNvPr id="1134596" name="Picture 4"/>
          <p:cNvPicPr>
            <a:picLocks noChangeAspect="1" noChangeArrowheads="1"/>
          </p:cNvPicPr>
          <p:nvPr/>
        </p:nvPicPr>
        <p:blipFill>
          <a:blip r:embed="rId2" cstate="print"/>
          <a:srcRect/>
          <a:stretch>
            <a:fillRect/>
          </a:stretch>
        </p:blipFill>
        <p:spPr bwMode="auto">
          <a:xfrm>
            <a:off x="865188" y="2762250"/>
            <a:ext cx="4027487" cy="1343025"/>
          </a:xfrm>
          <a:prstGeom prst="rect">
            <a:avLst/>
          </a:prstGeom>
          <a:noFill/>
        </p:spPr>
      </p:pic>
      <p:sp>
        <p:nvSpPr>
          <p:cNvPr id="1134597" name="Text Box 5"/>
          <p:cNvSpPr txBox="1">
            <a:spLocks noChangeArrowheads="1"/>
          </p:cNvSpPr>
          <p:nvPr/>
        </p:nvSpPr>
        <p:spPr bwMode="auto">
          <a:xfrm>
            <a:off x="5473700" y="2833688"/>
            <a:ext cx="21526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低于</a:t>
            </a:r>
            <a:r>
              <a:rPr kumimoji="0" lang="en-US" altLang="zh-CN" sz="1800">
                <a:solidFill>
                  <a:schemeClr val="tx1"/>
                </a:solidFill>
                <a:effectLst/>
                <a:latin typeface="Arial" charset="0"/>
                <a:ea typeface="SimSun" pitchFamily="2" charset="-122"/>
              </a:rPr>
              <a:t>16MB</a:t>
            </a:r>
            <a:r>
              <a:rPr kumimoji="0" lang="zh-CN" altLang="en-US" sz="1800">
                <a:solidFill>
                  <a:schemeClr val="tx1"/>
                </a:solidFill>
                <a:effectLst/>
                <a:latin typeface="Arial" charset="0"/>
                <a:ea typeface="SimSun" pitchFamily="2" charset="-122"/>
              </a:rPr>
              <a:t>的物理页</a:t>
            </a:r>
          </a:p>
        </p:txBody>
      </p:sp>
      <p:sp>
        <p:nvSpPr>
          <p:cNvPr id="1134598" name="Text Box 6"/>
          <p:cNvSpPr txBox="1">
            <a:spLocks noChangeArrowheads="1"/>
          </p:cNvSpPr>
          <p:nvPr/>
        </p:nvSpPr>
        <p:spPr bwMode="auto">
          <a:xfrm>
            <a:off x="5473700" y="3481388"/>
            <a:ext cx="35623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高于</a:t>
            </a:r>
            <a:r>
              <a:rPr kumimoji="0" lang="en-US" altLang="zh-CN" sz="1800">
                <a:solidFill>
                  <a:schemeClr val="tx1"/>
                </a:solidFill>
                <a:effectLst/>
                <a:latin typeface="Arial" charset="0"/>
                <a:ea typeface="SimSun" pitchFamily="2" charset="-122"/>
              </a:rPr>
              <a:t>16MB</a:t>
            </a:r>
            <a:r>
              <a:rPr kumimoji="0" lang="zh-CN" altLang="en-US" sz="1800">
                <a:solidFill>
                  <a:schemeClr val="tx1"/>
                </a:solidFill>
                <a:effectLst/>
                <a:latin typeface="Arial" charset="0"/>
                <a:ea typeface="SimSun" pitchFamily="2" charset="-122"/>
              </a:rPr>
              <a:t>且低于</a:t>
            </a:r>
            <a:r>
              <a:rPr kumimoji="0" lang="en-US" altLang="zh-CN" sz="1800">
                <a:solidFill>
                  <a:schemeClr val="tx1"/>
                </a:solidFill>
                <a:effectLst/>
                <a:latin typeface="Arial" charset="0"/>
                <a:ea typeface="SimSun" pitchFamily="2" charset="-122"/>
              </a:rPr>
              <a:t>896MB</a:t>
            </a:r>
            <a:r>
              <a:rPr kumimoji="0" lang="zh-CN" altLang="en-US" sz="1800">
                <a:solidFill>
                  <a:schemeClr val="tx1"/>
                </a:solidFill>
                <a:effectLst/>
                <a:latin typeface="Arial" charset="0"/>
                <a:ea typeface="SimSun" pitchFamily="2" charset="-122"/>
              </a:rPr>
              <a:t>的物理页</a:t>
            </a:r>
          </a:p>
        </p:txBody>
      </p:sp>
      <p:sp>
        <p:nvSpPr>
          <p:cNvPr id="1134599" name="Text Box 7"/>
          <p:cNvSpPr txBox="1">
            <a:spLocks noChangeArrowheads="1"/>
          </p:cNvSpPr>
          <p:nvPr/>
        </p:nvSpPr>
        <p:spPr bwMode="auto">
          <a:xfrm>
            <a:off x="5473700" y="3960813"/>
            <a:ext cx="22796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高于</a:t>
            </a:r>
            <a:r>
              <a:rPr kumimoji="0" lang="en-US" altLang="zh-CN" sz="1800">
                <a:solidFill>
                  <a:schemeClr val="tx1"/>
                </a:solidFill>
                <a:effectLst/>
                <a:latin typeface="Arial" charset="0"/>
                <a:ea typeface="SimSun" pitchFamily="2" charset="-122"/>
              </a:rPr>
              <a:t>896MB</a:t>
            </a:r>
            <a:r>
              <a:rPr kumimoji="0" lang="zh-CN" altLang="en-US" sz="1800">
                <a:solidFill>
                  <a:schemeClr val="tx1"/>
                </a:solidFill>
                <a:effectLst/>
                <a:latin typeface="Arial" charset="0"/>
                <a:ea typeface="SimSun" pitchFamily="2" charset="-122"/>
              </a:rPr>
              <a:t>的物理页</a:t>
            </a:r>
          </a:p>
        </p:txBody>
      </p:sp>
      <p:sp>
        <p:nvSpPr>
          <p:cNvPr id="1134600" name="Line 8"/>
          <p:cNvSpPr>
            <a:spLocks noChangeShapeType="1"/>
          </p:cNvSpPr>
          <p:nvPr/>
        </p:nvSpPr>
        <p:spPr bwMode="auto">
          <a:xfrm>
            <a:off x="4249738" y="2978150"/>
            <a:ext cx="1152525"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1" name="Line 9"/>
          <p:cNvSpPr>
            <a:spLocks noChangeShapeType="1"/>
          </p:cNvSpPr>
          <p:nvPr/>
        </p:nvSpPr>
        <p:spPr bwMode="auto">
          <a:xfrm>
            <a:off x="4826000" y="3265488"/>
            <a:ext cx="287338" cy="0"/>
          </a:xfrm>
          <a:prstGeom prst="line">
            <a:avLst/>
          </a:prstGeom>
          <a:noFill/>
          <a:ln w="9525">
            <a:solidFill>
              <a:schemeClr val="tx1"/>
            </a:solidFill>
            <a:round/>
            <a:headEnd/>
            <a:tailEnd/>
          </a:ln>
          <a:effectLst/>
        </p:spPr>
        <p:txBody>
          <a:bodyPr/>
          <a:lstStyle/>
          <a:p>
            <a:endParaRPr lang="zh-CN" altLang="en-US"/>
          </a:p>
        </p:txBody>
      </p:sp>
      <p:sp>
        <p:nvSpPr>
          <p:cNvPr id="1134602" name="Line 10"/>
          <p:cNvSpPr>
            <a:spLocks noChangeShapeType="1"/>
          </p:cNvSpPr>
          <p:nvPr/>
        </p:nvSpPr>
        <p:spPr bwMode="auto">
          <a:xfrm>
            <a:off x="5113338" y="3265488"/>
            <a:ext cx="0" cy="431800"/>
          </a:xfrm>
          <a:prstGeom prst="line">
            <a:avLst/>
          </a:prstGeom>
          <a:noFill/>
          <a:ln w="9525">
            <a:solidFill>
              <a:schemeClr val="tx1"/>
            </a:solidFill>
            <a:round/>
            <a:headEnd/>
            <a:tailEnd/>
          </a:ln>
          <a:effectLst/>
        </p:spPr>
        <p:txBody>
          <a:bodyPr/>
          <a:lstStyle/>
          <a:p>
            <a:endParaRPr lang="zh-CN" altLang="en-US"/>
          </a:p>
        </p:txBody>
      </p:sp>
      <p:sp>
        <p:nvSpPr>
          <p:cNvPr id="1134603" name="Line 11"/>
          <p:cNvSpPr>
            <a:spLocks noChangeShapeType="1"/>
          </p:cNvSpPr>
          <p:nvPr/>
        </p:nvSpPr>
        <p:spPr bwMode="auto">
          <a:xfrm>
            <a:off x="5113338" y="3697288"/>
            <a:ext cx="288925"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4" name="Line 12"/>
          <p:cNvSpPr>
            <a:spLocks noChangeShapeType="1"/>
          </p:cNvSpPr>
          <p:nvPr/>
        </p:nvSpPr>
        <p:spPr bwMode="auto">
          <a:xfrm>
            <a:off x="4826000" y="3600450"/>
            <a:ext cx="144463" cy="0"/>
          </a:xfrm>
          <a:prstGeom prst="line">
            <a:avLst/>
          </a:prstGeom>
          <a:noFill/>
          <a:ln w="9525">
            <a:solidFill>
              <a:schemeClr val="tx1"/>
            </a:solidFill>
            <a:round/>
            <a:headEnd/>
            <a:tailEnd/>
          </a:ln>
          <a:effectLst/>
        </p:spPr>
        <p:txBody>
          <a:bodyPr/>
          <a:lstStyle/>
          <a:p>
            <a:endParaRPr lang="zh-CN" altLang="en-US"/>
          </a:p>
        </p:txBody>
      </p:sp>
      <p:sp>
        <p:nvSpPr>
          <p:cNvPr id="1134605" name="Line 13"/>
          <p:cNvSpPr>
            <a:spLocks noChangeShapeType="1"/>
          </p:cNvSpPr>
          <p:nvPr/>
        </p:nvSpPr>
        <p:spPr bwMode="auto">
          <a:xfrm>
            <a:off x="4970463" y="3600450"/>
            <a:ext cx="0" cy="576263"/>
          </a:xfrm>
          <a:prstGeom prst="line">
            <a:avLst/>
          </a:prstGeom>
          <a:noFill/>
          <a:ln w="9525">
            <a:solidFill>
              <a:schemeClr val="tx1"/>
            </a:solidFill>
            <a:round/>
            <a:headEnd/>
            <a:tailEnd/>
          </a:ln>
          <a:effectLst/>
        </p:spPr>
        <p:txBody>
          <a:bodyPr/>
          <a:lstStyle/>
          <a:p>
            <a:endParaRPr lang="zh-CN" altLang="en-US"/>
          </a:p>
        </p:txBody>
      </p:sp>
      <p:sp>
        <p:nvSpPr>
          <p:cNvPr id="1134606" name="Line 14"/>
          <p:cNvSpPr>
            <a:spLocks noChangeShapeType="1"/>
          </p:cNvSpPr>
          <p:nvPr/>
        </p:nvSpPr>
        <p:spPr bwMode="auto">
          <a:xfrm>
            <a:off x="4970463" y="4176713"/>
            <a:ext cx="431800" cy="0"/>
          </a:xfrm>
          <a:prstGeom prst="line">
            <a:avLst/>
          </a:prstGeom>
          <a:noFill/>
          <a:ln w="9525">
            <a:solidFill>
              <a:schemeClr val="tx1"/>
            </a:solidFill>
            <a:round/>
            <a:headEnd/>
            <a:tailEnd type="triangle" w="med" len="med"/>
          </a:ln>
          <a:effectLst/>
        </p:spPr>
        <p:txBody>
          <a:bodyPr/>
          <a:lstStyle/>
          <a:p>
            <a:endParaRPr lang="zh-CN" altLang="en-US"/>
          </a:p>
        </p:txBody>
      </p:sp>
      <p:sp>
        <p:nvSpPr>
          <p:cNvPr id="1134607" name="Rectangle 15"/>
          <p:cNvSpPr>
            <a:spLocks noChangeArrowheads="1"/>
          </p:cNvSpPr>
          <p:nvPr/>
        </p:nvSpPr>
        <p:spPr bwMode="auto">
          <a:xfrm>
            <a:off x="972046" y="5072063"/>
            <a:ext cx="7561263" cy="576262"/>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ZONE_DMA		ZONE_NORMAL		ZONE_HIGHMEM</a:t>
            </a:r>
          </a:p>
        </p:txBody>
      </p:sp>
      <p:sp>
        <p:nvSpPr>
          <p:cNvPr id="1134608" name="Rectangle 16"/>
          <p:cNvSpPr>
            <a:spLocks noChangeArrowheads="1"/>
          </p:cNvSpPr>
          <p:nvPr/>
        </p:nvSpPr>
        <p:spPr bwMode="auto">
          <a:xfrm>
            <a:off x="2411909" y="5072063"/>
            <a:ext cx="4105275" cy="576262"/>
          </a:xfrm>
          <a:prstGeom prst="rect">
            <a:avLst/>
          </a:prstGeom>
          <a:noFill/>
          <a:ln w="9525">
            <a:solidFill>
              <a:schemeClr val="tx1"/>
            </a:solidFill>
            <a:miter lim="800000"/>
            <a:headEnd/>
            <a:tailEnd/>
          </a:ln>
          <a:effectLst/>
        </p:spPr>
        <p:txBody>
          <a:bodyPr wrap="none" anchor="ctr"/>
          <a:lstStyle/>
          <a:p>
            <a:endParaRPr lang="zh-CN" altLang="en-US"/>
          </a:p>
        </p:txBody>
      </p:sp>
      <p:sp>
        <p:nvSpPr>
          <p:cNvPr id="1134609" name="Text Box 17"/>
          <p:cNvSpPr txBox="1">
            <a:spLocks noChangeArrowheads="1"/>
          </p:cNvSpPr>
          <p:nvPr/>
        </p:nvSpPr>
        <p:spPr bwMode="auto">
          <a:xfrm>
            <a:off x="3472359" y="5726113"/>
            <a:ext cx="2395537" cy="366712"/>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物理内存</a:t>
            </a:r>
          </a:p>
        </p:txBody>
      </p:sp>
      <p:sp>
        <p:nvSpPr>
          <p:cNvPr id="1134610" name="Text Box 18"/>
          <p:cNvSpPr txBox="1">
            <a:spLocks noChangeArrowheads="1"/>
          </p:cNvSpPr>
          <p:nvPr/>
        </p:nvSpPr>
        <p:spPr bwMode="auto">
          <a:xfrm>
            <a:off x="827584" y="477837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134611" name="Text Box 19"/>
          <p:cNvSpPr txBox="1">
            <a:spLocks noChangeArrowheads="1"/>
          </p:cNvSpPr>
          <p:nvPr/>
        </p:nvSpPr>
        <p:spPr bwMode="auto">
          <a:xfrm>
            <a:off x="2196009" y="4784725"/>
            <a:ext cx="7810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16MB</a:t>
            </a:r>
          </a:p>
        </p:txBody>
      </p:sp>
      <p:sp>
        <p:nvSpPr>
          <p:cNvPr id="1134612" name="Text Box 20"/>
          <p:cNvSpPr txBox="1">
            <a:spLocks noChangeArrowheads="1"/>
          </p:cNvSpPr>
          <p:nvPr/>
        </p:nvSpPr>
        <p:spPr bwMode="auto">
          <a:xfrm>
            <a:off x="6083796" y="4713288"/>
            <a:ext cx="908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896MB</a:t>
            </a:r>
          </a:p>
        </p:txBody>
      </p:sp>
      <p:sp>
        <p:nvSpPr>
          <p:cNvPr id="1134613" name="Text Box 21"/>
          <p:cNvSpPr txBox="1">
            <a:spLocks noChangeArrowheads="1"/>
          </p:cNvSpPr>
          <p:nvPr/>
        </p:nvSpPr>
        <p:spPr bwMode="auto">
          <a:xfrm>
            <a:off x="8172946" y="4784725"/>
            <a:ext cx="6794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MAX</a:t>
            </a:r>
          </a:p>
        </p:txBody>
      </p:sp>
    </p:spTree>
    <p:extLst>
      <p:ext uri="{BB962C8B-B14F-4D97-AF65-F5344CB8AC3E}">
        <p14:creationId xmlns:p14="http://schemas.microsoft.com/office/powerpoint/2010/main" val="346188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46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45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46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46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46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45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46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46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46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45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3460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460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460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46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46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46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3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7" grpId="0" animBg="1"/>
      <p:bldP spid="1134598" grpId="0" animBg="1"/>
      <p:bldP spid="1134599" grpId="0" animBg="1"/>
      <p:bldP spid="1134600" grpId="0" animBg="1"/>
      <p:bldP spid="1134601" grpId="0" animBg="1"/>
      <p:bldP spid="1134602" grpId="0" animBg="1"/>
      <p:bldP spid="1134603" grpId="0" animBg="1"/>
      <p:bldP spid="1134604" grpId="0" animBg="1"/>
      <p:bldP spid="1134605" grpId="0" animBg="1"/>
      <p:bldP spid="1134606" grpId="0" animBg="1"/>
      <p:bldP spid="1134607" grpId="0" animBg="1"/>
      <p:bldP spid="1134608" grpId="0" animBg="1"/>
      <p:bldP spid="1134609" grpId="0" animBg="1"/>
      <p:bldP spid="1134610" grpId="0"/>
      <p:bldP spid="1134611" grpId="0"/>
      <p:bldP spid="1134612" grpId="0"/>
      <p:bldP spid="1134613"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上的管理区说明</a:t>
            </a:r>
          </a:p>
        </p:txBody>
      </p:sp>
      <p:sp>
        <p:nvSpPr>
          <p:cNvPr id="3" name="内容占位符 2">
            <a:extLst>
              <a:ext uri="{FF2B5EF4-FFF2-40B4-BE49-F238E27FC236}">
                <a16:creationId xmlns:a16="http://schemas.microsoft.com/office/drawing/2014/main" id="{280725D8-B012-B74D-9C6B-C17046EBAA6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151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0"/>
          </p:nvPr>
        </p:nvSpPr>
        <p:spPr/>
        <p:txBody>
          <a:bodyPr/>
          <a:lstStyle/>
          <a:p>
            <a:fld id="{B431035B-9F7D-4C41-9B77-850B3461F7AE}" type="slidenum">
              <a:rPr lang="en-US" altLang="zh-CN"/>
              <a:pPr/>
              <a:t>152</a:t>
            </a:fld>
            <a:endParaRPr lang="en-US" altLang="zh-CN"/>
          </a:p>
        </p:txBody>
      </p:sp>
      <p:sp>
        <p:nvSpPr>
          <p:cNvPr id="1133570" name="Rectangle 2"/>
          <p:cNvSpPr>
            <a:spLocks noGrp="1" noChangeArrowheads="1"/>
          </p:cNvSpPr>
          <p:nvPr>
            <p:ph type="title"/>
          </p:nvPr>
        </p:nvSpPr>
        <p:spPr/>
        <p:txBody>
          <a:bodyPr/>
          <a:lstStyle/>
          <a:p>
            <a:r>
              <a:rPr lang="en-US" altLang="zh-CN" dirty="0"/>
              <a:t>Linux</a:t>
            </a:r>
            <a:r>
              <a:rPr lang="zh-CN" altLang="en-US" dirty="0"/>
              <a:t>在</a:t>
            </a:r>
            <a:r>
              <a:rPr lang="en-US" altLang="zh-CN" dirty="0"/>
              <a:t>x86</a:t>
            </a:r>
            <a:r>
              <a:rPr lang="zh-CN" altLang="en-US" dirty="0"/>
              <a:t>上的管理区说明</a:t>
            </a:r>
          </a:p>
        </p:txBody>
      </p:sp>
      <p:sp>
        <p:nvSpPr>
          <p:cNvPr id="1133571" name="Rectangle 3"/>
          <p:cNvSpPr>
            <a:spLocks noGrp="1" noChangeArrowheads="1"/>
          </p:cNvSpPr>
          <p:nvPr>
            <p:ph type="body" idx="1"/>
          </p:nvPr>
        </p:nvSpPr>
        <p:spPr/>
        <p:txBody>
          <a:bodyPr/>
          <a:lstStyle/>
          <a:p>
            <a:r>
              <a:rPr lang="en-US" altLang="zh-CN" dirty="0">
                <a:latin typeface="华文新魏"/>
                <a:cs typeface="华文新魏"/>
              </a:rPr>
              <a:t>ZONE_DMA</a:t>
            </a:r>
            <a:r>
              <a:rPr lang="zh-CN" altLang="en-US" dirty="0">
                <a:latin typeface="华文新魏"/>
                <a:cs typeface="华文新魏"/>
              </a:rPr>
              <a:t>和</a:t>
            </a:r>
            <a:r>
              <a:rPr lang="en-US" altLang="zh-CN" dirty="0">
                <a:latin typeface="华文新魏"/>
                <a:cs typeface="华文新魏"/>
              </a:rPr>
              <a:t>ZONE_NORMAL</a:t>
            </a:r>
            <a:r>
              <a:rPr lang="zh-CN" altLang="en-US" dirty="0">
                <a:latin typeface="华文新魏"/>
                <a:cs typeface="华文新魏"/>
              </a:rPr>
              <a:t>区</a:t>
            </a:r>
          </a:p>
          <a:p>
            <a:pPr lvl="1"/>
            <a:r>
              <a:rPr lang="zh-CN" altLang="en-US" dirty="0"/>
              <a:t>包含存储器的</a:t>
            </a:r>
            <a:r>
              <a:rPr lang="zh-CN" altLang="en-US" dirty="0">
                <a:solidFill>
                  <a:srgbClr val="FF0000"/>
                </a:solidFill>
              </a:rPr>
              <a:t>常规页</a:t>
            </a:r>
          </a:p>
          <a:p>
            <a:pPr lvl="1"/>
            <a:r>
              <a:rPr lang="zh-CN" altLang="en-US" dirty="0"/>
              <a:t>映射到线性地址空间的</a:t>
            </a:r>
            <a:r>
              <a:rPr lang="en-US" altLang="zh-CN" dirty="0"/>
              <a:t>3GB</a:t>
            </a:r>
            <a:r>
              <a:rPr lang="zh-CN" altLang="en-US" dirty="0"/>
              <a:t>以上，内核可直接访问</a:t>
            </a:r>
          </a:p>
          <a:p>
            <a:r>
              <a:rPr lang="en-US" altLang="zh-CN" dirty="0">
                <a:latin typeface="华文新魏"/>
                <a:cs typeface="华文新魏"/>
              </a:rPr>
              <a:t>ZONE_HIGHMEN</a:t>
            </a:r>
            <a:r>
              <a:rPr lang="zh-CN" altLang="en-US" dirty="0">
                <a:latin typeface="华文新魏"/>
                <a:cs typeface="华文新魏"/>
              </a:rPr>
              <a:t>区</a:t>
            </a:r>
          </a:p>
          <a:p>
            <a:pPr lvl="1"/>
            <a:r>
              <a:rPr lang="zh-CN" altLang="en-US" dirty="0"/>
              <a:t>包含的存储器页面不能由内核直接访问</a:t>
            </a:r>
          </a:p>
        </p:txBody>
      </p:sp>
      <p:sp>
        <p:nvSpPr>
          <p:cNvPr id="1133572" name="Text Box 4"/>
          <p:cNvSpPr txBox="1">
            <a:spLocks noChangeArrowheads="1"/>
          </p:cNvSpPr>
          <p:nvPr/>
        </p:nvSpPr>
        <p:spPr bwMode="auto">
          <a:xfrm>
            <a:off x="8327257" y="5733728"/>
            <a:ext cx="6794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MAX</a:t>
            </a:r>
          </a:p>
        </p:txBody>
      </p:sp>
      <p:sp>
        <p:nvSpPr>
          <p:cNvPr id="1133574" name="Rectangle 6"/>
          <p:cNvSpPr>
            <a:spLocks noChangeArrowheads="1"/>
          </p:cNvSpPr>
          <p:nvPr/>
        </p:nvSpPr>
        <p:spPr bwMode="auto">
          <a:xfrm>
            <a:off x="3023419" y="5228903"/>
            <a:ext cx="5735638" cy="576262"/>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ZONE_DMA   ZONE_NORMAL	ZONE_HIGHMEM</a:t>
            </a:r>
          </a:p>
        </p:txBody>
      </p:sp>
      <p:sp>
        <p:nvSpPr>
          <p:cNvPr id="1133575" name="Rectangle 7"/>
          <p:cNvSpPr>
            <a:spLocks noChangeArrowheads="1"/>
          </p:cNvSpPr>
          <p:nvPr/>
        </p:nvSpPr>
        <p:spPr bwMode="auto">
          <a:xfrm>
            <a:off x="4463282" y="5228903"/>
            <a:ext cx="2160587" cy="576262"/>
          </a:xfrm>
          <a:prstGeom prst="rect">
            <a:avLst/>
          </a:prstGeom>
          <a:noFill/>
          <a:ln w="9525">
            <a:solidFill>
              <a:schemeClr val="tx1"/>
            </a:solidFill>
            <a:miter lim="800000"/>
            <a:headEnd/>
            <a:tailEnd/>
          </a:ln>
          <a:effectLst/>
        </p:spPr>
        <p:txBody>
          <a:bodyPr wrap="none" anchor="ctr"/>
          <a:lstStyle/>
          <a:p>
            <a:endParaRPr lang="zh-CN" altLang="en-US"/>
          </a:p>
        </p:txBody>
      </p:sp>
      <p:sp>
        <p:nvSpPr>
          <p:cNvPr id="1133576" name="Text Box 8"/>
          <p:cNvSpPr txBox="1">
            <a:spLocks noChangeArrowheads="1"/>
          </p:cNvSpPr>
          <p:nvPr/>
        </p:nvSpPr>
        <p:spPr bwMode="auto">
          <a:xfrm>
            <a:off x="1078732" y="5379715"/>
            <a:ext cx="1825625" cy="366713"/>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物理内存</a:t>
            </a:r>
          </a:p>
        </p:txBody>
      </p:sp>
      <p:sp>
        <p:nvSpPr>
          <p:cNvPr id="1133577" name="Text Box 9"/>
          <p:cNvSpPr txBox="1">
            <a:spLocks noChangeArrowheads="1"/>
          </p:cNvSpPr>
          <p:nvPr/>
        </p:nvSpPr>
        <p:spPr bwMode="auto">
          <a:xfrm>
            <a:off x="2853557" y="5733728"/>
            <a:ext cx="311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133578" name="Text Box 10"/>
          <p:cNvSpPr txBox="1">
            <a:spLocks noChangeArrowheads="1"/>
          </p:cNvSpPr>
          <p:nvPr/>
        </p:nvSpPr>
        <p:spPr bwMode="auto">
          <a:xfrm>
            <a:off x="4221982" y="5733728"/>
            <a:ext cx="781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16MB</a:t>
            </a:r>
          </a:p>
        </p:txBody>
      </p:sp>
      <p:sp>
        <p:nvSpPr>
          <p:cNvPr id="1133579" name="Text Box 11"/>
          <p:cNvSpPr txBox="1">
            <a:spLocks noChangeArrowheads="1"/>
          </p:cNvSpPr>
          <p:nvPr/>
        </p:nvSpPr>
        <p:spPr bwMode="auto">
          <a:xfrm>
            <a:off x="6238107" y="5733728"/>
            <a:ext cx="9080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896MB</a:t>
            </a:r>
          </a:p>
        </p:txBody>
      </p:sp>
      <p:sp>
        <p:nvSpPr>
          <p:cNvPr id="1133580" name="Rectangle 12"/>
          <p:cNvSpPr>
            <a:spLocks noChangeArrowheads="1"/>
          </p:cNvSpPr>
          <p:nvPr/>
        </p:nvSpPr>
        <p:spPr bwMode="auto">
          <a:xfrm>
            <a:off x="3023419" y="4084315"/>
            <a:ext cx="5148263" cy="7207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33581" name="Text Box 13"/>
          <p:cNvSpPr txBox="1">
            <a:spLocks noChangeArrowheads="1"/>
          </p:cNvSpPr>
          <p:nvPr/>
        </p:nvSpPr>
        <p:spPr bwMode="auto">
          <a:xfrm>
            <a:off x="467544" y="4300215"/>
            <a:ext cx="1106488" cy="366713"/>
          </a:xfrm>
          <a:prstGeom prst="rect">
            <a:avLst/>
          </a:prstGeom>
          <a:solidFill>
            <a:srgbClr val="D8D8EC"/>
          </a:solidFill>
          <a:ln w="9525">
            <a:noFill/>
            <a:miter lim="800000"/>
            <a:headEnd/>
            <a:tailEnd/>
          </a:ln>
          <a:effectLst/>
        </p:spPr>
        <p:txBody>
          <a:bodyPr>
            <a:spAutoFit/>
          </a:bodyPr>
          <a:lstStyle/>
          <a:p>
            <a:pPr algn="ctr">
              <a:spcBef>
                <a:spcPct val="0"/>
              </a:spcBef>
              <a:buClrTx/>
              <a:buFontTx/>
              <a:buNone/>
            </a:pPr>
            <a:r>
              <a:rPr kumimoji="0" lang="zh-CN" altLang="en-US" sz="1800">
                <a:effectLst/>
                <a:latin typeface="Arial" charset="0"/>
                <a:ea typeface="SimSun" pitchFamily="2" charset="-122"/>
              </a:rPr>
              <a:t>线性空间</a:t>
            </a:r>
          </a:p>
        </p:txBody>
      </p:sp>
      <p:sp>
        <p:nvSpPr>
          <p:cNvPr id="1133582" name="Rectangle 14"/>
          <p:cNvSpPr>
            <a:spLocks noChangeArrowheads="1"/>
          </p:cNvSpPr>
          <p:nvPr/>
        </p:nvSpPr>
        <p:spPr bwMode="auto">
          <a:xfrm>
            <a:off x="1654994" y="4084315"/>
            <a:ext cx="1368425" cy="72072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&lt;3G</a:t>
            </a:r>
          </a:p>
        </p:txBody>
      </p:sp>
      <p:sp>
        <p:nvSpPr>
          <p:cNvPr id="1133583" name="Text Box 15"/>
          <p:cNvSpPr txBox="1">
            <a:spLocks noChangeArrowheads="1"/>
          </p:cNvSpPr>
          <p:nvPr/>
        </p:nvSpPr>
        <p:spPr bwMode="auto">
          <a:xfrm>
            <a:off x="2663057" y="3795390"/>
            <a:ext cx="6413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a:t>
            </a:r>
          </a:p>
        </p:txBody>
      </p:sp>
      <p:sp>
        <p:nvSpPr>
          <p:cNvPr id="1133584" name="Text Box 16"/>
          <p:cNvSpPr txBox="1">
            <a:spLocks noChangeArrowheads="1"/>
          </p:cNvSpPr>
          <p:nvPr/>
        </p:nvSpPr>
        <p:spPr bwMode="auto">
          <a:xfrm>
            <a:off x="7847832" y="3795390"/>
            <a:ext cx="6413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4GB</a:t>
            </a:r>
          </a:p>
        </p:txBody>
      </p:sp>
      <p:sp>
        <p:nvSpPr>
          <p:cNvPr id="1133585" name="Line 17"/>
          <p:cNvSpPr>
            <a:spLocks noChangeShapeType="1"/>
          </p:cNvSpPr>
          <p:nvPr/>
        </p:nvSpPr>
        <p:spPr bwMode="auto">
          <a:xfrm flipV="1">
            <a:off x="3023419"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6" name="Line 18"/>
          <p:cNvSpPr>
            <a:spLocks noChangeShapeType="1"/>
          </p:cNvSpPr>
          <p:nvPr/>
        </p:nvSpPr>
        <p:spPr bwMode="auto">
          <a:xfrm flipV="1">
            <a:off x="6623869"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7" name="Rectangle 19"/>
          <p:cNvSpPr>
            <a:spLocks noChangeArrowheads="1"/>
          </p:cNvSpPr>
          <p:nvPr/>
        </p:nvSpPr>
        <p:spPr bwMode="auto">
          <a:xfrm>
            <a:off x="4463282" y="4084315"/>
            <a:ext cx="2160587" cy="719138"/>
          </a:xfrm>
          <a:prstGeom prst="rect">
            <a:avLst/>
          </a:prstGeom>
          <a:noFill/>
          <a:ln w="9525">
            <a:solidFill>
              <a:schemeClr val="tx1"/>
            </a:solidFill>
            <a:miter lim="800000"/>
            <a:headEnd/>
            <a:tailEnd/>
          </a:ln>
          <a:effectLst/>
        </p:spPr>
        <p:txBody>
          <a:bodyPr wrap="none" anchor="ctr"/>
          <a:lstStyle/>
          <a:p>
            <a:endParaRPr lang="zh-CN" altLang="en-US"/>
          </a:p>
        </p:txBody>
      </p:sp>
      <p:sp>
        <p:nvSpPr>
          <p:cNvPr id="1133588" name="Line 20"/>
          <p:cNvSpPr>
            <a:spLocks noChangeShapeType="1"/>
          </p:cNvSpPr>
          <p:nvPr/>
        </p:nvSpPr>
        <p:spPr bwMode="auto">
          <a:xfrm flipV="1">
            <a:off x="4463282" y="4803453"/>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1133589" name="Text Box 21"/>
          <p:cNvSpPr txBox="1">
            <a:spLocks noChangeArrowheads="1"/>
          </p:cNvSpPr>
          <p:nvPr/>
        </p:nvSpPr>
        <p:spPr bwMode="auto">
          <a:xfrm>
            <a:off x="3815582" y="3789040"/>
            <a:ext cx="13716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3GB+16MB</a:t>
            </a:r>
          </a:p>
        </p:txBody>
      </p:sp>
      <p:sp>
        <p:nvSpPr>
          <p:cNvPr id="1133590" name="Text Box 22"/>
          <p:cNvSpPr txBox="1">
            <a:spLocks noChangeArrowheads="1"/>
          </p:cNvSpPr>
          <p:nvPr/>
        </p:nvSpPr>
        <p:spPr bwMode="auto">
          <a:xfrm>
            <a:off x="5976169" y="3795390"/>
            <a:ext cx="14986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3GB+896MB</a:t>
            </a:r>
          </a:p>
        </p:txBody>
      </p:sp>
      <p:sp>
        <p:nvSpPr>
          <p:cNvPr id="1133591" name="Text Box 23"/>
          <p:cNvSpPr txBox="1">
            <a:spLocks noChangeArrowheads="1"/>
          </p:cNvSpPr>
          <p:nvPr/>
        </p:nvSpPr>
        <p:spPr bwMode="auto">
          <a:xfrm>
            <a:off x="7200132" y="4803453"/>
            <a:ext cx="438150" cy="396875"/>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000" b="1">
                <a:effectLst/>
                <a:latin typeface="Arial" charset="0"/>
                <a:ea typeface="SimSun" pitchFamily="2" charset="-122"/>
              </a:rPr>
              <a:t>×</a:t>
            </a:r>
          </a:p>
        </p:txBody>
      </p:sp>
    </p:spTree>
    <p:extLst>
      <p:ext uri="{BB962C8B-B14F-4D97-AF65-F5344CB8AC3E}">
        <p14:creationId xmlns:p14="http://schemas.microsoft.com/office/powerpoint/2010/main" val="375355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35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35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35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335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35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35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35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358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335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335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3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35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358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35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335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35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35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335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13357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3357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33575"/>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33576"/>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3357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13357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13357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3358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13358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133582"/>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13358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33584"/>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133585"/>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13358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133587"/>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133588"/>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13358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13359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1335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2" grpId="0"/>
      <p:bldP spid="1133572" grpId="1"/>
      <p:bldP spid="1133574" grpId="0" animBg="1"/>
      <p:bldP spid="1133574" grpId="1" animBg="1"/>
      <p:bldP spid="1133575" grpId="0" animBg="1"/>
      <p:bldP spid="1133575" grpId="1" animBg="1"/>
      <p:bldP spid="1133576" grpId="0" animBg="1"/>
      <p:bldP spid="1133576" grpId="1" animBg="1"/>
      <p:bldP spid="1133577" grpId="0"/>
      <p:bldP spid="1133577" grpId="1"/>
      <p:bldP spid="1133578" grpId="0"/>
      <p:bldP spid="1133578" grpId="1"/>
      <p:bldP spid="1133579" grpId="0"/>
      <p:bldP spid="1133579" grpId="1"/>
      <p:bldP spid="1133580" grpId="0" animBg="1"/>
      <p:bldP spid="1133580" grpId="1" animBg="1"/>
      <p:bldP spid="1133581" grpId="0" animBg="1"/>
      <p:bldP spid="1133581" grpId="1" animBg="1"/>
      <p:bldP spid="1133582" grpId="0" animBg="1"/>
      <p:bldP spid="1133582" grpId="1" animBg="1"/>
      <p:bldP spid="1133583" grpId="0"/>
      <p:bldP spid="1133583" grpId="1"/>
      <p:bldP spid="1133584" grpId="0"/>
      <p:bldP spid="1133584" grpId="1"/>
      <p:bldP spid="1133585" grpId="0" animBg="1"/>
      <p:bldP spid="1133585" grpId="1" animBg="1"/>
      <p:bldP spid="1133586" grpId="0" animBg="1"/>
      <p:bldP spid="1133586" grpId="1" animBg="1"/>
      <p:bldP spid="1133587" grpId="0" animBg="1"/>
      <p:bldP spid="1133587" grpId="1" animBg="1"/>
      <p:bldP spid="1133588" grpId="0" animBg="1"/>
      <p:bldP spid="1133588" grpId="1" animBg="1"/>
      <p:bldP spid="1133589" grpId="0"/>
      <p:bldP spid="1133589" grpId="1"/>
      <p:bldP spid="1133590" grpId="0"/>
      <p:bldP spid="1133590" grpId="1"/>
      <p:bldP spid="1133591" grpId="0"/>
      <p:bldP spid="1133591" grpId="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AEB4EFC9-BD6D-4C82-AA40-776D77A5D44C}" type="slidenum">
              <a:rPr lang="en-US" altLang="zh-CN"/>
              <a:pPr/>
              <a:t>153</a:t>
            </a:fld>
            <a:endParaRPr lang="en-US" altLang="zh-CN"/>
          </a:p>
        </p:txBody>
      </p:sp>
      <p:sp>
        <p:nvSpPr>
          <p:cNvPr id="1173506" name="Rectangle 2"/>
          <p:cNvSpPr>
            <a:spLocks noGrp="1" noChangeArrowheads="1"/>
          </p:cNvSpPr>
          <p:nvPr>
            <p:ph type="title"/>
          </p:nvPr>
        </p:nvSpPr>
        <p:spPr/>
        <p:txBody>
          <a:bodyPr/>
          <a:lstStyle/>
          <a:p>
            <a:r>
              <a:rPr lang="en-US" altLang="zh-CN" dirty="0"/>
              <a:t>Linux</a:t>
            </a:r>
            <a:r>
              <a:rPr lang="zh-CN" altLang="en-US" dirty="0"/>
              <a:t>内存分配管理</a:t>
            </a:r>
          </a:p>
        </p:txBody>
      </p:sp>
      <p:sp>
        <p:nvSpPr>
          <p:cNvPr id="1173507" name="Rectangle 3"/>
          <p:cNvSpPr>
            <a:spLocks noGrp="1" noChangeArrowheads="1"/>
          </p:cNvSpPr>
          <p:nvPr>
            <p:ph type="body" idx="1"/>
          </p:nvPr>
        </p:nvSpPr>
        <p:spPr/>
        <p:txBody>
          <a:bodyPr/>
          <a:lstStyle/>
          <a:p>
            <a:endParaRPr lang="zh-CN" altLang="zh-CN"/>
          </a:p>
        </p:txBody>
      </p:sp>
      <p:pic>
        <p:nvPicPr>
          <p:cNvPr id="1173508" name="Picture 4"/>
          <p:cNvPicPr>
            <a:picLocks noChangeAspect="1" noChangeArrowheads="1"/>
          </p:cNvPicPr>
          <p:nvPr/>
        </p:nvPicPr>
        <p:blipFill>
          <a:blip r:embed="rId2" cstate="print"/>
          <a:srcRect/>
          <a:stretch>
            <a:fillRect/>
          </a:stretch>
        </p:blipFill>
        <p:spPr bwMode="auto">
          <a:xfrm>
            <a:off x="1065709" y="1340768"/>
            <a:ext cx="7446963" cy="4878387"/>
          </a:xfrm>
          <a:prstGeom prst="rect">
            <a:avLst/>
          </a:prstGeom>
          <a:noFill/>
        </p:spPr>
      </p:pic>
      <p:sp>
        <p:nvSpPr>
          <p:cNvPr id="1173509" name="Oval 5"/>
          <p:cNvSpPr>
            <a:spLocks noChangeArrowheads="1"/>
          </p:cNvSpPr>
          <p:nvPr/>
        </p:nvSpPr>
        <p:spPr bwMode="auto">
          <a:xfrm>
            <a:off x="827584" y="4364955"/>
            <a:ext cx="5184775" cy="2016125"/>
          </a:xfrm>
          <a:prstGeom prst="ellipse">
            <a:avLst/>
          </a:prstGeom>
          <a:noFill/>
          <a:ln w="9525">
            <a:solidFill>
              <a:srgbClr val="FF0000"/>
            </a:solidFill>
            <a:round/>
            <a:headEnd/>
            <a:tailEnd/>
          </a:ln>
          <a:effectLst/>
        </p:spPr>
        <p:txBody>
          <a:bodyPr wrap="none" anchor="ctr"/>
          <a:lstStyle/>
          <a:p>
            <a:endParaRPr lang="zh-CN" altLang="en-US"/>
          </a:p>
        </p:txBody>
      </p:sp>
      <p:sp>
        <p:nvSpPr>
          <p:cNvPr id="8" name="Oval 5"/>
          <p:cNvSpPr>
            <a:spLocks noChangeArrowheads="1"/>
          </p:cNvSpPr>
          <p:nvPr/>
        </p:nvSpPr>
        <p:spPr bwMode="auto">
          <a:xfrm>
            <a:off x="952600" y="3069431"/>
            <a:ext cx="5184775" cy="1152128"/>
          </a:xfrm>
          <a:prstGeom prst="ellipse">
            <a:avLst/>
          </a:prstGeom>
          <a:noFill/>
          <a:ln w="9525">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61326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6AE9870-37CC-4177-BCC0-6172F07E2134}" type="slidenum">
              <a:rPr lang="en-US" altLang="zh-CN"/>
              <a:pPr/>
              <a:t>154</a:t>
            </a:fld>
            <a:endParaRPr lang="en-US" altLang="zh-CN"/>
          </a:p>
        </p:txBody>
      </p:sp>
      <p:sp>
        <p:nvSpPr>
          <p:cNvPr id="1137666" name="Rectangle 2"/>
          <p:cNvSpPr>
            <a:spLocks noGrp="1" noChangeArrowheads="1"/>
          </p:cNvSpPr>
          <p:nvPr>
            <p:ph type="title"/>
          </p:nvPr>
        </p:nvSpPr>
        <p:spPr/>
        <p:txBody>
          <a:bodyPr/>
          <a:lstStyle/>
          <a:p>
            <a:r>
              <a:rPr lang="zh-CN" altLang="en-US" dirty="0"/>
              <a:t>管理区页框分配器</a:t>
            </a:r>
          </a:p>
        </p:txBody>
      </p:sp>
      <p:sp>
        <p:nvSpPr>
          <p:cNvPr id="1137667" name="Rectangle 3"/>
          <p:cNvSpPr>
            <a:spLocks noGrp="1" noChangeArrowheads="1"/>
          </p:cNvSpPr>
          <p:nvPr>
            <p:ph type="body" idx="1"/>
          </p:nvPr>
        </p:nvSpPr>
        <p:spPr>
          <a:xfrm>
            <a:off x="179512" y="1268760"/>
            <a:ext cx="8856984" cy="4968552"/>
          </a:xfrm>
        </p:spPr>
        <p:txBody>
          <a:bodyPr/>
          <a:lstStyle/>
          <a:p>
            <a:r>
              <a:rPr lang="zh-CN" altLang="en-US" dirty="0"/>
              <a:t>对连续页框组的内存分配请求</a:t>
            </a:r>
          </a:p>
          <a:p>
            <a:pPr lvl="1"/>
            <a:r>
              <a:rPr lang="zh-CN" altLang="en-US" dirty="0"/>
              <a:t>接受动态内存分配与释放请求</a:t>
            </a:r>
          </a:p>
          <a:p>
            <a:pPr lvl="1"/>
            <a:r>
              <a:rPr lang="zh-CN" altLang="en-US" dirty="0"/>
              <a:t>页框被命名为</a:t>
            </a:r>
            <a:r>
              <a:rPr lang="zh-CN" altLang="en-US" dirty="0">
                <a:solidFill>
                  <a:srgbClr val="FF0000"/>
                </a:solidFill>
              </a:rPr>
              <a:t>伙伴系统</a:t>
            </a:r>
            <a:r>
              <a:rPr lang="zh-CN" altLang="en-US" dirty="0"/>
              <a:t>（</a:t>
            </a:r>
            <a:r>
              <a:rPr lang="en-US" altLang="zh-CN" dirty="0"/>
              <a:t>Buddy system</a:t>
            </a:r>
            <a:r>
              <a:rPr lang="zh-CN" altLang="en-US" dirty="0"/>
              <a:t>）</a:t>
            </a:r>
          </a:p>
          <a:p>
            <a:pPr lvl="1"/>
            <a:r>
              <a:rPr lang="zh-CN" altLang="en-US" dirty="0"/>
              <a:t>每个管理区分配器有不同的伙伴系统</a:t>
            </a:r>
          </a:p>
          <a:p>
            <a:pPr lvl="1"/>
            <a:r>
              <a:rPr lang="zh-CN" altLang="en-US" dirty="0"/>
              <a:t>高速页框缓存用于快速满足对</a:t>
            </a:r>
            <a:r>
              <a:rPr lang="zh-CN" altLang="en-US" dirty="0">
                <a:solidFill>
                  <a:srgbClr val="FF0000"/>
                </a:solidFill>
              </a:rPr>
              <a:t>单个页框</a:t>
            </a:r>
            <a:r>
              <a:rPr lang="zh-CN" altLang="en-US" dirty="0"/>
              <a:t>的分配请求</a:t>
            </a:r>
          </a:p>
        </p:txBody>
      </p:sp>
      <p:pic>
        <p:nvPicPr>
          <p:cNvPr id="1137668" name="Picture 4"/>
          <p:cNvPicPr>
            <a:picLocks noChangeAspect="1" noChangeArrowheads="1"/>
          </p:cNvPicPr>
          <p:nvPr/>
        </p:nvPicPr>
        <p:blipFill>
          <a:blip r:embed="rId2" cstate="print"/>
          <a:srcRect/>
          <a:stretch>
            <a:fillRect/>
          </a:stretch>
        </p:blipFill>
        <p:spPr bwMode="auto">
          <a:xfrm>
            <a:off x="1979712" y="3212976"/>
            <a:ext cx="5401022" cy="3154112"/>
          </a:xfrm>
          <a:prstGeom prst="rect">
            <a:avLst/>
          </a:prstGeom>
          <a:noFill/>
          <a:ln w="9525">
            <a:noFill/>
            <a:miter lim="800000"/>
            <a:headEnd/>
            <a:tailEnd/>
          </a:ln>
          <a:effectLst/>
        </p:spPr>
      </p:pic>
    </p:spTree>
    <p:extLst>
      <p:ext uri="{BB962C8B-B14F-4D97-AF65-F5344CB8AC3E}">
        <p14:creationId xmlns:p14="http://schemas.microsoft.com/office/powerpoint/2010/main" val="367648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32D206C-025C-4740-8F81-104278690E30}" type="slidenum">
              <a:rPr lang="en-US" altLang="zh-CN"/>
              <a:pPr/>
              <a:t>155</a:t>
            </a:fld>
            <a:endParaRPr lang="en-US" altLang="zh-CN"/>
          </a:p>
        </p:txBody>
      </p:sp>
      <p:sp>
        <p:nvSpPr>
          <p:cNvPr id="1153026" name="Rectangle 2"/>
          <p:cNvSpPr>
            <a:spLocks noGrp="1" noChangeArrowheads="1"/>
          </p:cNvSpPr>
          <p:nvPr>
            <p:ph type="title"/>
          </p:nvPr>
        </p:nvSpPr>
        <p:spPr/>
        <p:txBody>
          <a:bodyPr/>
          <a:lstStyle/>
          <a:p>
            <a:r>
              <a:rPr lang="zh-CN" altLang="en-US" dirty="0"/>
              <a:t>伙伴系统</a:t>
            </a:r>
          </a:p>
        </p:txBody>
      </p:sp>
      <p:sp>
        <p:nvSpPr>
          <p:cNvPr id="1153027" name="Rectangle 3"/>
          <p:cNvSpPr>
            <a:spLocks noGrp="1" noChangeArrowheads="1"/>
          </p:cNvSpPr>
          <p:nvPr>
            <p:ph type="body" idx="1"/>
          </p:nvPr>
        </p:nvSpPr>
        <p:spPr/>
        <p:txBody>
          <a:bodyPr/>
          <a:lstStyle/>
          <a:p>
            <a:r>
              <a:rPr lang="zh-CN" altLang="en-US" dirty="0">
                <a:latin typeface="华文新魏"/>
                <a:cs typeface="华文新魏"/>
              </a:rPr>
              <a:t>基本思想</a:t>
            </a:r>
          </a:p>
          <a:p>
            <a:pPr lvl="1"/>
            <a:r>
              <a:rPr lang="zh-CN" altLang="en-US" dirty="0"/>
              <a:t>把所有空闲页框分组为</a:t>
            </a:r>
            <a:r>
              <a:rPr lang="en-US" altLang="zh-CN" dirty="0">
                <a:solidFill>
                  <a:srgbClr val="FF0000"/>
                </a:solidFill>
              </a:rPr>
              <a:t>10</a:t>
            </a:r>
            <a:r>
              <a:rPr lang="zh-CN" altLang="en-US" dirty="0"/>
              <a:t>个块链表</a:t>
            </a:r>
          </a:p>
          <a:p>
            <a:pPr lvl="2"/>
            <a:r>
              <a:rPr lang="zh-CN" altLang="en-US" dirty="0">
                <a:latin typeface="华文新魏"/>
                <a:ea typeface="华文新魏"/>
                <a:cs typeface="华文新魏"/>
              </a:rPr>
              <a:t>每个块链表分别包含大小为</a:t>
            </a:r>
            <a:r>
              <a:rPr lang="en-US" altLang="zh-CN" dirty="0">
                <a:latin typeface="华文新魏"/>
                <a:ea typeface="华文新魏"/>
                <a:cs typeface="华文新魏"/>
              </a:rPr>
              <a:t>1</a:t>
            </a:r>
            <a:r>
              <a:rPr lang="zh-CN" altLang="en-US" dirty="0">
                <a:latin typeface="华文新魏"/>
                <a:ea typeface="华文新魏"/>
                <a:cs typeface="华文新魏"/>
              </a:rPr>
              <a:t>，</a:t>
            </a:r>
            <a:r>
              <a:rPr lang="en-US" altLang="zh-CN" dirty="0">
                <a:latin typeface="华文新魏"/>
                <a:ea typeface="华文新魏"/>
                <a:cs typeface="华文新魏"/>
              </a:rPr>
              <a:t>2</a:t>
            </a:r>
            <a:r>
              <a:rPr lang="zh-CN" altLang="en-US" dirty="0">
                <a:latin typeface="华文新魏"/>
                <a:ea typeface="华文新魏"/>
                <a:cs typeface="华文新魏"/>
              </a:rPr>
              <a:t>，</a:t>
            </a:r>
            <a:r>
              <a:rPr lang="en-US" altLang="zh-CN" dirty="0">
                <a:latin typeface="华文新魏"/>
                <a:ea typeface="华文新魏"/>
                <a:cs typeface="华文新魏"/>
              </a:rPr>
              <a:t>4</a:t>
            </a:r>
            <a:r>
              <a:rPr lang="zh-CN" altLang="en-US" dirty="0">
                <a:latin typeface="华文新魏"/>
                <a:ea typeface="华文新魏"/>
                <a:cs typeface="华文新魏"/>
              </a:rPr>
              <a:t>，</a:t>
            </a:r>
            <a:r>
              <a:rPr lang="en-US" altLang="zh-CN" dirty="0">
                <a:latin typeface="华文新魏"/>
                <a:ea typeface="华文新魏"/>
                <a:cs typeface="华文新魏"/>
              </a:rPr>
              <a:t>8</a:t>
            </a:r>
            <a:r>
              <a:rPr lang="zh-CN" altLang="en-US" dirty="0">
                <a:latin typeface="华文新魏"/>
                <a:ea typeface="华文新魏"/>
                <a:cs typeface="华文新魏"/>
              </a:rPr>
              <a:t>，</a:t>
            </a:r>
            <a:r>
              <a:rPr lang="en-US" altLang="zh-CN" dirty="0">
                <a:latin typeface="华文新魏"/>
                <a:ea typeface="华文新魏"/>
                <a:cs typeface="华文新魏"/>
              </a:rPr>
              <a:t>16</a:t>
            </a:r>
            <a:r>
              <a:rPr lang="zh-CN" altLang="en-US" dirty="0">
                <a:latin typeface="华文新魏"/>
                <a:ea typeface="华文新魏"/>
                <a:cs typeface="华文新魏"/>
              </a:rPr>
              <a:t>，</a:t>
            </a:r>
            <a:r>
              <a:rPr lang="en-US" altLang="zh-CN" dirty="0">
                <a:latin typeface="华文新魏"/>
                <a:ea typeface="华文新魏"/>
                <a:cs typeface="华文新魏"/>
              </a:rPr>
              <a:t>32</a:t>
            </a:r>
            <a:r>
              <a:rPr lang="zh-CN" altLang="en-US" dirty="0">
                <a:latin typeface="华文新魏"/>
                <a:ea typeface="华文新魏"/>
                <a:cs typeface="华文新魏"/>
              </a:rPr>
              <a:t>，</a:t>
            </a:r>
            <a:r>
              <a:rPr lang="en-US" altLang="zh-CN" dirty="0">
                <a:latin typeface="华文新魏"/>
                <a:ea typeface="华文新魏"/>
                <a:cs typeface="华文新魏"/>
              </a:rPr>
              <a:t>64</a:t>
            </a:r>
            <a:r>
              <a:rPr lang="zh-CN" altLang="en-US" dirty="0">
                <a:latin typeface="华文新魏"/>
                <a:ea typeface="华文新魏"/>
                <a:cs typeface="华文新魏"/>
              </a:rPr>
              <a:t>，</a:t>
            </a:r>
            <a:r>
              <a:rPr lang="en-US" altLang="zh-CN" dirty="0">
                <a:latin typeface="华文新魏"/>
                <a:ea typeface="华文新魏"/>
                <a:cs typeface="华文新魏"/>
              </a:rPr>
              <a:t>128</a:t>
            </a:r>
            <a:r>
              <a:rPr lang="zh-CN" altLang="en-US" dirty="0">
                <a:latin typeface="华文新魏"/>
                <a:ea typeface="华文新魏"/>
                <a:cs typeface="华文新魏"/>
              </a:rPr>
              <a:t>，</a:t>
            </a:r>
            <a:r>
              <a:rPr lang="en-US" altLang="zh-CN" dirty="0">
                <a:latin typeface="华文新魏"/>
                <a:ea typeface="华文新魏"/>
                <a:cs typeface="华文新魏"/>
              </a:rPr>
              <a:t>256</a:t>
            </a:r>
            <a:r>
              <a:rPr lang="zh-CN" altLang="en-US" dirty="0">
                <a:latin typeface="华文新魏"/>
                <a:ea typeface="华文新魏"/>
                <a:cs typeface="华文新魏"/>
              </a:rPr>
              <a:t>和</a:t>
            </a:r>
            <a:r>
              <a:rPr lang="en-US" altLang="zh-CN" dirty="0">
                <a:latin typeface="华文新魏"/>
                <a:ea typeface="华文新魏"/>
                <a:cs typeface="华文新魏"/>
              </a:rPr>
              <a:t>512</a:t>
            </a:r>
            <a:r>
              <a:rPr lang="zh-CN" altLang="en-US" dirty="0">
                <a:latin typeface="华文新魏"/>
                <a:ea typeface="华文新魏"/>
                <a:cs typeface="华文新魏"/>
              </a:rPr>
              <a:t>个连续的页框</a:t>
            </a:r>
          </a:p>
          <a:p>
            <a:pPr lvl="2"/>
            <a:r>
              <a:rPr lang="zh-CN" altLang="en-US" dirty="0">
                <a:latin typeface="华文新魏"/>
                <a:ea typeface="华文新魏"/>
                <a:cs typeface="华文新魏"/>
              </a:rPr>
              <a:t>每个块的第一个页框的物理地址是该块大小的</a:t>
            </a:r>
            <a:r>
              <a:rPr lang="zh-CN" altLang="en-US" dirty="0">
                <a:solidFill>
                  <a:srgbClr val="FF0000"/>
                </a:solidFill>
                <a:latin typeface="华文新魏"/>
                <a:ea typeface="华文新魏"/>
                <a:cs typeface="华文新魏"/>
              </a:rPr>
              <a:t>整数倍</a:t>
            </a:r>
          </a:p>
          <a:p>
            <a:pPr lvl="3"/>
            <a:r>
              <a:rPr lang="zh-CN" altLang="en-US" dirty="0">
                <a:latin typeface="华文新魏"/>
                <a:ea typeface="华文新魏"/>
                <a:cs typeface="华文新魏"/>
              </a:rPr>
              <a:t>例如：大小为</a:t>
            </a:r>
            <a:r>
              <a:rPr lang="en-US" altLang="zh-CN" dirty="0">
                <a:latin typeface="华文新魏"/>
                <a:ea typeface="华文新魏"/>
                <a:cs typeface="华文新魏"/>
              </a:rPr>
              <a:t>16</a:t>
            </a:r>
            <a:r>
              <a:rPr lang="zh-CN" altLang="en-US" dirty="0">
                <a:latin typeface="华文新魏"/>
                <a:ea typeface="华文新魏"/>
                <a:cs typeface="华文新魏"/>
              </a:rPr>
              <a:t>个页框的块，其起址是</a:t>
            </a:r>
            <a:r>
              <a:rPr lang="en-US" altLang="zh-CN" dirty="0">
                <a:latin typeface="华文新魏"/>
                <a:ea typeface="华文新魏"/>
                <a:cs typeface="华文新魏"/>
              </a:rPr>
              <a:t>16×4KB</a:t>
            </a:r>
            <a:r>
              <a:rPr lang="zh-CN" altLang="en-US" dirty="0">
                <a:latin typeface="华文新魏"/>
                <a:ea typeface="华文新魏"/>
                <a:cs typeface="华文新魏"/>
              </a:rPr>
              <a:t>的倍数</a:t>
            </a:r>
          </a:p>
          <a:p>
            <a:endParaRPr lang="en-US" altLang="zh-CN" dirty="0">
              <a:latin typeface="华文新魏"/>
              <a:cs typeface="华文新魏"/>
            </a:endParaRPr>
          </a:p>
        </p:txBody>
      </p:sp>
    </p:spTree>
    <p:extLst>
      <p:ext uri="{BB962C8B-B14F-4D97-AF65-F5344CB8AC3E}">
        <p14:creationId xmlns:p14="http://schemas.microsoft.com/office/powerpoint/2010/main" val="96875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2"/>
          <p:cNvGrpSpPr>
            <a:grpSpLocks/>
          </p:cNvGrpSpPr>
          <p:nvPr/>
        </p:nvGrpSpPr>
        <p:grpSpPr bwMode="auto">
          <a:xfrm>
            <a:off x="323850" y="1557338"/>
            <a:ext cx="7632700" cy="4392612"/>
            <a:chOff x="383" y="1261"/>
            <a:chExt cx="7849" cy="3341"/>
          </a:xfrm>
        </p:grpSpPr>
        <p:sp>
          <p:nvSpPr>
            <p:cNvPr id="144387" name="Text Box 3"/>
            <p:cNvSpPr txBox="1">
              <a:spLocks noChangeArrowheads="1"/>
            </p:cNvSpPr>
            <p:nvPr/>
          </p:nvSpPr>
          <p:spPr bwMode="auto">
            <a:xfrm>
              <a:off x="3530" y="2074"/>
              <a:ext cx="689" cy="2528"/>
            </a:xfrm>
            <a:prstGeom prst="rect">
              <a:avLst/>
            </a:prstGeom>
            <a:solidFill>
              <a:schemeClr val="accent1">
                <a:lumMod val="40000"/>
                <a:lumOff val="60000"/>
              </a:schemeClr>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500">
                  <a:latin typeface="Calibri" charset="0"/>
                </a:rPr>
                <a:t>2</a:t>
              </a:r>
              <a:r>
                <a:rPr lang="en-US" altLang="zh-CN" sz="1500" baseline="30000"/>
                <a:t>0</a:t>
              </a:r>
              <a:r>
                <a:rPr lang="en-US" altLang="zh-CN" sz="1500" baseline="30000">
                  <a:latin typeface="Calibri" charset="0"/>
                </a:rPr>
                <a:t>   </a:t>
              </a: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r>
                <a:rPr lang="en-US" altLang="zh-CN" sz="1500">
                  <a:latin typeface="Calibri" charset="0"/>
                </a:rPr>
                <a:t>2</a:t>
              </a:r>
              <a:r>
                <a:rPr lang="en-US" altLang="zh-CN" sz="1500" baseline="30000">
                  <a:latin typeface="Calibri" charset="0"/>
                </a:rPr>
                <a:t>1   </a:t>
              </a: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endParaRPr lang="en-US" altLang="zh-CN" sz="1500" baseline="30000">
                <a:latin typeface="Calibri" charset="0"/>
              </a:endParaRPr>
            </a:p>
            <a:p>
              <a:pPr algn="just" eaLnBrk="1" hangingPunct="1"/>
              <a:r>
                <a:rPr lang="en-US" altLang="zh-CN" sz="1500" baseline="30000">
                  <a:latin typeface="Calibri" charset="0"/>
                </a:rPr>
                <a:t>…</a:t>
              </a:r>
              <a:r>
                <a:rPr lang="en-US" altLang="zh-CN" sz="1500" baseline="30000"/>
                <a:t>.</a:t>
              </a:r>
            </a:p>
            <a:p>
              <a:pPr algn="just" eaLnBrk="1" hangingPunct="1"/>
              <a:endParaRPr lang="en-US" altLang="zh-CN" sz="1500" baseline="30000"/>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endParaRPr lang="en-US" altLang="zh-CN" sz="1500">
                <a:latin typeface="Calibri" charset="0"/>
              </a:endParaRPr>
            </a:p>
            <a:p>
              <a:pPr algn="just" eaLnBrk="1" hangingPunct="1"/>
              <a:r>
                <a:rPr lang="en-US" altLang="zh-CN" sz="1500">
                  <a:latin typeface="Calibri" charset="0"/>
                </a:rPr>
                <a:t>2</a:t>
              </a:r>
              <a:r>
                <a:rPr lang="en-US" altLang="zh-CN" sz="1500" baseline="30000">
                  <a:latin typeface="Calibri" charset="0"/>
                </a:rPr>
                <a:t>10</a:t>
              </a:r>
              <a:endParaRPr lang="zh-CN" sz="1500"/>
            </a:p>
          </p:txBody>
        </p:sp>
        <p:sp>
          <p:nvSpPr>
            <p:cNvPr id="11269" name="Text Box 4"/>
            <p:cNvSpPr txBox="1">
              <a:spLocks noChangeArrowheads="1"/>
            </p:cNvSpPr>
            <p:nvPr/>
          </p:nvSpPr>
          <p:spPr bwMode="auto">
            <a:xfrm>
              <a:off x="4598" y="2085"/>
              <a:ext cx="724" cy="35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0" name="Text Box 5"/>
            <p:cNvSpPr txBox="1">
              <a:spLocks noChangeArrowheads="1"/>
            </p:cNvSpPr>
            <p:nvPr/>
          </p:nvSpPr>
          <p:spPr bwMode="auto">
            <a:xfrm>
              <a:off x="5813" y="2085"/>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1" name="Text Box 6"/>
            <p:cNvSpPr txBox="1">
              <a:spLocks noChangeArrowheads="1"/>
            </p:cNvSpPr>
            <p:nvPr/>
          </p:nvSpPr>
          <p:spPr bwMode="auto">
            <a:xfrm>
              <a:off x="7069" y="2085"/>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2" name="Text Box 7"/>
            <p:cNvSpPr txBox="1">
              <a:spLocks noChangeArrowheads="1"/>
            </p:cNvSpPr>
            <p:nvPr/>
          </p:nvSpPr>
          <p:spPr bwMode="auto">
            <a:xfrm>
              <a:off x="4585"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3" name="Text Box 8"/>
            <p:cNvSpPr txBox="1">
              <a:spLocks noChangeArrowheads="1"/>
            </p:cNvSpPr>
            <p:nvPr/>
          </p:nvSpPr>
          <p:spPr bwMode="auto">
            <a:xfrm>
              <a:off x="6393"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4" name="Text Box 9"/>
            <p:cNvSpPr txBox="1">
              <a:spLocks noChangeArrowheads="1"/>
            </p:cNvSpPr>
            <p:nvPr/>
          </p:nvSpPr>
          <p:spPr bwMode="auto">
            <a:xfrm>
              <a:off x="5296"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5" name="Text Box 10"/>
            <p:cNvSpPr txBox="1">
              <a:spLocks noChangeArrowheads="1"/>
            </p:cNvSpPr>
            <p:nvPr/>
          </p:nvSpPr>
          <p:spPr bwMode="auto">
            <a:xfrm>
              <a:off x="7117" y="2686"/>
              <a:ext cx="724"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6" name="Text Box 11"/>
            <p:cNvSpPr txBox="1">
              <a:spLocks noChangeArrowheads="1"/>
            </p:cNvSpPr>
            <p:nvPr/>
          </p:nvSpPr>
          <p:spPr bwMode="auto">
            <a:xfrm>
              <a:off x="4572" y="4158"/>
              <a:ext cx="3191" cy="356"/>
            </a:xfrm>
            <a:prstGeom prst="rect">
              <a:avLst/>
            </a:prstGeom>
            <a:solidFill>
              <a:srgbClr val="6699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  </a:t>
              </a:r>
              <a:r>
                <a:rPr lang="en-US" altLang="zh-CN" sz="1800">
                  <a:latin typeface="Calibri" charset="0"/>
                </a:rPr>
                <a:t>2</a:t>
              </a:r>
              <a:r>
                <a:rPr lang="en-US" altLang="zh-CN" sz="1800" baseline="30000">
                  <a:latin typeface="Calibri" charset="0"/>
                </a:rPr>
                <a:t>10</a:t>
              </a:r>
              <a:r>
                <a:rPr lang="zh-CN" altLang="en-US" sz="1800">
                  <a:latin typeface="华文新魏" charset="0"/>
                  <a:ea typeface="华文新魏" charset="0"/>
                  <a:cs typeface="华文新魏" charset="0"/>
                </a:rPr>
                <a:t>个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7" name="Text Box 12"/>
            <p:cNvSpPr txBox="1">
              <a:spLocks noChangeArrowheads="1"/>
            </p:cNvSpPr>
            <p:nvPr/>
          </p:nvSpPr>
          <p:spPr bwMode="auto">
            <a:xfrm>
              <a:off x="4611" y="2077"/>
              <a:ext cx="724" cy="356"/>
            </a:xfrm>
            <a:prstGeom prst="rect">
              <a:avLst/>
            </a:prstGeom>
            <a:solidFill>
              <a:srgbClr val="6699FF"/>
            </a:solidFill>
            <a:ln w="317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000" baseline="30000">
                  <a:latin typeface="Calibri" charset="0"/>
                </a:rPr>
                <a:t>  </a:t>
              </a:r>
              <a:r>
                <a:rPr lang="en-US" altLang="zh-CN" sz="1800">
                  <a:latin typeface="华文新魏" charset="0"/>
                  <a:ea typeface="华文新魏" charset="0"/>
                  <a:cs typeface="华文新魏" charset="0"/>
                </a:rPr>
                <a:t>page</a:t>
              </a:r>
            </a:p>
            <a:p>
              <a:pPr algn="just" eaLnBrk="1" hangingPunct="1"/>
              <a:r>
                <a:rPr lang="en-US" altLang="zh-CN" sz="1000" baseline="30000">
                  <a:latin typeface="Calibri" charset="0"/>
                </a:rPr>
                <a:t>  </a:t>
              </a: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algn="just" eaLnBrk="1" hangingPunct="1"/>
              <a:endParaRPr lang="en-US" altLang="zh-CN" sz="1000" baseline="30000">
                <a:latin typeface="Calibri" charset="0"/>
              </a:endParaRPr>
            </a:p>
            <a:p>
              <a:pPr eaLnBrk="1" hangingPunct="1"/>
              <a:endParaRPr lang="zh-CN"/>
            </a:p>
          </p:txBody>
        </p:sp>
        <p:sp>
          <p:nvSpPr>
            <p:cNvPr id="11278" name="Text Box 14"/>
            <p:cNvSpPr txBox="1">
              <a:spLocks noChangeArrowheads="1"/>
            </p:cNvSpPr>
            <p:nvPr/>
          </p:nvSpPr>
          <p:spPr bwMode="auto">
            <a:xfrm>
              <a:off x="605" y="2085"/>
              <a:ext cx="2370" cy="356"/>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 2</a:t>
              </a:r>
              <a:r>
                <a:rPr lang="en-US" altLang="zh-CN" sz="2000" baseline="30000"/>
                <a:t>0</a:t>
              </a:r>
              <a:r>
                <a:rPr lang="zh-CN" altLang="en-US" sz="2000">
                  <a:latin typeface="华文新魏" charset="0"/>
                  <a:ea typeface="华文新魏" charset="0"/>
                  <a:cs typeface="华文新魏" charset="0"/>
                </a:rPr>
                <a:t>个页框</a:t>
              </a:r>
            </a:p>
            <a:p>
              <a:pPr algn="just" eaLnBrk="1" hangingPunct="1"/>
              <a:r>
                <a:rPr lang="zh-CN" altLang="en-US" sz="2000">
                  <a:latin typeface="华文新魏" charset="0"/>
                  <a:ea typeface="华文新魏" charset="0"/>
                  <a:cs typeface="华文新魏"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79" name="Text Box 15"/>
            <p:cNvSpPr txBox="1">
              <a:spLocks noChangeArrowheads="1"/>
            </p:cNvSpPr>
            <p:nvPr/>
          </p:nvSpPr>
          <p:spPr bwMode="auto">
            <a:xfrm>
              <a:off x="605" y="2601"/>
              <a:ext cx="2313" cy="441"/>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2</a:t>
              </a:r>
              <a:r>
                <a:rPr lang="en-US" altLang="zh-CN" sz="2000" baseline="30000">
                  <a:latin typeface="Calibri" charset="0"/>
                </a:rPr>
                <a:t>1 </a:t>
              </a:r>
              <a:r>
                <a:rPr lang="zh-CN" altLang="en-US" sz="2000">
                  <a:latin typeface="华文新魏" charset="0"/>
                  <a:ea typeface="华文新魏" charset="0"/>
                  <a:cs typeface="华文新魏" charset="0"/>
                </a:rPr>
                <a:t>个页框</a:t>
              </a:r>
            </a:p>
            <a:p>
              <a:pPr algn="just" eaLnBrk="1" hangingPunct="1"/>
              <a:r>
                <a:rPr lang="zh-CN" altLang="en-US" sz="2000">
                  <a:latin typeface="华文新魏" charset="0"/>
                  <a:ea typeface="华文新魏" charset="0"/>
                  <a:cs typeface="华文新魏"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80" name="Text Box 16"/>
            <p:cNvSpPr txBox="1">
              <a:spLocks noChangeArrowheads="1"/>
            </p:cNvSpPr>
            <p:nvPr/>
          </p:nvSpPr>
          <p:spPr bwMode="auto">
            <a:xfrm>
              <a:off x="383" y="4147"/>
              <a:ext cx="2509" cy="455"/>
            </a:xfrm>
            <a:prstGeom prst="rect">
              <a:avLst/>
            </a:prstGeom>
            <a:solidFill>
              <a:srgbClr val="CC66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latin typeface="华文新魏" charset="0"/>
                  <a:ea typeface="华文新魏" charset="0"/>
                  <a:cs typeface="华文新魏" charset="0"/>
                </a:rPr>
                <a:t>每位对应</a:t>
              </a:r>
              <a:r>
                <a:rPr lang="en-US" altLang="zh-CN" sz="2000">
                  <a:latin typeface="Calibri" charset="0"/>
                </a:rPr>
                <a:t>2</a:t>
              </a:r>
              <a:r>
                <a:rPr lang="en-US" altLang="zh-CN" sz="2000" baseline="30000">
                  <a:latin typeface="Calibri" charset="0"/>
                </a:rPr>
                <a:t>10</a:t>
              </a:r>
              <a:r>
                <a:rPr lang="zh-CN" altLang="en-US" sz="2000">
                  <a:latin typeface="华文新魏" charset="0"/>
                  <a:ea typeface="华文新魏" charset="0"/>
                  <a:cs typeface="华文新魏" charset="0"/>
                </a:rPr>
                <a:t>个页框</a:t>
              </a:r>
            </a:p>
            <a:p>
              <a:pPr algn="just" eaLnBrk="1" hangingPunct="1"/>
              <a:r>
                <a:rPr lang="zh-CN" altLang="en-US" sz="1000" baseline="30000">
                  <a:latin typeface="Calibri" charset="0"/>
                </a:rPr>
                <a:t>  </a:t>
              </a: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algn="just" eaLnBrk="1" hangingPunct="1"/>
              <a:endParaRPr lang="zh-CN" altLang="en-US" sz="1000" baseline="30000">
                <a:latin typeface="Calibri" charset="0"/>
              </a:endParaRPr>
            </a:p>
            <a:p>
              <a:pPr eaLnBrk="1" hangingPunct="1"/>
              <a:endParaRPr lang="zh-CN"/>
            </a:p>
          </p:txBody>
        </p:sp>
        <p:sp>
          <p:nvSpPr>
            <p:cNvPr id="11281" name="Text Box 17"/>
            <p:cNvSpPr txBox="1">
              <a:spLocks noChangeArrowheads="1"/>
            </p:cNvSpPr>
            <p:nvPr/>
          </p:nvSpPr>
          <p:spPr bwMode="auto">
            <a:xfrm>
              <a:off x="5640" y="1261"/>
              <a:ext cx="2370" cy="383"/>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mem_map[ ]</a:t>
              </a:r>
              <a:r>
                <a:rPr lang="zh-CN" altLang="en-US" sz="2000">
                  <a:latin typeface="华文新魏" charset="0"/>
                  <a:ea typeface="华文新魏" charset="0"/>
                  <a:cs typeface="华文新魏" charset="0"/>
                </a:rPr>
                <a:t>数组</a:t>
              </a:r>
              <a:endParaRPr lang="zh-CN" sz="2000">
                <a:latin typeface="华文新魏" charset="0"/>
                <a:ea typeface="华文新魏" charset="0"/>
                <a:cs typeface="华文新魏" charset="0"/>
              </a:endParaRPr>
            </a:p>
          </p:txBody>
        </p:sp>
        <p:sp>
          <p:nvSpPr>
            <p:cNvPr id="11282" name="AutoShape 18"/>
            <p:cNvSpPr>
              <a:spLocks/>
            </p:cNvSpPr>
            <p:nvPr/>
          </p:nvSpPr>
          <p:spPr bwMode="auto">
            <a:xfrm rot="5400000">
              <a:off x="6208" y="-15"/>
              <a:ext cx="427" cy="3621"/>
            </a:xfrm>
            <a:prstGeom prst="leftBrace">
              <a:avLst>
                <a:gd name="adj1" fmla="val 70667"/>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a:p>
          </p:txBody>
        </p:sp>
        <p:sp>
          <p:nvSpPr>
            <p:cNvPr id="11283" name="Text Box 19"/>
            <p:cNvSpPr txBox="1">
              <a:spLocks noChangeArrowheads="1"/>
            </p:cNvSpPr>
            <p:nvPr/>
          </p:nvSpPr>
          <p:spPr bwMode="auto">
            <a:xfrm>
              <a:off x="3049" y="1261"/>
              <a:ext cx="2147" cy="388"/>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free_area[ ]</a:t>
              </a:r>
              <a:r>
                <a:rPr lang="zh-CN" altLang="en-US" sz="2000">
                  <a:latin typeface="华文新魏" charset="0"/>
                  <a:ea typeface="华文新魏" charset="0"/>
                  <a:cs typeface="华文新魏" charset="0"/>
                </a:rPr>
                <a:t>数组</a:t>
              </a:r>
              <a:endParaRPr lang="zh-CN" sz="2000">
                <a:latin typeface="华文新魏" charset="0"/>
                <a:ea typeface="华文新魏" charset="0"/>
                <a:cs typeface="华文新魏" charset="0"/>
              </a:endParaRPr>
            </a:p>
          </p:txBody>
        </p:sp>
        <p:sp>
          <p:nvSpPr>
            <p:cNvPr id="11284" name="Text Box 20"/>
            <p:cNvSpPr txBox="1">
              <a:spLocks noChangeArrowheads="1"/>
            </p:cNvSpPr>
            <p:nvPr/>
          </p:nvSpPr>
          <p:spPr bwMode="auto">
            <a:xfrm>
              <a:off x="1207" y="1261"/>
              <a:ext cx="1523" cy="329"/>
            </a:xfrm>
            <a:prstGeom prst="rect">
              <a:avLst/>
            </a:prstGeom>
            <a:solidFill>
              <a:srgbClr val="92D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bitmap</a:t>
              </a:r>
              <a:r>
                <a:rPr lang="zh-CN" altLang="en-US" sz="2000">
                  <a:latin typeface="华文新魏" charset="0"/>
                  <a:ea typeface="华文新魏" charset="0"/>
                  <a:cs typeface="华文新魏" charset="0"/>
                </a:rPr>
                <a:t>位图</a:t>
              </a:r>
            </a:p>
            <a:p>
              <a:pPr eaLnBrk="1" hangingPunct="1"/>
              <a:endParaRPr lang="zh-CN"/>
            </a:p>
          </p:txBody>
        </p:sp>
        <p:sp>
          <p:nvSpPr>
            <p:cNvPr id="11285" name="Line 21"/>
            <p:cNvSpPr>
              <a:spLocks noChangeShapeType="1"/>
            </p:cNvSpPr>
            <p:nvPr/>
          </p:nvSpPr>
          <p:spPr bwMode="auto">
            <a:xfrm>
              <a:off x="2918" y="2286"/>
              <a:ext cx="682" cy="0"/>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286" name="Line 22"/>
            <p:cNvSpPr>
              <a:spLocks noChangeShapeType="1"/>
            </p:cNvSpPr>
            <p:nvPr/>
          </p:nvSpPr>
          <p:spPr bwMode="auto">
            <a:xfrm>
              <a:off x="2918" y="2786"/>
              <a:ext cx="682" cy="0"/>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1287" name="Line 23"/>
            <p:cNvSpPr>
              <a:spLocks noChangeShapeType="1"/>
            </p:cNvSpPr>
            <p:nvPr/>
          </p:nvSpPr>
          <p:spPr bwMode="auto">
            <a:xfrm>
              <a:off x="2861" y="4339"/>
              <a:ext cx="682" cy="0"/>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cxnSp>
          <p:nvCxnSpPr>
            <p:cNvPr id="144408" name="AutoShape 24"/>
            <p:cNvCxnSpPr>
              <a:cxnSpLocks noChangeShapeType="1"/>
            </p:cNvCxnSpPr>
            <p:nvPr/>
          </p:nvCxnSpPr>
          <p:spPr bwMode="auto">
            <a:xfrm>
              <a:off x="4219" y="2286"/>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09" name="AutoShape 25"/>
            <p:cNvCxnSpPr>
              <a:cxnSpLocks noChangeShapeType="1"/>
            </p:cNvCxnSpPr>
            <p:nvPr/>
          </p:nvCxnSpPr>
          <p:spPr bwMode="auto">
            <a:xfrm>
              <a:off x="5334" y="2286"/>
              <a:ext cx="478"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0" name="AutoShape 26"/>
            <p:cNvCxnSpPr>
              <a:cxnSpLocks noChangeShapeType="1"/>
            </p:cNvCxnSpPr>
            <p:nvPr/>
          </p:nvCxnSpPr>
          <p:spPr bwMode="auto">
            <a:xfrm>
              <a:off x="6551" y="2286"/>
              <a:ext cx="519"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1" name="AutoShape 27"/>
            <p:cNvCxnSpPr>
              <a:cxnSpLocks noChangeShapeType="1"/>
            </p:cNvCxnSpPr>
            <p:nvPr/>
          </p:nvCxnSpPr>
          <p:spPr bwMode="auto">
            <a:xfrm>
              <a:off x="4193" y="2874"/>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2" name="AutoShape 28"/>
            <p:cNvCxnSpPr>
              <a:cxnSpLocks noChangeShapeType="1"/>
            </p:cNvCxnSpPr>
            <p:nvPr/>
          </p:nvCxnSpPr>
          <p:spPr bwMode="auto">
            <a:xfrm>
              <a:off x="6002" y="2874"/>
              <a:ext cx="390"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3" name="AutoShape 29"/>
            <p:cNvCxnSpPr>
              <a:cxnSpLocks noChangeShapeType="1"/>
            </p:cNvCxnSpPr>
            <p:nvPr/>
          </p:nvCxnSpPr>
          <p:spPr bwMode="auto">
            <a:xfrm>
              <a:off x="4219" y="4339"/>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4" name="AutoShape 30"/>
            <p:cNvCxnSpPr>
              <a:cxnSpLocks noChangeShapeType="1"/>
            </p:cNvCxnSpPr>
            <p:nvPr/>
          </p:nvCxnSpPr>
          <p:spPr bwMode="auto">
            <a:xfrm>
              <a:off x="7798" y="2286"/>
              <a:ext cx="434" cy="1"/>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5" name="AutoShape 31"/>
            <p:cNvCxnSpPr>
              <a:cxnSpLocks noChangeShapeType="1"/>
            </p:cNvCxnSpPr>
            <p:nvPr/>
          </p:nvCxnSpPr>
          <p:spPr bwMode="auto">
            <a:xfrm>
              <a:off x="7840" y="2874"/>
              <a:ext cx="392"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cxnSp>
          <p:nvCxnSpPr>
            <p:cNvPr id="144416" name="AutoShape 32"/>
            <p:cNvCxnSpPr>
              <a:cxnSpLocks noChangeShapeType="1"/>
            </p:cNvCxnSpPr>
            <p:nvPr/>
          </p:nvCxnSpPr>
          <p:spPr bwMode="auto">
            <a:xfrm>
              <a:off x="7777" y="4339"/>
              <a:ext cx="390" cy="0"/>
            </a:xfrm>
            <a:prstGeom prst="straightConnector1">
              <a:avLst/>
            </a:prstGeom>
            <a:noFill/>
            <a:ln w="9525">
              <a:solidFill>
                <a:srgbClr val="000000"/>
              </a:solidFill>
              <a:round/>
              <a:headEnd type="triangle" w="med" len="med"/>
              <a:tailEnd type="triangle" w="med" len="med"/>
            </a:ln>
            <a:effectLst>
              <a:outerShdw dist="107763" dir="8100000" algn="ctr" rotWithShape="0">
                <a:srgbClr val="808080">
                  <a:alpha val="50000"/>
                </a:srgbClr>
              </a:outerShdw>
            </a:effectLst>
          </p:spPr>
        </p:cxnSp>
        <p:sp>
          <p:nvSpPr>
            <p:cNvPr id="11297" name="Text Box 33"/>
            <p:cNvSpPr txBox="1">
              <a:spLocks noChangeArrowheads="1"/>
            </p:cNvSpPr>
            <p:nvPr/>
          </p:nvSpPr>
          <p:spPr bwMode="auto">
            <a:xfrm>
              <a:off x="5888" y="3363"/>
              <a:ext cx="649" cy="326"/>
            </a:xfrm>
            <a:prstGeom prst="rect">
              <a:avLst/>
            </a:prstGeom>
            <a:solidFill>
              <a:srgbClr val="6699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800">
                  <a:latin typeface="华文新魏" charset="0"/>
                  <a:ea typeface="华文新魏" charset="0"/>
                  <a:cs typeface="华文新魏" charset="0"/>
                </a:rPr>
                <a:t>…</a:t>
              </a:r>
              <a:endParaRPr lang="zh-CN" sz="1800">
                <a:latin typeface="华文新魏" charset="0"/>
                <a:ea typeface="华文新魏" charset="0"/>
                <a:cs typeface="华文新魏" charset="0"/>
              </a:endParaRPr>
            </a:p>
          </p:txBody>
        </p:sp>
        <p:sp>
          <p:nvSpPr>
            <p:cNvPr id="11298" name="Text Box 34"/>
            <p:cNvSpPr txBox="1">
              <a:spLocks noChangeArrowheads="1"/>
            </p:cNvSpPr>
            <p:nvPr/>
          </p:nvSpPr>
          <p:spPr bwMode="auto">
            <a:xfrm>
              <a:off x="1493" y="3342"/>
              <a:ext cx="649" cy="326"/>
            </a:xfrm>
            <a:prstGeom prst="rect">
              <a:avLst/>
            </a:prstGeom>
            <a:solidFill>
              <a:srgbClr val="CC66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latin typeface="华文新魏" charset="0"/>
                  <a:ea typeface="华文新魏" charset="0"/>
                  <a:cs typeface="华文新魏" charset="0"/>
                </a:rPr>
                <a:t>…</a:t>
              </a:r>
              <a:endParaRPr lang="zh-CN" sz="2000">
                <a:latin typeface="华文新魏" charset="0"/>
                <a:ea typeface="华文新魏" charset="0"/>
                <a:cs typeface="华文新魏" charset="0"/>
              </a:endParaRPr>
            </a:p>
          </p:txBody>
        </p:sp>
      </p:gr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伙伴系统数据结构示意图</a:t>
            </a:r>
            <a:endParaRPr kumimoji="1" lang="zh-CN" altLang="en-US" dirty="0"/>
          </a:p>
        </p:txBody>
      </p:sp>
      <p:sp>
        <p:nvSpPr>
          <p:cNvPr id="3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156</a:t>
            </a:fld>
            <a:endParaRPr lang="en-US" altLang="zh-CN" dirty="0"/>
          </a:p>
        </p:txBody>
      </p:sp>
    </p:spTree>
    <p:extLst>
      <p:ext uri="{BB962C8B-B14F-4D97-AF65-F5344CB8AC3E}">
        <p14:creationId xmlns:p14="http://schemas.microsoft.com/office/powerpoint/2010/main" val="3970992958"/>
      </p:ext>
    </p:extLst>
  </p:cSld>
  <p:clrMapOvr>
    <a:masterClrMapping/>
  </p:clrMapOvr>
  <p:transition spd="slow">
    <p:wip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D36CE55-1F55-4E75-ACC7-C0D6240586FD}" type="slidenum">
              <a:rPr lang="en-US" altLang="zh-CN"/>
              <a:pPr/>
              <a:t>157</a:t>
            </a:fld>
            <a:endParaRPr lang="en-US" altLang="zh-CN"/>
          </a:p>
        </p:txBody>
      </p:sp>
      <p:sp>
        <p:nvSpPr>
          <p:cNvPr id="1155074" name="Rectangle 2"/>
          <p:cNvSpPr>
            <a:spLocks noGrp="1" noChangeArrowheads="1"/>
          </p:cNvSpPr>
          <p:nvPr>
            <p:ph type="title"/>
          </p:nvPr>
        </p:nvSpPr>
        <p:spPr/>
        <p:txBody>
          <a:bodyPr/>
          <a:lstStyle/>
          <a:p>
            <a:r>
              <a:rPr lang="zh-CN" altLang="en-US" dirty="0"/>
              <a:t>基于管理区的伙伴系统</a:t>
            </a:r>
          </a:p>
        </p:txBody>
      </p:sp>
      <p:sp>
        <p:nvSpPr>
          <p:cNvPr id="1155075" name="Rectangle 3"/>
          <p:cNvSpPr>
            <a:spLocks noGrp="1" noChangeArrowheads="1"/>
          </p:cNvSpPr>
          <p:nvPr>
            <p:ph type="body" idx="1"/>
          </p:nvPr>
        </p:nvSpPr>
        <p:spPr/>
        <p:txBody>
          <a:bodyPr/>
          <a:lstStyle/>
          <a:p>
            <a:r>
              <a:rPr lang="en-US" altLang="zh-CN" dirty="0">
                <a:latin typeface="华文新魏"/>
                <a:cs typeface="华文新魏"/>
              </a:rPr>
              <a:t>Linux</a:t>
            </a:r>
            <a:r>
              <a:rPr lang="zh-CN" altLang="en-US" dirty="0">
                <a:latin typeface="华文新魏"/>
                <a:cs typeface="华文新魏"/>
              </a:rPr>
              <a:t>为每个</a:t>
            </a:r>
            <a:r>
              <a:rPr lang="en-US" altLang="zh-CN" dirty="0">
                <a:latin typeface="华文新魏"/>
                <a:cs typeface="华文新魏"/>
              </a:rPr>
              <a:t>zone</a:t>
            </a:r>
            <a:r>
              <a:rPr lang="zh-CN" altLang="en-US" dirty="0">
                <a:latin typeface="华文新魏"/>
                <a:cs typeface="华文新魏"/>
              </a:rPr>
              <a:t>使用独立的伙伴系统</a:t>
            </a:r>
          </a:p>
          <a:p>
            <a:pPr lvl="1"/>
            <a:r>
              <a:rPr lang="en-US" altLang="zh-CN" dirty="0"/>
              <a:t>Zone DMA</a:t>
            </a:r>
          </a:p>
          <a:p>
            <a:pPr lvl="1"/>
            <a:r>
              <a:rPr lang="en-US" altLang="zh-CN" dirty="0"/>
              <a:t>Zone Normal</a:t>
            </a:r>
          </a:p>
          <a:p>
            <a:pPr lvl="1"/>
            <a:r>
              <a:rPr lang="en-US" altLang="zh-CN" dirty="0"/>
              <a:t>Zone </a:t>
            </a:r>
            <a:r>
              <a:rPr lang="en-US" altLang="zh-CN" dirty="0" err="1"/>
              <a:t>HighMem</a:t>
            </a:r>
            <a:endParaRPr lang="en-US" altLang="zh-CN" dirty="0"/>
          </a:p>
          <a:p>
            <a:r>
              <a:rPr lang="zh-CN" altLang="en-US" dirty="0">
                <a:latin typeface="华文新魏"/>
                <a:cs typeface="华文新魏"/>
              </a:rPr>
              <a:t>伙伴系统使用的主要数据结构</a:t>
            </a:r>
          </a:p>
          <a:p>
            <a:pPr lvl="1"/>
            <a:r>
              <a:rPr lang="zh-CN" altLang="en-US" dirty="0"/>
              <a:t>页描述符数组</a:t>
            </a:r>
            <a:r>
              <a:rPr lang="en-US" altLang="zh-CN" dirty="0" err="1">
                <a:solidFill>
                  <a:srgbClr val="FF0000"/>
                </a:solidFill>
              </a:rPr>
              <a:t>zone_mem_map</a:t>
            </a:r>
            <a:r>
              <a:rPr lang="zh-CN" altLang="en-US" dirty="0"/>
              <a:t>，每个管理区都关系到</a:t>
            </a:r>
            <a:r>
              <a:rPr lang="en-US" altLang="zh-CN" dirty="0" err="1"/>
              <a:t>mem_map</a:t>
            </a:r>
            <a:r>
              <a:rPr lang="zh-CN" altLang="en-US" dirty="0"/>
              <a:t>的一个子集</a:t>
            </a:r>
          </a:p>
          <a:p>
            <a:pPr lvl="2"/>
            <a:r>
              <a:rPr lang="zh-CN" altLang="en-US" dirty="0">
                <a:latin typeface="华文新魏"/>
                <a:ea typeface="华文新魏"/>
                <a:cs typeface="华文新魏"/>
              </a:rPr>
              <a:t>子集的第一个元素和元素个数分别由管理区描述符的</a:t>
            </a:r>
            <a:r>
              <a:rPr lang="en-US" altLang="zh-CN" dirty="0" err="1">
                <a:latin typeface="华文新魏"/>
                <a:ea typeface="华文新魏"/>
                <a:cs typeface="华文新魏"/>
              </a:rPr>
              <a:t>zone_mem_map</a:t>
            </a:r>
            <a:r>
              <a:rPr lang="zh-CN" altLang="en-US" dirty="0">
                <a:latin typeface="华文新魏"/>
                <a:ea typeface="华文新魏"/>
                <a:cs typeface="华文新魏"/>
              </a:rPr>
              <a:t>和</a:t>
            </a:r>
            <a:r>
              <a:rPr lang="en-US" altLang="zh-CN" dirty="0">
                <a:latin typeface="华文新魏"/>
                <a:ea typeface="华文新魏"/>
                <a:cs typeface="华文新魏"/>
              </a:rPr>
              <a:t>size</a:t>
            </a:r>
            <a:r>
              <a:rPr lang="zh-CN" altLang="en-US" dirty="0">
                <a:latin typeface="华文新魏"/>
                <a:ea typeface="华文新魏"/>
                <a:cs typeface="华文新魏"/>
              </a:rPr>
              <a:t>字段指定</a:t>
            </a:r>
          </a:p>
          <a:p>
            <a:pPr lvl="1"/>
            <a:r>
              <a:rPr lang="zh-CN" altLang="en-US" dirty="0"/>
              <a:t>结构为</a:t>
            </a:r>
            <a:r>
              <a:rPr lang="en-US" altLang="zh-CN" dirty="0" err="1"/>
              <a:t>free_area_t</a:t>
            </a:r>
            <a:r>
              <a:rPr lang="zh-CN" altLang="en-US" dirty="0"/>
              <a:t>的空闲内存管理数组</a:t>
            </a:r>
            <a:r>
              <a:rPr lang="en-US" altLang="zh-CN" dirty="0" err="1">
                <a:solidFill>
                  <a:srgbClr val="FF0000"/>
                </a:solidFill>
              </a:rPr>
              <a:t>free_area</a:t>
            </a:r>
            <a:endParaRPr lang="en-US" altLang="zh-CN" dirty="0">
              <a:solidFill>
                <a:srgbClr val="FF0000"/>
              </a:solidFill>
            </a:endParaRPr>
          </a:p>
          <a:p>
            <a:pPr lvl="1"/>
            <a:r>
              <a:rPr lang="zh-CN" altLang="en-US" dirty="0"/>
              <a:t>与空闲内存管理数组相关的位图数组</a:t>
            </a:r>
            <a:r>
              <a:rPr lang="en-US" altLang="zh-CN" dirty="0">
                <a:solidFill>
                  <a:srgbClr val="FF0000"/>
                </a:solidFill>
              </a:rPr>
              <a:t>map</a:t>
            </a:r>
          </a:p>
        </p:txBody>
      </p:sp>
    </p:spTree>
    <p:extLst>
      <p:ext uri="{BB962C8B-B14F-4D97-AF65-F5344CB8AC3E}">
        <p14:creationId xmlns:p14="http://schemas.microsoft.com/office/powerpoint/2010/main" val="359620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C2672B49-6CBD-4EB7-9EDD-E91CB3173D2C}" type="slidenum">
              <a:rPr lang="en-US" altLang="zh-CN"/>
              <a:pPr/>
              <a:t>158</a:t>
            </a:fld>
            <a:endParaRPr lang="en-US" altLang="zh-CN"/>
          </a:p>
        </p:txBody>
      </p:sp>
      <p:sp>
        <p:nvSpPr>
          <p:cNvPr id="1214466" name="Rectangle 2"/>
          <p:cNvSpPr>
            <a:spLocks noGrp="1" noChangeArrowheads="1"/>
          </p:cNvSpPr>
          <p:nvPr>
            <p:ph type="title"/>
          </p:nvPr>
        </p:nvSpPr>
        <p:spPr/>
        <p:txBody>
          <a:bodyPr/>
          <a:lstStyle/>
          <a:p>
            <a:r>
              <a:rPr lang="zh-CN" altLang="en-US" dirty="0"/>
              <a:t>管理区描述符与伙伴系统相关数据结构</a:t>
            </a:r>
          </a:p>
        </p:txBody>
      </p:sp>
      <p:pic>
        <p:nvPicPr>
          <p:cNvPr id="1214467" name="Picture 3"/>
          <p:cNvPicPr>
            <a:picLocks noChangeAspect="1" noChangeArrowheads="1"/>
          </p:cNvPicPr>
          <p:nvPr/>
        </p:nvPicPr>
        <p:blipFill>
          <a:blip r:embed="rId2" cstate="print"/>
          <a:srcRect/>
          <a:stretch>
            <a:fillRect/>
          </a:stretch>
        </p:blipFill>
        <p:spPr bwMode="auto">
          <a:xfrm>
            <a:off x="582613" y="1341438"/>
            <a:ext cx="6153150" cy="5516562"/>
          </a:xfrm>
          <a:prstGeom prst="rect">
            <a:avLst/>
          </a:prstGeom>
          <a:noFill/>
        </p:spPr>
      </p:pic>
      <p:sp>
        <p:nvSpPr>
          <p:cNvPr id="1214472" name="Line 8"/>
          <p:cNvSpPr>
            <a:spLocks noChangeShapeType="1"/>
          </p:cNvSpPr>
          <p:nvPr/>
        </p:nvSpPr>
        <p:spPr bwMode="auto">
          <a:xfrm>
            <a:off x="4078288" y="2393950"/>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214473" name="Text Box 9"/>
          <p:cNvSpPr txBox="1">
            <a:spLocks noChangeArrowheads="1"/>
          </p:cNvSpPr>
          <p:nvPr/>
        </p:nvSpPr>
        <p:spPr bwMode="auto">
          <a:xfrm>
            <a:off x="4600575" y="2146300"/>
            <a:ext cx="2076450" cy="366713"/>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中的空闲页数</a:t>
            </a:r>
          </a:p>
        </p:txBody>
      </p:sp>
      <p:sp>
        <p:nvSpPr>
          <p:cNvPr id="1214476" name="Line 12"/>
          <p:cNvSpPr>
            <a:spLocks noChangeShapeType="1"/>
          </p:cNvSpPr>
          <p:nvPr/>
        </p:nvSpPr>
        <p:spPr bwMode="auto">
          <a:xfrm>
            <a:off x="5238750" y="3770313"/>
            <a:ext cx="504825" cy="0"/>
          </a:xfrm>
          <a:prstGeom prst="line">
            <a:avLst/>
          </a:prstGeom>
          <a:noFill/>
          <a:ln w="9525">
            <a:solidFill>
              <a:srgbClr val="FF0000"/>
            </a:solidFill>
            <a:round/>
            <a:headEnd/>
            <a:tailEnd type="triangle" w="med" len="med"/>
          </a:ln>
          <a:effectLst/>
        </p:spPr>
        <p:txBody>
          <a:bodyPr/>
          <a:lstStyle/>
          <a:p>
            <a:endParaRPr lang="zh-CN" altLang="en-US"/>
          </a:p>
        </p:txBody>
      </p:sp>
      <p:sp>
        <p:nvSpPr>
          <p:cNvPr id="1214477" name="Text Box 13"/>
          <p:cNvSpPr txBox="1">
            <a:spLocks noChangeArrowheads="1"/>
          </p:cNvSpPr>
          <p:nvPr/>
        </p:nvSpPr>
        <p:spPr bwMode="auto">
          <a:xfrm>
            <a:off x="5722938" y="3573463"/>
            <a:ext cx="3448050" cy="366712"/>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Zone</a:t>
            </a:r>
            <a:r>
              <a:rPr kumimoji="0" lang="zh-CN" altLang="en-US" sz="1800">
                <a:effectLst/>
                <a:latin typeface="Arial" charset="0"/>
                <a:ea typeface="SimSun" pitchFamily="2" charset="-122"/>
              </a:rPr>
              <a:t>中的空闲页面管理数据结构</a:t>
            </a:r>
          </a:p>
        </p:txBody>
      </p:sp>
    </p:spTree>
    <p:extLst>
      <p:ext uri="{BB962C8B-B14F-4D97-AF65-F5344CB8AC3E}">
        <p14:creationId xmlns:p14="http://schemas.microsoft.com/office/powerpoint/2010/main" val="396263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9229484C-1EA3-42FD-9EBA-417492D1C28D}" type="slidenum">
              <a:rPr lang="en-US" altLang="zh-CN"/>
              <a:pPr/>
              <a:t>159</a:t>
            </a:fld>
            <a:endParaRPr lang="en-US" altLang="zh-CN"/>
          </a:p>
        </p:txBody>
      </p:sp>
      <p:sp>
        <p:nvSpPr>
          <p:cNvPr id="1158146" name="Rectangle 2"/>
          <p:cNvSpPr>
            <a:spLocks noGrp="1" noChangeArrowheads="1"/>
          </p:cNvSpPr>
          <p:nvPr>
            <p:ph type="title"/>
          </p:nvPr>
        </p:nvSpPr>
        <p:spPr/>
        <p:txBody>
          <a:bodyPr/>
          <a:lstStyle/>
          <a:p>
            <a:r>
              <a:rPr lang="en-US" altLang="zh-CN"/>
              <a:t>free_area_struct</a:t>
            </a:r>
            <a:r>
              <a:rPr lang="zh-CN" altLang="en-US"/>
              <a:t>结构定义</a:t>
            </a:r>
          </a:p>
        </p:txBody>
      </p:sp>
      <p:sp>
        <p:nvSpPr>
          <p:cNvPr id="1158147" name="Rectangle 3"/>
          <p:cNvSpPr>
            <a:spLocks noGrp="1" noChangeArrowheads="1"/>
          </p:cNvSpPr>
          <p:nvPr>
            <p:ph type="body" idx="1"/>
          </p:nvPr>
        </p:nvSpPr>
        <p:spPr/>
        <p:txBody>
          <a:bodyPr/>
          <a:lstStyle/>
          <a:p>
            <a:endParaRPr lang="zh-CN" altLang="zh-CN"/>
          </a:p>
        </p:txBody>
      </p:sp>
      <p:pic>
        <p:nvPicPr>
          <p:cNvPr id="1158148" name="Picture 4"/>
          <p:cNvPicPr>
            <a:picLocks noChangeAspect="1" noChangeArrowheads="1"/>
          </p:cNvPicPr>
          <p:nvPr/>
        </p:nvPicPr>
        <p:blipFill>
          <a:blip r:embed="rId2" cstate="print"/>
          <a:srcRect/>
          <a:stretch>
            <a:fillRect/>
          </a:stretch>
        </p:blipFill>
        <p:spPr bwMode="auto">
          <a:xfrm>
            <a:off x="712788" y="1922463"/>
            <a:ext cx="6215062" cy="1443037"/>
          </a:xfrm>
          <a:prstGeom prst="rect">
            <a:avLst/>
          </a:prstGeom>
          <a:noFill/>
        </p:spPr>
      </p:pic>
      <p:sp>
        <p:nvSpPr>
          <p:cNvPr id="1158149" name="Line 5"/>
          <p:cNvSpPr>
            <a:spLocks noChangeShapeType="1"/>
          </p:cNvSpPr>
          <p:nvPr/>
        </p:nvSpPr>
        <p:spPr bwMode="auto">
          <a:xfrm>
            <a:off x="5824538" y="2427288"/>
            <a:ext cx="1079500" cy="0"/>
          </a:xfrm>
          <a:prstGeom prst="line">
            <a:avLst/>
          </a:prstGeom>
          <a:noFill/>
          <a:ln w="9525">
            <a:solidFill>
              <a:srgbClr val="FF0000"/>
            </a:solidFill>
            <a:round/>
            <a:headEnd/>
            <a:tailEnd/>
          </a:ln>
          <a:effectLst/>
        </p:spPr>
        <p:txBody>
          <a:bodyPr/>
          <a:lstStyle/>
          <a:p>
            <a:endParaRPr lang="zh-CN" altLang="en-US"/>
          </a:p>
        </p:txBody>
      </p:sp>
      <p:sp>
        <p:nvSpPr>
          <p:cNvPr id="1158150" name="Line 6"/>
          <p:cNvSpPr>
            <a:spLocks noChangeShapeType="1"/>
          </p:cNvSpPr>
          <p:nvPr/>
        </p:nvSpPr>
        <p:spPr bwMode="auto">
          <a:xfrm>
            <a:off x="6904038" y="2427288"/>
            <a:ext cx="0" cy="576262"/>
          </a:xfrm>
          <a:prstGeom prst="line">
            <a:avLst/>
          </a:prstGeom>
          <a:noFill/>
          <a:ln w="9525">
            <a:solidFill>
              <a:srgbClr val="FF0000"/>
            </a:solidFill>
            <a:round/>
            <a:headEnd/>
            <a:tailEnd type="triangle" w="med" len="med"/>
          </a:ln>
          <a:effectLst/>
        </p:spPr>
        <p:txBody>
          <a:bodyPr/>
          <a:lstStyle/>
          <a:p>
            <a:endParaRPr lang="zh-CN" altLang="en-US"/>
          </a:p>
        </p:txBody>
      </p:sp>
      <p:sp>
        <p:nvSpPr>
          <p:cNvPr id="1158151" name="Text Box 7"/>
          <p:cNvSpPr txBox="1">
            <a:spLocks noChangeArrowheads="1"/>
          </p:cNvSpPr>
          <p:nvPr/>
        </p:nvSpPr>
        <p:spPr bwMode="auto">
          <a:xfrm>
            <a:off x="5422900" y="3003550"/>
            <a:ext cx="3613150" cy="915988"/>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zh-CN" altLang="en-US" sz="1800">
                <a:effectLst/>
                <a:latin typeface="Arial" charset="0"/>
                <a:ea typeface="SimSun" pitchFamily="2" charset="-122"/>
              </a:rPr>
              <a:t>所有大小为</a:t>
            </a:r>
            <a:r>
              <a:rPr kumimoji="0" lang="en-US" altLang="zh-CN" sz="1800">
                <a:effectLst/>
                <a:latin typeface="Arial" charset="0"/>
                <a:ea typeface="SimSun" pitchFamily="2" charset="-122"/>
              </a:rPr>
              <a:t>2</a:t>
            </a:r>
            <a:r>
              <a:rPr kumimoji="0" lang="en-US" altLang="zh-CN" sz="1800" baseline="30000">
                <a:effectLst/>
                <a:latin typeface="Arial" charset="0"/>
                <a:ea typeface="SimSun" pitchFamily="2" charset="-122"/>
              </a:rPr>
              <a:t>k</a:t>
            </a:r>
            <a:r>
              <a:rPr kumimoji="0" lang="zh-CN" altLang="en-US" sz="1800">
                <a:effectLst/>
                <a:latin typeface="Arial" charset="0"/>
                <a:ea typeface="SimSun" pitchFamily="2" charset="-122"/>
              </a:rPr>
              <a:t>个页框的块组成的</a:t>
            </a:r>
          </a:p>
          <a:p>
            <a:pPr>
              <a:spcBef>
                <a:spcPct val="0"/>
              </a:spcBef>
              <a:buClrTx/>
              <a:buFontTx/>
              <a:buNone/>
            </a:pPr>
            <a:r>
              <a:rPr kumimoji="0" lang="zh-CN" altLang="en-US" sz="1800">
                <a:effectLst/>
                <a:latin typeface="Arial" charset="0"/>
                <a:ea typeface="SimSun" pitchFamily="2" charset="-122"/>
              </a:rPr>
              <a:t>双向循环链表；链表中的每个元素</a:t>
            </a:r>
          </a:p>
          <a:p>
            <a:pPr>
              <a:spcBef>
                <a:spcPct val="0"/>
              </a:spcBef>
              <a:buClrTx/>
              <a:buFontTx/>
              <a:buNone/>
            </a:pPr>
            <a:r>
              <a:rPr kumimoji="0" lang="zh-CN" altLang="en-US" sz="1800">
                <a:effectLst/>
                <a:latin typeface="Arial" charset="0"/>
                <a:ea typeface="SimSun" pitchFamily="2" charset="-122"/>
              </a:rPr>
              <a:t>是对应块的第一个页框描述符</a:t>
            </a:r>
          </a:p>
        </p:txBody>
      </p:sp>
      <p:sp>
        <p:nvSpPr>
          <p:cNvPr id="1158152" name="Line 8"/>
          <p:cNvSpPr>
            <a:spLocks noChangeShapeType="1"/>
          </p:cNvSpPr>
          <p:nvPr/>
        </p:nvSpPr>
        <p:spPr bwMode="auto">
          <a:xfrm>
            <a:off x="4168775" y="2859088"/>
            <a:ext cx="0" cy="1584325"/>
          </a:xfrm>
          <a:prstGeom prst="line">
            <a:avLst/>
          </a:prstGeom>
          <a:noFill/>
          <a:ln w="9525">
            <a:solidFill>
              <a:srgbClr val="FF0000"/>
            </a:solidFill>
            <a:round/>
            <a:headEnd/>
            <a:tailEnd type="triangle" w="med" len="med"/>
          </a:ln>
          <a:effectLst/>
        </p:spPr>
        <p:txBody>
          <a:bodyPr/>
          <a:lstStyle/>
          <a:p>
            <a:endParaRPr lang="zh-CN" altLang="en-US"/>
          </a:p>
        </p:txBody>
      </p:sp>
      <p:sp>
        <p:nvSpPr>
          <p:cNvPr id="1158153" name="Text Box 9"/>
          <p:cNvSpPr txBox="1">
            <a:spLocks noChangeArrowheads="1"/>
          </p:cNvSpPr>
          <p:nvPr/>
        </p:nvSpPr>
        <p:spPr bwMode="auto">
          <a:xfrm>
            <a:off x="1720850" y="4443413"/>
            <a:ext cx="6318250" cy="641350"/>
          </a:xfrm>
          <a:prstGeom prst="rect">
            <a:avLst/>
          </a:prstGeom>
          <a:solidFill>
            <a:srgbClr val="D8D8EC"/>
          </a:solidFill>
          <a:ln w="9525">
            <a:noFill/>
            <a:miter lim="800000"/>
            <a:headEnd/>
            <a:tailEnd/>
          </a:ln>
          <a:effectLst/>
        </p:spPr>
        <p:txBody>
          <a:bodyPr wrap="none">
            <a:spAutoFit/>
          </a:bodyPr>
          <a:lstStyle/>
          <a:p>
            <a:pPr>
              <a:spcBef>
                <a:spcPct val="0"/>
              </a:spcBef>
              <a:buClrTx/>
              <a:buFontTx/>
              <a:buNone/>
            </a:pPr>
            <a:r>
              <a:rPr kumimoji="0" lang="en-US" altLang="zh-CN" sz="1800">
                <a:effectLst/>
                <a:latin typeface="Arial" charset="0"/>
                <a:ea typeface="SimSun" pitchFamily="2" charset="-122"/>
              </a:rPr>
              <a:t>map</a:t>
            </a:r>
            <a:r>
              <a:rPr kumimoji="0" lang="zh-CN" altLang="en-US" sz="1800">
                <a:effectLst/>
                <a:latin typeface="Arial" charset="0"/>
                <a:ea typeface="SimSun" pitchFamily="2" charset="-122"/>
              </a:rPr>
              <a:t>字段指向一个位图。位图的每一位描述大小为</a:t>
            </a:r>
            <a:r>
              <a:rPr kumimoji="0" lang="en-US" altLang="zh-CN" sz="1800">
                <a:effectLst/>
                <a:latin typeface="Arial" charset="0"/>
                <a:ea typeface="SimSun" pitchFamily="2" charset="-122"/>
              </a:rPr>
              <a:t>2</a:t>
            </a:r>
            <a:r>
              <a:rPr kumimoji="0" lang="en-US" altLang="zh-CN" sz="1800" baseline="30000">
                <a:effectLst/>
                <a:latin typeface="Arial" charset="0"/>
                <a:ea typeface="SimSun" pitchFamily="2" charset="-122"/>
              </a:rPr>
              <a:t>k</a:t>
            </a:r>
            <a:r>
              <a:rPr kumimoji="0" lang="zh-CN" altLang="en-US" sz="1800">
                <a:effectLst/>
                <a:latin typeface="Arial" charset="0"/>
                <a:ea typeface="SimSun" pitchFamily="2" charset="-122"/>
              </a:rPr>
              <a:t>个页框的</a:t>
            </a:r>
          </a:p>
          <a:p>
            <a:pPr>
              <a:spcBef>
                <a:spcPct val="0"/>
              </a:spcBef>
              <a:buClrTx/>
              <a:buFontTx/>
              <a:buNone/>
            </a:pPr>
            <a:r>
              <a:rPr kumimoji="0" lang="zh-CN" altLang="en-US" sz="1800">
                <a:effectLst/>
                <a:latin typeface="Arial" charset="0"/>
                <a:ea typeface="SimSun" pitchFamily="2" charset="-122"/>
              </a:rPr>
              <a:t>两个伙伴块的状态。</a:t>
            </a:r>
          </a:p>
        </p:txBody>
      </p:sp>
    </p:spTree>
    <p:extLst>
      <p:ext uri="{BB962C8B-B14F-4D97-AF65-F5344CB8AC3E}">
        <p14:creationId xmlns:p14="http://schemas.microsoft.com/office/powerpoint/2010/main" val="336488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 </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latin typeface="华文新魏"/>
                <a:cs typeface="华文新魏"/>
              </a:rPr>
              <a:t>静态</a:t>
            </a:r>
            <a:r>
              <a:rPr lang="en-US" altLang="zh-CN" dirty="0">
                <a:latin typeface="华文新魏"/>
                <a:cs typeface="华文新魏"/>
              </a:rPr>
              <a:t>/</a:t>
            </a:r>
            <a:r>
              <a:rPr lang="zh-CN" altLang="zh-CN" dirty="0">
                <a:latin typeface="华文新魏"/>
                <a:cs typeface="华文新魏"/>
              </a:rPr>
              <a:t>动态地址重定位装载</a:t>
            </a:r>
            <a:r>
              <a:rPr lang="zh-CN" altLang="en-US" dirty="0">
                <a:latin typeface="华文新魏"/>
                <a:cs typeface="华文新魏"/>
              </a:rPr>
              <a:t>缺点（</a:t>
            </a:r>
            <a:r>
              <a:rPr lang="zh-CN" altLang="zh-CN" dirty="0">
                <a:solidFill>
                  <a:srgbClr val="0000FF"/>
                </a:solidFill>
                <a:latin typeface="华文新魏"/>
                <a:cs typeface="华文新魏"/>
              </a:rPr>
              <a:t>内存空间利用率及系统执行效率低 </a:t>
            </a:r>
            <a:r>
              <a:rPr lang="zh-CN" altLang="en-US" dirty="0">
                <a:latin typeface="华文新魏"/>
                <a:cs typeface="华文新魏"/>
              </a:rPr>
              <a:t>）</a:t>
            </a:r>
            <a:endParaRPr lang="en-US" altLang="zh-CN" dirty="0">
              <a:latin typeface="华文新魏"/>
              <a:cs typeface="华文新魏"/>
            </a:endParaRPr>
          </a:p>
          <a:p>
            <a:pPr lvl="1"/>
            <a:r>
              <a:rPr lang="zh-CN" altLang="zh-CN" dirty="0"/>
              <a:t>装载代码模块</a:t>
            </a:r>
            <a:r>
              <a:rPr lang="zh-CN" altLang="en-US" dirty="0"/>
              <a:t>（可执行程序）</a:t>
            </a:r>
            <a:r>
              <a:rPr lang="zh-CN" altLang="zh-CN" dirty="0"/>
              <a:t>在</a:t>
            </a:r>
            <a:r>
              <a:rPr lang="zh-CN" altLang="zh-CN" dirty="0">
                <a:solidFill>
                  <a:srgbClr val="FF0000"/>
                </a:solidFill>
              </a:rPr>
              <a:t>程序启动执行前完成</a:t>
            </a:r>
            <a:r>
              <a:rPr lang="zh-CN" altLang="zh-CN" dirty="0"/>
              <a:t>程序的</a:t>
            </a:r>
            <a:r>
              <a:rPr lang="zh-CN" altLang="zh-CN" dirty="0">
                <a:solidFill>
                  <a:srgbClr val="FF0000"/>
                </a:solidFill>
              </a:rPr>
              <a:t>链接过程</a:t>
            </a:r>
            <a:r>
              <a:rPr lang="zh-CN" altLang="zh-CN" dirty="0"/>
              <a:t> </a:t>
            </a:r>
            <a:endParaRPr lang="en-US" altLang="zh-CN" dirty="0"/>
          </a:p>
          <a:p>
            <a:pPr lvl="2"/>
            <a:r>
              <a:rPr lang="zh-CN" altLang="zh-CN" dirty="0">
                <a:latin typeface="华文新魏"/>
                <a:ea typeface="华文新魏"/>
                <a:cs typeface="华文新魏"/>
              </a:rPr>
              <a:t>装载代码的</a:t>
            </a:r>
            <a:r>
              <a:rPr lang="zh-CN" altLang="zh-CN" dirty="0">
                <a:solidFill>
                  <a:srgbClr val="FF0000"/>
                </a:solidFill>
                <a:latin typeface="华文新魏"/>
                <a:ea typeface="华文新魏"/>
                <a:cs typeface="华文新魏"/>
              </a:rPr>
              <a:t>正文结构是静态的</a:t>
            </a:r>
            <a:r>
              <a:rPr lang="zh-CN" altLang="zh-CN" dirty="0">
                <a:latin typeface="华文新魏"/>
                <a:ea typeface="华文新魏"/>
                <a:cs typeface="华文新魏"/>
              </a:rPr>
              <a:t>，在程序的整个执行期间保持不变</a:t>
            </a:r>
            <a:endParaRPr lang="en-US" altLang="zh-CN" dirty="0">
              <a:latin typeface="华文新魏"/>
              <a:ea typeface="华文新魏"/>
              <a:cs typeface="华文新魏"/>
            </a:endParaRPr>
          </a:p>
          <a:p>
            <a:pPr lvl="2"/>
            <a:r>
              <a:rPr lang="zh-CN" altLang="zh-CN" dirty="0">
                <a:latin typeface="华文新魏"/>
                <a:ea typeface="华文新魏"/>
                <a:cs typeface="华文新魏"/>
              </a:rPr>
              <a:t>且同一程序</a:t>
            </a:r>
            <a:r>
              <a:rPr lang="zh-CN" altLang="zh-CN" dirty="0">
                <a:solidFill>
                  <a:srgbClr val="FF0000"/>
                </a:solidFill>
                <a:latin typeface="华文新魏"/>
                <a:ea typeface="华文新魏"/>
                <a:cs typeface="华文新魏"/>
              </a:rPr>
              <a:t>每次运行时的装载模块都是相同的</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r>
              <a:rPr lang="zh-CN" altLang="zh-CN" dirty="0"/>
              <a:t>在实际应用场合，每次要运行的</a:t>
            </a:r>
            <a:r>
              <a:rPr lang="zh-CN" altLang="zh-CN" dirty="0">
                <a:solidFill>
                  <a:srgbClr val="FF0000"/>
                </a:solidFill>
              </a:rPr>
              <a:t>装载模块可能并不相同</a:t>
            </a:r>
            <a:endParaRPr lang="en-US" altLang="zh-CN" dirty="0">
              <a:solidFill>
                <a:srgbClr val="FF0000"/>
              </a:solidFill>
            </a:endParaRPr>
          </a:p>
          <a:p>
            <a:pPr lvl="2"/>
            <a:r>
              <a:rPr lang="zh-CN" altLang="zh-CN" dirty="0">
                <a:latin typeface="华文新魏"/>
                <a:ea typeface="华文新魏"/>
                <a:cs typeface="华文新魏"/>
              </a:rPr>
              <a:t>如果由于事先无法知道本次要运行哪些模块就采取将</a:t>
            </a:r>
            <a:r>
              <a:rPr lang="zh-CN" altLang="zh-CN" dirty="0">
                <a:solidFill>
                  <a:srgbClr val="FF0000"/>
                </a:solidFill>
                <a:latin typeface="华文新魏"/>
                <a:ea typeface="华文新魏"/>
                <a:cs typeface="华文新魏"/>
              </a:rPr>
              <a:t>整个程序</a:t>
            </a:r>
            <a:r>
              <a:rPr lang="zh-CN" altLang="zh-CN" dirty="0">
                <a:latin typeface="华文新魏"/>
                <a:ea typeface="华文新魏"/>
                <a:cs typeface="华文新魏"/>
              </a:rPr>
              <a:t>所有模块在装载时或装载前</a:t>
            </a:r>
            <a:r>
              <a:rPr lang="zh-CN" altLang="zh-CN" dirty="0">
                <a:solidFill>
                  <a:srgbClr val="FF0000"/>
                </a:solidFill>
                <a:latin typeface="华文新魏"/>
                <a:ea typeface="华文新魏"/>
                <a:cs typeface="华文新魏"/>
              </a:rPr>
              <a:t>全部链接在一起</a:t>
            </a:r>
            <a:r>
              <a:rPr lang="zh-CN" altLang="zh-CN" dirty="0">
                <a:latin typeface="华文新魏"/>
                <a:ea typeface="华文新魏"/>
                <a:cs typeface="华文新魏"/>
              </a:rPr>
              <a:t>，造成</a:t>
            </a:r>
            <a:r>
              <a:rPr lang="zh-CN" altLang="zh-CN" dirty="0">
                <a:solidFill>
                  <a:srgbClr val="0000FF"/>
                </a:solidFill>
                <a:latin typeface="华文新魏"/>
                <a:ea typeface="华文新魏"/>
                <a:cs typeface="华文新魏"/>
              </a:rPr>
              <a:t>内存空间利用率及系统执行效率低 </a:t>
            </a:r>
            <a:endParaRPr lang="en-US" altLang="zh-CN" dirty="0">
              <a:solidFill>
                <a:srgbClr val="0000FF"/>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3250207624"/>
      </p:ext>
    </p:extLst>
  </p:cSld>
  <p:clrMapOvr>
    <a:masterClrMapping/>
  </p:clrMapOvr>
  <p:transition spd="slow">
    <p:wip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5AA81939-EA85-4EDF-9A2E-DE569F7F6660}" type="slidenum">
              <a:rPr lang="en-US" altLang="zh-CN"/>
              <a:pPr/>
              <a:t>160</a:t>
            </a:fld>
            <a:endParaRPr lang="en-US" altLang="zh-CN"/>
          </a:p>
        </p:txBody>
      </p:sp>
      <p:sp>
        <p:nvSpPr>
          <p:cNvPr id="1215490" name="Rectangle 2"/>
          <p:cNvSpPr>
            <a:spLocks noGrp="1" noChangeArrowheads="1"/>
          </p:cNvSpPr>
          <p:nvPr>
            <p:ph type="title"/>
          </p:nvPr>
        </p:nvSpPr>
        <p:spPr/>
        <p:txBody>
          <a:bodyPr/>
          <a:lstStyle/>
          <a:p>
            <a:r>
              <a:rPr lang="zh-CN" altLang="en-US" dirty="0"/>
              <a:t>伙伴的定义</a:t>
            </a:r>
          </a:p>
        </p:txBody>
      </p:sp>
      <p:sp>
        <p:nvSpPr>
          <p:cNvPr id="1215491" name="Rectangle 3"/>
          <p:cNvSpPr>
            <a:spLocks noGrp="1" noChangeArrowheads="1"/>
          </p:cNvSpPr>
          <p:nvPr>
            <p:ph type="body" idx="1"/>
          </p:nvPr>
        </p:nvSpPr>
        <p:spPr>
          <a:xfrm>
            <a:off x="0" y="1340768"/>
            <a:ext cx="9036496" cy="4968552"/>
          </a:xfrm>
        </p:spPr>
        <p:txBody>
          <a:bodyPr/>
          <a:lstStyle/>
          <a:p>
            <a:r>
              <a:rPr lang="zh-CN" altLang="en-US" dirty="0"/>
              <a:t>伙伴的必要条件</a:t>
            </a:r>
          </a:p>
          <a:p>
            <a:pPr lvl="1"/>
            <a:r>
              <a:rPr lang="zh-CN" altLang="en-US" dirty="0"/>
              <a:t>大小相同</a:t>
            </a:r>
          </a:p>
          <a:p>
            <a:pPr lvl="1"/>
            <a:r>
              <a:rPr lang="zh-CN" altLang="en-US" dirty="0"/>
              <a:t>物理地址连续</a:t>
            </a:r>
          </a:p>
          <a:p>
            <a:pPr lvl="1"/>
            <a:r>
              <a:rPr lang="zh-CN" altLang="en-US" dirty="0"/>
              <a:t>假定伙伴的大小为</a:t>
            </a:r>
            <a:r>
              <a:rPr lang="en-US" altLang="zh-CN" dirty="0"/>
              <a:t>2</a:t>
            </a:r>
            <a:r>
              <a:rPr lang="en-US" altLang="zh-CN" baseline="30000" dirty="0"/>
              <a:t>k</a:t>
            </a:r>
            <a:r>
              <a:rPr lang="zh-CN" altLang="en-US" dirty="0"/>
              <a:t>，第一个伙伴的第一个页框的物理地址必须是</a:t>
            </a:r>
            <a:r>
              <a:rPr lang="en-US" altLang="zh-CN" dirty="0"/>
              <a:t>2×k×4KB</a:t>
            </a:r>
            <a:r>
              <a:rPr lang="zh-CN" altLang="en-US" dirty="0"/>
              <a:t>的倍数</a:t>
            </a:r>
          </a:p>
          <a:p>
            <a:r>
              <a:rPr lang="zh-CN" altLang="en-US" dirty="0"/>
              <a:t>事实上伙伴是通过对大块的物理内存划分获得的</a:t>
            </a:r>
          </a:p>
          <a:p>
            <a:pPr lvl="1"/>
            <a:r>
              <a:rPr lang="zh-CN" altLang="en-US" dirty="0"/>
              <a:t>假如从第</a:t>
            </a:r>
            <a:r>
              <a:rPr lang="en-US" altLang="zh-CN" dirty="0"/>
              <a:t>0</a:t>
            </a:r>
            <a:r>
              <a:rPr lang="zh-CN" altLang="en-US" dirty="0"/>
              <a:t>个页面开始到第</a:t>
            </a:r>
            <a:r>
              <a:rPr lang="en-US" altLang="zh-CN" dirty="0"/>
              <a:t>3</a:t>
            </a:r>
            <a:r>
              <a:rPr lang="zh-CN" altLang="en-US" dirty="0"/>
              <a:t>个页面结束的内存</a:t>
            </a:r>
          </a:p>
          <a:p>
            <a:pPr lvl="1"/>
            <a:endParaRPr lang="zh-CN" altLang="en-US" dirty="0"/>
          </a:p>
          <a:p>
            <a:pPr lvl="1"/>
            <a:endParaRPr lang="zh-CN" altLang="en-US" dirty="0"/>
          </a:p>
          <a:p>
            <a:pPr lvl="1"/>
            <a:r>
              <a:rPr lang="zh-CN" altLang="en-US" dirty="0"/>
              <a:t>每次都对半划分，那么第一次划分获得大小为</a:t>
            </a:r>
            <a:r>
              <a:rPr lang="en-US" altLang="zh-CN" dirty="0"/>
              <a:t>2</a:t>
            </a:r>
            <a:r>
              <a:rPr lang="zh-CN" altLang="en-US" dirty="0"/>
              <a:t>页的伙伴</a:t>
            </a:r>
          </a:p>
          <a:p>
            <a:pPr lvl="1"/>
            <a:r>
              <a:rPr lang="zh-CN" altLang="en-US" dirty="0"/>
              <a:t>进一步划分，可以获得大小为</a:t>
            </a:r>
            <a:r>
              <a:rPr lang="en-US" altLang="zh-CN" dirty="0"/>
              <a:t>1</a:t>
            </a:r>
            <a:r>
              <a:rPr lang="zh-CN" altLang="en-US" dirty="0"/>
              <a:t>页的伙伴，例如</a:t>
            </a:r>
            <a:r>
              <a:rPr lang="en-US" altLang="zh-CN" dirty="0"/>
              <a:t>0</a:t>
            </a:r>
            <a:r>
              <a:rPr lang="zh-CN" altLang="en-US" dirty="0"/>
              <a:t>和</a:t>
            </a:r>
            <a:r>
              <a:rPr lang="en-US" altLang="zh-CN" dirty="0"/>
              <a:t>1</a:t>
            </a:r>
            <a:r>
              <a:rPr lang="zh-CN" altLang="en-US" dirty="0"/>
              <a:t>，</a:t>
            </a:r>
            <a:r>
              <a:rPr lang="en-US" altLang="zh-CN" dirty="0"/>
              <a:t>2</a:t>
            </a:r>
            <a:r>
              <a:rPr lang="zh-CN" altLang="en-US" dirty="0"/>
              <a:t>和</a:t>
            </a:r>
            <a:r>
              <a:rPr lang="en-US" altLang="zh-CN" dirty="0"/>
              <a:t>3</a:t>
            </a:r>
          </a:p>
        </p:txBody>
      </p:sp>
      <p:sp>
        <p:nvSpPr>
          <p:cNvPr id="1215492" name="Rectangle 4"/>
          <p:cNvSpPr>
            <a:spLocks noChangeArrowheads="1"/>
          </p:cNvSpPr>
          <p:nvPr/>
        </p:nvSpPr>
        <p:spPr bwMode="auto">
          <a:xfrm>
            <a:off x="270192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215493" name="Rectangle 5"/>
          <p:cNvSpPr>
            <a:spLocks noChangeArrowheads="1"/>
          </p:cNvSpPr>
          <p:nvPr/>
        </p:nvSpPr>
        <p:spPr bwMode="auto">
          <a:xfrm>
            <a:off x="3062288"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1</a:t>
            </a:r>
          </a:p>
        </p:txBody>
      </p:sp>
      <p:sp>
        <p:nvSpPr>
          <p:cNvPr id="1215494" name="Rectangle 6"/>
          <p:cNvSpPr>
            <a:spLocks noChangeArrowheads="1"/>
          </p:cNvSpPr>
          <p:nvPr/>
        </p:nvSpPr>
        <p:spPr bwMode="auto">
          <a:xfrm>
            <a:off x="3421063"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2</a:t>
            </a:r>
          </a:p>
        </p:txBody>
      </p:sp>
      <p:sp>
        <p:nvSpPr>
          <p:cNvPr id="1215495" name="Rectangle 7"/>
          <p:cNvSpPr>
            <a:spLocks noChangeArrowheads="1"/>
          </p:cNvSpPr>
          <p:nvPr/>
        </p:nvSpPr>
        <p:spPr bwMode="auto">
          <a:xfrm>
            <a:off x="378142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3</a:t>
            </a:r>
          </a:p>
        </p:txBody>
      </p:sp>
      <p:sp>
        <p:nvSpPr>
          <p:cNvPr id="1215496" name="Rectangle 8"/>
          <p:cNvSpPr>
            <a:spLocks noChangeArrowheads="1"/>
          </p:cNvSpPr>
          <p:nvPr/>
        </p:nvSpPr>
        <p:spPr bwMode="auto">
          <a:xfrm>
            <a:off x="4646613"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215497" name="Rectangle 9"/>
          <p:cNvSpPr>
            <a:spLocks noChangeArrowheads="1"/>
          </p:cNvSpPr>
          <p:nvPr/>
        </p:nvSpPr>
        <p:spPr bwMode="auto">
          <a:xfrm>
            <a:off x="5006975" y="4293096"/>
            <a:ext cx="358775"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1</a:t>
            </a:r>
          </a:p>
        </p:txBody>
      </p:sp>
      <p:sp>
        <p:nvSpPr>
          <p:cNvPr id="1215498" name="Rectangle 10"/>
          <p:cNvSpPr>
            <a:spLocks noChangeArrowheads="1"/>
          </p:cNvSpPr>
          <p:nvPr/>
        </p:nvSpPr>
        <p:spPr bwMode="auto">
          <a:xfrm>
            <a:off x="5365750" y="4293096"/>
            <a:ext cx="358775" cy="358775"/>
          </a:xfrm>
          <a:prstGeom prst="rect">
            <a:avLst/>
          </a:prstGeom>
          <a:solidFill>
            <a:schemeClr val="fo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dirty="0">
                <a:solidFill>
                  <a:schemeClr val="tx1"/>
                </a:solidFill>
                <a:effectLst/>
                <a:latin typeface="Arial" charset="0"/>
                <a:ea typeface="SimSun" pitchFamily="2" charset="-122"/>
              </a:rPr>
              <a:t>2</a:t>
            </a:r>
          </a:p>
        </p:txBody>
      </p:sp>
      <p:sp>
        <p:nvSpPr>
          <p:cNvPr id="1215499" name="Rectangle 11"/>
          <p:cNvSpPr>
            <a:spLocks noChangeArrowheads="1"/>
          </p:cNvSpPr>
          <p:nvPr/>
        </p:nvSpPr>
        <p:spPr bwMode="auto">
          <a:xfrm>
            <a:off x="5726113" y="4293096"/>
            <a:ext cx="358775" cy="358775"/>
          </a:xfrm>
          <a:prstGeom prst="rect">
            <a:avLst/>
          </a:prstGeom>
          <a:solidFill>
            <a:schemeClr val="fo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3</a:t>
            </a:r>
          </a:p>
        </p:txBody>
      </p:sp>
    </p:spTree>
    <p:extLst>
      <p:ext uri="{BB962C8B-B14F-4D97-AF65-F5344CB8AC3E}">
        <p14:creationId xmlns:p14="http://schemas.microsoft.com/office/powerpoint/2010/main" val="281949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54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54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54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15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496" grpId="0" animBg="1"/>
      <p:bldP spid="1215497" grpId="0" animBg="1"/>
      <p:bldP spid="1215498" grpId="0" animBg="1"/>
      <p:bldP spid="1215499" grpId="0" animBg="1"/>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02B6C4D-FFB4-423D-8A93-5A17F2D8C57A}" type="slidenum">
              <a:rPr lang="en-US" altLang="zh-CN"/>
              <a:pPr/>
              <a:t>161</a:t>
            </a:fld>
            <a:endParaRPr lang="en-US" altLang="zh-CN"/>
          </a:p>
        </p:txBody>
      </p:sp>
      <p:sp>
        <p:nvSpPr>
          <p:cNvPr id="1156098" name="Rectangle 2"/>
          <p:cNvSpPr>
            <a:spLocks noGrp="1" noChangeArrowheads="1"/>
          </p:cNvSpPr>
          <p:nvPr>
            <p:ph type="title"/>
          </p:nvPr>
        </p:nvSpPr>
        <p:spPr/>
        <p:txBody>
          <a:bodyPr/>
          <a:lstStyle/>
          <a:p>
            <a:r>
              <a:rPr lang="zh-CN" altLang="en-US"/>
              <a:t>伙伴的合并及位图含义</a:t>
            </a:r>
          </a:p>
        </p:txBody>
      </p:sp>
      <p:sp>
        <p:nvSpPr>
          <p:cNvPr id="1156099" name="Rectangle 3"/>
          <p:cNvSpPr>
            <a:spLocks noGrp="1" noChangeArrowheads="1"/>
          </p:cNvSpPr>
          <p:nvPr>
            <p:ph type="body" idx="1"/>
          </p:nvPr>
        </p:nvSpPr>
        <p:spPr>
          <a:xfrm>
            <a:off x="179512" y="1295797"/>
            <a:ext cx="8928992" cy="5589587"/>
          </a:xfrm>
        </p:spPr>
        <p:txBody>
          <a:bodyPr/>
          <a:lstStyle/>
          <a:p>
            <a:r>
              <a:rPr lang="zh-CN" altLang="en-US" dirty="0">
                <a:latin typeface="华文新魏"/>
                <a:cs typeface="华文新魏"/>
              </a:rPr>
              <a:t>当两个伙伴都空闲时，则合并成一个更大的块</a:t>
            </a:r>
          </a:p>
          <a:p>
            <a:r>
              <a:rPr lang="zh-CN" altLang="en-US" dirty="0">
                <a:latin typeface="华文新魏"/>
                <a:cs typeface="华文新魏"/>
              </a:rPr>
              <a:t>该过程一直进行，直到找不到可以合并的伙伴为止</a:t>
            </a:r>
          </a:p>
          <a:p>
            <a:r>
              <a:rPr lang="zh-CN" altLang="en-US" dirty="0">
                <a:latin typeface="华文新魏"/>
                <a:cs typeface="华文新魏"/>
              </a:rPr>
              <a:t>位图用来描述伙伴的状态</a:t>
            </a:r>
          </a:p>
          <a:p>
            <a:pPr lvl="1"/>
            <a:r>
              <a:rPr lang="zh-CN" altLang="en-US" dirty="0">
                <a:solidFill>
                  <a:srgbClr val="FF0000"/>
                </a:solidFill>
              </a:rPr>
              <a:t>一对伙伴</a:t>
            </a:r>
            <a:r>
              <a:rPr lang="zh-CN" altLang="en-US" dirty="0"/>
              <a:t>只使用一个位表示</a:t>
            </a:r>
          </a:p>
          <a:p>
            <a:pPr lvl="2"/>
            <a:r>
              <a:rPr lang="en-US" altLang="zh-CN" dirty="0">
                <a:latin typeface="华文新魏"/>
                <a:ea typeface="华文新魏"/>
                <a:cs typeface="华文新魏"/>
              </a:rPr>
              <a:t>0</a:t>
            </a:r>
            <a:r>
              <a:rPr lang="zh-CN" altLang="en-US" dirty="0">
                <a:latin typeface="华文新魏"/>
                <a:ea typeface="华文新魏"/>
                <a:cs typeface="华文新魏"/>
              </a:rPr>
              <a:t>：伙伴的状态一致，此时要么全空闲，要么全不（或部分）空闲</a:t>
            </a:r>
          </a:p>
          <a:p>
            <a:pPr lvl="3"/>
            <a:r>
              <a:rPr lang="zh-CN" altLang="en-US" sz="2400" dirty="0">
                <a:latin typeface="华文新魏"/>
                <a:ea typeface="华文新魏"/>
                <a:cs typeface="华文新魏"/>
              </a:rPr>
              <a:t>如果全空闲，必然被合并</a:t>
            </a:r>
          </a:p>
          <a:p>
            <a:pPr lvl="3"/>
            <a:r>
              <a:rPr lang="zh-CN" altLang="en-US" sz="2400" dirty="0">
                <a:latin typeface="华文新魏"/>
                <a:ea typeface="华文新魏"/>
                <a:cs typeface="华文新魏"/>
              </a:rPr>
              <a:t>两种情况下，对应的块数据结构都不在此</a:t>
            </a:r>
            <a:r>
              <a:rPr lang="en-US" altLang="zh-CN" sz="2400" dirty="0" err="1">
                <a:latin typeface="华文新魏"/>
                <a:ea typeface="华文新魏"/>
                <a:cs typeface="华文新魏"/>
              </a:rPr>
              <a:t>free_area_t</a:t>
            </a:r>
            <a:r>
              <a:rPr lang="zh-CN" altLang="en-US" sz="2400" dirty="0">
                <a:latin typeface="华文新魏"/>
                <a:ea typeface="华文新魏"/>
                <a:cs typeface="华文新魏"/>
              </a:rPr>
              <a:t>结构中</a:t>
            </a:r>
          </a:p>
          <a:p>
            <a:pPr lvl="2"/>
            <a:r>
              <a:rPr lang="en-US" altLang="zh-CN" dirty="0">
                <a:latin typeface="华文新魏"/>
                <a:ea typeface="华文新魏"/>
                <a:cs typeface="华文新魏"/>
              </a:rPr>
              <a:t>1</a:t>
            </a:r>
            <a:r>
              <a:rPr lang="zh-CN" altLang="en-US" dirty="0">
                <a:latin typeface="华文新魏"/>
                <a:ea typeface="华文新魏"/>
                <a:cs typeface="华文新魏"/>
              </a:rPr>
              <a:t>：伙伴的状态不一致，此时必然有一个空闲、一个不空闲</a:t>
            </a:r>
          </a:p>
          <a:p>
            <a:pPr lvl="3"/>
            <a:r>
              <a:rPr lang="zh-CN" altLang="en-US" sz="2400" dirty="0">
                <a:latin typeface="华文新魏"/>
                <a:ea typeface="华文新魏"/>
                <a:cs typeface="华文新魏"/>
              </a:rPr>
              <a:t>其中空闲数据块对应的块数据结构在此</a:t>
            </a:r>
            <a:r>
              <a:rPr lang="en-US" altLang="zh-CN" sz="2400" dirty="0" err="1">
                <a:latin typeface="华文新魏"/>
                <a:ea typeface="华文新魏"/>
                <a:cs typeface="华文新魏"/>
              </a:rPr>
              <a:t>free_area_t</a:t>
            </a:r>
            <a:r>
              <a:rPr lang="zh-CN" altLang="en-US" sz="2400" dirty="0">
                <a:latin typeface="华文新魏"/>
                <a:ea typeface="华文新魏"/>
                <a:cs typeface="华文新魏"/>
              </a:rPr>
              <a:t>结构的链表中</a:t>
            </a:r>
          </a:p>
        </p:txBody>
      </p:sp>
    </p:spTree>
    <p:extLst>
      <p:ext uri="{BB962C8B-B14F-4D97-AF65-F5344CB8AC3E}">
        <p14:creationId xmlns:p14="http://schemas.microsoft.com/office/powerpoint/2010/main" val="280481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AB84543B-5840-4749-A919-66F65835BBE4}" type="slidenum">
              <a:rPr lang="en-US" altLang="zh-CN"/>
              <a:pPr/>
              <a:t>162</a:t>
            </a:fld>
            <a:endParaRPr lang="en-US" altLang="zh-CN"/>
          </a:p>
        </p:txBody>
      </p:sp>
      <p:sp>
        <p:nvSpPr>
          <p:cNvPr id="1208322" name="Rectangle 2"/>
          <p:cNvSpPr>
            <a:spLocks noGrp="1" noChangeArrowheads="1"/>
          </p:cNvSpPr>
          <p:nvPr>
            <p:ph type="title"/>
          </p:nvPr>
        </p:nvSpPr>
        <p:spPr/>
        <p:txBody>
          <a:bodyPr/>
          <a:lstStyle/>
          <a:p>
            <a:r>
              <a:rPr lang="zh-CN" altLang="en-US"/>
              <a:t>伙伴的位图管理示例</a:t>
            </a:r>
          </a:p>
        </p:txBody>
      </p:sp>
      <p:sp>
        <p:nvSpPr>
          <p:cNvPr id="1208323" name="Rectangle 3"/>
          <p:cNvSpPr>
            <a:spLocks noGrp="1" noChangeArrowheads="1"/>
          </p:cNvSpPr>
          <p:nvPr>
            <p:ph type="body" idx="1"/>
          </p:nvPr>
        </p:nvSpPr>
        <p:spPr/>
        <p:txBody>
          <a:bodyPr/>
          <a:lstStyle/>
          <a:p>
            <a:endParaRPr lang="zh-CN" altLang="zh-CN"/>
          </a:p>
        </p:txBody>
      </p:sp>
      <p:pic>
        <p:nvPicPr>
          <p:cNvPr id="1208324" name="Picture 4" descr="Buddy算法"/>
          <p:cNvPicPr>
            <a:picLocks noChangeAspect="1" noChangeArrowheads="1"/>
          </p:cNvPicPr>
          <p:nvPr/>
        </p:nvPicPr>
        <p:blipFill>
          <a:blip r:embed="rId2" cstate="print"/>
          <a:srcRect/>
          <a:stretch>
            <a:fillRect/>
          </a:stretch>
        </p:blipFill>
        <p:spPr bwMode="auto">
          <a:xfrm>
            <a:off x="755650" y="1844675"/>
            <a:ext cx="8137525" cy="4608513"/>
          </a:xfrm>
          <a:prstGeom prst="rect">
            <a:avLst/>
          </a:prstGeom>
          <a:noFill/>
          <a:ln w="9525">
            <a:noFill/>
            <a:miter lim="800000"/>
            <a:headEnd/>
            <a:tailEnd/>
          </a:ln>
          <a:effectLst/>
        </p:spPr>
      </p:pic>
    </p:spTree>
    <p:extLst>
      <p:ext uri="{BB962C8B-B14F-4D97-AF65-F5344CB8AC3E}">
        <p14:creationId xmlns:p14="http://schemas.microsoft.com/office/powerpoint/2010/main" val="404087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ECA5B9B5-01DD-417C-A94C-B87C0016A478}" type="slidenum">
              <a:rPr lang="en-US" altLang="zh-CN"/>
              <a:pPr/>
              <a:t>163</a:t>
            </a:fld>
            <a:endParaRPr lang="en-US" altLang="zh-CN"/>
          </a:p>
        </p:txBody>
      </p:sp>
      <p:sp>
        <p:nvSpPr>
          <p:cNvPr id="1209346" name="Rectangle 2"/>
          <p:cNvSpPr>
            <a:spLocks noGrp="1" noChangeArrowheads="1"/>
          </p:cNvSpPr>
          <p:nvPr>
            <p:ph type="title"/>
          </p:nvPr>
        </p:nvSpPr>
        <p:spPr/>
        <p:txBody>
          <a:bodyPr/>
          <a:lstStyle/>
          <a:p>
            <a:r>
              <a:rPr lang="zh-CN" altLang="en-US"/>
              <a:t>伙伴的位图管理示例</a:t>
            </a:r>
          </a:p>
        </p:txBody>
      </p:sp>
      <p:sp>
        <p:nvSpPr>
          <p:cNvPr id="1209347" name="Rectangle 3"/>
          <p:cNvSpPr>
            <a:spLocks noGrp="1" noChangeArrowheads="1"/>
          </p:cNvSpPr>
          <p:nvPr>
            <p:ph type="body" idx="1"/>
          </p:nvPr>
        </p:nvSpPr>
        <p:spPr/>
        <p:txBody>
          <a:bodyPr/>
          <a:lstStyle/>
          <a:p>
            <a:endParaRPr lang="zh-CN" altLang="zh-CN"/>
          </a:p>
        </p:txBody>
      </p:sp>
      <p:pic>
        <p:nvPicPr>
          <p:cNvPr id="1209348" name="Picture 4" descr="Buddy分配后"/>
          <p:cNvPicPr>
            <a:picLocks noChangeAspect="1" noChangeArrowheads="1"/>
          </p:cNvPicPr>
          <p:nvPr/>
        </p:nvPicPr>
        <p:blipFill>
          <a:blip r:embed="rId2" cstate="print"/>
          <a:srcRect/>
          <a:stretch>
            <a:fillRect/>
          </a:stretch>
        </p:blipFill>
        <p:spPr bwMode="auto">
          <a:xfrm>
            <a:off x="971550" y="2060575"/>
            <a:ext cx="7777163" cy="4002088"/>
          </a:xfrm>
          <a:prstGeom prst="rect">
            <a:avLst/>
          </a:prstGeom>
          <a:noFill/>
          <a:ln w="9525">
            <a:noFill/>
            <a:miter lim="800000"/>
            <a:headEnd/>
            <a:tailEnd/>
          </a:ln>
          <a:effectLst/>
        </p:spPr>
      </p:pic>
    </p:spTree>
    <p:extLst>
      <p:ext uri="{BB962C8B-B14F-4D97-AF65-F5344CB8AC3E}">
        <p14:creationId xmlns:p14="http://schemas.microsoft.com/office/powerpoint/2010/main" val="368935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84A41E3-5F05-4AEA-8112-428B15D8461C}" type="slidenum">
              <a:rPr lang="en-US" altLang="zh-CN"/>
              <a:pPr/>
              <a:t>164</a:t>
            </a:fld>
            <a:endParaRPr lang="en-US" altLang="zh-CN"/>
          </a:p>
        </p:txBody>
      </p:sp>
      <p:sp>
        <p:nvSpPr>
          <p:cNvPr id="1210370" name="Rectangle 2"/>
          <p:cNvSpPr>
            <a:spLocks noGrp="1" noChangeArrowheads="1"/>
          </p:cNvSpPr>
          <p:nvPr>
            <p:ph type="title"/>
          </p:nvPr>
        </p:nvSpPr>
        <p:spPr/>
        <p:txBody>
          <a:bodyPr/>
          <a:lstStyle/>
          <a:p>
            <a:r>
              <a:rPr lang="zh-CN" altLang="en-US"/>
              <a:t>伙伴的位图管理示例</a:t>
            </a:r>
          </a:p>
        </p:txBody>
      </p:sp>
      <p:sp>
        <p:nvSpPr>
          <p:cNvPr id="1210371" name="Rectangle 3"/>
          <p:cNvSpPr>
            <a:spLocks noGrp="1" noChangeArrowheads="1"/>
          </p:cNvSpPr>
          <p:nvPr>
            <p:ph type="body" idx="1"/>
          </p:nvPr>
        </p:nvSpPr>
        <p:spPr/>
        <p:txBody>
          <a:bodyPr/>
          <a:lstStyle/>
          <a:p>
            <a:endParaRPr lang="zh-CN" altLang="zh-CN"/>
          </a:p>
        </p:txBody>
      </p:sp>
      <p:pic>
        <p:nvPicPr>
          <p:cNvPr id="1210372" name="Picture 4" descr="Buddy释放后"/>
          <p:cNvPicPr>
            <a:picLocks noChangeAspect="1" noChangeArrowheads="1"/>
          </p:cNvPicPr>
          <p:nvPr/>
        </p:nvPicPr>
        <p:blipFill>
          <a:blip r:embed="rId2" cstate="print"/>
          <a:srcRect/>
          <a:stretch>
            <a:fillRect/>
          </a:stretch>
        </p:blipFill>
        <p:spPr bwMode="auto">
          <a:xfrm>
            <a:off x="900113" y="1628775"/>
            <a:ext cx="7416800" cy="4891088"/>
          </a:xfrm>
          <a:prstGeom prst="rect">
            <a:avLst/>
          </a:prstGeom>
          <a:noFill/>
          <a:ln w="9525">
            <a:noFill/>
            <a:miter lim="800000"/>
            <a:headEnd/>
            <a:tailEnd/>
          </a:ln>
          <a:effectLst/>
        </p:spPr>
      </p:pic>
    </p:spTree>
    <p:extLst>
      <p:ext uri="{BB962C8B-B14F-4D97-AF65-F5344CB8AC3E}">
        <p14:creationId xmlns:p14="http://schemas.microsoft.com/office/powerpoint/2010/main" val="389214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分配器引入背景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内核需要的内存量远远小于页框大小，如</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vma</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task_struct</a:t>
            </a:r>
            <a:r>
              <a:rPr lang="zh-CN" altLang="en-US"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为了更经济地使用内核内存资源，引入基于伙伴系统的</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a:t>
            </a:r>
          </a:p>
          <a:p>
            <a:pPr eaLnBrk="1" hangingPunct="1"/>
            <a:r>
              <a:rPr lang="zh-CN" altLang="en-US" dirty="0">
                <a:latin typeface="华文新魏" charset="0"/>
                <a:ea typeface="华文新魏" charset="0"/>
                <a:cs typeface="华文新魏" charset="0"/>
              </a:rPr>
              <a:t>基本思想</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为经常使用的小对象建立缓存，小对象的申请与释放都通过</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分配器来管理</a:t>
            </a:r>
            <a:endParaRPr lang="en-US" altLang="zh-CN" dirty="0">
              <a:latin typeface="华文新魏" charset="0"/>
              <a:ea typeface="华文新魏" charset="0"/>
              <a:cs typeface="华文新魏" charset="0"/>
            </a:endParaRPr>
          </a:p>
          <a:p>
            <a:pPr lvl="1" eaLnBrk="1" hangingPunct="1"/>
            <a:r>
              <a:rPr lang="zh-CN" altLang="en-US">
                <a:latin typeface="华文新魏" charset="0"/>
                <a:ea typeface="华文新魏" charset="0"/>
                <a:cs typeface="华文新魏" charset="0"/>
              </a:rPr>
              <a:t>仅当缓存不够用时才向伙伴系统申请更多空间</a:t>
            </a: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165</a:t>
            </a:fld>
            <a:endParaRPr lang="en-US" altLang="zh-CN" dirty="0"/>
          </a:p>
        </p:txBody>
      </p:sp>
    </p:spTree>
    <p:extLst>
      <p:ext uri="{BB962C8B-B14F-4D97-AF65-F5344CB8AC3E}">
        <p14:creationId xmlns:p14="http://schemas.microsoft.com/office/powerpoint/2010/main" val="3389582240"/>
      </p:ext>
    </p:extLst>
  </p:cSld>
  <p:clrMapOvr>
    <a:masterClrMapping/>
  </p:clrMapOvr>
  <p:transition spd="slow">
    <p:wip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481A0FF-467B-4AC7-87C0-41DE5C836961}" type="slidenum">
              <a:rPr lang="en-US" altLang="zh-CN"/>
              <a:pPr/>
              <a:t>166</a:t>
            </a:fld>
            <a:endParaRPr lang="en-US" altLang="zh-CN"/>
          </a:p>
        </p:txBody>
      </p:sp>
      <p:sp>
        <p:nvSpPr>
          <p:cNvPr id="1170434" name="Rectangle 2"/>
          <p:cNvSpPr>
            <a:spLocks noGrp="1" noChangeArrowheads="1"/>
          </p:cNvSpPr>
          <p:nvPr>
            <p:ph type="title"/>
          </p:nvPr>
        </p:nvSpPr>
        <p:spPr/>
        <p:txBody>
          <a:bodyPr/>
          <a:lstStyle/>
          <a:p>
            <a:r>
              <a:rPr lang="en-US" altLang="zh-CN" dirty="0"/>
              <a:t>slab</a:t>
            </a:r>
            <a:r>
              <a:rPr lang="zh-CN" altLang="en-US" dirty="0"/>
              <a:t>分配器</a:t>
            </a:r>
          </a:p>
        </p:txBody>
      </p:sp>
      <p:sp>
        <p:nvSpPr>
          <p:cNvPr id="1170435" name="Rectangle 3"/>
          <p:cNvSpPr>
            <a:spLocks noGrp="1" noChangeArrowheads="1"/>
          </p:cNvSpPr>
          <p:nvPr>
            <p:ph type="body" idx="1"/>
          </p:nvPr>
        </p:nvSpPr>
        <p:spPr/>
        <p:txBody>
          <a:bodyPr/>
          <a:lstStyle/>
          <a:p>
            <a:r>
              <a:rPr lang="en-US" altLang="zh-CN" dirty="0">
                <a:latin typeface="华文新魏"/>
                <a:cs typeface="华文新魏"/>
              </a:rPr>
              <a:t>slab</a:t>
            </a:r>
            <a:r>
              <a:rPr lang="zh-CN" altLang="en-US" dirty="0">
                <a:latin typeface="华文新魏"/>
                <a:cs typeface="华文新魏"/>
              </a:rPr>
              <a:t>分配器的改进思想</a:t>
            </a:r>
          </a:p>
          <a:p>
            <a:pPr lvl="1"/>
            <a:r>
              <a:rPr lang="zh-CN" altLang="en-US" dirty="0"/>
              <a:t>将内存区看成</a:t>
            </a:r>
            <a:r>
              <a:rPr lang="zh-CN" altLang="en-US" dirty="0">
                <a:solidFill>
                  <a:srgbClr val="FF0000"/>
                </a:solidFill>
              </a:rPr>
              <a:t>对象</a:t>
            </a:r>
            <a:endParaRPr lang="zh-CN" altLang="en-US" dirty="0"/>
          </a:p>
          <a:p>
            <a:pPr lvl="1"/>
            <a:r>
              <a:rPr lang="zh-CN" altLang="en-US" dirty="0"/>
              <a:t>将对象按照类型分组成不同的</a:t>
            </a:r>
            <a:r>
              <a:rPr lang="zh-CN" altLang="en-US" dirty="0">
                <a:solidFill>
                  <a:srgbClr val="FF0000"/>
                </a:solidFill>
              </a:rPr>
              <a:t>高速缓存</a:t>
            </a:r>
            <a:r>
              <a:rPr lang="zh-CN" altLang="en-US" dirty="0"/>
              <a:t>，每个高速缓存都是同种类型内存对象的一种“储备”</a:t>
            </a:r>
          </a:p>
          <a:p>
            <a:pPr lvl="2"/>
            <a:r>
              <a:rPr lang="zh-CN" altLang="en-US" dirty="0">
                <a:latin typeface="华文新魏"/>
                <a:ea typeface="华文新魏"/>
                <a:cs typeface="华文新魏"/>
              </a:rPr>
              <a:t>例如当一个文件被打开时，将从称做</a:t>
            </a:r>
            <a:r>
              <a:rPr lang="en-US" altLang="zh-CN" dirty="0" err="1">
                <a:latin typeface="华文新魏"/>
                <a:ea typeface="华文新魏"/>
                <a:cs typeface="华文新魏"/>
              </a:rPr>
              <a:t>filp</a:t>
            </a:r>
            <a:r>
              <a:rPr lang="zh-CN" altLang="en-US" dirty="0">
                <a:latin typeface="华文新魏"/>
                <a:ea typeface="华文新魏"/>
                <a:cs typeface="华文新魏"/>
              </a:rPr>
              <a:t>的</a:t>
            </a:r>
            <a:r>
              <a:rPr lang="en-US" altLang="zh-CN" dirty="0">
                <a:latin typeface="华文新魏"/>
                <a:ea typeface="华文新魏"/>
                <a:cs typeface="华文新魏"/>
              </a:rPr>
              <a:t>slab</a:t>
            </a:r>
            <a:r>
              <a:rPr lang="zh-CN" altLang="en-US" dirty="0">
                <a:latin typeface="华文新魏"/>
                <a:ea typeface="华文新魏"/>
                <a:cs typeface="华文新魏"/>
              </a:rPr>
              <a:t>分配器的高速缓存中得到文件对象，即</a:t>
            </a:r>
            <a:r>
              <a:rPr lang="zh-CN" altLang="en-US" dirty="0">
                <a:solidFill>
                  <a:srgbClr val="FF0000"/>
                </a:solidFill>
                <a:latin typeface="华文新魏"/>
                <a:ea typeface="华文新魏"/>
                <a:cs typeface="华文新魏"/>
              </a:rPr>
              <a:t>每种对象类型对应一个高速缓存</a:t>
            </a:r>
          </a:p>
          <a:p>
            <a:pPr lvl="1"/>
            <a:r>
              <a:rPr lang="en-US" altLang="zh-CN" dirty="0"/>
              <a:t>slab</a:t>
            </a:r>
            <a:r>
              <a:rPr lang="zh-CN" altLang="en-US" dirty="0"/>
              <a:t>分配器通过伙伴系统分配页框</a:t>
            </a:r>
          </a:p>
          <a:p>
            <a:pPr lvl="2"/>
            <a:r>
              <a:rPr lang="zh-CN" altLang="en-US" dirty="0">
                <a:latin typeface="华文新魏"/>
                <a:ea typeface="华文新魏"/>
                <a:cs typeface="华文新魏"/>
              </a:rPr>
              <a:t>每个</a:t>
            </a:r>
            <a:r>
              <a:rPr lang="en-US" altLang="zh-CN" dirty="0">
                <a:latin typeface="华文新魏"/>
                <a:ea typeface="华文新魏"/>
                <a:cs typeface="华文新魏"/>
              </a:rPr>
              <a:t>slab</a:t>
            </a:r>
            <a:r>
              <a:rPr lang="zh-CN" altLang="en-US" dirty="0">
                <a:latin typeface="华文新魏"/>
                <a:ea typeface="华文新魏"/>
                <a:cs typeface="华文新魏"/>
              </a:rPr>
              <a:t>由一个或多个连续的页框组成，这些页框中包含已分配的对象，也包含空闲的对象</a:t>
            </a:r>
            <a:endParaRPr lang="en-US" altLang="zh-CN" dirty="0">
              <a:latin typeface="华文新魏"/>
              <a:ea typeface="华文新魏"/>
              <a:cs typeface="华文新魏"/>
            </a:endParaRPr>
          </a:p>
          <a:p>
            <a:r>
              <a:rPr lang="en-US" altLang="zh-CN" dirty="0">
                <a:latin typeface="华文新魏"/>
                <a:cs typeface="华文新魏"/>
              </a:rPr>
              <a:t>slab</a:t>
            </a:r>
            <a:r>
              <a:rPr lang="zh-CN" altLang="en-US" dirty="0">
                <a:latin typeface="华文新魏"/>
                <a:cs typeface="华文新魏"/>
              </a:rPr>
              <a:t>分配器的基本数据结构</a:t>
            </a:r>
            <a:endParaRPr lang="en-US" altLang="zh-CN" dirty="0">
              <a:latin typeface="华文新魏"/>
              <a:cs typeface="华文新魏"/>
            </a:endParaRPr>
          </a:p>
          <a:p>
            <a:pPr lvl="1"/>
            <a:r>
              <a:rPr lang="zh-CN" altLang="en-US" dirty="0"/>
              <a:t>高速缓存描述符：</a:t>
            </a:r>
            <a:r>
              <a:rPr lang="en-US" altLang="zh-CN" dirty="0" err="1">
                <a:solidFill>
                  <a:srgbClr val="FF0000"/>
                </a:solidFill>
              </a:rPr>
              <a:t>kmem_cache_t</a:t>
            </a:r>
            <a:endParaRPr lang="en-US" altLang="zh-CN" dirty="0">
              <a:solidFill>
                <a:srgbClr val="FF0000"/>
              </a:solidFill>
            </a:endParaRPr>
          </a:p>
          <a:p>
            <a:pPr lvl="1"/>
            <a:r>
              <a:rPr lang="en-US" altLang="zh-CN" dirty="0"/>
              <a:t>slab</a:t>
            </a:r>
            <a:r>
              <a:rPr lang="zh-CN" altLang="en-US" dirty="0"/>
              <a:t>描述符：</a:t>
            </a:r>
            <a:r>
              <a:rPr lang="en-US" altLang="zh-CN" dirty="0" err="1">
                <a:solidFill>
                  <a:srgbClr val="FF0000"/>
                </a:solidFill>
              </a:rPr>
              <a:t>slab_s</a:t>
            </a:r>
            <a:endParaRPr lang="en-US" altLang="zh-CN" dirty="0"/>
          </a:p>
          <a:p>
            <a:pPr lvl="1"/>
            <a:r>
              <a:rPr lang="zh-CN" altLang="en-US" dirty="0"/>
              <a:t>对象描述符：</a:t>
            </a:r>
            <a:r>
              <a:rPr lang="en-US" altLang="zh-CN" dirty="0" err="1">
                <a:solidFill>
                  <a:srgbClr val="FF0000"/>
                </a:solidFill>
              </a:rPr>
              <a:t>kmem_bufctl_t</a:t>
            </a:r>
            <a:endParaRPr lang="en-US" altLang="zh-CN" dirty="0"/>
          </a:p>
          <a:p>
            <a:endParaRPr lang="en-US" altLang="zh-CN" dirty="0">
              <a:latin typeface="华文新魏"/>
              <a:cs typeface="华文新魏"/>
            </a:endParaRPr>
          </a:p>
          <a:p>
            <a:pPr lvl="1"/>
            <a:endParaRPr lang="zh-CN" altLang="en-US" dirty="0">
              <a:latin typeface="华文新魏"/>
              <a:ea typeface="华文新魏"/>
              <a:cs typeface="华文新魏"/>
            </a:endParaRPr>
          </a:p>
        </p:txBody>
      </p:sp>
    </p:spTree>
    <p:extLst>
      <p:ext uri="{BB962C8B-B14F-4D97-AF65-F5344CB8AC3E}">
        <p14:creationId xmlns:p14="http://schemas.microsoft.com/office/powerpoint/2010/main" val="41963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85800" y="1268413"/>
            <a:ext cx="7772400" cy="5184775"/>
          </a:xfrm>
        </p:spPr>
        <p:txBody>
          <a:bodyPr/>
          <a:lstStyle/>
          <a:p>
            <a:pPr>
              <a:buFontTx/>
              <a:buNone/>
            </a:pPr>
            <a:r>
              <a:rPr lang="en-US" altLang="zh-CN" dirty="0">
                <a:latin typeface="Times New Roman" charset="0"/>
                <a:ea typeface="宋体" charset="0"/>
              </a:rPr>
              <a:t> </a:t>
            </a:r>
          </a:p>
        </p:txBody>
      </p:sp>
      <p:grpSp>
        <p:nvGrpSpPr>
          <p:cNvPr id="15364" name="Group 4"/>
          <p:cNvGrpSpPr>
            <a:grpSpLocks/>
          </p:cNvGrpSpPr>
          <p:nvPr/>
        </p:nvGrpSpPr>
        <p:grpSpPr bwMode="auto">
          <a:xfrm>
            <a:off x="1763713" y="1844675"/>
            <a:ext cx="6480175" cy="4392613"/>
            <a:chOff x="3240" y="1128"/>
            <a:chExt cx="4993" cy="3978"/>
          </a:xfrm>
        </p:grpSpPr>
        <p:grpSp>
          <p:nvGrpSpPr>
            <p:cNvPr id="15365" name="Group 5"/>
            <p:cNvGrpSpPr>
              <a:grpSpLocks/>
            </p:cNvGrpSpPr>
            <p:nvPr/>
          </p:nvGrpSpPr>
          <p:grpSpPr bwMode="auto">
            <a:xfrm>
              <a:off x="3373" y="1128"/>
              <a:ext cx="2974" cy="2808"/>
              <a:chOff x="3373" y="1128"/>
              <a:chExt cx="2974" cy="2808"/>
            </a:xfrm>
          </p:grpSpPr>
          <p:sp>
            <p:nvSpPr>
              <p:cNvPr id="15382" name="Text Box 6"/>
              <p:cNvSpPr txBox="1">
                <a:spLocks noChangeArrowheads="1"/>
              </p:cNvSpPr>
              <p:nvPr/>
            </p:nvSpPr>
            <p:spPr bwMode="auto">
              <a:xfrm>
                <a:off x="3373"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383" name="Text Box 7"/>
              <p:cNvSpPr txBox="1">
                <a:spLocks noChangeArrowheads="1"/>
              </p:cNvSpPr>
              <p:nvPr/>
            </p:nvSpPr>
            <p:spPr bwMode="auto">
              <a:xfrm>
                <a:off x="337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4" name="Text Box 8"/>
              <p:cNvSpPr txBox="1">
                <a:spLocks noChangeArrowheads="1"/>
              </p:cNvSpPr>
              <p:nvPr/>
            </p:nvSpPr>
            <p:spPr bwMode="auto">
              <a:xfrm>
                <a:off x="445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5" name="Text Box 9"/>
              <p:cNvSpPr txBox="1">
                <a:spLocks noChangeArrowheads="1"/>
              </p:cNvSpPr>
              <p:nvPr/>
            </p:nvSpPr>
            <p:spPr bwMode="auto">
              <a:xfrm>
                <a:off x="5533" y="190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86" name="Line 10"/>
              <p:cNvSpPr>
                <a:spLocks noChangeShapeType="1"/>
              </p:cNvSpPr>
              <p:nvPr/>
            </p:nvSpPr>
            <p:spPr bwMode="auto">
              <a:xfrm>
                <a:off x="3733" y="159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87" name="Line 11"/>
              <p:cNvSpPr>
                <a:spLocks noChangeShapeType="1"/>
              </p:cNvSpPr>
              <p:nvPr/>
            </p:nvSpPr>
            <p:spPr bwMode="auto">
              <a:xfrm>
                <a:off x="4813" y="159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88" name="Line 12"/>
              <p:cNvSpPr>
                <a:spLocks noChangeShapeType="1"/>
              </p:cNvSpPr>
              <p:nvPr/>
            </p:nvSpPr>
            <p:spPr bwMode="auto">
              <a:xfrm>
                <a:off x="5893" y="159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89" name="Line 13"/>
              <p:cNvSpPr>
                <a:spLocks noChangeShapeType="1"/>
              </p:cNvSpPr>
              <p:nvPr/>
            </p:nvSpPr>
            <p:spPr bwMode="auto">
              <a:xfrm>
                <a:off x="4680" y="315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0" name="Line 14"/>
              <p:cNvSpPr>
                <a:spLocks noChangeShapeType="1"/>
              </p:cNvSpPr>
              <p:nvPr/>
            </p:nvSpPr>
            <p:spPr bwMode="auto">
              <a:xfrm>
                <a:off x="360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1" name="Line 15"/>
              <p:cNvSpPr>
                <a:spLocks noChangeShapeType="1"/>
              </p:cNvSpPr>
              <p:nvPr/>
            </p:nvSpPr>
            <p:spPr bwMode="auto">
              <a:xfrm flipV="1">
                <a:off x="504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2" name="Line 16"/>
              <p:cNvSpPr>
                <a:spLocks noChangeShapeType="1"/>
              </p:cNvSpPr>
              <p:nvPr/>
            </p:nvSpPr>
            <p:spPr bwMode="auto">
              <a:xfrm>
                <a:off x="468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3" name="Line 17"/>
              <p:cNvSpPr>
                <a:spLocks noChangeShapeType="1"/>
              </p:cNvSpPr>
              <p:nvPr/>
            </p:nvSpPr>
            <p:spPr bwMode="auto">
              <a:xfrm rot="16200000" flipH="1">
                <a:off x="4320" y="1260"/>
                <a:ext cx="0" cy="36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4" name="Text Box 18"/>
              <p:cNvSpPr txBox="1">
                <a:spLocks noChangeArrowheads="1"/>
              </p:cNvSpPr>
              <p:nvPr/>
            </p:nvSpPr>
            <p:spPr bwMode="auto">
              <a:xfrm>
                <a:off x="342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95" name="Text Box 19"/>
              <p:cNvSpPr txBox="1">
                <a:spLocks noChangeArrowheads="1"/>
              </p:cNvSpPr>
              <p:nvPr/>
            </p:nvSpPr>
            <p:spPr bwMode="auto">
              <a:xfrm>
                <a:off x="342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396" name="Line 20"/>
              <p:cNvSpPr>
                <a:spLocks noChangeShapeType="1"/>
              </p:cNvSpPr>
              <p:nvPr/>
            </p:nvSpPr>
            <p:spPr bwMode="auto">
              <a:xfrm>
                <a:off x="3600" y="315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7" name="Line 21"/>
              <p:cNvSpPr>
                <a:spLocks noChangeShapeType="1"/>
              </p:cNvSpPr>
              <p:nvPr/>
            </p:nvSpPr>
            <p:spPr bwMode="auto">
              <a:xfrm flipV="1">
                <a:off x="3960" y="315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8" name="Line 22"/>
              <p:cNvSpPr>
                <a:spLocks noChangeShapeType="1"/>
              </p:cNvSpPr>
              <p:nvPr/>
            </p:nvSpPr>
            <p:spPr bwMode="auto">
              <a:xfrm flipV="1">
                <a:off x="396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99" name="Text Box 23"/>
              <p:cNvSpPr txBox="1">
                <a:spLocks noChangeArrowheads="1"/>
              </p:cNvSpPr>
              <p:nvPr/>
            </p:nvSpPr>
            <p:spPr bwMode="auto">
              <a:xfrm>
                <a:off x="450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0" name="Text Box 24"/>
              <p:cNvSpPr txBox="1">
                <a:spLocks noChangeArrowheads="1"/>
              </p:cNvSpPr>
              <p:nvPr/>
            </p:nvSpPr>
            <p:spPr bwMode="auto">
              <a:xfrm>
                <a:off x="450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1" name="Line 25"/>
              <p:cNvSpPr>
                <a:spLocks noChangeShapeType="1"/>
              </p:cNvSpPr>
              <p:nvPr/>
            </p:nvSpPr>
            <p:spPr bwMode="auto">
              <a:xfrm flipV="1">
                <a:off x="5040" y="315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402" name="Text Box 26"/>
              <p:cNvSpPr txBox="1">
                <a:spLocks noChangeArrowheads="1"/>
              </p:cNvSpPr>
              <p:nvPr/>
            </p:nvSpPr>
            <p:spPr bwMode="auto">
              <a:xfrm>
                <a:off x="4500"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403" name="Text Box 27"/>
              <p:cNvSpPr txBox="1">
                <a:spLocks noChangeArrowheads="1"/>
              </p:cNvSpPr>
              <p:nvPr/>
            </p:nvSpPr>
            <p:spPr bwMode="auto">
              <a:xfrm>
                <a:off x="5580" y="1128"/>
                <a:ext cx="767"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cache</a:t>
                </a:r>
              </a:p>
            </p:txBody>
          </p:sp>
          <p:sp>
            <p:nvSpPr>
              <p:cNvPr id="15404" name="Line 28"/>
              <p:cNvSpPr>
                <a:spLocks noChangeShapeType="1"/>
              </p:cNvSpPr>
              <p:nvPr/>
            </p:nvSpPr>
            <p:spPr bwMode="auto">
              <a:xfrm rot="16200000" flipH="1">
                <a:off x="5400" y="1260"/>
                <a:ext cx="0" cy="36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405" name="Text Box 29"/>
              <p:cNvSpPr txBox="1">
                <a:spLocks noChangeArrowheads="1"/>
              </p:cNvSpPr>
              <p:nvPr/>
            </p:nvSpPr>
            <p:spPr bwMode="auto">
              <a:xfrm>
                <a:off x="5580" y="268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6" name="Text Box 30"/>
              <p:cNvSpPr txBox="1">
                <a:spLocks noChangeArrowheads="1"/>
              </p:cNvSpPr>
              <p:nvPr/>
            </p:nvSpPr>
            <p:spPr bwMode="auto">
              <a:xfrm>
                <a:off x="5580" y="3468"/>
                <a:ext cx="720" cy="468"/>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000">
                    <a:solidFill>
                      <a:srgbClr val="0033CC"/>
                    </a:solidFill>
                    <a:latin typeface="华文新魏" charset="0"/>
                    <a:ea typeface="华文新魏" charset="0"/>
                    <a:cs typeface="华文新魏" charset="0"/>
                  </a:rPr>
                  <a:t>slab</a:t>
                </a:r>
              </a:p>
            </p:txBody>
          </p:sp>
          <p:sp>
            <p:nvSpPr>
              <p:cNvPr id="15407" name="Line 31"/>
              <p:cNvSpPr>
                <a:spLocks noChangeShapeType="1"/>
              </p:cNvSpPr>
              <p:nvPr/>
            </p:nvSpPr>
            <p:spPr bwMode="auto">
              <a:xfrm>
                <a:off x="576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408" name="Line 32"/>
              <p:cNvSpPr>
                <a:spLocks noChangeShapeType="1"/>
              </p:cNvSpPr>
              <p:nvPr/>
            </p:nvSpPr>
            <p:spPr bwMode="auto">
              <a:xfrm flipV="1">
                <a:off x="6120" y="237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409" name="Line 33"/>
              <p:cNvSpPr>
                <a:spLocks noChangeShapeType="1"/>
              </p:cNvSpPr>
              <p:nvPr/>
            </p:nvSpPr>
            <p:spPr bwMode="auto">
              <a:xfrm flipV="1">
                <a:off x="6120" y="3156"/>
                <a:ext cx="0"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5366" name="Group 34"/>
            <p:cNvGrpSpPr>
              <a:grpSpLocks/>
            </p:cNvGrpSpPr>
            <p:nvPr/>
          </p:nvGrpSpPr>
          <p:grpSpPr bwMode="auto">
            <a:xfrm>
              <a:off x="6433" y="1596"/>
              <a:ext cx="1800" cy="2496"/>
              <a:chOff x="6433" y="1596"/>
              <a:chExt cx="1800" cy="2496"/>
            </a:xfrm>
          </p:grpSpPr>
          <p:sp>
            <p:nvSpPr>
              <p:cNvPr id="15372" name="Rectangle 35"/>
              <p:cNvSpPr>
                <a:spLocks noChangeArrowheads="1"/>
              </p:cNvSpPr>
              <p:nvPr/>
            </p:nvSpPr>
            <p:spPr bwMode="auto">
              <a:xfrm>
                <a:off x="6433" y="1596"/>
                <a:ext cx="1800" cy="2496"/>
              </a:xfrm>
              <a:prstGeom prst="rect">
                <a:avLst/>
              </a:prstGeom>
              <a:solidFill>
                <a:srgbClr val="FF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a:p>
            </p:txBody>
          </p:sp>
          <p:grpSp>
            <p:nvGrpSpPr>
              <p:cNvPr id="15373" name="Group 36"/>
              <p:cNvGrpSpPr>
                <a:grpSpLocks/>
              </p:cNvGrpSpPr>
              <p:nvPr/>
            </p:nvGrpSpPr>
            <p:grpSpPr bwMode="auto">
              <a:xfrm>
                <a:off x="6480" y="1752"/>
                <a:ext cx="1620" cy="2106"/>
                <a:chOff x="6660" y="1752"/>
                <a:chExt cx="1620" cy="2106"/>
              </a:xfrm>
            </p:grpSpPr>
            <p:grpSp>
              <p:nvGrpSpPr>
                <p:cNvPr id="15374" name="Group 37"/>
                <p:cNvGrpSpPr>
                  <a:grpSpLocks/>
                </p:cNvGrpSpPr>
                <p:nvPr/>
              </p:nvGrpSpPr>
              <p:grpSpPr bwMode="auto">
                <a:xfrm>
                  <a:off x="6660" y="1752"/>
                  <a:ext cx="1440" cy="468"/>
                  <a:chOff x="6660" y="1752"/>
                  <a:chExt cx="1440" cy="468"/>
                </a:xfrm>
              </p:grpSpPr>
              <p:sp>
                <p:nvSpPr>
                  <p:cNvPr id="15380" name="Line 38"/>
                  <p:cNvSpPr>
                    <a:spLocks noChangeShapeType="1"/>
                  </p:cNvSpPr>
                  <p:nvPr/>
                </p:nvSpPr>
                <p:spPr bwMode="auto">
                  <a:xfrm flipH="1">
                    <a:off x="6660" y="1986"/>
                    <a:ext cx="540" cy="2"/>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81" name="Text Box 39"/>
                  <p:cNvSpPr txBox="1">
                    <a:spLocks noChangeArrowheads="1"/>
                  </p:cNvSpPr>
                  <p:nvPr/>
                </p:nvSpPr>
                <p:spPr bwMode="auto">
                  <a:xfrm>
                    <a:off x="7200" y="1752"/>
                    <a:ext cx="900" cy="46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满</a:t>
                    </a:r>
                    <a:r>
                      <a:rPr lang="en-US" altLang="zh-CN" sz="2000">
                        <a:solidFill>
                          <a:srgbClr val="0033CC"/>
                        </a:solidFill>
                        <a:latin typeface="华文新魏" charset="0"/>
                        <a:ea typeface="华文新魏" charset="0"/>
                        <a:cs typeface="华文新魏" charset="0"/>
                      </a:rPr>
                      <a:t>slab</a:t>
                    </a:r>
                  </a:p>
                </p:txBody>
              </p:sp>
            </p:grpSp>
            <p:grpSp>
              <p:nvGrpSpPr>
                <p:cNvPr id="15375" name="Group 40"/>
                <p:cNvGrpSpPr>
                  <a:grpSpLocks/>
                </p:cNvGrpSpPr>
                <p:nvPr/>
              </p:nvGrpSpPr>
              <p:grpSpPr bwMode="auto">
                <a:xfrm>
                  <a:off x="6660" y="2766"/>
                  <a:ext cx="1620" cy="1092"/>
                  <a:chOff x="6660" y="2766"/>
                  <a:chExt cx="1620" cy="1092"/>
                </a:xfrm>
              </p:grpSpPr>
              <p:sp>
                <p:nvSpPr>
                  <p:cNvPr id="15376" name="Line 41"/>
                  <p:cNvSpPr>
                    <a:spLocks noChangeShapeType="1"/>
                  </p:cNvSpPr>
                  <p:nvPr/>
                </p:nvSpPr>
                <p:spPr bwMode="auto">
                  <a:xfrm flipH="1">
                    <a:off x="6660" y="2922"/>
                    <a:ext cx="540" cy="2"/>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77" name="Line 42"/>
                  <p:cNvSpPr>
                    <a:spLocks noChangeShapeType="1"/>
                  </p:cNvSpPr>
                  <p:nvPr/>
                </p:nvSpPr>
                <p:spPr bwMode="auto">
                  <a:xfrm flipH="1">
                    <a:off x="6660" y="3702"/>
                    <a:ext cx="540" cy="2"/>
                  </a:xfrm>
                  <a:prstGeom prst="line">
                    <a:avLst/>
                  </a:prstGeom>
                  <a:noFill/>
                  <a:ln w="9525">
                    <a:solidFill>
                      <a:srgbClr val="000000"/>
                    </a:solidFill>
                    <a:prstDash val="dash"/>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378" name="Text Box 43"/>
                  <p:cNvSpPr txBox="1">
                    <a:spLocks noChangeArrowheads="1"/>
                  </p:cNvSpPr>
                  <p:nvPr/>
                </p:nvSpPr>
                <p:spPr bwMode="auto">
                  <a:xfrm>
                    <a:off x="7200" y="2766"/>
                    <a:ext cx="1080" cy="46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半满</a:t>
                    </a:r>
                    <a:r>
                      <a:rPr lang="en-US" altLang="zh-CN" sz="2000">
                        <a:solidFill>
                          <a:srgbClr val="0033CC"/>
                        </a:solidFill>
                        <a:latin typeface="华文新魏" charset="0"/>
                        <a:ea typeface="华文新魏" charset="0"/>
                        <a:cs typeface="华文新魏" charset="0"/>
                      </a:rPr>
                      <a:t>slab</a:t>
                    </a:r>
                  </a:p>
                </p:txBody>
              </p:sp>
              <p:sp>
                <p:nvSpPr>
                  <p:cNvPr id="15379" name="Text Box 44"/>
                  <p:cNvSpPr txBox="1">
                    <a:spLocks noChangeArrowheads="1"/>
                  </p:cNvSpPr>
                  <p:nvPr/>
                </p:nvSpPr>
                <p:spPr bwMode="auto">
                  <a:xfrm>
                    <a:off x="7200" y="3390"/>
                    <a:ext cx="900" cy="46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空</a:t>
                    </a:r>
                    <a:r>
                      <a:rPr lang="en-US" altLang="zh-CN" sz="2000">
                        <a:solidFill>
                          <a:srgbClr val="0033CC"/>
                        </a:solidFill>
                        <a:latin typeface="华文新魏" charset="0"/>
                        <a:ea typeface="华文新魏" charset="0"/>
                        <a:cs typeface="华文新魏" charset="0"/>
                      </a:rPr>
                      <a:t>slab</a:t>
                    </a:r>
                  </a:p>
                </p:txBody>
              </p:sp>
            </p:grpSp>
          </p:grpSp>
        </p:grpSp>
        <p:grpSp>
          <p:nvGrpSpPr>
            <p:cNvPr id="15367" name="Group 45"/>
            <p:cNvGrpSpPr>
              <a:grpSpLocks/>
            </p:cNvGrpSpPr>
            <p:nvPr/>
          </p:nvGrpSpPr>
          <p:grpSpPr bwMode="auto">
            <a:xfrm>
              <a:off x="3240" y="4170"/>
              <a:ext cx="3420" cy="936"/>
              <a:chOff x="3240" y="4170"/>
              <a:chExt cx="3420" cy="936"/>
            </a:xfrm>
          </p:grpSpPr>
          <p:sp>
            <p:nvSpPr>
              <p:cNvPr id="15368" name="Text Box 46"/>
              <p:cNvSpPr txBox="1">
                <a:spLocks noChangeArrowheads="1"/>
              </p:cNvSpPr>
              <p:nvPr/>
            </p:nvSpPr>
            <p:spPr bwMode="auto">
              <a:xfrm>
                <a:off x="3779" y="4638"/>
                <a:ext cx="2881" cy="468"/>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2800">
                    <a:solidFill>
                      <a:srgbClr val="0033CC"/>
                    </a:solidFill>
                    <a:latin typeface="华文新魏" charset="0"/>
                    <a:ea typeface="华文新魏" charset="0"/>
                    <a:cs typeface="华文新魏" charset="0"/>
                  </a:rPr>
                  <a:t>slab</a:t>
                </a:r>
                <a:r>
                  <a:rPr lang="zh-CN" altLang="en-US" sz="2800">
                    <a:solidFill>
                      <a:srgbClr val="0033CC"/>
                    </a:solidFill>
                    <a:latin typeface="华文新魏" charset="0"/>
                    <a:ea typeface="华文新魏" charset="0"/>
                    <a:cs typeface="华文新魏" charset="0"/>
                  </a:rPr>
                  <a:t>分配器组成</a:t>
                </a:r>
              </a:p>
            </p:txBody>
          </p:sp>
          <p:sp>
            <p:nvSpPr>
              <p:cNvPr id="15369" name="Text Box 47"/>
              <p:cNvSpPr txBox="1">
                <a:spLocks noChangeArrowheads="1"/>
              </p:cNvSpPr>
              <p:nvPr/>
            </p:nvSpPr>
            <p:spPr bwMode="auto">
              <a:xfrm>
                <a:off x="3240" y="4170"/>
                <a:ext cx="900" cy="468"/>
              </a:xfrm>
              <a:prstGeom prst="rect">
                <a:avLst/>
              </a:prstGeom>
              <a:solidFill>
                <a:srgbClr val="FF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pcb</a:t>
                </a:r>
              </a:p>
            </p:txBody>
          </p:sp>
          <p:sp>
            <p:nvSpPr>
              <p:cNvPr id="15370" name="Text Box 48"/>
              <p:cNvSpPr txBox="1">
                <a:spLocks noChangeArrowheads="1"/>
              </p:cNvSpPr>
              <p:nvPr/>
            </p:nvSpPr>
            <p:spPr bwMode="auto">
              <a:xfrm>
                <a:off x="4500" y="4170"/>
                <a:ext cx="900" cy="468"/>
              </a:xfrm>
              <a:prstGeom prst="rect">
                <a:avLst/>
              </a:prstGeom>
              <a:solidFill>
                <a:srgbClr val="FF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inode</a:t>
                </a:r>
              </a:p>
            </p:txBody>
          </p:sp>
          <p:sp>
            <p:nvSpPr>
              <p:cNvPr id="15371" name="Text Box 49"/>
              <p:cNvSpPr txBox="1">
                <a:spLocks noChangeArrowheads="1"/>
              </p:cNvSpPr>
              <p:nvPr/>
            </p:nvSpPr>
            <p:spPr bwMode="auto">
              <a:xfrm>
                <a:off x="5580" y="4170"/>
                <a:ext cx="900" cy="468"/>
              </a:xfrm>
              <a:prstGeom prst="rect">
                <a:avLst/>
              </a:prstGeom>
              <a:solidFill>
                <a:srgbClr val="FF505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存</a:t>
                </a:r>
                <a:r>
                  <a:rPr lang="en-US" altLang="zh-CN" sz="2000">
                    <a:solidFill>
                      <a:srgbClr val="0033CC"/>
                    </a:solidFill>
                    <a:latin typeface="华文新魏" charset="0"/>
                    <a:ea typeface="华文新魏" charset="0"/>
                    <a:cs typeface="华文新魏" charset="0"/>
                  </a:rPr>
                  <a:t>vma</a:t>
                </a:r>
              </a:p>
            </p:txBody>
          </p:sp>
        </p:gr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高速缓冲区及</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a:t>
            </a:r>
            <a:r>
              <a:rPr lang="zh-CN" altLang="en-US" sz="3600" dirty="0">
                <a:latin typeface="华文新魏" charset="0"/>
                <a:ea typeface="华文新魏" charset="0"/>
                <a:cs typeface="华文新魏" charset="0"/>
              </a:rPr>
              <a:t>结构</a:t>
            </a:r>
            <a:endParaRPr kumimoji="1" lang="zh-CN" altLang="en-US" dirty="0"/>
          </a:p>
        </p:txBody>
      </p:sp>
      <p:sp>
        <p:nvSpPr>
          <p:cNvPr id="5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167</a:t>
            </a:fld>
            <a:endParaRPr lang="en-US" altLang="zh-CN" dirty="0"/>
          </a:p>
        </p:txBody>
      </p:sp>
    </p:spTree>
    <p:extLst>
      <p:ext uri="{BB962C8B-B14F-4D97-AF65-F5344CB8AC3E}">
        <p14:creationId xmlns:p14="http://schemas.microsoft.com/office/powerpoint/2010/main" val="673279582"/>
      </p:ext>
    </p:extLst>
  </p:cSld>
  <p:clrMapOvr>
    <a:masterClrMapping/>
  </p:clrMapOvr>
  <p:transition spd="slow">
    <p:wip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0DB4D46-3D14-4EEB-97E3-0BB5EF58E306}" type="slidenum">
              <a:rPr lang="en-US" altLang="zh-CN"/>
              <a:pPr/>
              <a:t>168</a:t>
            </a:fld>
            <a:endParaRPr lang="en-US" altLang="zh-CN"/>
          </a:p>
        </p:txBody>
      </p:sp>
      <p:sp>
        <p:nvSpPr>
          <p:cNvPr id="1212418" name="Rectangle 2"/>
          <p:cNvSpPr>
            <a:spLocks noGrp="1" noChangeArrowheads="1"/>
          </p:cNvSpPr>
          <p:nvPr>
            <p:ph type="title"/>
          </p:nvPr>
        </p:nvSpPr>
        <p:spPr/>
        <p:txBody>
          <a:bodyPr/>
          <a:lstStyle/>
          <a:p>
            <a:r>
              <a:rPr lang="en-US" altLang="zh-CN"/>
              <a:t>slab</a:t>
            </a:r>
            <a:r>
              <a:rPr lang="zh-CN" altLang="en-US"/>
              <a:t>描述符</a:t>
            </a:r>
          </a:p>
        </p:txBody>
      </p:sp>
      <p:sp>
        <p:nvSpPr>
          <p:cNvPr id="1212419" name="Rectangle 3"/>
          <p:cNvSpPr>
            <a:spLocks noGrp="1" noChangeArrowheads="1"/>
          </p:cNvSpPr>
          <p:nvPr>
            <p:ph type="body" idx="1"/>
          </p:nvPr>
        </p:nvSpPr>
        <p:spPr/>
        <p:txBody>
          <a:bodyPr/>
          <a:lstStyle/>
          <a:p>
            <a:r>
              <a:rPr lang="zh-CN" altLang="en-US" dirty="0"/>
              <a:t>结构定义</a:t>
            </a:r>
          </a:p>
          <a:p>
            <a:endParaRPr lang="zh-CN" altLang="en-US" dirty="0"/>
          </a:p>
          <a:p>
            <a:pPr lvl="1"/>
            <a:endParaRPr lang="zh-CN" altLang="en-US" dirty="0"/>
          </a:p>
          <a:p>
            <a:pPr lvl="1"/>
            <a:endParaRPr lang="zh-CN" altLang="en-US" dirty="0"/>
          </a:p>
          <a:p>
            <a:pPr lvl="1"/>
            <a:endParaRPr lang="zh-CN" altLang="en-US" dirty="0"/>
          </a:p>
          <a:p>
            <a:pPr lvl="1"/>
            <a:endParaRPr lang="en-US" altLang="zh-CN" dirty="0"/>
          </a:p>
          <a:p>
            <a:pPr lvl="1"/>
            <a:endParaRPr lang="en-US" altLang="zh-CN" dirty="0"/>
          </a:p>
          <a:p>
            <a:pPr lvl="1"/>
            <a:r>
              <a:rPr lang="zh-CN" altLang="en-US" dirty="0"/>
              <a:t>在高速缓存中根据类型不同分别存在不同的</a:t>
            </a:r>
            <a:r>
              <a:rPr lang="en-US" altLang="zh-CN" dirty="0"/>
              <a:t>slab</a:t>
            </a:r>
            <a:r>
              <a:rPr lang="zh-CN" altLang="en-US" dirty="0"/>
              <a:t>链表中</a:t>
            </a:r>
          </a:p>
          <a:p>
            <a:pPr lvl="1"/>
            <a:r>
              <a:rPr lang="zh-CN" altLang="en-US" dirty="0"/>
              <a:t>可存放在</a:t>
            </a:r>
            <a:r>
              <a:rPr lang="en-US" altLang="zh-CN" dirty="0"/>
              <a:t>slab</a:t>
            </a:r>
            <a:r>
              <a:rPr lang="zh-CN" altLang="en-US" dirty="0"/>
              <a:t>外，也可存放在</a:t>
            </a:r>
            <a:r>
              <a:rPr lang="en-US" altLang="zh-CN" dirty="0"/>
              <a:t>slab</a:t>
            </a:r>
            <a:r>
              <a:rPr lang="zh-CN" altLang="en-US" dirty="0"/>
              <a:t>内</a:t>
            </a:r>
          </a:p>
        </p:txBody>
      </p:sp>
      <p:pic>
        <p:nvPicPr>
          <p:cNvPr id="1212420" name="Picture 4"/>
          <p:cNvPicPr>
            <a:picLocks noChangeAspect="1" noChangeArrowheads="1"/>
          </p:cNvPicPr>
          <p:nvPr/>
        </p:nvPicPr>
        <p:blipFill>
          <a:blip r:embed="rId2" cstate="print"/>
          <a:srcRect/>
          <a:stretch>
            <a:fillRect/>
          </a:stretch>
        </p:blipFill>
        <p:spPr bwMode="auto">
          <a:xfrm>
            <a:off x="683568" y="1916832"/>
            <a:ext cx="8399615" cy="2232248"/>
          </a:xfrm>
          <a:prstGeom prst="rect">
            <a:avLst/>
          </a:prstGeom>
          <a:noFill/>
        </p:spPr>
      </p:pic>
    </p:spTree>
    <p:extLst>
      <p:ext uri="{BB962C8B-B14F-4D97-AF65-F5344CB8AC3E}">
        <p14:creationId xmlns:p14="http://schemas.microsoft.com/office/powerpoint/2010/main" val="108035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fld id="{6ABA73CC-ABFD-488E-9ED2-6D7D9F6123FF}" type="slidenum">
              <a:rPr lang="en-US" altLang="zh-CN"/>
              <a:pPr/>
              <a:t>169</a:t>
            </a:fld>
            <a:endParaRPr lang="en-US" altLang="zh-CN"/>
          </a:p>
        </p:txBody>
      </p:sp>
      <p:sp>
        <p:nvSpPr>
          <p:cNvPr id="1172482" name="Rectangle 2"/>
          <p:cNvSpPr>
            <a:spLocks noGrp="1" noChangeArrowheads="1"/>
          </p:cNvSpPr>
          <p:nvPr>
            <p:ph type="title"/>
          </p:nvPr>
        </p:nvSpPr>
        <p:spPr/>
        <p:txBody>
          <a:bodyPr/>
          <a:lstStyle/>
          <a:p>
            <a:r>
              <a:rPr lang="en-US" altLang="zh-CN" dirty="0"/>
              <a:t>Slab</a:t>
            </a:r>
            <a:r>
              <a:rPr lang="zh-CN" altLang="en-US" dirty="0"/>
              <a:t>内的对象结构</a:t>
            </a:r>
          </a:p>
        </p:txBody>
      </p:sp>
      <p:sp>
        <p:nvSpPr>
          <p:cNvPr id="1172483" name="Rectangle 3"/>
          <p:cNvSpPr>
            <a:spLocks noGrp="1" noChangeArrowheads="1"/>
          </p:cNvSpPr>
          <p:nvPr>
            <p:ph type="body" idx="1"/>
          </p:nvPr>
        </p:nvSpPr>
        <p:spPr/>
        <p:txBody>
          <a:bodyPr/>
          <a:lstStyle/>
          <a:p>
            <a:endParaRPr lang="en-US" altLang="zh-CN" dirty="0"/>
          </a:p>
        </p:txBody>
      </p:sp>
      <p:pic>
        <p:nvPicPr>
          <p:cNvPr id="1172485" name="Picture 5"/>
          <p:cNvPicPr>
            <a:picLocks noChangeAspect="1" noChangeArrowheads="1"/>
          </p:cNvPicPr>
          <p:nvPr/>
        </p:nvPicPr>
        <p:blipFill>
          <a:blip r:embed="rId2" cstate="print"/>
          <a:srcRect/>
          <a:stretch>
            <a:fillRect/>
          </a:stretch>
        </p:blipFill>
        <p:spPr bwMode="auto">
          <a:xfrm>
            <a:off x="935806" y="1844824"/>
            <a:ext cx="7596634" cy="4416648"/>
          </a:xfrm>
          <a:prstGeom prst="rect">
            <a:avLst/>
          </a:prstGeom>
          <a:noFill/>
          <a:ln w="9525">
            <a:noFill/>
            <a:miter lim="800000"/>
            <a:headEnd/>
            <a:tailEnd/>
          </a:ln>
          <a:effectLst/>
        </p:spPr>
      </p:pic>
      <p:sp>
        <p:nvSpPr>
          <p:cNvPr id="1172486" name="Oval 6"/>
          <p:cNvSpPr>
            <a:spLocks noChangeArrowheads="1"/>
          </p:cNvSpPr>
          <p:nvPr/>
        </p:nvSpPr>
        <p:spPr bwMode="auto">
          <a:xfrm>
            <a:off x="2699792" y="2782441"/>
            <a:ext cx="1152525" cy="790575"/>
          </a:xfrm>
          <a:prstGeom prst="ellipse">
            <a:avLst/>
          </a:prstGeom>
          <a:noFill/>
          <a:ln w="9525">
            <a:solidFill>
              <a:srgbClr val="FF0000"/>
            </a:solidFill>
            <a:round/>
            <a:headEnd/>
            <a:tailEnd/>
          </a:ln>
          <a:effectLst/>
        </p:spPr>
        <p:txBody>
          <a:bodyPr wrap="none" anchor="ctr"/>
          <a:lstStyle/>
          <a:p>
            <a:endParaRPr lang="zh-CN" altLang="en-US"/>
          </a:p>
        </p:txBody>
      </p:sp>
      <p:sp>
        <p:nvSpPr>
          <p:cNvPr id="1172487" name="Oval 7"/>
          <p:cNvSpPr>
            <a:spLocks noChangeArrowheads="1"/>
          </p:cNvSpPr>
          <p:nvPr/>
        </p:nvSpPr>
        <p:spPr bwMode="auto">
          <a:xfrm>
            <a:off x="2699792" y="4942234"/>
            <a:ext cx="1152525" cy="935038"/>
          </a:xfrm>
          <a:prstGeom prst="ellipse">
            <a:avLst/>
          </a:prstGeom>
          <a:noFill/>
          <a:ln w="9525">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177521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 </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en-US" dirty="0">
                <a:latin typeface="华文新魏"/>
                <a:cs typeface="华文新魏"/>
              </a:rPr>
              <a:t>基于</a:t>
            </a:r>
            <a:r>
              <a:rPr lang="zh-CN" altLang="zh-CN" dirty="0">
                <a:latin typeface="华文新魏"/>
                <a:cs typeface="华文新魏"/>
              </a:rPr>
              <a:t>动态链接系统库及运行时链接装载方式，</a:t>
            </a:r>
            <a:r>
              <a:rPr lang="zh-CN" altLang="zh-CN" dirty="0">
                <a:solidFill>
                  <a:srgbClr val="0000FF"/>
                </a:solidFill>
                <a:latin typeface="华文新魏"/>
                <a:cs typeface="华文新魏"/>
              </a:rPr>
              <a:t>不要求</a:t>
            </a:r>
            <a:r>
              <a:rPr lang="zh-CN" altLang="zh-CN" dirty="0">
                <a:solidFill>
                  <a:srgbClr val="FF0000"/>
                </a:solidFill>
                <a:latin typeface="华文新魏"/>
                <a:cs typeface="华文新魏"/>
              </a:rPr>
              <a:t>启动执行程序时就已</a:t>
            </a:r>
            <a:r>
              <a:rPr lang="zh-CN" altLang="zh-CN" dirty="0">
                <a:solidFill>
                  <a:srgbClr val="0000FF"/>
                </a:solidFill>
                <a:latin typeface="华文新魏"/>
                <a:cs typeface="华文新魏"/>
              </a:rPr>
              <a:t>装载</a:t>
            </a:r>
            <a:r>
              <a:rPr lang="zh-CN" altLang="zh-CN" dirty="0">
                <a:solidFill>
                  <a:srgbClr val="FF0000"/>
                </a:solidFill>
                <a:latin typeface="华文新魏"/>
                <a:cs typeface="华文新魏"/>
              </a:rPr>
              <a:t>整个程序的</a:t>
            </a:r>
            <a:r>
              <a:rPr lang="zh-CN" altLang="zh-CN" dirty="0">
                <a:solidFill>
                  <a:srgbClr val="0000FF"/>
                </a:solidFill>
                <a:latin typeface="华文新魏"/>
                <a:cs typeface="华文新魏"/>
              </a:rPr>
              <a:t>所有目标模块</a:t>
            </a:r>
            <a:endParaRPr lang="en-US" altLang="zh-CN" dirty="0">
              <a:solidFill>
                <a:srgbClr val="0000FF"/>
              </a:solidFill>
              <a:latin typeface="华文新魏"/>
              <a:cs typeface="华文新魏"/>
            </a:endParaRPr>
          </a:p>
          <a:p>
            <a:pPr lvl="1"/>
            <a:r>
              <a:rPr lang="zh-CN" altLang="zh-CN" dirty="0"/>
              <a:t>在</a:t>
            </a:r>
            <a:r>
              <a:rPr lang="zh-CN" altLang="zh-CN" dirty="0">
                <a:solidFill>
                  <a:srgbClr val="0000FF"/>
                </a:solidFill>
              </a:rPr>
              <a:t>程序装载代码模块前缀部分</a:t>
            </a:r>
            <a:r>
              <a:rPr lang="zh-CN" altLang="zh-CN" dirty="0"/>
              <a:t>不仅包括程序名、程序大小、重定位表和执行起始地址，还应包括</a:t>
            </a:r>
            <a:r>
              <a:rPr lang="zh-CN" altLang="zh-CN" dirty="0">
                <a:solidFill>
                  <a:srgbClr val="0000FF"/>
                </a:solidFill>
              </a:rPr>
              <a:t>动态链接表</a:t>
            </a:r>
            <a:r>
              <a:rPr lang="zh-CN" altLang="zh-CN" dirty="0"/>
              <a:t>以</a:t>
            </a:r>
            <a:r>
              <a:rPr lang="zh-CN" altLang="zh-CN" dirty="0">
                <a:solidFill>
                  <a:srgbClr val="FF0000"/>
                </a:solidFill>
              </a:rPr>
              <a:t>指明对哪些动态链接库的哪些函数进行调用</a:t>
            </a:r>
            <a:endParaRPr lang="en-US" altLang="zh-CN" dirty="0">
              <a:solidFill>
                <a:srgbClr val="FF0000"/>
              </a:solidFill>
            </a:endParaRPr>
          </a:p>
          <a:p>
            <a:pPr lvl="1"/>
            <a:r>
              <a:rPr lang="zh-CN" altLang="zh-CN" dirty="0">
                <a:solidFill>
                  <a:srgbClr val="0000FF"/>
                </a:solidFill>
              </a:rPr>
              <a:t>动态链接库装载模块前缀部</a:t>
            </a:r>
            <a:r>
              <a:rPr lang="zh-CN" altLang="zh-CN" dirty="0"/>
              <a:t>分也包括程序库名、程序库大小、重定位表和动态链接表，且该</a:t>
            </a:r>
            <a:r>
              <a:rPr lang="zh-CN" altLang="zh-CN" dirty="0">
                <a:solidFill>
                  <a:srgbClr val="0000FF"/>
                </a:solidFill>
              </a:rPr>
              <a:t>动态链接表</a:t>
            </a:r>
            <a:r>
              <a:rPr lang="zh-CN" altLang="zh-CN" dirty="0"/>
              <a:t>不仅应给出库中所有可共享函数的名称，还应</a:t>
            </a:r>
            <a:r>
              <a:rPr lang="zh-CN" altLang="zh-CN" dirty="0">
                <a:solidFill>
                  <a:srgbClr val="FF0000"/>
                </a:solidFill>
              </a:rPr>
              <a:t>指明其执行过程需要进一步调用和执行哪些动态链接库及函数</a:t>
            </a:r>
            <a:r>
              <a:rPr lang="zh-CN" altLang="zh-CN" dirty="0"/>
              <a:t> </a:t>
            </a:r>
            <a:endParaRPr lang="en-US" altLang="zh-CN" dirty="0"/>
          </a:p>
          <a:p>
            <a:pPr lvl="1"/>
            <a:r>
              <a:rPr lang="zh-CN" altLang="zh-CN" dirty="0"/>
              <a:t>相对地址到物理</a:t>
            </a:r>
            <a:r>
              <a:rPr lang="zh-CN" altLang="zh-CN" dirty="0">
                <a:solidFill>
                  <a:srgbClr val="0000FF"/>
                </a:solidFill>
              </a:rPr>
              <a:t>地址的转换</a:t>
            </a:r>
            <a:r>
              <a:rPr lang="zh-CN" altLang="zh-CN" dirty="0"/>
              <a:t>则</a:t>
            </a:r>
            <a:r>
              <a:rPr lang="zh-CN" altLang="zh-CN" dirty="0">
                <a:solidFill>
                  <a:srgbClr val="FF0000"/>
                </a:solidFill>
              </a:rPr>
              <a:t>推迟到程序执行指令时</a:t>
            </a:r>
            <a:endParaRPr lang="en-US" altLang="zh-CN" dirty="0"/>
          </a:p>
          <a:p>
            <a:pPr lvl="2"/>
            <a:r>
              <a:rPr lang="zh-CN" altLang="zh-CN" dirty="0">
                <a:latin typeface="华文新魏"/>
                <a:ea typeface="华文新魏"/>
                <a:cs typeface="华文新魏"/>
              </a:rPr>
              <a:t>显然，运行时链接装载方式必然采用动态重定位的地址转换方法 </a:t>
            </a:r>
            <a:endParaRPr lang="en-US" altLang="zh-CN" dirty="0">
              <a:solidFill>
                <a:srgbClr val="0000FF"/>
              </a:solidFill>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Tree>
    <p:extLst>
      <p:ext uri="{BB962C8B-B14F-4D97-AF65-F5344CB8AC3E}">
        <p14:creationId xmlns:p14="http://schemas.microsoft.com/office/powerpoint/2010/main" val="1993677663"/>
      </p:ext>
    </p:extLst>
  </p:cSld>
  <p:clrMapOvr>
    <a:masterClrMapping/>
  </p:clrMapOvr>
  <p:transition spd="slow">
    <p:wip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着色产生背景</a:t>
            </a:r>
          </a:p>
        </p:txBody>
      </p:sp>
      <p:sp>
        <p:nvSpPr>
          <p:cNvPr id="3" name="内容占位符 2"/>
          <p:cNvSpPr>
            <a:spLocks noGrp="1"/>
          </p:cNvSpPr>
          <p:nvPr>
            <p:ph idx="1"/>
          </p:nvPr>
        </p:nvSpPr>
        <p:spPr/>
        <p:txBody>
          <a:bodyPr/>
          <a:lstStyle/>
          <a:p>
            <a:r>
              <a:rPr lang="zh-CN" altLang="en-US" dirty="0"/>
              <a:t>硬件高速缓存对高速缓存的映射机制</a:t>
            </a:r>
            <a:endParaRPr lang="en-US" altLang="zh-CN" dirty="0"/>
          </a:p>
          <a:p>
            <a:pPr lvl="1"/>
            <a:r>
              <a:rPr lang="zh-CN" altLang="en-US" dirty="0"/>
              <a:t>直接映射：主存中的一个行总是存放在高速缓存中完全相同的位置</a:t>
            </a:r>
            <a:endParaRPr lang="en-US" altLang="zh-CN" dirty="0"/>
          </a:p>
          <a:p>
            <a:pPr lvl="1"/>
            <a:r>
              <a:rPr lang="zh-CN" altLang="en-US" dirty="0"/>
              <a:t>充分关联：主存中的任一行可以存在在高速缓存中的任意位置</a:t>
            </a:r>
            <a:endParaRPr lang="en-US" altLang="zh-CN" dirty="0"/>
          </a:p>
          <a:p>
            <a:r>
              <a:rPr lang="zh-CN" altLang="en-US" dirty="0"/>
              <a:t>问题</a:t>
            </a:r>
            <a:endParaRPr lang="en-US" altLang="zh-CN" dirty="0"/>
          </a:p>
          <a:p>
            <a:pPr lvl="1"/>
            <a:r>
              <a:rPr lang="zh-CN" altLang="en-US" dirty="0"/>
              <a:t>同一硬件高速缓存可以映射</a:t>
            </a:r>
            <a:r>
              <a:rPr lang="en-US" altLang="zh-CN" dirty="0"/>
              <a:t>RAM</a:t>
            </a:r>
            <a:r>
              <a:rPr lang="zh-CN" altLang="en-US" dirty="0"/>
              <a:t>中很多不同块</a:t>
            </a:r>
            <a:endParaRPr lang="en-US" altLang="zh-CN" dirty="0"/>
          </a:p>
          <a:p>
            <a:pPr lvl="1"/>
            <a:r>
              <a:rPr lang="en-US" altLang="zh-CN" dirty="0"/>
              <a:t>slab</a:t>
            </a:r>
            <a:r>
              <a:rPr lang="zh-CN" altLang="en-US" dirty="0"/>
              <a:t>中相同大小的对象倾向于存放在高速缓存内相同的偏移量处，导致</a:t>
            </a:r>
            <a:endParaRPr lang="en-US" altLang="zh-CN" dirty="0"/>
          </a:p>
          <a:p>
            <a:pPr lvl="2"/>
            <a:r>
              <a:rPr lang="zh-CN" altLang="en-US" dirty="0">
                <a:latin typeface="华文新魏"/>
                <a:ea typeface="华文新魏"/>
                <a:cs typeface="华文新魏"/>
              </a:rPr>
              <a:t>不同</a:t>
            </a:r>
            <a:r>
              <a:rPr lang="en-US" altLang="zh-CN" dirty="0">
                <a:latin typeface="华文新魏"/>
                <a:ea typeface="华文新魏"/>
                <a:cs typeface="华文新魏"/>
              </a:rPr>
              <a:t>slab</a:t>
            </a:r>
            <a:r>
              <a:rPr lang="zh-CN" altLang="en-US" dirty="0">
                <a:latin typeface="华文新魏"/>
                <a:ea typeface="华文新魏"/>
                <a:cs typeface="华文新魏"/>
              </a:rPr>
              <a:t>内具有相同偏移量的对象最终可能映射在同一高速缓存行</a:t>
            </a:r>
            <a:endParaRPr lang="en-US" altLang="zh-CN" dirty="0">
              <a:latin typeface="华文新魏"/>
              <a:ea typeface="华文新魏"/>
              <a:cs typeface="华文新魏"/>
            </a:endParaRPr>
          </a:p>
          <a:p>
            <a:pPr lvl="2"/>
            <a:r>
              <a:rPr lang="zh-CN" altLang="en-US" dirty="0">
                <a:latin typeface="华文新魏"/>
                <a:ea typeface="华文新魏"/>
                <a:cs typeface="华文新魏"/>
              </a:rPr>
              <a:t>高速缓存的硬件可能因此而花费内存周期在同一高速缓存行与</a:t>
            </a:r>
            <a:r>
              <a:rPr lang="en-US" altLang="zh-CN" dirty="0">
                <a:latin typeface="华文新魏"/>
                <a:ea typeface="华文新魏"/>
                <a:cs typeface="华文新魏"/>
              </a:rPr>
              <a:t>RAM</a:t>
            </a:r>
            <a:r>
              <a:rPr lang="zh-CN" altLang="en-US" dirty="0">
                <a:latin typeface="华文新魏"/>
                <a:ea typeface="华文新魏"/>
                <a:cs typeface="华文新魏"/>
              </a:rPr>
              <a:t>单元之间来来往往传递两个对象，而其他高速缓存行未能得到充分使用</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170</a:t>
            </a:fld>
            <a:endParaRPr lang="en-US" altLang="zh-CN" dirty="0"/>
          </a:p>
        </p:txBody>
      </p:sp>
    </p:spTree>
    <p:extLst>
      <p:ext uri="{BB962C8B-B14F-4D97-AF65-F5344CB8AC3E}">
        <p14:creationId xmlns:p14="http://schemas.microsoft.com/office/powerpoint/2010/main" val="69229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着色基本思想</a:t>
            </a:r>
          </a:p>
        </p:txBody>
      </p:sp>
      <p:sp>
        <p:nvSpPr>
          <p:cNvPr id="3" name="内容占位符 2"/>
          <p:cNvSpPr>
            <a:spLocks noGrp="1"/>
          </p:cNvSpPr>
          <p:nvPr>
            <p:ph idx="1"/>
          </p:nvPr>
        </p:nvSpPr>
        <p:spPr/>
        <p:txBody>
          <a:bodyPr/>
          <a:lstStyle/>
          <a:p>
            <a:r>
              <a:rPr lang="zh-CN" altLang="en-US" dirty="0"/>
              <a:t>思想</a:t>
            </a:r>
            <a:endParaRPr lang="en-US" altLang="zh-CN" dirty="0"/>
          </a:p>
          <a:p>
            <a:pPr lvl="1"/>
            <a:r>
              <a:rPr lang="zh-CN" altLang="en-US" dirty="0"/>
              <a:t>利用</a:t>
            </a:r>
            <a:r>
              <a:rPr lang="zh-CN" altLang="en-US" dirty="0">
                <a:solidFill>
                  <a:srgbClr val="FF0000"/>
                </a:solidFill>
              </a:rPr>
              <a:t>空闲未用的字节</a:t>
            </a:r>
            <a:r>
              <a:rPr lang="en-US" altLang="zh-CN" dirty="0">
                <a:solidFill>
                  <a:srgbClr val="FF0000"/>
                </a:solidFill>
              </a:rPr>
              <a:t>free </a:t>
            </a:r>
            <a:r>
              <a:rPr lang="zh-CN" altLang="en-US" dirty="0"/>
              <a:t>来对</a:t>
            </a:r>
            <a:r>
              <a:rPr lang="en-US" altLang="zh-CN" dirty="0"/>
              <a:t>slab</a:t>
            </a:r>
            <a:r>
              <a:rPr lang="zh-CN" altLang="en-US" dirty="0"/>
              <a:t>着色，“着色”只是用来再细分</a:t>
            </a:r>
            <a:r>
              <a:rPr lang="en-US" altLang="zh-CN" dirty="0"/>
              <a:t>slab</a:t>
            </a:r>
            <a:r>
              <a:rPr lang="zh-CN" altLang="en-US" dirty="0"/>
              <a:t>，并允许内存分配器把对象展开在不同的线性地址之中</a:t>
            </a:r>
            <a:endParaRPr lang="en-US" altLang="zh-CN" dirty="0"/>
          </a:p>
          <a:p>
            <a:pPr lvl="2"/>
            <a:r>
              <a:rPr lang="zh-CN" altLang="en-US" dirty="0">
                <a:latin typeface="华文新魏"/>
                <a:ea typeface="华文新魏"/>
                <a:cs typeface="华文新魏"/>
              </a:rPr>
              <a:t>这样内核从微处理器的硬件高速缓存中可能获得最好性能</a:t>
            </a:r>
            <a:endParaRPr lang="en-US" altLang="zh-CN" dirty="0">
              <a:latin typeface="华文新魏"/>
              <a:ea typeface="华文新魏"/>
              <a:cs typeface="华文新魏"/>
            </a:endParaRPr>
          </a:p>
          <a:p>
            <a:pPr lvl="1"/>
            <a:r>
              <a:rPr lang="zh-CN" altLang="en-US" dirty="0"/>
              <a:t>将称做</a:t>
            </a:r>
            <a:r>
              <a:rPr lang="zh-CN" altLang="en-US" dirty="0">
                <a:solidFill>
                  <a:srgbClr val="FF0000"/>
                </a:solidFill>
              </a:rPr>
              <a:t>颜色（</a:t>
            </a:r>
            <a:r>
              <a:rPr lang="en-US" altLang="zh-CN" dirty="0">
                <a:solidFill>
                  <a:srgbClr val="FF0000"/>
                </a:solidFill>
              </a:rPr>
              <a:t>color</a:t>
            </a:r>
            <a:r>
              <a:rPr lang="zh-CN" altLang="en-US" dirty="0">
                <a:solidFill>
                  <a:srgbClr val="FF0000"/>
                </a:solidFill>
              </a:rPr>
              <a:t>）</a:t>
            </a:r>
            <a:r>
              <a:rPr lang="zh-CN" altLang="en-US" dirty="0"/>
              <a:t>的不同随机数分配给</a:t>
            </a:r>
            <a:r>
              <a:rPr lang="en-US" altLang="zh-CN" dirty="0"/>
              <a:t>slab</a:t>
            </a:r>
          </a:p>
          <a:p>
            <a:r>
              <a:rPr lang="zh-CN" altLang="en-US" dirty="0">
                <a:latin typeface="华文新魏"/>
                <a:cs typeface="华文新魏"/>
              </a:rPr>
              <a:t>目标</a:t>
            </a:r>
            <a:endParaRPr lang="en-US" altLang="zh-CN" dirty="0">
              <a:latin typeface="华文新魏"/>
              <a:cs typeface="华文新魏"/>
            </a:endParaRPr>
          </a:p>
          <a:p>
            <a:pPr lvl="1"/>
            <a:r>
              <a:rPr lang="zh-CN" altLang="en-US" dirty="0"/>
              <a:t>把</a:t>
            </a:r>
            <a:r>
              <a:rPr lang="en-US" altLang="zh-CN" dirty="0"/>
              <a:t>slab </a:t>
            </a:r>
            <a:r>
              <a:rPr lang="zh-CN" altLang="en-US" dirty="0"/>
              <a:t>中的一些空闲区域从末尾移到开始</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171</a:t>
            </a:fld>
            <a:endParaRPr lang="en-US" altLang="zh-CN" dirty="0"/>
          </a:p>
        </p:txBody>
      </p:sp>
    </p:spTree>
    <p:extLst>
      <p:ext uri="{BB962C8B-B14F-4D97-AF65-F5344CB8AC3E}">
        <p14:creationId xmlns:p14="http://schemas.microsoft.com/office/powerpoint/2010/main" val="41469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着色原理</a:t>
            </a:r>
          </a:p>
        </p:txBody>
      </p:sp>
      <p:sp>
        <p:nvSpPr>
          <p:cNvPr id="3" name="内容占位符 2"/>
          <p:cNvSpPr>
            <a:spLocks noGrp="1"/>
          </p:cNvSpPr>
          <p:nvPr>
            <p:ph idx="1"/>
          </p:nvPr>
        </p:nvSpPr>
        <p:spPr/>
        <p:txBody>
          <a:bodyPr/>
          <a:lstStyle/>
          <a:p>
            <a:r>
              <a:rPr lang="zh-CN" altLang="en-US" dirty="0">
                <a:latin typeface="华文新魏"/>
                <a:cs typeface="华文新魏"/>
              </a:rPr>
              <a:t>高速缓存内对象的布局</a:t>
            </a:r>
            <a:endParaRPr lang="en-US" altLang="zh-CN" dirty="0">
              <a:latin typeface="华文新魏"/>
              <a:cs typeface="华文新魏"/>
            </a:endParaRPr>
          </a:p>
          <a:p>
            <a:pPr lvl="1"/>
            <a:r>
              <a:rPr lang="zh-CN" altLang="en-US" dirty="0"/>
              <a:t>对象在</a:t>
            </a:r>
            <a:r>
              <a:rPr lang="en-US" altLang="zh-CN" dirty="0"/>
              <a:t>RAM</a:t>
            </a:r>
            <a:r>
              <a:rPr lang="zh-CN" altLang="en-US" dirty="0"/>
              <a:t>中被对齐</a:t>
            </a:r>
            <a:endParaRPr lang="en-US" altLang="zh-CN" dirty="0"/>
          </a:p>
          <a:p>
            <a:pPr lvl="2"/>
            <a:r>
              <a:rPr lang="zh-CN" altLang="en-US" dirty="0">
                <a:latin typeface="华文新魏"/>
                <a:ea typeface="华文新魏"/>
                <a:cs typeface="华文新魏"/>
              </a:rPr>
              <a:t>对象的地址肯定是某个给定正数值（如</a:t>
            </a:r>
            <a:r>
              <a:rPr lang="en-US" altLang="zh-CN" dirty="0" err="1">
                <a:solidFill>
                  <a:srgbClr val="FF0000"/>
                </a:solidFill>
                <a:latin typeface="华文新魏"/>
                <a:ea typeface="华文新魏"/>
                <a:cs typeface="华文新魏"/>
              </a:rPr>
              <a:t>aln</a:t>
            </a:r>
            <a:r>
              <a:rPr lang="zh-CN" altLang="en-US" dirty="0">
                <a:latin typeface="华文新魏"/>
                <a:ea typeface="华文新魏"/>
                <a:cs typeface="华文新魏"/>
              </a:rPr>
              <a:t>）的倍数</a:t>
            </a:r>
            <a:endParaRPr lang="en-US" altLang="zh-CN" dirty="0">
              <a:latin typeface="华文新魏"/>
              <a:ea typeface="华文新魏"/>
              <a:cs typeface="华文新魏"/>
            </a:endParaRPr>
          </a:p>
          <a:p>
            <a:pPr lvl="2"/>
            <a:r>
              <a:rPr lang="zh-CN" altLang="en-US" dirty="0">
                <a:latin typeface="华文新魏"/>
                <a:ea typeface="华文新魏"/>
                <a:cs typeface="华文新魏"/>
              </a:rPr>
              <a:t>连对齐的约束也考虑在内，在</a:t>
            </a:r>
            <a:r>
              <a:rPr lang="en-US" altLang="zh-CN" dirty="0">
                <a:latin typeface="华文新魏"/>
                <a:ea typeface="华文新魏"/>
                <a:cs typeface="华文新魏"/>
              </a:rPr>
              <a:t>slab </a:t>
            </a:r>
            <a:r>
              <a:rPr lang="zh-CN" altLang="en-US" dirty="0">
                <a:latin typeface="华文新魏"/>
                <a:ea typeface="华文新魏"/>
                <a:cs typeface="华文新魏"/>
              </a:rPr>
              <a:t>内放置对象就有很多种可能方式</a:t>
            </a:r>
            <a:endParaRPr lang="en-US" altLang="zh-CN" dirty="0">
              <a:latin typeface="华文新魏"/>
              <a:ea typeface="华文新魏"/>
              <a:cs typeface="华文新魏"/>
            </a:endParaRPr>
          </a:p>
          <a:p>
            <a:pPr lvl="2"/>
            <a:r>
              <a:rPr lang="zh-CN" altLang="en-US" dirty="0">
                <a:latin typeface="华文新魏"/>
                <a:ea typeface="华文新魏"/>
                <a:cs typeface="华文新魏"/>
              </a:rPr>
              <a:t>方式的选择取决于缓存布局相关变量</a:t>
            </a:r>
            <a:br>
              <a:rPr lang="zh-CN" altLang="en-US" dirty="0">
                <a:latin typeface="华文新魏"/>
                <a:ea typeface="华文新魏"/>
                <a:cs typeface="华文新魏"/>
              </a:rPr>
            </a:br>
            <a:br>
              <a:rPr lang="zh-CN" altLang="en-US" dirty="0">
                <a:latin typeface="华文新魏"/>
                <a:ea typeface="华文新魏"/>
                <a:cs typeface="华文新魏"/>
              </a:rPr>
            </a:b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172</a:t>
            </a:fld>
            <a:endParaRPr lang="en-US" altLang="zh-CN"/>
          </a:p>
        </p:txBody>
      </p:sp>
      <p:pic>
        <p:nvPicPr>
          <p:cNvPr id="1302530" name="Picture 2"/>
          <p:cNvPicPr>
            <a:picLocks noChangeAspect="1" noChangeArrowheads="1"/>
          </p:cNvPicPr>
          <p:nvPr/>
        </p:nvPicPr>
        <p:blipFill>
          <a:blip r:embed="rId2" cstate="print"/>
          <a:srcRect/>
          <a:stretch>
            <a:fillRect/>
          </a:stretch>
        </p:blipFill>
        <p:spPr bwMode="auto">
          <a:xfrm>
            <a:off x="755576" y="3390530"/>
            <a:ext cx="7344816" cy="2414734"/>
          </a:xfrm>
          <a:prstGeom prst="rect">
            <a:avLst/>
          </a:prstGeom>
          <a:noFill/>
          <a:ln w="9525">
            <a:noFill/>
            <a:miter lim="800000"/>
            <a:headEnd/>
            <a:tailEnd/>
          </a:ln>
        </p:spPr>
      </p:pic>
    </p:spTree>
    <p:extLst>
      <p:ext uri="{BB962C8B-B14F-4D97-AF65-F5344CB8AC3E}">
        <p14:creationId xmlns:p14="http://schemas.microsoft.com/office/powerpoint/2010/main" val="160209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着色方法</a:t>
            </a:r>
          </a:p>
        </p:txBody>
      </p:sp>
      <p:sp>
        <p:nvSpPr>
          <p:cNvPr id="3" name="内容占位符 2"/>
          <p:cNvSpPr>
            <a:spLocks noGrp="1"/>
          </p:cNvSpPr>
          <p:nvPr>
            <p:ph idx="1"/>
          </p:nvPr>
        </p:nvSpPr>
        <p:spPr/>
        <p:txBody>
          <a:bodyPr/>
          <a:lstStyle/>
          <a:p>
            <a:pPr>
              <a:spcBef>
                <a:spcPts val="200"/>
              </a:spcBef>
            </a:pPr>
            <a:r>
              <a:rPr lang="zh-CN" altLang="en-US" dirty="0">
                <a:solidFill>
                  <a:srgbClr val="FF0000"/>
                </a:solidFill>
                <a:latin typeface="华文新魏"/>
                <a:cs typeface="华文新魏"/>
              </a:rPr>
              <a:t>不同颜色的</a:t>
            </a:r>
            <a:r>
              <a:rPr lang="en-US" altLang="zh-CN" dirty="0">
                <a:solidFill>
                  <a:srgbClr val="FF0000"/>
                </a:solidFill>
                <a:latin typeface="华文新魏"/>
                <a:cs typeface="华文新魏"/>
              </a:rPr>
              <a:t>slab </a:t>
            </a:r>
            <a:r>
              <a:rPr lang="zh-CN" altLang="en-US" dirty="0">
                <a:solidFill>
                  <a:srgbClr val="FF0000"/>
                </a:solidFill>
                <a:latin typeface="华文新魏"/>
                <a:cs typeface="华文新魏"/>
              </a:rPr>
              <a:t>把</a:t>
            </a:r>
            <a:r>
              <a:rPr lang="en-US" altLang="zh-CN" dirty="0">
                <a:solidFill>
                  <a:srgbClr val="FF0000"/>
                </a:solidFill>
                <a:latin typeface="华文新魏"/>
                <a:cs typeface="华文新魏"/>
              </a:rPr>
              <a:t>slab </a:t>
            </a:r>
            <a:r>
              <a:rPr lang="zh-CN" altLang="en-US" dirty="0">
                <a:solidFill>
                  <a:srgbClr val="FF0000"/>
                </a:solidFill>
                <a:latin typeface="华文新魏"/>
                <a:cs typeface="华文新魏"/>
              </a:rPr>
              <a:t>的第一个对象存放在不同的内存单元</a:t>
            </a:r>
            <a:r>
              <a:rPr lang="zh-CN" altLang="en-US" dirty="0">
                <a:latin typeface="华文新魏"/>
                <a:cs typeface="华文新魏"/>
              </a:rPr>
              <a:t>，同时满足对齐约束</a:t>
            </a:r>
            <a:endParaRPr lang="en-US" altLang="zh-CN" dirty="0">
              <a:latin typeface="华文新魏"/>
              <a:cs typeface="华文新魏"/>
            </a:endParaRPr>
          </a:p>
          <a:p>
            <a:pPr lvl="1">
              <a:spcBef>
                <a:spcPts val="200"/>
              </a:spcBef>
            </a:pPr>
            <a:r>
              <a:rPr lang="zh-CN" altLang="en-US" dirty="0"/>
              <a:t>可用颜色个数为</a:t>
            </a:r>
            <a:r>
              <a:rPr lang="en-US" altLang="zh-CN" dirty="0">
                <a:solidFill>
                  <a:srgbClr val="FF0000"/>
                </a:solidFill>
              </a:rPr>
              <a:t>free/</a:t>
            </a:r>
            <a:r>
              <a:rPr lang="en-US" altLang="zh-CN" dirty="0" err="1">
                <a:solidFill>
                  <a:srgbClr val="FF0000"/>
                </a:solidFill>
              </a:rPr>
              <a:t>aln</a:t>
            </a:r>
            <a:r>
              <a:rPr lang="zh-CN" altLang="en-US" dirty="0"/>
              <a:t>（存放在高速缓存描述符的</a:t>
            </a:r>
            <a:r>
              <a:rPr lang="en-US" altLang="zh-CN" dirty="0"/>
              <a:t>colour </a:t>
            </a:r>
            <a:r>
              <a:rPr lang="zh-CN" altLang="en-US" dirty="0"/>
              <a:t>字段）</a:t>
            </a:r>
            <a:endParaRPr lang="en-US" altLang="zh-CN" dirty="0"/>
          </a:p>
          <a:p>
            <a:pPr lvl="1">
              <a:spcBef>
                <a:spcPts val="200"/>
              </a:spcBef>
            </a:pPr>
            <a:r>
              <a:rPr lang="zh-CN" altLang="en-US" dirty="0"/>
              <a:t>第一个颜色表示为</a:t>
            </a:r>
            <a:r>
              <a:rPr lang="en-US" altLang="zh-CN" dirty="0"/>
              <a:t>0</a:t>
            </a:r>
            <a:r>
              <a:rPr lang="zh-CN" altLang="en-US" dirty="0"/>
              <a:t>，最后一个颜色表示为</a:t>
            </a:r>
            <a:r>
              <a:rPr lang="en-US" altLang="zh-CN" dirty="0"/>
              <a:t>(free/</a:t>
            </a:r>
            <a:r>
              <a:rPr lang="en-US" altLang="zh-CN" dirty="0" err="1"/>
              <a:t>aln</a:t>
            </a:r>
            <a:r>
              <a:rPr lang="en-US" altLang="zh-CN" dirty="0"/>
              <a:t>)</a:t>
            </a:r>
            <a:r>
              <a:rPr lang="zh-CN" altLang="en-US" dirty="0"/>
              <a:t>－</a:t>
            </a:r>
            <a:r>
              <a:rPr lang="en-US" altLang="zh-CN" dirty="0"/>
              <a:t>1</a:t>
            </a:r>
          </a:p>
          <a:p>
            <a:pPr lvl="2">
              <a:spcBef>
                <a:spcPts val="200"/>
              </a:spcBef>
            </a:pPr>
            <a:r>
              <a:rPr lang="zh-CN" altLang="en-US" dirty="0">
                <a:latin typeface="华文新魏"/>
                <a:ea typeface="华文新魏"/>
                <a:cs typeface="华文新魏"/>
              </a:rPr>
              <a:t>如果</a:t>
            </a:r>
            <a:r>
              <a:rPr lang="en-US" altLang="zh-CN" dirty="0">
                <a:latin typeface="华文新魏"/>
                <a:ea typeface="华文新魏"/>
                <a:cs typeface="华文新魏"/>
              </a:rPr>
              <a:t>free </a:t>
            </a:r>
            <a:r>
              <a:rPr lang="zh-CN" altLang="en-US" dirty="0">
                <a:latin typeface="华文新魏"/>
                <a:ea typeface="华文新魏"/>
                <a:cs typeface="华文新魏"/>
              </a:rPr>
              <a:t>比</a:t>
            </a:r>
            <a:r>
              <a:rPr lang="en-US" altLang="zh-CN" dirty="0" err="1">
                <a:latin typeface="华文新魏"/>
                <a:ea typeface="华文新魏"/>
                <a:cs typeface="华文新魏"/>
              </a:rPr>
              <a:t>aln</a:t>
            </a:r>
            <a:r>
              <a:rPr lang="en-US" altLang="zh-CN" dirty="0">
                <a:latin typeface="华文新魏"/>
                <a:ea typeface="华文新魏"/>
                <a:cs typeface="华文新魏"/>
              </a:rPr>
              <a:t> </a:t>
            </a:r>
            <a:r>
              <a:rPr lang="zh-CN" altLang="en-US" dirty="0">
                <a:latin typeface="华文新魏"/>
                <a:ea typeface="华文新魏"/>
                <a:cs typeface="华文新魏"/>
              </a:rPr>
              <a:t>小，那么</a:t>
            </a:r>
            <a:r>
              <a:rPr lang="en-US" altLang="zh-CN" dirty="0">
                <a:latin typeface="华文新魏"/>
                <a:ea typeface="华文新魏"/>
                <a:cs typeface="华文新魏"/>
              </a:rPr>
              <a:t>colour </a:t>
            </a:r>
            <a:r>
              <a:rPr lang="zh-CN" altLang="en-US" dirty="0">
                <a:latin typeface="华文新魏"/>
                <a:ea typeface="华文新魏"/>
                <a:cs typeface="华文新魏"/>
              </a:rPr>
              <a:t>被设为</a:t>
            </a:r>
            <a:r>
              <a:rPr lang="en-US" altLang="zh-CN" dirty="0">
                <a:latin typeface="华文新魏"/>
                <a:ea typeface="华文新魏"/>
                <a:cs typeface="华文新魏"/>
              </a:rPr>
              <a:t>0</a:t>
            </a:r>
            <a:r>
              <a:rPr lang="zh-CN" altLang="en-US" dirty="0">
                <a:latin typeface="华文新魏"/>
                <a:ea typeface="华文新魏"/>
                <a:cs typeface="华文新魏"/>
              </a:rPr>
              <a:t>，不过所有</a:t>
            </a:r>
            <a:r>
              <a:rPr lang="en-US" altLang="zh-CN" dirty="0">
                <a:latin typeface="华文新魏"/>
                <a:ea typeface="华文新魏"/>
                <a:cs typeface="华文新魏"/>
              </a:rPr>
              <a:t>slab </a:t>
            </a:r>
            <a:r>
              <a:rPr lang="zh-CN" altLang="en-US" dirty="0">
                <a:latin typeface="华文新魏"/>
                <a:ea typeface="华文新魏"/>
                <a:cs typeface="华文新魏"/>
              </a:rPr>
              <a:t>都使用颜色</a:t>
            </a:r>
            <a:r>
              <a:rPr lang="en-US" altLang="zh-CN" dirty="0">
                <a:latin typeface="华文新魏"/>
                <a:ea typeface="华文新魏"/>
                <a:cs typeface="华文新魏"/>
              </a:rPr>
              <a:t>0</a:t>
            </a:r>
            <a:r>
              <a:rPr lang="zh-CN" altLang="en-US" dirty="0">
                <a:latin typeface="华文新魏"/>
                <a:ea typeface="华文新魏"/>
                <a:cs typeface="华文新魏"/>
              </a:rPr>
              <a:t>，因此实际颜色个数为</a:t>
            </a:r>
            <a:r>
              <a:rPr lang="en-US" altLang="zh-CN" dirty="0">
                <a:latin typeface="华文新魏"/>
                <a:ea typeface="华文新魏"/>
                <a:cs typeface="华文新魏"/>
              </a:rPr>
              <a:t>1</a:t>
            </a:r>
            <a:endParaRPr lang="zh-CN" altLang="en-US" dirty="0">
              <a:latin typeface="华文新魏"/>
              <a:ea typeface="华文新魏"/>
              <a:cs typeface="华文新魏"/>
            </a:endParaRPr>
          </a:p>
          <a:p>
            <a:pPr lvl="1">
              <a:spcBef>
                <a:spcPts val="200"/>
              </a:spcBef>
            </a:pPr>
            <a:r>
              <a:rPr lang="zh-CN" altLang="en-US" dirty="0"/>
              <a:t>只有当</a:t>
            </a:r>
            <a:r>
              <a:rPr lang="en-US" altLang="zh-CN" dirty="0"/>
              <a:t>free </a:t>
            </a:r>
            <a:r>
              <a:rPr lang="zh-CN" altLang="en-US" dirty="0"/>
              <a:t>足够大时，着色才起作用</a:t>
            </a:r>
            <a:endParaRPr lang="en-US" altLang="zh-CN" dirty="0"/>
          </a:p>
          <a:p>
            <a:pPr lvl="2">
              <a:spcBef>
                <a:spcPts val="200"/>
              </a:spcBef>
            </a:pPr>
            <a:r>
              <a:rPr lang="zh-CN" altLang="en-US" dirty="0">
                <a:latin typeface="华文新魏"/>
                <a:ea typeface="华文新魏"/>
                <a:cs typeface="华文新魏"/>
              </a:rPr>
              <a:t>如果对象没有请求对齐，或者如果</a:t>
            </a:r>
            <a:r>
              <a:rPr lang="en-US" altLang="zh-CN" dirty="0">
                <a:latin typeface="华文新魏"/>
                <a:ea typeface="华文新魏"/>
                <a:cs typeface="华文新魏"/>
              </a:rPr>
              <a:t>slab </a:t>
            </a:r>
            <a:r>
              <a:rPr lang="zh-CN" altLang="en-US" dirty="0">
                <a:latin typeface="华文新魏"/>
                <a:ea typeface="华文新魏"/>
                <a:cs typeface="华文新魏"/>
              </a:rPr>
              <a:t>内的未用字节数小于所请求的对齐（</a:t>
            </a:r>
            <a:r>
              <a:rPr lang="en-US" altLang="zh-CN" dirty="0">
                <a:latin typeface="华文新魏"/>
                <a:ea typeface="华文新魏"/>
                <a:cs typeface="华文新魏"/>
              </a:rPr>
              <a:t>free ≤ </a:t>
            </a:r>
            <a:r>
              <a:rPr lang="en-US" altLang="zh-CN" dirty="0" err="1">
                <a:latin typeface="华文新魏"/>
                <a:ea typeface="华文新魏"/>
                <a:cs typeface="华文新魏"/>
              </a:rPr>
              <a:t>aln</a:t>
            </a:r>
            <a:r>
              <a:rPr lang="zh-CN" altLang="en-US" dirty="0">
                <a:latin typeface="华文新魏"/>
                <a:ea typeface="华文新魏"/>
                <a:cs typeface="华文新魏"/>
              </a:rPr>
              <a:t>），那么，唯一可能着色的</a:t>
            </a:r>
            <a:r>
              <a:rPr lang="en-US" altLang="zh-CN" dirty="0">
                <a:latin typeface="华文新魏"/>
                <a:ea typeface="华文新魏"/>
                <a:cs typeface="华文新魏"/>
              </a:rPr>
              <a:t>slab </a:t>
            </a:r>
            <a:r>
              <a:rPr lang="zh-CN" altLang="en-US" dirty="0">
                <a:latin typeface="华文新魏"/>
                <a:ea typeface="华文新魏"/>
                <a:cs typeface="华文新魏"/>
              </a:rPr>
              <a:t>就是具有颜色</a:t>
            </a:r>
            <a:r>
              <a:rPr lang="en-US" altLang="zh-CN" dirty="0">
                <a:latin typeface="华文新魏"/>
                <a:ea typeface="华文新魏"/>
                <a:cs typeface="华文新魏"/>
              </a:rPr>
              <a:t>0 </a:t>
            </a:r>
            <a:r>
              <a:rPr lang="zh-CN" altLang="en-US" dirty="0">
                <a:latin typeface="华文新魏"/>
                <a:ea typeface="华文新魏"/>
                <a:cs typeface="华文新魏"/>
              </a:rPr>
              <a:t>的</a:t>
            </a:r>
            <a:r>
              <a:rPr lang="en-US" altLang="zh-CN" dirty="0">
                <a:latin typeface="华文新魏"/>
                <a:ea typeface="华文新魏"/>
                <a:cs typeface="华文新魏"/>
              </a:rPr>
              <a:t>slab</a:t>
            </a:r>
          </a:p>
          <a:p>
            <a:pPr lvl="2">
              <a:spcBef>
                <a:spcPts val="200"/>
              </a:spcBef>
            </a:pPr>
            <a:r>
              <a:rPr lang="zh-CN" altLang="en-US" dirty="0">
                <a:latin typeface="华文新魏"/>
                <a:ea typeface="华文新魏"/>
                <a:cs typeface="华文新魏"/>
              </a:rPr>
              <a:t>也就是说，把这个</a:t>
            </a:r>
            <a:r>
              <a:rPr lang="en-US" altLang="zh-CN" dirty="0">
                <a:latin typeface="华文新魏"/>
                <a:ea typeface="华文新魏"/>
                <a:cs typeface="华文新魏"/>
              </a:rPr>
              <a:t>slab </a:t>
            </a:r>
            <a:r>
              <a:rPr lang="zh-CN" altLang="en-US" dirty="0">
                <a:latin typeface="华文新魏"/>
                <a:ea typeface="华文新魏"/>
                <a:cs typeface="华文新魏"/>
              </a:rPr>
              <a:t>的第一个对象的偏移量赋为</a:t>
            </a:r>
            <a:r>
              <a:rPr lang="en-US" altLang="zh-CN" dirty="0">
                <a:latin typeface="华文新魏"/>
                <a:ea typeface="华文新魏"/>
                <a:cs typeface="华文新魏"/>
              </a:rPr>
              <a:t>0</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173</a:t>
            </a:fld>
            <a:endParaRPr lang="en-US" altLang="zh-CN"/>
          </a:p>
        </p:txBody>
      </p:sp>
    </p:spTree>
    <p:extLst>
      <p:ext uri="{BB962C8B-B14F-4D97-AF65-F5344CB8AC3E}">
        <p14:creationId xmlns:p14="http://schemas.microsoft.com/office/powerpoint/2010/main" val="15996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slab</a:t>
            </a:r>
            <a:r>
              <a:rPr lang="zh-CN" altLang="en-US" dirty="0"/>
              <a:t>着色效果</a:t>
            </a:r>
          </a:p>
        </p:txBody>
      </p:sp>
      <p:sp>
        <p:nvSpPr>
          <p:cNvPr id="3" name="内容占位符 2"/>
          <p:cNvSpPr>
            <a:spLocks noGrp="1"/>
          </p:cNvSpPr>
          <p:nvPr>
            <p:ph idx="1"/>
          </p:nvPr>
        </p:nvSpPr>
        <p:spPr/>
        <p:txBody>
          <a:bodyPr/>
          <a:lstStyle/>
          <a:p>
            <a:pPr>
              <a:spcBef>
                <a:spcPts val="200"/>
              </a:spcBef>
            </a:pPr>
            <a:r>
              <a:rPr lang="zh-CN" altLang="en-US" dirty="0">
                <a:latin typeface="STXinwei" panose="02010800040101010101" pitchFamily="2" charset="-122"/>
                <a:ea typeface="STXinwei" panose="02010800040101010101" pitchFamily="2" charset="-122"/>
              </a:rPr>
              <a:t>用颜色</a:t>
            </a:r>
            <a:r>
              <a:rPr lang="en-US" altLang="zh-CN" dirty="0" err="1">
                <a:latin typeface="STXinwei" panose="02010800040101010101" pitchFamily="2" charset="-122"/>
                <a:ea typeface="STXinwei" panose="02010800040101010101" pitchFamily="2" charset="-122"/>
              </a:rPr>
              <a:t>col</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对一个</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着色，使得相应</a:t>
            </a:r>
            <a:r>
              <a:rPr lang="en-US" altLang="zh-CN" dirty="0">
                <a:latin typeface="STXinwei" panose="02010800040101010101" pitchFamily="2" charset="-122"/>
                <a:ea typeface="STXinwei" panose="02010800040101010101" pitchFamily="2" charset="-122"/>
              </a:rPr>
              <a:t>slab</a:t>
            </a:r>
            <a:r>
              <a:rPr lang="zh-CN" altLang="en-US" dirty="0">
                <a:latin typeface="STXinwei" panose="02010800040101010101" pitchFamily="2" charset="-122"/>
                <a:ea typeface="STXinwei" panose="02010800040101010101" pitchFamily="2" charset="-122"/>
              </a:rPr>
              <a:t>的第一个对象的偏移量（相对于</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的起始地址）等于</a:t>
            </a:r>
            <a:r>
              <a:rPr lang="en-US" altLang="zh-CN" dirty="0" err="1">
                <a:latin typeface="STXinwei" panose="02010800040101010101" pitchFamily="2" charset="-122"/>
                <a:ea typeface="STXinwei" panose="02010800040101010101" pitchFamily="2" charset="-122"/>
              </a:rPr>
              <a:t>col</a:t>
            </a:r>
            <a:r>
              <a:rPr lang="en-US" altLang="zh-CN" dirty="0">
                <a:latin typeface="STXinwei" panose="02010800040101010101" pitchFamily="2" charset="-122"/>
                <a:ea typeface="STXinwei" panose="02010800040101010101" pitchFamily="2" charset="-122"/>
              </a:rPr>
              <a:t> × </a:t>
            </a:r>
            <a:r>
              <a:rPr lang="en-US" altLang="zh-CN" dirty="0" err="1">
                <a:latin typeface="STXinwei" panose="02010800040101010101" pitchFamily="2" charset="-122"/>
                <a:ea typeface="STXinwei" panose="02010800040101010101" pitchFamily="2" charset="-122"/>
              </a:rPr>
              <a:t>aln+dsize</a:t>
            </a:r>
            <a:r>
              <a:rPr lang="en-US" altLang="zh-CN" dirty="0">
                <a:latin typeface="STXinwei" panose="02010800040101010101" pitchFamily="2" charset="-122"/>
                <a:ea typeface="STXinwei" panose="02010800040101010101" pitchFamily="2" charset="-122"/>
              </a:rPr>
              <a:t> </a:t>
            </a:r>
            <a:r>
              <a:rPr lang="zh-CN" altLang="en-US" dirty="0">
                <a:latin typeface="STXinwei" panose="02010800040101010101" pitchFamily="2" charset="-122"/>
                <a:ea typeface="STXinwei" panose="02010800040101010101" pitchFamily="2" charset="-122"/>
              </a:rPr>
              <a:t>字节</a:t>
            </a:r>
            <a:endParaRPr lang="en-US" altLang="zh-CN" dirty="0">
              <a:latin typeface="STXinwei" panose="02010800040101010101" pitchFamily="2" charset="-122"/>
              <a:ea typeface="STXinwei" panose="02010800040101010101" pitchFamily="2" charset="-122"/>
            </a:endParaRPr>
          </a:p>
          <a:p>
            <a:pPr lvl="1">
              <a:spcBef>
                <a:spcPts val="200"/>
              </a:spcBef>
            </a:pPr>
            <a:r>
              <a:rPr lang="zh-CN" altLang="en-US" dirty="0">
                <a:latin typeface="STXinwei" panose="02010800040101010101" pitchFamily="2" charset="-122"/>
                <a:ea typeface="STXinwei" panose="02010800040101010101" pitchFamily="2" charset="-122"/>
              </a:rPr>
              <a:t>着色本质导致</a:t>
            </a:r>
            <a:r>
              <a:rPr lang="en-US" altLang="zh-CN" dirty="0">
                <a:latin typeface="STXinwei" panose="02010800040101010101" pitchFamily="2" charset="-122"/>
                <a:ea typeface="STXinwei" panose="02010800040101010101" pitchFamily="2" charset="-122"/>
              </a:rPr>
              <a:t>slab </a:t>
            </a:r>
            <a:r>
              <a:rPr lang="zh-CN" altLang="en-US" dirty="0">
                <a:latin typeface="STXinwei" panose="02010800040101010101" pitchFamily="2" charset="-122"/>
                <a:ea typeface="STXinwei" panose="02010800040101010101" pitchFamily="2" charset="-122"/>
              </a:rPr>
              <a:t>中的一些空闲区域从末尾移到开始</a:t>
            </a:r>
          </a:p>
        </p:txBody>
      </p:sp>
      <p:sp>
        <p:nvSpPr>
          <p:cNvPr id="4" name="灯片编号占位符 3"/>
          <p:cNvSpPr>
            <a:spLocks noGrp="1"/>
          </p:cNvSpPr>
          <p:nvPr>
            <p:ph type="sldNum" sz="quarter" idx="10"/>
          </p:nvPr>
        </p:nvSpPr>
        <p:spPr/>
        <p:txBody>
          <a:bodyPr/>
          <a:lstStyle/>
          <a:p>
            <a:fld id="{0030AC86-D9BC-4CBB-B1D4-82126DCDAA34}" type="slidenum">
              <a:rPr lang="en-US" altLang="zh-CN" smtClean="0"/>
              <a:pPr/>
              <a:t>174</a:t>
            </a:fld>
            <a:endParaRPr lang="en-US" altLang="zh-CN" dirty="0"/>
          </a:p>
        </p:txBody>
      </p:sp>
      <p:pic>
        <p:nvPicPr>
          <p:cNvPr id="7" name="Picture 2"/>
          <p:cNvPicPr>
            <a:picLocks noChangeAspect="1" noChangeArrowheads="1"/>
          </p:cNvPicPr>
          <p:nvPr/>
        </p:nvPicPr>
        <p:blipFill>
          <a:blip r:embed="rId2" cstate="print"/>
          <a:srcRect/>
          <a:stretch>
            <a:fillRect/>
          </a:stretch>
        </p:blipFill>
        <p:spPr bwMode="auto">
          <a:xfrm>
            <a:off x="611559" y="3501008"/>
            <a:ext cx="8322925" cy="2736304"/>
          </a:xfrm>
          <a:prstGeom prst="rect">
            <a:avLst/>
          </a:prstGeom>
          <a:noFill/>
          <a:ln w="9525">
            <a:noFill/>
            <a:miter lim="800000"/>
            <a:headEnd/>
            <a:tailEnd/>
          </a:ln>
        </p:spPr>
      </p:pic>
      <p:sp>
        <p:nvSpPr>
          <p:cNvPr id="8" name="Oval 5"/>
          <p:cNvSpPr>
            <a:spLocks noChangeArrowheads="1"/>
          </p:cNvSpPr>
          <p:nvPr/>
        </p:nvSpPr>
        <p:spPr bwMode="auto">
          <a:xfrm>
            <a:off x="8100392" y="5085184"/>
            <a:ext cx="792088" cy="360040"/>
          </a:xfrm>
          <a:prstGeom prst="ellipse">
            <a:avLst/>
          </a:prstGeom>
          <a:noFill/>
          <a:ln w="9525">
            <a:solidFill>
              <a:srgbClr val="FF0000"/>
            </a:solidFill>
            <a:round/>
            <a:headEnd/>
            <a:tailEnd/>
          </a:ln>
          <a:effectLst/>
        </p:spPr>
        <p:txBody>
          <a:bodyPr wrap="none" anchor="ctr"/>
          <a:lstStyle/>
          <a:p>
            <a:endParaRPr lang="zh-CN" altLang="en-US"/>
          </a:p>
        </p:txBody>
      </p:sp>
      <p:sp>
        <p:nvSpPr>
          <p:cNvPr id="9" name="Oval 5"/>
          <p:cNvSpPr>
            <a:spLocks noChangeArrowheads="1"/>
          </p:cNvSpPr>
          <p:nvPr/>
        </p:nvSpPr>
        <p:spPr bwMode="auto">
          <a:xfrm>
            <a:off x="755576" y="5085184"/>
            <a:ext cx="792088" cy="360040"/>
          </a:xfrm>
          <a:prstGeom prst="ellipse">
            <a:avLst/>
          </a:prstGeom>
          <a:noFill/>
          <a:ln w="9525">
            <a:solidFill>
              <a:srgbClr val="FF0000"/>
            </a:solidFill>
            <a:round/>
            <a:headEnd/>
            <a:tailEnd/>
          </a:ln>
          <a:effectLst/>
        </p:spPr>
        <p:txBody>
          <a:bodyPr wrap="none" anchor="ctr"/>
          <a:lstStyle/>
          <a:p>
            <a:endParaRPr lang="zh-CN" altLang="en-US"/>
          </a:p>
        </p:txBody>
      </p:sp>
      <p:sp>
        <p:nvSpPr>
          <p:cNvPr id="10" name="矩形 9"/>
          <p:cNvSpPr/>
          <p:nvPr/>
        </p:nvSpPr>
        <p:spPr bwMode="auto">
          <a:xfrm>
            <a:off x="741062" y="3674052"/>
            <a:ext cx="864096" cy="1152128"/>
          </a:xfrm>
          <a:prstGeom prst="rect">
            <a:avLst/>
          </a:prstGeom>
          <a:solidFill>
            <a:srgbClr val="FF0000">
              <a:alpha val="45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9315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分配器主要操作</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a:lnSpc>
                <a:spcPct val="80000"/>
              </a:lnSpc>
            </a:pPr>
            <a:r>
              <a:rPr lang="en-US" altLang="zh-CN" dirty="0" err="1">
                <a:solidFill>
                  <a:srgbClr val="0000FF"/>
                </a:solidFill>
                <a:latin typeface="华文新魏" charset="0"/>
                <a:ea typeface="华文新魏" charset="0"/>
                <a:cs typeface="华文新魏" charset="0"/>
              </a:rPr>
              <a:t>kmem_cache_create</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创建专用</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，规定对象的大小和</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的构成，并加入</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管理队列</a:t>
            </a:r>
          </a:p>
          <a:p>
            <a:pPr>
              <a:lnSpc>
                <a:spcPct val="80000"/>
              </a:lnSpc>
            </a:pPr>
            <a:r>
              <a:rPr lang="en-US" altLang="zh-CN" dirty="0" err="1">
                <a:solidFill>
                  <a:srgbClr val="0000FF"/>
                </a:solidFill>
                <a:latin typeface="华文新魏" charset="0"/>
                <a:ea typeface="华文新魏" charset="0"/>
                <a:cs typeface="华文新魏" charset="0"/>
              </a:rPr>
              <a:t>kmem_cache_alloc</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kmem_cache_free</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分别用于分配和释放一个拥有专用</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队列的对象</a:t>
            </a:r>
          </a:p>
          <a:p>
            <a:pPr>
              <a:lnSpc>
                <a:spcPct val="80000"/>
              </a:lnSpc>
            </a:pPr>
            <a:r>
              <a:rPr lang="en-US" altLang="zh-CN" dirty="0" err="1">
                <a:solidFill>
                  <a:srgbClr val="0000FF"/>
                </a:solidFill>
                <a:latin typeface="华文新魏" charset="0"/>
                <a:ea typeface="华文新魏" charset="0"/>
                <a:cs typeface="华文新魏" charset="0"/>
              </a:rPr>
              <a:t>kmem_cache_grow</a:t>
            </a:r>
            <a:r>
              <a:rPr lang="zh-CN" altLang="en-US" dirty="0">
                <a:solidFill>
                  <a:srgbClr val="0000FF"/>
                </a:solidFill>
                <a:latin typeface="华文新魏" charset="0"/>
                <a:ea typeface="华文新魏" charset="0"/>
                <a:cs typeface="华文新魏" charset="0"/>
              </a:rPr>
              <a:t>（）</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kmem_cache_reap</a:t>
            </a:r>
            <a:r>
              <a:rPr lang="zh-CN" altLang="en-US" dirty="0">
                <a:solidFill>
                  <a:srgbClr val="0000FF"/>
                </a:solidFill>
                <a:latin typeface="华文新魏" charset="0"/>
                <a:ea typeface="华文新魏" charset="0"/>
                <a:cs typeface="华文新魏" charset="0"/>
              </a:rPr>
              <a:t>（）</a:t>
            </a:r>
            <a:endParaRPr lang="en-US" altLang="zh-CN" dirty="0">
              <a:solidFill>
                <a:srgbClr val="0000FF"/>
              </a:solidFill>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前者它向伙伴系统申请向</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增加一个</a:t>
            </a:r>
            <a:r>
              <a:rPr lang="en-US" altLang="zh-CN" dirty="0">
                <a:latin typeface="华文新魏" charset="0"/>
                <a:ea typeface="华文新魏" charset="0"/>
                <a:cs typeface="华文新魏" charset="0"/>
              </a:rPr>
              <a:t>slab</a:t>
            </a:r>
          </a:p>
          <a:p>
            <a:pPr lvl="1">
              <a:lnSpc>
                <a:spcPct val="80000"/>
              </a:lnSpc>
            </a:pPr>
            <a:r>
              <a:rPr lang="zh-CN" altLang="en-US" dirty="0">
                <a:latin typeface="华文新魏" charset="0"/>
                <a:ea typeface="华文新魏" charset="0"/>
                <a:cs typeface="华文新魏" charset="0"/>
              </a:rPr>
              <a:t>后者用于定时回收空闲</a:t>
            </a:r>
            <a:r>
              <a:rPr lang="en-US" altLang="zh-CN" dirty="0">
                <a:latin typeface="华文新魏" charset="0"/>
                <a:ea typeface="华文新魏" charset="0"/>
                <a:cs typeface="华文新魏" charset="0"/>
              </a:rPr>
              <a:t>slab</a:t>
            </a:r>
            <a:endParaRPr lang="zh-CN" altLang="en-US" dirty="0">
              <a:latin typeface="华文新魏" charset="0"/>
              <a:ea typeface="华文新魏" charset="0"/>
              <a:cs typeface="华文新魏" charset="0"/>
            </a:endParaRPr>
          </a:p>
          <a:p>
            <a:pPr>
              <a:lnSpc>
                <a:spcPct val="80000"/>
              </a:lnSpc>
            </a:pPr>
            <a:r>
              <a:rPr lang="en-US" altLang="zh-CN" dirty="0" err="1">
                <a:solidFill>
                  <a:srgbClr val="0000FF"/>
                </a:solidFill>
                <a:latin typeface="华文新魏" charset="0"/>
                <a:ea typeface="华文新魏" charset="0"/>
                <a:cs typeface="华文新魏" charset="0"/>
              </a:rPr>
              <a:t>kmem_cache_destroy</a:t>
            </a:r>
            <a:r>
              <a:rPr lang="en-US" altLang="zh-CN" dirty="0">
                <a:solidFill>
                  <a:srgbClr val="0000FF"/>
                </a:solidFill>
                <a:latin typeface="华文新魏" charset="0"/>
                <a:ea typeface="华文新魏" charset="0"/>
                <a:cs typeface="华文新魏" charset="0"/>
              </a:rPr>
              <a:t>( )</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kmem_cache_shrink</a:t>
            </a:r>
            <a:r>
              <a:rPr lang="en-US" altLang="zh-CN" dirty="0">
                <a:solidFill>
                  <a:srgbClr val="0000FF"/>
                </a:solidFill>
                <a:latin typeface="华文新魏" charset="0"/>
                <a:ea typeface="华文新魏" charset="0"/>
                <a:cs typeface="华文新魏" charset="0"/>
              </a:rPr>
              <a:t>( )</a:t>
            </a:r>
          </a:p>
          <a:p>
            <a:pPr lvl="1">
              <a:lnSpc>
                <a:spcPct val="80000"/>
              </a:lnSpc>
            </a:pPr>
            <a:r>
              <a:rPr lang="zh-CN" altLang="en-US" dirty="0">
                <a:latin typeface="华文新魏" charset="0"/>
                <a:ea typeface="华文新魏" charset="0"/>
                <a:cs typeface="华文新魏" charset="0"/>
              </a:rPr>
              <a:t>用于</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的销毁和收缩</a:t>
            </a:r>
          </a:p>
          <a:p>
            <a:pPr>
              <a:lnSpc>
                <a:spcPct val="80000"/>
              </a:lnSpc>
            </a:pPr>
            <a:r>
              <a:rPr lang="en-US" altLang="zh-CN" dirty="0" err="1">
                <a:solidFill>
                  <a:srgbClr val="0000FF"/>
                </a:solidFill>
                <a:latin typeface="华文新魏" charset="0"/>
                <a:ea typeface="华文新魏" charset="0"/>
                <a:cs typeface="华文新魏" charset="0"/>
              </a:rPr>
              <a:t>kmem_getpages</a:t>
            </a:r>
            <a:r>
              <a:rPr lang="en-US" altLang="zh-CN" dirty="0">
                <a:solidFill>
                  <a:srgbClr val="0000FF"/>
                </a:solidFill>
                <a:latin typeface="华文新魏" charset="0"/>
                <a:ea typeface="华文新魏" charset="0"/>
                <a:cs typeface="华文新魏" charset="0"/>
              </a:rPr>
              <a:t>( )</a:t>
            </a:r>
            <a:r>
              <a:rPr lang="zh-CN" altLang="en-US" dirty="0">
                <a:latin typeface="华文新魏" charset="0"/>
                <a:ea typeface="华文新魏" charset="0"/>
                <a:cs typeface="华文新魏" charset="0"/>
              </a:rPr>
              <a:t>与</a:t>
            </a:r>
            <a:r>
              <a:rPr lang="en-US" altLang="zh-CN" dirty="0" err="1">
                <a:solidFill>
                  <a:srgbClr val="0000FF"/>
                </a:solidFill>
                <a:latin typeface="华文新魏" charset="0"/>
                <a:ea typeface="华文新魏" charset="0"/>
                <a:cs typeface="华文新魏" charset="0"/>
              </a:rPr>
              <a:t>kmem_freepages</a:t>
            </a:r>
            <a:r>
              <a:rPr lang="en-US" altLang="zh-CN" dirty="0">
                <a:solidFill>
                  <a:srgbClr val="0000FF"/>
                </a:solidFill>
                <a:latin typeface="华文新魏" charset="0"/>
                <a:ea typeface="华文新魏" charset="0"/>
                <a:cs typeface="华文新魏" charset="0"/>
              </a:rPr>
              <a:t>( )</a:t>
            </a:r>
          </a:p>
          <a:p>
            <a:pPr lvl="1">
              <a:lnSpc>
                <a:spcPct val="80000"/>
              </a:lnSpc>
            </a:pP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与页框级分配器的接口</a:t>
            </a:r>
            <a:endParaRPr lang="en-US" altLang="zh-CN" dirty="0">
              <a:latin typeface="华文新魏" charset="0"/>
              <a:ea typeface="华文新魏" charset="0"/>
              <a:cs typeface="华文新魏" charset="0"/>
            </a:endParaRPr>
          </a:p>
          <a:p>
            <a:pPr lvl="1">
              <a:lnSpc>
                <a:spcPct val="80000"/>
              </a:lnSpc>
            </a:pP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分配器创建新</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或</a:t>
            </a:r>
            <a:r>
              <a:rPr lang="en-US" altLang="zh-CN" dirty="0">
                <a:latin typeface="华文新魏" charset="0"/>
                <a:ea typeface="华文新魏" charset="0"/>
                <a:cs typeface="华文新魏" charset="0"/>
              </a:rPr>
              <a:t>cache</a:t>
            </a:r>
            <a:r>
              <a:rPr lang="zh-CN" altLang="en-US" dirty="0">
                <a:latin typeface="华文新魏" charset="0"/>
                <a:ea typeface="华文新魏" charset="0"/>
                <a:cs typeface="华文新魏" charset="0"/>
              </a:rPr>
              <a:t>时，通过</a:t>
            </a:r>
            <a:r>
              <a:rPr lang="en-US" altLang="zh-CN" dirty="0" err="1">
                <a:latin typeface="华文新魏" charset="0"/>
                <a:ea typeface="华文新魏" charset="0"/>
                <a:cs typeface="华文新魏" charset="0"/>
              </a:rPr>
              <a:t>kmem_getpages</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向内核提供的伙伴算法来获得一组连续页框</a:t>
            </a:r>
            <a:endParaRPr lang="en-US" altLang="zh-CN" dirty="0">
              <a:latin typeface="华文新魏" charset="0"/>
              <a:ea typeface="华文新魏" charset="0"/>
              <a:cs typeface="华文新魏" charset="0"/>
            </a:endParaRPr>
          </a:p>
          <a:p>
            <a:pPr lvl="1">
              <a:lnSpc>
                <a:spcPct val="80000"/>
              </a:lnSpc>
            </a:pPr>
            <a:r>
              <a:rPr lang="zh-CN" altLang="en-US" dirty="0">
                <a:latin typeface="华文新魏" charset="0"/>
                <a:ea typeface="华文新魏" charset="0"/>
                <a:cs typeface="华文新魏" charset="0"/>
              </a:rPr>
              <a:t>如果释放分配给</a:t>
            </a:r>
            <a:r>
              <a:rPr lang="en-US" altLang="zh-CN" dirty="0">
                <a:latin typeface="华文新魏" charset="0"/>
                <a:ea typeface="华文新魏" charset="0"/>
                <a:cs typeface="华文新魏" charset="0"/>
              </a:rPr>
              <a:t>slab</a:t>
            </a:r>
            <a:r>
              <a:rPr lang="zh-CN" altLang="en-US" dirty="0">
                <a:latin typeface="华文新魏" charset="0"/>
                <a:ea typeface="华文新魏" charset="0"/>
                <a:cs typeface="华文新魏" charset="0"/>
              </a:rPr>
              <a:t>分配器的页框，则调用</a:t>
            </a:r>
            <a:r>
              <a:rPr lang="en-US" altLang="zh-CN" dirty="0" err="1">
                <a:latin typeface="华文新魏" charset="0"/>
                <a:ea typeface="华文新魏" charset="0"/>
                <a:cs typeface="华文新魏" charset="0"/>
              </a:rPr>
              <a:t>kmem_freepages</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函数</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175</a:t>
            </a:fld>
            <a:endParaRPr lang="en-US" altLang="zh-CN" dirty="0"/>
          </a:p>
        </p:txBody>
      </p:sp>
    </p:spTree>
    <p:extLst>
      <p:ext uri="{BB962C8B-B14F-4D97-AF65-F5344CB8AC3E}">
        <p14:creationId xmlns:p14="http://schemas.microsoft.com/office/powerpoint/2010/main" val="1046533297"/>
      </p:ext>
    </p:extLst>
  </p:cSld>
  <p:clrMapOvr>
    <a:masterClrMapping/>
  </p:clrMapOvr>
  <p:transition spd="slow">
    <p:wip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6EAC7C1C-FBB3-44BC-A53D-FD5EFABDB9F7}" type="slidenum">
              <a:rPr lang="en-US" altLang="zh-CN"/>
              <a:pPr/>
              <a:t>176</a:t>
            </a:fld>
            <a:endParaRPr lang="en-US" altLang="zh-CN"/>
          </a:p>
        </p:txBody>
      </p:sp>
      <p:sp>
        <p:nvSpPr>
          <p:cNvPr id="1226754" name="Rectangle 2"/>
          <p:cNvSpPr>
            <a:spLocks noGrp="1" noChangeArrowheads="1"/>
          </p:cNvSpPr>
          <p:nvPr>
            <p:ph type="title"/>
          </p:nvPr>
        </p:nvSpPr>
        <p:spPr/>
        <p:txBody>
          <a:bodyPr/>
          <a:lstStyle/>
          <a:p>
            <a:r>
              <a:rPr lang="zh-CN" altLang="en-US"/>
              <a:t>进程虚拟空间</a:t>
            </a:r>
          </a:p>
        </p:txBody>
      </p:sp>
      <p:sp>
        <p:nvSpPr>
          <p:cNvPr id="1226755" name="Rectangle 3"/>
          <p:cNvSpPr>
            <a:spLocks noGrp="1" noChangeArrowheads="1"/>
          </p:cNvSpPr>
          <p:nvPr>
            <p:ph type="body" idx="1"/>
          </p:nvPr>
        </p:nvSpPr>
        <p:spPr>
          <a:xfrm>
            <a:off x="0" y="1281113"/>
            <a:ext cx="9144000" cy="5564187"/>
          </a:xfrm>
        </p:spPr>
        <p:txBody>
          <a:bodyPr/>
          <a:lstStyle/>
          <a:p>
            <a:r>
              <a:rPr lang="en-US" altLang="zh-CN" dirty="0">
                <a:latin typeface="华文新魏"/>
                <a:cs typeface="华文新魏"/>
              </a:rPr>
              <a:t>Linux</a:t>
            </a:r>
            <a:r>
              <a:rPr lang="zh-CN" altLang="en-US" dirty="0">
                <a:latin typeface="华文新魏"/>
                <a:cs typeface="华文新魏"/>
              </a:rPr>
              <a:t>把进程虚拟空间分成</a:t>
            </a:r>
            <a:r>
              <a:rPr lang="zh-CN" altLang="en-US" dirty="0">
                <a:solidFill>
                  <a:srgbClr val="FF0000"/>
                </a:solidFill>
                <a:latin typeface="华文新魏"/>
                <a:cs typeface="华文新魏"/>
              </a:rPr>
              <a:t>内核区</a:t>
            </a:r>
            <a:r>
              <a:rPr lang="zh-CN" altLang="en-US" dirty="0">
                <a:latin typeface="华文新魏"/>
                <a:cs typeface="华文新魏"/>
              </a:rPr>
              <a:t>和</a:t>
            </a:r>
            <a:r>
              <a:rPr lang="zh-CN" altLang="en-US" dirty="0">
                <a:solidFill>
                  <a:srgbClr val="FF0000"/>
                </a:solidFill>
                <a:latin typeface="华文新魏"/>
                <a:cs typeface="华文新魏"/>
              </a:rPr>
              <a:t>用户区</a:t>
            </a:r>
            <a:r>
              <a:rPr lang="zh-CN" altLang="en-US" dirty="0">
                <a:latin typeface="华文新魏"/>
                <a:cs typeface="华文新魏"/>
              </a:rPr>
              <a:t>两部分</a:t>
            </a:r>
          </a:p>
          <a:p>
            <a:pPr lvl="1"/>
            <a:r>
              <a:rPr lang="zh-CN" altLang="en-US" dirty="0"/>
              <a:t>操作系统内核代码和内核数据等被映射到内核区</a:t>
            </a:r>
          </a:p>
          <a:p>
            <a:pPr lvl="1"/>
            <a:r>
              <a:rPr lang="zh-CN" altLang="en-US" dirty="0"/>
              <a:t>进程可执行映像</a:t>
            </a:r>
            <a:r>
              <a:rPr lang="en-US" altLang="zh-CN" dirty="0"/>
              <a:t>(</a:t>
            </a:r>
            <a:r>
              <a:rPr lang="zh-CN" altLang="en-US" dirty="0"/>
              <a:t>代码和数据</a:t>
            </a:r>
            <a:r>
              <a:rPr lang="en-US" altLang="zh-CN" dirty="0"/>
              <a:t>)</a:t>
            </a:r>
            <a:r>
              <a:rPr lang="zh-CN" altLang="en-US" dirty="0"/>
              <a:t>映射到虚拟内存的用户区</a:t>
            </a:r>
          </a:p>
          <a:p>
            <a:pPr lvl="2"/>
            <a:r>
              <a:rPr lang="zh-CN" altLang="en-US" dirty="0">
                <a:latin typeface="华文新魏"/>
                <a:ea typeface="华文新魏"/>
                <a:cs typeface="华文新魏"/>
              </a:rPr>
              <a:t>一个进程所需的虚拟空间中</a:t>
            </a:r>
            <a:br>
              <a:rPr lang="zh-CN" altLang="en-US" dirty="0">
                <a:latin typeface="华文新魏"/>
                <a:ea typeface="华文新魏"/>
                <a:cs typeface="华文新魏"/>
              </a:rPr>
            </a:br>
            <a:r>
              <a:rPr lang="zh-CN" altLang="en-US" dirty="0">
                <a:latin typeface="华文新魏"/>
                <a:ea typeface="华文新魏"/>
                <a:cs typeface="华文新魏"/>
              </a:rPr>
              <a:t>的各个部分</a:t>
            </a:r>
            <a:r>
              <a:rPr lang="zh-CN" altLang="en-US" dirty="0">
                <a:solidFill>
                  <a:srgbClr val="FF0000"/>
                </a:solidFill>
                <a:latin typeface="华文新魏"/>
                <a:ea typeface="华文新魏"/>
                <a:cs typeface="华文新魏"/>
              </a:rPr>
              <a:t>未必连续</a:t>
            </a:r>
            <a:r>
              <a:rPr lang="zh-CN" altLang="en-US" dirty="0">
                <a:latin typeface="华文新魏"/>
                <a:ea typeface="华文新魏"/>
                <a:cs typeface="华文新魏"/>
              </a:rPr>
              <a:t>，这通</a:t>
            </a:r>
          </a:p>
          <a:p>
            <a:pPr lvl="2">
              <a:buNone/>
            </a:pPr>
            <a:r>
              <a:rPr lang="zh-CN" altLang="en-US" dirty="0">
                <a:latin typeface="华文新魏"/>
                <a:ea typeface="华文新魏"/>
                <a:cs typeface="华文新魏"/>
              </a:rPr>
              <a:t>  常会形成若干离散的</a:t>
            </a:r>
            <a:r>
              <a:rPr lang="zh-CN" altLang="en-US" dirty="0">
                <a:solidFill>
                  <a:srgbClr val="FF0000"/>
                </a:solidFill>
                <a:latin typeface="华文新魏"/>
                <a:ea typeface="华文新魏"/>
                <a:cs typeface="华文新魏"/>
              </a:rPr>
              <a:t>“虚存区</a:t>
            </a:r>
          </a:p>
          <a:p>
            <a:pPr lvl="2">
              <a:buFont typeface="Wingdings" pitchFamily="2" charset="2"/>
              <a:buNone/>
            </a:pPr>
            <a:r>
              <a:rPr lang="zh-CN" altLang="en-US" dirty="0">
                <a:solidFill>
                  <a:srgbClr val="FF0000"/>
                </a:solidFill>
                <a:latin typeface="华文新魏"/>
                <a:ea typeface="华文新魏"/>
                <a:cs typeface="华文新魏"/>
              </a:rPr>
              <a:t>   间”</a:t>
            </a:r>
            <a:r>
              <a:rPr lang="en-US" altLang="zh-CN" dirty="0">
                <a:latin typeface="华文新魏"/>
                <a:ea typeface="华文新魏"/>
                <a:cs typeface="华文新魏"/>
              </a:rPr>
              <a:t>(VM area)</a:t>
            </a:r>
          </a:p>
          <a:p>
            <a:pPr lvl="2"/>
            <a:r>
              <a:rPr lang="zh-CN" altLang="en-US" dirty="0">
                <a:latin typeface="华文新魏"/>
                <a:ea typeface="华文新魏"/>
                <a:cs typeface="华文新魏"/>
              </a:rPr>
              <a:t>一个“虚拟区间”是进程虚拟</a:t>
            </a:r>
            <a:br>
              <a:rPr lang="zh-CN" altLang="en-US" dirty="0">
                <a:latin typeface="华文新魏"/>
                <a:ea typeface="华文新魏"/>
                <a:cs typeface="华文新魏"/>
              </a:rPr>
            </a:br>
            <a:r>
              <a:rPr lang="zh-CN" altLang="en-US" dirty="0">
                <a:latin typeface="华文新魏"/>
                <a:ea typeface="华文新魏"/>
                <a:cs typeface="华文新魏"/>
              </a:rPr>
              <a:t>空间的一部分，该部分虚</a:t>
            </a:r>
            <a:br>
              <a:rPr lang="zh-CN" altLang="en-US" dirty="0">
                <a:latin typeface="华文新魏"/>
                <a:ea typeface="华文新魏"/>
                <a:cs typeface="华文新魏"/>
              </a:rPr>
            </a:br>
            <a:r>
              <a:rPr lang="zh-CN" altLang="en-US" dirty="0">
                <a:latin typeface="华文新魏"/>
                <a:ea typeface="华文新魏"/>
                <a:cs typeface="华文新魏"/>
              </a:rPr>
              <a:t>拟空间连续且有相同属性</a:t>
            </a:r>
          </a:p>
        </p:txBody>
      </p:sp>
      <p:pic>
        <p:nvPicPr>
          <p:cNvPr id="1226756" name="Picture 4"/>
          <p:cNvPicPr>
            <a:picLocks noChangeAspect="1" noChangeArrowheads="1"/>
          </p:cNvPicPr>
          <p:nvPr/>
        </p:nvPicPr>
        <p:blipFill>
          <a:blip r:embed="rId2" cstate="print"/>
          <a:srcRect/>
          <a:stretch>
            <a:fillRect/>
          </a:stretch>
        </p:blipFill>
        <p:spPr bwMode="auto">
          <a:xfrm>
            <a:off x="5940152" y="2564904"/>
            <a:ext cx="3178448" cy="3838322"/>
          </a:xfrm>
          <a:prstGeom prst="rect">
            <a:avLst/>
          </a:prstGeom>
          <a:noFill/>
        </p:spPr>
      </p:pic>
    </p:spTree>
    <p:extLst>
      <p:ext uri="{BB962C8B-B14F-4D97-AF65-F5344CB8AC3E}">
        <p14:creationId xmlns:p14="http://schemas.microsoft.com/office/powerpoint/2010/main" val="2879717543"/>
      </p:ext>
    </p:extLst>
  </p:cSld>
  <p:clrMapOvr>
    <a:masterClrMapping/>
  </p:clrMapOvr>
  <p:transition spd="slow">
    <p:wip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2F4A2535-7F65-45E7-A2D0-6F0A08A5E9E6}" type="slidenum">
              <a:rPr lang="en-US" altLang="zh-CN"/>
              <a:pPr/>
              <a:t>177</a:t>
            </a:fld>
            <a:endParaRPr lang="en-US" altLang="zh-CN"/>
          </a:p>
        </p:txBody>
      </p:sp>
      <p:sp>
        <p:nvSpPr>
          <p:cNvPr id="1204226" name="Rectangle 2"/>
          <p:cNvSpPr>
            <a:spLocks noGrp="1" noChangeArrowheads="1"/>
          </p:cNvSpPr>
          <p:nvPr>
            <p:ph type="title"/>
          </p:nvPr>
        </p:nvSpPr>
        <p:spPr/>
        <p:txBody>
          <a:bodyPr/>
          <a:lstStyle/>
          <a:p>
            <a:r>
              <a:rPr lang="zh-CN" altLang="en-US"/>
              <a:t>内核态和用户态分配内存的差别</a:t>
            </a:r>
          </a:p>
        </p:txBody>
      </p:sp>
      <p:sp>
        <p:nvSpPr>
          <p:cNvPr id="1204227" name="Rectangle 3"/>
          <p:cNvSpPr>
            <a:spLocks noGrp="1" noChangeArrowheads="1"/>
          </p:cNvSpPr>
          <p:nvPr>
            <p:ph type="body" idx="1"/>
          </p:nvPr>
        </p:nvSpPr>
        <p:spPr>
          <a:xfrm>
            <a:off x="179512" y="1340768"/>
            <a:ext cx="8856984" cy="4968552"/>
          </a:xfrm>
        </p:spPr>
        <p:txBody>
          <a:bodyPr/>
          <a:lstStyle/>
          <a:p>
            <a:r>
              <a:rPr lang="zh-CN" altLang="en-US" dirty="0">
                <a:solidFill>
                  <a:srgbClr val="FF0000"/>
                </a:solidFill>
              </a:rPr>
              <a:t>内核函数</a:t>
            </a:r>
            <a:r>
              <a:rPr lang="zh-CN" altLang="en-US" dirty="0"/>
              <a:t>可直接获得动态内存</a:t>
            </a:r>
          </a:p>
          <a:p>
            <a:pPr lvl="1"/>
            <a:r>
              <a:rPr lang="zh-CN" altLang="en-US" dirty="0"/>
              <a:t>内核是操作系统中优先级最高的成分，内核信任自己</a:t>
            </a:r>
          </a:p>
          <a:p>
            <a:pPr lvl="1"/>
            <a:r>
              <a:rPr lang="zh-CN" altLang="en-US" dirty="0"/>
              <a:t>采用</a:t>
            </a:r>
            <a:r>
              <a:rPr lang="zh-CN" altLang="en-US" dirty="0">
                <a:solidFill>
                  <a:srgbClr val="FF0000"/>
                </a:solidFill>
              </a:rPr>
              <a:t>页面级</a:t>
            </a:r>
            <a:r>
              <a:rPr lang="zh-CN" altLang="en-US" dirty="0"/>
              <a:t>内存分配和小内存分配</a:t>
            </a:r>
          </a:p>
          <a:p>
            <a:r>
              <a:rPr lang="zh-CN" altLang="en-US" dirty="0">
                <a:solidFill>
                  <a:srgbClr val="FF0000"/>
                </a:solidFill>
              </a:rPr>
              <a:t>用户态进程</a:t>
            </a:r>
            <a:r>
              <a:rPr lang="zh-CN" altLang="en-US" dirty="0"/>
              <a:t>分配内存时</a:t>
            </a:r>
          </a:p>
          <a:p>
            <a:pPr lvl="1"/>
            <a:r>
              <a:rPr lang="zh-CN" altLang="en-US" dirty="0"/>
              <a:t>请求被认为是不紧迫的，用户进程不可信任</a:t>
            </a:r>
          </a:p>
          <a:p>
            <a:pPr lvl="1"/>
            <a:r>
              <a:rPr lang="zh-CN" altLang="en-US" dirty="0"/>
              <a:t>不能立即获得实际物理页框，仅获得对一个新</a:t>
            </a:r>
            <a:r>
              <a:rPr lang="zh-CN" altLang="en-US" dirty="0">
                <a:solidFill>
                  <a:srgbClr val="FF0000"/>
                </a:solidFill>
              </a:rPr>
              <a:t>线性地址区间</a:t>
            </a:r>
            <a:r>
              <a:rPr lang="zh-CN" altLang="en-US" dirty="0"/>
              <a:t>的使用权</a:t>
            </a:r>
          </a:p>
          <a:p>
            <a:pPr lvl="1"/>
            <a:r>
              <a:rPr lang="zh-CN" altLang="en-US" dirty="0"/>
              <a:t>该线性地址区间会成为进程地址空间的一部分，称作</a:t>
            </a:r>
            <a:r>
              <a:rPr lang="zh-CN" altLang="en-US" dirty="0">
                <a:solidFill>
                  <a:srgbClr val="FF0000"/>
                </a:solidFill>
              </a:rPr>
              <a:t>线性区</a:t>
            </a:r>
            <a:r>
              <a:rPr lang="zh-CN" altLang="en-US" dirty="0"/>
              <a:t>或</a:t>
            </a:r>
            <a:r>
              <a:rPr lang="zh-CN" altLang="en-US" dirty="0">
                <a:solidFill>
                  <a:srgbClr val="FF0000"/>
                </a:solidFill>
              </a:rPr>
              <a:t>内存区域</a:t>
            </a:r>
            <a:r>
              <a:rPr lang="en-US" altLang="zh-CN" dirty="0"/>
              <a:t>(memory region)</a:t>
            </a:r>
          </a:p>
          <a:p>
            <a:pPr lvl="1"/>
            <a:endParaRPr lang="en-US" altLang="zh-CN" dirty="0"/>
          </a:p>
        </p:txBody>
      </p:sp>
      <p:sp>
        <p:nvSpPr>
          <p:cNvPr id="1204228" name="Rectangle 4"/>
          <p:cNvSpPr>
            <a:spLocks noChangeArrowheads="1"/>
          </p:cNvSpPr>
          <p:nvPr/>
        </p:nvSpPr>
        <p:spPr bwMode="auto">
          <a:xfrm>
            <a:off x="3203575" y="5705326"/>
            <a:ext cx="5327650" cy="649288"/>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线   性   空   间 </a:t>
            </a:r>
            <a:r>
              <a:rPr kumimoji="0" lang="en-US" altLang="zh-CN" sz="1800">
                <a:solidFill>
                  <a:schemeClr val="tx1"/>
                </a:solidFill>
                <a:effectLst/>
                <a:latin typeface="Arial" charset="0"/>
                <a:ea typeface="SimSun" pitchFamily="2" charset="-122"/>
              </a:rPr>
              <a:t>( 3GB~4GB)     </a:t>
            </a:r>
          </a:p>
        </p:txBody>
      </p:sp>
      <p:sp>
        <p:nvSpPr>
          <p:cNvPr id="1204229" name="Rectangle 5"/>
          <p:cNvSpPr>
            <a:spLocks noChangeArrowheads="1"/>
          </p:cNvSpPr>
          <p:nvPr/>
        </p:nvSpPr>
        <p:spPr bwMode="auto">
          <a:xfrm>
            <a:off x="682625" y="5743426"/>
            <a:ext cx="2520950" cy="611188"/>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effectLst/>
                <a:latin typeface="Arial" charset="0"/>
                <a:ea typeface="SimSun" pitchFamily="2" charset="-122"/>
              </a:rPr>
              <a:t>线性空间</a:t>
            </a:r>
            <a:r>
              <a:rPr kumimoji="0" lang="en-US" altLang="zh-CN" sz="1800">
                <a:effectLst/>
                <a:latin typeface="Arial" charset="0"/>
                <a:ea typeface="SimSun" pitchFamily="2" charset="-122"/>
              </a:rPr>
              <a:t>(&lt;3GB)</a:t>
            </a:r>
          </a:p>
        </p:txBody>
      </p:sp>
      <p:sp>
        <p:nvSpPr>
          <p:cNvPr id="1204230" name="Rectangle 6"/>
          <p:cNvSpPr>
            <a:spLocks noChangeArrowheads="1"/>
          </p:cNvSpPr>
          <p:nvPr/>
        </p:nvSpPr>
        <p:spPr bwMode="auto">
          <a:xfrm>
            <a:off x="6877050" y="5014764"/>
            <a:ext cx="2160588"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r>
              <a:rPr kumimoji="0" lang="en-US" altLang="zh-CN" sz="1800">
                <a:solidFill>
                  <a:schemeClr val="tx1"/>
                </a:solidFill>
                <a:effectLst/>
                <a:latin typeface="Arial" charset="0"/>
                <a:ea typeface="SimSun" pitchFamily="2" charset="-122"/>
              </a:rPr>
              <a:t>highmem</a:t>
            </a:r>
          </a:p>
        </p:txBody>
      </p:sp>
      <p:sp>
        <p:nvSpPr>
          <p:cNvPr id="1204231" name="Rectangle 7"/>
          <p:cNvSpPr>
            <a:spLocks noChangeArrowheads="1"/>
          </p:cNvSpPr>
          <p:nvPr/>
        </p:nvSpPr>
        <p:spPr bwMode="auto">
          <a:xfrm>
            <a:off x="3203575" y="5446564"/>
            <a:ext cx="1439863" cy="908050"/>
          </a:xfrm>
          <a:prstGeom prst="rect">
            <a:avLst/>
          </a:prstGeom>
          <a:noFill/>
          <a:ln w="9525">
            <a:solidFill>
              <a:schemeClr val="tx1"/>
            </a:solidFill>
            <a:miter lim="800000"/>
            <a:headEnd/>
            <a:tailEnd/>
          </a:ln>
          <a:effectLst/>
        </p:spPr>
        <p:txBody>
          <a:bodyPr wrap="none" anchor="ctr"/>
          <a:lstStyle/>
          <a:p>
            <a:pPr algn="ctr">
              <a:spcBef>
                <a:spcPct val="0"/>
              </a:spcBef>
              <a:buClrTx/>
              <a:buFontTx/>
              <a:buNone/>
            </a:pPr>
            <a:endParaRPr kumimoji="0" lang="zh-CN" altLang="zh-CN" sz="1800">
              <a:solidFill>
                <a:schemeClr val="tx1"/>
              </a:solidFill>
              <a:effectLst/>
              <a:latin typeface="Arial" charset="0"/>
              <a:ea typeface="SimSun" pitchFamily="2" charset="-122"/>
            </a:endParaRPr>
          </a:p>
        </p:txBody>
      </p:sp>
      <p:sp>
        <p:nvSpPr>
          <p:cNvPr id="1204232" name="Rectangle 8"/>
          <p:cNvSpPr>
            <a:spLocks noChangeArrowheads="1"/>
          </p:cNvSpPr>
          <p:nvPr/>
        </p:nvSpPr>
        <p:spPr bwMode="auto">
          <a:xfrm>
            <a:off x="4643438" y="5446564"/>
            <a:ext cx="2232025" cy="908050"/>
          </a:xfrm>
          <a:prstGeom prst="rect">
            <a:avLst/>
          </a:prstGeom>
          <a:noFill/>
          <a:ln w="9525">
            <a:solidFill>
              <a:schemeClr val="tx1"/>
            </a:solidFill>
            <a:miter lim="800000"/>
            <a:headEnd/>
            <a:tailEnd/>
          </a:ln>
          <a:effectLst/>
        </p:spPr>
        <p:txBody>
          <a:bodyPr wrap="none" anchor="ctr"/>
          <a:lstStyle/>
          <a:p>
            <a:pPr algn="ctr">
              <a:spcBef>
                <a:spcPct val="0"/>
              </a:spcBef>
              <a:buClrTx/>
              <a:buFontTx/>
              <a:buNone/>
            </a:pPr>
            <a:endParaRPr kumimoji="0" lang="zh-CN" altLang="zh-CN" sz="1800">
              <a:solidFill>
                <a:schemeClr val="tx1"/>
              </a:solidFill>
              <a:effectLst/>
              <a:latin typeface="Arial" charset="0"/>
              <a:ea typeface="SimSun" pitchFamily="2" charset="-122"/>
            </a:endParaRPr>
          </a:p>
        </p:txBody>
      </p:sp>
      <p:sp>
        <p:nvSpPr>
          <p:cNvPr id="1204233" name="Rectangle 9"/>
          <p:cNvSpPr>
            <a:spLocks noChangeArrowheads="1"/>
          </p:cNvSpPr>
          <p:nvPr/>
        </p:nvSpPr>
        <p:spPr bwMode="auto">
          <a:xfrm>
            <a:off x="3203575" y="5013176"/>
            <a:ext cx="1439863"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p>
          <a:p>
            <a:pPr algn="ctr">
              <a:spcBef>
                <a:spcPct val="0"/>
              </a:spcBef>
              <a:buClrTx/>
              <a:buFontTx/>
              <a:buNone/>
            </a:pPr>
            <a:r>
              <a:rPr kumimoji="0" lang="en-US" altLang="zh-CN" sz="1800">
                <a:solidFill>
                  <a:schemeClr val="tx1"/>
                </a:solidFill>
                <a:effectLst/>
                <a:latin typeface="Arial" charset="0"/>
                <a:ea typeface="SimSun" pitchFamily="2" charset="-122"/>
              </a:rPr>
              <a:t>DMA</a:t>
            </a:r>
          </a:p>
        </p:txBody>
      </p:sp>
      <p:sp>
        <p:nvSpPr>
          <p:cNvPr id="1204234" name="Rectangle 10"/>
          <p:cNvSpPr>
            <a:spLocks noChangeArrowheads="1"/>
          </p:cNvSpPr>
          <p:nvPr/>
        </p:nvSpPr>
        <p:spPr bwMode="auto">
          <a:xfrm>
            <a:off x="4643438" y="5013176"/>
            <a:ext cx="2232025" cy="720725"/>
          </a:xfrm>
          <a:prstGeom prst="rect">
            <a:avLst/>
          </a:prstGeom>
          <a:solidFill>
            <a:srgbClr val="D8D8EC"/>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a:solidFill>
                  <a:schemeClr val="tx1"/>
                </a:solidFill>
                <a:effectLst/>
                <a:latin typeface="Arial" charset="0"/>
                <a:ea typeface="SimSun" pitchFamily="2" charset="-122"/>
              </a:rPr>
              <a:t>物理内存：</a:t>
            </a:r>
          </a:p>
          <a:p>
            <a:pPr algn="ctr">
              <a:spcBef>
                <a:spcPct val="0"/>
              </a:spcBef>
              <a:buClrTx/>
              <a:buFontTx/>
              <a:buNone/>
            </a:pPr>
            <a:r>
              <a:rPr kumimoji="0" lang="en-US" altLang="zh-CN" sz="1800">
                <a:solidFill>
                  <a:schemeClr val="tx1"/>
                </a:solidFill>
                <a:effectLst/>
                <a:latin typeface="Arial" charset="0"/>
                <a:ea typeface="SimSun" pitchFamily="2" charset="-122"/>
              </a:rPr>
              <a:t>Normal</a:t>
            </a:r>
          </a:p>
        </p:txBody>
      </p:sp>
      <p:sp>
        <p:nvSpPr>
          <p:cNvPr id="1204235" name="Oval 11"/>
          <p:cNvSpPr>
            <a:spLocks noChangeArrowheads="1"/>
          </p:cNvSpPr>
          <p:nvPr/>
        </p:nvSpPr>
        <p:spPr bwMode="auto">
          <a:xfrm>
            <a:off x="684213" y="5778351"/>
            <a:ext cx="2447925" cy="576263"/>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440728039"/>
      </p:ext>
    </p:extLst>
  </p:cSld>
  <p:clrMapOvr>
    <a:masterClrMapping/>
  </p:clrMapOvr>
  <p:transition spd="slow">
    <p:wip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C8990C47-2292-445E-988A-3A265A669BDF}" type="slidenum">
              <a:rPr lang="en-US" altLang="zh-CN"/>
              <a:pPr/>
              <a:t>178</a:t>
            </a:fld>
            <a:endParaRPr lang="en-US" altLang="zh-CN"/>
          </a:p>
        </p:txBody>
      </p:sp>
      <p:sp>
        <p:nvSpPr>
          <p:cNvPr id="1206274" name="Rectangle 2"/>
          <p:cNvSpPr>
            <a:spLocks noGrp="1" noChangeArrowheads="1"/>
          </p:cNvSpPr>
          <p:nvPr>
            <p:ph type="title"/>
          </p:nvPr>
        </p:nvSpPr>
        <p:spPr/>
        <p:txBody>
          <a:bodyPr/>
          <a:lstStyle/>
          <a:p>
            <a:r>
              <a:rPr lang="zh-CN" altLang="en-US"/>
              <a:t>进程地址空间</a:t>
            </a:r>
          </a:p>
        </p:txBody>
      </p:sp>
      <p:sp>
        <p:nvSpPr>
          <p:cNvPr id="1206275" name="Rectangle 3"/>
          <p:cNvSpPr>
            <a:spLocks noGrp="1" noChangeArrowheads="1"/>
          </p:cNvSpPr>
          <p:nvPr>
            <p:ph type="body" idx="1"/>
          </p:nvPr>
        </p:nvSpPr>
        <p:spPr/>
        <p:txBody>
          <a:bodyPr/>
          <a:lstStyle/>
          <a:p>
            <a:r>
              <a:rPr lang="zh-CN" altLang="en-US" dirty="0"/>
              <a:t>进程在访问某个线性空间之前，必须先获得许可</a:t>
            </a:r>
          </a:p>
          <a:p>
            <a:pPr lvl="1"/>
            <a:r>
              <a:rPr lang="zh-CN" altLang="en-US" dirty="0"/>
              <a:t>一个进程的地址空间由允许该进程访问的全部线性地址组成</a:t>
            </a:r>
          </a:p>
          <a:p>
            <a:pPr lvl="1"/>
            <a:r>
              <a:rPr lang="zh-CN" altLang="en-US" dirty="0"/>
              <a:t>内核使用</a:t>
            </a:r>
            <a:r>
              <a:rPr lang="zh-CN" altLang="en-US" dirty="0">
                <a:solidFill>
                  <a:srgbClr val="FF0000"/>
                </a:solidFill>
              </a:rPr>
              <a:t>线性区资源</a:t>
            </a:r>
            <a:r>
              <a:rPr lang="zh-CN" altLang="en-US" dirty="0"/>
              <a:t>来表示线性地址空间</a:t>
            </a:r>
          </a:p>
          <a:p>
            <a:pPr lvl="1"/>
            <a:r>
              <a:rPr lang="zh-CN" altLang="en-US" dirty="0"/>
              <a:t>每个线性区由</a:t>
            </a:r>
            <a:r>
              <a:rPr lang="zh-CN" altLang="en-US" dirty="0">
                <a:solidFill>
                  <a:srgbClr val="FF0000"/>
                </a:solidFill>
              </a:rPr>
              <a:t>起始线性地址</a:t>
            </a:r>
            <a:r>
              <a:rPr lang="zh-CN" altLang="en-US" dirty="0"/>
              <a:t>、</a:t>
            </a:r>
            <a:r>
              <a:rPr lang="zh-CN" altLang="en-US" dirty="0">
                <a:solidFill>
                  <a:srgbClr val="FF0000"/>
                </a:solidFill>
              </a:rPr>
              <a:t>长度</a:t>
            </a:r>
            <a:r>
              <a:rPr lang="zh-CN" altLang="en-US" dirty="0"/>
              <a:t>和一些存取</a:t>
            </a:r>
            <a:r>
              <a:rPr lang="zh-CN" altLang="en-US" dirty="0">
                <a:solidFill>
                  <a:srgbClr val="FF0000"/>
                </a:solidFill>
              </a:rPr>
              <a:t>权限</a:t>
            </a:r>
            <a:r>
              <a:rPr lang="zh-CN" altLang="en-US" dirty="0"/>
              <a:t>描述</a:t>
            </a:r>
          </a:p>
        </p:txBody>
      </p:sp>
    </p:spTree>
    <p:extLst>
      <p:ext uri="{BB962C8B-B14F-4D97-AF65-F5344CB8AC3E}">
        <p14:creationId xmlns:p14="http://schemas.microsoft.com/office/powerpoint/2010/main" val="269944734"/>
      </p:ext>
    </p:extLst>
  </p:cSld>
  <p:clrMapOvr>
    <a:masterClrMapping/>
  </p:clrMapOvr>
  <p:transition spd="slow">
    <p:wip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679C406-B397-44E5-A9DC-AD00E9244345}" type="slidenum">
              <a:rPr lang="en-US" altLang="zh-CN"/>
              <a:pPr/>
              <a:t>179</a:t>
            </a:fld>
            <a:endParaRPr lang="en-US" altLang="zh-CN"/>
          </a:p>
        </p:txBody>
      </p:sp>
      <p:sp>
        <p:nvSpPr>
          <p:cNvPr id="1228802" name="Rectangle 2"/>
          <p:cNvSpPr>
            <a:spLocks noGrp="1" noChangeArrowheads="1"/>
          </p:cNvSpPr>
          <p:nvPr>
            <p:ph type="title"/>
          </p:nvPr>
        </p:nvSpPr>
        <p:spPr/>
        <p:txBody>
          <a:bodyPr/>
          <a:lstStyle/>
          <a:p>
            <a:r>
              <a:rPr lang="zh-CN" altLang="en-US"/>
              <a:t>进程内存组织相关数据结构</a:t>
            </a:r>
          </a:p>
        </p:txBody>
      </p:sp>
      <p:sp>
        <p:nvSpPr>
          <p:cNvPr id="1228803" name="Rectangle 3"/>
          <p:cNvSpPr>
            <a:spLocks noGrp="1" noChangeArrowheads="1"/>
          </p:cNvSpPr>
          <p:nvPr>
            <p:ph type="body" idx="1"/>
          </p:nvPr>
        </p:nvSpPr>
        <p:spPr/>
        <p:txBody>
          <a:bodyPr/>
          <a:lstStyle/>
          <a:p>
            <a:r>
              <a:rPr lang="zh-CN" altLang="en-US" dirty="0">
                <a:latin typeface="华文新魏"/>
                <a:cs typeface="华文新魏"/>
              </a:rPr>
              <a:t>每个进程有且只有一个</a:t>
            </a:r>
            <a:r>
              <a:rPr lang="en-US" altLang="zh-CN" dirty="0" err="1">
                <a:solidFill>
                  <a:srgbClr val="FF0000"/>
                </a:solidFill>
                <a:latin typeface="华文新魏"/>
                <a:cs typeface="华文新魏"/>
              </a:rPr>
              <a:t>mm_struct</a:t>
            </a:r>
            <a:r>
              <a:rPr lang="zh-CN" altLang="en-US" dirty="0">
                <a:latin typeface="华文新魏"/>
                <a:cs typeface="华文新魏"/>
              </a:rPr>
              <a:t>结构，描述进程的虚拟内存</a:t>
            </a:r>
          </a:p>
          <a:p>
            <a:r>
              <a:rPr lang="en-US" altLang="zh-CN" dirty="0" err="1">
                <a:solidFill>
                  <a:srgbClr val="FF0000"/>
                </a:solidFill>
                <a:latin typeface="华文新魏"/>
                <a:cs typeface="华文新魏"/>
              </a:rPr>
              <a:t>vm_area_struct</a:t>
            </a:r>
            <a:r>
              <a:rPr lang="zh-CN" altLang="en-US" dirty="0">
                <a:latin typeface="华文新魏"/>
                <a:cs typeface="华文新魏"/>
              </a:rPr>
              <a:t>结构描述进程的虚拟内存地址区域（线性区）</a:t>
            </a:r>
          </a:p>
          <a:p>
            <a:pPr lvl="1"/>
            <a:r>
              <a:rPr lang="zh-CN" altLang="en-US" dirty="0"/>
              <a:t>每个进程可有多个</a:t>
            </a:r>
            <a:r>
              <a:rPr lang="zh-CN" altLang="en-US" dirty="0">
                <a:solidFill>
                  <a:srgbClr val="FF0000"/>
                </a:solidFill>
              </a:rPr>
              <a:t>虚存区间</a:t>
            </a:r>
            <a:endParaRPr lang="en-US" altLang="zh-CN" dirty="0">
              <a:solidFill>
                <a:srgbClr val="FF0000"/>
              </a:solidFill>
            </a:endParaRPr>
          </a:p>
          <a:p>
            <a:pPr lvl="1"/>
            <a:r>
              <a:rPr lang="zh-CN" altLang="en-US" dirty="0"/>
              <a:t>对页错误处理有同一规则的进程虚拟内存空间部分</a:t>
            </a:r>
            <a:endParaRPr lang="en-US" altLang="zh-CN" dirty="0"/>
          </a:p>
          <a:p>
            <a:pPr lvl="2"/>
            <a:r>
              <a:rPr lang="zh-CN" altLang="en-US" dirty="0">
                <a:latin typeface="华文新魏"/>
                <a:ea typeface="华文新魏"/>
                <a:cs typeface="华文新魏"/>
              </a:rPr>
              <a:t>如共享库、堆栈</a:t>
            </a:r>
          </a:p>
          <a:p>
            <a:r>
              <a:rPr lang="en-US" altLang="zh-CN" dirty="0">
                <a:solidFill>
                  <a:srgbClr val="FF0000"/>
                </a:solidFill>
                <a:latin typeface="华文新魏"/>
                <a:cs typeface="华文新魏"/>
              </a:rPr>
              <a:t>page</a:t>
            </a:r>
            <a:r>
              <a:rPr lang="zh-CN" altLang="en-US" dirty="0">
                <a:latin typeface="华文新魏"/>
                <a:cs typeface="华文新魏"/>
              </a:rPr>
              <a:t>结构描述一个</a:t>
            </a:r>
            <a:r>
              <a:rPr lang="zh-CN" altLang="en-US" dirty="0"/>
              <a:t>物理页，系统保证跟踪到每一个物理页</a:t>
            </a:r>
            <a:endParaRPr lang="en-US" altLang="zh-CN" dirty="0"/>
          </a:p>
        </p:txBody>
      </p:sp>
    </p:spTree>
    <p:extLst>
      <p:ext uri="{BB962C8B-B14F-4D97-AF65-F5344CB8AC3E}">
        <p14:creationId xmlns:p14="http://schemas.microsoft.com/office/powerpoint/2010/main" val="27385858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运行时链接地址重定位</a:t>
            </a:r>
            <a:endParaRPr lang="en-US" altLang="zh-CN" dirty="0"/>
          </a:p>
        </p:txBody>
      </p:sp>
      <p:sp>
        <p:nvSpPr>
          <p:cNvPr id="3" name="内容占位符 2"/>
          <p:cNvSpPr>
            <a:spLocks noGrp="1"/>
          </p:cNvSpPr>
          <p:nvPr>
            <p:ph idx="1"/>
          </p:nvPr>
        </p:nvSpPr>
        <p:spPr>
          <a:xfrm>
            <a:off x="179512" y="1268760"/>
            <a:ext cx="8964488" cy="4968552"/>
          </a:xfrm>
        </p:spPr>
        <p:txBody>
          <a:bodyPr/>
          <a:lstStyle/>
          <a:p>
            <a:r>
              <a:rPr lang="zh-CN" altLang="zh-CN" dirty="0">
                <a:solidFill>
                  <a:srgbClr val="0000FF"/>
                </a:solidFill>
                <a:latin typeface="华文新魏"/>
                <a:cs typeface="华文新魏"/>
              </a:rPr>
              <a:t>虚拟存储器</a:t>
            </a:r>
            <a:r>
              <a:rPr lang="zh-CN" altLang="zh-CN" dirty="0">
                <a:latin typeface="华文新魏"/>
                <a:cs typeface="华文新魏"/>
              </a:rPr>
              <a:t>使得动态加载可执行代码或共享代码</a:t>
            </a:r>
            <a:r>
              <a:rPr lang="zh-CN" altLang="en-US" dirty="0">
                <a:latin typeface="华文新魏"/>
                <a:cs typeface="华文新魏"/>
              </a:rPr>
              <a:t>更</a:t>
            </a:r>
            <a:r>
              <a:rPr lang="zh-CN" altLang="zh-CN" dirty="0">
                <a:latin typeface="华文新魏"/>
                <a:cs typeface="华文新魏"/>
              </a:rPr>
              <a:t>易</a:t>
            </a:r>
            <a:r>
              <a:rPr lang="zh-CN" altLang="en-US" dirty="0">
                <a:latin typeface="华文新魏"/>
                <a:cs typeface="华文新魏"/>
              </a:rPr>
              <a:t>实现</a:t>
            </a:r>
            <a:endParaRPr lang="en-US" altLang="zh-CN" dirty="0">
              <a:latin typeface="华文新魏"/>
              <a:cs typeface="华文新魏"/>
            </a:endParaRPr>
          </a:p>
          <a:p>
            <a:pPr lvl="1"/>
            <a:r>
              <a:rPr lang="zh-CN" altLang="zh-CN" dirty="0"/>
              <a:t>装载程序只要为进程分配一个</a:t>
            </a:r>
            <a:r>
              <a:rPr lang="zh-CN" altLang="zh-CN" dirty="0">
                <a:solidFill>
                  <a:srgbClr val="0000FF"/>
                </a:solidFill>
              </a:rPr>
              <a:t>连续虚存页面区</a:t>
            </a:r>
            <a:r>
              <a:rPr lang="zh-CN" altLang="zh-CN" dirty="0"/>
              <a:t>，同时将对应页表的页表项标记为</a:t>
            </a:r>
            <a:r>
              <a:rPr lang="en-US" altLang="zh-CN" dirty="0"/>
              <a:t>“</a:t>
            </a:r>
            <a:r>
              <a:rPr lang="zh-CN" altLang="zh-CN" dirty="0">
                <a:solidFill>
                  <a:srgbClr val="FF0000"/>
                </a:solidFill>
              </a:rPr>
              <a:t>不在内存</a:t>
            </a:r>
            <a:r>
              <a:rPr lang="en-US" altLang="zh-CN" dirty="0"/>
              <a:t>”</a:t>
            </a:r>
          </a:p>
          <a:p>
            <a:pPr lvl="1"/>
            <a:r>
              <a:rPr lang="zh-CN" altLang="zh-CN" dirty="0"/>
              <a:t>当页面首次被引用时，通过</a:t>
            </a:r>
            <a:r>
              <a:rPr lang="zh-CN" altLang="zh-CN" dirty="0">
                <a:solidFill>
                  <a:srgbClr val="FF0000"/>
                </a:solidFill>
              </a:rPr>
              <a:t>缺页异常</a:t>
            </a:r>
            <a:r>
              <a:rPr lang="zh-CN" altLang="zh-CN" dirty="0"/>
              <a:t>，虚存管理将自动地从磁盘把程序或数据调入内存</a:t>
            </a:r>
            <a:endParaRPr lang="en-US" altLang="zh-CN" dirty="0"/>
          </a:p>
          <a:p>
            <a:r>
              <a:rPr lang="zh-CN" altLang="en-US" dirty="0">
                <a:latin typeface="华文新魏"/>
                <a:cs typeface="华文新魏"/>
              </a:rPr>
              <a:t>动态地址重定位的硬件支持：</a:t>
            </a:r>
            <a:r>
              <a:rPr lang="zh-CN" altLang="zh-CN" dirty="0">
                <a:solidFill>
                  <a:srgbClr val="0000FF"/>
                </a:solidFill>
                <a:latin typeface="华文新魏"/>
                <a:cs typeface="华文新魏"/>
              </a:rPr>
              <a:t>重定位寄存器</a:t>
            </a:r>
            <a:endParaRPr lang="en-US" altLang="zh-CN" dirty="0">
              <a:solidFill>
                <a:srgbClr val="0000FF"/>
              </a:solidFill>
              <a:latin typeface="华文新魏"/>
              <a:cs typeface="华文新魏"/>
            </a:endParaRPr>
          </a:p>
          <a:p>
            <a:pPr lvl="1"/>
            <a:r>
              <a:rPr lang="zh-CN" altLang="zh-CN" dirty="0"/>
              <a:t>重定位寄存器的</a:t>
            </a:r>
            <a:r>
              <a:rPr lang="zh-CN" altLang="zh-CN" dirty="0">
                <a:solidFill>
                  <a:srgbClr val="FF0000"/>
                </a:solidFill>
              </a:rPr>
              <a:t>内容通常保护在进程控制块中</a:t>
            </a:r>
            <a:endParaRPr lang="en-US" altLang="zh-CN" dirty="0">
              <a:solidFill>
                <a:srgbClr val="FF0000"/>
              </a:solidFill>
            </a:endParaRPr>
          </a:p>
          <a:p>
            <a:pPr lvl="2"/>
            <a:r>
              <a:rPr lang="zh-CN" altLang="zh-CN" dirty="0">
                <a:latin typeface="华文新魏"/>
                <a:ea typeface="华文新魏"/>
                <a:cs typeface="华文新魏"/>
              </a:rPr>
              <a:t>每当执行进程上下文切换时，当前运行进程的重定位寄存器中的内容与其他相关信息一起被保护起来</a:t>
            </a:r>
            <a:endParaRPr lang="en-US" altLang="zh-CN" dirty="0">
              <a:latin typeface="华文新魏"/>
              <a:ea typeface="华文新魏"/>
              <a:cs typeface="华文新魏"/>
            </a:endParaRPr>
          </a:p>
          <a:p>
            <a:pPr lvl="2"/>
            <a:r>
              <a:rPr lang="zh-CN" altLang="zh-CN" dirty="0">
                <a:latin typeface="华文新魏"/>
                <a:ea typeface="华文新魏"/>
                <a:cs typeface="华文新魏"/>
              </a:rPr>
              <a:t>新进程的重定位寄存器的内容会被恢复，这样进程就在上次中断的位置恢复运行，所使用的是与上次在此位置的同样的内存基地址 </a:t>
            </a:r>
            <a:endParaRPr lang="en-US" altLang="zh-CN" dirty="0">
              <a:latin typeface="华文新魏"/>
              <a:ea typeface="华文新魏"/>
              <a:cs typeface="华文新魏"/>
            </a:endParaRPr>
          </a:p>
          <a:p>
            <a:pPr lvl="1"/>
            <a:endParaRPr lang="en-US" altLang="zh-CN" dirty="0"/>
          </a:p>
          <a:p>
            <a:pPr lvl="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2370759463"/>
      </p:ext>
    </p:extLst>
  </p:cSld>
  <p:clrMapOvr>
    <a:masterClrMapping/>
  </p:clrMapOvr>
  <p:transition spd="slow">
    <p:wip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499E2D0F-FEE4-4961-9AA9-700E52D74445}" type="slidenum">
              <a:rPr lang="en-US" altLang="zh-CN"/>
              <a:pPr/>
              <a:t>180</a:t>
            </a:fld>
            <a:endParaRPr lang="en-US" altLang="zh-CN"/>
          </a:p>
        </p:txBody>
      </p:sp>
      <p:sp>
        <p:nvSpPr>
          <p:cNvPr id="1209346" name="Rectangle 2"/>
          <p:cNvSpPr>
            <a:spLocks noGrp="1" noChangeArrowheads="1"/>
          </p:cNvSpPr>
          <p:nvPr>
            <p:ph type="title"/>
          </p:nvPr>
        </p:nvSpPr>
        <p:spPr/>
        <p:txBody>
          <a:bodyPr/>
          <a:lstStyle/>
          <a:p>
            <a:r>
              <a:rPr lang="zh-CN" altLang="en-US" dirty="0"/>
              <a:t>线性区（</a:t>
            </a:r>
            <a:r>
              <a:rPr lang="en-US" altLang="zh-CN" dirty="0"/>
              <a:t>memory region</a:t>
            </a:r>
            <a:r>
              <a:rPr lang="zh-CN" altLang="en-US" dirty="0"/>
              <a:t>）</a:t>
            </a:r>
          </a:p>
        </p:txBody>
      </p:sp>
      <p:sp>
        <p:nvSpPr>
          <p:cNvPr id="1209347" name="Rectangle 3"/>
          <p:cNvSpPr>
            <a:spLocks noGrp="1" noChangeArrowheads="1"/>
          </p:cNvSpPr>
          <p:nvPr>
            <p:ph type="body" idx="1"/>
          </p:nvPr>
        </p:nvSpPr>
        <p:spPr/>
        <p:txBody>
          <a:bodyPr/>
          <a:lstStyle/>
          <a:p>
            <a:r>
              <a:rPr lang="zh-CN" altLang="en-US" dirty="0">
                <a:latin typeface="华文新魏"/>
                <a:cs typeface="华文新魏"/>
              </a:rPr>
              <a:t>由</a:t>
            </a:r>
            <a:r>
              <a:rPr lang="en-US" altLang="zh-CN" dirty="0" err="1">
                <a:solidFill>
                  <a:srgbClr val="FF0000"/>
                </a:solidFill>
                <a:latin typeface="华文新魏"/>
                <a:cs typeface="华文新魏"/>
              </a:rPr>
              <a:t>vm_area_struct</a:t>
            </a:r>
            <a:r>
              <a:rPr lang="zh-CN" altLang="en-US" dirty="0">
                <a:latin typeface="华文新魏"/>
                <a:cs typeface="华文新魏"/>
              </a:rPr>
              <a:t>结构体描述</a:t>
            </a:r>
          </a:p>
          <a:p>
            <a:pPr lvl="1"/>
            <a:r>
              <a:rPr lang="zh-CN" altLang="en-US" dirty="0"/>
              <a:t>描述地址空间内连续区间上的一个独立内存范围</a:t>
            </a:r>
          </a:p>
          <a:p>
            <a:pPr lvl="1"/>
            <a:r>
              <a:rPr lang="zh-CN" altLang="en-US" dirty="0"/>
              <a:t>线性区的开始和结束都必须</a:t>
            </a:r>
            <a:r>
              <a:rPr lang="en-US" altLang="zh-CN" dirty="0">
                <a:solidFill>
                  <a:srgbClr val="FF0000"/>
                </a:solidFill>
              </a:rPr>
              <a:t>4KB</a:t>
            </a:r>
            <a:r>
              <a:rPr lang="zh-CN" altLang="en-US" dirty="0">
                <a:solidFill>
                  <a:srgbClr val="FF0000"/>
                </a:solidFill>
              </a:rPr>
              <a:t>对齐</a:t>
            </a:r>
            <a:endParaRPr lang="zh-CN" altLang="en-US" dirty="0"/>
          </a:p>
          <a:p>
            <a:pPr lvl="1"/>
            <a:r>
              <a:rPr lang="zh-CN" altLang="en-US" dirty="0"/>
              <a:t>进程只能访问某个有效的线性区</a:t>
            </a:r>
          </a:p>
          <a:p>
            <a:pPr lvl="2"/>
            <a:r>
              <a:rPr lang="zh-CN" altLang="en-US" dirty="0">
                <a:latin typeface="华文新魏"/>
                <a:ea typeface="华文新魏"/>
                <a:cs typeface="华文新魏"/>
              </a:rPr>
              <a:t>如果进程试图访问有效线性区之外的地址或用不正确的方式访问一个有效线性区时，内核将通过</a:t>
            </a:r>
            <a:r>
              <a:rPr lang="zh-CN" altLang="en-US" dirty="0">
                <a:solidFill>
                  <a:srgbClr val="FF0000"/>
                </a:solidFill>
                <a:latin typeface="华文新魏"/>
                <a:ea typeface="华文新魏"/>
                <a:cs typeface="华文新魏"/>
              </a:rPr>
              <a:t>段异常</a:t>
            </a:r>
            <a:r>
              <a:rPr lang="en-US" altLang="zh-CN" dirty="0">
                <a:latin typeface="华文新魏"/>
                <a:ea typeface="华文新魏"/>
                <a:cs typeface="华文新魏"/>
              </a:rPr>
              <a:t>(segmentation fault)</a:t>
            </a:r>
            <a:r>
              <a:rPr lang="zh-CN" altLang="en-US" dirty="0">
                <a:latin typeface="华文新魏"/>
                <a:ea typeface="华文新魏"/>
                <a:cs typeface="华文新魏"/>
              </a:rPr>
              <a:t>杀死这个进程</a:t>
            </a:r>
          </a:p>
          <a:p>
            <a:pPr lvl="1"/>
            <a:r>
              <a:rPr lang="zh-CN" altLang="en-US" dirty="0"/>
              <a:t>进程获得新线性区的一些典型情况</a:t>
            </a:r>
          </a:p>
          <a:p>
            <a:pPr lvl="2"/>
            <a:r>
              <a:rPr lang="zh-CN" altLang="en-US" dirty="0">
                <a:latin typeface="华文新魏"/>
                <a:ea typeface="华文新魏"/>
                <a:cs typeface="华文新魏"/>
              </a:rPr>
              <a:t>刚刚创建的新进程</a:t>
            </a:r>
          </a:p>
          <a:p>
            <a:pPr lvl="2"/>
            <a:r>
              <a:rPr lang="zh-CN" altLang="en-US" dirty="0">
                <a:latin typeface="华文新魏"/>
                <a:ea typeface="华文新魏"/>
                <a:cs typeface="华文新魏"/>
              </a:rPr>
              <a:t>使用</a:t>
            </a:r>
            <a:r>
              <a:rPr lang="en-US" altLang="zh-CN" dirty="0">
                <a:latin typeface="华文新魏"/>
                <a:ea typeface="华文新魏"/>
                <a:cs typeface="华文新魏"/>
              </a:rPr>
              <a:t>exec</a:t>
            </a:r>
            <a:r>
              <a:rPr lang="zh-CN" altLang="en-US" dirty="0">
                <a:latin typeface="华文新魏"/>
                <a:ea typeface="华文新魏"/>
                <a:cs typeface="华文新魏"/>
              </a:rPr>
              <a:t>系统调用装载一个新的程序运行</a:t>
            </a:r>
          </a:p>
          <a:p>
            <a:pPr lvl="2"/>
            <a:r>
              <a:rPr lang="zh-CN" altLang="en-US" dirty="0">
                <a:latin typeface="华文新魏"/>
                <a:ea typeface="华文新魏"/>
                <a:cs typeface="华文新魏"/>
              </a:rPr>
              <a:t>将一个文件（或部分）映射到进程地址空间中</a:t>
            </a:r>
          </a:p>
          <a:p>
            <a:pPr lvl="2"/>
            <a:r>
              <a:rPr lang="zh-CN" altLang="en-US" dirty="0">
                <a:latin typeface="华文新魏"/>
                <a:ea typeface="华文新魏"/>
                <a:cs typeface="华文新魏"/>
              </a:rPr>
              <a:t>当用户堆栈不够用的时候，扩展堆栈对应的线性区</a:t>
            </a:r>
          </a:p>
          <a:p>
            <a:pPr lvl="2"/>
            <a:r>
              <a:rPr lang="zh-CN" altLang="en-US" dirty="0">
                <a:latin typeface="华文新魏"/>
                <a:ea typeface="华文新魏"/>
                <a:cs typeface="华文新魏"/>
              </a:rPr>
              <a:t>其他情形</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2393057729"/>
      </p:ext>
    </p:extLst>
  </p:cSld>
  <p:clrMapOvr>
    <a:masterClrMapping/>
  </p:clrMapOvr>
  <p:transition spd="slow">
    <p:wip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790F7CC-1BC2-4867-B25A-F54D4DCBACD6}" type="slidenum">
              <a:rPr lang="en-US" altLang="zh-CN"/>
              <a:pPr/>
              <a:t>181</a:t>
            </a:fld>
            <a:endParaRPr lang="en-US" altLang="zh-CN"/>
          </a:p>
        </p:txBody>
      </p:sp>
      <p:sp>
        <p:nvSpPr>
          <p:cNvPr id="1210370" name="Rectangle 2"/>
          <p:cNvSpPr>
            <a:spLocks noGrp="1" noChangeArrowheads="1"/>
          </p:cNvSpPr>
          <p:nvPr>
            <p:ph type="title"/>
          </p:nvPr>
        </p:nvSpPr>
        <p:spPr/>
        <p:txBody>
          <a:bodyPr/>
          <a:lstStyle/>
          <a:p>
            <a:r>
              <a:rPr lang="zh-CN" altLang="en-US" dirty="0"/>
              <a:t>线性区主要内容</a:t>
            </a:r>
          </a:p>
        </p:txBody>
      </p:sp>
      <p:sp>
        <p:nvSpPr>
          <p:cNvPr id="1210371" name="Rectangle 3"/>
          <p:cNvSpPr>
            <a:spLocks noGrp="1" noChangeArrowheads="1"/>
          </p:cNvSpPr>
          <p:nvPr>
            <p:ph type="body" idx="1"/>
          </p:nvPr>
        </p:nvSpPr>
        <p:spPr/>
        <p:txBody>
          <a:bodyPr/>
          <a:lstStyle/>
          <a:p>
            <a:r>
              <a:rPr lang="zh-CN" altLang="en-US" sz="2600" dirty="0"/>
              <a:t>可执行文件</a:t>
            </a:r>
            <a:r>
              <a:rPr lang="zh-CN" altLang="en-US" sz="2600" dirty="0">
                <a:solidFill>
                  <a:srgbClr val="FF0000"/>
                </a:solidFill>
              </a:rPr>
              <a:t>代码段</a:t>
            </a:r>
            <a:r>
              <a:rPr lang="zh-CN" altLang="en-US" sz="2600" dirty="0"/>
              <a:t>（</a:t>
            </a:r>
            <a:r>
              <a:rPr lang="en-US" altLang="zh-CN" sz="2600" i="1" dirty="0"/>
              <a:t>.text section</a:t>
            </a:r>
            <a:r>
              <a:rPr lang="zh-CN" altLang="en-US" sz="2600" dirty="0"/>
              <a:t>）的内存映射</a:t>
            </a:r>
          </a:p>
          <a:p>
            <a:r>
              <a:rPr lang="zh-CN" altLang="en-US" sz="2600" dirty="0">
                <a:solidFill>
                  <a:srgbClr val="FF0000"/>
                </a:solidFill>
              </a:rPr>
              <a:t>数据段</a:t>
            </a:r>
            <a:r>
              <a:rPr lang="zh-CN" altLang="en-US" sz="2600" dirty="0"/>
              <a:t>（ </a:t>
            </a:r>
            <a:r>
              <a:rPr lang="en-US" altLang="zh-CN" sz="2600" i="1" dirty="0"/>
              <a:t>.data section</a:t>
            </a:r>
            <a:r>
              <a:rPr lang="zh-CN" altLang="en-US" sz="2600" dirty="0"/>
              <a:t>）的内存映射</a:t>
            </a:r>
            <a:endParaRPr lang="zh-CN" altLang="en-US" sz="2600" i="1" dirty="0"/>
          </a:p>
          <a:p>
            <a:r>
              <a:rPr lang="zh-CN" altLang="en-US" sz="2600" dirty="0">
                <a:solidFill>
                  <a:srgbClr val="FF0000"/>
                </a:solidFill>
              </a:rPr>
              <a:t>零页面</a:t>
            </a:r>
            <a:r>
              <a:rPr lang="zh-CN" altLang="en-US" sz="2600" dirty="0"/>
              <a:t>（ </a:t>
            </a:r>
            <a:r>
              <a:rPr lang="en-US" altLang="zh-CN" sz="2600" i="1" dirty="0"/>
              <a:t>.</a:t>
            </a:r>
            <a:r>
              <a:rPr lang="en-US" altLang="zh-CN" sz="2600" i="1" dirty="0" err="1"/>
              <a:t>bss</a:t>
            </a:r>
            <a:r>
              <a:rPr lang="en-US" altLang="zh-CN" sz="2600" i="1" dirty="0"/>
              <a:t> section</a:t>
            </a:r>
            <a:r>
              <a:rPr lang="en-US" altLang="zh-CN" sz="2600" dirty="0"/>
              <a:t> </a:t>
            </a:r>
            <a:r>
              <a:rPr lang="zh-CN" altLang="en-US" sz="2600" dirty="0"/>
              <a:t>）的内存映射用来包含未初始化的全局变量</a:t>
            </a:r>
            <a:endParaRPr lang="zh-CN" altLang="en-US" sz="2600" i="1" dirty="0"/>
          </a:p>
          <a:p>
            <a:r>
              <a:rPr lang="zh-CN" altLang="en-US" sz="2600" dirty="0"/>
              <a:t>为</a:t>
            </a:r>
            <a:r>
              <a:rPr lang="zh-CN" altLang="en-US" sz="2600" dirty="0">
                <a:solidFill>
                  <a:srgbClr val="FF0000"/>
                </a:solidFill>
              </a:rPr>
              <a:t>库函数</a:t>
            </a:r>
            <a:r>
              <a:rPr lang="zh-CN" altLang="en-US" sz="2600" dirty="0"/>
              <a:t>和</a:t>
            </a:r>
            <a:r>
              <a:rPr lang="zh-CN" altLang="en-US" sz="2600" dirty="0">
                <a:solidFill>
                  <a:srgbClr val="FF0000"/>
                </a:solidFill>
              </a:rPr>
              <a:t>链接器</a:t>
            </a:r>
            <a:r>
              <a:rPr lang="zh-CN" altLang="en-US" sz="2600" dirty="0"/>
              <a:t>附加的代码、数据、</a:t>
            </a:r>
            <a:r>
              <a:rPr lang="en-US" altLang="zh-CN" sz="2600" dirty="0" err="1"/>
              <a:t>bss</a:t>
            </a:r>
            <a:r>
              <a:rPr lang="zh-CN" altLang="en-US" sz="2600" dirty="0"/>
              <a:t>段</a:t>
            </a:r>
          </a:p>
          <a:p>
            <a:r>
              <a:rPr lang="zh-CN" altLang="en-US" sz="2600" dirty="0">
                <a:solidFill>
                  <a:srgbClr val="FF0000"/>
                </a:solidFill>
              </a:rPr>
              <a:t>文件</a:t>
            </a:r>
            <a:r>
              <a:rPr lang="zh-CN" altLang="en-US" sz="2600" dirty="0"/>
              <a:t>的内存映射</a:t>
            </a:r>
          </a:p>
          <a:p>
            <a:r>
              <a:rPr lang="zh-CN" altLang="en-US" sz="2600" dirty="0">
                <a:solidFill>
                  <a:srgbClr val="FF0000"/>
                </a:solidFill>
              </a:rPr>
              <a:t>共享内存</a:t>
            </a:r>
            <a:r>
              <a:rPr lang="zh-CN" altLang="en-US" sz="2600" dirty="0"/>
              <a:t>的映射</a:t>
            </a:r>
          </a:p>
          <a:p>
            <a:r>
              <a:rPr lang="zh-CN" altLang="en-US" sz="2600" dirty="0">
                <a:solidFill>
                  <a:srgbClr val="FF0000"/>
                </a:solidFill>
              </a:rPr>
              <a:t>匿名内存</a:t>
            </a:r>
            <a:r>
              <a:rPr lang="zh-CN" altLang="en-US" sz="2600" dirty="0"/>
              <a:t>区域的映射</a:t>
            </a:r>
            <a:endParaRPr lang="en-US" altLang="zh-CN" sz="2600" dirty="0"/>
          </a:p>
          <a:p>
            <a:pPr lvl="1"/>
            <a:r>
              <a:rPr lang="zh-CN" altLang="en-US" sz="2200" dirty="0"/>
              <a:t>如通过</a:t>
            </a:r>
            <a:r>
              <a:rPr lang="en-US" altLang="zh-CN" sz="2200" dirty="0" err="1"/>
              <a:t>malloc</a:t>
            </a:r>
            <a:r>
              <a:rPr lang="en-US" altLang="zh-CN" sz="2200" dirty="0"/>
              <a:t>()</a:t>
            </a:r>
            <a:r>
              <a:rPr lang="zh-CN" altLang="en-US" sz="2200" dirty="0"/>
              <a:t>函数申请的内存区域</a:t>
            </a:r>
          </a:p>
        </p:txBody>
      </p:sp>
    </p:spTree>
    <p:extLst>
      <p:ext uri="{BB962C8B-B14F-4D97-AF65-F5344CB8AC3E}">
        <p14:creationId xmlns:p14="http://schemas.microsoft.com/office/powerpoint/2010/main" val="2704328646"/>
      </p:ext>
    </p:extLst>
  </p:cSld>
  <p:clrMapOvr>
    <a:masterClrMapping/>
  </p:clrMapOvr>
  <p:transition spd="slow">
    <p:wip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785DA0F-5768-4307-B41B-060EC758F5E0}" type="slidenum">
              <a:rPr lang="en-US" altLang="zh-CN"/>
              <a:pPr/>
              <a:t>182</a:t>
            </a:fld>
            <a:endParaRPr lang="en-US" altLang="zh-CN"/>
          </a:p>
        </p:txBody>
      </p:sp>
      <p:sp>
        <p:nvSpPr>
          <p:cNvPr id="1241090" name="Rectangle 2"/>
          <p:cNvSpPr>
            <a:spLocks noGrp="1" noChangeArrowheads="1"/>
          </p:cNvSpPr>
          <p:nvPr>
            <p:ph type="title"/>
          </p:nvPr>
        </p:nvSpPr>
        <p:spPr/>
        <p:txBody>
          <a:bodyPr/>
          <a:lstStyle/>
          <a:p>
            <a:r>
              <a:rPr lang="zh-CN" altLang="en-US"/>
              <a:t>线性区描述符</a:t>
            </a:r>
            <a:r>
              <a:rPr lang="en-US" altLang="zh-CN"/>
              <a:t>vm_area_struct</a:t>
            </a:r>
          </a:p>
        </p:txBody>
      </p:sp>
      <p:sp>
        <p:nvSpPr>
          <p:cNvPr id="1241091" name="Rectangle 3"/>
          <p:cNvSpPr>
            <a:spLocks noGrp="1" noChangeArrowheads="1"/>
          </p:cNvSpPr>
          <p:nvPr>
            <p:ph type="body" idx="1"/>
          </p:nvPr>
        </p:nvSpPr>
        <p:spPr/>
        <p:txBody>
          <a:bodyPr/>
          <a:lstStyle/>
          <a:p>
            <a:r>
              <a:rPr lang="zh-CN" altLang="en-US" dirty="0"/>
              <a:t>描述一段给定的线性地址区间</a:t>
            </a:r>
          </a:p>
          <a:p>
            <a:r>
              <a:rPr lang="zh-CN" altLang="en-US" dirty="0"/>
              <a:t>区间中的地址拥有相同属性</a:t>
            </a:r>
            <a:endParaRPr lang="en-US" altLang="zh-CN" dirty="0"/>
          </a:p>
          <a:p>
            <a:pPr lvl="1"/>
            <a:r>
              <a:rPr lang="zh-CN" altLang="en-US" dirty="0"/>
              <a:t>如同样的存取权限及相关的操作函数</a:t>
            </a:r>
          </a:p>
          <a:p>
            <a:r>
              <a:rPr lang="zh-CN" altLang="en-US" dirty="0"/>
              <a:t>该结构可以表示各种线性区</a:t>
            </a:r>
            <a:endParaRPr lang="en-US" altLang="zh-CN" dirty="0"/>
          </a:p>
          <a:p>
            <a:pPr lvl="1"/>
            <a:r>
              <a:rPr lang="zh-CN" altLang="en-US" dirty="0"/>
              <a:t>如映射可执行的二进制代码的线形区</a:t>
            </a:r>
            <a:endParaRPr lang="en-US" altLang="zh-CN" dirty="0"/>
          </a:p>
          <a:p>
            <a:pPr lvl="1"/>
            <a:r>
              <a:rPr lang="zh-CN" altLang="en-US" dirty="0"/>
              <a:t>用作用户态堆栈的线性区</a:t>
            </a:r>
            <a:endParaRPr lang="en-US" altLang="zh-CN" dirty="0"/>
          </a:p>
        </p:txBody>
      </p:sp>
    </p:spTree>
    <p:extLst>
      <p:ext uri="{BB962C8B-B14F-4D97-AF65-F5344CB8AC3E}">
        <p14:creationId xmlns:p14="http://schemas.microsoft.com/office/powerpoint/2010/main" val="1302180909"/>
      </p:ext>
    </p:extLst>
  </p:cSld>
  <p:clrMapOvr>
    <a:masterClrMapping/>
  </p:clrMapOvr>
  <p:transition spd="slow">
    <p:wip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进程虚拟地址空间管理</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虚存区描述符</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endParaRPr lang="en-US" altLang="zh-CN" dirty="0">
              <a:latin typeface="华文新魏" charset="0"/>
              <a:ea typeface="华文新魏" charset="0"/>
              <a:cs typeface="华文新魏" charset="0"/>
            </a:endParaRPr>
          </a:p>
          <a:p>
            <a:pPr marL="449262" lvl="1" indent="0">
              <a:buNone/>
            </a:pP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r>
              <a:rPr lang="en-US" altLang="zh-CN" dirty="0">
                <a:latin typeface="华文新魏" charset="0"/>
                <a:ea typeface="华文新魏" charset="0"/>
                <a:cs typeface="华文新魏" charset="0"/>
              </a:rPr>
              <a:t> {                /*</a:t>
            </a:r>
            <a:r>
              <a:rPr lang="zh-CN" altLang="zh-CN" dirty="0">
                <a:latin typeface="华文新魏" charset="0"/>
                <a:ea typeface="华文新魏" charset="0"/>
                <a:cs typeface="华文新魏" charset="0"/>
              </a:rPr>
              <a:t>虚存区结构</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mm_struct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vm_mm</a:t>
            </a:r>
            <a:r>
              <a:rPr lang="en-US" altLang="zh-CN" sz="2000" dirty="0">
                <a:latin typeface="华文新魏" charset="0"/>
                <a:ea typeface="华文新魏" charset="0"/>
                <a:cs typeface="华文新魏" charset="0"/>
              </a:rPr>
              <a:t>;   /*</a:t>
            </a:r>
            <a:r>
              <a:rPr lang="zh-CN" altLang="zh-CN" sz="2000" dirty="0">
                <a:latin typeface="华文新魏" charset="0"/>
                <a:ea typeface="华文新魏" charset="0"/>
                <a:cs typeface="华文新魏" charset="0"/>
              </a:rPr>
              <a:t>虚存区所在</a:t>
            </a:r>
            <a:r>
              <a:rPr lang="en-US" altLang="zh-CN" sz="2000" dirty="0" err="1">
                <a:latin typeface="华文新魏" charset="0"/>
                <a:ea typeface="华文新魏" charset="0"/>
                <a:cs typeface="华文新魏" charset="0"/>
              </a:rPr>
              <a:t>mm_struct</a:t>
            </a:r>
            <a:r>
              <a:rPr lang="zh-CN" altLang="zh-CN" sz="2000" dirty="0">
                <a:latin typeface="华文新魏" charset="0"/>
                <a:ea typeface="华文新魏" charset="0"/>
                <a:cs typeface="华文新魏" charset="0"/>
              </a:rPr>
              <a:t>指针</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vm_start</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虚存区起址</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vm_end</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虚存区末址</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vm_flags</a:t>
            </a:r>
            <a:r>
              <a:rPr lang="en-US" altLang="zh-CN" dirty="0">
                <a:latin typeface="华文新魏" charset="0"/>
                <a:ea typeface="华文新魏" charset="0"/>
                <a:cs typeface="华文新魏" charset="0"/>
              </a:rPr>
              <a:t>;          /* </a:t>
            </a:r>
            <a:r>
              <a:rPr lang="zh-CN" altLang="zh-CN" dirty="0">
                <a:latin typeface="华文新魏" charset="0"/>
                <a:ea typeface="华文新魏" charset="0"/>
                <a:cs typeface="华文新魏" charset="0"/>
              </a:rPr>
              <a:t>虚存区标志</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vm_area_struct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vm_next</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下一个虚存区链接指针</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endParaRPr lang="zh-CN" altLang="zh-CN"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vm_operations_struct</a:t>
            </a: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vm_ops</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zh-CN" sz="2000" dirty="0">
                <a:latin typeface="华文新魏" charset="0"/>
                <a:ea typeface="华文新魏" charset="0"/>
                <a:cs typeface="华文新魏" charset="0"/>
              </a:rPr>
              <a:t>虚存区操作函数</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struct</a:t>
            </a:r>
            <a:r>
              <a:rPr lang="en-US" altLang="zh-CN" dirty="0">
                <a:latin typeface="华文新魏" charset="0"/>
                <a:ea typeface="华文新魏" charset="0"/>
                <a:cs typeface="华文新魏" charset="0"/>
              </a:rPr>
              <a:t> file *</a:t>
            </a:r>
            <a:r>
              <a:rPr lang="en-US" altLang="zh-CN" dirty="0" err="1">
                <a:latin typeface="华文新魏" charset="0"/>
                <a:ea typeface="华文新魏" charset="0"/>
                <a:cs typeface="华文新魏" charset="0"/>
              </a:rPr>
              <a:t>vm_file</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虚存区映射的文件</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  unsigned long </a:t>
            </a:r>
            <a:r>
              <a:rPr lang="en-US" altLang="zh-CN" dirty="0" err="1">
                <a:latin typeface="华文新魏" charset="0"/>
                <a:ea typeface="华文新魏" charset="0"/>
                <a:cs typeface="华文新魏" charset="0"/>
              </a:rPr>
              <a:t>vm_pgoff</a:t>
            </a:r>
            <a:r>
              <a:rPr lang="en-US" altLang="zh-CN"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a:t>
            </a:r>
            <a:r>
              <a:rPr lang="zh-CN" altLang="zh-CN" sz="2000" dirty="0">
                <a:latin typeface="华文新魏" charset="0"/>
                <a:ea typeface="华文新魏" charset="0"/>
                <a:cs typeface="华文新魏" charset="0"/>
              </a:rPr>
              <a:t>虚存区中文件的偏移量</a:t>
            </a:r>
            <a:r>
              <a:rPr lang="en-US" altLang="zh-CN" sz="2000" dirty="0">
                <a:latin typeface="华文新魏" charset="0"/>
                <a:ea typeface="华文新魏" charset="0"/>
                <a:cs typeface="华文新魏" charset="0"/>
              </a:rPr>
              <a:t>*/</a:t>
            </a:r>
            <a:endParaRPr lang="zh-CN" altLang="zh-CN" sz="2000" dirty="0">
              <a:latin typeface="华文新魏" charset="0"/>
              <a:ea typeface="华文新魏" charset="0"/>
              <a:cs typeface="华文新魏" charset="0"/>
            </a:endParaRPr>
          </a:p>
          <a:p>
            <a:pPr marL="449262" lvl="1" indent="0">
              <a:buNone/>
            </a:pP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vma</a:t>
            </a:r>
            <a:r>
              <a:rPr lang="en-US" altLang="zh-CN" dirty="0">
                <a:latin typeface="华文新魏" charset="0"/>
                <a:ea typeface="华文新魏" charset="0"/>
                <a:cs typeface="华文新魏" charset="0"/>
              </a:rPr>
              <a:t>;</a:t>
            </a:r>
            <a:endParaRPr lang="zh-CN"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183</a:t>
            </a:fld>
            <a:endParaRPr lang="en-US" altLang="zh-CN" dirty="0"/>
          </a:p>
        </p:txBody>
      </p:sp>
    </p:spTree>
    <p:extLst>
      <p:ext uri="{BB962C8B-B14F-4D97-AF65-F5344CB8AC3E}">
        <p14:creationId xmlns:p14="http://schemas.microsoft.com/office/powerpoint/2010/main" val="794196565"/>
      </p:ext>
    </p:extLst>
  </p:cSld>
  <p:clrMapOvr>
    <a:masterClrMapping/>
  </p:clrMapOvr>
  <p:transition spd="slow">
    <p:wip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内存描述符</a:t>
            </a:r>
            <a:r>
              <a:rPr lang="en-US" altLang="zh-CN" dirty="0" err="1">
                <a:latin typeface="华文新魏" charset="0"/>
                <a:ea typeface="华文新魏" charset="0"/>
                <a:cs typeface="华文新魏" charset="0"/>
              </a:rPr>
              <a:t>mm_struct</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进程有一个</a:t>
            </a:r>
            <a:r>
              <a:rPr lang="en-US" altLang="zh-CN" dirty="0" err="1">
                <a:solidFill>
                  <a:srgbClr val="FF0000"/>
                </a:solidFill>
                <a:latin typeface="华文新魏" charset="0"/>
                <a:ea typeface="华文新魏" charset="0"/>
                <a:cs typeface="华文新魏" charset="0"/>
              </a:rPr>
              <a:t>mm_struct</a:t>
            </a:r>
            <a:r>
              <a:rPr lang="zh-CN" altLang="en-US" dirty="0">
                <a:latin typeface="华文新魏" charset="0"/>
                <a:ea typeface="华文新魏" charset="0"/>
                <a:cs typeface="华文新魏" charset="0"/>
              </a:rPr>
              <a:t>结构，</a:t>
            </a:r>
            <a:r>
              <a:rPr lang="en-US" altLang="zh-CN" dirty="0" err="1">
                <a:latin typeface="华文新魏" charset="0"/>
                <a:ea typeface="华文新魏" charset="0"/>
                <a:cs typeface="华文新魏" charset="0"/>
              </a:rPr>
              <a:t>task_struct</a:t>
            </a:r>
            <a:r>
              <a:rPr lang="zh-CN" altLang="en-US" dirty="0">
                <a:latin typeface="华文新魏" charset="0"/>
                <a:ea typeface="华文新魏" charset="0"/>
                <a:cs typeface="华文新魏" charset="0"/>
              </a:rPr>
              <a:t>结构中有指针</a:t>
            </a:r>
            <a:r>
              <a:rPr lang="en-US" altLang="zh-CN" dirty="0">
                <a:latin typeface="华文新魏" charset="0"/>
                <a:ea typeface="华文新魏" charset="0"/>
                <a:cs typeface="华文新魏" charset="0"/>
              </a:rPr>
              <a:t>mm</a:t>
            </a:r>
            <a:r>
              <a:rPr lang="zh-CN" altLang="en-US" dirty="0">
                <a:latin typeface="华文新魏" charset="0"/>
                <a:ea typeface="华文新魏" charset="0"/>
                <a:cs typeface="华文新魏" charset="0"/>
              </a:rPr>
              <a:t>指向该进程的</a:t>
            </a:r>
            <a:r>
              <a:rPr lang="en-US" altLang="zh-CN" dirty="0" err="1">
                <a:latin typeface="华文新魏" charset="0"/>
                <a:ea typeface="华文新魏" charset="0"/>
                <a:cs typeface="华文新魏" charset="0"/>
              </a:rPr>
              <a:t>mm_struct</a:t>
            </a:r>
            <a:r>
              <a:rPr lang="zh-CN" altLang="en-US" dirty="0">
                <a:latin typeface="华文新魏" charset="0"/>
                <a:ea typeface="华文新魏" charset="0"/>
                <a:cs typeface="华文新魏" charset="0"/>
              </a:rPr>
              <a:t>结构，它是进程整个虚拟地址空间的抽象</a:t>
            </a:r>
          </a:p>
          <a:p>
            <a:pPr eaLnBrk="1" hangingPunct="1"/>
            <a:r>
              <a:rPr lang="zh-CN" altLang="en-US" dirty="0">
                <a:latin typeface="华文新魏" charset="0"/>
                <a:ea typeface="华文新魏" charset="0"/>
                <a:cs typeface="华文新魏" charset="0"/>
              </a:rPr>
              <a:t>结构中的前三个</a:t>
            </a:r>
            <a:r>
              <a:rPr lang="zh-CN" altLang="en-US" dirty="0">
                <a:solidFill>
                  <a:srgbClr val="FF0000"/>
                </a:solidFill>
                <a:latin typeface="华文新魏" charset="0"/>
                <a:ea typeface="华文新魏" charset="0"/>
                <a:cs typeface="华文新魏" charset="0"/>
              </a:rPr>
              <a:t>虚存区</a:t>
            </a:r>
            <a:r>
              <a:rPr lang="zh-CN" altLang="en-US" dirty="0">
                <a:latin typeface="华文新魏" charset="0"/>
                <a:ea typeface="华文新魏" charset="0"/>
                <a:cs typeface="华文新魏" charset="0"/>
              </a:rPr>
              <a:t>指针</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a:t>
            </a:r>
            <a:r>
              <a:rPr lang="zh-CN" altLang="en-US" dirty="0">
                <a:latin typeface="华文新魏" charset="0"/>
                <a:ea typeface="华文新魏" charset="0"/>
                <a:cs typeface="华文新魏" charset="0"/>
              </a:rPr>
              <a:t>：建立一个虚存区结构的链接队列</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mmap_avl</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建立一个虚存区结构的</a:t>
            </a:r>
            <a:r>
              <a:rPr lang="en-US" altLang="zh-CN" dirty="0">
                <a:latin typeface="华文新魏" charset="0"/>
                <a:ea typeface="华文新魏" charset="0"/>
                <a:cs typeface="华文新魏" charset="0"/>
              </a:rPr>
              <a:t>AVL</a:t>
            </a:r>
            <a:r>
              <a:rPr lang="zh-CN" altLang="en-US" dirty="0">
                <a:latin typeface="华文新魏" charset="0"/>
                <a:ea typeface="华文新魏" charset="0"/>
                <a:cs typeface="华文新魏" charset="0"/>
              </a:rPr>
              <a:t>树</a:t>
            </a:r>
            <a:endParaRPr lang="en-US" altLang="zh-CN" dirty="0">
              <a:latin typeface="华文新魏" charset="0"/>
              <a:ea typeface="华文新魏" charset="0"/>
              <a:cs typeface="华文新魏" charset="0"/>
            </a:endParaRPr>
          </a:p>
          <a:p>
            <a:pPr lvl="1" eaLnBrk="1" hangingPunct="1"/>
            <a:r>
              <a:rPr lang="en-US" altLang="zh-CN" dirty="0" err="1">
                <a:latin typeface="华文新魏" charset="0"/>
                <a:ea typeface="华文新魏" charset="0"/>
                <a:cs typeface="华文新魏" charset="0"/>
              </a:rPr>
              <a:t>mmap_cache</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指向最近一次用到的那个虚存区结构</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因为程序具有局部性，很可能这就是下次要用到的区间，以便提高效率</a:t>
            </a:r>
          </a:p>
          <a:p>
            <a:pPr eaLnBrk="1" hangingPunct="1"/>
            <a:r>
              <a:rPr lang="zh-CN" altLang="en-US" dirty="0">
                <a:latin typeface="华文新魏" charset="0"/>
                <a:ea typeface="华文新魏" charset="0"/>
                <a:cs typeface="华文新魏" charset="0"/>
              </a:rPr>
              <a:t>指针</a:t>
            </a:r>
            <a:r>
              <a:rPr lang="en-US" altLang="zh-CN" dirty="0" err="1">
                <a:solidFill>
                  <a:srgbClr val="FF0000"/>
                </a:solidFill>
                <a:latin typeface="华文新魏" charset="0"/>
                <a:ea typeface="华文新魏" charset="0"/>
                <a:cs typeface="华文新魏" charset="0"/>
              </a:rPr>
              <a:t>pgd</a:t>
            </a:r>
            <a:r>
              <a:rPr lang="zh-CN" altLang="en-US" dirty="0">
                <a:latin typeface="华文新魏" charset="0"/>
                <a:ea typeface="华文新魏" charset="0"/>
                <a:cs typeface="华文新魏" charset="0"/>
              </a:rPr>
              <a:t>指向该进程的页表目录</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当进程被调度时，该指针被转换成物理地址，写入控制寄存器</a:t>
            </a:r>
            <a:r>
              <a:rPr lang="en-US" altLang="zh-CN" dirty="0">
                <a:latin typeface="华文新魏" charset="0"/>
                <a:ea typeface="华文新魏" charset="0"/>
                <a:cs typeface="华文新魏" charset="0"/>
              </a:rPr>
              <a:t>CR3</a:t>
            </a:r>
            <a:endParaRPr lang="zh-CN" altLang="en-US" dirty="0">
              <a:latin typeface="华文新魏" charset="0"/>
              <a:ea typeface="华文新魏" charset="0"/>
              <a:cs typeface="华文新魏" charset="0"/>
            </a:endParaRPr>
          </a:p>
          <a:p>
            <a:pPr eaLnBrk="1" hangingPunct="1"/>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184</a:t>
            </a:fld>
            <a:endParaRPr lang="en-US" altLang="zh-CN" dirty="0"/>
          </a:p>
        </p:txBody>
      </p:sp>
    </p:spTree>
    <p:extLst>
      <p:ext uri="{BB962C8B-B14F-4D97-AF65-F5344CB8AC3E}">
        <p14:creationId xmlns:p14="http://schemas.microsoft.com/office/powerpoint/2010/main" val="1074962771"/>
      </p:ext>
    </p:extLst>
  </p:cSld>
  <p:clrMapOvr>
    <a:masterClrMapping/>
  </p:clrMapOvr>
  <p:transition spd="slow">
    <p:wip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44008" y="190575"/>
            <a:ext cx="4033019" cy="574129"/>
          </a:xfrm>
        </p:spPr>
        <p:txBody>
          <a:bodyPr/>
          <a:lstStyle/>
          <a:p>
            <a:pPr eaLnBrk="1" hangingPunct="1"/>
            <a:r>
              <a:rPr lang="zh-CN" altLang="en-US" sz="2800" dirty="0">
                <a:latin typeface="Times New Roman" charset="0"/>
                <a:ea typeface="华文新魏" charset="0"/>
                <a:cs typeface="华文新魏" charset="0"/>
              </a:rPr>
              <a:t>进程虚存管理数据结构</a:t>
            </a:r>
          </a:p>
        </p:txBody>
      </p:sp>
      <p:grpSp>
        <p:nvGrpSpPr>
          <p:cNvPr id="21507" name="Group 98"/>
          <p:cNvGrpSpPr>
            <a:grpSpLocks/>
          </p:cNvGrpSpPr>
          <p:nvPr/>
        </p:nvGrpSpPr>
        <p:grpSpPr bwMode="auto">
          <a:xfrm>
            <a:off x="323850" y="392113"/>
            <a:ext cx="7993063" cy="6340475"/>
            <a:chOff x="204" y="247"/>
            <a:chExt cx="5035" cy="3994"/>
          </a:xfrm>
        </p:grpSpPr>
        <p:sp>
          <p:nvSpPr>
            <p:cNvPr id="21508" name="Text Box 6"/>
            <p:cNvSpPr txBox="1">
              <a:spLocks noChangeArrowheads="1"/>
            </p:cNvSpPr>
            <p:nvPr/>
          </p:nvSpPr>
          <p:spPr bwMode="auto">
            <a:xfrm>
              <a:off x="437" y="247"/>
              <a:ext cx="946" cy="280"/>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进程任务结构</a:t>
              </a:r>
            </a:p>
            <a:p>
              <a:pPr algn="ctr" eaLnBrk="1" hangingPunct="1"/>
              <a:r>
                <a:rPr lang="en-US" altLang="zh-CN" sz="1400">
                  <a:solidFill>
                    <a:srgbClr val="CC0000"/>
                  </a:solidFill>
                  <a:latin typeface="华文新魏" charset="0"/>
                  <a:ea typeface="华文新魏" charset="0"/>
                  <a:cs typeface="华文新魏" charset="0"/>
                </a:rPr>
                <a:t>task_struct</a:t>
              </a:r>
            </a:p>
            <a:p>
              <a:pPr eaLnBrk="1" hangingPunct="1"/>
              <a:endParaRPr lang="en-US" altLang="zh-CN" sz="1400">
                <a:solidFill>
                  <a:srgbClr val="CC0000"/>
                </a:solidFill>
                <a:latin typeface="华文新魏" charset="0"/>
                <a:ea typeface="华文新魏" charset="0"/>
                <a:cs typeface="华文新魏" charset="0"/>
              </a:endParaRPr>
            </a:p>
          </p:txBody>
        </p:sp>
        <p:sp>
          <p:nvSpPr>
            <p:cNvPr id="123911" name="Text Box 7"/>
            <p:cNvSpPr txBox="1">
              <a:spLocks noChangeArrowheads="1"/>
            </p:cNvSpPr>
            <p:nvPr/>
          </p:nvSpPr>
          <p:spPr bwMode="auto">
            <a:xfrm>
              <a:off x="467" y="559"/>
              <a:ext cx="922" cy="25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*mm</a:t>
              </a:r>
            </a:p>
          </p:txBody>
        </p:sp>
        <p:sp>
          <p:nvSpPr>
            <p:cNvPr id="21510" name="Text Box 9"/>
            <p:cNvSpPr txBox="1">
              <a:spLocks noChangeArrowheads="1"/>
            </p:cNvSpPr>
            <p:nvPr/>
          </p:nvSpPr>
          <p:spPr bwMode="auto">
            <a:xfrm>
              <a:off x="2183" y="300"/>
              <a:ext cx="878"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14" name="Text Box 10"/>
            <p:cNvSpPr txBox="1">
              <a:spLocks noChangeArrowheads="1"/>
            </p:cNvSpPr>
            <p:nvPr/>
          </p:nvSpPr>
          <p:spPr bwMode="auto">
            <a:xfrm>
              <a:off x="2179" y="621"/>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15" name="Text Box 11"/>
            <p:cNvSpPr txBox="1">
              <a:spLocks noChangeArrowheads="1"/>
            </p:cNvSpPr>
            <p:nvPr/>
          </p:nvSpPr>
          <p:spPr bwMode="auto">
            <a:xfrm>
              <a:off x="2179" y="799"/>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16" name="Text Box 12"/>
            <p:cNvSpPr txBox="1">
              <a:spLocks noChangeArrowheads="1"/>
            </p:cNvSpPr>
            <p:nvPr/>
          </p:nvSpPr>
          <p:spPr bwMode="auto">
            <a:xfrm>
              <a:off x="2179" y="995"/>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17" name="Text Box 13"/>
            <p:cNvSpPr txBox="1">
              <a:spLocks noChangeArrowheads="1"/>
            </p:cNvSpPr>
            <p:nvPr/>
          </p:nvSpPr>
          <p:spPr bwMode="auto">
            <a:xfrm>
              <a:off x="2179" y="1183"/>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18" name="Text Box 14"/>
            <p:cNvSpPr txBox="1">
              <a:spLocks noChangeArrowheads="1"/>
            </p:cNvSpPr>
            <p:nvPr/>
          </p:nvSpPr>
          <p:spPr bwMode="auto">
            <a:xfrm>
              <a:off x="2179" y="1370"/>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16" name="Text Box 16"/>
            <p:cNvSpPr txBox="1">
              <a:spLocks noChangeArrowheads="1"/>
            </p:cNvSpPr>
            <p:nvPr/>
          </p:nvSpPr>
          <p:spPr bwMode="auto">
            <a:xfrm>
              <a:off x="513" y="1789"/>
              <a:ext cx="825" cy="235"/>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页目录表</a:t>
              </a:r>
              <a:r>
                <a:rPr lang="en-US" altLang="zh-CN" sz="1400">
                  <a:solidFill>
                    <a:srgbClr val="0000FF"/>
                  </a:solidFill>
                  <a:latin typeface="华文新魏" charset="0"/>
                  <a:ea typeface="华文新魏" charset="0"/>
                  <a:cs typeface="华文新魏" charset="0"/>
                </a:rPr>
                <a:t>pgd</a:t>
              </a:r>
            </a:p>
          </p:txBody>
        </p:sp>
        <p:sp>
          <p:nvSpPr>
            <p:cNvPr id="21517" name="Text Box 18"/>
            <p:cNvSpPr txBox="1">
              <a:spLocks noChangeArrowheads="1"/>
            </p:cNvSpPr>
            <p:nvPr/>
          </p:nvSpPr>
          <p:spPr bwMode="auto">
            <a:xfrm>
              <a:off x="473" y="871"/>
              <a:ext cx="956" cy="291"/>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内存管理结构</a:t>
              </a:r>
            </a:p>
            <a:p>
              <a:pPr algn="ctr" eaLnBrk="1" hangingPunct="1"/>
              <a:r>
                <a:rPr lang="en-US" altLang="zh-CN" sz="1400">
                  <a:solidFill>
                    <a:srgbClr val="CC0000"/>
                  </a:solidFill>
                  <a:latin typeface="华文新魏" charset="0"/>
                  <a:ea typeface="华文新魏" charset="0"/>
                  <a:cs typeface="华文新魏" charset="0"/>
                </a:rPr>
                <a:t>mm_struct</a:t>
              </a:r>
            </a:p>
            <a:p>
              <a:pPr algn="just" eaLnBrk="1" hangingPunct="1"/>
              <a:endParaRPr lang="en-US" altLang="zh-CN" sz="1400">
                <a:solidFill>
                  <a:srgbClr val="CC0000"/>
                </a:solidFill>
                <a:latin typeface="华文新魏" charset="0"/>
                <a:ea typeface="华文新魏" charset="0"/>
                <a:cs typeface="华文新魏" charset="0"/>
              </a:endParaRPr>
            </a:p>
            <a:p>
              <a:pPr eaLnBrk="1" hangingPunct="1"/>
              <a:endParaRPr lang="en-US" altLang="zh-CN" sz="1400">
                <a:solidFill>
                  <a:srgbClr val="CC0000"/>
                </a:solidFill>
                <a:latin typeface="华文新魏" charset="0"/>
                <a:ea typeface="华文新魏" charset="0"/>
                <a:cs typeface="华文新魏" charset="0"/>
              </a:endParaRPr>
            </a:p>
          </p:txBody>
        </p:sp>
        <p:sp>
          <p:nvSpPr>
            <p:cNvPr id="123923" name="Text Box 19"/>
            <p:cNvSpPr txBox="1">
              <a:spLocks noChangeArrowheads="1"/>
            </p:cNvSpPr>
            <p:nvPr/>
          </p:nvSpPr>
          <p:spPr bwMode="auto">
            <a:xfrm>
              <a:off x="467" y="1191"/>
              <a:ext cx="922" cy="16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*mmap</a:t>
              </a:r>
            </a:p>
          </p:txBody>
        </p:sp>
        <p:sp>
          <p:nvSpPr>
            <p:cNvPr id="123924" name="Text Box 20"/>
            <p:cNvSpPr txBox="1">
              <a:spLocks noChangeArrowheads="1"/>
            </p:cNvSpPr>
            <p:nvPr/>
          </p:nvSpPr>
          <p:spPr bwMode="auto">
            <a:xfrm>
              <a:off x="467" y="1354"/>
              <a:ext cx="922" cy="160"/>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CC0000"/>
                  </a:solidFill>
                  <a:ea typeface="华文新魏" charset="0"/>
                  <a:cs typeface="华文新魏" charset="0"/>
                </a:rPr>
                <a:t>……</a:t>
              </a:r>
              <a:endParaRPr lang="en-US" altLang="zh-CN" sz="1400">
                <a:solidFill>
                  <a:srgbClr val="CC0000"/>
                </a:solidFill>
                <a:latin typeface="华文新魏" charset="0"/>
                <a:ea typeface="华文新魏" charset="0"/>
                <a:cs typeface="华文新魏" charset="0"/>
              </a:endParaRPr>
            </a:p>
          </p:txBody>
        </p:sp>
        <p:sp>
          <p:nvSpPr>
            <p:cNvPr id="123925" name="Text Box 21"/>
            <p:cNvSpPr txBox="1">
              <a:spLocks noChangeArrowheads="1"/>
            </p:cNvSpPr>
            <p:nvPr/>
          </p:nvSpPr>
          <p:spPr bwMode="auto">
            <a:xfrm>
              <a:off x="467" y="1495"/>
              <a:ext cx="922" cy="223"/>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dirty="0">
                  <a:solidFill>
                    <a:srgbClr val="0000FF"/>
                  </a:solidFill>
                  <a:latin typeface="华文新魏" pitchFamily="2" charset="-122"/>
                  <a:ea typeface="华文新魏" pitchFamily="2" charset="-122"/>
                  <a:cs typeface="+mn-cs"/>
                </a:rPr>
                <a:t>*</a:t>
              </a:r>
              <a:r>
                <a:rPr lang="en-US" altLang="zh-CN" sz="1400" dirty="0" err="1">
                  <a:solidFill>
                    <a:srgbClr val="0000FF"/>
                  </a:solidFill>
                  <a:latin typeface="华文新魏" pitchFamily="2" charset="-122"/>
                  <a:ea typeface="华文新魏" pitchFamily="2" charset="-122"/>
                  <a:cs typeface="+mn-cs"/>
                </a:rPr>
                <a:t>pgd</a:t>
              </a:r>
              <a:endParaRPr lang="en-US" altLang="zh-CN" sz="1400" dirty="0">
                <a:solidFill>
                  <a:srgbClr val="0000FF"/>
                </a:solidFill>
                <a:latin typeface="华文新魏" pitchFamily="2" charset="-122"/>
                <a:ea typeface="华文新魏" pitchFamily="2" charset="-122"/>
                <a:cs typeface="+mn-cs"/>
              </a:endParaRPr>
            </a:p>
          </p:txBody>
        </p:sp>
        <p:sp>
          <p:nvSpPr>
            <p:cNvPr id="21521" name="Text Box 22"/>
            <p:cNvSpPr txBox="1">
              <a:spLocks noChangeArrowheads="1"/>
            </p:cNvSpPr>
            <p:nvPr/>
          </p:nvSpPr>
          <p:spPr bwMode="auto">
            <a:xfrm>
              <a:off x="4022" y="2930"/>
              <a:ext cx="1217"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   封装的操作集</a:t>
              </a:r>
              <a:r>
                <a:rPr lang="en-US" altLang="zh-CN" sz="1400">
                  <a:solidFill>
                    <a:srgbClr val="CC0000"/>
                  </a:solidFill>
                  <a:latin typeface="华文新魏" charset="0"/>
                  <a:ea typeface="华文新魏" charset="0"/>
                  <a:cs typeface="华文新魏" charset="0"/>
                </a:rPr>
                <a:t>vm_operations_struct</a:t>
              </a:r>
            </a:p>
          </p:txBody>
        </p:sp>
        <p:sp>
          <p:nvSpPr>
            <p:cNvPr id="123927" name="Text Box 23"/>
            <p:cNvSpPr txBox="1">
              <a:spLocks noChangeArrowheads="1"/>
            </p:cNvSpPr>
            <p:nvPr/>
          </p:nvSpPr>
          <p:spPr bwMode="auto">
            <a:xfrm>
              <a:off x="4154" y="3305"/>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open( )</a:t>
              </a:r>
            </a:p>
          </p:txBody>
        </p:sp>
        <p:sp>
          <p:nvSpPr>
            <p:cNvPr id="123928" name="Text Box 24"/>
            <p:cNvSpPr txBox="1">
              <a:spLocks noChangeArrowheads="1"/>
            </p:cNvSpPr>
            <p:nvPr/>
          </p:nvSpPr>
          <p:spPr bwMode="auto">
            <a:xfrm>
              <a:off x="4154" y="3492"/>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close( )</a:t>
              </a:r>
            </a:p>
          </p:txBody>
        </p:sp>
        <p:sp>
          <p:nvSpPr>
            <p:cNvPr id="123929" name="Text Box 25"/>
            <p:cNvSpPr txBox="1">
              <a:spLocks noChangeArrowheads="1"/>
            </p:cNvSpPr>
            <p:nvPr/>
          </p:nvSpPr>
          <p:spPr bwMode="auto">
            <a:xfrm>
              <a:off x="4154" y="3679"/>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unmap( )</a:t>
              </a:r>
            </a:p>
          </p:txBody>
        </p:sp>
        <p:sp>
          <p:nvSpPr>
            <p:cNvPr id="123930" name="Text Box 26"/>
            <p:cNvSpPr txBox="1">
              <a:spLocks noChangeArrowheads="1"/>
            </p:cNvSpPr>
            <p:nvPr/>
          </p:nvSpPr>
          <p:spPr bwMode="auto">
            <a:xfrm>
              <a:off x="4154" y="3866"/>
              <a:ext cx="1053"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swapin( )</a:t>
              </a:r>
            </a:p>
          </p:txBody>
        </p:sp>
        <p:grpSp>
          <p:nvGrpSpPr>
            <p:cNvPr id="21526" name="Group 27"/>
            <p:cNvGrpSpPr>
              <a:grpSpLocks/>
            </p:cNvGrpSpPr>
            <p:nvPr/>
          </p:nvGrpSpPr>
          <p:grpSpPr bwMode="auto">
            <a:xfrm>
              <a:off x="599" y="2056"/>
              <a:ext cx="658" cy="437"/>
              <a:chOff x="2160" y="7078"/>
              <a:chExt cx="900" cy="1092"/>
            </a:xfrm>
          </p:grpSpPr>
          <p:sp>
            <p:nvSpPr>
              <p:cNvPr id="123932" name="Text Box 28"/>
              <p:cNvSpPr txBox="1">
                <a:spLocks noChangeArrowheads="1"/>
              </p:cNvSpPr>
              <p:nvPr/>
            </p:nvSpPr>
            <p:spPr bwMode="auto">
              <a:xfrm>
                <a:off x="2160" y="7078"/>
                <a:ext cx="900"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3" name="Text Box 29"/>
              <p:cNvSpPr txBox="1">
                <a:spLocks noChangeArrowheads="1"/>
              </p:cNvSpPr>
              <p:nvPr/>
            </p:nvSpPr>
            <p:spPr bwMode="auto">
              <a:xfrm>
                <a:off x="2160" y="7390"/>
                <a:ext cx="900" cy="46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4" name="Text Box 30"/>
              <p:cNvSpPr txBox="1">
                <a:spLocks noChangeArrowheads="1"/>
              </p:cNvSpPr>
              <p:nvPr/>
            </p:nvSpPr>
            <p:spPr bwMode="auto">
              <a:xfrm>
                <a:off x="2160" y="7858"/>
                <a:ext cx="900"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grpSp>
        <p:sp>
          <p:nvSpPr>
            <p:cNvPr id="21527" name="Text Box 31"/>
            <p:cNvSpPr txBox="1">
              <a:spLocks noChangeArrowheads="1"/>
            </p:cNvSpPr>
            <p:nvPr/>
          </p:nvSpPr>
          <p:spPr bwMode="auto">
            <a:xfrm>
              <a:off x="645" y="2601"/>
              <a:ext cx="557" cy="19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页表</a:t>
              </a:r>
              <a:r>
                <a:rPr lang="en-US" altLang="zh-CN" sz="1400">
                  <a:solidFill>
                    <a:srgbClr val="0000FF"/>
                  </a:solidFill>
                  <a:latin typeface="华文新魏" charset="0"/>
                  <a:ea typeface="华文新魏" charset="0"/>
                  <a:cs typeface="华文新魏" charset="0"/>
                </a:rPr>
                <a:t>PTE</a:t>
              </a:r>
            </a:p>
          </p:txBody>
        </p:sp>
        <p:sp>
          <p:nvSpPr>
            <p:cNvPr id="21528" name="Text Box 32"/>
            <p:cNvSpPr txBox="1">
              <a:spLocks noChangeArrowheads="1"/>
            </p:cNvSpPr>
            <p:nvPr/>
          </p:nvSpPr>
          <p:spPr bwMode="auto">
            <a:xfrm>
              <a:off x="649" y="3387"/>
              <a:ext cx="553" cy="179"/>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0000FF"/>
                  </a:solidFill>
                  <a:latin typeface="华文新魏" charset="0"/>
                  <a:ea typeface="华文新魏" charset="0"/>
                  <a:cs typeface="华文新魏" charset="0"/>
                </a:rPr>
                <a:t>页框</a:t>
              </a:r>
              <a:r>
                <a:rPr lang="en-US" altLang="zh-CN" sz="1400">
                  <a:solidFill>
                    <a:srgbClr val="0000FF"/>
                  </a:solidFill>
                  <a:latin typeface="华文新魏" charset="0"/>
                  <a:ea typeface="华文新魏" charset="0"/>
                  <a:cs typeface="华文新魏" charset="0"/>
                </a:rPr>
                <a:t>PF</a:t>
              </a:r>
            </a:p>
          </p:txBody>
        </p:sp>
        <p:sp>
          <p:nvSpPr>
            <p:cNvPr id="123937" name="Text Box 33"/>
            <p:cNvSpPr txBox="1">
              <a:spLocks noChangeArrowheads="1"/>
            </p:cNvSpPr>
            <p:nvPr/>
          </p:nvSpPr>
          <p:spPr bwMode="auto">
            <a:xfrm>
              <a:off x="599" y="3554"/>
              <a:ext cx="658" cy="312"/>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8" name="Text Box 34"/>
            <p:cNvSpPr txBox="1">
              <a:spLocks noChangeArrowheads="1"/>
            </p:cNvSpPr>
            <p:nvPr/>
          </p:nvSpPr>
          <p:spPr bwMode="auto">
            <a:xfrm>
              <a:off x="599" y="2805"/>
              <a:ext cx="658" cy="125"/>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39" name="Text Box 35"/>
            <p:cNvSpPr txBox="1">
              <a:spLocks noChangeArrowheads="1"/>
            </p:cNvSpPr>
            <p:nvPr/>
          </p:nvSpPr>
          <p:spPr bwMode="auto">
            <a:xfrm>
              <a:off x="599" y="2930"/>
              <a:ext cx="658"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zh-CN" sz="1400">
                <a:solidFill>
                  <a:srgbClr val="CC0000"/>
                </a:solidFill>
                <a:latin typeface="华文新魏" pitchFamily="2" charset="-122"/>
                <a:ea typeface="华文新魏" pitchFamily="2" charset="-122"/>
                <a:cs typeface="+mn-cs"/>
              </a:endParaRPr>
            </a:p>
          </p:txBody>
        </p:sp>
        <p:sp>
          <p:nvSpPr>
            <p:cNvPr id="123940" name="Rectangle 36"/>
            <p:cNvSpPr>
              <a:spLocks noChangeArrowheads="1"/>
            </p:cNvSpPr>
            <p:nvPr/>
          </p:nvSpPr>
          <p:spPr bwMode="auto">
            <a:xfrm>
              <a:off x="599" y="3117"/>
              <a:ext cx="658" cy="125"/>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defRPr/>
              </a:pPr>
              <a:endParaRPr lang="zh-CN" altLang="en-US">
                <a:latin typeface="Times New Roman" pitchFamily="18" charset="0"/>
                <a:ea typeface="宋体" pitchFamily="2" charset="-122"/>
                <a:cs typeface="+mn-cs"/>
              </a:endParaRPr>
            </a:p>
          </p:txBody>
        </p:sp>
        <p:sp>
          <p:nvSpPr>
            <p:cNvPr id="21533" name="Line 37"/>
            <p:cNvSpPr>
              <a:spLocks noChangeShapeType="1"/>
            </p:cNvSpPr>
            <p:nvPr/>
          </p:nvSpPr>
          <p:spPr bwMode="auto">
            <a:xfrm flipV="1">
              <a:off x="336" y="2993"/>
              <a:ext cx="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4" name="Line 38"/>
            <p:cNvSpPr>
              <a:spLocks noChangeShapeType="1"/>
            </p:cNvSpPr>
            <p:nvPr/>
          </p:nvSpPr>
          <p:spPr bwMode="auto">
            <a:xfrm>
              <a:off x="336" y="3554"/>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3943" name="Text Box 39"/>
            <p:cNvSpPr txBox="1">
              <a:spLocks noChangeArrowheads="1"/>
            </p:cNvSpPr>
            <p:nvPr/>
          </p:nvSpPr>
          <p:spPr bwMode="auto">
            <a:xfrm>
              <a:off x="4022" y="1031"/>
              <a:ext cx="1185" cy="1809"/>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endParaRPr lang="en-US" altLang="zh-CN" sz="1400">
                <a:solidFill>
                  <a:srgbClr val="CC0000"/>
                </a:solidFill>
                <a:latin typeface="华文新魏" charset="0"/>
                <a:ea typeface="华文新魏" charset="0"/>
                <a:cs typeface="华文新魏" charset="0"/>
              </a:endParaRPr>
            </a:p>
            <a:p>
              <a:pPr algn="just" eaLnBrk="1" hangingPunct="1"/>
              <a:r>
                <a:rPr lang="en-US" altLang="zh-CN" sz="1400">
                  <a:solidFill>
                    <a:srgbClr val="CC0000"/>
                  </a:solidFill>
                  <a:latin typeface="华文新魏" charset="0"/>
                  <a:ea typeface="华文新魏" charset="0"/>
                  <a:cs typeface="华文新魏" charset="0"/>
                </a:rPr>
                <a:t>      (</a:t>
              </a:r>
              <a:r>
                <a:rPr lang="zh-CN" altLang="en-US" sz="1400">
                  <a:solidFill>
                    <a:srgbClr val="CC0000"/>
                  </a:solidFill>
                  <a:latin typeface="华文新魏" charset="0"/>
                  <a:ea typeface="华文新魏" charset="0"/>
                  <a:cs typeface="华文新魏" charset="0"/>
                </a:rPr>
                <a:t>共享库</a:t>
              </a:r>
              <a:r>
                <a:rPr lang="en-US" altLang="zh-CN" sz="1400">
                  <a:solidFill>
                    <a:srgbClr val="CC0000"/>
                  </a:solidFill>
                  <a:latin typeface="华文新魏" charset="0"/>
                  <a:ea typeface="华文新魏" charset="0"/>
                  <a:cs typeface="华文新魏" charset="0"/>
                </a:rPr>
                <a:t>)</a:t>
              </a:r>
            </a:p>
          </p:txBody>
        </p:sp>
        <p:sp>
          <p:nvSpPr>
            <p:cNvPr id="21536" name="Line 40"/>
            <p:cNvSpPr>
              <a:spLocks noChangeShapeType="1"/>
            </p:cNvSpPr>
            <p:nvPr/>
          </p:nvSpPr>
          <p:spPr bwMode="auto">
            <a:xfrm>
              <a:off x="4022" y="1174"/>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7" name="Text Box 41"/>
            <p:cNvSpPr txBox="1">
              <a:spLocks noChangeArrowheads="1"/>
            </p:cNvSpPr>
            <p:nvPr/>
          </p:nvSpPr>
          <p:spPr bwMode="auto">
            <a:xfrm>
              <a:off x="4204" y="767"/>
              <a:ext cx="808" cy="214"/>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进程虚拟内存</a:t>
              </a:r>
            </a:p>
          </p:txBody>
        </p:sp>
        <p:sp>
          <p:nvSpPr>
            <p:cNvPr id="21538" name="Text Box 42"/>
            <p:cNvSpPr txBox="1">
              <a:spLocks noChangeArrowheads="1"/>
            </p:cNvSpPr>
            <p:nvPr/>
          </p:nvSpPr>
          <p:spPr bwMode="auto">
            <a:xfrm>
              <a:off x="4171" y="1316"/>
              <a:ext cx="1036" cy="241"/>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(0x40000000)</a:t>
              </a:r>
            </a:p>
          </p:txBody>
        </p:sp>
        <p:sp>
          <p:nvSpPr>
            <p:cNvPr id="21539" name="Line 43"/>
            <p:cNvSpPr>
              <a:spLocks noChangeShapeType="1"/>
            </p:cNvSpPr>
            <p:nvPr/>
          </p:nvSpPr>
          <p:spPr bwMode="auto">
            <a:xfrm>
              <a:off x="5207" y="1316"/>
              <a:ext cx="0" cy="28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0" name="Line 44"/>
            <p:cNvSpPr>
              <a:spLocks noChangeShapeType="1"/>
            </p:cNvSpPr>
            <p:nvPr/>
          </p:nvSpPr>
          <p:spPr bwMode="auto">
            <a:xfrm>
              <a:off x="4022" y="2160"/>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1" name="Text Box 46"/>
            <p:cNvSpPr txBox="1">
              <a:spLocks noChangeArrowheads="1"/>
            </p:cNvSpPr>
            <p:nvPr/>
          </p:nvSpPr>
          <p:spPr bwMode="auto">
            <a:xfrm>
              <a:off x="4171" y="1744"/>
              <a:ext cx="1036"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solidFill>
                    <a:srgbClr val="CC0000"/>
                  </a:solidFill>
                  <a:latin typeface="华文新魏" charset="0"/>
                  <a:ea typeface="华文新魏" charset="0"/>
                  <a:cs typeface="华文新魏" charset="0"/>
                </a:rPr>
                <a:t> (data)</a:t>
              </a:r>
            </a:p>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(0x0804a020)</a:t>
              </a:r>
            </a:p>
          </p:txBody>
        </p:sp>
        <p:sp>
          <p:nvSpPr>
            <p:cNvPr id="21542" name="Text Box 47"/>
            <p:cNvSpPr txBox="1">
              <a:spLocks noChangeArrowheads="1"/>
            </p:cNvSpPr>
            <p:nvPr/>
          </p:nvSpPr>
          <p:spPr bwMode="auto">
            <a:xfrm>
              <a:off x="4171" y="2244"/>
              <a:ext cx="1036" cy="31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400">
                  <a:solidFill>
                    <a:srgbClr val="CC0000"/>
                  </a:solidFill>
                  <a:latin typeface="华文新魏" charset="0"/>
                  <a:ea typeface="华文新魏" charset="0"/>
                  <a:cs typeface="华文新魏" charset="0"/>
                </a:rPr>
                <a:t> (text)</a:t>
              </a:r>
            </a:p>
            <a:p>
              <a:pPr eaLnBrk="1" hangingPunct="1"/>
              <a:r>
                <a:rPr lang="zh-CN" altLang="en-US" sz="1400">
                  <a:solidFill>
                    <a:srgbClr val="CC0000"/>
                  </a:solidFill>
                  <a:latin typeface="华文新魏" charset="0"/>
                  <a:ea typeface="华文新魏" charset="0"/>
                  <a:cs typeface="华文新魏" charset="0"/>
                </a:rPr>
                <a:t>虚拟内存段</a:t>
              </a:r>
            </a:p>
            <a:p>
              <a:pPr eaLnBrk="1" hangingPunct="1"/>
              <a:r>
                <a:rPr lang="en-US" altLang="zh-CN" sz="1400">
                  <a:solidFill>
                    <a:srgbClr val="CC0000"/>
                  </a:solidFill>
                  <a:latin typeface="华文新魏" charset="0"/>
                  <a:ea typeface="华文新魏" charset="0"/>
                  <a:cs typeface="华文新魏" charset="0"/>
                </a:rPr>
                <a:t>(0x08048000)</a:t>
              </a:r>
            </a:p>
          </p:txBody>
        </p:sp>
        <p:sp>
          <p:nvSpPr>
            <p:cNvPr id="21543" name="Line 48"/>
            <p:cNvSpPr>
              <a:spLocks noChangeShapeType="1"/>
            </p:cNvSpPr>
            <p:nvPr/>
          </p:nvSpPr>
          <p:spPr bwMode="auto">
            <a:xfrm>
              <a:off x="4022" y="1616"/>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4" name="Line 49"/>
            <p:cNvSpPr>
              <a:spLocks noChangeShapeType="1"/>
            </p:cNvSpPr>
            <p:nvPr/>
          </p:nvSpPr>
          <p:spPr bwMode="auto">
            <a:xfrm>
              <a:off x="336" y="1620"/>
              <a:ext cx="13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5" name="Line 50"/>
            <p:cNvSpPr>
              <a:spLocks noChangeShapeType="1"/>
            </p:cNvSpPr>
            <p:nvPr/>
          </p:nvSpPr>
          <p:spPr bwMode="auto">
            <a:xfrm>
              <a:off x="336" y="1620"/>
              <a:ext cx="0" cy="4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6" name="Line 51"/>
            <p:cNvSpPr>
              <a:spLocks noChangeShapeType="1"/>
            </p:cNvSpPr>
            <p:nvPr/>
          </p:nvSpPr>
          <p:spPr bwMode="auto">
            <a:xfrm>
              <a:off x="336" y="2056"/>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47" name="Line 52"/>
            <p:cNvSpPr>
              <a:spLocks noChangeShapeType="1"/>
            </p:cNvSpPr>
            <p:nvPr/>
          </p:nvSpPr>
          <p:spPr bwMode="auto">
            <a:xfrm>
              <a:off x="336" y="2431"/>
              <a:ext cx="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8" name="Line 53"/>
            <p:cNvSpPr>
              <a:spLocks noChangeShapeType="1"/>
            </p:cNvSpPr>
            <p:nvPr/>
          </p:nvSpPr>
          <p:spPr bwMode="auto">
            <a:xfrm>
              <a:off x="336" y="2431"/>
              <a:ext cx="0" cy="37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9" name="Line 54"/>
            <p:cNvSpPr>
              <a:spLocks noChangeShapeType="1"/>
            </p:cNvSpPr>
            <p:nvPr/>
          </p:nvSpPr>
          <p:spPr bwMode="auto">
            <a:xfrm>
              <a:off x="336" y="2805"/>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50" name="Text Box 56"/>
            <p:cNvSpPr txBox="1">
              <a:spLocks noChangeArrowheads="1"/>
            </p:cNvSpPr>
            <p:nvPr/>
          </p:nvSpPr>
          <p:spPr bwMode="auto">
            <a:xfrm>
              <a:off x="2229" y="1616"/>
              <a:ext cx="878"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61" name="Text Box 57"/>
            <p:cNvSpPr txBox="1">
              <a:spLocks noChangeArrowheads="1"/>
            </p:cNvSpPr>
            <p:nvPr/>
          </p:nvSpPr>
          <p:spPr bwMode="auto">
            <a:xfrm>
              <a:off x="2179" y="1932"/>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62" name="Text Box 58"/>
            <p:cNvSpPr txBox="1">
              <a:spLocks noChangeArrowheads="1"/>
            </p:cNvSpPr>
            <p:nvPr/>
          </p:nvSpPr>
          <p:spPr bwMode="auto">
            <a:xfrm>
              <a:off x="2179" y="2110"/>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63" name="Text Box 59"/>
            <p:cNvSpPr txBox="1">
              <a:spLocks noChangeArrowheads="1"/>
            </p:cNvSpPr>
            <p:nvPr/>
          </p:nvSpPr>
          <p:spPr bwMode="auto">
            <a:xfrm>
              <a:off x="2179" y="2306"/>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64" name="Text Box 60"/>
            <p:cNvSpPr txBox="1">
              <a:spLocks noChangeArrowheads="1"/>
            </p:cNvSpPr>
            <p:nvPr/>
          </p:nvSpPr>
          <p:spPr bwMode="auto">
            <a:xfrm>
              <a:off x="2179" y="2494"/>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65" name="Text Box 61"/>
            <p:cNvSpPr txBox="1">
              <a:spLocks noChangeArrowheads="1"/>
            </p:cNvSpPr>
            <p:nvPr/>
          </p:nvSpPr>
          <p:spPr bwMode="auto">
            <a:xfrm>
              <a:off x="2179" y="2681"/>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56" name="Line 62"/>
            <p:cNvSpPr>
              <a:spLocks noChangeShapeType="1"/>
            </p:cNvSpPr>
            <p:nvPr/>
          </p:nvSpPr>
          <p:spPr bwMode="auto">
            <a:xfrm>
              <a:off x="336" y="2993"/>
              <a:ext cx="0" cy="56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7" name="Line 63"/>
            <p:cNvSpPr>
              <a:spLocks noChangeShapeType="1"/>
            </p:cNvSpPr>
            <p:nvPr/>
          </p:nvSpPr>
          <p:spPr bwMode="auto">
            <a:xfrm>
              <a:off x="204" y="683"/>
              <a:ext cx="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8" name="Line 64"/>
            <p:cNvSpPr>
              <a:spLocks noChangeShapeType="1"/>
            </p:cNvSpPr>
            <p:nvPr/>
          </p:nvSpPr>
          <p:spPr bwMode="auto">
            <a:xfrm>
              <a:off x="204" y="683"/>
              <a:ext cx="0" cy="5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9" name="Line 65"/>
            <p:cNvSpPr>
              <a:spLocks noChangeShapeType="1"/>
            </p:cNvSpPr>
            <p:nvPr/>
          </p:nvSpPr>
          <p:spPr bwMode="auto">
            <a:xfrm>
              <a:off x="204" y="1183"/>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60" name="Text Box 67"/>
            <p:cNvSpPr txBox="1">
              <a:spLocks noChangeArrowheads="1"/>
            </p:cNvSpPr>
            <p:nvPr/>
          </p:nvSpPr>
          <p:spPr bwMode="auto">
            <a:xfrm>
              <a:off x="2183" y="2930"/>
              <a:ext cx="924" cy="312"/>
            </a:xfrm>
            <a:prstGeom prst="rect">
              <a:avLst/>
            </a:prstGeom>
            <a:solidFill>
              <a:srgbClr val="FFCC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400">
                  <a:solidFill>
                    <a:srgbClr val="CC0000"/>
                  </a:solidFill>
                  <a:latin typeface="华文新魏" charset="0"/>
                  <a:ea typeface="华文新魏" charset="0"/>
                  <a:cs typeface="华文新魏" charset="0"/>
                </a:rPr>
                <a:t>   虚存区结构</a:t>
              </a:r>
            </a:p>
            <a:p>
              <a:pPr algn="just" eaLnBrk="1" hangingPunct="1"/>
              <a:r>
                <a:rPr lang="en-US" altLang="zh-CN" sz="1400">
                  <a:solidFill>
                    <a:srgbClr val="CC0000"/>
                  </a:solidFill>
                  <a:latin typeface="华文新魏" charset="0"/>
                  <a:ea typeface="华文新魏" charset="0"/>
                  <a:cs typeface="华文新魏" charset="0"/>
                </a:rPr>
                <a:t>vm_area_struct</a:t>
              </a:r>
            </a:p>
          </p:txBody>
        </p:sp>
        <p:sp>
          <p:nvSpPr>
            <p:cNvPr id="123972" name="Text Box 68"/>
            <p:cNvSpPr txBox="1">
              <a:spLocks noChangeArrowheads="1"/>
            </p:cNvSpPr>
            <p:nvPr/>
          </p:nvSpPr>
          <p:spPr bwMode="auto">
            <a:xfrm>
              <a:off x="2179" y="3242"/>
              <a:ext cx="921" cy="17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*vm_mm</a:t>
              </a:r>
            </a:p>
          </p:txBody>
        </p:sp>
        <p:sp>
          <p:nvSpPr>
            <p:cNvPr id="123973" name="Text Box 69"/>
            <p:cNvSpPr txBox="1">
              <a:spLocks noChangeArrowheads="1"/>
            </p:cNvSpPr>
            <p:nvPr/>
          </p:nvSpPr>
          <p:spPr bwMode="auto">
            <a:xfrm>
              <a:off x="2179" y="3420"/>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vm__start</a:t>
              </a:r>
            </a:p>
          </p:txBody>
        </p:sp>
        <p:sp>
          <p:nvSpPr>
            <p:cNvPr id="123974" name="Text Box 70"/>
            <p:cNvSpPr txBox="1">
              <a:spLocks noChangeArrowheads="1"/>
            </p:cNvSpPr>
            <p:nvPr/>
          </p:nvSpPr>
          <p:spPr bwMode="auto">
            <a:xfrm>
              <a:off x="2179" y="3616"/>
              <a:ext cx="921" cy="188"/>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vm_end</a:t>
              </a:r>
            </a:p>
          </p:txBody>
        </p:sp>
        <p:sp>
          <p:nvSpPr>
            <p:cNvPr id="123975" name="Text Box 71"/>
            <p:cNvSpPr txBox="1">
              <a:spLocks noChangeArrowheads="1"/>
            </p:cNvSpPr>
            <p:nvPr/>
          </p:nvSpPr>
          <p:spPr bwMode="auto">
            <a:xfrm>
              <a:off x="2179" y="3804"/>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ctr">
                <a:defRPr/>
              </a:pPr>
              <a:r>
                <a:rPr lang="en-US" altLang="zh-CN" sz="1400">
                  <a:solidFill>
                    <a:srgbClr val="CC0000"/>
                  </a:solidFill>
                  <a:latin typeface="华文新魏" pitchFamily="2" charset="-122"/>
                  <a:ea typeface="华文新魏" pitchFamily="2" charset="-122"/>
                  <a:cs typeface="+mn-cs"/>
                </a:rPr>
                <a:t>*vm_ops</a:t>
              </a:r>
            </a:p>
          </p:txBody>
        </p:sp>
        <p:sp>
          <p:nvSpPr>
            <p:cNvPr id="123976" name="Text Box 72"/>
            <p:cNvSpPr txBox="1">
              <a:spLocks noChangeArrowheads="1"/>
            </p:cNvSpPr>
            <p:nvPr/>
          </p:nvSpPr>
          <p:spPr bwMode="auto">
            <a:xfrm>
              <a:off x="2179" y="3991"/>
              <a:ext cx="921"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p>
              <a:pPr algn="just">
                <a:defRPr/>
              </a:pPr>
              <a:r>
                <a:rPr lang="en-US" altLang="zh-CN" sz="1400">
                  <a:solidFill>
                    <a:srgbClr val="CC0000"/>
                  </a:solidFill>
                  <a:latin typeface="华文新魏" pitchFamily="2" charset="-122"/>
                  <a:ea typeface="华文新魏" pitchFamily="2" charset="-122"/>
                  <a:cs typeface="+mn-cs"/>
                </a:rPr>
                <a:t>*vm_next</a:t>
              </a:r>
            </a:p>
          </p:txBody>
        </p:sp>
        <p:sp>
          <p:nvSpPr>
            <p:cNvPr id="21566" name="Line 73"/>
            <p:cNvSpPr>
              <a:spLocks noChangeShapeType="1"/>
            </p:cNvSpPr>
            <p:nvPr/>
          </p:nvSpPr>
          <p:spPr bwMode="auto">
            <a:xfrm>
              <a:off x="1916" y="1495"/>
              <a:ext cx="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7" name="Line 74"/>
            <p:cNvSpPr>
              <a:spLocks noChangeShapeType="1"/>
            </p:cNvSpPr>
            <p:nvPr/>
          </p:nvSpPr>
          <p:spPr bwMode="auto">
            <a:xfrm>
              <a:off x="1916" y="1495"/>
              <a:ext cx="0" cy="43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68" name="Line 75"/>
            <p:cNvSpPr>
              <a:spLocks noChangeShapeType="1"/>
            </p:cNvSpPr>
            <p:nvPr/>
          </p:nvSpPr>
          <p:spPr bwMode="auto">
            <a:xfrm>
              <a:off x="1916" y="1932"/>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69" name="Line 76"/>
            <p:cNvSpPr>
              <a:spLocks noChangeShapeType="1"/>
            </p:cNvSpPr>
            <p:nvPr/>
          </p:nvSpPr>
          <p:spPr bwMode="auto">
            <a:xfrm>
              <a:off x="1916" y="2805"/>
              <a:ext cx="2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0" name="Line 77"/>
            <p:cNvSpPr>
              <a:spLocks noChangeShapeType="1"/>
            </p:cNvSpPr>
            <p:nvPr/>
          </p:nvSpPr>
          <p:spPr bwMode="auto">
            <a:xfrm flipH="1">
              <a:off x="1916" y="2805"/>
              <a:ext cx="0" cy="43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1" name="Line 78"/>
            <p:cNvSpPr>
              <a:spLocks noChangeShapeType="1"/>
            </p:cNvSpPr>
            <p:nvPr/>
          </p:nvSpPr>
          <p:spPr bwMode="auto">
            <a:xfrm>
              <a:off x="1916" y="3242"/>
              <a:ext cx="26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2" name="Line 79"/>
            <p:cNvSpPr>
              <a:spLocks noChangeShapeType="1"/>
            </p:cNvSpPr>
            <p:nvPr/>
          </p:nvSpPr>
          <p:spPr bwMode="auto">
            <a:xfrm flipV="1">
              <a:off x="1389" y="621"/>
              <a:ext cx="790" cy="56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3" name="Line 80"/>
            <p:cNvSpPr>
              <a:spLocks noChangeShapeType="1"/>
            </p:cNvSpPr>
            <p:nvPr/>
          </p:nvSpPr>
          <p:spPr bwMode="auto">
            <a:xfrm flipH="1" flipV="1">
              <a:off x="1389" y="1370"/>
              <a:ext cx="790" cy="187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4" name="Line 81"/>
            <p:cNvSpPr>
              <a:spLocks noChangeShapeType="1"/>
            </p:cNvSpPr>
            <p:nvPr/>
          </p:nvSpPr>
          <p:spPr bwMode="auto">
            <a:xfrm flipH="1" flipV="1">
              <a:off x="1389" y="1308"/>
              <a:ext cx="790" cy="62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5" name="Line 82"/>
            <p:cNvSpPr>
              <a:spLocks noChangeShapeType="1"/>
            </p:cNvSpPr>
            <p:nvPr/>
          </p:nvSpPr>
          <p:spPr bwMode="auto">
            <a:xfrm flipH="1">
              <a:off x="1389" y="746"/>
              <a:ext cx="790" cy="56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6" name="Line 83"/>
            <p:cNvSpPr>
              <a:spLocks noChangeShapeType="1"/>
            </p:cNvSpPr>
            <p:nvPr/>
          </p:nvSpPr>
          <p:spPr bwMode="auto">
            <a:xfrm>
              <a:off x="5207" y="1120"/>
              <a:ext cx="0" cy="149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77" name="Line 84"/>
            <p:cNvSpPr>
              <a:spLocks noChangeShapeType="1"/>
            </p:cNvSpPr>
            <p:nvPr/>
          </p:nvSpPr>
          <p:spPr bwMode="auto">
            <a:xfrm>
              <a:off x="3100" y="871"/>
              <a:ext cx="922" cy="3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8" name="Line 85"/>
            <p:cNvSpPr>
              <a:spLocks noChangeShapeType="1"/>
            </p:cNvSpPr>
            <p:nvPr/>
          </p:nvSpPr>
          <p:spPr bwMode="auto">
            <a:xfrm>
              <a:off x="3100" y="1058"/>
              <a:ext cx="922" cy="49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79" name="Line 86"/>
            <p:cNvSpPr>
              <a:spLocks noChangeShapeType="1"/>
            </p:cNvSpPr>
            <p:nvPr/>
          </p:nvSpPr>
          <p:spPr bwMode="auto">
            <a:xfrm flipV="1">
              <a:off x="3100" y="1682"/>
              <a:ext cx="922" cy="49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0" name="Line 87"/>
            <p:cNvSpPr>
              <a:spLocks noChangeShapeType="1"/>
            </p:cNvSpPr>
            <p:nvPr/>
          </p:nvSpPr>
          <p:spPr bwMode="auto">
            <a:xfrm flipV="1">
              <a:off x="3100" y="2056"/>
              <a:ext cx="922" cy="3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1" name="Line 88"/>
            <p:cNvSpPr>
              <a:spLocks noChangeShapeType="1"/>
            </p:cNvSpPr>
            <p:nvPr/>
          </p:nvSpPr>
          <p:spPr bwMode="auto">
            <a:xfrm>
              <a:off x="4022" y="2251"/>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82" name="Line 89"/>
            <p:cNvSpPr>
              <a:spLocks noChangeShapeType="1"/>
            </p:cNvSpPr>
            <p:nvPr/>
          </p:nvSpPr>
          <p:spPr bwMode="auto">
            <a:xfrm>
              <a:off x="4022" y="2659"/>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83" name="Line 90"/>
            <p:cNvSpPr>
              <a:spLocks noChangeShapeType="1"/>
            </p:cNvSpPr>
            <p:nvPr/>
          </p:nvSpPr>
          <p:spPr bwMode="auto">
            <a:xfrm flipV="1">
              <a:off x="3100" y="2181"/>
              <a:ext cx="922" cy="137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4" name="Line 91"/>
            <p:cNvSpPr>
              <a:spLocks noChangeShapeType="1"/>
            </p:cNvSpPr>
            <p:nvPr/>
          </p:nvSpPr>
          <p:spPr bwMode="auto">
            <a:xfrm flipV="1">
              <a:off x="3100" y="2556"/>
              <a:ext cx="922" cy="118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5" name="Line 92"/>
            <p:cNvSpPr>
              <a:spLocks noChangeShapeType="1"/>
            </p:cNvSpPr>
            <p:nvPr/>
          </p:nvSpPr>
          <p:spPr bwMode="auto">
            <a:xfrm flipV="1">
              <a:off x="3100" y="3429"/>
              <a:ext cx="1054" cy="5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6" name="Line 93"/>
            <p:cNvSpPr>
              <a:spLocks noChangeShapeType="1"/>
            </p:cNvSpPr>
            <p:nvPr/>
          </p:nvSpPr>
          <p:spPr bwMode="auto">
            <a:xfrm>
              <a:off x="3100" y="2618"/>
              <a:ext cx="1054" cy="81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87" name="Line 94"/>
            <p:cNvSpPr>
              <a:spLocks noChangeShapeType="1"/>
            </p:cNvSpPr>
            <p:nvPr/>
          </p:nvSpPr>
          <p:spPr bwMode="auto">
            <a:xfrm>
              <a:off x="3100" y="1308"/>
              <a:ext cx="1054" cy="199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23999" name="Text Box 95"/>
            <p:cNvSpPr txBox="1">
              <a:spLocks noChangeArrowheads="1"/>
            </p:cNvSpPr>
            <p:nvPr/>
          </p:nvSpPr>
          <p:spPr bwMode="auto">
            <a:xfrm>
              <a:off x="4154" y="4054"/>
              <a:ext cx="1053" cy="187"/>
            </a:xfrm>
            <a:prstGeom prst="rect">
              <a:avLst/>
            </a:prstGeom>
            <a:solidFill>
              <a:schemeClr val="accent1"/>
            </a:solidFill>
            <a:ln w="9525">
              <a:solidFill>
                <a:srgbClr val="000000"/>
              </a:solidFill>
              <a:miter lim="800000"/>
              <a:headEnd/>
              <a:tailEnd/>
            </a:ln>
            <a:effectLst>
              <a:outerShdw dist="107763" dir="27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en-US" altLang="zh-CN" sz="1400">
                  <a:solidFill>
                    <a:srgbClr val="CC0000"/>
                  </a:solidFill>
                  <a:latin typeface="华文新魏" charset="0"/>
                  <a:ea typeface="华文新魏" charset="0"/>
                  <a:cs typeface="华文新魏" charset="0"/>
                </a:rPr>
                <a:t>  </a:t>
              </a:r>
              <a:r>
                <a:rPr lang="en-US" altLang="zh-CN" sz="1400">
                  <a:solidFill>
                    <a:srgbClr val="CC0000"/>
                  </a:solidFill>
                  <a:ea typeface="华文新魏" charset="0"/>
                  <a:cs typeface="华文新魏" charset="0"/>
                </a:rPr>
                <a:t>…</a:t>
              </a:r>
              <a:endParaRPr lang="en-US" altLang="zh-CN" sz="1400">
                <a:solidFill>
                  <a:srgbClr val="CC0000"/>
                </a:solidFill>
                <a:latin typeface="华文新魏" charset="0"/>
                <a:ea typeface="华文新魏" charset="0"/>
                <a:cs typeface="华文新魏" charset="0"/>
              </a:endParaRPr>
            </a:p>
          </p:txBody>
        </p:sp>
        <p:sp>
          <p:nvSpPr>
            <p:cNvPr id="21589" name="Line 45"/>
            <p:cNvSpPr>
              <a:spLocks noChangeShapeType="1"/>
            </p:cNvSpPr>
            <p:nvPr/>
          </p:nvSpPr>
          <p:spPr bwMode="auto">
            <a:xfrm>
              <a:off x="4022" y="1752"/>
              <a:ext cx="118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8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185</a:t>
            </a:fld>
            <a:endParaRPr lang="en-US" altLang="zh-CN" dirty="0"/>
          </a:p>
        </p:txBody>
      </p:sp>
    </p:spTree>
    <p:extLst>
      <p:ext uri="{BB962C8B-B14F-4D97-AF65-F5344CB8AC3E}">
        <p14:creationId xmlns:p14="http://schemas.microsoft.com/office/powerpoint/2010/main" val="1047702840"/>
      </p:ext>
    </p:extLst>
  </p:cSld>
  <p:clrMapOvr>
    <a:masterClrMapping/>
  </p:clrMapOvr>
  <p:transition spd="slow">
    <p:wip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0"/>
          </p:nvPr>
        </p:nvSpPr>
        <p:spPr/>
        <p:txBody>
          <a:bodyPr/>
          <a:lstStyle/>
          <a:p>
            <a:fld id="{2C0DFA87-D178-4144-913F-62E84F85531A}" type="slidenum">
              <a:rPr lang="en-US" altLang="zh-CN"/>
              <a:pPr/>
              <a:t>186</a:t>
            </a:fld>
            <a:endParaRPr lang="en-US" altLang="zh-CN"/>
          </a:p>
        </p:txBody>
      </p:sp>
      <p:sp>
        <p:nvSpPr>
          <p:cNvPr id="1006594" name="Rectangle 2"/>
          <p:cNvSpPr>
            <a:spLocks noGrp="1" noChangeArrowheads="1"/>
          </p:cNvSpPr>
          <p:nvPr>
            <p:ph type="title"/>
          </p:nvPr>
        </p:nvSpPr>
        <p:spPr/>
        <p:txBody>
          <a:bodyPr/>
          <a:lstStyle/>
          <a:p>
            <a:r>
              <a:rPr lang="en-US" altLang="zh-CN" dirty="0"/>
              <a:t>Linux</a:t>
            </a:r>
            <a:r>
              <a:rPr lang="zh-CN" altLang="en-US" dirty="0"/>
              <a:t>的内存寻址</a:t>
            </a:r>
          </a:p>
        </p:txBody>
      </p:sp>
      <p:sp>
        <p:nvSpPr>
          <p:cNvPr id="1006595" name="Rectangle 3"/>
          <p:cNvSpPr>
            <a:spLocks noGrp="1" noChangeArrowheads="1"/>
          </p:cNvSpPr>
          <p:nvPr>
            <p:ph type="body" idx="1"/>
          </p:nvPr>
        </p:nvSpPr>
        <p:spPr/>
        <p:txBody>
          <a:bodyPr/>
          <a:lstStyle/>
          <a:p>
            <a:r>
              <a:rPr lang="en-US" altLang="zh-CN" dirty="0">
                <a:latin typeface="华文新魏"/>
                <a:cs typeface="华文新魏"/>
              </a:rPr>
              <a:t>Intel x86</a:t>
            </a:r>
            <a:r>
              <a:rPr lang="zh-CN" altLang="en-US" dirty="0">
                <a:latin typeface="华文新魏"/>
                <a:cs typeface="华文新魏"/>
              </a:rPr>
              <a:t>处理器的地址形式</a:t>
            </a:r>
          </a:p>
          <a:p>
            <a:pPr lvl="1"/>
            <a:r>
              <a:rPr lang="zh-CN" altLang="en-US" dirty="0">
                <a:solidFill>
                  <a:srgbClr val="FF0000"/>
                </a:solidFill>
              </a:rPr>
              <a:t>逻辑地址</a:t>
            </a:r>
            <a:r>
              <a:rPr lang="zh-CN" altLang="en-US" dirty="0"/>
              <a:t>：每个逻辑地址由一个</a:t>
            </a:r>
            <a:r>
              <a:rPr lang="zh-CN" altLang="en-US" dirty="0">
                <a:solidFill>
                  <a:srgbClr val="FF0000"/>
                </a:solidFill>
              </a:rPr>
              <a:t>段</a:t>
            </a:r>
            <a:r>
              <a:rPr lang="en-US" altLang="zh-CN" dirty="0"/>
              <a:t>(segment)</a:t>
            </a:r>
            <a:r>
              <a:rPr lang="zh-CN" altLang="en-US" dirty="0"/>
              <a:t>和</a:t>
            </a:r>
            <a:r>
              <a:rPr lang="zh-CN" altLang="en-US" dirty="0">
                <a:solidFill>
                  <a:srgbClr val="FF0000"/>
                </a:solidFill>
              </a:rPr>
              <a:t>偏移量</a:t>
            </a:r>
            <a:r>
              <a:rPr lang="en-US" altLang="zh-CN" dirty="0"/>
              <a:t>(offset)</a:t>
            </a:r>
            <a:r>
              <a:rPr lang="zh-CN" altLang="en-US" dirty="0"/>
              <a:t>组成</a:t>
            </a:r>
          </a:p>
          <a:p>
            <a:pPr lvl="1"/>
            <a:r>
              <a:rPr lang="zh-CN" altLang="en-US" dirty="0">
                <a:solidFill>
                  <a:srgbClr val="FF0000"/>
                </a:solidFill>
              </a:rPr>
              <a:t>线性地址</a:t>
            </a:r>
            <a:r>
              <a:rPr lang="zh-CN" altLang="en-US" dirty="0"/>
              <a:t>：</a:t>
            </a:r>
            <a:r>
              <a:rPr lang="en-US" altLang="zh-CN" dirty="0"/>
              <a:t>32</a:t>
            </a:r>
            <a:r>
              <a:rPr lang="zh-CN" altLang="en-US" dirty="0"/>
              <a:t>位无符号整数，可表示</a:t>
            </a:r>
            <a:r>
              <a:rPr lang="en-US" altLang="zh-CN" dirty="0"/>
              <a:t>4G</a:t>
            </a:r>
            <a:r>
              <a:rPr lang="zh-CN" altLang="en-US" dirty="0"/>
              <a:t>地址空间</a:t>
            </a:r>
          </a:p>
          <a:p>
            <a:pPr lvl="1"/>
            <a:r>
              <a:rPr lang="zh-CN" altLang="en-US" dirty="0">
                <a:solidFill>
                  <a:srgbClr val="FF0000"/>
                </a:solidFill>
              </a:rPr>
              <a:t>物理地址</a:t>
            </a:r>
            <a:r>
              <a:rPr lang="zh-CN" altLang="en-US" dirty="0"/>
              <a:t>：用于芯片级</a:t>
            </a:r>
            <a:r>
              <a:rPr lang="zh-CN" altLang="en-US" dirty="0">
                <a:solidFill>
                  <a:srgbClr val="3333FF"/>
                </a:solidFill>
              </a:rPr>
              <a:t>内存单元寻址</a:t>
            </a:r>
            <a:r>
              <a:rPr lang="zh-CN" altLang="en-US" dirty="0"/>
              <a:t>，与从</a:t>
            </a:r>
            <a:r>
              <a:rPr lang="en-US" altLang="zh-CN" dirty="0"/>
              <a:t>CPU</a:t>
            </a:r>
            <a:r>
              <a:rPr lang="zh-CN" altLang="en-US" dirty="0"/>
              <a:t>的地址引脚发送到内存总线上的电信号相对应</a:t>
            </a:r>
          </a:p>
          <a:p>
            <a:r>
              <a:rPr lang="zh-CN" altLang="en-US" dirty="0">
                <a:latin typeface="华文新魏"/>
                <a:cs typeface="华文新魏"/>
              </a:rPr>
              <a:t>地址转换过程</a:t>
            </a:r>
          </a:p>
          <a:p>
            <a:pPr lvl="1"/>
            <a:r>
              <a:rPr lang="zh-CN" altLang="en-US" dirty="0">
                <a:solidFill>
                  <a:srgbClr val="FF0000"/>
                </a:solidFill>
              </a:rPr>
              <a:t>内存控制单元</a:t>
            </a:r>
            <a:r>
              <a:rPr lang="zh-CN" altLang="en-US" dirty="0"/>
              <a:t>（</a:t>
            </a:r>
            <a:r>
              <a:rPr lang="en-US" altLang="zh-CN" dirty="0"/>
              <a:t>MMU</a:t>
            </a:r>
            <a:r>
              <a:rPr lang="zh-CN" altLang="en-US" dirty="0"/>
              <a:t>）通过分段单元（</a:t>
            </a:r>
            <a:r>
              <a:rPr lang="en-US" altLang="zh-CN" dirty="0"/>
              <a:t>segmentation unit</a:t>
            </a:r>
            <a:r>
              <a:rPr lang="zh-CN" altLang="en-US" dirty="0"/>
              <a:t>）将逻辑地址转换成线性地址</a:t>
            </a:r>
          </a:p>
          <a:p>
            <a:pPr lvl="1"/>
            <a:r>
              <a:rPr lang="zh-CN" altLang="en-US" dirty="0">
                <a:solidFill>
                  <a:srgbClr val="FF0000"/>
                </a:solidFill>
              </a:rPr>
              <a:t>分页单元</a:t>
            </a:r>
            <a:r>
              <a:rPr lang="zh-CN" altLang="en-US" dirty="0"/>
              <a:t>（</a:t>
            </a:r>
            <a:r>
              <a:rPr lang="en-US" altLang="zh-CN" dirty="0"/>
              <a:t>paging unit</a:t>
            </a:r>
            <a:r>
              <a:rPr lang="zh-CN" altLang="en-US" dirty="0"/>
              <a:t>）将线性地址转换成一个物理地址</a:t>
            </a:r>
          </a:p>
        </p:txBody>
      </p:sp>
      <p:sp>
        <p:nvSpPr>
          <p:cNvPr id="1006596" name="AutoShape 4"/>
          <p:cNvSpPr>
            <a:spLocks noChangeArrowheads="1"/>
          </p:cNvSpPr>
          <p:nvPr/>
        </p:nvSpPr>
        <p:spPr bwMode="auto">
          <a:xfrm>
            <a:off x="6313091" y="5373216"/>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物理地址</a:t>
            </a:r>
          </a:p>
        </p:txBody>
      </p:sp>
      <p:sp>
        <p:nvSpPr>
          <p:cNvPr id="1006597" name="AutoShape 5"/>
          <p:cNvSpPr>
            <a:spLocks noChangeArrowheads="1"/>
          </p:cNvSpPr>
          <p:nvPr/>
        </p:nvSpPr>
        <p:spPr bwMode="auto">
          <a:xfrm>
            <a:off x="3708003" y="5373216"/>
            <a:ext cx="1439863"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线性地址</a:t>
            </a:r>
          </a:p>
        </p:txBody>
      </p:sp>
      <p:sp>
        <p:nvSpPr>
          <p:cNvPr id="1006598" name="Text Box 6"/>
          <p:cNvSpPr txBox="1">
            <a:spLocks noChangeArrowheads="1"/>
          </p:cNvSpPr>
          <p:nvPr/>
        </p:nvSpPr>
        <p:spPr bwMode="auto">
          <a:xfrm>
            <a:off x="2552303" y="5517678"/>
            <a:ext cx="1152525" cy="395288"/>
          </a:xfrm>
          <a:prstGeom prst="rect">
            <a:avLst/>
          </a:prstGeom>
          <a:solidFill>
            <a:srgbClr val="D8D8EC"/>
          </a:solidFill>
          <a:ln w="28575">
            <a:solidFill>
              <a:srgbClr val="FF0000"/>
            </a:solidFill>
            <a:miter lim="800000"/>
            <a:headEnd/>
            <a:tailEnd/>
          </a:ln>
          <a:effectLst/>
        </p:spPr>
        <p:txBody>
          <a:bodyPr>
            <a:spAutoFit/>
          </a:bodyPr>
          <a:lstStyle/>
          <a:p>
            <a:pPr>
              <a:spcBef>
                <a:spcPct val="50000"/>
              </a:spcBef>
              <a:buClrTx/>
              <a:buFontTx/>
              <a:buNone/>
            </a:pPr>
            <a:r>
              <a:rPr kumimoji="0" lang="zh-CN" altLang="en-US" sz="1800">
                <a:solidFill>
                  <a:schemeClr val="tx1"/>
                </a:solidFill>
                <a:effectLst/>
                <a:latin typeface="Verdana" pitchFamily="34" charset="0"/>
                <a:ea typeface="SimSun" pitchFamily="2" charset="-122"/>
              </a:rPr>
              <a:t>分段单元</a:t>
            </a:r>
          </a:p>
        </p:txBody>
      </p:sp>
      <p:sp>
        <p:nvSpPr>
          <p:cNvPr id="1006599" name="Text Box 7"/>
          <p:cNvSpPr txBox="1">
            <a:spLocks noChangeArrowheads="1"/>
          </p:cNvSpPr>
          <p:nvPr/>
        </p:nvSpPr>
        <p:spPr bwMode="auto">
          <a:xfrm>
            <a:off x="5131991" y="5517678"/>
            <a:ext cx="1152525" cy="395288"/>
          </a:xfrm>
          <a:prstGeom prst="rect">
            <a:avLst/>
          </a:prstGeom>
          <a:solidFill>
            <a:srgbClr val="D8D8EC"/>
          </a:solidFill>
          <a:ln w="28575">
            <a:solidFill>
              <a:srgbClr val="FF0000"/>
            </a:solidFill>
            <a:miter lim="800000"/>
            <a:headEnd/>
            <a:tailEnd/>
          </a:ln>
          <a:effectLst/>
        </p:spPr>
        <p:txBody>
          <a:bodyPr>
            <a:spAutoFit/>
          </a:bodyPr>
          <a:lstStyle/>
          <a:p>
            <a:pPr>
              <a:spcBef>
                <a:spcPct val="50000"/>
              </a:spcBef>
              <a:buClrTx/>
              <a:buFontTx/>
              <a:buNone/>
            </a:pPr>
            <a:r>
              <a:rPr kumimoji="0" lang="zh-CN" altLang="en-US" sz="1800">
                <a:solidFill>
                  <a:schemeClr val="tx1"/>
                </a:solidFill>
                <a:effectLst/>
                <a:latin typeface="Verdana" pitchFamily="34" charset="0"/>
                <a:ea typeface="SimSun" pitchFamily="2" charset="-122"/>
              </a:rPr>
              <a:t>分页单元</a:t>
            </a:r>
          </a:p>
        </p:txBody>
      </p:sp>
      <p:sp>
        <p:nvSpPr>
          <p:cNvPr id="1006600" name="AutoShape 8"/>
          <p:cNvSpPr>
            <a:spLocks noChangeArrowheads="1"/>
          </p:cNvSpPr>
          <p:nvPr/>
        </p:nvSpPr>
        <p:spPr bwMode="auto">
          <a:xfrm>
            <a:off x="1115616" y="5373216"/>
            <a:ext cx="1439862" cy="649287"/>
          </a:xfrm>
          <a:prstGeom prst="rightArrow">
            <a:avLst>
              <a:gd name="adj1" fmla="val 53546"/>
              <a:gd name="adj2" fmla="val 39116"/>
            </a:avLst>
          </a:prstGeom>
          <a:gradFill rotWithShape="1">
            <a:gsLst>
              <a:gs pos="0">
                <a:schemeClr val="accent1"/>
              </a:gs>
              <a:gs pos="100000">
                <a:schemeClr val="accent1">
                  <a:gamma/>
                  <a:shade val="63529"/>
                  <a:invGamma/>
                </a:schemeClr>
              </a:gs>
            </a:gsLst>
            <a:lin ang="0" scaled="1"/>
          </a:gradFill>
          <a:ln w="9525">
            <a:noFill/>
            <a:miter lim="800000"/>
            <a:headEnd/>
            <a:tailEnd/>
          </a:ln>
          <a:effectLst/>
        </p:spPr>
        <p:txBody>
          <a:bodyPr wrap="none" anchor="ctr"/>
          <a:lstStyle/>
          <a:p>
            <a:pPr>
              <a:spcBef>
                <a:spcPct val="0"/>
              </a:spcBef>
              <a:buClrTx/>
              <a:buFontTx/>
              <a:buNone/>
            </a:pPr>
            <a:r>
              <a:rPr kumimoji="0" lang="zh-CN" altLang="en-US" sz="1800">
                <a:solidFill>
                  <a:schemeClr val="tx1"/>
                </a:solidFill>
                <a:effectLst/>
                <a:latin typeface="Verdana" pitchFamily="34" charset="0"/>
                <a:ea typeface="SimSun" pitchFamily="2" charset="-122"/>
              </a:rPr>
              <a:t>逻辑地址</a:t>
            </a:r>
          </a:p>
        </p:txBody>
      </p:sp>
    </p:spTree>
    <p:extLst>
      <p:ext uri="{BB962C8B-B14F-4D97-AF65-F5344CB8AC3E}">
        <p14:creationId xmlns:p14="http://schemas.microsoft.com/office/powerpoint/2010/main" val="349491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65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65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066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65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65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6" grpId="0" animBg="1"/>
      <p:bldP spid="1006597" grpId="0" animBg="1"/>
      <p:bldP spid="1006598" grpId="0" animBg="1"/>
      <p:bldP spid="1006599" grpId="0" animBg="1"/>
      <p:bldP spid="1006600"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3EB7DC-A9F0-4184-8915-C10FB14F1DC5}" type="slidenum">
              <a:rPr lang="en-US" altLang="zh-CN"/>
              <a:pPr/>
              <a:t>187</a:t>
            </a:fld>
            <a:endParaRPr lang="en-US" altLang="zh-CN"/>
          </a:p>
        </p:txBody>
      </p:sp>
      <p:sp>
        <p:nvSpPr>
          <p:cNvPr id="1089538" name="Rectangle 2"/>
          <p:cNvSpPr>
            <a:spLocks noGrp="1" noChangeArrowheads="1"/>
          </p:cNvSpPr>
          <p:nvPr>
            <p:ph type="title"/>
          </p:nvPr>
        </p:nvSpPr>
        <p:spPr/>
        <p:txBody>
          <a:bodyPr/>
          <a:lstStyle/>
          <a:p>
            <a:r>
              <a:rPr lang="zh-CN" altLang="en-US" dirty="0"/>
              <a:t>段描述机制</a:t>
            </a:r>
          </a:p>
        </p:txBody>
      </p:sp>
      <p:sp>
        <p:nvSpPr>
          <p:cNvPr id="1089539" name="Rectangle 3"/>
          <p:cNvSpPr>
            <a:spLocks noGrp="1" noChangeArrowheads="1"/>
          </p:cNvSpPr>
          <p:nvPr>
            <p:ph type="body" idx="1"/>
          </p:nvPr>
        </p:nvSpPr>
        <p:spPr>
          <a:xfrm>
            <a:off x="179512" y="1268760"/>
            <a:ext cx="8856984" cy="4968552"/>
          </a:xfrm>
        </p:spPr>
        <p:txBody>
          <a:bodyPr/>
          <a:lstStyle/>
          <a:p>
            <a:r>
              <a:rPr lang="zh-CN" altLang="en-US" dirty="0"/>
              <a:t>形成逻辑地址到线性地址转换的基础</a:t>
            </a:r>
          </a:p>
          <a:p>
            <a:pPr lvl="1"/>
            <a:r>
              <a:rPr lang="zh-CN" altLang="en-US" dirty="0">
                <a:solidFill>
                  <a:srgbClr val="0000FF"/>
                </a:solidFill>
              </a:rPr>
              <a:t>基地址</a:t>
            </a:r>
            <a:r>
              <a:rPr lang="en-US" altLang="zh-CN" dirty="0">
                <a:solidFill>
                  <a:srgbClr val="0000FF"/>
                </a:solidFill>
              </a:rPr>
              <a:t>(Base Address)</a:t>
            </a:r>
            <a:r>
              <a:rPr lang="zh-CN" altLang="en-US" dirty="0"/>
              <a:t>：线性地址空间中段的起始地址</a:t>
            </a:r>
          </a:p>
          <a:p>
            <a:pPr lvl="1"/>
            <a:r>
              <a:rPr lang="zh-CN" altLang="en-US" dirty="0">
                <a:solidFill>
                  <a:srgbClr val="0000FF"/>
                </a:solidFill>
              </a:rPr>
              <a:t>界限</a:t>
            </a:r>
            <a:r>
              <a:rPr lang="en-US" altLang="zh-CN" dirty="0">
                <a:solidFill>
                  <a:srgbClr val="0000FF"/>
                </a:solidFill>
              </a:rPr>
              <a:t>(Limit)</a:t>
            </a:r>
            <a:r>
              <a:rPr lang="zh-CN" altLang="en-US" dirty="0"/>
              <a:t>：逻辑地址中段内的最大偏移量</a:t>
            </a:r>
          </a:p>
          <a:p>
            <a:pPr lvl="1"/>
            <a:r>
              <a:rPr lang="zh-CN" altLang="en-US" dirty="0">
                <a:solidFill>
                  <a:srgbClr val="0000FF"/>
                </a:solidFill>
              </a:rPr>
              <a:t>段属性</a:t>
            </a:r>
            <a:r>
              <a:rPr lang="en-US" altLang="zh-CN" dirty="0">
                <a:solidFill>
                  <a:srgbClr val="0000FF"/>
                </a:solidFill>
              </a:rPr>
              <a:t>(Attribute)</a:t>
            </a:r>
            <a:r>
              <a:rPr lang="zh-CN" altLang="en-US" dirty="0"/>
              <a:t>： 段的特性</a:t>
            </a:r>
          </a:p>
        </p:txBody>
      </p:sp>
      <p:pic>
        <p:nvPicPr>
          <p:cNvPr id="1089540" name="Picture 4" descr="图2－9逻辑线性地址转换"/>
          <p:cNvPicPr>
            <a:picLocks noChangeAspect="1" noChangeArrowheads="1"/>
          </p:cNvPicPr>
          <p:nvPr/>
        </p:nvPicPr>
        <p:blipFill>
          <a:blip r:embed="rId2" cstate="print"/>
          <a:srcRect/>
          <a:stretch>
            <a:fillRect/>
          </a:stretch>
        </p:blipFill>
        <p:spPr bwMode="auto">
          <a:xfrm>
            <a:off x="1835696" y="3068960"/>
            <a:ext cx="5215872" cy="3312689"/>
          </a:xfrm>
          <a:prstGeom prst="rect">
            <a:avLst/>
          </a:prstGeom>
          <a:noFill/>
          <a:ln w="9525">
            <a:noFill/>
            <a:miter lim="800000"/>
            <a:headEnd/>
            <a:tailEnd/>
          </a:ln>
        </p:spPr>
      </p:pic>
    </p:spTree>
    <p:extLst>
      <p:ext uri="{BB962C8B-B14F-4D97-AF65-F5344CB8AC3E}">
        <p14:creationId xmlns:p14="http://schemas.microsoft.com/office/powerpoint/2010/main" val="190179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1719" name="Picture 7"/>
          <p:cNvPicPr>
            <a:picLocks noChangeAspect="1" noChangeArrowheads="1"/>
          </p:cNvPicPr>
          <p:nvPr/>
        </p:nvPicPr>
        <p:blipFill>
          <a:blip r:embed="rId2" cstate="print"/>
          <a:srcRect/>
          <a:stretch>
            <a:fillRect/>
          </a:stretch>
        </p:blipFill>
        <p:spPr bwMode="auto">
          <a:xfrm>
            <a:off x="5916622" y="1714488"/>
            <a:ext cx="3214678" cy="4525518"/>
          </a:xfrm>
          <a:prstGeom prst="rect">
            <a:avLst/>
          </a:prstGeom>
          <a:noFill/>
        </p:spPr>
      </p:pic>
      <p:sp>
        <p:nvSpPr>
          <p:cNvPr id="1011714" name="Rectangle 2"/>
          <p:cNvSpPr>
            <a:spLocks noGrp="1" noChangeArrowheads="1"/>
          </p:cNvSpPr>
          <p:nvPr>
            <p:ph type="title"/>
          </p:nvPr>
        </p:nvSpPr>
        <p:spPr/>
        <p:txBody>
          <a:bodyPr/>
          <a:lstStyle/>
          <a:p>
            <a:r>
              <a:rPr lang="zh-CN" altLang="en-US"/>
              <a:t>段描述符</a:t>
            </a:r>
          </a:p>
        </p:txBody>
      </p:sp>
      <p:sp>
        <p:nvSpPr>
          <p:cNvPr id="1011715" name="Rectangle 3"/>
          <p:cNvSpPr>
            <a:spLocks noGrp="1" noChangeArrowheads="1"/>
          </p:cNvSpPr>
          <p:nvPr>
            <p:ph type="body" sz="half" idx="1"/>
          </p:nvPr>
        </p:nvSpPr>
        <p:spPr>
          <a:xfrm>
            <a:off x="0" y="1268413"/>
            <a:ext cx="6164274" cy="5449887"/>
          </a:xfrm>
        </p:spPr>
        <p:txBody>
          <a:bodyPr/>
          <a:lstStyle/>
          <a:p>
            <a:r>
              <a:rPr lang="zh-CN" altLang="en-US" dirty="0"/>
              <a:t>每个段由一个</a:t>
            </a:r>
            <a:r>
              <a:rPr lang="en-US" altLang="zh-CN" dirty="0">
                <a:solidFill>
                  <a:srgbClr val="FF0000"/>
                </a:solidFill>
              </a:rPr>
              <a:t>8</a:t>
            </a:r>
            <a:r>
              <a:rPr lang="zh-CN" altLang="en-US" dirty="0">
                <a:solidFill>
                  <a:srgbClr val="FF0000"/>
                </a:solidFill>
              </a:rPr>
              <a:t>个字节</a:t>
            </a:r>
            <a:r>
              <a:rPr lang="zh-CN" altLang="en-US" dirty="0"/>
              <a:t>的段描述符来表示</a:t>
            </a:r>
          </a:p>
          <a:p>
            <a:pPr lvl="1"/>
            <a:r>
              <a:rPr lang="zh-CN" altLang="en-US" dirty="0">
                <a:latin typeface="华文新魏"/>
                <a:ea typeface="华文新魏"/>
                <a:cs typeface="华文新魏"/>
              </a:rPr>
              <a:t>包含段的</a:t>
            </a:r>
            <a:r>
              <a:rPr lang="en-US" altLang="zh-CN" dirty="0">
                <a:solidFill>
                  <a:srgbClr val="FF0000"/>
                </a:solidFill>
                <a:latin typeface="华文新魏"/>
                <a:ea typeface="华文新魏"/>
                <a:cs typeface="华文新魏"/>
              </a:rPr>
              <a:t>32</a:t>
            </a:r>
            <a:r>
              <a:rPr lang="zh-CN" altLang="en-US" dirty="0">
                <a:solidFill>
                  <a:srgbClr val="FF0000"/>
                </a:solidFill>
                <a:latin typeface="华文新魏"/>
                <a:ea typeface="华文新魏"/>
                <a:cs typeface="华文新魏"/>
              </a:rPr>
              <a:t>位基地址</a:t>
            </a:r>
            <a:r>
              <a:rPr lang="en-US" altLang="zh-CN" dirty="0">
                <a:latin typeface="华文新魏"/>
                <a:ea typeface="华文新魏"/>
                <a:cs typeface="华文新魏"/>
              </a:rPr>
              <a:t>(base</a:t>
            </a:r>
            <a:r>
              <a:rPr lang="zh-CN" altLang="en-US" dirty="0">
                <a:latin typeface="华文新魏"/>
                <a:ea typeface="华文新魏"/>
                <a:cs typeface="华文新魏"/>
              </a:rPr>
              <a:t>字段</a:t>
            </a:r>
            <a:r>
              <a:rPr lang="en-US" altLang="zh-CN" dirty="0">
                <a:latin typeface="华文新魏"/>
                <a:ea typeface="华文新魏"/>
                <a:cs typeface="华文新魏"/>
              </a:rPr>
              <a:t>)</a:t>
            </a:r>
            <a:r>
              <a:rPr lang="zh-CN" altLang="en-US" dirty="0">
                <a:latin typeface="华文新魏"/>
                <a:ea typeface="华文新魏"/>
                <a:cs typeface="华文新魏"/>
              </a:rPr>
              <a:t>和</a:t>
            </a:r>
            <a:r>
              <a:rPr lang="en-US" altLang="zh-CN" dirty="0">
                <a:solidFill>
                  <a:srgbClr val="FF0000"/>
                </a:solidFill>
                <a:latin typeface="华文新魏"/>
                <a:ea typeface="华文新魏"/>
                <a:cs typeface="华文新魏"/>
              </a:rPr>
              <a:t>20</a:t>
            </a:r>
            <a:r>
              <a:rPr lang="zh-CN" altLang="en-US" dirty="0">
                <a:solidFill>
                  <a:srgbClr val="FF0000"/>
                </a:solidFill>
                <a:latin typeface="华文新魏"/>
                <a:ea typeface="华文新魏"/>
                <a:cs typeface="华文新魏"/>
              </a:rPr>
              <a:t>位段界限</a:t>
            </a:r>
            <a:r>
              <a:rPr lang="en-US" altLang="zh-CN" dirty="0">
                <a:latin typeface="华文新魏"/>
                <a:ea typeface="华文新魏"/>
                <a:cs typeface="华文新魏"/>
              </a:rPr>
              <a:t>(limit</a:t>
            </a:r>
            <a:r>
              <a:rPr lang="zh-CN" altLang="en-US" dirty="0">
                <a:latin typeface="华文新魏"/>
                <a:ea typeface="华文新魏"/>
                <a:cs typeface="华文新魏"/>
              </a:rPr>
              <a:t>字段</a:t>
            </a:r>
            <a:r>
              <a:rPr lang="en-US" altLang="zh-CN" dirty="0">
                <a:latin typeface="华文新魏"/>
                <a:ea typeface="华文新魏"/>
                <a:cs typeface="华文新魏"/>
              </a:rPr>
              <a:t>) </a:t>
            </a:r>
          </a:p>
          <a:p>
            <a:pPr lvl="1"/>
            <a:r>
              <a:rPr lang="zh-CN" altLang="en-US" dirty="0">
                <a:latin typeface="华文新魏"/>
                <a:ea typeface="华文新魏"/>
                <a:cs typeface="华文新魏"/>
              </a:rPr>
              <a:t>第</a:t>
            </a:r>
            <a:r>
              <a:rPr lang="en-US" altLang="zh-CN" dirty="0">
                <a:latin typeface="华文新魏"/>
                <a:ea typeface="华文新魏"/>
                <a:cs typeface="华文新魏"/>
              </a:rPr>
              <a:t>6</a:t>
            </a:r>
            <a:r>
              <a:rPr lang="zh-CN" altLang="en-US" dirty="0">
                <a:latin typeface="华文新魏"/>
                <a:ea typeface="华文新魏"/>
                <a:cs typeface="华文新魏"/>
              </a:rPr>
              <a:t>个字节</a:t>
            </a:r>
          </a:p>
          <a:p>
            <a:pPr lvl="2"/>
            <a:r>
              <a:rPr lang="en-US" altLang="zh-CN" dirty="0">
                <a:latin typeface="华文新魏"/>
                <a:ea typeface="华文新魏"/>
                <a:cs typeface="华文新魏"/>
              </a:rPr>
              <a:t>G</a:t>
            </a:r>
            <a:r>
              <a:rPr lang="zh-CN" altLang="en-US" dirty="0">
                <a:latin typeface="华文新魏"/>
                <a:ea typeface="华文新魏"/>
                <a:cs typeface="华文新魏"/>
              </a:rPr>
              <a:t>位：段界限粒度位，只对段界限有效</a:t>
            </a:r>
          </a:p>
          <a:p>
            <a:pPr lvl="3"/>
            <a:r>
              <a:rPr lang="en-US" altLang="zh-CN" dirty="0">
                <a:latin typeface="华文新魏"/>
                <a:ea typeface="华文新魏"/>
                <a:cs typeface="华文新魏"/>
              </a:rPr>
              <a:t>G=0</a:t>
            </a:r>
            <a:r>
              <a:rPr lang="zh-CN" altLang="en-US" dirty="0">
                <a:latin typeface="华文新魏"/>
                <a:ea typeface="华文新魏"/>
                <a:cs typeface="华文新魏"/>
              </a:rPr>
              <a:t>，段格式以</a:t>
            </a:r>
            <a:r>
              <a:rPr lang="zh-CN" altLang="en-US" dirty="0">
                <a:solidFill>
                  <a:srgbClr val="FF0000"/>
                </a:solidFill>
                <a:latin typeface="华文新魏"/>
                <a:ea typeface="华文新魏"/>
                <a:cs typeface="华文新魏"/>
              </a:rPr>
              <a:t>字节</a:t>
            </a:r>
            <a:r>
              <a:rPr lang="zh-CN" altLang="en-US" dirty="0">
                <a:latin typeface="华文新魏"/>
                <a:ea typeface="华文新魏"/>
                <a:cs typeface="华文新魏"/>
              </a:rPr>
              <a:t>长度</a:t>
            </a:r>
          </a:p>
          <a:p>
            <a:pPr lvl="3"/>
            <a:r>
              <a:rPr lang="en-US" altLang="zh-CN" dirty="0">
                <a:latin typeface="华文新魏"/>
                <a:ea typeface="华文新魏"/>
                <a:cs typeface="华文新魏"/>
              </a:rPr>
              <a:t>G=1</a:t>
            </a:r>
            <a:r>
              <a:rPr lang="zh-CN" altLang="en-US" dirty="0">
                <a:latin typeface="华文新魏"/>
                <a:ea typeface="华文新魏"/>
                <a:cs typeface="华文新魏"/>
              </a:rPr>
              <a:t>，段格式以</a:t>
            </a:r>
            <a:r>
              <a:rPr lang="en-US" altLang="zh-CN" dirty="0">
                <a:solidFill>
                  <a:srgbClr val="FF0000"/>
                </a:solidFill>
                <a:latin typeface="华文新魏"/>
                <a:ea typeface="华文新魏"/>
                <a:cs typeface="华文新魏"/>
              </a:rPr>
              <a:t>4K</a:t>
            </a:r>
            <a:r>
              <a:rPr lang="zh-CN" altLang="en-US" dirty="0">
                <a:solidFill>
                  <a:srgbClr val="FF0000"/>
                </a:solidFill>
                <a:latin typeface="华文新魏"/>
                <a:ea typeface="华文新魏"/>
                <a:cs typeface="华文新魏"/>
              </a:rPr>
              <a:t>字节</a:t>
            </a:r>
            <a:r>
              <a:rPr lang="zh-CN" altLang="en-US" dirty="0">
                <a:latin typeface="华文新魏"/>
                <a:ea typeface="华文新魏"/>
                <a:cs typeface="华文新魏"/>
              </a:rPr>
              <a:t>为单位</a:t>
            </a:r>
          </a:p>
          <a:p>
            <a:pPr lvl="2"/>
            <a:r>
              <a:rPr lang="en-US" altLang="zh-CN" dirty="0">
                <a:latin typeface="华文新魏"/>
                <a:ea typeface="华文新魏"/>
                <a:cs typeface="华文新魏"/>
              </a:rPr>
              <a:t>D</a:t>
            </a:r>
            <a:r>
              <a:rPr lang="zh-CN" altLang="en-US" dirty="0">
                <a:latin typeface="华文新魏"/>
                <a:ea typeface="华文新魏"/>
                <a:cs typeface="华文新魏"/>
              </a:rPr>
              <a:t>位：特殊位，不同类型段的属性说明不同</a:t>
            </a:r>
            <a:endParaRPr lang="en-US" altLang="zh-CN" dirty="0">
              <a:latin typeface="华文新魏"/>
              <a:ea typeface="华文新魏"/>
              <a:cs typeface="华文新魏"/>
            </a:endParaRPr>
          </a:p>
          <a:p>
            <a:pPr lvl="3"/>
            <a:r>
              <a:rPr lang="zh-CN" altLang="en-US" dirty="0">
                <a:latin typeface="华文新魏"/>
                <a:ea typeface="华文新魏"/>
                <a:cs typeface="华文新魏"/>
              </a:rPr>
              <a:t>表示代码段</a:t>
            </a:r>
            <a:r>
              <a:rPr lang="en-US" altLang="zh-CN" dirty="0">
                <a:latin typeface="华文新魏"/>
                <a:ea typeface="华文新魏"/>
                <a:cs typeface="华文新魏"/>
              </a:rPr>
              <a:t>/</a:t>
            </a:r>
            <a:r>
              <a:rPr lang="zh-CN" altLang="en-US" dirty="0">
                <a:latin typeface="华文新魏"/>
                <a:ea typeface="华文新魏"/>
                <a:cs typeface="华文新魏"/>
              </a:rPr>
              <a:t>数据段</a:t>
            </a:r>
            <a:r>
              <a:rPr lang="en-US" altLang="zh-CN" dirty="0">
                <a:latin typeface="华文新魏"/>
                <a:ea typeface="华文新魏"/>
                <a:cs typeface="华文新魏"/>
              </a:rPr>
              <a:t>/</a:t>
            </a:r>
            <a:r>
              <a:rPr lang="zh-CN" altLang="en-US" dirty="0">
                <a:latin typeface="华文新魏"/>
                <a:ea typeface="华文新魏"/>
                <a:cs typeface="华文新魏"/>
              </a:rPr>
              <a:t>堆栈段</a:t>
            </a:r>
            <a:r>
              <a:rPr lang="zh-CN" altLang="en-US" dirty="0">
                <a:solidFill>
                  <a:srgbClr val="FF0000"/>
                </a:solidFill>
                <a:latin typeface="华文新魏"/>
                <a:ea typeface="华文新魏"/>
                <a:cs typeface="华文新魏"/>
              </a:rPr>
              <a:t>属性相关信息</a:t>
            </a:r>
          </a:p>
          <a:p>
            <a:pPr lvl="2"/>
            <a:endParaRPr lang="en-US" altLang="zh-CN" sz="2000" dirty="0">
              <a:latin typeface="华文新魏"/>
              <a:ea typeface="华文新魏"/>
              <a:cs typeface="华文新魏"/>
            </a:endParaRPr>
          </a:p>
        </p:txBody>
      </p:sp>
      <p:sp>
        <p:nvSpPr>
          <p:cNvPr id="8" name="灯片编号占位符 4"/>
          <p:cNvSpPr>
            <a:spLocks noGrp="1"/>
          </p:cNvSpPr>
          <p:nvPr>
            <p:ph type="sldNum" sz="quarter" idx="10"/>
          </p:nvPr>
        </p:nvSpPr>
        <p:spPr>
          <a:xfrm>
            <a:off x="8556624" y="6503911"/>
            <a:ext cx="587376" cy="336550"/>
          </a:xfrm>
        </p:spPr>
        <p:txBody>
          <a:bodyPr/>
          <a:lstStyle/>
          <a:p>
            <a:fld id="{90301BA7-8DAE-4EBB-BECB-F0A7AB135069}" type="slidenum">
              <a:rPr lang="en-US" altLang="zh-CN"/>
              <a:pPr/>
              <a:t>188</a:t>
            </a:fld>
            <a:endParaRPr lang="en-US" altLang="zh-CN" dirty="0"/>
          </a:p>
        </p:txBody>
      </p:sp>
    </p:spTree>
    <p:extLst>
      <p:ext uri="{BB962C8B-B14F-4D97-AF65-F5344CB8AC3E}">
        <p14:creationId xmlns:p14="http://schemas.microsoft.com/office/powerpoint/2010/main" val="165292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3C4CDE-E4AC-4E70-B51F-6190A8089A30}" type="slidenum">
              <a:rPr lang="en-US" altLang="zh-CN"/>
              <a:pPr/>
              <a:t>189</a:t>
            </a:fld>
            <a:endParaRPr lang="en-US" altLang="zh-CN"/>
          </a:p>
        </p:txBody>
      </p:sp>
      <p:sp>
        <p:nvSpPr>
          <p:cNvPr id="1091586" name="Rectangle 2"/>
          <p:cNvSpPr>
            <a:spLocks noGrp="1" noChangeArrowheads="1"/>
          </p:cNvSpPr>
          <p:nvPr>
            <p:ph type="title"/>
          </p:nvPr>
        </p:nvSpPr>
        <p:spPr/>
        <p:txBody>
          <a:bodyPr/>
          <a:lstStyle/>
          <a:p>
            <a:r>
              <a:rPr lang="zh-CN" altLang="en-US"/>
              <a:t>段描述符表</a:t>
            </a:r>
          </a:p>
        </p:txBody>
      </p:sp>
      <p:sp>
        <p:nvSpPr>
          <p:cNvPr id="1091587" name="Rectangle 3"/>
          <p:cNvSpPr>
            <a:spLocks noGrp="1" noChangeArrowheads="1"/>
          </p:cNvSpPr>
          <p:nvPr>
            <p:ph type="body" idx="1"/>
          </p:nvPr>
        </p:nvSpPr>
        <p:spPr>
          <a:xfrm>
            <a:off x="179512" y="1268413"/>
            <a:ext cx="8964488" cy="5589587"/>
          </a:xfrm>
        </p:spPr>
        <p:txBody>
          <a:bodyPr/>
          <a:lstStyle/>
          <a:p>
            <a:r>
              <a:rPr lang="zh-CN" altLang="en-US" sz="2400" dirty="0">
                <a:latin typeface="华文新魏"/>
                <a:cs typeface="华文新魏"/>
              </a:rPr>
              <a:t>定义</a:t>
            </a:r>
            <a:r>
              <a:rPr lang="en-US" altLang="zh-CN" sz="2400" dirty="0">
                <a:latin typeface="华文新魏"/>
                <a:cs typeface="华文新魏"/>
              </a:rPr>
              <a:t>i386</a:t>
            </a:r>
            <a:r>
              <a:rPr lang="zh-CN" altLang="en-US" sz="2400" dirty="0">
                <a:latin typeface="华文新魏"/>
                <a:cs typeface="华文新魏"/>
              </a:rPr>
              <a:t>所有段的情况</a:t>
            </a:r>
            <a:endParaRPr lang="en-US" altLang="zh-CN" sz="2400" dirty="0">
              <a:latin typeface="华文新魏"/>
              <a:cs typeface="华文新魏"/>
            </a:endParaRPr>
          </a:p>
          <a:p>
            <a:pPr lvl="1"/>
            <a:r>
              <a:rPr lang="zh-CN" altLang="en-US" sz="2000" dirty="0"/>
              <a:t>所有</a:t>
            </a:r>
            <a:r>
              <a:rPr lang="zh-CN" altLang="en-US" sz="2000" dirty="0">
                <a:solidFill>
                  <a:srgbClr val="FF0000"/>
                </a:solidFill>
              </a:rPr>
              <a:t>描述符表</a:t>
            </a:r>
            <a:r>
              <a:rPr lang="zh-CN" altLang="en-US" sz="2000" dirty="0"/>
              <a:t>本身都占据一个字节为</a:t>
            </a:r>
            <a:r>
              <a:rPr lang="en-US" altLang="zh-CN" sz="2000" dirty="0"/>
              <a:t>8</a:t>
            </a:r>
            <a:r>
              <a:rPr lang="zh-CN" altLang="en-US" sz="2000" dirty="0"/>
              <a:t>的倍数的存储器空间 </a:t>
            </a:r>
          </a:p>
          <a:p>
            <a:r>
              <a:rPr lang="zh-CN" altLang="en-US" sz="2400" dirty="0">
                <a:latin typeface="华文新魏"/>
                <a:cs typeface="华文新魏"/>
              </a:rPr>
              <a:t>分类</a:t>
            </a:r>
          </a:p>
          <a:p>
            <a:pPr lvl="1"/>
            <a:r>
              <a:rPr lang="zh-CN" altLang="en-US" sz="2000" dirty="0"/>
              <a:t>全局描述符表</a:t>
            </a:r>
            <a:r>
              <a:rPr lang="en-US" altLang="zh-CN" sz="2000" dirty="0"/>
              <a:t>GDT (Global Description Table)</a:t>
            </a:r>
          </a:p>
          <a:p>
            <a:pPr lvl="2"/>
            <a:r>
              <a:rPr lang="zh-CN" altLang="en-US" sz="2000" dirty="0">
                <a:latin typeface="华文新魏"/>
                <a:ea typeface="华文新魏"/>
                <a:cs typeface="华文新魏"/>
              </a:rPr>
              <a:t>除任务门、中断门和陷阱门描述符外，包含系统中</a:t>
            </a:r>
            <a:r>
              <a:rPr lang="zh-CN" altLang="en-US" sz="2000" dirty="0">
                <a:solidFill>
                  <a:srgbClr val="FF0000"/>
                </a:solidFill>
                <a:latin typeface="华文新魏"/>
                <a:ea typeface="华文新魏"/>
                <a:cs typeface="华文新魏"/>
              </a:rPr>
              <a:t>所有任务共用段的描述符</a:t>
            </a:r>
          </a:p>
          <a:p>
            <a:pPr lvl="2"/>
            <a:r>
              <a:rPr lang="zh-CN" altLang="en-US" sz="2000" dirty="0">
                <a:latin typeface="华文新魏"/>
                <a:ea typeface="华文新魏"/>
                <a:cs typeface="华文新魏"/>
              </a:rPr>
              <a:t>存放在</a:t>
            </a:r>
            <a:r>
              <a:rPr lang="en-US" altLang="zh-CN" sz="2000" dirty="0">
                <a:latin typeface="华文新魏"/>
                <a:ea typeface="华文新魏"/>
                <a:cs typeface="华文新魏"/>
              </a:rPr>
              <a:t>RAM</a:t>
            </a:r>
            <a:r>
              <a:rPr lang="zh-CN" altLang="en-US" sz="2000" dirty="0">
                <a:latin typeface="华文新魏"/>
                <a:ea typeface="华文新魏"/>
                <a:cs typeface="华文新魏"/>
              </a:rPr>
              <a:t>中，使用一个专门的寄存器</a:t>
            </a:r>
            <a:r>
              <a:rPr lang="en-US" altLang="zh-CN" sz="2000" dirty="0">
                <a:solidFill>
                  <a:srgbClr val="FF0000"/>
                </a:solidFill>
                <a:latin typeface="华文新魏"/>
                <a:ea typeface="华文新魏"/>
                <a:cs typeface="华文新魏"/>
              </a:rPr>
              <a:t>GDTR</a:t>
            </a:r>
            <a:r>
              <a:rPr lang="zh-CN" altLang="en-US" sz="2000" dirty="0">
                <a:latin typeface="华文新魏"/>
                <a:ea typeface="华文新魏"/>
                <a:cs typeface="华文新魏"/>
              </a:rPr>
              <a:t>指示</a:t>
            </a:r>
            <a:r>
              <a:rPr lang="en-US" altLang="zh-CN" sz="2000" dirty="0">
                <a:latin typeface="华文新魏"/>
                <a:ea typeface="华文新魏"/>
                <a:cs typeface="华文新魏"/>
              </a:rPr>
              <a:t>GDT</a:t>
            </a:r>
            <a:r>
              <a:rPr lang="zh-CN" altLang="en-US" sz="2000" dirty="0">
                <a:latin typeface="华文新魏"/>
                <a:ea typeface="华文新魏"/>
                <a:cs typeface="华文新魏"/>
              </a:rPr>
              <a:t>表在</a:t>
            </a:r>
            <a:r>
              <a:rPr lang="en-US" altLang="zh-CN" sz="2000" dirty="0">
                <a:latin typeface="华文新魏"/>
                <a:ea typeface="华文新魏"/>
                <a:cs typeface="华文新魏"/>
              </a:rPr>
              <a:t>RAM</a:t>
            </a:r>
            <a:r>
              <a:rPr lang="zh-CN" altLang="en-US" sz="2000" dirty="0">
                <a:latin typeface="华文新魏"/>
                <a:ea typeface="华文新魏"/>
                <a:cs typeface="华文新魏"/>
              </a:rPr>
              <a:t>中的位置（物理起始地址）</a:t>
            </a:r>
          </a:p>
          <a:p>
            <a:pPr lvl="1"/>
            <a:r>
              <a:rPr lang="zh-CN" altLang="en-US" sz="2000" dirty="0"/>
              <a:t>局部描述符表</a:t>
            </a:r>
            <a:r>
              <a:rPr lang="en-US" altLang="zh-CN" sz="2000" dirty="0"/>
              <a:t>LDT</a:t>
            </a:r>
            <a:r>
              <a:rPr lang="zh-CN" altLang="en-US" sz="2000" dirty="0"/>
              <a:t>（</a:t>
            </a:r>
            <a:r>
              <a:rPr lang="en-US" altLang="zh-CN" sz="2000" dirty="0"/>
              <a:t>Local Description Table</a:t>
            </a:r>
            <a:r>
              <a:rPr lang="zh-CN" altLang="en-US" sz="2000" dirty="0"/>
              <a:t>）</a:t>
            </a:r>
          </a:p>
          <a:p>
            <a:pPr lvl="2"/>
            <a:r>
              <a:rPr lang="zh-CN" altLang="en-US" sz="2000" dirty="0">
                <a:latin typeface="华文新魏"/>
                <a:ea typeface="华文新魏"/>
                <a:cs typeface="华文新魏"/>
              </a:rPr>
              <a:t>包含与给定任务有关的描述符 </a:t>
            </a:r>
          </a:p>
          <a:p>
            <a:pPr lvl="2"/>
            <a:r>
              <a:rPr lang="zh-CN" altLang="en-US" sz="2000" dirty="0">
                <a:latin typeface="华文新魏"/>
                <a:ea typeface="华文新魏"/>
                <a:cs typeface="华文新魏"/>
              </a:rPr>
              <a:t>存放在</a:t>
            </a:r>
            <a:r>
              <a:rPr lang="en-US" altLang="zh-CN" sz="2000" dirty="0">
                <a:latin typeface="华文新魏"/>
                <a:ea typeface="华文新魏"/>
                <a:cs typeface="华文新魏"/>
              </a:rPr>
              <a:t>RAM</a:t>
            </a:r>
            <a:r>
              <a:rPr lang="zh-CN" altLang="en-US" sz="2000" dirty="0">
                <a:latin typeface="华文新魏"/>
                <a:ea typeface="华文新魏"/>
                <a:cs typeface="华文新魏"/>
              </a:rPr>
              <a:t>中，使用</a:t>
            </a:r>
            <a:r>
              <a:rPr lang="en-US" altLang="zh-CN" sz="2000" dirty="0">
                <a:solidFill>
                  <a:srgbClr val="FF0000"/>
                </a:solidFill>
                <a:latin typeface="华文新魏"/>
                <a:ea typeface="华文新魏"/>
                <a:cs typeface="华文新魏"/>
              </a:rPr>
              <a:t>LDTR</a:t>
            </a:r>
            <a:r>
              <a:rPr lang="zh-CN" altLang="en-US" sz="2000" dirty="0">
                <a:latin typeface="华文新魏"/>
                <a:ea typeface="华文新魏"/>
                <a:cs typeface="华文新魏"/>
              </a:rPr>
              <a:t>来指示当前的</a:t>
            </a:r>
            <a:r>
              <a:rPr lang="en-US" altLang="zh-CN" sz="2000" dirty="0">
                <a:latin typeface="华文新魏"/>
                <a:ea typeface="华文新魏"/>
                <a:cs typeface="华文新魏"/>
              </a:rPr>
              <a:t>LDT</a:t>
            </a:r>
            <a:r>
              <a:rPr lang="zh-CN" altLang="en-US" sz="2000" dirty="0">
                <a:latin typeface="华文新魏"/>
                <a:ea typeface="华文新魏"/>
                <a:cs typeface="华文新魏"/>
              </a:rPr>
              <a:t>表</a:t>
            </a:r>
          </a:p>
          <a:p>
            <a:r>
              <a:rPr lang="en-US" altLang="zh-CN" sz="2400" dirty="0">
                <a:latin typeface="华文新魏"/>
                <a:cs typeface="华文新魏"/>
              </a:rPr>
              <a:t>X86</a:t>
            </a:r>
            <a:r>
              <a:rPr lang="zh-CN" altLang="en-US" sz="2400" dirty="0">
                <a:latin typeface="华文新魏"/>
                <a:cs typeface="华文新魏"/>
              </a:rPr>
              <a:t>的段描述符设置</a:t>
            </a:r>
          </a:p>
          <a:p>
            <a:pPr lvl="1"/>
            <a:r>
              <a:rPr lang="zh-CN" altLang="en-US" sz="2000" dirty="0"/>
              <a:t>通常只定义一个</a:t>
            </a:r>
            <a:r>
              <a:rPr lang="en-US" altLang="zh-CN" sz="2000" dirty="0"/>
              <a:t>GDT</a:t>
            </a:r>
          </a:p>
          <a:p>
            <a:pPr lvl="1"/>
            <a:r>
              <a:rPr lang="zh-CN" altLang="en-US" sz="2000" dirty="0"/>
              <a:t>每个进程除存放在</a:t>
            </a:r>
            <a:r>
              <a:rPr lang="en-US" altLang="zh-CN" sz="2000" dirty="0"/>
              <a:t>GDT</a:t>
            </a:r>
            <a:r>
              <a:rPr lang="zh-CN" altLang="en-US" sz="2000" dirty="0"/>
              <a:t>中的段之外，还可根据需要创建附加的</a:t>
            </a:r>
            <a:r>
              <a:rPr lang="en-US" altLang="zh-CN" sz="2000" dirty="0"/>
              <a:t>LDT</a:t>
            </a:r>
          </a:p>
        </p:txBody>
      </p:sp>
    </p:spTree>
    <p:extLst>
      <p:ext uri="{BB962C8B-B14F-4D97-AF65-F5344CB8AC3E}">
        <p14:creationId xmlns:p14="http://schemas.microsoft.com/office/powerpoint/2010/main" val="157506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存储保护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zh-CN" dirty="0"/>
              <a:t>地址越界保护</a:t>
            </a:r>
            <a:endParaRPr lang="en-US" altLang="zh-CN" dirty="0"/>
          </a:p>
          <a:p>
            <a:pPr lvl="1" eaLnBrk="1" hangingPunct="1">
              <a:lnSpc>
                <a:spcPct val="90000"/>
              </a:lnSpc>
            </a:pPr>
            <a:r>
              <a:rPr lang="zh-CN" altLang="zh-CN" dirty="0"/>
              <a:t>无论采用何种地址重定位方式， 进程运行时产生的所有内存访问地址都应进行检查，</a:t>
            </a:r>
            <a:r>
              <a:rPr lang="zh-CN" altLang="zh-CN" dirty="0">
                <a:solidFill>
                  <a:srgbClr val="FF0000"/>
                </a:solidFill>
              </a:rPr>
              <a:t>确保进程仅访问自己的内存区</a:t>
            </a:r>
            <a:endParaRPr lang="en-US" altLang="zh-CN" dirty="0">
              <a:solidFill>
                <a:srgbClr val="FF0000"/>
              </a:solidFill>
            </a:endParaRPr>
          </a:p>
          <a:p>
            <a:pPr lvl="1" eaLnBrk="1" hangingPunct="1">
              <a:lnSpc>
                <a:spcPct val="90000"/>
              </a:lnSpc>
            </a:pPr>
            <a:r>
              <a:rPr lang="zh-CN" altLang="en-US" dirty="0">
                <a:latin typeface="华文新魏" charset="0"/>
                <a:ea typeface="华文新魏" charset="0"/>
                <a:cs typeface="华文新魏" charset="0"/>
              </a:rPr>
              <a:t>越界保护依赖于硬件设施</a:t>
            </a:r>
            <a:endParaRPr lang="en-US" altLang="zh-CN" dirty="0">
              <a:latin typeface="华文新魏" charset="0"/>
              <a:ea typeface="华文新魏" charset="0"/>
              <a:cs typeface="华文新魏" charset="0"/>
            </a:endParaRPr>
          </a:p>
          <a:p>
            <a:pPr lvl="2" eaLnBrk="1" hangingPunct="1">
              <a:lnSpc>
                <a:spcPct val="90000"/>
              </a:lnSpc>
            </a:pPr>
            <a:r>
              <a:rPr lang="zh-CN" altLang="en-US" dirty="0">
                <a:latin typeface="华文新魏" charset="0"/>
                <a:ea typeface="华文新魏" charset="0"/>
                <a:cs typeface="华文新魏" charset="0"/>
              </a:rPr>
              <a:t>界地址</a:t>
            </a:r>
            <a:endParaRPr lang="en-US" altLang="zh-CN" dirty="0">
              <a:latin typeface="华文新魏" charset="0"/>
              <a:ea typeface="华文新魏" charset="0"/>
              <a:cs typeface="华文新魏" charset="0"/>
            </a:endParaRPr>
          </a:p>
          <a:p>
            <a:pPr lvl="2" eaLnBrk="1" hangingPunct="1">
              <a:lnSpc>
                <a:spcPct val="90000"/>
              </a:lnSpc>
            </a:pPr>
            <a:r>
              <a:rPr lang="zh-CN" altLang="en-US" dirty="0">
                <a:latin typeface="华文新魏" charset="0"/>
                <a:ea typeface="华文新魏" charset="0"/>
                <a:cs typeface="华文新魏" charset="0"/>
              </a:rPr>
              <a:t>存储键</a:t>
            </a:r>
          </a:p>
          <a:p>
            <a:pPr eaLnBrk="1" hangingPunct="1">
              <a:lnSpc>
                <a:spcPct val="90000"/>
              </a:lnSpc>
            </a:pPr>
            <a:r>
              <a:rPr lang="zh-CN" altLang="en-US" dirty="0">
                <a:latin typeface="华文新魏" charset="0"/>
                <a:ea typeface="华文新魏" charset="0"/>
                <a:cs typeface="华文新魏" charset="0"/>
              </a:rPr>
              <a:t>信息存取保护</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进程访问分配给自己的内存区时，要对访问</a:t>
            </a:r>
            <a:r>
              <a:rPr lang="zh-CN" altLang="en-US" dirty="0">
                <a:solidFill>
                  <a:srgbClr val="FF0000"/>
                </a:solidFill>
                <a:latin typeface="华文新魏" charset="0"/>
                <a:ea typeface="华文新魏" charset="0"/>
                <a:cs typeface="华文新魏" charset="0"/>
              </a:rPr>
              <a:t>权限进行检查</a:t>
            </a:r>
            <a:r>
              <a:rPr lang="zh-CN" altLang="en-US" dirty="0">
                <a:latin typeface="华文新魏" charset="0"/>
                <a:ea typeface="华文新魏" charset="0"/>
                <a:cs typeface="华文新魏" charset="0"/>
              </a:rPr>
              <a:t>，如允许读、写、执行等，从而确保数据的安全性和完整性，防止有意或无意的误操作而破坏内存信息</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19</a:t>
            </a:fld>
            <a:endParaRPr lang="en-US" altLang="zh-CN" dirty="0"/>
          </a:p>
        </p:txBody>
      </p:sp>
    </p:spTree>
    <p:extLst>
      <p:ext uri="{BB962C8B-B14F-4D97-AF65-F5344CB8AC3E}">
        <p14:creationId xmlns:p14="http://schemas.microsoft.com/office/powerpoint/2010/main" val="220487533"/>
      </p:ext>
    </p:extLst>
  </p:cSld>
  <p:clrMapOvr>
    <a:masterClrMapping/>
  </p:clrMapOvr>
  <p:transition spd="slow">
    <p:wip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4566A03-7B53-4D38-BED6-2A60BE7878C3}" type="slidenum">
              <a:rPr lang="en-US" altLang="zh-CN"/>
              <a:pPr/>
              <a:t>190</a:t>
            </a:fld>
            <a:endParaRPr lang="en-US" altLang="zh-CN"/>
          </a:p>
        </p:txBody>
      </p:sp>
      <p:sp>
        <p:nvSpPr>
          <p:cNvPr id="1100802" name="Rectangle 2"/>
          <p:cNvSpPr>
            <a:spLocks noGrp="1" noChangeArrowheads="1"/>
          </p:cNvSpPr>
          <p:nvPr>
            <p:ph type="title"/>
          </p:nvPr>
        </p:nvSpPr>
        <p:spPr/>
        <p:txBody>
          <a:bodyPr/>
          <a:lstStyle/>
          <a:p>
            <a:r>
              <a:rPr lang="en-US" altLang="zh-CN"/>
              <a:t>Intel</a:t>
            </a:r>
            <a:r>
              <a:rPr lang="zh-CN" altLang="en-US"/>
              <a:t>微处理器的地址转换方式</a:t>
            </a:r>
          </a:p>
        </p:txBody>
      </p:sp>
      <p:sp>
        <p:nvSpPr>
          <p:cNvPr id="1100803" name="Rectangle 3"/>
          <p:cNvSpPr>
            <a:spLocks noGrp="1" noChangeArrowheads="1"/>
          </p:cNvSpPr>
          <p:nvPr>
            <p:ph type="body" idx="1"/>
          </p:nvPr>
        </p:nvSpPr>
        <p:spPr>
          <a:xfrm>
            <a:off x="0" y="1268413"/>
            <a:ext cx="9144000" cy="5589587"/>
          </a:xfrm>
        </p:spPr>
        <p:txBody>
          <a:bodyPr/>
          <a:lstStyle/>
          <a:p>
            <a:pPr>
              <a:spcBef>
                <a:spcPts val="200"/>
              </a:spcBef>
            </a:pPr>
            <a:r>
              <a:rPr lang="zh-CN" altLang="en-US" dirty="0">
                <a:solidFill>
                  <a:srgbClr val="0000FF"/>
                </a:solidFill>
                <a:latin typeface="华文新魏"/>
                <a:cs typeface="华文新魏"/>
              </a:rPr>
              <a:t>实模式</a:t>
            </a:r>
            <a:r>
              <a:rPr lang="zh-CN" altLang="en-US" dirty="0">
                <a:latin typeface="华文新魏"/>
                <a:cs typeface="华文新魏"/>
              </a:rPr>
              <a:t>（</a:t>
            </a:r>
            <a:r>
              <a:rPr lang="en-US" altLang="zh-CN" dirty="0">
                <a:latin typeface="华文新魏"/>
                <a:cs typeface="华文新魏"/>
              </a:rPr>
              <a:t>20</a:t>
            </a:r>
            <a:r>
              <a:rPr lang="zh-CN" altLang="en-US" dirty="0">
                <a:latin typeface="华文新魏"/>
                <a:cs typeface="华文新魏"/>
              </a:rPr>
              <a:t>位）</a:t>
            </a:r>
          </a:p>
          <a:p>
            <a:pPr lvl="1">
              <a:spcBef>
                <a:spcPts val="200"/>
              </a:spcBef>
            </a:pPr>
            <a:r>
              <a:rPr lang="en-US" altLang="zh-CN" dirty="0"/>
              <a:t>16</a:t>
            </a:r>
            <a:r>
              <a:rPr lang="zh-CN" altLang="en-US" dirty="0"/>
              <a:t>位段寄存器只记录段基址的高</a:t>
            </a:r>
            <a:r>
              <a:rPr lang="en-US" altLang="zh-CN" dirty="0"/>
              <a:t>16</a:t>
            </a:r>
            <a:r>
              <a:rPr lang="zh-CN" altLang="en-US" dirty="0"/>
              <a:t>位，因此段基址必须</a:t>
            </a:r>
            <a:r>
              <a:rPr lang="en-US" altLang="zh-CN" dirty="0"/>
              <a:t>4</a:t>
            </a:r>
            <a:r>
              <a:rPr lang="zh-CN" altLang="en-US" dirty="0"/>
              <a:t>位对齐（末</a:t>
            </a:r>
            <a:r>
              <a:rPr lang="en-US" altLang="zh-CN" dirty="0"/>
              <a:t>4</a:t>
            </a:r>
            <a:r>
              <a:rPr lang="zh-CN" altLang="en-US" dirty="0"/>
              <a:t>位为</a:t>
            </a:r>
            <a:r>
              <a:rPr lang="en-US" altLang="zh-CN" dirty="0"/>
              <a:t>0</a:t>
            </a:r>
            <a:r>
              <a:rPr lang="zh-CN" altLang="en-US" dirty="0"/>
              <a:t>）</a:t>
            </a:r>
          </a:p>
          <a:p>
            <a:pPr lvl="1">
              <a:spcBef>
                <a:spcPts val="200"/>
              </a:spcBef>
            </a:pPr>
            <a:r>
              <a:rPr lang="zh-CN" altLang="en-US" dirty="0"/>
              <a:t> 不采用虚拟地址空间，</a:t>
            </a:r>
            <a:r>
              <a:rPr lang="zh-CN" altLang="en-US" dirty="0">
                <a:solidFill>
                  <a:srgbClr val="FF0000"/>
                </a:solidFill>
              </a:rPr>
              <a:t>直接采用物理地址空间</a:t>
            </a:r>
          </a:p>
          <a:p>
            <a:pPr lvl="1">
              <a:spcBef>
                <a:spcPts val="200"/>
              </a:spcBef>
            </a:pPr>
            <a:r>
              <a:rPr lang="zh-CN" altLang="en-US" dirty="0"/>
              <a:t> </a:t>
            </a:r>
            <a:r>
              <a:rPr lang="zh-CN" altLang="en-US" dirty="0">
                <a:solidFill>
                  <a:srgbClr val="FF0000"/>
                </a:solidFill>
              </a:rPr>
              <a:t>物理地址</a:t>
            </a:r>
            <a:r>
              <a:rPr lang="en-US" altLang="zh-CN" dirty="0">
                <a:solidFill>
                  <a:srgbClr val="FF0000"/>
                </a:solidFill>
              </a:rPr>
              <a:t>=</a:t>
            </a:r>
            <a:r>
              <a:rPr lang="zh-CN" altLang="en-US" dirty="0">
                <a:solidFill>
                  <a:srgbClr val="FF0000"/>
                </a:solidFill>
              </a:rPr>
              <a:t>段寄存器值*</a:t>
            </a:r>
            <a:r>
              <a:rPr lang="en-US" altLang="zh-CN" dirty="0">
                <a:solidFill>
                  <a:srgbClr val="FF0000"/>
                </a:solidFill>
              </a:rPr>
              <a:t>16+</a:t>
            </a:r>
            <a:r>
              <a:rPr lang="zh-CN" altLang="en-US" dirty="0">
                <a:solidFill>
                  <a:srgbClr val="FF0000"/>
                </a:solidFill>
              </a:rPr>
              <a:t>段内偏移</a:t>
            </a:r>
          </a:p>
          <a:p>
            <a:pPr>
              <a:spcBef>
                <a:spcPts val="200"/>
              </a:spcBef>
            </a:pPr>
            <a:r>
              <a:rPr lang="zh-CN" altLang="en-US" dirty="0">
                <a:solidFill>
                  <a:srgbClr val="0000FF"/>
                </a:solidFill>
                <a:latin typeface="华文新魏"/>
                <a:cs typeface="华文新魏"/>
              </a:rPr>
              <a:t>保护模式</a:t>
            </a:r>
            <a:r>
              <a:rPr lang="zh-CN" altLang="en-US" dirty="0">
                <a:latin typeface="华文新魏"/>
                <a:cs typeface="华文新魏"/>
              </a:rPr>
              <a:t>（</a:t>
            </a:r>
            <a:r>
              <a:rPr lang="en-US" altLang="zh-CN" dirty="0">
                <a:latin typeface="华文新魏"/>
                <a:cs typeface="华文新魏"/>
              </a:rPr>
              <a:t>32</a:t>
            </a:r>
            <a:r>
              <a:rPr lang="zh-CN" altLang="en-US" dirty="0">
                <a:latin typeface="华文新魏"/>
                <a:cs typeface="华文新魏"/>
              </a:rPr>
              <a:t>位）</a:t>
            </a:r>
          </a:p>
          <a:p>
            <a:pPr lvl="1">
              <a:spcBef>
                <a:spcPts val="200"/>
              </a:spcBef>
            </a:pPr>
            <a:r>
              <a:rPr lang="en-US" altLang="zh-CN" dirty="0"/>
              <a:t>16</a:t>
            </a:r>
            <a:r>
              <a:rPr lang="zh-CN" altLang="en-US" dirty="0"/>
              <a:t>位段寄存器无法直接记录段的信息，因此需要与</a:t>
            </a:r>
            <a:r>
              <a:rPr lang="zh-CN" altLang="en-US" dirty="0">
                <a:solidFill>
                  <a:srgbClr val="FF0000"/>
                </a:solidFill>
              </a:rPr>
              <a:t>全局描述符表</a:t>
            </a:r>
            <a:r>
              <a:rPr lang="en-US" altLang="zh-CN" dirty="0">
                <a:solidFill>
                  <a:srgbClr val="FF0000"/>
                </a:solidFill>
              </a:rPr>
              <a:t>GDT</a:t>
            </a:r>
            <a:r>
              <a:rPr lang="zh-CN" altLang="en-US" dirty="0"/>
              <a:t>配合使用</a:t>
            </a:r>
          </a:p>
          <a:p>
            <a:pPr lvl="1">
              <a:spcBef>
                <a:spcPts val="200"/>
              </a:spcBef>
            </a:pPr>
            <a:r>
              <a:rPr lang="en-US" altLang="zh-CN" dirty="0"/>
              <a:t>GDT</a:t>
            </a:r>
            <a:r>
              <a:rPr lang="zh-CN" altLang="en-US" dirty="0"/>
              <a:t>中记录每个段的信息（</a:t>
            </a:r>
            <a:r>
              <a:rPr lang="zh-CN" altLang="en-US" dirty="0">
                <a:solidFill>
                  <a:srgbClr val="FF0000"/>
                </a:solidFill>
              </a:rPr>
              <a:t>段描述符</a:t>
            </a:r>
            <a:r>
              <a:rPr lang="zh-CN" altLang="en-US" dirty="0"/>
              <a:t>），段寄存器只需记录段在</a:t>
            </a:r>
            <a:r>
              <a:rPr lang="en-US" altLang="zh-CN" dirty="0"/>
              <a:t>GDT</a:t>
            </a:r>
            <a:r>
              <a:rPr lang="zh-CN" altLang="en-US" dirty="0"/>
              <a:t>中的序号</a:t>
            </a:r>
          </a:p>
          <a:p>
            <a:pPr lvl="1">
              <a:spcBef>
                <a:spcPts val="200"/>
              </a:spcBef>
            </a:pPr>
            <a:r>
              <a:rPr lang="zh-CN" altLang="en-US" dirty="0">
                <a:solidFill>
                  <a:srgbClr val="FF0000"/>
                </a:solidFill>
              </a:rPr>
              <a:t>线性地址</a:t>
            </a:r>
            <a:r>
              <a:rPr lang="en-US" altLang="zh-CN" dirty="0">
                <a:solidFill>
                  <a:srgbClr val="FF0000"/>
                </a:solidFill>
              </a:rPr>
              <a:t>=</a:t>
            </a:r>
            <a:r>
              <a:rPr lang="zh-CN" altLang="en-US" dirty="0">
                <a:solidFill>
                  <a:srgbClr val="FF0000"/>
                </a:solidFill>
              </a:rPr>
              <a:t>段基地址</a:t>
            </a:r>
            <a:r>
              <a:rPr lang="en-US" altLang="zh-CN" dirty="0">
                <a:solidFill>
                  <a:srgbClr val="FF0000"/>
                </a:solidFill>
              </a:rPr>
              <a:t>+</a:t>
            </a:r>
            <a:r>
              <a:rPr lang="zh-CN" altLang="en-US" dirty="0">
                <a:solidFill>
                  <a:srgbClr val="FF0000"/>
                </a:solidFill>
              </a:rPr>
              <a:t>段内偏移</a:t>
            </a:r>
          </a:p>
          <a:p>
            <a:pPr lvl="2">
              <a:spcBef>
                <a:spcPts val="200"/>
              </a:spcBef>
            </a:pPr>
            <a:r>
              <a:rPr lang="zh-CN" altLang="en-US" dirty="0">
                <a:latin typeface="华文新魏"/>
                <a:ea typeface="华文新魏"/>
                <a:cs typeface="华文新魏"/>
              </a:rPr>
              <a:t>段基地址是根据段寄存器所指明的</a:t>
            </a:r>
            <a:r>
              <a:rPr lang="en-US" altLang="zh-CN" dirty="0">
                <a:latin typeface="华文新魏"/>
                <a:ea typeface="华文新魏"/>
                <a:cs typeface="华文新魏"/>
              </a:rPr>
              <a:t>GDT</a:t>
            </a:r>
            <a:r>
              <a:rPr lang="zh-CN" altLang="en-US" dirty="0">
                <a:latin typeface="华文新魏"/>
                <a:ea typeface="华文新魏"/>
                <a:cs typeface="华文新魏"/>
              </a:rPr>
              <a:t>中的段描述符中的信息得到</a:t>
            </a:r>
          </a:p>
          <a:p>
            <a:pPr lvl="1">
              <a:spcBef>
                <a:spcPts val="200"/>
              </a:spcBef>
            </a:pPr>
            <a:r>
              <a:rPr lang="zh-CN" altLang="en-US" dirty="0">
                <a:solidFill>
                  <a:srgbClr val="FF0000"/>
                </a:solidFill>
              </a:rPr>
              <a:t>物理地址</a:t>
            </a:r>
            <a:r>
              <a:rPr lang="zh-CN" altLang="en-US" dirty="0"/>
              <a:t>：根据页表对线性地址进行转换而得到</a:t>
            </a:r>
          </a:p>
        </p:txBody>
      </p:sp>
    </p:spTree>
    <p:extLst>
      <p:ext uri="{BB962C8B-B14F-4D97-AF65-F5344CB8AC3E}">
        <p14:creationId xmlns:p14="http://schemas.microsoft.com/office/powerpoint/2010/main" val="29472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949D71BC-B948-46B4-8113-F0D8255C0C80}" type="slidenum">
              <a:rPr lang="en-US" altLang="zh-CN"/>
              <a:pPr/>
              <a:t>191</a:t>
            </a:fld>
            <a:endParaRPr lang="en-US" altLang="zh-CN"/>
          </a:p>
        </p:txBody>
      </p:sp>
      <p:sp>
        <p:nvSpPr>
          <p:cNvPr id="1082370" name="Rectangle 2"/>
          <p:cNvSpPr>
            <a:spLocks noGrp="1" noChangeArrowheads="1"/>
          </p:cNvSpPr>
          <p:nvPr>
            <p:ph type="title"/>
          </p:nvPr>
        </p:nvSpPr>
        <p:spPr/>
        <p:txBody>
          <a:bodyPr/>
          <a:lstStyle/>
          <a:p>
            <a:r>
              <a:rPr lang="zh-CN" altLang="en-US" dirty="0"/>
              <a:t>保护模式判断</a:t>
            </a:r>
          </a:p>
        </p:txBody>
      </p:sp>
      <p:sp>
        <p:nvSpPr>
          <p:cNvPr id="1082371" name="Rectangle 3"/>
          <p:cNvSpPr>
            <a:spLocks noGrp="1" noChangeArrowheads="1"/>
          </p:cNvSpPr>
          <p:nvPr>
            <p:ph type="body" idx="1"/>
          </p:nvPr>
        </p:nvSpPr>
        <p:spPr/>
        <p:txBody>
          <a:bodyPr/>
          <a:lstStyle/>
          <a:p>
            <a:r>
              <a:rPr lang="en-US" altLang="zh-CN" dirty="0">
                <a:solidFill>
                  <a:srgbClr val="FF0000"/>
                </a:solidFill>
                <a:latin typeface="华文新魏"/>
                <a:cs typeface="华文新魏"/>
              </a:rPr>
              <a:t>CR0</a:t>
            </a:r>
            <a:r>
              <a:rPr lang="zh-CN" altLang="en-US" dirty="0">
                <a:latin typeface="华文新魏"/>
                <a:cs typeface="华文新魏"/>
              </a:rPr>
              <a:t>控制寄存器机器状态字</a:t>
            </a:r>
          </a:p>
          <a:p>
            <a:pPr lvl="1"/>
            <a:r>
              <a:rPr lang="en-US" altLang="zh-CN" dirty="0"/>
              <a:t>PE(Protected Enable)</a:t>
            </a:r>
            <a:r>
              <a:rPr lang="zh-CN" altLang="en-US" dirty="0"/>
              <a:t>：用于启动保护模式</a:t>
            </a:r>
          </a:p>
          <a:p>
            <a:pPr lvl="2"/>
            <a:r>
              <a:rPr lang="en-US" altLang="zh-CN" dirty="0">
                <a:latin typeface="华文新魏"/>
                <a:ea typeface="华文新魏"/>
                <a:cs typeface="华文新魏"/>
              </a:rPr>
              <a:t>PE=1</a:t>
            </a:r>
            <a:r>
              <a:rPr lang="zh-CN" altLang="en-US" dirty="0">
                <a:latin typeface="华文新魏"/>
                <a:ea typeface="华文新魏"/>
                <a:cs typeface="华文新魏"/>
              </a:rPr>
              <a:t>：启动保护模式</a:t>
            </a:r>
          </a:p>
          <a:p>
            <a:pPr lvl="2"/>
            <a:r>
              <a:rPr lang="en-US" altLang="zh-CN" dirty="0">
                <a:latin typeface="华文新魏"/>
                <a:ea typeface="华文新魏"/>
                <a:cs typeface="华文新魏"/>
              </a:rPr>
              <a:t>PE=0</a:t>
            </a:r>
            <a:r>
              <a:rPr lang="zh-CN" altLang="en-US" dirty="0">
                <a:latin typeface="华文新魏"/>
                <a:ea typeface="华文新魏"/>
                <a:cs typeface="华文新魏"/>
              </a:rPr>
              <a:t>：实模式下运行</a:t>
            </a:r>
          </a:p>
          <a:p>
            <a:pPr lvl="1"/>
            <a:r>
              <a:rPr lang="en-US" altLang="zh-CN" dirty="0"/>
              <a:t>PG(Paging Enable)</a:t>
            </a:r>
            <a:r>
              <a:rPr lang="zh-CN" altLang="en-US" dirty="0"/>
              <a:t>：分页允许位</a:t>
            </a:r>
          </a:p>
          <a:p>
            <a:pPr lvl="2"/>
            <a:r>
              <a:rPr lang="zh-CN" altLang="en-US" dirty="0">
                <a:latin typeface="华文新魏"/>
                <a:ea typeface="华文新魏"/>
                <a:cs typeface="华文新魏"/>
              </a:rPr>
              <a:t>表示芯片上的分页部件是否允许工作</a:t>
            </a:r>
          </a:p>
        </p:txBody>
      </p:sp>
      <p:pic>
        <p:nvPicPr>
          <p:cNvPr id="1082373" name="Picture 5"/>
          <p:cNvPicPr>
            <a:picLocks noChangeAspect="1" noChangeArrowheads="1"/>
          </p:cNvPicPr>
          <p:nvPr/>
        </p:nvPicPr>
        <p:blipFill>
          <a:blip r:embed="rId2" cstate="print"/>
          <a:srcRect/>
          <a:stretch>
            <a:fillRect/>
          </a:stretch>
        </p:blipFill>
        <p:spPr bwMode="auto">
          <a:xfrm>
            <a:off x="467544" y="4077072"/>
            <a:ext cx="5040313" cy="1601788"/>
          </a:xfrm>
          <a:prstGeom prst="rect">
            <a:avLst/>
          </a:prstGeom>
          <a:noFill/>
        </p:spPr>
      </p:pic>
      <p:pic>
        <p:nvPicPr>
          <p:cNvPr id="1082374" name="Picture 6" descr="图4"/>
          <p:cNvPicPr>
            <a:picLocks noChangeAspect="1" noChangeArrowheads="1"/>
          </p:cNvPicPr>
          <p:nvPr/>
        </p:nvPicPr>
        <p:blipFill>
          <a:blip r:embed="rId3" cstate="print"/>
          <a:srcRect/>
          <a:stretch>
            <a:fillRect/>
          </a:stretch>
        </p:blipFill>
        <p:spPr bwMode="auto">
          <a:xfrm>
            <a:off x="5652319" y="4077072"/>
            <a:ext cx="3240088" cy="1611313"/>
          </a:xfrm>
          <a:prstGeom prst="rect">
            <a:avLst/>
          </a:prstGeom>
          <a:noFill/>
          <a:ln w="9525">
            <a:noFill/>
            <a:miter lim="800000"/>
            <a:headEnd/>
            <a:tailEnd/>
          </a:ln>
        </p:spPr>
      </p:pic>
      <p:sp>
        <p:nvSpPr>
          <p:cNvPr id="1082375" name="Oval 7"/>
          <p:cNvSpPr>
            <a:spLocks noChangeArrowheads="1"/>
          </p:cNvSpPr>
          <p:nvPr/>
        </p:nvSpPr>
        <p:spPr bwMode="auto">
          <a:xfrm>
            <a:off x="5180832" y="5302622"/>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1082376" name="Oval 8"/>
          <p:cNvSpPr>
            <a:spLocks noChangeArrowheads="1"/>
          </p:cNvSpPr>
          <p:nvPr/>
        </p:nvSpPr>
        <p:spPr bwMode="auto">
          <a:xfrm>
            <a:off x="942207" y="5348660"/>
            <a:ext cx="288925" cy="358775"/>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390193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3CAB517F-621E-4613-BF2E-289FCFC8C272}" type="slidenum">
              <a:rPr lang="en-US" altLang="zh-CN"/>
              <a:pPr/>
              <a:t>192</a:t>
            </a:fld>
            <a:endParaRPr lang="en-US" altLang="zh-CN"/>
          </a:p>
        </p:txBody>
      </p:sp>
      <p:sp>
        <p:nvSpPr>
          <p:cNvPr id="1081346" name="Rectangle 2"/>
          <p:cNvSpPr>
            <a:spLocks noGrp="1" noChangeArrowheads="1"/>
          </p:cNvSpPr>
          <p:nvPr>
            <p:ph type="title"/>
          </p:nvPr>
        </p:nvSpPr>
        <p:spPr/>
        <p:txBody>
          <a:bodyPr/>
          <a:lstStyle/>
          <a:p>
            <a:r>
              <a:rPr lang="en-US" altLang="zh-CN" dirty="0"/>
              <a:t>i386</a:t>
            </a:r>
            <a:r>
              <a:rPr lang="zh-CN" altLang="en-US" dirty="0"/>
              <a:t>的段相关寄存器</a:t>
            </a:r>
          </a:p>
        </p:txBody>
      </p:sp>
      <p:sp>
        <p:nvSpPr>
          <p:cNvPr id="1081347" name="Rectangle 3"/>
          <p:cNvSpPr>
            <a:spLocks noGrp="1" noChangeArrowheads="1"/>
          </p:cNvSpPr>
          <p:nvPr>
            <p:ph type="body" idx="1"/>
          </p:nvPr>
        </p:nvSpPr>
        <p:spPr>
          <a:xfrm>
            <a:off x="179512" y="1268760"/>
            <a:ext cx="8856984" cy="4968552"/>
          </a:xfrm>
        </p:spPr>
        <p:txBody>
          <a:bodyPr/>
          <a:lstStyle/>
          <a:p>
            <a:r>
              <a:rPr lang="zh-CN" altLang="en-US" dirty="0">
                <a:latin typeface="华文新魏"/>
                <a:cs typeface="华文新魏"/>
              </a:rPr>
              <a:t>共</a:t>
            </a:r>
            <a:r>
              <a:rPr lang="en-US" altLang="zh-CN" dirty="0">
                <a:latin typeface="华文新魏"/>
                <a:cs typeface="华文新魏"/>
              </a:rPr>
              <a:t>6</a:t>
            </a:r>
            <a:r>
              <a:rPr lang="zh-CN" altLang="en-US" dirty="0">
                <a:latin typeface="华文新魏"/>
                <a:cs typeface="华文新魏"/>
              </a:rPr>
              <a:t>个段寄存器，每个寄存器</a:t>
            </a:r>
            <a:r>
              <a:rPr lang="en-US" altLang="zh-CN" dirty="0">
                <a:solidFill>
                  <a:srgbClr val="0000FF"/>
                </a:solidFill>
                <a:latin typeface="华文新魏"/>
                <a:cs typeface="华文新魏"/>
              </a:rPr>
              <a:t>16</a:t>
            </a:r>
            <a:r>
              <a:rPr lang="zh-CN" altLang="en-US" dirty="0">
                <a:solidFill>
                  <a:srgbClr val="0000FF"/>
                </a:solidFill>
                <a:latin typeface="华文新魏"/>
                <a:cs typeface="华文新魏"/>
              </a:rPr>
              <a:t>位</a:t>
            </a:r>
          </a:p>
          <a:p>
            <a:pPr lvl="1"/>
            <a:r>
              <a:rPr lang="en-US" altLang="zh-CN" dirty="0"/>
              <a:t>CS</a:t>
            </a:r>
            <a:r>
              <a:rPr lang="zh-CN" altLang="en-US" dirty="0"/>
              <a:t>：</a:t>
            </a:r>
            <a:r>
              <a:rPr lang="zh-CN" altLang="en-US" dirty="0">
                <a:solidFill>
                  <a:srgbClr val="FF0000"/>
                </a:solidFill>
              </a:rPr>
              <a:t>代码段</a:t>
            </a:r>
            <a:r>
              <a:rPr lang="zh-CN" altLang="en-US" dirty="0"/>
              <a:t>寄存器，指向存放程序指令的段</a:t>
            </a:r>
          </a:p>
          <a:p>
            <a:pPr lvl="2"/>
            <a:r>
              <a:rPr lang="zh-CN" altLang="en-US" dirty="0">
                <a:latin typeface="华文新魏"/>
                <a:ea typeface="华文新魏"/>
                <a:cs typeface="华文新魏"/>
              </a:rPr>
              <a:t>包含一个两位的域，指明</a:t>
            </a:r>
            <a:r>
              <a:rPr lang="en-US" altLang="zh-CN" dirty="0">
                <a:latin typeface="华文新魏"/>
                <a:ea typeface="华文新魏"/>
                <a:cs typeface="华文新魏"/>
              </a:rPr>
              <a:t>CPU</a:t>
            </a:r>
            <a:r>
              <a:rPr lang="zh-CN" altLang="en-US" dirty="0">
                <a:latin typeface="华文新魏"/>
                <a:ea typeface="华文新魏"/>
                <a:cs typeface="华文新魏"/>
              </a:rPr>
              <a:t>的</a:t>
            </a:r>
            <a:r>
              <a:rPr lang="zh-CN" altLang="en-US" dirty="0">
                <a:solidFill>
                  <a:srgbClr val="FF0000"/>
                </a:solidFill>
                <a:latin typeface="华文新魏"/>
                <a:ea typeface="华文新魏"/>
                <a:cs typeface="华文新魏"/>
              </a:rPr>
              <a:t>当前特权级</a:t>
            </a:r>
            <a:r>
              <a:rPr lang="en-US" altLang="zh-CN" dirty="0">
                <a:solidFill>
                  <a:srgbClr val="FF0000"/>
                </a:solidFill>
                <a:latin typeface="华文新魏"/>
                <a:ea typeface="华文新魏"/>
                <a:cs typeface="华文新魏"/>
              </a:rPr>
              <a:t>CPL</a:t>
            </a:r>
            <a:endParaRPr lang="en-US" altLang="zh-CN" dirty="0">
              <a:latin typeface="华文新魏"/>
              <a:ea typeface="华文新魏"/>
              <a:cs typeface="华文新魏"/>
            </a:endParaRPr>
          </a:p>
          <a:p>
            <a:pPr lvl="3"/>
            <a:r>
              <a:rPr lang="en-US" altLang="zh-CN" dirty="0">
                <a:latin typeface="华文新魏"/>
                <a:ea typeface="华文新魏"/>
                <a:cs typeface="华文新魏"/>
              </a:rPr>
              <a:t>0</a:t>
            </a:r>
            <a:r>
              <a:rPr lang="zh-CN" altLang="en-US" dirty="0">
                <a:latin typeface="华文新魏"/>
                <a:ea typeface="华文新魏"/>
                <a:cs typeface="华文新魏"/>
              </a:rPr>
              <a:t>：代表最高优先级</a:t>
            </a:r>
            <a:endParaRPr lang="en-US" altLang="zh-CN" dirty="0">
              <a:latin typeface="华文新魏"/>
              <a:ea typeface="华文新魏"/>
              <a:cs typeface="华文新魏"/>
            </a:endParaRPr>
          </a:p>
          <a:p>
            <a:pPr lvl="3"/>
            <a:r>
              <a:rPr lang="en-US" altLang="zh-CN" dirty="0">
                <a:latin typeface="华文新魏"/>
                <a:ea typeface="华文新魏"/>
                <a:cs typeface="华文新魏"/>
              </a:rPr>
              <a:t>3</a:t>
            </a:r>
            <a:r>
              <a:rPr lang="zh-CN" altLang="en-US" dirty="0">
                <a:latin typeface="华文新魏"/>
                <a:ea typeface="华文新魏"/>
                <a:cs typeface="华文新魏"/>
              </a:rPr>
              <a:t>：代表最低优先级</a:t>
            </a:r>
          </a:p>
          <a:p>
            <a:pPr lvl="1"/>
            <a:r>
              <a:rPr lang="en-US" altLang="zh-CN" dirty="0"/>
              <a:t>SS</a:t>
            </a:r>
            <a:r>
              <a:rPr lang="zh-CN" altLang="en-US" dirty="0"/>
              <a:t>：</a:t>
            </a:r>
            <a:r>
              <a:rPr lang="zh-CN" altLang="en-US" dirty="0">
                <a:solidFill>
                  <a:srgbClr val="FF0000"/>
                </a:solidFill>
              </a:rPr>
              <a:t>堆栈段</a:t>
            </a:r>
            <a:r>
              <a:rPr lang="zh-CN" altLang="en-US" dirty="0"/>
              <a:t>寄存器，指向存放当前堆栈的段</a:t>
            </a:r>
          </a:p>
          <a:p>
            <a:pPr lvl="1"/>
            <a:r>
              <a:rPr lang="en-US" altLang="zh-CN" dirty="0"/>
              <a:t>DS</a:t>
            </a:r>
            <a:r>
              <a:rPr lang="zh-CN" altLang="en-US" dirty="0"/>
              <a:t>：</a:t>
            </a:r>
            <a:r>
              <a:rPr lang="zh-CN" altLang="en-US" dirty="0">
                <a:solidFill>
                  <a:srgbClr val="FF0000"/>
                </a:solidFill>
              </a:rPr>
              <a:t>数据段</a:t>
            </a:r>
            <a:r>
              <a:rPr lang="zh-CN" altLang="en-US" dirty="0"/>
              <a:t>寄存器，指向存放数据的段</a:t>
            </a:r>
          </a:p>
          <a:p>
            <a:pPr lvl="1"/>
            <a:r>
              <a:rPr lang="en-US" altLang="zh-CN" dirty="0"/>
              <a:t>ES</a:t>
            </a:r>
            <a:r>
              <a:rPr lang="zh-CN" altLang="zh-CN" dirty="0"/>
              <a:t>：</a:t>
            </a:r>
            <a:r>
              <a:rPr lang="zh-CN" altLang="en-US" dirty="0"/>
              <a:t>额外段寄存器，通常和</a:t>
            </a:r>
            <a:r>
              <a:rPr lang="en-US" altLang="zh-CN" dirty="0"/>
              <a:t>DI</a:t>
            </a:r>
            <a:r>
              <a:rPr lang="zh-CN" altLang="en-US" dirty="0"/>
              <a:t>一起用来做指针使用</a:t>
            </a:r>
            <a:endParaRPr lang="en-US" altLang="zh-CN" dirty="0"/>
          </a:p>
          <a:p>
            <a:pPr lvl="1"/>
            <a:r>
              <a:rPr lang="en-US" altLang="zh-CN" dirty="0"/>
              <a:t>FS</a:t>
            </a:r>
            <a:r>
              <a:rPr lang="zh-CN" altLang="en-US" dirty="0"/>
              <a:t>及</a:t>
            </a:r>
            <a:r>
              <a:rPr lang="en-US" altLang="zh-CN" dirty="0"/>
              <a:t>GS</a:t>
            </a:r>
            <a:r>
              <a:rPr lang="zh-CN" altLang="en-US" dirty="0"/>
              <a:t>：指向线程信息快</a:t>
            </a:r>
            <a:r>
              <a:rPr lang="en-US" altLang="zh-CN" dirty="0"/>
              <a:t>TIB</a:t>
            </a:r>
            <a:r>
              <a:rPr lang="zh-CN" altLang="en-US" dirty="0"/>
              <a:t>（</a:t>
            </a:r>
            <a:r>
              <a:rPr lang="en-US" altLang="zh-CN" dirty="0"/>
              <a:t>Thread</a:t>
            </a:r>
            <a:r>
              <a:rPr lang="zh-CN" altLang="en-US" dirty="0"/>
              <a:t> </a:t>
            </a:r>
            <a:r>
              <a:rPr lang="en-US" altLang="zh-CN" dirty="0"/>
              <a:t>Information</a:t>
            </a:r>
            <a:r>
              <a:rPr lang="zh-CN" altLang="en-US" dirty="0"/>
              <a:t> </a:t>
            </a:r>
            <a:r>
              <a:rPr lang="en-US" altLang="zh-CN" dirty="0"/>
              <a:t>Block</a:t>
            </a:r>
            <a:r>
              <a:rPr lang="zh-CN" altLang="en-US" dirty="0"/>
              <a:t>）</a:t>
            </a:r>
          </a:p>
          <a:p>
            <a:r>
              <a:rPr lang="zh-CN" altLang="en-US" dirty="0">
                <a:latin typeface="华文新魏"/>
                <a:cs typeface="华文新魏"/>
              </a:rPr>
              <a:t>在保护模式下，</a:t>
            </a:r>
            <a:r>
              <a:rPr lang="en-US" altLang="zh-CN" dirty="0">
                <a:latin typeface="华文新魏"/>
                <a:cs typeface="华文新魏"/>
              </a:rPr>
              <a:t>16</a:t>
            </a:r>
            <a:r>
              <a:rPr lang="zh-CN" altLang="en-US" dirty="0">
                <a:latin typeface="华文新魏"/>
                <a:cs typeface="华文新魏"/>
              </a:rPr>
              <a:t>位寄存器无法存放</a:t>
            </a:r>
            <a:r>
              <a:rPr lang="en-US" altLang="zh-CN" dirty="0">
                <a:latin typeface="华文新魏"/>
                <a:cs typeface="华文新魏"/>
              </a:rPr>
              <a:t>32</a:t>
            </a:r>
            <a:r>
              <a:rPr lang="zh-CN" altLang="en-US" dirty="0">
                <a:latin typeface="华文新魏"/>
                <a:cs typeface="华文新魏"/>
              </a:rPr>
              <a:t>位</a:t>
            </a:r>
            <a:r>
              <a:rPr lang="zh-CN" altLang="en-US" dirty="0">
                <a:solidFill>
                  <a:srgbClr val="FF0000"/>
                </a:solidFill>
                <a:latin typeface="华文新魏"/>
                <a:cs typeface="华文新魏"/>
              </a:rPr>
              <a:t>段基地址</a:t>
            </a:r>
            <a:endParaRPr lang="en-US" altLang="zh-CN" dirty="0">
              <a:solidFill>
                <a:srgbClr val="FF0000"/>
              </a:solidFill>
              <a:latin typeface="华文新魏"/>
              <a:cs typeface="华文新魏"/>
            </a:endParaRPr>
          </a:p>
          <a:p>
            <a:pPr lvl="1"/>
            <a:r>
              <a:rPr lang="zh-CN" altLang="en-US" dirty="0"/>
              <a:t>段寄存器存放的不是某段的基地址，而是某个段的</a:t>
            </a:r>
            <a:r>
              <a:rPr lang="zh-CN" altLang="en-US" dirty="0">
                <a:solidFill>
                  <a:srgbClr val="FF0000"/>
                </a:solidFill>
              </a:rPr>
              <a:t>选择子</a:t>
            </a:r>
            <a:r>
              <a:rPr lang="zh-CN" altLang="en-US" dirty="0"/>
              <a:t>（</a:t>
            </a:r>
            <a:r>
              <a:rPr lang="en-US" altLang="zh-CN" dirty="0"/>
              <a:t>Selector</a:t>
            </a:r>
            <a:r>
              <a:rPr lang="zh-CN" altLang="en-US" dirty="0"/>
              <a:t>）</a:t>
            </a:r>
          </a:p>
          <a:p>
            <a:pPr lvl="1"/>
            <a:r>
              <a:rPr lang="zh-CN" altLang="en-US" dirty="0"/>
              <a:t>段基地址存放在</a:t>
            </a:r>
            <a:r>
              <a:rPr lang="zh-CN" altLang="en-US" dirty="0">
                <a:solidFill>
                  <a:srgbClr val="FF0000"/>
                </a:solidFill>
              </a:rPr>
              <a:t>段描述符表</a:t>
            </a:r>
            <a:r>
              <a:rPr lang="zh-CN" altLang="en-US" dirty="0"/>
              <a:t>中</a:t>
            </a:r>
          </a:p>
        </p:txBody>
      </p:sp>
    </p:spTree>
    <p:extLst>
      <p:ext uri="{BB962C8B-B14F-4D97-AF65-F5344CB8AC3E}">
        <p14:creationId xmlns:p14="http://schemas.microsoft.com/office/powerpoint/2010/main" val="39849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0"/>
          </p:nvPr>
        </p:nvSpPr>
        <p:spPr/>
        <p:txBody>
          <a:bodyPr/>
          <a:lstStyle/>
          <a:p>
            <a:fld id="{B07DB1F7-C14A-40FA-8AA1-3ED0FF54E7D1}" type="slidenum">
              <a:rPr lang="en-US" altLang="zh-CN"/>
              <a:pPr/>
              <a:t>193</a:t>
            </a:fld>
            <a:endParaRPr lang="en-US" altLang="zh-CN"/>
          </a:p>
        </p:txBody>
      </p:sp>
      <p:sp>
        <p:nvSpPr>
          <p:cNvPr id="1099778" name="Rectangle 2"/>
          <p:cNvSpPr>
            <a:spLocks noGrp="1" noChangeArrowheads="1"/>
          </p:cNvSpPr>
          <p:nvPr>
            <p:ph type="title"/>
          </p:nvPr>
        </p:nvSpPr>
        <p:spPr/>
        <p:txBody>
          <a:bodyPr/>
          <a:lstStyle/>
          <a:p>
            <a:r>
              <a:rPr lang="zh-CN" altLang="en-US"/>
              <a:t>硬件中的分段</a:t>
            </a:r>
          </a:p>
        </p:txBody>
      </p:sp>
      <p:sp>
        <p:nvSpPr>
          <p:cNvPr id="1099779" name="Rectangle 3"/>
          <p:cNvSpPr>
            <a:spLocks noGrp="1" noChangeArrowheads="1"/>
          </p:cNvSpPr>
          <p:nvPr>
            <p:ph type="body" idx="1"/>
          </p:nvPr>
        </p:nvSpPr>
        <p:spPr>
          <a:xfrm>
            <a:off x="107504" y="1268413"/>
            <a:ext cx="9036496" cy="5256931"/>
          </a:xfrm>
        </p:spPr>
        <p:txBody>
          <a:bodyPr/>
          <a:lstStyle/>
          <a:p>
            <a:r>
              <a:rPr lang="en-US" altLang="zh-CN" dirty="0">
                <a:latin typeface="华文新魏"/>
                <a:cs typeface="华文新魏"/>
              </a:rPr>
              <a:t>i386</a:t>
            </a:r>
            <a:r>
              <a:rPr lang="zh-CN" altLang="en-US" dirty="0">
                <a:latin typeface="华文新魏"/>
                <a:cs typeface="华文新魏"/>
              </a:rPr>
              <a:t>体系结构采用基于</a:t>
            </a:r>
            <a:r>
              <a:rPr lang="zh-CN" altLang="en-US" dirty="0">
                <a:solidFill>
                  <a:srgbClr val="FF0000"/>
                </a:solidFill>
                <a:latin typeface="华文新魏"/>
                <a:cs typeface="华文新魏"/>
              </a:rPr>
              <a:t>段选择子</a:t>
            </a:r>
            <a:r>
              <a:rPr lang="zh-CN" altLang="en-US" dirty="0">
                <a:latin typeface="华文新魏"/>
                <a:cs typeface="华文新魏"/>
              </a:rPr>
              <a:t>的分段机制</a:t>
            </a:r>
          </a:p>
          <a:p>
            <a:pPr lvl="1"/>
            <a:r>
              <a:rPr lang="zh-CN" altLang="en-US" dirty="0"/>
              <a:t>逻辑地址</a:t>
            </a:r>
            <a:r>
              <a:rPr lang="en-US" altLang="zh-CN" dirty="0"/>
              <a:t>=</a:t>
            </a:r>
            <a:r>
              <a:rPr lang="zh-CN" altLang="en-US" dirty="0"/>
              <a:t>段：段内偏移</a:t>
            </a:r>
          </a:p>
          <a:p>
            <a:pPr lvl="2"/>
            <a:r>
              <a:rPr lang="zh-CN" altLang="en-US" dirty="0">
                <a:latin typeface="华文新魏"/>
                <a:ea typeface="华文新魏"/>
                <a:cs typeface="华文新魏"/>
              </a:rPr>
              <a:t>段标志符：</a:t>
            </a:r>
            <a:r>
              <a:rPr lang="en-US" altLang="zh-CN" dirty="0">
                <a:latin typeface="华文新魏"/>
                <a:ea typeface="华文新魏"/>
                <a:cs typeface="华文新魏"/>
              </a:rPr>
              <a:t>16</a:t>
            </a:r>
            <a:r>
              <a:rPr lang="zh-CN" altLang="en-US" dirty="0">
                <a:latin typeface="华文新魏"/>
                <a:ea typeface="华文新魏"/>
                <a:cs typeface="华文新魏"/>
              </a:rPr>
              <a:t>位长，称为</a:t>
            </a:r>
            <a:r>
              <a:rPr lang="zh-CN" altLang="en-US" dirty="0">
                <a:solidFill>
                  <a:srgbClr val="FF0000"/>
                </a:solidFill>
                <a:latin typeface="华文新魏"/>
                <a:ea typeface="华文新魏"/>
                <a:cs typeface="华文新魏"/>
              </a:rPr>
              <a:t>段选择子</a:t>
            </a:r>
          </a:p>
          <a:p>
            <a:pPr lvl="2"/>
            <a:r>
              <a:rPr lang="zh-CN" altLang="en-US" dirty="0">
                <a:latin typeface="华文新魏"/>
                <a:ea typeface="华文新魏"/>
                <a:cs typeface="华文新魏"/>
              </a:rPr>
              <a:t>段内偏移：</a:t>
            </a:r>
            <a:r>
              <a:rPr lang="en-US" altLang="zh-CN" dirty="0">
                <a:latin typeface="华文新魏"/>
                <a:ea typeface="华文新魏"/>
                <a:cs typeface="华文新魏"/>
              </a:rPr>
              <a:t>32</a:t>
            </a:r>
            <a:r>
              <a:rPr lang="zh-CN" altLang="en-US" dirty="0">
                <a:latin typeface="华文新魏"/>
                <a:ea typeface="华文新魏"/>
                <a:cs typeface="华文新魏"/>
              </a:rPr>
              <a:t>位长</a:t>
            </a:r>
          </a:p>
          <a:p>
            <a:pPr lvl="1"/>
            <a:r>
              <a:rPr lang="zh-CN" altLang="en-US" dirty="0"/>
              <a:t>使用</a:t>
            </a:r>
            <a:r>
              <a:rPr lang="en-US" altLang="zh-CN" dirty="0">
                <a:solidFill>
                  <a:srgbClr val="FF0000"/>
                </a:solidFill>
              </a:rPr>
              <a:t>16</a:t>
            </a:r>
            <a:r>
              <a:rPr lang="zh-CN" altLang="en-US" dirty="0">
                <a:solidFill>
                  <a:srgbClr val="FF0000"/>
                </a:solidFill>
              </a:rPr>
              <a:t>位段寄存器</a:t>
            </a:r>
            <a:r>
              <a:rPr lang="zh-CN" altLang="en-US" dirty="0"/>
              <a:t>来指明当前所使用的段</a:t>
            </a:r>
          </a:p>
          <a:p>
            <a:pPr lvl="2"/>
            <a:r>
              <a:rPr lang="zh-CN" altLang="en-US" dirty="0">
                <a:latin typeface="华文新魏"/>
                <a:ea typeface="华文新魏"/>
                <a:cs typeface="华文新魏"/>
              </a:rPr>
              <a:t>索引号</a:t>
            </a:r>
          </a:p>
          <a:p>
            <a:pPr lvl="3"/>
            <a:r>
              <a:rPr lang="en-US" altLang="zh-CN" dirty="0">
                <a:latin typeface="华文新魏"/>
                <a:ea typeface="华文新魏"/>
                <a:cs typeface="华文新魏"/>
              </a:rPr>
              <a:t>13</a:t>
            </a:r>
            <a:r>
              <a:rPr lang="zh-CN" altLang="en-US" dirty="0">
                <a:latin typeface="华文新魏"/>
                <a:ea typeface="华文新魏"/>
                <a:cs typeface="华文新魏"/>
              </a:rPr>
              <a:t>位，指定</a:t>
            </a:r>
            <a:r>
              <a:rPr lang="en-US" altLang="zh-CN" dirty="0">
                <a:latin typeface="华文新魏"/>
                <a:ea typeface="华文新魏"/>
                <a:cs typeface="华文新魏"/>
              </a:rPr>
              <a:t>GDT/LDT</a:t>
            </a:r>
            <a:r>
              <a:rPr lang="zh-CN" altLang="en-US" dirty="0">
                <a:latin typeface="华文新魏"/>
                <a:ea typeface="华文新魏"/>
                <a:cs typeface="华文新魏"/>
              </a:rPr>
              <a:t>表中相应的段描述符</a:t>
            </a:r>
          </a:p>
          <a:p>
            <a:pPr lvl="2"/>
            <a:r>
              <a:rPr lang="en-US" altLang="zh-CN" dirty="0">
                <a:latin typeface="华文新魏"/>
                <a:ea typeface="华文新魏"/>
                <a:cs typeface="华文新魏"/>
              </a:rPr>
              <a:t>TI</a:t>
            </a:r>
            <a:r>
              <a:rPr lang="en-US" altLang="en-US" dirty="0">
                <a:latin typeface="华文新魏"/>
                <a:ea typeface="华文新魏"/>
                <a:cs typeface="华文新魏"/>
              </a:rPr>
              <a:t>(Table Indicator) </a:t>
            </a:r>
            <a:endParaRPr lang="en-US" altLang="zh-CN" dirty="0">
              <a:latin typeface="华文新魏"/>
              <a:ea typeface="华文新魏"/>
              <a:cs typeface="华文新魏"/>
            </a:endParaRPr>
          </a:p>
          <a:p>
            <a:pPr lvl="3"/>
            <a:r>
              <a:rPr lang="en-US" altLang="zh-CN" dirty="0">
                <a:latin typeface="华文新魏"/>
                <a:ea typeface="华文新魏"/>
                <a:cs typeface="华文新魏"/>
              </a:rPr>
              <a:t>1</a:t>
            </a:r>
            <a:r>
              <a:rPr lang="zh-CN" altLang="en-US" dirty="0">
                <a:latin typeface="华文新魏"/>
                <a:ea typeface="华文新魏"/>
                <a:cs typeface="华文新魏"/>
              </a:rPr>
              <a:t>位，指明段描述符在</a:t>
            </a:r>
            <a:r>
              <a:rPr lang="en-US" altLang="zh-CN" dirty="0">
                <a:latin typeface="华文新魏"/>
                <a:ea typeface="华文新魏"/>
                <a:cs typeface="华文新魏"/>
              </a:rPr>
              <a:t>GDT</a:t>
            </a:r>
            <a:r>
              <a:rPr lang="zh-CN" altLang="en-US" dirty="0">
                <a:latin typeface="华文新魏"/>
                <a:ea typeface="华文新魏"/>
                <a:cs typeface="华文新魏"/>
              </a:rPr>
              <a:t>（</a:t>
            </a:r>
            <a:r>
              <a:rPr lang="en-US" altLang="zh-CN" dirty="0">
                <a:latin typeface="华文新魏"/>
                <a:ea typeface="华文新魏"/>
                <a:cs typeface="华文新魏"/>
              </a:rPr>
              <a:t>TI=0</a:t>
            </a:r>
            <a:r>
              <a:rPr lang="zh-CN" altLang="en-US" dirty="0">
                <a:latin typeface="华文新魏"/>
                <a:ea typeface="华文新魏"/>
                <a:cs typeface="华文新魏"/>
              </a:rPr>
              <a:t>）或</a:t>
            </a:r>
            <a:r>
              <a:rPr lang="en-US" altLang="zh-CN" dirty="0">
                <a:latin typeface="华文新魏"/>
                <a:ea typeface="华文新魏"/>
                <a:cs typeface="华文新魏"/>
              </a:rPr>
              <a:t>LDT</a:t>
            </a:r>
            <a:r>
              <a:rPr lang="zh-CN" altLang="en-US" dirty="0">
                <a:latin typeface="华文新魏"/>
                <a:ea typeface="华文新魏"/>
                <a:cs typeface="华文新魏"/>
              </a:rPr>
              <a:t>（</a:t>
            </a:r>
            <a:r>
              <a:rPr lang="en-US" altLang="zh-CN" dirty="0">
                <a:latin typeface="华文新魏"/>
                <a:ea typeface="华文新魏"/>
                <a:cs typeface="华文新魏"/>
              </a:rPr>
              <a:t>TI=1</a:t>
            </a:r>
            <a:r>
              <a:rPr lang="zh-CN" altLang="en-US" dirty="0">
                <a:latin typeface="华文新魏"/>
                <a:ea typeface="华文新魏"/>
                <a:cs typeface="华文新魏"/>
              </a:rPr>
              <a:t>）中</a:t>
            </a:r>
          </a:p>
          <a:p>
            <a:pPr lvl="2"/>
            <a:r>
              <a:rPr lang="en-US" altLang="zh-CN" dirty="0">
                <a:latin typeface="华文新魏"/>
                <a:ea typeface="华文新魏"/>
                <a:cs typeface="华文新魏"/>
              </a:rPr>
              <a:t>RPL(Request Privilege Level)</a:t>
            </a:r>
          </a:p>
          <a:p>
            <a:pPr lvl="3"/>
            <a:r>
              <a:rPr lang="en-US" altLang="zh-CN" dirty="0">
                <a:latin typeface="华文新魏"/>
                <a:ea typeface="华文新魏"/>
                <a:cs typeface="华文新魏"/>
              </a:rPr>
              <a:t>2</a:t>
            </a:r>
            <a:r>
              <a:rPr lang="zh-CN" altLang="en-US" dirty="0">
                <a:latin typeface="华文新魏"/>
                <a:ea typeface="华文新魏"/>
                <a:cs typeface="华文新魏"/>
              </a:rPr>
              <a:t>位，当相应段选择符装入到</a:t>
            </a:r>
            <a:r>
              <a:rPr lang="en-US" altLang="zh-CN" dirty="0" err="1">
                <a:latin typeface="华文新魏"/>
                <a:ea typeface="华文新魏"/>
                <a:cs typeface="华文新魏"/>
              </a:rPr>
              <a:t>cs</a:t>
            </a:r>
            <a:r>
              <a:rPr lang="zh-CN" altLang="en-US" dirty="0">
                <a:latin typeface="华文新魏"/>
                <a:ea typeface="华文新魏"/>
                <a:cs typeface="华文新魏"/>
              </a:rPr>
              <a:t>寄存器中时，指明</a:t>
            </a:r>
            <a:r>
              <a:rPr lang="en-US" altLang="zh-CN" dirty="0">
                <a:latin typeface="华文新魏"/>
                <a:ea typeface="华文新魏"/>
                <a:cs typeface="华文新魏"/>
              </a:rPr>
              <a:t>CPU</a:t>
            </a:r>
            <a:r>
              <a:rPr lang="zh-CN" altLang="en-US" dirty="0">
                <a:latin typeface="华文新魏"/>
                <a:ea typeface="华文新魏"/>
                <a:cs typeface="华文新魏"/>
              </a:rPr>
              <a:t>的当前特权级（用户</a:t>
            </a:r>
            <a:r>
              <a:rPr lang="en-US" altLang="zh-CN" dirty="0">
                <a:latin typeface="华文新魏"/>
                <a:ea typeface="华文新魏"/>
                <a:cs typeface="华文新魏"/>
              </a:rPr>
              <a:t>/</a:t>
            </a:r>
            <a:r>
              <a:rPr lang="zh-CN" altLang="en-US" dirty="0">
                <a:latin typeface="华文新魏"/>
                <a:ea typeface="华文新魏"/>
                <a:cs typeface="华文新魏"/>
              </a:rPr>
              <a:t>内核）</a:t>
            </a:r>
          </a:p>
        </p:txBody>
      </p:sp>
      <p:grpSp>
        <p:nvGrpSpPr>
          <p:cNvPr id="1099780" name="Group 4"/>
          <p:cNvGrpSpPr>
            <a:grpSpLocks/>
          </p:cNvGrpSpPr>
          <p:nvPr/>
        </p:nvGrpSpPr>
        <p:grpSpPr bwMode="auto">
          <a:xfrm>
            <a:off x="1438275" y="5412383"/>
            <a:ext cx="6911975" cy="896937"/>
            <a:chOff x="1111" y="1867"/>
            <a:chExt cx="4354" cy="565"/>
          </a:xfrm>
        </p:grpSpPr>
        <p:sp>
          <p:nvSpPr>
            <p:cNvPr id="1099781" name="Rectangle 5"/>
            <p:cNvSpPr>
              <a:spLocks noChangeArrowheads="1"/>
            </p:cNvSpPr>
            <p:nvPr/>
          </p:nvSpPr>
          <p:spPr bwMode="auto">
            <a:xfrm>
              <a:off x="1192" y="2081"/>
              <a:ext cx="2113"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2000" b="1">
                  <a:solidFill>
                    <a:schemeClr val="tx1"/>
                  </a:solidFill>
                  <a:effectLst>
                    <a:outerShdw blurRad="38100" dist="38100" dir="2700000" algn="tl">
                      <a:srgbClr val="000000"/>
                    </a:outerShdw>
                  </a:effectLst>
                  <a:latin typeface="Arial" charset="0"/>
                </a:rPr>
                <a:t>索引号</a:t>
              </a:r>
            </a:p>
          </p:txBody>
        </p:sp>
        <p:sp>
          <p:nvSpPr>
            <p:cNvPr id="1099782" name="Rectangle 6"/>
            <p:cNvSpPr>
              <a:spLocks noChangeArrowheads="1"/>
            </p:cNvSpPr>
            <p:nvPr/>
          </p:nvSpPr>
          <p:spPr bwMode="auto">
            <a:xfrm>
              <a:off x="3305" y="2081"/>
              <a:ext cx="437"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Arial" charset="0"/>
                  <a:ea typeface="SimSun" pitchFamily="2" charset="-122"/>
                </a:rPr>
                <a:t>TI</a:t>
              </a:r>
            </a:p>
          </p:txBody>
        </p:sp>
        <p:sp>
          <p:nvSpPr>
            <p:cNvPr id="1099783" name="Rectangle 7"/>
            <p:cNvSpPr>
              <a:spLocks noChangeArrowheads="1"/>
            </p:cNvSpPr>
            <p:nvPr/>
          </p:nvSpPr>
          <p:spPr bwMode="auto">
            <a:xfrm>
              <a:off x="3696" y="2081"/>
              <a:ext cx="651" cy="351"/>
            </a:xfrm>
            <a:prstGeom prst="rect">
              <a:avLst/>
            </a:prstGeom>
            <a:solidFill>
              <a:srgbClr val="FFFF99"/>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2000" b="1">
                  <a:solidFill>
                    <a:schemeClr val="tx1"/>
                  </a:solidFill>
                  <a:effectLst>
                    <a:outerShdw blurRad="38100" dist="38100" dir="2700000" algn="tl">
                      <a:srgbClr val="000000"/>
                    </a:outerShdw>
                  </a:effectLst>
                  <a:latin typeface="Arial" charset="0"/>
                  <a:ea typeface="SimSun" pitchFamily="2" charset="-122"/>
                </a:rPr>
                <a:t>RPL</a:t>
              </a:r>
            </a:p>
          </p:txBody>
        </p:sp>
        <p:sp>
          <p:nvSpPr>
            <p:cNvPr id="1099784" name="Text Box 8"/>
            <p:cNvSpPr txBox="1">
              <a:spLocks noChangeArrowheads="1"/>
            </p:cNvSpPr>
            <p:nvPr/>
          </p:nvSpPr>
          <p:spPr bwMode="auto">
            <a:xfrm>
              <a:off x="3016" y="1867"/>
              <a:ext cx="1361"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Verdana" pitchFamily="34" charset="0"/>
                  <a:ea typeface="SimSun" pitchFamily="2" charset="-122"/>
                </a:rPr>
                <a:t>    3    2    1     0</a:t>
              </a:r>
            </a:p>
          </p:txBody>
        </p:sp>
        <p:sp>
          <p:nvSpPr>
            <p:cNvPr id="1099785" name="Text Box 9"/>
            <p:cNvSpPr txBox="1">
              <a:spLocks noChangeArrowheads="1"/>
            </p:cNvSpPr>
            <p:nvPr/>
          </p:nvSpPr>
          <p:spPr bwMode="auto">
            <a:xfrm>
              <a:off x="1111" y="1888"/>
              <a:ext cx="772" cy="231"/>
            </a:xfrm>
            <a:prstGeom prst="rect">
              <a:avLst/>
            </a:prstGeom>
            <a:noFill/>
            <a:ln w="9525">
              <a:noFill/>
              <a:miter lim="800000"/>
              <a:headEnd/>
              <a:tailEnd/>
            </a:ln>
            <a:effectLst/>
          </p:spPr>
          <p:txBody>
            <a:bodyPr>
              <a:spAutoFit/>
            </a:bodyPr>
            <a:lstStyle/>
            <a:p>
              <a:pPr>
                <a:spcBef>
                  <a:spcPct val="50000"/>
                </a:spcBef>
                <a:buClrTx/>
                <a:buFontTx/>
                <a:buNone/>
              </a:pPr>
              <a:r>
                <a:rPr kumimoji="0" lang="en-US" altLang="zh-CN" sz="1800">
                  <a:solidFill>
                    <a:schemeClr val="tx1"/>
                  </a:solidFill>
                  <a:effectLst/>
                  <a:latin typeface="Verdana" pitchFamily="34" charset="0"/>
                  <a:ea typeface="SimSun" pitchFamily="2" charset="-122"/>
                </a:rPr>
                <a:t>15</a:t>
              </a:r>
            </a:p>
          </p:txBody>
        </p:sp>
        <p:sp>
          <p:nvSpPr>
            <p:cNvPr id="1099786" name="Text Box 10"/>
            <p:cNvSpPr txBox="1">
              <a:spLocks noChangeArrowheads="1"/>
            </p:cNvSpPr>
            <p:nvPr/>
          </p:nvSpPr>
          <p:spPr bwMode="auto">
            <a:xfrm>
              <a:off x="4377" y="2128"/>
              <a:ext cx="1088" cy="250"/>
            </a:xfrm>
            <a:prstGeom prst="rect">
              <a:avLst/>
            </a:prstGeom>
            <a:noFill/>
            <a:ln w="9525">
              <a:noFill/>
              <a:miter lim="800000"/>
              <a:headEnd/>
              <a:tailEnd/>
            </a:ln>
            <a:effectLst/>
          </p:spPr>
          <p:txBody>
            <a:bodyPr>
              <a:spAutoFit/>
            </a:bodyPr>
            <a:lstStyle/>
            <a:p>
              <a:pPr>
                <a:spcBef>
                  <a:spcPct val="50000"/>
                </a:spcBef>
                <a:buClrTx/>
                <a:buFontTx/>
                <a:buNone/>
              </a:pPr>
              <a:r>
                <a:rPr kumimoji="0" lang="zh-CN" altLang="en-US" sz="2000" b="1">
                  <a:solidFill>
                    <a:srgbClr val="0000FF"/>
                  </a:solidFill>
                  <a:effectLst>
                    <a:outerShdw blurRad="38100" dist="38100" dir="2700000" algn="tl">
                      <a:srgbClr val="C0C0C0"/>
                    </a:outerShdw>
                  </a:effectLst>
                  <a:latin typeface="Verdana" pitchFamily="34" charset="0"/>
                </a:rPr>
                <a:t>段选择子格式</a:t>
              </a:r>
            </a:p>
          </p:txBody>
        </p:sp>
      </p:grpSp>
    </p:spTree>
    <p:extLst>
      <p:ext uri="{BB962C8B-B14F-4D97-AF65-F5344CB8AC3E}">
        <p14:creationId xmlns:p14="http://schemas.microsoft.com/office/powerpoint/2010/main" val="298773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B5C9EE28-FE84-4B5C-B98E-5DEAB9C973F4}" type="slidenum">
              <a:rPr lang="en-US" altLang="zh-CN"/>
              <a:pPr/>
              <a:t>194</a:t>
            </a:fld>
            <a:endParaRPr lang="en-US" altLang="zh-CN"/>
          </a:p>
        </p:txBody>
      </p:sp>
      <p:sp>
        <p:nvSpPr>
          <p:cNvPr id="1016834" name="Rectangle 2"/>
          <p:cNvSpPr>
            <a:spLocks noGrp="1" noChangeArrowheads="1"/>
          </p:cNvSpPr>
          <p:nvPr>
            <p:ph type="title"/>
          </p:nvPr>
        </p:nvSpPr>
        <p:spPr/>
        <p:txBody>
          <a:bodyPr/>
          <a:lstStyle/>
          <a:p>
            <a:r>
              <a:rPr lang="zh-CN" altLang="en-US"/>
              <a:t>逻辑地址到线性地址的转换</a:t>
            </a:r>
          </a:p>
        </p:txBody>
      </p:sp>
      <p:sp>
        <p:nvSpPr>
          <p:cNvPr id="1016835" name="Rectangle 3"/>
          <p:cNvSpPr>
            <a:spLocks noGrp="1" noChangeArrowheads="1"/>
          </p:cNvSpPr>
          <p:nvPr>
            <p:ph type="body" idx="1"/>
          </p:nvPr>
        </p:nvSpPr>
        <p:spPr>
          <a:xfrm>
            <a:off x="179512" y="1268413"/>
            <a:ext cx="8713663" cy="4105275"/>
          </a:xfrm>
        </p:spPr>
        <p:txBody>
          <a:bodyPr/>
          <a:lstStyle/>
          <a:p>
            <a:r>
              <a:rPr lang="zh-CN" altLang="en-US" dirty="0">
                <a:latin typeface="华文新魏"/>
                <a:cs typeface="华文新魏"/>
              </a:rPr>
              <a:t>检查</a:t>
            </a:r>
            <a:r>
              <a:rPr lang="en-US" altLang="zh-CN" dirty="0">
                <a:solidFill>
                  <a:srgbClr val="FF0000"/>
                </a:solidFill>
                <a:latin typeface="华文新魏"/>
                <a:cs typeface="华文新魏"/>
              </a:rPr>
              <a:t>TI</a:t>
            </a:r>
            <a:r>
              <a:rPr lang="zh-CN" altLang="en-US" dirty="0">
                <a:latin typeface="华文新魏"/>
                <a:cs typeface="华文新魏"/>
              </a:rPr>
              <a:t>确定段描述符位置</a:t>
            </a:r>
          </a:p>
          <a:p>
            <a:r>
              <a:rPr lang="zh-CN" altLang="en-US" dirty="0">
                <a:latin typeface="华文新魏"/>
                <a:cs typeface="华文新魏"/>
              </a:rPr>
              <a:t>从段选择子的</a:t>
            </a:r>
            <a:r>
              <a:rPr lang="en-US" altLang="zh-CN" dirty="0">
                <a:solidFill>
                  <a:srgbClr val="FF0000"/>
                </a:solidFill>
                <a:latin typeface="华文新魏"/>
                <a:cs typeface="华文新魏"/>
              </a:rPr>
              <a:t>index</a:t>
            </a:r>
            <a:r>
              <a:rPr lang="zh-CN" altLang="en-US" dirty="0">
                <a:solidFill>
                  <a:srgbClr val="FF0000"/>
                </a:solidFill>
                <a:latin typeface="华文新魏"/>
                <a:cs typeface="华文新魏"/>
              </a:rPr>
              <a:t>字段</a:t>
            </a:r>
            <a:r>
              <a:rPr lang="zh-CN" altLang="en-US" dirty="0">
                <a:latin typeface="华文新魏"/>
                <a:cs typeface="华文新魏"/>
              </a:rPr>
              <a:t>计算段描述符的地址</a:t>
            </a:r>
          </a:p>
          <a:p>
            <a:r>
              <a:rPr lang="zh-CN" altLang="en-US" dirty="0">
                <a:latin typeface="华文新魏"/>
                <a:cs typeface="华文新魏"/>
              </a:rPr>
              <a:t>将逻辑地址的偏移量与段描述符</a:t>
            </a:r>
            <a:r>
              <a:rPr lang="en-US" altLang="zh-CN" dirty="0">
                <a:solidFill>
                  <a:srgbClr val="FF0000"/>
                </a:solidFill>
                <a:latin typeface="华文新魏"/>
                <a:cs typeface="华文新魏"/>
              </a:rPr>
              <a:t>base</a:t>
            </a:r>
            <a:r>
              <a:rPr lang="zh-CN" altLang="en-US" dirty="0">
                <a:solidFill>
                  <a:srgbClr val="FF0000"/>
                </a:solidFill>
                <a:latin typeface="华文新魏"/>
                <a:cs typeface="华文新魏"/>
              </a:rPr>
              <a:t>字段</a:t>
            </a:r>
            <a:r>
              <a:rPr lang="zh-CN" altLang="en-US" dirty="0">
                <a:latin typeface="华文新魏"/>
                <a:cs typeface="华文新魏"/>
              </a:rPr>
              <a:t>的值相加，得到线性地址</a:t>
            </a:r>
          </a:p>
        </p:txBody>
      </p:sp>
      <p:pic>
        <p:nvPicPr>
          <p:cNvPr id="1016837" name="Picture 5" descr="图2－18寻址过程"/>
          <p:cNvPicPr>
            <a:picLocks noChangeAspect="1" noChangeArrowheads="1"/>
          </p:cNvPicPr>
          <p:nvPr/>
        </p:nvPicPr>
        <p:blipFill>
          <a:blip r:embed="rId2" cstate="print"/>
          <a:srcRect/>
          <a:stretch>
            <a:fillRect/>
          </a:stretch>
        </p:blipFill>
        <p:spPr bwMode="auto">
          <a:xfrm>
            <a:off x="611188" y="3500438"/>
            <a:ext cx="8532812" cy="2946400"/>
          </a:xfrm>
          <a:prstGeom prst="rect">
            <a:avLst/>
          </a:prstGeom>
          <a:noFill/>
          <a:ln w="9525">
            <a:noFill/>
            <a:miter lim="800000"/>
            <a:headEnd/>
            <a:tailEnd/>
          </a:ln>
        </p:spPr>
      </p:pic>
    </p:spTree>
    <p:extLst>
      <p:ext uri="{BB962C8B-B14F-4D97-AF65-F5344CB8AC3E}">
        <p14:creationId xmlns:p14="http://schemas.microsoft.com/office/powerpoint/2010/main" val="208985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5E32E6B5-49EB-4CA4-A36A-7596B253B5E3}" type="slidenum">
              <a:rPr lang="en-US" altLang="zh-CN"/>
              <a:pPr/>
              <a:t>195</a:t>
            </a:fld>
            <a:endParaRPr lang="en-US" altLang="zh-CN"/>
          </a:p>
        </p:txBody>
      </p:sp>
      <p:sp>
        <p:nvSpPr>
          <p:cNvPr id="1027074" name="Rectangle 2"/>
          <p:cNvSpPr>
            <a:spLocks noGrp="1" noChangeArrowheads="1"/>
          </p:cNvSpPr>
          <p:nvPr>
            <p:ph type="title"/>
          </p:nvPr>
        </p:nvSpPr>
        <p:spPr/>
        <p:txBody>
          <a:bodyPr/>
          <a:lstStyle/>
          <a:p>
            <a:r>
              <a:rPr lang="zh-CN" altLang="en-US"/>
              <a:t>常规分页</a:t>
            </a:r>
          </a:p>
        </p:txBody>
      </p:sp>
      <p:sp>
        <p:nvSpPr>
          <p:cNvPr id="1027075" name="Rectangle 3"/>
          <p:cNvSpPr>
            <a:spLocks noGrp="1" noChangeArrowheads="1"/>
          </p:cNvSpPr>
          <p:nvPr>
            <p:ph type="body" idx="1"/>
          </p:nvPr>
        </p:nvSpPr>
        <p:spPr/>
        <p:txBody>
          <a:bodyPr/>
          <a:lstStyle/>
          <a:p>
            <a:r>
              <a:rPr lang="zh-CN" altLang="en-US" dirty="0">
                <a:latin typeface="华文新魏"/>
                <a:cs typeface="华文新魏"/>
              </a:rPr>
              <a:t>从</a:t>
            </a:r>
            <a:r>
              <a:rPr lang="en-US" altLang="zh-CN" dirty="0">
                <a:latin typeface="华文新魏"/>
                <a:cs typeface="华文新魏"/>
              </a:rPr>
              <a:t>i386</a:t>
            </a:r>
            <a:r>
              <a:rPr lang="zh-CN" altLang="en-US" dirty="0">
                <a:latin typeface="华文新魏"/>
                <a:cs typeface="华文新魏"/>
              </a:rPr>
              <a:t>起，</a:t>
            </a:r>
            <a:r>
              <a:rPr lang="en-US" altLang="zh-CN" dirty="0">
                <a:latin typeface="华文新魏"/>
                <a:cs typeface="华文新魏"/>
              </a:rPr>
              <a:t>Intel</a:t>
            </a:r>
            <a:r>
              <a:rPr lang="zh-CN" altLang="en-US" dirty="0">
                <a:latin typeface="华文新魏"/>
                <a:cs typeface="华文新魏"/>
              </a:rPr>
              <a:t>处理器的分页单元处理</a:t>
            </a:r>
            <a:r>
              <a:rPr lang="en-US" altLang="zh-CN" dirty="0">
                <a:solidFill>
                  <a:srgbClr val="FF0000"/>
                </a:solidFill>
                <a:latin typeface="华文新魏"/>
                <a:cs typeface="华文新魏"/>
              </a:rPr>
              <a:t>4KB</a:t>
            </a:r>
            <a:r>
              <a:rPr lang="zh-CN" altLang="en-US" dirty="0">
                <a:latin typeface="华文新魏"/>
                <a:cs typeface="华文新魏"/>
              </a:rPr>
              <a:t>的页</a:t>
            </a:r>
          </a:p>
          <a:p>
            <a:r>
              <a:rPr lang="en-US" altLang="zh-CN" dirty="0">
                <a:latin typeface="华文新魏"/>
                <a:cs typeface="华文新魏"/>
              </a:rPr>
              <a:t>32</a:t>
            </a:r>
            <a:r>
              <a:rPr lang="zh-CN" altLang="en-US" dirty="0">
                <a:latin typeface="华文新魏"/>
                <a:cs typeface="华文新魏"/>
              </a:rPr>
              <a:t>位线性地址被分成</a:t>
            </a:r>
            <a:r>
              <a:rPr lang="en-US" altLang="zh-CN" dirty="0">
                <a:solidFill>
                  <a:srgbClr val="FF0000"/>
                </a:solidFill>
                <a:latin typeface="华文新魏"/>
                <a:cs typeface="华文新魏"/>
              </a:rPr>
              <a:t>3</a:t>
            </a:r>
            <a:r>
              <a:rPr lang="zh-CN" altLang="en-US" dirty="0">
                <a:solidFill>
                  <a:srgbClr val="FF0000"/>
                </a:solidFill>
                <a:latin typeface="华文新魏"/>
                <a:cs typeface="华文新魏"/>
              </a:rPr>
              <a:t>个域</a:t>
            </a:r>
          </a:p>
          <a:p>
            <a:pPr lvl="1"/>
            <a:r>
              <a:rPr lang="zh-CN" altLang="en-US" dirty="0"/>
              <a:t>目录</a:t>
            </a:r>
            <a:r>
              <a:rPr lang="en-US" altLang="zh-CN" dirty="0"/>
              <a:t>(directory)</a:t>
            </a:r>
          </a:p>
          <a:p>
            <a:pPr lvl="2"/>
            <a:r>
              <a:rPr lang="zh-CN" altLang="en-US" dirty="0">
                <a:latin typeface="华文新魏"/>
                <a:ea typeface="华文新魏"/>
                <a:cs typeface="华文新魏"/>
              </a:rPr>
              <a:t>最高</a:t>
            </a:r>
            <a:r>
              <a:rPr lang="en-US" altLang="zh-CN" dirty="0">
                <a:solidFill>
                  <a:srgbClr val="FF0000"/>
                </a:solidFill>
                <a:latin typeface="华文新魏"/>
                <a:ea typeface="华文新魏"/>
                <a:cs typeface="华文新魏"/>
              </a:rPr>
              <a:t>10</a:t>
            </a:r>
            <a:r>
              <a:rPr lang="zh-CN" altLang="en-US" dirty="0">
                <a:latin typeface="华文新魏"/>
                <a:ea typeface="华文新魏"/>
                <a:cs typeface="华文新魏"/>
              </a:rPr>
              <a:t>位，决定页目录项（指向适当的页表）</a:t>
            </a:r>
          </a:p>
          <a:p>
            <a:pPr lvl="1"/>
            <a:r>
              <a:rPr lang="zh-CN" altLang="en-US" dirty="0"/>
              <a:t>页表</a:t>
            </a:r>
            <a:r>
              <a:rPr lang="en-US" altLang="zh-CN" dirty="0"/>
              <a:t>(table)</a:t>
            </a:r>
          </a:p>
          <a:p>
            <a:pPr lvl="2"/>
            <a:r>
              <a:rPr lang="zh-CN" altLang="en-US" dirty="0">
                <a:latin typeface="华文新魏"/>
                <a:ea typeface="华文新魏"/>
                <a:cs typeface="华文新魏"/>
              </a:rPr>
              <a:t>中间</a:t>
            </a:r>
            <a:r>
              <a:rPr lang="en-US" altLang="zh-CN" dirty="0">
                <a:solidFill>
                  <a:srgbClr val="FF0000"/>
                </a:solidFill>
                <a:latin typeface="华文新魏"/>
                <a:ea typeface="华文新魏"/>
                <a:cs typeface="华文新魏"/>
              </a:rPr>
              <a:t>10</a:t>
            </a:r>
            <a:r>
              <a:rPr lang="zh-CN" altLang="en-US" dirty="0">
                <a:latin typeface="华文新魏"/>
                <a:ea typeface="华文新魏"/>
                <a:cs typeface="华文新魏"/>
              </a:rPr>
              <a:t>位，决定页表项</a:t>
            </a:r>
            <a:r>
              <a:rPr lang="zh-CN" altLang="en-US" sz="2500" dirty="0">
                <a:latin typeface="华文新魏"/>
                <a:ea typeface="华文新魏"/>
                <a:cs typeface="华文新魏"/>
              </a:rPr>
              <a:t>（指向所在页框的物理地址）</a:t>
            </a:r>
            <a:endParaRPr lang="zh-CN" altLang="en-US" dirty="0">
              <a:latin typeface="华文新魏"/>
              <a:ea typeface="华文新魏"/>
              <a:cs typeface="华文新魏"/>
            </a:endParaRPr>
          </a:p>
          <a:p>
            <a:pPr lvl="1"/>
            <a:r>
              <a:rPr lang="zh-CN" altLang="en-US" dirty="0"/>
              <a:t>偏移量</a:t>
            </a:r>
            <a:r>
              <a:rPr lang="en-US" altLang="zh-CN" dirty="0"/>
              <a:t>(offset)</a:t>
            </a:r>
          </a:p>
          <a:p>
            <a:pPr lvl="2"/>
            <a:r>
              <a:rPr lang="zh-CN" altLang="en-US" dirty="0">
                <a:latin typeface="华文新魏"/>
                <a:ea typeface="华文新魏"/>
                <a:cs typeface="华文新魏"/>
              </a:rPr>
              <a:t>最低的</a:t>
            </a:r>
            <a:r>
              <a:rPr lang="en-US" altLang="zh-CN" dirty="0">
                <a:solidFill>
                  <a:srgbClr val="FF0000"/>
                </a:solidFill>
                <a:latin typeface="华文新魏"/>
                <a:ea typeface="华文新魏"/>
                <a:cs typeface="华文新魏"/>
              </a:rPr>
              <a:t>12</a:t>
            </a:r>
            <a:r>
              <a:rPr lang="zh-CN" altLang="en-US" dirty="0">
                <a:latin typeface="华文新魏"/>
                <a:ea typeface="华文新魏"/>
                <a:cs typeface="华文新魏"/>
              </a:rPr>
              <a:t>位，决定页框内的相对位置</a:t>
            </a:r>
          </a:p>
          <a:p>
            <a:r>
              <a:rPr lang="zh-CN" altLang="en-US" dirty="0">
                <a:latin typeface="华文新魏"/>
                <a:cs typeface="华文新魏"/>
              </a:rPr>
              <a:t>线性地址的转换（二级模式）</a:t>
            </a:r>
          </a:p>
          <a:p>
            <a:pPr lvl="1"/>
            <a:r>
              <a:rPr lang="zh-CN" altLang="en-US" dirty="0"/>
              <a:t>分两步完成，每一步都基于</a:t>
            </a:r>
            <a:r>
              <a:rPr lang="zh-CN" altLang="en-US" dirty="0">
                <a:solidFill>
                  <a:srgbClr val="FF0000"/>
                </a:solidFill>
              </a:rPr>
              <a:t>转换表</a:t>
            </a:r>
          </a:p>
          <a:p>
            <a:pPr lvl="2"/>
            <a:r>
              <a:rPr lang="zh-CN" altLang="en-US" dirty="0">
                <a:latin typeface="华文新魏"/>
                <a:ea typeface="华文新魏"/>
                <a:cs typeface="华文新魏"/>
              </a:rPr>
              <a:t>第一种称为</a:t>
            </a:r>
            <a:r>
              <a:rPr lang="zh-CN" altLang="en-US" dirty="0">
                <a:solidFill>
                  <a:srgbClr val="FF0000"/>
                </a:solidFill>
                <a:latin typeface="华文新魏"/>
                <a:ea typeface="华文新魏"/>
                <a:cs typeface="华文新魏"/>
              </a:rPr>
              <a:t>页目录表</a:t>
            </a:r>
            <a:r>
              <a:rPr lang="en-US" altLang="zh-CN" dirty="0">
                <a:latin typeface="华文新魏"/>
                <a:ea typeface="华文新魏"/>
                <a:cs typeface="华文新魏"/>
              </a:rPr>
              <a:t>(page directory)</a:t>
            </a:r>
          </a:p>
          <a:p>
            <a:pPr lvl="2"/>
            <a:r>
              <a:rPr lang="zh-CN" altLang="en-US" sz="2500" dirty="0">
                <a:latin typeface="华文新魏"/>
                <a:ea typeface="华文新魏"/>
                <a:cs typeface="华文新魏"/>
              </a:rPr>
              <a:t>第二种称为</a:t>
            </a:r>
            <a:r>
              <a:rPr lang="zh-CN" altLang="en-US" sz="2500" dirty="0">
                <a:solidFill>
                  <a:srgbClr val="FF0000"/>
                </a:solidFill>
                <a:latin typeface="华文新魏"/>
                <a:ea typeface="华文新魏"/>
                <a:cs typeface="华文新魏"/>
              </a:rPr>
              <a:t>页表</a:t>
            </a:r>
            <a:r>
              <a:rPr lang="en-US" altLang="zh-CN" sz="2500" dirty="0">
                <a:latin typeface="华文新魏"/>
                <a:ea typeface="华文新魏"/>
                <a:cs typeface="华文新魏"/>
              </a:rPr>
              <a:t>(page table)</a:t>
            </a:r>
          </a:p>
          <a:p>
            <a:pPr lvl="1"/>
            <a:r>
              <a:rPr lang="zh-CN" altLang="en-US" dirty="0"/>
              <a:t>正在使用的页目录表的物理地址存放在</a:t>
            </a:r>
            <a:r>
              <a:rPr lang="en-US" altLang="zh-CN" dirty="0"/>
              <a:t>CPU</a:t>
            </a:r>
            <a:r>
              <a:rPr lang="zh-CN" altLang="en-US" dirty="0"/>
              <a:t>的</a:t>
            </a:r>
            <a:r>
              <a:rPr lang="en-US" altLang="zh-CN" dirty="0">
                <a:solidFill>
                  <a:srgbClr val="FF0000"/>
                </a:solidFill>
              </a:rPr>
              <a:t>CR3</a:t>
            </a:r>
            <a:r>
              <a:rPr lang="zh-CN" altLang="en-US" dirty="0"/>
              <a:t>寄存器中</a:t>
            </a:r>
          </a:p>
        </p:txBody>
      </p:sp>
    </p:spTree>
    <p:extLst>
      <p:ext uri="{BB962C8B-B14F-4D97-AF65-F5344CB8AC3E}">
        <p14:creationId xmlns:p14="http://schemas.microsoft.com/office/powerpoint/2010/main" val="157032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D19E2DCC-8D0D-473B-B7D0-D507FF84ED97}" type="slidenum">
              <a:rPr lang="en-US" altLang="zh-CN"/>
              <a:pPr/>
              <a:t>196</a:t>
            </a:fld>
            <a:endParaRPr lang="en-US" altLang="zh-CN"/>
          </a:p>
        </p:txBody>
      </p:sp>
      <p:sp>
        <p:nvSpPr>
          <p:cNvPr id="1028098" name="Rectangle 2"/>
          <p:cNvSpPr>
            <a:spLocks noGrp="1" noChangeArrowheads="1"/>
          </p:cNvSpPr>
          <p:nvPr>
            <p:ph type="title"/>
          </p:nvPr>
        </p:nvSpPr>
        <p:spPr/>
        <p:txBody>
          <a:bodyPr/>
          <a:lstStyle/>
          <a:p>
            <a:r>
              <a:rPr lang="en-US" altLang="zh-CN" dirty="0"/>
              <a:t>Intel x86</a:t>
            </a:r>
            <a:r>
              <a:rPr lang="zh-CN" altLang="en-US" dirty="0"/>
              <a:t>处理器的分页</a:t>
            </a:r>
            <a:endParaRPr kumimoji="0" lang="zh-CN" altLang="en-US" b="0" dirty="0">
              <a:solidFill>
                <a:srgbClr val="FF0000"/>
              </a:solidFill>
              <a:effectLst/>
            </a:endParaRPr>
          </a:p>
        </p:txBody>
      </p:sp>
      <p:sp>
        <p:nvSpPr>
          <p:cNvPr id="1028099" name="Rectangle 3"/>
          <p:cNvSpPr>
            <a:spLocks noGrp="1" noChangeArrowheads="1"/>
          </p:cNvSpPr>
          <p:nvPr>
            <p:ph type="body" idx="1"/>
          </p:nvPr>
        </p:nvSpPr>
        <p:spPr/>
        <p:txBody>
          <a:bodyPr/>
          <a:lstStyle/>
          <a:p>
            <a:endParaRPr lang="zh-CN" altLang="zh-CN"/>
          </a:p>
        </p:txBody>
      </p:sp>
      <p:pic>
        <p:nvPicPr>
          <p:cNvPr id="1028102" name="Picture 6"/>
          <p:cNvPicPr>
            <a:picLocks noChangeAspect="1" noChangeArrowheads="1"/>
          </p:cNvPicPr>
          <p:nvPr/>
        </p:nvPicPr>
        <p:blipFill>
          <a:blip r:embed="rId2" cstate="print"/>
          <a:srcRect/>
          <a:stretch>
            <a:fillRect/>
          </a:stretch>
        </p:blipFill>
        <p:spPr bwMode="auto">
          <a:xfrm>
            <a:off x="908050" y="1379539"/>
            <a:ext cx="7512113" cy="4857774"/>
          </a:xfrm>
          <a:prstGeom prst="rect">
            <a:avLst/>
          </a:prstGeom>
          <a:noFill/>
        </p:spPr>
      </p:pic>
    </p:spTree>
    <p:extLst>
      <p:ext uri="{BB962C8B-B14F-4D97-AF65-F5344CB8AC3E}">
        <p14:creationId xmlns:p14="http://schemas.microsoft.com/office/powerpoint/2010/main" val="2963311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99BCF8BF-72E3-4401-B5CD-7B19356E1D93}" type="slidenum">
              <a:rPr lang="en-US" altLang="zh-CN"/>
              <a:pPr/>
              <a:t>197</a:t>
            </a:fld>
            <a:endParaRPr lang="en-US" altLang="zh-CN"/>
          </a:p>
        </p:txBody>
      </p:sp>
      <p:sp>
        <p:nvSpPr>
          <p:cNvPr id="1058818" name="Rectangle 2"/>
          <p:cNvSpPr>
            <a:spLocks noGrp="1" noChangeArrowheads="1"/>
          </p:cNvSpPr>
          <p:nvPr>
            <p:ph type="title"/>
          </p:nvPr>
        </p:nvSpPr>
        <p:spPr/>
        <p:txBody>
          <a:bodyPr/>
          <a:lstStyle/>
          <a:p>
            <a:r>
              <a:rPr lang="zh-CN" altLang="en-US"/>
              <a:t>页目录表项结构</a:t>
            </a:r>
          </a:p>
        </p:txBody>
      </p:sp>
      <p:sp>
        <p:nvSpPr>
          <p:cNvPr id="1058819"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每个页目录项</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字节，最多</a:t>
            </a:r>
            <a:r>
              <a:rPr lang="en-US" altLang="zh-CN" dirty="0">
                <a:latin typeface="STXinwei" panose="02010800040101010101" pitchFamily="2" charset="-122"/>
                <a:ea typeface="STXinwei" panose="02010800040101010101" pitchFamily="2" charset="-122"/>
              </a:rPr>
              <a:t>1024</a:t>
            </a:r>
            <a:r>
              <a:rPr lang="zh-CN" altLang="en-US" dirty="0">
                <a:latin typeface="STXinwei" panose="02010800040101010101" pitchFamily="2" charset="-122"/>
                <a:ea typeface="STXinwei" panose="02010800040101010101" pitchFamily="2" charset="-122"/>
              </a:rPr>
              <a:t>项</a:t>
            </a:r>
          </a:p>
          <a:p>
            <a:r>
              <a:rPr lang="zh-CN" altLang="en-US" dirty="0">
                <a:latin typeface="STXinwei" panose="02010800040101010101" pitchFamily="2" charset="-122"/>
                <a:ea typeface="STXinwei" panose="02010800040101010101" pitchFamily="2" charset="-122"/>
              </a:rPr>
              <a:t>页表地址的低</a:t>
            </a:r>
            <a:r>
              <a:rPr lang="en-US" altLang="zh-CN" dirty="0">
                <a:latin typeface="STXinwei" panose="02010800040101010101" pitchFamily="2" charset="-122"/>
                <a:ea typeface="STXinwei" panose="02010800040101010101" pitchFamily="2" charset="-122"/>
              </a:rPr>
              <a:t>12</a:t>
            </a:r>
            <a:r>
              <a:rPr lang="zh-CN" altLang="en-US" dirty="0">
                <a:latin typeface="STXinwei" panose="02010800040101010101" pitchFamily="2" charset="-122"/>
                <a:ea typeface="STXinwei" panose="02010800040101010101" pitchFamily="2" charset="-122"/>
              </a:rPr>
              <a:t>位总为</a:t>
            </a:r>
            <a:r>
              <a:rPr lang="en-US" altLang="zh-CN" dirty="0">
                <a:latin typeface="STXinwei" panose="02010800040101010101" pitchFamily="2" charset="-122"/>
                <a:ea typeface="STXinwei" panose="02010800040101010101" pitchFamily="2" charset="-122"/>
              </a:rPr>
              <a:t>0</a:t>
            </a:r>
            <a:r>
              <a:rPr lang="zh-CN" altLang="en-US" dirty="0">
                <a:latin typeface="STXinwei" panose="02010800040101010101" pitchFamily="2" charset="-122"/>
                <a:ea typeface="STXinwei" panose="02010800040101010101" pitchFamily="2" charset="-122"/>
              </a:rPr>
              <a:t>，所以用高</a:t>
            </a:r>
            <a:r>
              <a:rPr lang="en-US" altLang="zh-CN" dirty="0">
                <a:latin typeface="STXinwei" panose="02010800040101010101" pitchFamily="2" charset="-122"/>
                <a:ea typeface="STXinwei" panose="02010800040101010101" pitchFamily="2" charset="-122"/>
              </a:rPr>
              <a:t>20</a:t>
            </a:r>
            <a:r>
              <a:rPr lang="zh-CN" altLang="en-US" dirty="0">
                <a:latin typeface="STXinwei" panose="02010800040101010101" pitchFamily="2" charset="-122"/>
                <a:ea typeface="STXinwei" panose="02010800040101010101" pitchFamily="2" charset="-122"/>
              </a:rPr>
              <a:t>位指出</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位页表地址即可</a:t>
            </a:r>
          </a:p>
        </p:txBody>
      </p:sp>
      <p:pic>
        <p:nvPicPr>
          <p:cNvPr id="1058820" name="Picture 4" descr="图2－22 页目录中的页目录项"/>
          <p:cNvPicPr>
            <a:picLocks noChangeAspect="1" noChangeArrowheads="1"/>
          </p:cNvPicPr>
          <p:nvPr/>
        </p:nvPicPr>
        <p:blipFill>
          <a:blip r:embed="rId2" cstate="print"/>
          <a:srcRect/>
          <a:stretch>
            <a:fillRect/>
          </a:stretch>
        </p:blipFill>
        <p:spPr bwMode="auto">
          <a:xfrm>
            <a:off x="683568" y="3068960"/>
            <a:ext cx="7458003" cy="2771793"/>
          </a:xfrm>
          <a:prstGeom prst="rect">
            <a:avLst/>
          </a:prstGeom>
          <a:noFill/>
          <a:ln w="9525">
            <a:noFill/>
            <a:miter lim="800000"/>
            <a:headEnd/>
            <a:tailEnd/>
          </a:ln>
        </p:spPr>
      </p:pic>
      <p:sp>
        <p:nvSpPr>
          <p:cNvPr id="2" name="矩形 1"/>
          <p:cNvSpPr/>
          <p:nvPr/>
        </p:nvSpPr>
        <p:spPr bwMode="auto">
          <a:xfrm>
            <a:off x="1691681" y="4122196"/>
            <a:ext cx="3168352"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8" name="矩形 7"/>
          <p:cNvSpPr/>
          <p:nvPr/>
        </p:nvSpPr>
        <p:spPr bwMode="auto">
          <a:xfrm>
            <a:off x="1725779" y="4664971"/>
            <a:ext cx="6331634"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
        <p:nvSpPr>
          <p:cNvPr id="9" name="矩形 8"/>
          <p:cNvSpPr/>
          <p:nvPr/>
        </p:nvSpPr>
        <p:spPr bwMode="auto">
          <a:xfrm>
            <a:off x="1720709" y="5230782"/>
            <a:ext cx="6331634" cy="504056"/>
          </a:xfrm>
          <a:prstGeom prst="rect">
            <a:avLst/>
          </a:prstGeom>
          <a:solidFill>
            <a:srgbClr val="66FF33">
              <a:alpha val="31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rgbClr val="FF9900"/>
              </a:buClr>
              <a:buSzTx/>
              <a:buFont typeface="Wingdings" pitchFamily="2" charset="2"/>
              <a:buNone/>
              <a:tabLst/>
            </a:pPr>
            <a:endParaRPr kumimoji="1" lang="zh-CN" altLang="en-US" sz="1400" b="0" i="0" u="none" strike="noStrike" cap="none" normalizeH="0" baseline="0">
              <a:ln>
                <a:noFill/>
              </a:ln>
              <a:solidFill>
                <a:srgbClr val="FF0000"/>
              </a:solidFill>
              <a:effectLst>
                <a:outerShdw blurRad="38100" dist="38100" dir="2700000" algn="tl">
                  <a:srgbClr val="000000">
                    <a:alpha val="43137"/>
                  </a:srgbClr>
                </a:outerShdw>
              </a:effectLst>
              <a:latin typeface="Times New Roman" pitchFamily="18" charset="0"/>
              <a:ea typeface="楷体_GB2312" pitchFamily="49" charset="-122"/>
            </a:endParaRPr>
          </a:p>
        </p:txBody>
      </p:sp>
    </p:spTree>
    <p:extLst>
      <p:ext uri="{BB962C8B-B14F-4D97-AF65-F5344CB8AC3E}">
        <p14:creationId xmlns:p14="http://schemas.microsoft.com/office/powerpoint/2010/main" val="253224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DE0B11A2-51EC-4FFC-983A-1AA24DA6C831}" type="slidenum">
              <a:rPr lang="en-US" altLang="zh-CN"/>
              <a:pPr/>
              <a:t>198</a:t>
            </a:fld>
            <a:endParaRPr lang="en-US" altLang="zh-CN"/>
          </a:p>
        </p:txBody>
      </p:sp>
      <p:sp>
        <p:nvSpPr>
          <p:cNvPr id="1030146" name="Rectangle 2"/>
          <p:cNvSpPr>
            <a:spLocks noGrp="1" noChangeArrowheads="1"/>
          </p:cNvSpPr>
          <p:nvPr>
            <p:ph type="title"/>
          </p:nvPr>
        </p:nvSpPr>
        <p:spPr/>
        <p:txBody>
          <a:bodyPr/>
          <a:lstStyle/>
          <a:p>
            <a:r>
              <a:rPr lang="zh-CN" altLang="en-US"/>
              <a:t>页目录表项属性说明</a:t>
            </a:r>
          </a:p>
        </p:txBody>
      </p:sp>
      <p:sp>
        <p:nvSpPr>
          <p:cNvPr id="1030147" name="Rectangle 3"/>
          <p:cNvSpPr>
            <a:spLocks noGrp="1" noChangeArrowheads="1"/>
          </p:cNvSpPr>
          <p:nvPr>
            <p:ph type="body" idx="1"/>
          </p:nvPr>
        </p:nvSpPr>
        <p:spPr>
          <a:xfrm>
            <a:off x="107504" y="1268413"/>
            <a:ext cx="9036496" cy="5589587"/>
          </a:xfrm>
        </p:spPr>
        <p:txBody>
          <a:bodyPr/>
          <a:lstStyle/>
          <a:p>
            <a:r>
              <a:rPr lang="zh-CN" altLang="en-US" dirty="0">
                <a:latin typeface="华文新魏"/>
                <a:cs typeface="华文新魏"/>
              </a:rPr>
              <a:t>存在位</a:t>
            </a:r>
            <a:r>
              <a:rPr lang="en-US" altLang="zh-CN" dirty="0">
                <a:latin typeface="华文新魏"/>
                <a:cs typeface="华文新魏"/>
              </a:rPr>
              <a:t>P</a:t>
            </a:r>
            <a:r>
              <a:rPr lang="zh-CN" altLang="en-US" dirty="0">
                <a:latin typeface="华文新魏"/>
                <a:cs typeface="华文新魏"/>
              </a:rPr>
              <a:t>（第</a:t>
            </a:r>
            <a:r>
              <a:rPr lang="en-US" altLang="zh-CN" dirty="0">
                <a:latin typeface="华文新魏"/>
                <a:cs typeface="华文新魏"/>
              </a:rPr>
              <a:t>0</a:t>
            </a:r>
            <a:r>
              <a:rPr lang="zh-CN" altLang="en-US" dirty="0">
                <a:latin typeface="华文新魏"/>
                <a:cs typeface="华文新魏"/>
              </a:rPr>
              <a:t>位）</a:t>
            </a:r>
          </a:p>
          <a:p>
            <a:pPr lvl="1"/>
            <a:r>
              <a:rPr lang="en-US" altLang="zh-CN" dirty="0"/>
              <a:t>P=1</a:t>
            </a:r>
            <a:r>
              <a:rPr lang="zh-CN" altLang="en-US" dirty="0"/>
              <a:t>：页表地址指向的该页在内存中</a:t>
            </a:r>
          </a:p>
          <a:p>
            <a:pPr lvl="1"/>
            <a:r>
              <a:rPr lang="en-US" altLang="zh-CN" dirty="0"/>
              <a:t>P=0</a:t>
            </a:r>
            <a:r>
              <a:rPr lang="zh-CN" altLang="en-US" dirty="0"/>
              <a:t>：不在内存中</a:t>
            </a:r>
            <a:endParaRPr lang="en-US" altLang="zh-CN" dirty="0"/>
          </a:p>
          <a:p>
            <a:pPr lvl="2"/>
            <a:r>
              <a:rPr lang="zh-CN" altLang="en-US" dirty="0">
                <a:latin typeface="华文新魏"/>
                <a:ea typeface="华文新魏"/>
                <a:cs typeface="华文新魏"/>
              </a:rPr>
              <a:t>分页单元将该线性地址存放在处理器的</a:t>
            </a:r>
            <a:r>
              <a:rPr lang="en-US" altLang="zh-CN" dirty="0">
                <a:solidFill>
                  <a:srgbClr val="FF0000"/>
                </a:solidFill>
                <a:latin typeface="华文新魏"/>
                <a:ea typeface="华文新魏"/>
                <a:cs typeface="华文新魏"/>
              </a:rPr>
              <a:t>CR2</a:t>
            </a:r>
            <a:r>
              <a:rPr lang="zh-CN" altLang="en-US" dirty="0">
                <a:latin typeface="华文新魏"/>
                <a:ea typeface="华文新魏"/>
                <a:cs typeface="华文新魏"/>
              </a:rPr>
              <a:t>寄存器中，并产生一个</a:t>
            </a:r>
            <a:r>
              <a:rPr lang="en-US" altLang="zh-CN" dirty="0">
                <a:latin typeface="华文新魏"/>
                <a:ea typeface="华文新魏"/>
                <a:cs typeface="华文新魏"/>
              </a:rPr>
              <a:t>14</a:t>
            </a:r>
            <a:r>
              <a:rPr lang="zh-CN" altLang="en-US" dirty="0">
                <a:latin typeface="华文新魏"/>
                <a:ea typeface="华文新魏"/>
                <a:cs typeface="华文新魏"/>
              </a:rPr>
              <a:t>号异常（缺页异常）</a:t>
            </a:r>
          </a:p>
          <a:p>
            <a:r>
              <a:rPr lang="zh-CN" altLang="en-US" dirty="0">
                <a:solidFill>
                  <a:srgbClr val="FF0000"/>
                </a:solidFill>
                <a:latin typeface="华文新魏"/>
                <a:cs typeface="华文新魏"/>
              </a:rPr>
              <a:t>读</a:t>
            </a:r>
            <a:r>
              <a:rPr lang="en-US" altLang="zh-CN" dirty="0">
                <a:solidFill>
                  <a:srgbClr val="FF0000"/>
                </a:solidFill>
                <a:latin typeface="华文新魏"/>
                <a:cs typeface="华文新魏"/>
              </a:rPr>
              <a:t>/</a:t>
            </a:r>
            <a:r>
              <a:rPr lang="zh-CN" altLang="en-US" dirty="0">
                <a:solidFill>
                  <a:srgbClr val="FF0000"/>
                </a:solidFill>
                <a:latin typeface="华文新魏"/>
                <a:cs typeface="华文新魏"/>
              </a:rPr>
              <a:t>写位</a:t>
            </a:r>
            <a:r>
              <a:rPr lang="en-US" altLang="zh-CN" dirty="0">
                <a:latin typeface="华文新魏"/>
                <a:cs typeface="华文新魏"/>
              </a:rPr>
              <a:t>R/W</a:t>
            </a:r>
            <a:r>
              <a:rPr lang="zh-CN" altLang="en-US" dirty="0">
                <a:latin typeface="华文新魏"/>
                <a:cs typeface="华文新魏"/>
              </a:rPr>
              <a:t>（第</a:t>
            </a:r>
            <a:r>
              <a:rPr lang="en-US" altLang="zh-CN" dirty="0">
                <a:latin typeface="华文新魏"/>
                <a:cs typeface="华文新魏"/>
              </a:rPr>
              <a:t>1</a:t>
            </a:r>
            <a:r>
              <a:rPr lang="zh-CN" altLang="en-US" dirty="0">
                <a:latin typeface="华文新魏"/>
                <a:cs typeface="华文新魏"/>
              </a:rPr>
              <a:t>位）及</a:t>
            </a:r>
            <a:r>
              <a:rPr lang="zh-CN" altLang="en-US" dirty="0">
                <a:solidFill>
                  <a:srgbClr val="FF0000"/>
                </a:solidFill>
                <a:latin typeface="华文新魏"/>
                <a:cs typeface="华文新魏"/>
              </a:rPr>
              <a:t>用户</a:t>
            </a:r>
            <a:r>
              <a:rPr lang="en-US" altLang="zh-CN" dirty="0">
                <a:solidFill>
                  <a:srgbClr val="FF0000"/>
                </a:solidFill>
                <a:latin typeface="华文新魏"/>
                <a:cs typeface="华文新魏"/>
              </a:rPr>
              <a:t>/</a:t>
            </a:r>
            <a:r>
              <a:rPr lang="zh-CN" altLang="en-US" dirty="0">
                <a:solidFill>
                  <a:srgbClr val="FF0000"/>
                </a:solidFill>
                <a:latin typeface="华文新魏"/>
                <a:cs typeface="华文新魏"/>
              </a:rPr>
              <a:t>管理员</a:t>
            </a:r>
            <a:r>
              <a:rPr lang="en-US" altLang="zh-CN" dirty="0">
                <a:latin typeface="华文新魏"/>
                <a:cs typeface="华文新魏"/>
              </a:rPr>
              <a:t>U/S</a:t>
            </a:r>
            <a:r>
              <a:rPr lang="zh-CN" altLang="en-US" dirty="0">
                <a:latin typeface="华文新魏"/>
                <a:cs typeface="华文新魏"/>
              </a:rPr>
              <a:t>位（第</a:t>
            </a:r>
            <a:r>
              <a:rPr lang="en-US" altLang="zh-CN" dirty="0">
                <a:latin typeface="华文新魏"/>
                <a:cs typeface="华文新魏"/>
              </a:rPr>
              <a:t>2</a:t>
            </a:r>
            <a:r>
              <a:rPr lang="zh-CN" altLang="en-US" dirty="0">
                <a:latin typeface="华文新魏"/>
                <a:cs typeface="华文新魏"/>
              </a:rPr>
              <a:t>位）</a:t>
            </a:r>
          </a:p>
          <a:p>
            <a:pPr lvl="1"/>
            <a:r>
              <a:rPr lang="zh-CN" altLang="en-US" dirty="0"/>
              <a:t>这两位为页目录项提供</a:t>
            </a:r>
            <a:r>
              <a:rPr lang="zh-CN" altLang="en-US" dirty="0">
                <a:solidFill>
                  <a:srgbClr val="FF0000"/>
                </a:solidFill>
              </a:rPr>
              <a:t>硬件保护</a:t>
            </a:r>
          </a:p>
          <a:p>
            <a:pPr lvl="2"/>
            <a:r>
              <a:rPr lang="zh-CN" altLang="en-US" dirty="0">
                <a:latin typeface="华文新魏"/>
                <a:ea typeface="华文新魏"/>
                <a:cs typeface="华文新魏"/>
              </a:rPr>
              <a:t>特权级为</a:t>
            </a:r>
            <a:r>
              <a:rPr lang="en-US" altLang="zh-CN" dirty="0">
                <a:latin typeface="华文新魏"/>
                <a:ea typeface="华文新魏"/>
                <a:cs typeface="华文新魏"/>
              </a:rPr>
              <a:t>3</a:t>
            </a:r>
            <a:r>
              <a:rPr lang="zh-CN" altLang="en-US" dirty="0">
                <a:latin typeface="华文新魏"/>
                <a:ea typeface="华文新魏"/>
                <a:cs typeface="华文新魏"/>
              </a:rPr>
              <a:t>的进程要访问页面时需通过页保护检查</a:t>
            </a:r>
          </a:p>
          <a:p>
            <a:pPr lvl="2"/>
            <a:r>
              <a:rPr lang="zh-CN" altLang="en-US" dirty="0">
                <a:latin typeface="华文新魏"/>
                <a:ea typeface="华文新魏"/>
                <a:cs typeface="华文新魏"/>
              </a:rPr>
              <a:t>特权级为</a:t>
            </a:r>
            <a:r>
              <a:rPr lang="en-US" altLang="zh-CN" dirty="0">
                <a:latin typeface="华文新魏"/>
                <a:ea typeface="华文新魏"/>
                <a:cs typeface="华文新魏"/>
              </a:rPr>
              <a:t>0</a:t>
            </a:r>
            <a:r>
              <a:rPr lang="zh-CN" altLang="en-US" dirty="0">
                <a:latin typeface="华文新魏"/>
                <a:ea typeface="华文新魏"/>
                <a:cs typeface="华文新魏"/>
              </a:rPr>
              <a:t>的进程可绕过页保护</a:t>
            </a:r>
          </a:p>
          <a:p>
            <a:r>
              <a:rPr lang="en-US" altLang="zh-CN" dirty="0">
                <a:latin typeface="华文新魏"/>
                <a:cs typeface="华文新魏"/>
              </a:rPr>
              <a:t>PWT</a:t>
            </a:r>
            <a:r>
              <a:rPr lang="zh-CN" altLang="en-US" dirty="0">
                <a:latin typeface="华文新魏"/>
                <a:cs typeface="华文新魏"/>
              </a:rPr>
              <a:t>位（第</a:t>
            </a:r>
            <a:r>
              <a:rPr lang="en-US" altLang="zh-CN" dirty="0">
                <a:latin typeface="华文新魏"/>
                <a:cs typeface="华文新魏"/>
              </a:rPr>
              <a:t>3</a:t>
            </a:r>
            <a:r>
              <a:rPr lang="zh-CN" altLang="en-US" dirty="0">
                <a:latin typeface="华文新魏"/>
                <a:cs typeface="华文新魏"/>
              </a:rPr>
              <a:t>位）：是否采用写透方式</a:t>
            </a:r>
          </a:p>
          <a:p>
            <a:pPr lvl="1"/>
            <a:r>
              <a:rPr lang="en-US" altLang="zh-CN" dirty="0"/>
              <a:t>1</a:t>
            </a:r>
            <a:r>
              <a:rPr lang="zh-CN" altLang="en-US" dirty="0"/>
              <a:t>表示采用写透方式</a:t>
            </a:r>
            <a:endParaRPr lang="en-US" altLang="zh-CN" dirty="0"/>
          </a:p>
          <a:p>
            <a:pPr lvl="2"/>
            <a:r>
              <a:rPr lang="zh-CN" altLang="en-US" dirty="0">
                <a:latin typeface="华文新魏"/>
                <a:ea typeface="华文新魏"/>
                <a:cs typeface="华文新魏"/>
              </a:rPr>
              <a:t>该方式既写内存（</a:t>
            </a:r>
            <a:r>
              <a:rPr lang="en-US" altLang="zh-CN" dirty="0">
                <a:latin typeface="华文新魏"/>
                <a:ea typeface="华文新魏"/>
                <a:cs typeface="华文新魏"/>
              </a:rPr>
              <a:t>RAM</a:t>
            </a:r>
            <a:r>
              <a:rPr lang="zh-CN" altLang="en-US" dirty="0">
                <a:latin typeface="华文新魏"/>
                <a:ea typeface="华文新魏"/>
                <a:cs typeface="华文新魏"/>
              </a:rPr>
              <a:t>）也写高速缓存</a:t>
            </a:r>
          </a:p>
        </p:txBody>
      </p:sp>
    </p:spTree>
    <p:extLst>
      <p:ext uri="{BB962C8B-B14F-4D97-AF65-F5344CB8AC3E}">
        <p14:creationId xmlns:p14="http://schemas.microsoft.com/office/powerpoint/2010/main" val="377844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7E178C2A-2025-453E-A201-21FB78E8F6B4}" type="slidenum">
              <a:rPr lang="en-US" altLang="zh-CN"/>
              <a:pPr/>
              <a:t>199</a:t>
            </a:fld>
            <a:endParaRPr lang="en-US" altLang="zh-CN"/>
          </a:p>
        </p:txBody>
      </p:sp>
      <p:sp>
        <p:nvSpPr>
          <p:cNvPr id="1032194" name="Rectangle 2"/>
          <p:cNvSpPr>
            <a:spLocks noGrp="1" noChangeArrowheads="1"/>
          </p:cNvSpPr>
          <p:nvPr>
            <p:ph type="title"/>
          </p:nvPr>
        </p:nvSpPr>
        <p:spPr/>
        <p:txBody>
          <a:bodyPr/>
          <a:lstStyle/>
          <a:p>
            <a:r>
              <a:rPr lang="zh-CN" altLang="en-US" dirty="0"/>
              <a:t>硬件保护方案</a:t>
            </a:r>
          </a:p>
        </p:txBody>
      </p:sp>
      <p:sp>
        <p:nvSpPr>
          <p:cNvPr id="1032195" name="Rectangle 3"/>
          <p:cNvSpPr>
            <a:spLocks noGrp="1" noChangeArrowheads="1"/>
          </p:cNvSpPr>
          <p:nvPr>
            <p:ph type="body" idx="1"/>
          </p:nvPr>
        </p:nvSpPr>
        <p:spPr>
          <a:xfrm>
            <a:off x="0" y="1269727"/>
            <a:ext cx="9097764" cy="3527425"/>
          </a:xfrm>
        </p:spPr>
        <p:txBody>
          <a:bodyPr/>
          <a:lstStyle/>
          <a:p>
            <a:pPr>
              <a:spcBef>
                <a:spcPts val="0"/>
              </a:spcBef>
            </a:pPr>
            <a:r>
              <a:rPr lang="zh-CN" altLang="en-US" dirty="0">
                <a:latin typeface="华文新魏"/>
                <a:cs typeface="华文新魏"/>
              </a:rPr>
              <a:t>分页单元和分段单元的保护方案不同</a:t>
            </a:r>
          </a:p>
          <a:p>
            <a:pPr lvl="1">
              <a:spcBef>
                <a:spcPts val="0"/>
              </a:spcBef>
            </a:pPr>
            <a:r>
              <a:rPr lang="en-US" altLang="zh-CN" dirty="0"/>
              <a:t>X86</a:t>
            </a:r>
            <a:r>
              <a:rPr lang="zh-CN" altLang="en-US" dirty="0"/>
              <a:t>处理器允许一个段使用</a:t>
            </a:r>
            <a:r>
              <a:rPr lang="en-US" altLang="zh-CN" dirty="0"/>
              <a:t>4</a:t>
            </a:r>
            <a:r>
              <a:rPr lang="zh-CN" altLang="en-US" dirty="0"/>
              <a:t>种不同特权等级</a:t>
            </a:r>
          </a:p>
          <a:p>
            <a:pPr lvl="1">
              <a:spcBef>
                <a:spcPts val="0"/>
              </a:spcBef>
            </a:pPr>
            <a:r>
              <a:rPr lang="zh-CN" altLang="en-US" dirty="0"/>
              <a:t>页与页表相关的特权级别只有两个，</a:t>
            </a:r>
            <a:r>
              <a:rPr lang="zh-CN" altLang="en-US" dirty="0">
                <a:solidFill>
                  <a:srgbClr val="FF0000"/>
                </a:solidFill>
              </a:rPr>
              <a:t>特权级别</a:t>
            </a:r>
            <a:r>
              <a:rPr lang="zh-CN" altLang="en-US" dirty="0"/>
              <a:t>由</a:t>
            </a:r>
            <a:r>
              <a:rPr lang="en-US" altLang="zh-CN" dirty="0"/>
              <a:t>User/Supervisor</a:t>
            </a:r>
            <a:r>
              <a:rPr lang="zh-CN" altLang="en-US" dirty="0"/>
              <a:t>标志控制</a:t>
            </a:r>
          </a:p>
          <a:p>
            <a:pPr lvl="2">
              <a:spcBef>
                <a:spcPts val="0"/>
              </a:spcBef>
            </a:pPr>
            <a:r>
              <a:rPr lang="zh-CN" altLang="en-US" sz="2000" dirty="0">
                <a:latin typeface="华文新魏"/>
                <a:ea typeface="华文新魏"/>
                <a:cs typeface="华文新魏"/>
              </a:rPr>
              <a:t>若这个标志为</a:t>
            </a:r>
            <a:r>
              <a:rPr lang="en-US" altLang="zh-CN" sz="2000" dirty="0">
                <a:solidFill>
                  <a:srgbClr val="FF0000"/>
                </a:solidFill>
                <a:latin typeface="华文新魏"/>
                <a:ea typeface="华文新魏"/>
                <a:cs typeface="华文新魏"/>
              </a:rPr>
              <a:t>0</a:t>
            </a:r>
            <a:r>
              <a:rPr lang="zh-CN" altLang="en-US" sz="2000" dirty="0">
                <a:latin typeface="华文新魏"/>
                <a:ea typeface="华文新魏"/>
                <a:cs typeface="华文新魏"/>
              </a:rPr>
              <a:t>，只有当</a:t>
            </a:r>
            <a:r>
              <a:rPr lang="en-US" altLang="zh-CN" sz="2000" dirty="0">
                <a:latin typeface="华文新魏"/>
                <a:ea typeface="华文新魏"/>
                <a:cs typeface="华文新魏"/>
              </a:rPr>
              <a:t>CPL</a:t>
            </a:r>
            <a:r>
              <a:rPr lang="zh-CN" altLang="en-US" sz="2000" dirty="0">
                <a:latin typeface="华文新魏"/>
                <a:ea typeface="华文新魏"/>
                <a:cs typeface="华文新魏"/>
              </a:rPr>
              <a:t>小于</a:t>
            </a:r>
            <a:r>
              <a:rPr lang="en-US" altLang="zh-CN" sz="2000" dirty="0">
                <a:latin typeface="华文新魏"/>
                <a:ea typeface="华文新魏"/>
                <a:cs typeface="华文新魏"/>
              </a:rPr>
              <a:t>3</a:t>
            </a:r>
            <a:r>
              <a:rPr lang="zh-CN" altLang="en-US" sz="2000" dirty="0">
                <a:latin typeface="华文新魏"/>
                <a:ea typeface="华文新魏"/>
                <a:cs typeface="华文新魏"/>
              </a:rPr>
              <a:t>时才能对此页寻址</a:t>
            </a:r>
          </a:p>
          <a:p>
            <a:pPr lvl="2">
              <a:spcBef>
                <a:spcPts val="0"/>
              </a:spcBef>
            </a:pPr>
            <a:r>
              <a:rPr lang="zh-CN" altLang="en-US" sz="2000" dirty="0">
                <a:latin typeface="华文新魏"/>
                <a:ea typeface="华文新魏"/>
                <a:cs typeface="华文新魏"/>
              </a:rPr>
              <a:t>若这个标志为</a:t>
            </a:r>
            <a:r>
              <a:rPr lang="en-US" altLang="zh-CN" sz="2000" dirty="0">
                <a:solidFill>
                  <a:srgbClr val="FF0000"/>
                </a:solidFill>
                <a:latin typeface="华文新魏"/>
                <a:ea typeface="华文新魏"/>
                <a:cs typeface="华文新魏"/>
              </a:rPr>
              <a:t>1</a:t>
            </a:r>
            <a:r>
              <a:rPr lang="zh-CN" altLang="en-US" sz="2000" dirty="0">
                <a:latin typeface="华文新魏"/>
                <a:ea typeface="华文新魏"/>
                <a:cs typeface="华文新魏"/>
              </a:rPr>
              <a:t>，则总能对此页寻址</a:t>
            </a:r>
          </a:p>
          <a:p>
            <a:pPr lvl="1">
              <a:spcBef>
                <a:spcPts val="0"/>
              </a:spcBef>
            </a:pPr>
            <a:r>
              <a:rPr lang="zh-CN" altLang="en-US" dirty="0"/>
              <a:t>页与页表的</a:t>
            </a:r>
            <a:r>
              <a:rPr lang="zh-CN" altLang="en-US" dirty="0">
                <a:solidFill>
                  <a:srgbClr val="FF0000"/>
                </a:solidFill>
              </a:rPr>
              <a:t>存取权限</a:t>
            </a:r>
            <a:r>
              <a:rPr lang="zh-CN" altLang="en-US" dirty="0"/>
              <a:t>由</a:t>
            </a:r>
            <a:r>
              <a:rPr lang="en-US" altLang="zh-CN" dirty="0"/>
              <a:t>Read/Write</a:t>
            </a:r>
            <a:r>
              <a:rPr lang="zh-CN" altLang="en-US" dirty="0"/>
              <a:t>标志控制</a:t>
            </a:r>
          </a:p>
          <a:p>
            <a:pPr lvl="2">
              <a:spcBef>
                <a:spcPts val="0"/>
              </a:spcBef>
            </a:pPr>
            <a:r>
              <a:rPr lang="zh-CN" altLang="en-US" sz="2000" dirty="0">
                <a:latin typeface="华文新魏"/>
                <a:ea typeface="华文新魏"/>
                <a:cs typeface="华文新魏"/>
              </a:rPr>
              <a:t>标志为</a:t>
            </a:r>
            <a:r>
              <a:rPr lang="en-US" altLang="zh-CN" sz="2000" dirty="0">
                <a:latin typeface="华文新魏"/>
                <a:ea typeface="华文新魏"/>
                <a:cs typeface="华文新魏"/>
              </a:rPr>
              <a:t>0</a:t>
            </a:r>
            <a:r>
              <a:rPr lang="zh-CN" altLang="en-US" sz="2000" dirty="0">
                <a:latin typeface="华文新魏"/>
                <a:ea typeface="华文新魏"/>
                <a:cs typeface="华文新魏"/>
              </a:rPr>
              <a:t>，页是</a:t>
            </a:r>
            <a:r>
              <a:rPr lang="zh-CN" altLang="en-US" sz="2000" dirty="0">
                <a:solidFill>
                  <a:srgbClr val="FF0000"/>
                </a:solidFill>
                <a:latin typeface="华文新魏"/>
                <a:ea typeface="华文新魏"/>
                <a:cs typeface="华文新魏"/>
              </a:rPr>
              <a:t>只读</a:t>
            </a:r>
            <a:r>
              <a:rPr lang="zh-CN" altLang="en-US" sz="2000" dirty="0">
                <a:latin typeface="华文新魏"/>
                <a:ea typeface="华文新魏"/>
                <a:cs typeface="华文新魏"/>
              </a:rPr>
              <a:t>的</a:t>
            </a:r>
          </a:p>
          <a:p>
            <a:pPr lvl="2">
              <a:spcBef>
                <a:spcPts val="0"/>
              </a:spcBef>
            </a:pPr>
            <a:r>
              <a:rPr lang="zh-CN" altLang="en-US" sz="2000" dirty="0">
                <a:latin typeface="华文新魏"/>
                <a:ea typeface="华文新魏"/>
                <a:cs typeface="华文新魏"/>
              </a:rPr>
              <a:t>标志为</a:t>
            </a:r>
            <a:r>
              <a:rPr lang="en-US" altLang="zh-CN" sz="2000" dirty="0">
                <a:latin typeface="华文新魏"/>
                <a:ea typeface="华文新魏"/>
                <a:cs typeface="华文新魏"/>
              </a:rPr>
              <a:t>1</a:t>
            </a:r>
            <a:r>
              <a:rPr lang="zh-CN" altLang="en-US" sz="2000" dirty="0">
                <a:latin typeface="华文新魏"/>
                <a:ea typeface="华文新魏"/>
                <a:cs typeface="华文新魏"/>
              </a:rPr>
              <a:t>，则是</a:t>
            </a:r>
            <a:r>
              <a:rPr lang="zh-CN" altLang="en-US" sz="2000" dirty="0">
                <a:solidFill>
                  <a:srgbClr val="FF0000"/>
                </a:solidFill>
                <a:latin typeface="华文新魏"/>
                <a:ea typeface="华文新魏"/>
                <a:cs typeface="华文新魏"/>
              </a:rPr>
              <a:t>可读写</a:t>
            </a:r>
            <a:r>
              <a:rPr lang="zh-CN" altLang="en-US" sz="2000" dirty="0">
                <a:latin typeface="华文新魏"/>
                <a:ea typeface="华文新魏"/>
                <a:cs typeface="华文新魏"/>
              </a:rPr>
              <a:t>的</a:t>
            </a:r>
          </a:p>
        </p:txBody>
      </p:sp>
      <p:pic>
        <p:nvPicPr>
          <p:cNvPr id="1032196" name="Picture 4" descr="图2－23"/>
          <p:cNvPicPr>
            <a:picLocks noChangeAspect="1" noChangeArrowheads="1"/>
          </p:cNvPicPr>
          <p:nvPr/>
        </p:nvPicPr>
        <p:blipFill>
          <a:blip r:embed="rId2" cstate="print"/>
          <a:srcRect/>
          <a:stretch>
            <a:fillRect/>
          </a:stretch>
        </p:blipFill>
        <p:spPr bwMode="auto">
          <a:xfrm>
            <a:off x="2051051" y="4552950"/>
            <a:ext cx="4033118" cy="1808869"/>
          </a:xfrm>
          <a:prstGeom prst="rect">
            <a:avLst/>
          </a:prstGeom>
          <a:noFill/>
          <a:ln w="9525">
            <a:noFill/>
            <a:miter lim="800000"/>
            <a:headEnd/>
            <a:tailEnd/>
          </a:ln>
        </p:spPr>
      </p:pic>
    </p:spTree>
    <p:extLst>
      <p:ext uri="{BB962C8B-B14F-4D97-AF65-F5344CB8AC3E}">
        <p14:creationId xmlns:p14="http://schemas.microsoft.com/office/powerpoint/2010/main" val="387109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73675"/>
            <a:ext cx="8919014" cy="4819621"/>
          </a:xfrm>
        </p:spPr>
        <p:txBody>
          <a:bodyPr/>
          <a:lstStyle/>
          <a:p>
            <a:pPr eaLnBrk="1" hangingPunct="1"/>
            <a:r>
              <a:rPr lang="zh-CN" altLang="en-US" dirty="0">
                <a:solidFill>
                  <a:srgbClr val="FF0000"/>
                </a:solidFill>
                <a:latin typeface="华文新魏" charset="0"/>
                <a:ea typeface="华文新魏" charset="0"/>
                <a:cs typeface="华文新魏" charset="0"/>
              </a:rPr>
              <a:t>存储器工作原理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存储器层次 </a:t>
            </a:r>
          </a:p>
          <a:p>
            <a:pPr lvl="1" eaLnBrk="1" hangingPunct="1"/>
            <a:r>
              <a:rPr lang="zh-CN" altLang="en-US" dirty="0">
                <a:solidFill>
                  <a:srgbClr val="0000FF"/>
                </a:solidFill>
                <a:latin typeface="华文新魏" charset="0"/>
                <a:ea typeface="华文新魏" charset="0"/>
                <a:cs typeface="华文新魏" charset="0"/>
              </a:rPr>
              <a:t>地址转换与存储保护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4164337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20</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68760"/>
            <a:ext cx="8919014" cy="4675605"/>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solidFill>
                  <a:srgbClr val="FF0000"/>
                </a:solidFill>
                <a:latin typeface="华文新魏" charset="0"/>
                <a:ea typeface="华文新魏" charset="0"/>
                <a:cs typeface="华文新魏" charset="0"/>
              </a:rPr>
              <a:t>连续存储管理 </a:t>
            </a:r>
          </a:p>
          <a:p>
            <a:pPr lvl="1" eaLnBrk="1" hangingPunct="1"/>
            <a:r>
              <a:rPr lang="zh-CN" altLang="en-US" dirty="0">
                <a:solidFill>
                  <a:srgbClr val="0000FF"/>
                </a:solidFill>
                <a:latin typeface="华文新魏" charset="0"/>
                <a:ea typeface="华文新魏" charset="0"/>
                <a:cs typeface="华文新魏" charset="0"/>
              </a:rPr>
              <a:t>固定分区存储管理的基本思想</a:t>
            </a:r>
          </a:p>
          <a:p>
            <a:pPr lvl="1" eaLnBrk="1" hangingPunct="1"/>
            <a:r>
              <a:rPr lang="zh-CN" altLang="en-US" dirty="0">
                <a:solidFill>
                  <a:srgbClr val="0000FF"/>
                </a:solidFill>
                <a:latin typeface="华文新魏" charset="0"/>
                <a:ea typeface="华文新魏" charset="0"/>
                <a:cs typeface="华文新魏" charset="0"/>
              </a:rPr>
              <a:t>固定分区存储管理的数据结构</a:t>
            </a:r>
          </a:p>
          <a:p>
            <a:pPr lvl="1" eaLnBrk="1" hangingPunct="1"/>
            <a:r>
              <a:rPr lang="zh-CN" altLang="en-US" dirty="0">
                <a:solidFill>
                  <a:srgbClr val="0000FF"/>
                </a:solidFill>
                <a:latin typeface="华文新魏" charset="0"/>
                <a:ea typeface="华文新魏" charset="0"/>
                <a:cs typeface="华文新魏" charset="0"/>
              </a:rPr>
              <a:t>作业进入固定分区排队策略</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分页存储管理 </a:t>
            </a: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50515440"/>
      </p:ext>
    </p:extLst>
  </p:cSld>
  <p:clrMapOvr>
    <a:masterClrMapping/>
  </p:clrMapOvr>
  <p:transition spd="slow">
    <p:wip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A6C51EA-FEF2-42F1-930D-AAD00AC19B10}" type="slidenum">
              <a:rPr lang="en-US" altLang="zh-CN"/>
              <a:pPr/>
              <a:t>200</a:t>
            </a:fld>
            <a:endParaRPr lang="en-US" altLang="zh-CN"/>
          </a:p>
        </p:txBody>
      </p:sp>
      <p:sp>
        <p:nvSpPr>
          <p:cNvPr id="1117186" name="Rectangle 2"/>
          <p:cNvSpPr>
            <a:spLocks noGrp="1" noChangeArrowheads="1"/>
          </p:cNvSpPr>
          <p:nvPr>
            <p:ph type="title"/>
          </p:nvPr>
        </p:nvSpPr>
        <p:spPr/>
        <p:txBody>
          <a:bodyPr/>
          <a:lstStyle/>
          <a:p>
            <a:r>
              <a:rPr lang="zh-CN" altLang="en-US"/>
              <a:t>页目录表项属性说明</a:t>
            </a:r>
          </a:p>
        </p:txBody>
      </p:sp>
      <p:sp>
        <p:nvSpPr>
          <p:cNvPr id="1117187" name="Rectangle 3"/>
          <p:cNvSpPr>
            <a:spLocks noGrp="1" noChangeArrowheads="1"/>
          </p:cNvSpPr>
          <p:nvPr>
            <p:ph type="body" idx="1"/>
          </p:nvPr>
        </p:nvSpPr>
        <p:spPr/>
        <p:txBody>
          <a:bodyPr/>
          <a:lstStyle/>
          <a:p>
            <a:r>
              <a:rPr lang="en-US" altLang="zh-CN" dirty="0">
                <a:latin typeface="华文新魏"/>
                <a:cs typeface="华文新魏"/>
              </a:rPr>
              <a:t>PCD</a:t>
            </a:r>
            <a:r>
              <a:rPr lang="zh-CN" altLang="en-US" dirty="0">
                <a:latin typeface="华文新魏"/>
                <a:cs typeface="华文新魏"/>
              </a:rPr>
              <a:t>位（第</a:t>
            </a:r>
            <a:r>
              <a:rPr lang="en-US" altLang="zh-CN" dirty="0">
                <a:latin typeface="华文新魏"/>
                <a:cs typeface="华文新魏"/>
              </a:rPr>
              <a:t>4</a:t>
            </a:r>
            <a:r>
              <a:rPr lang="zh-CN" altLang="en-US" dirty="0">
                <a:latin typeface="华文新魏"/>
                <a:cs typeface="华文新魏"/>
              </a:rPr>
              <a:t>位）：是否启用高速缓存</a:t>
            </a:r>
          </a:p>
          <a:p>
            <a:pPr lvl="1"/>
            <a:r>
              <a:rPr lang="zh-CN" altLang="en-US" dirty="0"/>
              <a:t>为</a:t>
            </a:r>
            <a:r>
              <a:rPr lang="en-US" altLang="zh-CN" dirty="0"/>
              <a:t>1</a:t>
            </a:r>
            <a:r>
              <a:rPr lang="zh-CN" altLang="en-US" dirty="0"/>
              <a:t>时表示启用高速缓存</a:t>
            </a:r>
          </a:p>
          <a:p>
            <a:r>
              <a:rPr lang="zh-CN" altLang="en-US" dirty="0">
                <a:latin typeface="华文新魏"/>
                <a:cs typeface="华文新魏"/>
              </a:rPr>
              <a:t>访问位（第</a:t>
            </a:r>
            <a:r>
              <a:rPr lang="en-US" altLang="zh-CN" dirty="0">
                <a:latin typeface="华文新魏"/>
                <a:cs typeface="华文新魏"/>
              </a:rPr>
              <a:t>5</a:t>
            </a:r>
            <a:r>
              <a:rPr lang="zh-CN" altLang="en-US" dirty="0">
                <a:latin typeface="华文新魏"/>
                <a:cs typeface="华文新魏"/>
              </a:rPr>
              <a:t>位）</a:t>
            </a:r>
          </a:p>
          <a:p>
            <a:pPr lvl="1"/>
            <a:r>
              <a:rPr lang="zh-CN" altLang="en-US" dirty="0"/>
              <a:t>当对页目录项进行访问时，</a:t>
            </a:r>
            <a:r>
              <a:rPr lang="en-US" altLang="zh-CN" dirty="0"/>
              <a:t>A</a:t>
            </a:r>
            <a:r>
              <a:rPr lang="zh-CN" altLang="en-US" dirty="0"/>
              <a:t>位为</a:t>
            </a:r>
            <a:r>
              <a:rPr lang="en-US" altLang="zh-CN" dirty="0"/>
              <a:t>1</a:t>
            </a:r>
          </a:p>
          <a:p>
            <a:r>
              <a:rPr lang="en-US" altLang="zh-CN" dirty="0">
                <a:latin typeface="华文新魏"/>
                <a:cs typeface="华文新魏"/>
              </a:rPr>
              <a:t>Page Size</a:t>
            </a:r>
            <a:r>
              <a:rPr lang="zh-CN" altLang="en-US" dirty="0">
                <a:latin typeface="华文新魏"/>
                <a:cs typeface="华文新魏"/>
              </a:rPr>
              <a:t>标志（第</a:t>
            </a:r>
            <a:r>
              <a:rPr lang="en-US" altLang="zh-CN" dirty="0">
                <a:latin typeface="华文新魏"/>
                <a:cs typeface="华文新魏"/>
              </a:rPr>
              <a:t>7</a:t>
            </a:r>
            <a:r>
              <a:rPr lang="zh-CN" altLang="en-US" dirty="0">
                <a:latin typeface="华文新魏"/>
                <a:cs typeface="华文新魏"/>
              </a:rPr>
              <a:t>位）：只适用于页目录项</a:t>
            </a:r>
          </a:p>
          <a:p>
            <a:pPr lvl="1"/>
            <a:r>
              <a:rPr lang="zh-CN" altLang="en-US" dirty="0"/>
              <a:t>如果置为</a:t>
            </a:r>
            <a:r>
              <a:rPr lang="en-US" altLang="zh-CN" dirty="0"/>
              <a:t>1</a:t>
            </a:r>
            <a:r>
              <a:rPr lang="zh-CN" altLang="en-US" dirty="0"/>
              <a:t>，页目录项指的是</a:t>
            </a:r>
            <a:r>
              <a:rPr lang="en-US" altLang="zh-CN" dirty="0"/>
              <a:t>4MB</a:t>
            </a:r>
            <a:r>
              <a:rPr lang="zh-CN" altLang="en-US" dirty="0"/>
              <a:t>的页面（</a:t>
            </a:r>
            <a:r>
              <a:rPr lang="zh-CN" altLang="en-US" dirty="0">
                <a:solidFill>
                  <a:srgbClr val="FF0000"/>
                </a:solidFill>
              </a:rPr>
              <a:t>扩展分页</a:t>
            </a:r>
            <a:r>
              <a:rPr lang="zh-CN" altLang="en-US" dirty="0"/>
              <a:t>）</a:t>
            </a:r>
          </a:p>
          <a:p>
            <a:r>
              <a:rPr lang="zh-CN" altLang="en-US" dirty="0">
                <a:latin typeface="华文新魏"/>
                <a:cs typeface="华文新魏"/>
              </a:rPr>
              <a:t>操作系统专用（第</a:t>
            </a:r>
            <a:r>
              <a:rPr lang="en-US" altLang="zh-CN" dirty="0">
                <a:latin typeface="华文新魏"/>
                <a:cs typeface="华文新魏"/>
              </a:rPr>
              <a:t>9~11</a:t>
            </a:r>
            <a:r>
              <a:rPr lang="zh-CN" altLang="en-US" dirty="0">
                <a:latin typeface="华文新魏"/>
                <a:cs typeface="华文新魏"/>
              </a:rPr>
              <a:t>位）：</a:t>
            </a:r>
            <a:r>
              <a:rPr lang="en-US" altLang="zh-CN" dirty="0">
                <a:latin typeface="华文新魏"/>
                <a:cs typeface="华文新魏"/>
              </a:rPr>
              <a:t>Linux</a:t>
            </a:r>
            <a:r>
              <a:rPr lang="zh-CN" altLang="en-US" dirty="0">
                <a:latin typeface="华文新魏"/>
                <a:cs typeface="华文新魏"/>
              </a:rPr>
              <a:t>未使用</a:t>
            </a:r>
          </a:p>
        </p:txBody>
      </p:sp>
    </p:spTree>
    <p:extLst>
      <p:ext uri="{BB962C8B-B14F-4D97-AF65-F5344CB8AC3E}">
        <p14:creationId xmlns:p14="http://schemas.microsoft.com/office/powerpoint/2010/main" val="272811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fld id="{DEB83441-47BC-4A85-B3EA-10CE682435FB}" type="slidenum">
              <a:rPr lang="en-US" altLang="zh-CN"/>
              <a:pPr/>
              <a:t>201</a:t>
            </a:fld>
            <a:endParaRPr lang="en-US" altLang="zh-CN"/>
          </a:p>
        </p:txBody>
      </p:sp>
      <p:sp>
        <p:nvSpPr>
          <p:cNvPr id="1062914" name="Rectangle 2"/>
          <p:cNvSpPr>
            <a:spLocks noGrp="1" noChangeArrowheads="1"/>
          </p:cNvSpPr>
          <p:nvPr>
            <p:ph type="title"/>
          </p:nvPr>
        </p:nvSpPr>
        <p:spPr/>
        <p:txBody>
          <a:bodyPr/>
          <a:lstStyle/>
          <a:p>
            <a:r>
              <a:rPr lang="zh-CN" altLang="en-US" dirty="0"/>
              <a:t>页表项结构</a:t>
            </a:r>
          </a:p>
        </p:txBody>
      </p:sp>
      <p:sp>
        <p:nvSpPr>
          <p:cNvPr id="1062915" name="Rectangle 3"/>
          <p:cNvSpPr>
            <a:spLocks noGrp="1" noChangeArrowheads="1"/>
          </p:cNvSpPr>
          <p:nvPr>
            <p:ph type="body" idx="1"/>
          </p:nvPr>
        </p:nvSpPr>
        <p:spPr/>
        <p:txBody>
          <a:bodyPr/>
          <a:lstStyle/>
          <a:p>
            <a:r>
              <a:rPr lang="zh-CN" altLang="en-US" dirty="0">
                <a:latin typeface="华文新魏"/>
                <a:cs typeface="华文新魏"/>
              </a:rPr>
              <a:t>结构与页目录表项相同</a:t>
            </a:r>
          </a:p>
          <a:p>
            <a:pPr lvl="1"/>
            <a:r>
              <a:rPr lang="zh-CN" altLang="en-US" dirty="0"/>
              <a:t>包含页面的起始地址和有关该页面的信息</a:t>
            </a:r>
          </a:p>
          <a:p>
            <a:pPr lvl="2"/>
            <a:r>
              <a:rPr lang="zh-CN" altLang="en-US" dirty="0">
                <a:latin typeface="华文新魏"/>
                <a:ea typeface="华文新魏"/>
                <a:cs typeface="华文新魏"/>
              </a:rPr>
              <a:t>页面的起始地址也是</a:t>
            </a:r>
            <a:r>
              <a:rPr lang="en-US" altLang="zh-CN" dirty="0">
                <a:latin typeface="华文新魏"/>
                <a:ea typeface="华文新魏"/>
                <a:cs typeface="华文新魏"/>
              </a:rPr>
              <a:t>4K</a:t>
            </a:r>
            <a:r>
              <a:rPr lang="zh-CN" altLang="en-US" dirty="0">
                <a:latin typeface="华文新魏"/>
                <a:ea typeface="华文新魏"/>
                <a:cs typeface="华文新魏"/>
              </a:rPr>
              <a:t>的整数倍</a:t>
            </a:r>
          </a:p>
          <a:p>
            <a:pPr lvl="2"/>
            <a:r>
              <a:rPr lang="zh-CN" altLang="en-US" dirty="0">
                <a:latin typeface="华文新魏"/>
                <a:ea typeface="华文新魏"/>
                <a:cs typeface="华文新魏"/>
              </a:rPr>
              <a:t>页面的低</a:t>
            </a:r>
            <a:r>
              <a:rPr lang="en-US" altLang="zh-CN" dirty="0">
                <a:latin typeface="华文新魏"/>
                <a:ea typeface="华文新魏"/>
                <a:cs typeface="华文新魏"/>
              </a:rPr>
              <a:t>12</a:t>
            </a:r>
            <a:r>
              <a:rPr lang="zh-CN" altLang="en-US" dirty="0">
                <a:latin typeface="华文新魏"/>
                <a:ea typeface="华文新魏"/>
                <a:cs typeface="华文新魏"/>
              </a:rPr>
              <a:t>位留作它用</a:t>
            </a:r>
          </a:p>
          <a:p>
            <a:pPr lvl="1"/>
            <a:r>
              <a:rPr lang="zh-CN" altLang="en-US" dirty="0"/>
              <a:t>除第</a:t>
            </a:r>
            <a:r>
              <a:rPr lang="en-US" altLang="zh-CN" dirty="0">
                <a:solidFill>
                  <a:srgbClr val="FF0000"/>
                </a:solidFill>
              </a:rPr>
              <a:t>6</a:t>
            </a:r>
            <a:r>
              <a:rPr lang="zh-CN" altLang="en-US" dirty="0"/>
              <a:t>位外，第</a:t>
            </a:r>
            <a:r>
              <a:rPr lang="en-US" altLang="zh-CN" dirty="0"/>
              <a:t>0</a:t>
            </a:r>
            <a:r>
              <a:rPr lang="zh-CN" altLang="en-US" dirty="0"/>
              <a:t>～</a:t>
            </a:r>
            <a:r>
              <a:rPr lang="en-US" altLang="zh-CN" dirty="0"/>
              <a:t>5</a:t>
            </a:r>
            <a:r>
              <a:rPr lang="zh-CN" altLang="en-US" dirty="0"/>
              <a:t>位及</a:t>
            </a:r>
            <a:r>
              <a:rPr lang="en-US" altLang="zh-CN" dirty="0"/>
              <a:t>9~11</a:t>
            </a:r>
            <a:r>
              <a:rPr lang="zh-CN" altLang="en-US" dirty="0"/>
              <a:t>位的用途和页目录项相同 </a:t>
            </a:r>
          </a:p>
          <a:p>
            <a:pPr lvl="2"/>
            <a:r>
              <a:rPr lang="zh-CN" altLang="en-US" dirty="0">
                <a:latin typeface="华文新魏"/>
                <a:ea typeface="华文新魏"/>
                <a:cs typeface="华文新魏"/>
              </a:rPr>
              <a:t>第</a:t>
            </a:r>
            <a:r>
              <a:rPr lang="en-US" altLang="zh-CN" dirty="0">
                <a:latin typeface="华文新魏"/>
                <a:ea typeface="华文新魏"/>
                <a:cs typeface="华文新魏"/>
              </a:rPr>
              <a:t>6</a:t>
            </a:r>
            <a:r>
              <a:rPr lang="zh-CN" altLang="en-US" dirty="0">
                <a:latin typeface="华文新魏"/>
                <a:ea typeface="华文新魏"/>
                <a:cs typeface="华文新魏"/>
              </a:rPr>
              <a:t>位是页面项独有的，当对涉及的页面</a:t>
            </a:r>
            <a:r>
              <a:rPr lang="zh-CN" altLang="en-US" dirty="0">
                <a:solidFill>
                  <a:srgbClr val="FF0000"/>
                </a:solidFill>
                <a:latin typeface="华文新魏"/>
                <a:ea typeface="华文新魏"/>
                <a:cs typeface="华文新魏"/>
              </a:rPr>
              <a:t>进行写操作时</a:t>
            </a:r>
            <a:r>
              <a:rPr lang="zh-CN" altLang="en-US" dirty="0">
                <a:latin typeface="华文新魏"/>
                <a:ea typeface="华文新魏"/>
                <a:cs typeface="华文新魏"/>
              </a:rPr>
              <a:t>，</a:t>
            </a:r>
            <a:r>
              <a:rPr lang="en-US" altLang="zh-CN" dirty="0">
                <a:latin typeface="华文新魏"/>
                <a:ea typeface="华文新魏"/>
                <a:cs typeface="华文新魏"/>
              </a:rPr>
              <a:t>D</a:t>
            </a:r>
            <a:r>
              <a:rPr lang="zh-CN" altLang="en-US" dirty="0">
                <a:latin typeface="华文新魏"/>
                <a:ea typeface="华文新魏"/>
                <a:cs typeface="华文新魏"/>
              </a:rPr>
              <a:t>位被置</a:t>
            </a:r>
            <a:r>
              <a:rPr lang="en-US" altLang="zh-CN" dirty="0">
                <a:latin typeface="华文新魏"/>
                <a:ea typeface="华文新魏"/>
                <a:cs typeface="华文新魏"/>
              </a:rPr>
              <a:t>1 </a:t>
            </a:r>
          </a:p>
        </p:txBody>
      </p:sp>
      <p:pic>
        <p:nvPicPr>
          <p:cNvPr id="1062916" name="Picture 4" descr="图2－24 页表中的表项"/>
          <p:cNvPicPr>
            <a:picLocks noChangeAspect="1" noChangeArrowheads="1"/>
          </p:cNvPicPr>
          <p:nvPr/>
        </p:nvPicPr>
        <p:blipFill>
          <a:blip r:embed="rId2" cstate="print"/>
          <a:srcRect/>
          <a:stretch>
            <a:fillRect/>
          </a:stretch>
        </p:blipFill>
        <p:spPr bwMode="auto">
          <a:xfrm>
            <a:off x="1043608" y="3573016"/>
            <a:ext cx="6696075" cy="2565400"/>
          </a:xfrm>
          <a:prstGeom prst="rect">
            <a:avLst/>
          </a:prstGeom>
          <a:noFill/>
          <a:ln w="9525">
            <a:noFill/>
            <a:miter lim="800000"/>
            <a:headEnd/>
            <a:tailEnd/>
          </a:ln>
        </p:spPr>
      </p:pic>
      <p:sp>
        <p:nvSpPr>
          <p:cNvPr id="1062917" name="Oval 5"/>
          <p:cNvSpPr>
            <a:spLocks noChangeArrowheads="1"/>
          </p:cNvSpPr>
          <p:nvPr/>
        </p:nvSpPr>
        <p:spPr bwMode="auto">
          <a:xfrm>
            <a:off x="2627933" y="4077841"/>
            <a:ext cx="719137" cy="287338"/>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220043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656449E-0931-4F6D-A923-8A3D90A8BC9B}" type="slidenum">
              <a:rPr lang="en-US" altLang="zh-CN"/>
              <a:pPr/>
              <a:t>202</a:t>
            </a:fld>
            <a:endParaRPr lang="en-US" altLang="zh-CN"/>
          </a:p>
        </p:txBody>
      </p:sp>
      <p:sp>
        <p:nvSpPr>
          <p:cNvPr id="1029122" name="Rectangle 2"/>
          <p:cNvSpPr>
            <a:spLocks noGrp="1" noChangeArrowheads="1"/>
          </p:cNvSpPr>
          <p:nvPr>
            <p:ph type="title"/>
          </p:nvPr>
        </p:nvSpPr>
        <p:spPr/>
        <p:txBody>
          <a:bodyPr/>
          <a:lstStyle/>
          <a:p>
            <a:r>
              <a:rPr lang="zh-CN" altLang="en-US"/>
              <a:t>二级模式线性地址转换的特点</a:t>
            </a:r>
          </a:p>
        </p:txBody>
      </p:sp>
      <p:sp>
        <p:nvSpPr>
          <p:cNvPr id="1029123" name="Rectangle 3"/>
          <p:cNvSpPr>
            <a:spLocks noGrp="1" noChangeArrowheads="1"/>
          </p:cNvSpPr>
          <p:nvPr>
            <p:ph type="body" idx="1"/>
          </p:nvPr>
        </p:nvSpPr>
        <p:spPr/>
        <p:txBody>
          <a:bodyPr/>
          <a:lstStyle/>
          <a:p>
            <a:r>
              <a:rPr lang="zh-CN" altLang="en-US" dirty="0">
                <a:latin typeface="华文新魏"/>
                <a:cs typeface="华文新魏"/>
              </a:rPr>
              <a:t>减少每个进程页表所需</a:t>
            </a:r>
            <a:r>
              <a:rPr lang="en-US" altLang="zh-CN" dirty="0">
                <a:latin typeface="华文新魏"/>
                <a:cs typeface="华文新魏"/>
              </a:rPr>
              <a:t>RAM</a:t>
            </a:r>
            <a:r>
              <a:rPr lang="zh-CN" altLang="en-US" dirty="0">
                <a:latin typeface="华文新魏"/>
                <a:cs typeface="华文新魏"/>
              </a:rPr>
              <a:t>的数量</a:t>
            </a:r>
          </a:p>
          <a:p>
            <a:pPr lvl="1"/>
            <a:r>
              <a:rPr lang="zh-CN" altLang="en-US" dirty="0"/>
              <a:t>一级页表缺陷</a:t>
            </a:r>
          </a:p>
          <a:p>
            <a:pPr lvl="2"/>
            <a:r>
              <a:rPr lang="zh-CN" altLang="en-US" dirty="0">
                <a:latin typeface="华文新魏"/>
                <a:ea typeface="华文新魏"/>
                <a:cs typeface="华文新魏"/>
              </a:rPr>
              <a:t>使用一级页表需要</a:t>
            </a:r>
            <a:r>
              <a:rPr lang="en-US" altLang="zh-CN" dirty="0">
                <a:solidFill>
                  <a:srgbClr val="FF0000"/>
                </a:solidFill>
                <a:latin typeface="华文新魏"/>
                <a:ea typeface="华文新魏"/>
                <a:cs typeface="华文新魏"/>
              </a:rPr>
              <a:t>2</a:t>
            </a:r>
            <a:r>
              <a:rPr lang="en-US" altLang="zh-CN" baseline="30000" dirty="0">
                <a:solidFill>
                  <a:srgbClr val="FF0000"/>
                </a:solidFill>
                <a:latin typeface="华文新魏"/>
                <a:ea typeface="华文新魏"/>
                <a:cs typeface="华文新魏"/>
              </a:rPr>
              <a:t>20</a:t>
            </a:r>
            <a:r>
              <a:rPr lang="zh-CN" altLang="en-US" dirty="0">
                <a:latin typeface="华文新魏"/>
                <a:ea typeface="华文新魏"/>
                <a:cs typeface="华文新魏"/>
              </a:rPr>
              <a:t>个表项（每项</a:t>
            </a:r>
            <a:r>
              <a:rPr lang="en-US" altLang="zh-CN" dirty="0">
                <a:latin typeface="华文新魏"/>
                <a:ea typeface="华文新魏"/>
                <a:cs typeface="华文新魏"/>
              </a:rPr>
              <a:t>4</a:t>
            </a:r>
            <a:r>
              <a:rPr lang="zh-CN" altLang="en-US" dirty="0">
                <a:latin typeface="华文新魏"/>
                <a:ea typeface="华文新魏"/>
                <a:cs typeface="华文新魏"/>
              </a:rPr>
              <a:t>字节，需要</a:t>
            </a:r>
            <a:r>
              <a:rPr lang="en-US" altLang="zh-CN" dirty="0">
                <a:latin typeface="华文新魏"/>
                <a:ea typeface="华文新魏"/>
                <a:cs typeface="华文新魏"/>
              </a:rPr>
              <a:t>4MB</a:t>
            </a:r>
            <a:r>
              <a:rPr lang="zh-CN" altLang="en-US" dirty="0">
                <a:latin typeface="华文新魏"/>
                <a:ea typeface="华文新魏"/>
                <a:cs typeface="华文新魏"/>
              </a:rPr>
              <a:t>）</a:t>
            </a:r>
          </a:p>
          <a:p>
            <a:pPr lvl="1"/>
            <a:r>
              <a:rPr lang="zh-CN" altLang="en-US" dirty="0"/>
              <a:t>二级模式特点</a:t>
            </a:r>
          </a:p>
          <a:p>
            <a:pPr lvl="2"/>
            <a:r>
              <a:rPr lang="zh-CN" altLang="en-US" dirty="0">
                <a:latin typeface="华文新魏"/>
                <a:ea typeface="华文新魏"/>
                <a:cs typeface="华文新魏"/>
              </a:rPr>
              <a:t>每个活动进程必须有一个页目录，但不必立即为进程的所有页表分配</a:t>
            </a:r>
            <a:r>
              <a:rPr lang="en-US" altLang="zh-CN" dirty="0">
                <a:latin typeface="华文新魏"/>
                <a:ea typeface="华文新魏"/>
                <a:cs typeface="华文新魏"/>
              </a:rPr>
              <a:t>RAM</a:t>
            </a:r>
          </a:p>
          <a:p>
            <a:pPr lvl="2"/>
            <a:r>
              <a:rPr lang="zh-CN" altLang="en-US" dirty="0">
                <a:latin typeface="华文新魏"/>
                <a:ea typeface="华文新魏"/>
                <a:cs typeface="华文新魏"/>
              </a:rPr>
              <a:t>只为进程实际使用的那些虚拟内存区请求页表，以便减少内存需求</a:t>
            </a:r>
          </a:p>
          <a:p>
            <a:pPr lvl="2"/>
            <a:r>
              <a:rPr lang="zh-CN" altLang="en-US" dirty="0">
                <a:latin typeface="华文新魏"/>
                <a:ea typeface="华文新魏"/>
                <a:cs typeface="华文新魏"/>
              </a:rPr>
              <a:t>页目录和页表均可多达</a:t>
            </a:r>
            <a:r>
              <a:rPr lang="en-US" altLang="zh-CN" dirty="0">
                <a:solidFill>
                  <a:srgbClr val="FF0000"/>
                </a:solidFill>
                <a:latin typeface="华文新魏"/>
                <a:ea typeface="华文新魏"/>
                <a:cs typeface="华文新魏"/>
              </a:rPr>
              <a:t>1024</a:t>
            </a:r>
            <a:r>
              <a:rPr lang="zh-CN" altLang="en-US" dirty="0">
                <a:latin typeface="华文新魏"/>
                <a:ea typeface="华文新魏"/>
                <a:cs typeface="华文新魏"/>
              </a:rPr>
              <a:t>项（</a:t>
            </a:r>
            <a:r>
              <a:rPr lang="en-US" altLang="zh-CN" dirty="0">
                <a:latin typeface="华文新魏"/>
                <a:ea typeface="华文新魏"/>
                <a:cs typeface="华文新魏"/>
              </a:rPr>
              <a:t>2</a:t>
            </a:r>
            <a:r>
              <a:rPr lang="en-US" altLang="zh-CN" baseline="30000" dirty="0">
                <a:latin typeface="华文新魏"/>
                <a:ea typeface="华文新魏"/>
                <a:cs typeface="华文新魏"/>
              </a:rPr>
              <a:t>10</a:t>
            </a:r>
            <a:r>
              <a:rPr lang="zh-CN" altLang="en-US" dirty="0">
                <a:latin typeface="华文新魏"/>
                <a:ea typeface="华文新魏"/>
                <a:cs typeface="华文新魏"/>
              </a:rPr>
              <a:t>）</a:t>
            </a:r>
          </a:p>
          <a:p>
            <a:pPr lvl="2"/>
            <a:r>
              <a:rPr lang="zh-CN" altLang="en-US" dirty="0">
                <a:latin typeface="华文新魏"/>
                <a:ea typeface="华文新魏"/>
                <a:cs typeface="华文新魏"/>
              </a:rPr>
              <a:t>一个页目录的寻址能力</a:t>
            </a:r>
            <a:r>
              <a:rPr lang="en-US" altLang="zh-CN" dirty="0">
                <a:latin typeface="华文新魏"/>
                <a:ea typeface="华文新魏"/>
                <a:cs typeface="华文新魏"/>
              </a:rPr>
              <a:t>1024*1024*4096=2</a:t>
            </a:r>
            <a:r>
              <a:rPr lang="en-US" altLang="zh-CN" baseline="30000" dirty="0">
                <a:latin typeface="华文新魏"/>
                <a:ea typeface="华文新魏"/>
                <a:cs typeface="华文新魏"/>
              </a:rPr>
              <a:t>32</a:t>
            </a:r>
          </a:p>
        </p:txBody>
      </p:sp>
    </p:spTree>
    <p:extLst>
      <p:ext uri="{BB962C8B-B14F-4D97-AF65-F5344CB8AC3E}">
        <p14:creationId xmlns:p14="http://schemas.microsoft.com/office/powerpoint/2010/main" val="30287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0"/>
          </p:nvPr>
        </p:nvSpPr>
        <p:spPr/>
        <p:txBody>
          <a:bodyPr/>
          <a:lstStyle/>
          <a:p>
            <a:fld id="{192C7947-2DC2-480F-B01A-6E419A2A3F3A}" type="slidenum">
              <a:rPr lang="en-US" altLang="zh-CN"/>
              <a:pPr/>
              <a:t>203</a:t>
            </a:fld>
            <a:endParaRPr lang="en-US" altLang="zh-CN"/>
          </a:p>
        </p:txBody>
      </p:sp>
      <p:sp>
        <p:nvSpPr>
          <p:cNvPr id="1060866" name="Rectangle 2"/>
          <p:cNvSpPr>
            <a:spLocks noGrp="1" noChangeArrowheads="1"/>
          </p:cNvSpPr>
          <p:nvPr>
            <p:ph type="title"/>
          </p:nvPr>
        </p:nvSpPr>
        <p:spPr/>
        <p:txBody>
          <a:bodyPr/>
          <a:lstStyle/>
          <a:p>
            <a:r>
              <a:rPr lang="zh-CN" altLang="en-US"/>
              <a:t>线性地址到物理地址的转换</a:t>
            </a:r>
          </a:p>
        </p:txBody>
      </p:sp>
      <p:sp>
        <p:nvSpPr>
          <p:cNvPr id="1060867" name="Rectangle 3"/>
          <p:cNvSpPr>
            <a:spLocks noGrp="1" noChangeArrowheads="1"/>
          </p:cNvSpPr>
          <p:nvPr>
            <p:ph type="body" idx="1"/>
          </p:nvPr>
        </p:nvSpPr>
        <p:spPr/>
        <p:txBody>
          <a:bodyPr/>
          <a:lstStyle/>
          <a:p>
            <a:endParaRPr lang="zh-CN" altLang="zh-CN"/>
          </a:p>
        </p:txBody>
      </p:sp>
      <p:pic>
        <p:nvPicPr>
          <p:cNvPr id="1060868" name="Picture 4" descr="'b5"/>
          <p:cNvPicPr>
            <a:picLocks noChangeAspect="1" noChangeArrowheads="1"/>
          </p:cNvPicPr>
          <p:nvPr/>
        </p:nvPicPr>
        <p:blipFill>
          <a:blip r:embed="rId2" cstate="print"/>
          <a:srcRect/>
          <a:stretch>
            <a:fillRect/>
          </a:stretch>
        </p:blipFill>
        <p:spPr bwMode="auto">
          <a:xfrm>
            <a:off x="683568" y="1322983"/>
            <a:ext cx="7632700" cy="4986337"/>
          </a:xfrm>
          <a:prstGeom prst="rect">
            <a:avLst/>
          </a:prstGeom>
          <a:noFill/>
          <a:ln w="9525">
            <a:noFill/>
            <a:miter lim="800000"/>
            <a:headEnd/>
            <a:tailEnd/>
          </a:ln>
        </p:spPr>
      </p:pic>
      <p:sp>
        <p:nvSpPr>
          <p:cNvPr id="1060869" name="Oval 5"/>
          <p:cNvSpPr>
            <a:spLocks noChangeArrowheads="1"/>
          </p:cNvSpPr>
          <p:nvPr/>
        </p:nvSpPr>
        <p:spPr bwMode="auto">
          <a:xfrm>
            <a:off x="2194868" y="1610320"/>
            <a:ext cx="2232025" cy="647700"/>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
        <p:nvSpPr>
          <p:cNvPr id="1060870" name="Oval 6"/>
          <p:cNvSpPr>
            <a:spLocks noChangeArrowheads="1"/>
          </p:cNvSpPr>
          <p:nvPr/>
        </p:nvSpPr>
        <p:spPr bwMode="auto">
          <a:xfrm>
            <a:off x="2194868" y="4347170"/>
            <a:ext cx="1439862" cy="203200"/>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1" name="Oval 7"/>
          <p:cNvSpPr>
            <a:spLocks noChangeArrowheads="1"/>
          </p:cNvSpPr>
          <p:nvPr/>
        </p:nvSpPr>
        <p:spPr bwMode="auto">
          <a:xfrm>
            <a:off x="899468" y="4994870"/>
            <a:ext cx="1338262" cy="274638"/>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2" name="Oval 8"/>
          <p:cNvSpPr>
            <a:spLocks noChangeArrowheads="1"/>
          </p:cNvSpPr>
          <p:nvPr/>
        </p:nvSpPr>
        <p:spPr bwMode="auto">
          <a:xfrm>
            <a:off x="4715818" y="6002933"/>
            <a:ext cx="1122362" cy="190500"/>
          </a:xfrm>
          <a:prstGeom prst="ellipse">
            <a:avLst/>
          </a:prstGeom>
          <a:noFill/>
          <a:ln w="28575">
            <a:solidFill>
              <a:srgbClr val="0000FF"/>
            </a:solidFill>
            <a:prstDash val="sysDot"/>
            <a:round/>
            <a:headEnd/>
            <a:tailEnd/>
          </a:ln>
          <a:effectLst/>
        </p:spPr>
        <p:txBody>
          <a:bodyPr anchor="ctr">
            <a:spAutoFit/>
          </a:bodyPr>
          <a:lstStyle/>
          <a:p>
            <a:endParaRPr lang="zh-CN" altLang="en-US"/>
          </a:p>
        </p:txBody>
      </p:sp>
      <p:sp>
        <p:nvSpPr>
          <p:cNvPr id="1060873" name="Oval 9"/>
          <p:cNvSpPr>
            <a:spLocks noChangeArrowheads="1"/>
          </p:cNvSpPr>
          <p:nvPr/>
        </p:nvSpPr>
        <p:spPr bwMode="auto">
          <a:xfrm>
            <a:off x="1212205" y="2618383"/>
            <a:ext cx="2232025" cy="647700"/>
          </a:xfrm>
          <a:prstGeom prst="ellipse">
            <a:avLst/>
          </a:prstGeom>
          <a:noFill/>
          <a:ln w="28575">
            <a:solidFill>
              <a:srgbClr val="FF0000"/>
            </a:solidFill>
            <a:prstDash val="sysDot"/>
            <a:round/>
            <a:headEnd/>
            <a:tailEnd/>
          </a:ln>
          <a:effectLst/>
        </p:spPr>
        <p:txBody>
          <a:bodyPr wrap="none" anchor="ctr">
            <a:spAutoFit/>
          </a:bodyPr>
          <a:lstStyle/>
          <a:p>
            <a:endParaRPr lang="zh-CN" altLang="en-US"/>
          </a:p>
        </p:txBody>
      </p:sp>
    </p:spTree>
    <p:extLst>
      <p:ext uri="{BB962C8B-B14F-4D97-AF65-F5344CB8AC3E}">
        <p14:creationId xmlns:p14="http://schemas.microsoft.com/office/powerpoint/2010/main" val="262893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22CA8CF4-60E0-4247-AFB0-026246C82542}" type="slidenum">
              <a:rPr lang="en-US" altLang="zh-CN"/>
              <a:pPr/>
              <a:t>204</a:t>
            </a:fld>
            <a:endParaRPr lang="en-US" altLang="zh-CN"/>
          </a:p>
        </p:txBody>
      </p:sp>
      <p:sp>
        <p:nvSpPr>
          <p:cNvPr id="1063938" name="Rectangle 2"/>
          <p:cNvSpPr>
            <a:spLocks noGrp="1" noChangeArrowheads="1"/>
          </p:cNvSpPr>
          <p:nvPr>
            <p:ph type="title"/>
          </p:nvPr>
        </p:nvSpPr>
        <p:spPr/>
        <p:txBody>
          <a:bodyPr/>
          <a:lstStyle/>
          <a:p>
            <a:r>
              <a:rPr lang="zh-CN" altLang="en-US" dirty="0"/>
              <a:t>线性地址到物理地址的转换步骤</a:t>
            </a:r>
          </a:p>
        </p:txBody>
      </p:sp>
      <p:sp>
        <p:nvSpPr>
          <p:cNvPr id="1063939" name="Rectangle 3"/>
          <p:cNvSpPr>
            <a:spLocks noGrp="1" noChangeArrowheads="1"/>
          </p:cNvSpPr>
          <p:nvPr>
            <p:ph type="body" idx="1"/>
          </p:nvPr>
        </p:nvSpPr>
        <p:spPr/>
        <p:txBody>
          <a:bodyPr/>
          <a:lstStyle/>
          <a:p>
            <a:r>
              <a:rPr lang="zh-CN" altLang="en-US" dirty="0">
                <a:latin typeface="华文新魏"/>
                <a:cs typeface="华文新魏"/>
              </a:rPr>
              <a:t>第一步：形成页表地址</a:t>
            </a:r>
          </a:p>
          <a:p>
            <a:pPr lvl="1"/>
            <a:r>
              <a:rPr lang="en-US" altLang="zh-CN" dirty="0"/>
              <a:t>CR3</a:t>
            </a:r>
            <a:r>
              <a:rPr lang="zh-CN" altLang="en-US" dirty="0"/>
              <a:t>包含页目录的起始地址，用</a:t>
            </a:r>
            <a:r>
              <a:rPr lang="en-US" altLang="zh-CN" dirty="0"/>
              <a:t>32</a:t>
            </a:r>
            <a:r>
              <a:rPr lang="zh-CN" altLang="en-US" dirty="0"/>
              <a:t>位线性地址的最高</a:t>
            </a:r>
            <a:r>
              <a:rPr lang="en-US" altLang="zh-CN" dirty="0"/>
              <a:t>10</a:t>
            </a:r>
            <a:r>
              <a:rPr lang="zh-CN" altLang="en-US" dirty="0"/>
              <a:t>位</a:t>
            </a:r>
            <a:r>
              <a:rPr lang="en-US" altLang="zh-CN" dirty="0"/>
              <a:t>A31~A22</a:t>
            </a:r>
            <a:r>
              <a:rPr lang="zh-CN" altLang="en-US" dirty="0"/>
              <a:t>作为页目录的页目录项的索引，将其乘以</a:t>
            </a:r>
            <a:r>
              <a:rPr lang="en-US" altLang="zh-CN" dirty="0"/>
              <a:t>4(</a:t>
            </a:r>
            <a:r>
              <a:rPr lang="zh-CN" altLang="en-US" dirty="0"/>
              <a:t>每项</a:t>
            </a:r>
            <a:r>
              <a:rPr lang="en-US" altLang="zh-CN" dirty="0"/>
              <a:t>4</a:t>
            </a:r>
            <a:r>
              <a:rPr lang="zh-CN" altLang="en-US" dirty="0"/>
              <a:t>个字节</a:t>
            </a:r>
            <a:r>
              <a:rPr lang="en-US" altLang="zh-CN" dirty="0"/>
              <a:t>)</a:t>
            </a:r>
            <a:r>
              <a:rPr lang="zh-CN" altLang="en-US" dirty="0"/>
              <a:t>，与</a:t>
            </a:r>
            <a:r>
              <a:rPr lang="en-US" altLang="zh-CN" dirty="0"/>
              <a:t>CR3</a:t>
            </a:r>
            <a:r>
              <a:rPr lang="zh-CN" altLang="en-US" dirty="0"/>
              <a:t>中的页目录的起始地址相加，形成相应</a:t>
            </a:r>
            <a:r>
              <a:rPr lang="zh-CN" altLang="en-US" dirty="0">
                <a:solidFill>
                  <a:srgbClr val="FF0000"/>
                </a:solidFill>
              </a:rPr>
              <a:t>页表地址</a:t>
            </a:r>
            <a:endParaRPr lang="zh-CN" altLang="en-US" dirty="0"/>
          </a:p>
          <a:p>
            <a:r>
              <a:rPr lang="zh-CN" altLang="en-US" dirty="0">
                <a:latin typeface="华文新魏"/>
                <a:cs typeface="华文新魏"/>
              </a:rPr>
              <a:t>第二步：形成页面地址</a:t>
            </a:r>
          </a:p>
          <a:p>
            <a:pPr lvl="1"/>
            <a:r>
              <a:rPr lang="zh-CN" altLang="en-US" dirty="0"/>
              <a:t>从指定地址取出</a:t>
            </a:r>
            <a:r>
              <a:rPr lang="en-US" altLang="zh-CN" dirty="0"/>
              <a:t>32</a:t>
            </a:r>
            <a:r>
              <a:rPr lang="zh-CN" altLang="en-US" dirty="0"/>
              <a:t>位页目录项（页表起始地址），其低</a:t>
            </a:r>
            <a:r>
              <a:rPr lang="en-US" altLang="zh-CN" dirty="0"/>
              <a:t>12</a:t>
            </a:r>
            <a:r>
              <a:rPr lang="zh-CN" altLang="en-US" dirty="0"/>
              <a:t>位为</a:t>
            </a:r>
            <a:r>
              <a:rPr lang="en-US" altLang="zh-CN" dirty="0"/>
              <a:t>0</a:t>
            </a:r>
          </a:p>
          <a:p>
            <a:pPr lvl="1"/>
            <a:r>
              <a:rPr lang="zh-CN" altLang="en-US" dirty="0"/>
              <a:t>用</a:t>
            </a:r>
            <a:r>
              <a:rPr lang="en-US" altLang="zh-CN" dirty="0"/>
              <a:t>32</a:t>
            </a:r>
            <a:r>
              <a:rPr lang="zh-CN" altLang="en-US" dirty="0"/>
              <a:t>位线性地址的</a:t>
            </a:r>
            <a:r>
              <a:rPr lang="en-US" altLang="zh-CN" dirty="0"/>
              <a:t>A21~A12</a:t>
            </a:r>
            <a:r>
              <a:rPr lang="zh-CN" altLang="en-US" dirty="0"/>
              <a:t>位作为页表中的页面的索引，将其乘以</a:t>
            </a:r>
            <a:r>
              <a:rPr lang="en-US" altLang="zh-CN" dirty="0"/>
              <a:t>4</a:t>
            </a:r>
            <a:r>
              <a:rPr lang="zh-CN" altLang="en-US" dirty="0"/>
              <a:t>，与页表起始地址相加，形成</a:t>
            </a:r>
            <a:r>
              <a:rPr lang="en-US" altLang="zh-CN" dirty="0"/>
              <a:t>32</a:t>
            </a:r>
            <a:r>
              <a:rPr lang="zh-CN" altLang="en-US" dirty="0"/>
              <a:t>位</a:t>
            </a:r>
            <a:r>
              <a:rPr lang="zh-CN" altLang="en-US" dirty="0">
                <a:solidFill>
                  <a:srgbClr val="FF0000"/>
                </a:solidFill>
              </a:rPr>
              <a:t>页面地址</a:t>
            </a:r>
            <a:endParaRPr lang="zh-CN" altLang="en-US" dirty="0"/>
          </a:p>
          <a:p>
            <a:r>
              <a:rPr lang="zh-CN" altLang="en-US" dirty="0">
                <a:latin typeface="华文新魏"/>
                <a:cs typeface="华文新魏"/>
              </a:rPr>
              <a:t>第三步：形成</a:t>
            </a:r>
            <a:r>
              <a:rPr lang="en-US" altLang="zh-CN" dirty="0">
                <a:latin typeface="华文新魏"/>
                <a:cs typeface="华文新魏"/>
              </a:rPr>
              <a:t>32</a:t>
            </a:r>
            <a:r>
              <a:rPr lang="zh-CN" altLang="en-US" dirty="0">
                <a:latin typeface="华文新魏"/>
                <a:cs typeface="华文新魏"/>
              </a:rPr>
              <a:t>位物理地址</a:t>
            </a:r>
          </a:p>
          <a:p>
            <a:pPr lvl="1"/>
            <a:r>
              <a:rPr lang="zh-CN" altLang="en-US" dirty="0"/>
              <a:t>将</a:t>
            </a:r>
            <a:r>
              <a:rPr lang="en-US" altLang="zh-CN" dirty="0"/>
              <a:t>A11~A0</a:t>
            </a:r>
            <a:r>
              <a:rPr lang="zh-CN" altLang="en-US" dirty="0"/>
              <a:t>作为相对于页面地址的偏移量，与</a:t>
            </a:r>
            <a:r>
              <a:rPr lang="en-US" altLang="zh-CN" dirty="0"/>
              <a:t>32</a:t>
            </a:r>
            <a:r>
              <a:rPr lang="zh-CN" altLang="en-US" dirty="0"/>
              <a:t>位页面地址相加，得到</a:t>
            </a:r>
            <a:r>
              <a:rPr lang="zh-CN" altLang="en-US" dirty="0">
                <a:solidFill>
                  <a:srgbClr val="FF0000"/>
                </a:solidFill>
              </a:rPr>
              <a:t>物理地址</a:t>
            </a:r>
            <a:endParaRPr lang="zh-CN" altLang="en-US" dirty="0"/>
          </a:p>
        </p:txBody>
      </p:sp>
    </p:spTree>
    <p:extLst>
      <p:ext uri="{BB962C8B-B14F-4D97-AF65-F5344CB8AC3E}">
        <p14:creationId xmlns:p14="http://schemas.microsoft.com/office/powerpoint/2010/main" val="204456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205</a:t>
            </a:fld>
            <a:endParaRPr lang="en-US" altLang="zh-CN"/>
          </a:p>
        </p:txBody>
      </p:sp>
      <p:sp>
        <p:nvSpPr>
          <p:cNvPr id="1064962" name="Rectangle 2"/>
          <p:cNvSpPr>
            <a:spLocks noGrp="1" noChangeArrowheads="1"/>
          </p:cNvSpPr>
          <p:nvPr>
            <p:ph type="title"/>
          </p:nvPr>
        </p:nvSpPr>
        <p:spPr/>
        <p:txBody>
          <a:bodyPr/>
          <a:lstStyle/>
          <a:p>
            <a:r>
              <a:rPr lang="zh-CN" altLang="en-US" dirty="0"/>
              <a:t>常规分页举例</a:t>
            </a:r>
          </a:p>
        </p:txBody>
      </p:sp>
      <p:sp>
        <p:nvSpPr>
          <p:cNvPr id="1064963" name="Rectangle 3"/>
          <p:cNvSpPr>
            <a:spLocks noGrp="1" noChangeArrowheads="1"/>
          </p:cNvSpPr>
          <p:nvPr>
            <p:ph type="body" idx="1"/>
          </p:nvPr>
        </p:nvSpPr>
        <p:spPr/>
        <p:txBody>
          <a:bodyPr/>
          <a:lstStyle/>
          <a:p>
            <a:r>
              <a:rPr lang="zh-CN" altLang="en-US" dirty="0">
                <a:latin typeface="华文新魏"/>
                <a:cs typeface="华文新魏"/>
              </a:rPr>
              <a:t>假设内核给一个正在运行的进程</a:t>
            </a:r>
            <a:r>
              <a:rPr lang="en-US" altLang="zh-CN" dirty="0">
                <a:latin typeface="华文新魏"/>
                <a:cs typeface="华文新魏"/>
              </a:rPr>
              <a:t>p1</a:t>
            </a:r>
            <a:r>
              <a:rPr lang="zh-CN" altLang="en-US" dirty="0">
                <a:latin typeface="华文新魏"/>
                <a:cs typeface="华文新魏"/>
              </a:rPr>
              <a:t>分配的线性地址空间是</a:t>
            </a:r>
            <a:r>
              <a:rPr lang="en-US" altLang="zh-CN" dirty="0">
                <a:latin typeface="华文新魏"/>
                <a:cs typeface="华文新魏"/>
              </a:rPr>
              <a:t>0x20000000</a:t>
            </a:r>
            <a:r>
              <a:rPr lang="zh-CN" altLang="en-US" dirty="0">
                <a:latin typeface="华文新魏"/>
                <a:cs typeface="华文新魏"/>
              </a:rPr>
              <a:t>到</a:t>
            </a:r>
            <a:r>
              <a:rPr lang="en-US" altLang="zh-CN" dirty="0">
                <a:latin typeface="华文新魏"/>
                <a:cs typeface="华文新魏"/>
              </a:rPr>
              <a:t>0x2003ffff</a:t>
            </a:r>
            <a:r>
              <a:rPr lang="zh-CN" altLang="en-US" dirty="0">
                <a:latin typeface="华文新魏"/>
                <a:cs typeface="华文新魏"/>
              </a:rPr>
              <a:t>（</a:t>
            </a:r>
            <a:r>
              <a:rPr lang="en-US" altLang="zh-CN" dirty="0">
                <a:latin typeface="华文新魏"/>
                <a:cs typeface="华文新魏"/>
              </a:rPr>
              <a:t>256KB</a:t>
            </a:r>
            <a:r>
              <a:rPr lang="zh-CN" altLang="en-US" dirty="0">
                <a:latin typeface="华文新魏"/>
                <a:cs typeface="华文新魏"/>
              </a:rPr>
              <a:t>）</a:t>
            </a:r>
          </a:p>
          <a:p>
            <a:pPr lvl="1"/>
            <a:r>
              <a:rPr lang="zh-CN" altLang="en-US" dirty="0"/>
              <a:t>该段空间大小为</a:t>
            </a:r>
            <a:r>
              <a:rPr lang="en-US" altLang="zh-CN" dirty="0"/>
              <a:t>0x40000</a:t>
            </a:r>
            <a:r>
              <a:rPr lang="zh-CN" altLang="en-US" dirty="0"/>
              <a:t>，即</a:t>
            </a:r>
            <a:r>
              <a:rPr lang="en-US" altLang="zh-CN" dirty="0"/>
              <a:t>0x40</a:t>
            </a:r>
            <a:r>
              <a:rPr lang="zh-CN" altLang="en-US" dirty="0"/>
              <a:t>个页（</a:t>
            </a:r>
            <a:r>
              <a:rPr lang="en-US" altLang="zh-CN" dirty="0"/>
              <a:t>64</a:t>
            </a:r>
            <a:r>
              <a:rPr lang="zh-CN" altLang="en-US" dirty="0"/>
              <a:t>页）</a:t>
            </a:r>
          </a:p>
          <a:p>
            <a:pPr lvl="1"/>
            <a:r>
              <a:rPr lang="zh-CN" altLang="en-US" dirty="0"/>
              <a:t>有效的线性地址范围为</a:t>
            </a:r>
          </a:p>
          <a:p>
            <a:endParaRPr lang="en-US" altLang="zh-CN" dirty="0">
              <a:latin typeface="华文新魏"/>
              <a:cs typeface="华文新魏"/>
            </a:endParaRPr>
          </a:p>
        </p:txBody>
      </p:sp>
      <p:sp>
        <p:nvSpPr>
          <p:cNvPr id="1064964" name="Text Box 4"/>
          <p:cNvSpPr txBox="1">
            <a:spLocks noChangeArrowheads="1"/>
          </p:cNvSpPr>
          <p:nvPr/>
        </p:nvSpPr>
        <p:spPr bwMode="auto">
          <a:xfrm>
            <a:off x="539552" y="3501008"/>
            <a:ext cx="8108950" cy="45720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400">
                <a:solidFill>
                  <a:schemeClr val="tx1"/>
                </a:solidFill>
                <a:effectLst/>
                <a:latin typeface="SimSun" pitchFamily="2" charset="-122"/>
                <a:ea typeface="SimSun" pitchFamily="2" charset="-122"/>
              </a:rPr>
              <a:t>0x20000000</a:t>
            </a:r>
            <a:r>
              <a:rPr kumimoji="0" lang="zh-CN" altLang="en-US" sz="2400">
                <a:solidFill>
                  <a:schemeClr val="tx1"/>
                </a:solidFill>
                <a:effectLst/>
                <a:latin typeface="SimSun" pitchFamily="2" charset="-122"/>
                <a:ea typeface="SimSun" pitchFamily="2" charset="-122"/>
              </a:rPr>
              <a:t>：</a:t>
            </a:r>
            <a:r>
              <a:rPr kumimoji="0" lang="en-US" altLang="zh-CN" sz="2400">
                <a:solidFill>
                  <a:schemeClr val="tx1"/>
                </a:solidFill>
                <a:effectLst/>
                <a:latin typeface="SimSun" pitchFamily="2" charset="-122"/>
                <a:ea typeface="SimSun" pitchFamily="2" charset="-122"/>
              </a:rPr>
              <a:t>0010 0000 0000 0000 0000 0000 0000 0000b</a:t>
            </a:r>
          </a:p>
        </p:txBody>
      </p:sp>
      <p:sp>
        <p:nvSpPr>
          <p:cNvPr id="1064965" name="AutoShape 5"/>
          <p:cNvSpPr>
            <a:spLocks/>
          </p:cNvSpPr>
          <p:nvPr/>
        </p:nvSpPr>
        <p:spPr bwMode="auto">
          <a:xfrm rot="5400000">
            <a:off x="3277195" y="3160489"/>
            <a:ext cx="287338" cy="1727200"/>
          </a:xfrm>
          <a:prstGeom prst="rightBrace">
            <a:avLst>
              <a:gd name="adj1" fmla="val 50092"/>
              <a:gd name="adj2" fmla="val 50000"/>
            </a:avLst>
          </a:prstGeom>
          <a:noFill/>
          <a:ln w="9525">
            <a:solidFill>
              <a:schemeClr val="tx1"/>
            </a:solidFill>
            <a:round/>
            <a:headEnd/>
            <a:tailEnd/>
          </a:ln>
          <a:effectLst/>
        </p:spPr>
        <p:txBody>
          <a:bodyPr wrap="none" anchor="ctr"/>
          <a:lstStyle/>
          <a:p>
            <a:endParaRPr lang="zh-CN" altLang="en-US"/>
          </a:p>
        </p:txBody>
      </p:sp>
      <p:sp>
        <p:nvSpPr>
          <p:cNvPr id="1064966" name="AutoShape 6"/>
          <p:cNvSpPr>
            <a:spLocks/>
          </p:cNvSpPr>
          <p:nvPr/>
        </p:nvSpPr>
        <p:spPr bwMode="auto">
          <a:xfrm rot="5400000">
            <a:off x="5112346" y="3123976"/>
            <a:ext cx="215900" cy="1728787"/>
          </a:xfrm>
          <a:prstGeom prst="rightBrace">
            <a:avLst>
              <a:gd name="adj1" fmla="val 66728"/>
              <a:gd name="adj2" fmla="val 50000"/>
            </a:avLst>
          </a:prstGeom>
          <a:noFill/>
          <a:ln w="9525">
            <a:solidFill>
              <a:schemeClr val="tx1"/>
            </a:solidFill>
            <a:round/>
            <a:headEnd/>
            <a:tailEnd/>
          </a:ln>
          <a:effectLst/>
        </p:spPr>
        <p:txBody>
          <a:bodyPr wrap="none" anchor="ctr"/>
          <a:lstStyle/>
          <a:p>
            <a:endParaRPr lang="zh-CN" altLang="en-US"/>
          </a:p>
        </p:txBody>
      </p:sp>
      <p:sp>
        <p:nvSpPr>
          <p:cNvPr id="1064967" name="AutoShape 7"/>
          <p:cNvSpPr>
            <a:spLocks/>
          </p:cNvSpPr>
          <p:nvPr/>
        </p:nvSpPr>
        <p:spPr bwMode="auto">
          <a:xfrm rot="5400000">
            <a:off x="7272139" y="2908870"/>
            <a:ext cx="215900" cy="2159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1064968" name="Text Box 8"/>
          <p:cNvSpPr txBox="1">
            <a:spLocks noChangeArrowheads="1"/>
          </p:cNvSpPr>
          <p:nvPr/>
        </p:nvSpPr>
        <p:spPr bwMode="auto">
          <a:xfrm>
            <a:off x="2711252" y="4016945"/>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br>
              <a:rPr kumimoji="0" lang="zh-CN" altLang="en-US" sz="1800">
                <a:solidFill>
                  <a:schemeClr val="tx1"/>
                </a:solidFill>
                <a:effectLst/>
                <a:latin typeface="Arial" charset="0"/>
                <a:ea typeface="SimSun" pitchFamily="2" charset="-122"/>
              </a:rPr>
            </a:b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4969" name="Text Box 9"/>
          <p:cNvSpPr txBox="1">
            <a:spLocks noChangeArrowheads="1"/>
          </p:cNvSpPr>
          <p:nvPr/>
        </p:nvSpPr>
        <p:spPr bwMode="auto">
          <a:xfrm>
            <a:off x="4571802" y="4096320"/>
            <a:ext cx="1270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0x0=0</a:t>
            </a:r>
            <a:r>
              <a:rPr kumimoji="0" lang="zh-CN" altLang="en-US" sz="1800">
                <a:solidFill>
                  <a:schemeClr val="tx1"/>
                </a:solidFill>
                <a:effectLst/>
                <a:latin typeface="Arial" charset="0"/>
                <a:ea typeface="SimSun" pitchFamily="2" charset="-122"/>
              </a:rPr>
              <a:t>）</a:t>
            </a:r>
          </a:p>
        </p:txBody>
      </p:sp>
      <p:sp>
        <p:nvSpPr>
          <p:cNvPr id="1064970" name="Text Box 10"/>
          <p:cNvSpPr txBox="1">
            <a:spLocks noChangeArrowheads="1"/>
          </p:cNvSpPr>
          <p:nvPr/>
        </p:nvSpPr>
        <p:spPr bwMode="auto">
          <a:xfrm>
            <a:off x="566539" y="4651945"/>
            <a:ext cx="8261350" cy="45720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2400">
                <a:solidFill>
                  <a:schemeClr val="tx1"/>
                </a:solidFill>
                <a:effectLst/>
                <a:latin typeface="SimSun" pitchFamily="2" charset="-122"/>
                <a:ea typeface="SimSun" pitchFamily="2" charset="-122"/>
              </a:rPr>
              <a:t>0x20003ffff</a:t>
            </a:r>
            <a:r>
              <a:rPr kumimoji="0" lang="zh-CN" altLang="en-US" sz="2400">
                <a:solidFill>
                  <a:schemeClr val="tx1"/>
                </a:solidFill>
                <a:effectLst/>
                <a:latin typeface="SimSun" pitchFamily="2" charset="-122"/>
                <a:ea typeface="SimSun" pitchFamily="2" charset="-122"/>
              </a:rPr>
              <a:t>：</a:t>
            </a:r>
            <a:r>
              <a:rPr kumimoji="0" lang="en-US" altLang="zh-CN" sz="2400">
                <a:solidFill>
                  <a:schemeClr val="tx1"/>
                </a:solidFill>
                <a:effectLst/>
                <a:latin typeface="SimSun" pitchFamily="2" charset="-122"/>
                <a:ea typeface="SimSun" pitchFamily="2" charset="-122"/>
              </a:rPr>
              <a:t>0010 0000 0000 0011 1111 1111 1111 1111b</a:t>
            </a:r>
          </a:p>
        </p:txBody>
      </p:sp>
      <p:sp>
        <p:nvSpPr>
          <p:cNvPr id="1064971" name="AutoShape 11"/>
          <p:cNvSpPr>
            <a:spLocks/>
          </p:cNvSpPr>
          <p:nvPr/>
        </p:nvSpPr>
        <p:spPr bwMode="auto">
          <a:xfrm rot="5400000">
            <a:off x="3447058" y="4382864"/>
            <a:ext cx="215900" cy="1655762"/>
          </a:xfrm>
          <a:prstGeom prst="rightBrace">
            <a:avLst>
              <a:gd name="adj1" fmla="val 63909"/>
              <a:gd name="adj2" fmla="val 50000"/>
            </a:avLst>
          </a:prstGeom>
          <a:noFill/>
          <a:ln w="9525">
            <a:solidFill>
              <a:schemeClr val="tx1"/>
            </a:solidFill>
            <a:round/>
            <a:headEnd/>
            <a:tailEnd/>
          </a:ln>
          <a:effectLst/>
        </p:spPr>
        <p:txBody>
          <a:bodyPr wrap="none" anchor="ctr"/>
          <a:lstStyle/>
          <a:p>
            <a:endParaRPr lang="zh-CN" altLang="en-US"/>
          </a:p>
        </p:txBody>
      </p:sp>
      <p:sp>
        <p:nvSpPr>
          <p:cNvPr id="1064972" name="AutoShape 12"/>
          <p:cNvSpPr>
            <a:spLocks/>
          </p:cNvSpPr>
          <p:nvPr/>
        </p:nvSpPr>
        <p:spPr bwMode="auto">
          <a:xfrm rot="5400000">
            <a:off x="5283796" y="4346351"/>
            <a:ext cx="215900" cy="1728787"/>
          </a:xfrm>
          <a:prstGeom prst="rightBrace">
            <a:avLst>
              <a:gd name="adj1" fmla="val 66728"/>
              <a:gd name="adj2" fmla="val 50000"/>
            </a:avLst>
          </a:prstGeom>
          <a:noFill/>
          <a:ln w="9525">
            <a:solidFill>
              <a:schemeClr val="tx1"/>
            </a:solidFill>
            <a:round/>
            <a:headEnd/>
            <a:tailEnd/>
          </a:ln>
          <a:effectLst/>
        </p:spPr>
        <p:txBody>
          <a:bodyPr wrap="none" anchor="ctr"/>
          <a:lstStyle/>
          <a:p>
            <a:endParaRPr lang="zh-CN" altLang="en-US"/>
          </a:p>
        </p:txBody>
      </p:sp>
      <p:sp>
        <p:nvSpPr>
          <p:cNvPr id="1064973" name="AutoShape 13"/>
          <p:cNvSpPr>
            <a:spLocks/>
          </p:cNvSpPr>
          <p:nvPr/>
        </p:nvSpPr>
        <p:spPr bwMode="auto">
          <a:xfrm rot="5400000">
            <a:off x="7370564" y="4132833"/>
            <a:ext cx="215900" cy="2159000"/>
          </a:xfrm>
          <a:prstGeom prst="rightBrace">
            <a:avLst>
              <a:gd name="adj1" fmla="val 83333"/>
              <a:gd name="adj2" fmla="val 50000"/>
            </a:avLst>
          </a:prstGeom>
          <a:noFill/>
          <a:ln w="9525">
            <a:solidFill>
              <a:schemeClr val="tx1"/>
            </a:solidFill>
            <a:round/>
            <a:headEnd/>
            <a:tailEnd/>
          </a:ln>
          <a:effectLst/>
        </p:spPr>
        <p:txBody>
          <a:bodyPr wrap="none" anchor="ctr"/>
          <a:lstStyle/>
          <a:p>
            <a:endParaRPr lang="zh-CN" altLang="en-US"/>
          </a:p>
        </p:txBody>
      </p:sp>
      <p:sp>
        <p:nvSpPr>
          <p:cNvPr id="1064974" name="Text Box 14"/>
          <p:cNvSpPr txBox="1">
            <a:spLocks noChangeArrowheads="1"/>
          </p:cNvSpPr>
          <p:nvPr/>
        </p:nvSpPr>
        <p:spPr bwMode="auto">
          <a:xfrm>
            <a:off x="2843014" y="5239320"/>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4975" name="Text Box 15"/>
          <p:cNvSpPr txBox="1">
            <a:spLocks noChangeArrowheads="1"/>
          </p:cNvSpPr>
          <p:nvPr/>
        </p:nvSpPr>
        <p:spPr bwMode="auto">
          <a:xfrm>
            <a:off x="4643239" y="5252020"/>
            <a:ext cx="14605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0x3f=63</a:t>
            </a:r>
            <a:r>
              <a:rPr kumimoji="0" lang="zh-CN" altLang="en-US" sz="1800">
                <a:solidFill>
                  <a:schemeClr val="tx1"/>
                </a:solidFill>
                <a:effectLst/>
                <a:latin typeface="Arial" charset="0"/>
                <a:ea typeface="SimSun" pitchFamily="2" charset="-122"/>
              </a:rPr>
              <a:t>）</a:t>
            </a:r>
          </a:p>
        </p:txBody>
      </p:sp>
    </p:spTree>
    <p:extLst>
      <p:ext uri="{BB962C8B-B14F-4D97-AF65-F5344CB8AC3E}">
        <p14:creationId xmlns:p14="http://schemas.microsoft.com/office/powerpoint/2010/main" val="127074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64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49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49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49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49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49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49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649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649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49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4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4" grpId="0"/>
      <p:bldP spid="1064965" grpId="0" animBg="1"/>
      <p:bldP spid="1064966" grpId="0" animBg="1"/>
      <p:bldP spid="1064967" grpId="0" animBg="1"/>
      <p:bldP spid="1064968" grpId="0"/>
      <p:bldP spid="1064969" grpId="0"/>
      <p:bldP spid="1064970" grpId="0"/>
      <p:bldP spid="1064971" grpId="0" animBg="1"/>
      <p:bldP spid="1064972" grpId="0" animBg="1"/>
      <p:bldP spid="1064973" grpId="0" animBg="1"/>
      <p:bldP spid="1064974" grpId="0"/>
      <p:bldP spid="1064975"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灯片编号占位符 3"/>
          <p:cNvSpPr>
            <a:spLocks noGrp="1"/>
          </p:cNvSpPr>
          <p:nvPr>
            <p:ph type="sldNum" sz="quarter" idx="10"/>
          </p:nvPr>
        </p:nvSpPr>
        <p:spPr/>
        <p:txBody>
          <a:bodyPr/>
          <a:lstStyle/>
          <a:p>
            <a:fld id="{124018E1-602A-4E47-AD5A-B8277BB4329B}" type="slidenum">
              <a:rPr lang="en-US" altLang="zh-CN"/>
              <a:pPr/>
              <a:t>206</a:t>
            </a:fld>
            <a:endParaRPr lang="en-US" altLang="zh-CN"/>
          </a:p>
        </p:txBody>
      </p:sp>
      <p:sp>
        <p:nvSpPr>
          <p:cNvPr id="1065986" name="Rectangle 2"/>
          <p:cNvSpPr>
            <a:spLocks noGrp="1" noChangeArrowheads="1"/>
          </p:cNvSpPr>
          <p:nvPr>
            <p:ph type="title"/>
          </p:nvPr>
        </p:nvSpPr>
        <p:spPr/>
        <p:txBody>
          <a:bodyPr/>
          <a:lstStyle/>
          <a:p>
            <a:r>
              <a:rPr lang="zh-CN" altLang="en-US" dirty="0"/>
              <a:t>常规分页举例</a:t>
            </a:r>
          </a:p>
        </p:txBody>
      </p:sp>
      <p:sp>
        <p:nvSpPr>
          <p:cNvPr id="1065987" name="Rectangle 3"/>
          <p:cNvSpPr>
            <a:spLocks noGrp="1" noChangeArrowheads="1"/>
          </p:cNvSpPr>
          <p:nvPr>
            <p:ph type="body" idx="1"/>
          </p:nvPr>
        </p:nvSpPr>
        <p:spPr>
          <a:xfrm>
            <a:off x="179512" y="1268413"/>
            <a:ext cx="8929563" cy="5449887"/>
          </a:xfrm>
        </p:spPr>
        <p:txBody>
          <a:bodyPr/>
          <a:lstStyle/>
          <a:p>
            <a:r>
              <a:rPr lang="en-US" altLang="zh-CN" dirty="0">
                <a:latin typeface="华文新魏"/>
                <a:cs typeface="华文新魏"/>
              </a:rPr>
              <a:t>p1</a:t>
            </a:r>
            <a:r>
              <a:rPr lang="zh-CN" altLang="en-US" dirty="0">
                <a:latin typeface="华文新魏"/>
                <a:cs typeface="华文新魏"/>
              </a:rPr>
              <a:t>的页表和虚拟空间</a:t>
            </a:r>
          </a:p>
          <a:p>
            <a:endParaRPr lang="en-US" altLang="zh-CN" dirty="0">
              <a:latin typeface="华文新魏"/>
              <a:cs typeface="华文新魏"/>
            </a:endParaRPr>
          </a:p>
        </p:txBody>
      </p:sp>
      <p:sp>
        <p:nvSpPr>
          <p:cNvPr id="1065988" name="Rectangle 4"/>
          <p:cNvSpPr>
            <a:spLocks noChangeArrowheads="1"/>
          </p:cNvSpPr>
          <p:nvPr/>
        </p:nvSpPr>
        <p:spPr bwMode="auto">
          <a:xfrm>
            <a:off x="457200" y="122238"/>
            <a:ext cx="7543800" cy="1295400"/>
          </a:xfrm>
          <a:prstGeom prst="rect">
            <a:avLst/>
          </a:prstGeom>
          <a:noFill/>
          <a:ln w="9525">
            <a:noFill/>
            <a:miter lim="800000"/>
            <a:headEnd/>
            <a:tailEnd/>
          </a:ln>
          <a:effectLst/>
        </p:spPr>
        <p:txBody>
          <a:bodyPr anchor="b"/>
          <a:lstStyle/>
          <a:p>
            <a:pPr>
              <a:lnSpc>
                <a:spcPct val="90000"/>
              </a:lnSpc>
              <a:spcBef>
                <a:spcPct val="0"/>
              </a:spcBef>
              <a:buClrTx/>
              <a:buFontTx/>
              <a:buNone/>
            </a:pPr>
            <a:endParaRPr lang="zh-CN" altLang="zh-CN" sz="3200" b="1">
              <a:solidFill>
                <a:srgbClr val="006666"/>
              </a:solidFill>
              <a:effectLst>
                <a:outerShdw blurRad="38100" dist="38100" dir="2700000" algn="tl">
                  <a:srgbClr val="C0C0C0"/>
                </a:outerShdw>
              </a:effectLst>
              <a:ea typeface="黑体" pitchFamily="2" charset="-122"/>
            </a:endParaRPr>
          </a:p>
        </p:txBody>
      </p:sp>
      <p:sp>
        <p:nvSpPr>
          <p:cNvPr id="1065989" name="Rectangle 5"/>
          <p:cNvSpPr>
            <a:spLocks noChangeArrowheads="1"/>
          </p:cNvSpPr>
          <p:nvPr/>
        </p:nvSpPr>
        <p:spPr bwMode="auto">
          <a:xfrm>
            <a:off x="1152525" y="2492375"/>
            <a:ext cx="1223963" cy="338455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5990" name="Text Box 6"/>
          <p:cNvSpPr txBox="1">
            <a:spLocks noChangeArrowheads="1"/>
          </p:cNvSpPr>
          <p:nvPr/>
        </p:nvSpPr>
        <p:spPr bwMode="auto">
          <a:xfrm>
            <a:off x="912813" y="565467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065991" name="Text Box 7"/>
          <p:cNvSpPr txBox="1">
            <a:spLocks noChangeArrowheads="1"/>
          </p:cNvSpPr>
          <p:nvPr/>
        </p:nvSpPr>
        <p:spPr bwMode="auto">
          <a:xfrm>
            <a:off x="504825" y="2349500"/>
            <a:ext cx="692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1023</a:t>
            </a:r>
          </a:p>
        </p:txBody>
      </p:sp>
      <p:sp>
        <p:nvSpPr>
          <p:cNvPr id="1065992" name="Rectangle 8"/>
          <p:cNvSpPr>
            <a:spLocks noChangeArrowheads="1"/>
          </p:cNvSpPr>
          <p:nvPr/>
        </p:nvSpPr>
        <p:spPr bwMode="auto">
          <a:xfrm>
            <a:off x="1152525" y="4005263"/>
            <a:ext cx="1223963" cy="217487"/>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5993" name="Text Box 9"/>
          <p:cNvSpPr txBox="1">
            <a:spLocks noChangeArrowheads="1"/>
          </p:cNvSpPr>
          <p:nvPr/>
        </p:nvSpPr>
        <p:spPr bwMode="auto">
          <a:xfrm>
            <a:off x="628650" y="3954463"/>
            <a:ext cx="565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128</a:t>
            </a:r>
          </a:p>
        </p:txBody>
      </p:sp>
      <p:sp>
        <p:nvSpPr>
          <p:cNvPr id="1065994" name="Line 10"/>
          <p:cNvSpPr>
            <a:spLocks noChangeShapeType="1"/>
          </p:cNvSpPr>
          <p:nvPr/>
        </p:nvSpPr>
        <p:spPr bwMode="auto">
          <a:xfrm>
            <a:off x="2089150" y="4149725"/>
            <a:ext cx="576263" cy="0"/>
          </a:xfrm>
          <a:prstGeom prst="line">
            <a:avLst/>
          </a:prstGeom>
          <a:noFill/>
          <a:ln w="9525">
            <a:solidFill>
              <a:schemeClr val="tx1"/>
            </a:solidFill>
            <a:round/>
            <a:headEnd/>
            <a:tailEnd/>
          </a:ln>
          <a:effectLst/>
        </p:spPr>
        <p:txBody>
          <a:bodyPr/>
          <a:lstStyle/>
          <a:p>
            <a:endParaRPr lang="zh-CN" altLang="en-US"/>
          </a:p>
        </p:txBody>
      </p:sp>
      <p:sp>
        <p:nvSpPr>
          <p:cNvPr id="1065995" name="Line 11"/>
          <p:cNvSpPr>
            <a:spLocks noChangeShapeType="1"/>
          </p:cNvSpPr>
          <p:nvPr/>
        </p:nvSpPr>
        <p:spPr bwMode="auto">
          <a:xfrm flipV="1">
            <a:off x="2665413" y="4149725"/>
            <a:ext cx="0" cy="1727200"/>
          </a:xfrm>
          <a:prstGeom prst="line">
            <a:avLst/>
          </a:prstGeom>
          <a:noFill/>
          <a:ln w="9525">
            <a:solidFill>
              <a:schemeClr val="tx1"/>
            </a:solidFill>
            <a:round/>
            <a:headEnd/>
            <a:tailEnd/>
          </a:ln>
          <a:effectLst/>
        </p:spPr>
        <p:txBody>
          <a:bodyPr/>
          <a:lstStyle/>
          <a:p>
            <a:endParaRPr lang="zh-CN" altLang="en-US"/>
          </a:p>
        </p:txBody>
      </p:sp>
      <p:sp>
        <p:nvSpPr>
          <p:cNvPr id="1065996" name="Line 12"/>
          <p:cNvSpPr>
            <a:spLocks noChangeShapeType="1"/>
          </p:cNvSpPr>
          <p:nvPr/>
        </p:nvSpPr>
        <p:spPr bwMode="auto">
          <a:xfrm>
            <a:off x="2665413" y="5876925"/>
            <a:ext cx="287337" cy="0"/>
          </a:xfrm>
          <a:prstGeom prst="line">
            <a:avLst/>
          </a:prstGeom>
          <a:noFill/>
          <a:ln w="9525">
            <a:solidFill>
              <a:schemeClr val="tx1"/>
            </a:solidFill>
            <a:round/>
            <a:headEnd/>
            <a:tailEnd type="triangle" w="med" len="med"/>
          </a:ln>
          <a:effectLst/>
        </p:spPr>
        <p:txBody>
          <a:bodyPr/>
          <a:lstStyle/>
          <a:p>
            <a:endParaRPr lang="zh-CN" altLang="en-US"/>
          </a:p>
        </p:txBody>
      </p:sp>
      <p:sp>
        <p:nvSpPr>
          <p:cNvPr id="1065997" name="Rectangle 13"/>
          <p:cNvSpPr>
            <a:spLocks noChangeArrowheads="1"/>
          </p:cNvSpPr>
          <p:nvPr/>
        </p:nvSpPr>
        <p:spPr bwMode="auto">
          <a:xfrm>
            <a:off x="3097213" y="2492375"/>
            <a:ext cx="1223962" cy="3384550"/>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5998" name="Text Box 14"/>
          <p:cNvSpPr txBox="1">
            <a:spLocks noChangeArrowheads="1"/>
          </p:cNvSpPr>
          <p:nvPr/>
        </p:nvSpPr>
        <p:spPr bwMode="auto">
          <a:xfrm>
            <a:off x="2857500" y="5661025"/>
            <a:ext cx="311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0</a:t>
            </a:r>
          </a:p>
        </p:txBody>
      </p:sp>
      <p:sp>
        <p:nvSpPr>
          <p:cNvPr id="1065999" name="Rectangle 15"/>
          <p:cNvSpPr>
            <a:spLocks noChangeArrowheads="1"/>
          </p:cNvSpPr>
          <p:nvPr/>
        </p:nvSpPr>
        <p:spPr bwMode="auto">
          <a:xfrm>
            <a:off x="3097213" y="4652963"/>
            <a:ext cx="1223962" cy="2159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0" name="Rectangle 16"/>
          <p:cNvSpPr>
            <a:spLocks noChangeArrowheads="1"/>
          </p:cNvSpPr>
          <p:nvPr/>
        </p:nvSpPr>
        <p:spPr bwMode="auto">
          <a:xfrm>
            <a:off x="3097213" y="4868863"/>
            <a:ext cx="1223962" cy="1008062"/>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1" name="Text Box 17"/>
          <p:cNvSpPr txBox="1">
            <a:spLocks noChangeArrowheads="1"/>
          </p:cNvSpPr>
          <p:nvPr/>
        </p:nvSpPr>
        <p:spPr bwMode="auto">
          <a:xfrm>
            <a:off x="2736850" y="4600575"/>
            <a:ext cx="4381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63</a:t>
            </a:r>
          </a:p>
        </p:txBody>
      </p:sp>
      <p:sp>
        <p:nvSpPr>
          <p:cNvPr id="1066002" name="Rectangle 18"/>
          <p:cNvSpPr>
            <a:spLocks noChangeArrowheads="1"/>
          </p:cNvSpPr>
          <p:nvPr/>
        </p:nvSpPr>
        <p:spPr bwMode="auto">
          <a:xfrm>
            <a:off x="3097213" y="5661025"/>
            <a:ext cx="1223962" cy="215900"/>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6003" name="Rectangle 19"/>
          <p:cNvSpPr>
            <a:spLocks noChangeArrowheads="1"/>
          </p:cNvSpPr>
          <p:nvPr/>
        </p:nvSpPr>
        <p:spPr bwMode="auto">
          <a:xfrm>
            <a:off x="5400675" y="1412875"/>
            <a:ext cx="1223963" cy="2187575"/>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6004" name="Rectangle 20"/>
          <p:cNvSpPr>
            <a:spLocks noChangeArrowheads="1"/>
          </p:cNvSpPr>
          <p:nvPr/>
        </p:nvSpPr>
        <p:spPr bwMode="auto">
          <a:xfrm>
            <a:off x="7777163" y="4149725"/>
            <a:ext cx="1223962" cy="2663825"/>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6005" name="Line 21"/>
          <p:cNvSpPr>
            <a:spLocks noChangeShapeType="1"/>
          </p:cNvSpPr>
          <p:nvPr/>
        </p:nvSpPr>
        <p:spPr bwMode="auto">
          <a:xfrm>
            <a:off x="4176713" y="4724400"/>
            <a:ext cx="360362" cy="0"/>
          </a:xfrm>
          <a:prstGeom prst="line">
            <a:avLst/>
          </a:prstGeom>
          <a:noFill/>
          <a:ln w="9525">
            <a:solidFill>
              <a:schemeClr val="tx1"/>
            </a:solidFill>
            <a:round/>
            <a:headEnd/>
            <a:tailEnd/>
          </a:ln>
          <a:effectLst/>
        </p:spPr>
        <p:txBody>
          <a:bodyPr/>
          <a:lstStyle/>
          <a:p>
            <a:endParaRPr lang="zh-CN" altLang="en-US"/>
          </a:p>
        </p:txBody>
      </p:sp>
      <p:sp>
        <p:nvSpPr>
          <p:cNvPr id="1066006" name="Line 22"/>
          <p:cNvSpPr>
            <a:spLocks noChangeShapeType="1"/>
          </p:cNvSpPr>
          <p:nvPr/>
        </p:nvSpPr>
        <p:spPr bwMode="auto">
          <a:xfrm flipV="1">
            <a:off x="4537075" y="3573463"/>
            <a:ext cx="0" cy="1150937"/>
          </a:xfrm>
          <a:prstGeom prst="line">
            <a:avLst/>
          </a:prstGeom>
          <a:noFill/>
          <a:ln w="9525">
            <a:solidFill>
              <a:schemeClr val="tx1"/>
            </a:solidFill>
            <a:round/>
            <a:headEnd/>
            <a:tailEnd/>
          </a:ln>
          <a:effectLst/>
        </p:spPr>
        <p:txBody>
          <a:bodyPr/>
          <a:lstStyle/>
          <a:p>
            <a:endParaRPr lang="zh-CN" altLang="en-US"/>
          </a:p>
        </p:txBody>
      </p:sp>
      <p:sp>
        <p:nvSpPr>
          <p:cNvPr id="1066007" name="Line 23"/>
          <p:cNvSpPr>
            <a:spLocks noChangeShapeType="1"/>
          </p:cNvSpPr>
          <p:nvPr/>
        </p:nvSpPr>
        <p:spPr bwMode="auto">
          <a:xfrm>
            <a:off x="4537075" y="3573463"/>
            <a:ext cx="863600" cy="0"/>
          </a:xfrm>
          <a:prstGeom prst="line">
            <a:avLst/>
          </a:prstGeom>
          <a:noFill/>
          <a:ln w="9525">
            <a:solidFill>
              <a:schemeClr val="tx1"/>
            </a:solidFill>
            <a:round/>
            <a:headEnd/>
            <a:tailEnd type="triangle" w="med" len="med"/>
          </a:ln>
          <a:effectLst/>
        </p:spPr>
        <p:txBody>
          <a:bodyPr/>
          <a:lstStyle/>
          <a:p>
            <a:endParaRPr lang="zh-CN" altLang="en-US"/>
          </a:p>
        </p:txBody>
      </p:sp>
      <p:sp>
        <p:nvSpPr>
          <p:cNvPr id="1066008" name="Line 24"/>
          <p:cNvSpPr>
            <a:spLocks noChangeShapeType="1"/>
          </p:cNvSpPr>
          <p:nvPr/>
        </p:nvSpPr>
        <p:spPr bwMode="auto">
          <a:xfrm>
            <a:off x="4176713" y="5734050"/>
            <a:ext cx="2808287" cy="0"/>
          </a:xfrm>
          <a:prstGeom prst="line">
            <a:avLst/>
          </a:prstGeom>
          <a:noFill/>
          <a:ln w="9525">
            <a:solidFill>
              <a:schemeClr val="tx1"/>
            </a:solidFill>
            <a:round/>
            <a:headEnd/>
            <a:tailEnd/>
          </a:ln>
          <a:effectLst/>
        </p:spPr>
        <p:txBody>
          <a:bodyPr/>
          <a:lstStyle/>
          <a:p>
            <a:endParaRPr lang="zh-CN" altLang="en-US"/>
          </a:p>
        </p:txBody>
      </p:sp>
      <p:sp>
        <p:nvSpPr>
          <p:cNvPr id="1066009" name="Line 25"/>
          <p:cNvSpPr>
            <a:spLocks noChangeShapeType="1"/>
          </p:cNvSpPr>
          <p:nvPr/>
        </p:nvSpPr>
        <p:spPr bwMode="auto">
          <a:xfrm>
            <a:off x="6985000" y="5734050"/>
            <a:ext cx="0" cy="1050925"/>
          </a:xfrm>
          <a:prstGeom prst="line">
            <a:avLst/>
          </a:prstGeom>
          <a:noFill/>
          <a:ln w="9525">
            <a:solidFill>
              <a:schemeClr val="tx1"/>
            </a:solidFill>
            <a:round/>
            <a:headEnd/>
            <a:tailEnd/>
          </a:ln>
          <a:effectLst/>
        </p:spPr>
        <p:txBody>
          <a:bodyPr/>
          <a:lstStyle/>
          <a:p>
            <a:endParaRPr lang="zh-CN" altLang="en-US"/>
          </a:p>
        </p:txBody>
      </p:sp>
      <p:sp>
        <p:nvSpPr>
          <p:cNvPr id="1066010" name="Line 26"/>
          <p:cNvSpPr>
            <a:spLocks noChangeShapeType="1"/>
          </p:cNvSpPr>
          <p:nvPr/>
        </p:nvSpPr>
        <p:spPr bwMode="auto">
          <a:xfrm>
            <a:off x="6985000" y="6813550"/>
            <a:ext cx="792163" cy="0"/>
          </a:xfrm>
          <a:prstGeom prst="line">
            <a:avLst/>
          </a:prstGeom>
          <a:noFill/>
          <a:ln w="9525">
            <a:solidFill>
              <a:schemeClr val="tx1"/>
            </a:solidFill>
            <a:round/>
            <a:headEnd/>
            <a:tailEnd type="triangle" w="med" len="med"/>
          </a:ln>
          <a:effectLst/>
        </p:spPr>
        <p:txBody>
          <a:bodyPr/>
          <a:lstStyle/>
          <a:p>
            <a:endParaRPr lang="zh-CN" altLang="en-US"/>
          </a:p>
        </p:txBody>
      </p:sp>
      <p:sp>
        <p:nvSpPr>
          <p:cNvPr id="1066011" name="Text Box 27"/>
          <p:cNvSpPr txBox="1">
            <a:spLocks noChangeArrowheads="1"/>
          </p:cNvSpPr>
          <p:nvPr/>
        </p:nvSpPr>
        <p:spPr bwMode="auto">
          <a:xfrm>
            <a:off x="6769100" y="3429000"/>
            <a:ext cx="641350" cy="641350"/>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3600" b="1">
                <a:solidFill>
                  <a:srgbClr val="0000FF"/>
                </a:solidFill>
                <a:effectLst>
                  <a:outerShdw blurRad="38100" dist="38100" dir="2700000" algn="tl">
                    <a:srgbClr val="C0C0C0"/>
                  </a:outerShdw>
                </a:effectLst>
                <a:latin typeface="Arial" charset="0"/>
                <a:ea typeface="SimSun" pitchFamily="2" charset="-122"/>
              </a:rPr>
              <a:t>…</a:t>
            </a:r>
          </a:p>
        </p:txBody>
      </p:sp>
      <p:sp>
        <p:nvSpPr>
          <p:cNvPr id="1066012" name="Text Box 28"/>
          <p:cNvSpPr txBox="1">
            <a:spLocks noChangeArrowheads="1"/>
          </p:cNvSpPr>
          <p:nvPr/>
        </p:nvSpPr>
        <p:spPr bwMode="auto">
          <a:xfrm>
            <a:off x="2449513" y="2341563"/>
            <a:ext cx="6921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1023</a:t>
            </a:r>
          </a:p>
        </p:txBody>
      </p:sp>
      <p:sp>
        <p:nvSpPr>
          <p:cNvPr id="1066013" name="Text Box 29"/>
          <p:cNvSpPr txBox="1">
            <a:spLocks noChangeArrowheads="1"/>
          </p:cNvSpPr>
          <p:nvPr/>
        </p:nvSpPr>
        <p:spPr bwMode="auto">
          <a:xfrm>
            <a:off x="1081088" y="5942013"/>
            <a:ext cx="13716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的页目录</a:t>
            </a:r>
          </a:p>
        </p:txBody>
      </p:sp>
      <p:sp>
        <p:nvSpPr>
          <p:cNvPr id="1066014" name="Text Box 30"/>
          <p:cNvSpPr txBox="1">
            <a:spLocks noChangeArrowheads="1"/>
          </p:cNvSpPr>
          <p:nvPr/>
        </p:nvSpPr>
        <p:spPr bwMode="auto">
          <a:xfrm>
            <a:off x="3197225" y="5949950"/>
            <a:ext cx="1141413"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的页表</a:t>
            </a:r>
          </a:p>
        </p:txBody>
      </p:sp>
      <p:sp>
        <p:nvSpPr>
          <p:cNvPr id="1066015" name="Text Box 31"/>
          <p:cNvSpPr txBox="1">
            <a:spLocks noChangeArrowheads="1"/>
          </p:cNvSpPr>
          <p:nvPr/>
        </p:nvSpPr>
        <p:spPr bwMode="auto">
          <a:xfrm>
            <a:off x="5400675" y="3716338"/>
            <a:ext cx="911225"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a:t>
            </a:r>
          </a:p>
        </p:txBody>
      </p:sp>
      <p:sp>
        <p:nvSpPr>
          <p:cNvPr id="1066016" name="Text Box 32"/>
          <p:cNvSpPr txBox="1">
            <a:spLocks noChangeArrowheads="1"/>
          </p:cNvSpPr>
          <p:nvPr/>
        </p:nvSpPr>
        <p:spPr bwMode="auto">
          <a:xfrm>
            <a:off x="7921625" y="3644900"/>
            <a:ext cx="911225"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b="1">
                <a:solidFill>
                  <a:srgbClr val="0000FF"/>
                </a:solidFill>
                <a:effectLst>
                  <a:outerShdw blurRad="38100" dist="38100" dir="2700000" algn="tl">
                    <a:srgbClr val="C0C0C0"/>
                  </a:outerShdw>
                </a:effectLst>
                <a:latin typeface="Arial" charset="0"/>
                <a:ea typeface="SimSun" pitchFamily="2" charset="-122"/>
              </a:rPr>
              <a:t>p1</a:t>
            </a:r>
            <a:r>
              <a:rPr kumimoji="0" lang="zh-CN" altLang="en-US" sz="1800" b="1">
                <a:solidFill>
                  <a:srgbClr val="0000FF"/>
                </a:solidFill>
                <a:effectLst>
                  <a:outerShdw blurRad="38100" dist="38100" dir="2700000" algn="tl">
                    <a:srgbClr val="C0C0C0"/>
                  </a:outerShdw>
                </a:effectLst>
                <a:latin typeface="Arial" charset="0"/>
                <a:ea typeface="SimSun" pitchFamily="2" charset="-122"/>
              </a:rPr>
              <a:t>的页</a:t>
            </a:r>
          </a:p>
        </p:txBody>
      </p:sp>
      <p:sp>
        <p:nvSpPr>
          <p:cNvPr id="1066017" name="Text Box 33"/>
          <p:cNvSpPr txBox="1">
            <a:spLocks noChangeArrowheads="1"/>
          </p:cNvSpPr>
          <p:nvPr/>
        </p:nvSpPr>
        <p:spPr bwMode="auto">
          <a:xfrm>
            <a:off x="5473700" y="2276475"/>
            <a:ext cx="11684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b="1">
                <a:effectLst>
                  <a:outerShdw blurRad="38100" dist="38100" dir="2700000" algn="tl">
                    <a:srgbClr val="C0C0C0"/>
                  </a:outerShdw>
                </a:effectLst>
                <a:latin typeface="Arial" charset="0"/>
                <a:ea typeface="SimSun" pitchFamily="2" charset="-122"/>
              </a:rPr>
              <a:t>数据</a:t>
            </a:r>
            <a:r>
              <a:rPr kumimoji="0" lang="en-US" altLang="zh-CN" sz="1800" b="1">
                <a:effectLst>
                  <a:outerShdw blurRad="38100" dist="38100" dir="2700000" algn="tl">
                    <a:srgbClr val="C0C0C0"/>
                  </a:outerShdw>
                </a:effectLst>
                <a:latin typeface="Arial" charset="0"/>
                <a:ea typeface="SimSun" pitchFamily="2" charset="-122"/>
              </a:rPr>
              <a:t>/</a:t>
            </a:r>
            <a:r>
              <a:rPr kumimoji="0" lang="zh-CN" altLang="en-US" sz="1800" b="1">
                <a:effectLst>
                  <a:outerShdw blurRad="38100" dist="38100" dir="2700000" algn="tl">
                    <a:srgbClr val="C0C0C0"/>
                  </a:outerShdw>
                </a:effectLst>
                <a:latin typeface="Arial" charset="0"/>
                <a:ea typeface="SimSun" pitchFamily="2" charset="-122"/>
              </a:rPr>
              <a:t>代码</a:t>
            </a:r>
          </a:p>
        </p:txBody>
      </p:sp>
      <p:sp>
        <p:nvSpPr>
          <p:cNvPr id="1066018" name="Text Box 34"/>
          <p:cNvSpPr txBox="1">
            <a:spLocks noChangeArrowheads="1"/>
          </p:cNvSpPr>
          <p:nvPr/>
        </p:nvSpPr>
        <p:spPr bwMode="auto">
          <a:xfrm>
            <a:off x="7777163" y="5300663"/>
            <a:ext cx="11684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b="1">
                <a:effectLst>
                  <a:outerShdw blurRad="38100" dist="38100" dir="2700000" algn="tl">
                    <a:srgbClr val="C0C0C0"/>
                  </a:outerShdw>
                </a:effectLst>
                <a:latin typeface="Arial" charset="0"/>
                <a:ea typeface="SimSun" pitchFamily="2" charset="-122"/>
              </a:rPr>
              <a:t>数据</a:t>
            </a:r>
            <a:r>
              <a:rPr kumimoji="0" lang="en-US" altLang="zh-CN" sz="1800" b="1">
                <a:effectLst>
                  <a:outerShdw blurRad="38100" dist="38100" dir="2700000" algn="tl">
                    <a:srgbClr val="C0C0C0"/>
                  </a:outerShdw>
                </a:effectLst>
                <a:latin typeface="Arial" charset="0"/>
                <a:ea typeface="SimSun" pitchFamily="2" charset="-122"/>
              </a:rPr>
              <a:t>/</a:t>
            </a:r>
            <a:r>
              <a:rPr kumimoji="0" lang="zh-CN" altLang="en-US" sz="1800" b="1">
                <a:effectLst>
                  <a:outerShdw blurRad="38100" dist="38100" dir="2700000" algn="tl">
                    <a:srgbClr val="C0C0C0"/>
                  </a:outerShdw>
                </a:effectLst>
                <a:latin typeface="Arial" charset="0"/>
                <a:ea typeface="SimSun" pitchFamily="2" charset="-122"/>
              </a:rPr>
              <a:t>代码</a:t>
            </a:r>
          </a:p>
        </p:txBody>
      </p:sp>
    </p:spTree>
    <p:extLst>
      <p:ext uri="{BB962C8B-B14F-4D97-AF65-F5344CB8AC3E}">
        <p14:creationId xmlns:p14="http://schemas.microsoft.com/office/powerpoint/2010/main" val="357308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9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9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59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60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659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599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9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60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599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660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59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59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59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659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60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660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60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660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60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60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660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60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60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660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60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660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6600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6600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60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6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989" grpId="0" animBg="1"/>
      <p:bldP spid="1065990" grpId="0"/>
      <p:bldP spid="1065991" grpId="0"/>
      <p:bldP spid="1065992" grpId="0" animBg="1"/>
      <p:bldP spid="1065993" grpId="0"/>
      <p:bldP spid="1065994" grpId="0" animBg="1"/>
      <p:bldP spid="1065995" grpId="0" animBg="1"/>
      <p:bldP spid="1065996" grpId="0" animBg="1"/>
      <p:bldP spid="1065997" grpId="0" animBg="1"/>
      <p:bldP spid="1065998" grpId="0"/>
      <p:bldP spid="1065999" grpId="0" animBg="1"/>
      <p:bldP spid="1066000" grpId="0" animBg="1"/>
      <p:bldP spid="1066001" grpId="0"/>
      <p:bldP spid="1066002" grpId="0" animBg="1"/>
      <p:bldP spid="1066003" grpId="0" animBg="1"/>
      <p:bldP spid="1066004" grpId="0" animBg="1"/>
      <p:bldP spid="1066005" grpId="0" animBg="1"/>
      <p:bldP spid="1066006" grpId="0" animBg="1"/>
      <p:bldP spid="1066007" grpId="0" animBg="1"/>
      <p:bldP spid="1066008" grpId="0" animBg="1"/>
      <p:bldP spid="1066009" grpId="0" animBg="1"/>
      <p:bldP spid="1066010" grpId="0" animBg="1"/>
      <p:bldP spid="1066011" grpId="0"/>
      <p:bldP spid="1066012" grpId="0"/>
      <p:bldP spid="1066013" grpId="0"/>
      <p:bldP spid="1066014" grpId="0"/>
      <p:bldP spid="1066015" grpId="0"/>
      <p:bldP spid="1066016" grpId="0"/>
      <p:bldP spid="1066017" grpId="0"/>
      <p:bldP spid="1066018"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0"/>
          </p:nvPr>
        </p:nvSpPr>
        <p:spPr/>
        <p:txBody>
          <a:bodyPr/>
          <a:lstStyle/>
          <a:p>
            <a:fld id="{0EF1F9F5-87E8-4AEC-8518-90F5FDFFE998}" type="slidenum">
              <a:rPr lang="en-US" altLang="zh-CN"/>
              <a:pPr/>
              <a:t>207</a:t>
            </a:fld>
            <a:endParaRPr lang="en-US" altLang="zh-CN"/>
          </a:p>
        </p:txBody>
      </p:sp>
      <p:sp>
        <p:nvSpPr>
          <p:cNvPr id="1067010" name="Rectangle 2"/>
          <p:cNvSpPr>
            <a:spLocks noGrp="1" noChangeArrowheads="1"/>
          </p:cNvSpPr>
          <p:nvPr>
            <p:ph type="title"/>
          </p:nvPr>
        </p:nvSpPr>
        <p:spPr/>
        <p:txBody>
          <a:bodyPr/>
          <a:lstStyle/>
          <a:p>
            <a:r>
              <a:rPr lang="zh-CN" altLang="en-US"/>
              <a:t>分页举例</a:t>
            </a:r>
          </a:p>
        </p:txBody>
      </p:sp>
      <p:sp>
        <p:nvSpPr>
          <p:cNvPr id="1067011" name="Rectangle 3"/>
          <p:cNvSpPr>
            <a:spLocks noGrp="1" noChangeArrowheads="1"/>
          </p:cNvSpPr>
          <p:nvPr>
            <p:ph type="body" idx="1"/>
          </p:nvPr>
        </p:nvSpPr>
        <p:spPr>
          <a:xfrm>
            <a:off x="179512" y="1268413"/>
            <a:ext cx="8964488" cy="5589587"/>
          </a:xfrm>
        </p:spPr>
        <p:txBody>
          <a:bodyPr/>
          <a:lstStyle/>
          <a:p>
            <a:r>
              <a:rPr lang="zh-CN" altLang="en-US" dirty="0"/>
              <a:t>假设进程需要读取</a:t>
            </a:r>
            <a:r>
              <a:rPr lang="en-US" altLang="zh-CN" dirty="0"/>
              <a:t>0x20021406</a:t>
            </a:r>
            <a:r>
              <a:rPr lang="zh-CN" altLang="en-US" dirty="0"/>
              <a:t>中的字节</a:t>
            </a:r>
          </a:p>
          <a:p>
            <a:r>
              <a:rPr lang="zh-CN" altLang="en-US" dirty="0"/>
              <a:t>分页单元将该地址划分为</a:t>
            </a:r>
            <a:r>
              <a:rPr lang="en-US" altLang="zh-CN" dirty="0"/>
              <a:t>3</a:t>
            </a:r>
            <a:r>
              <a:rPr lang="zh-CN" altLang="en-US" dirty="0"/>
              <a:t>个部分</a:t>
            </a:r>
          </a:p>
          <a:p>
            <a:pPr lvl="1">
              <a:buFont typeface="Wingdings" pitchFamily="2" charset="2"/>
              <a:buNone/>
            </a:pPr>
            <a:r>
              <a:rPr lang="en-US" altLang="zh-CN" dirty="0"/>
              <a:t>0x20021406=0010 0000 0000 0010 0001 0100 0000 0110b</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600" dirty="0"/>
              <a:t>当进程无论何时试图访问</a:t>
            </a:r>
            <a:r>
              <a:rPr lang="en-US" altLang="zh-CN" sz="2600" dirty="0"/>
              <a:t>0x20000000</a:t>
            </a:r>
            <a:r>
              <a:rPr lang="zh-CN" altLang="en-US" sz="2600" dirty="0"/>
              <a:t>到</a:t>
            </a:r>
            <a:r>
              <a:rPr lang="en-US" altLang="zh-CN" sz="2600" dirty="0"/>
              <a:t>0x2003ffff</a:t>
            </a:r>
            <a:r>
              <a:rPr lang="zh-CN" altLang="en-US" sz="2600" dirty="0"/>
              <a:t>范围之外的线性地址时，都将产生一个保护错误</a:t>
            </a:r>
          </a:p>
        </p:txBody>
      </p:sp>
      <p:sp>
        <p:nvSpPr>
          <p:cNvPr id="1067012" name="AutoShape 4"/>
          <p:cNvSpPr>
            <a:spLocks/>
          </p:cNvSpPr>
          <p:nvPr/>
        </p:nvSpPr>
        <p:spPr bwMode="auto">
          <a:xfrm rot="5400000">
            <a:off x="3528219" y="1880394"/>
            <a:ext cx="287338" cy="1511300"/>
          </a:xfrm>
          <a:prstGeom prst="rightBrace">
            <a:avLst>
              <a:gd name="adj1" fmla="val 43830"/>
              <a:gd name="adj2" fmla="val 50000"/>
            </a:avLst>
          </a:prstGeom>
          <a:noFill/>
          <a:ln w="9525">
            <a:solidFill>
              <a:schemeClr val="tx1"/>
            </a:solidFill>
            <a:round/>
            <a:headEnd/>
            <a:tailEnd/>
          </a:ln>
          <a:effectLst/>
        </p:spPr>
        <p:txBody>
          <a:bodyPr wrap="none" anchor="ctr"/>
          <a:lstStyle/>
          <a:p>
            <a:endParaRPr lang="zh-CN" altLang="en-US"/>
          </a:p>
        </p:txBody>
      </p:sp>
      <p:sp>
        <p:nvSpPr>
          <p:cNvPr id="1067013" name="AutoShape 5"/>
          <p:cNvSpPr>
            <a:spLocks/>
          </p:cNvSpPr>
          <p:nvPr/>
        </p:nvSpPr>
        <p:spPr bwMode="auto">
          <a:xfrm rot="5400000">
            <a:off x="5285582" y="1850231"/>
            <a:ext cx="215900" cy="1500187"/>
          </a:xfrm>
          <a:prstGeom prst="rightBrace">
            <a:avLst>
              <a:gd name="adj1" fmla="val 57904"/>
              <a:gd name="adj2" fmla="val 50000"/>
            </a:avLst>
          </a:prstGeom>
          <a:noFill/>
          <a:ln w="9525">
            <a:solidFill>
              <a:schemeClr val="tx1"/>
            </a:solidFill>
            <a:round/>
            <a:headEnd/>
            <a:tailEnd/>
          </a:ln>
          <a:effectLst/>
        </p:spPr>
        <p:txBody>
          <a:bodyPr wrap="none" anchor="ctr"/>
          <a:lstStyle/>
          <a:p>
            <a:endParaRPr lang="zh-CN" altLang="en-US"/>
          </a:p>
        </p:txBody>
      </p:sp>
      <p:sp>
        <p:nvSpPr>
          <p:cNvPr id="1067014" name="AutoShape 6"/>
          <p:cNvSpPr>
            <a:spLocks/>
          </p:cNvSpPr>
          <p:nvPr/>
        </p:nvSpPr>
        <p:spPr bwMode="auto">
          <a:xfrm rot="5400000">
            <a:off x="7193757" y="1658143"/>
            <a:ext cx="215900" cy="1884363"/>
          </a:xfrm>
          <a:prstGeom prst="rightBrace">
            <a:avLst>
              <a:gd name="adj1" fmla="val 72733"/>
              <a:gd name="adj2" fmla="val 50000"/>
            </a:avLst>
          </a:prstGeom>
          <a:noFill/>
          <a:ln w="9525">
            <a:solidFill>
              <a:schemeClr val="tx1"/>
            </a:solidFill>
            <a:round/>
            <a:headEnd/>
            <a:tailEnd/>
          </a:ln>
          <a:effectLst/>
        </p:spPr>
        <p:txBody>
          <a:bodyPr wrap="none" anchor="ctr"/>
          <a:lstStyle/>
          <a:p>
            <a:endParaRPr lang="zh-CN" altLang="en-US"/>
          </a:p>
        </p:txBody>
      </p:sp>
      <p:sp>
        <p:nvSpPr>
          <p:cNvPr id="1067015" name="Text Box 7"/>
          <p:cNvSpPr txBox="1">
            <a:spLocks noChangeArrowheads="1"/>
          </p:cNvSpPr>
          <p:nvPr/>
        </p:nvSpPr>
        <p:spPr bwMode="auto">
          <a:xfrm>
            <a:off x="2770188" y="2708275"/>
            <a:ext cx="165100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页目录索引</a:t>
            </a:r>
            <a:br>
              <a:rPr kumimoji="0" lang="zh-CN" altLang="en-US" sz="1800">
                <a:solidFill>
                  <a:schemeClr val="tx1"/>
                </a:solidFill>
                <a:effectLst/>
                <a:latin typeface="Arial" charset="0"/>
                <a:ea typeface="SimSun" pitchFamily="2" charset="-122"/>
              </a:rPr>
            </a:b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0x80=128</a:t>
            </a:r>
            <a:r>
              <a:rPr kumimoji="0" lang="zh-CN" altLang="en-US" sz="1800">
                <a:solidFill>
                  <a:schemeClr val="tx1"/>
                </a:solidFill>
                <a:effectLst/>
                <a:latin typeface="Arial" charset="0"/>
                <a:ea typeface="SimSun" pitchFamily="2" charset="-122"/>
              </a:rPr>
              <a:t>）</a:t>
            </a:r>
          </a:p>
        </p:txBody>
      </p:sp>
      <p:sp>
        <p:nvSpPr>
          <p:cNvPr id="1067016" name="Text Box 8"/>
          <p:cNvSpPr txBox="1">
            <a:spLocks noChangeArrowheads="1"/>
          </p:cNvSpPr>
          <p:nvPr/>
        </p:nvSpPr>
        <p:spPr bwMode="auto">
          <a:xfrm>
            <a:off x="4859338" y="2708275"/>
            <a:ext cx="1136650" cy="641350"/>
          </a:xfrm>
          <a:prstGeom prst="rect">
            <a:avLst/>
          </a:prstGeom>
          <a:noFill/>
          <a:ln w="9525">
            <a:noFill/>
            <a:miter lim="800000"/>
            <a:headEnd/>
            <a:tailEnd/>
          </a:ln>
          <a:effectLst/>
        </p:spPr>
        <p:txBody>
          <a:bodyPr wrap="none">
            <a:spAutoFit/>
          </a:bodyPr>
          <a:lstStyle/>
          <a:p>
            <a:pPr algn="ctr">
              <a:spcBef>
                <a:spcPct val="0"/>
              </a:spcBef>
              <a:buClrTx/>
              <a:buFontTx/>
              <a:buNone/>
            </a:pPr>
            <a:r>
              <a:rPr kumimoji="0" lang="zh-CN" altLang="en-US" sz="1800">
                <a:solidFill>
                  <a:schemeClr val="tx1"/>
                </a:solidFill>
                <a:effectLst/>
                <a:latin typeface="Arial" charset="0"/>
                <a:ea typeface="SimSun" pitchFamily="2" charset="-122"/>
              </a:rPr>
              <a:t>页表索引</a:t>
            </a:r>
          </a:p>
          <a:p>
            <a:pPr algn="ct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0x21</a:t>
            </a:r>
            <a:r>
              <a:rPr kumimoji="0" lang="zh-CN" altLang="en-US" sz="1800">
                <a:solidFill>
                  <a:schemeClr val="tx1"/>
                </a:solidFill>
                <a:effectLst/>
                <a:latin typeface="Arial" charset="0"/>
                <a:ea typeface="SimSun" pitchFamily="2" charset="-122"/>
              </a:rPr>
              <a:t>）</a:t>
            </a:r>
          </a:p>
        </p:txBody>
      </p:sp>
      <p:sp>
        <p:nvSpPr>
          <p:cNvPr id="1067017" name="Text Box 9"/>
          <p:cNvSpPr txBox="1">
            <a:spLocks noChangeArrowheads="1"/>
          </p:cNvSpPr>
          <p:nvPr/>
        </p:nvSpPr>
        <p:spPr bwMode="auto">
          <a:xfrm>
            <a:off x="6927850" y="2706688"/>
            <a:ext cx="1263650" cy="641350"/>
          </a:xfrm>
          <a:prstGeom prst="rect">
            <a:avLst/>
          </a:prstGeom>
          <a:noFill/>
          <a:ln w="9525">
            <a:noFill/>
            <a:miter lim="800000"/>
            <a:headEnd/>
            <a:tailEnd/>
          </a:ln>
          <a:effectLst/>
        </p:spPr>
        <p:txBody>
          <a:bodyPr wrap="none">
            <a:spAutoFit/>
          </a:bodyPr>
          <a:lstStyle/>
          <a:p>
            <a:pPr>
              <a:spcBef>
                <a:spcPct val="0"/>
              </a:spcBef>
              <a:buClrTx/>
              <a:buFontTx/>
              <a:buNone/>
            </a:pPr>
            <a:r>
              <a:rPr kumimoji="0" lang="zh-CN" altLang="en-US" sz="1800">
                <a:solidFill>
                  <a:schemeClr val="tx1"/>
                </a:solidFill>
                <a:effectLst/>
                <a:latin typeface="Arial" charset="0"/>
                <a:ea typeface="SimSun" pitchFamily="2" charset="-122"/>
              </a:rPr>
              <a:t>页内偏移</a:t>
            </a:r>
          </a:p>
          <a:p>
            <a:pPr>
              <a:spcBef>
                <a:spcPct val="0"/>
              </a:spcBef>
              <a:buClrTx/>
              <a:buFontTx/>
              <a:buNone/>
            </a:pPr>
            <a:r>
              <a:rPr kumimoji="0" lang="zh-CN" altLang="en-US" sz="1800">
                <a:solidFill>
                  <a:schemeClr val="tx1"/>
                </a:solidFill>
                <a:effectLst/>
                <a:latin typeface="Arial" charset="0"/>
                <a:ea typeface="SimSun" pitchFamily="2" charset="-122"/>
              </a:rPr>
              <a:t>（</a:t>
            </a:r>
            <a:r>
              <a:rPr kumimoji="0" lang="en-US" altLang="zh-CN" sz="1800">
                <a:solidFill>
                  <a:schemeClr val="tx1"/>
                </a:solidFill>
                <a:effectLst/>
                <a:latin typeface="Arial" charset="0"/>
                <a:ea typeface="SimSun" pitchFamily="2" charset="-122"/>
              </a:rPr>
              <a:t>0x406</a:t>
            </a:r>
            <a:r>
              <a:rPr kumimoji="0" lang="zh-CN" altLang="en-US" sz="1800">
                <a:solidFill>
                  <a:schemeClr val="tx1"/>
                </a:solidFill>
                <a:effectLst/>
                <a:latin typeface="Arial" charset="0"/>
                <a:ea typeface="SimSun" pitchFamily="2" charset="-122"/>
              </a:rPr>
              <a:t>）</a:t>
            </a:r>
          </a:p>
        </p:txBody>
      </p:sp>
      <p:sp>
        <p:nvSpPr>
          <p:cNvPr id="1067018" name="Rectangle 10"/>
          <p:cNvSpPr>
            <a:spLocks noChangeArrowheads="1"/>
          </p:cNvSpPr>
          <p:nvPr/>
        </p:nvSpPr>
        <p:spPr bwMode="auto">
          <a:xfrm>
            <a:off x="3275013" y="3421063"/>
            <a:ext cx="1223962"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19" name="Rectangle 11"/>
          <p:cNvSpPr>
            <a:spLocks noChangeArrowheads="1"/>
          </p:cNvSpPr>
          <p:nvPr/>
        </p:nvSpPr>
        <p:spPr bwMode="auto">
          <a:xfrm>
            <a:off x="971550" y="5078413"/>
            <a:ext cx="1079500" cy="358775"/>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CR3</a:t>
            </a:r>
          </a:p>
        </p:txBody>
      </p:sp>
      <p:sp>
        <p:nvSpPr>
          <p:cNvPr id="1067020" name="Line 12"/>
          <p:cNvSpPr>
            <a:spLocks noChangeShapeType="1"/>
          </p:cNvSpPr>
          <p:nvPr/>
        </p:nvSpPr>
        <p:spPr bwMode="auto">
          <a:xfrm>
            <a:off x="2051050" y="5294313"/>
            <a:ext cx="12239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21" name="Line 13"/>
          <p:cNvSpPr>
            <a:spLocks noChangeShapeType="1"/>
          </p:cNvSpPr>
          <p:nvPr/>
        </p:nvSpPr>
        <p:spPr bwMode="auto">
          <a:xfrm flipH="1">
            <a:off x="2627313" y="3133725"/>
            <a:ext cx="287337" cy="0"/>
          </a:xfrm>
          <a:prstGeom prst="line">
            <a:avLst/>
          </a:prstGeom>
          <a:noFill/>
          <a:ln w="9525">
            <a:solidFill>
              <a:schemeClr val="tx1"/>
            </a:solidFill>
            <a:round/>
            <a:headEnd/>
            <a:tailEnd/>
          </a:ln>
          <a:effectLst/>
        </p:spPr>
        <p:txBody>
          <a:bodyPr/>
          <a:lstStyle/>
          <a:p>
            <a:endParaRPr lang="zh-CN" altLang="en-US"/>
          </a:p>
        </p:txBody>
      </p:sp>
      <p:sp>
        <p:nvSpPr>
          <p:cNvPr id="1067022" name="Line 14"/>
          <p:cNvSpPr>
            <a:spLocks noChangeShapeType="1"/>
          </p:cNvSpPr>
          <p:nvPr/>
        </p:nvSpPr>
        <p:spPr bwMode="auto">
          <a:xfrm>
            <a:off x="2627313" y="3133725"/>
            <a:ext cx="0" cy="1079500"/>
          </a:xfrm>
          <a:prstGeom prst="line">
            <a:avLst/>
          </a:prstGeom>
          <a:noFill/>
          <a:ln w="9525">
            <a:solidFill>
              <a:schemeClr val="tx1"/>
            </a:solidFill>
            <a:round/>
            <a:headEnd/>
            <a:tailEnd type="triangle" w="med" len="med"/>
          </a:ln>
          <a:effectLst/>
        </p:spPr>
        <p:txBody>
          <a:bodyPr/>
          <a:lstStyle/>
          <a:p>
            <a:endParaRPr lang="zh-CN" altLang="en-US"/>
          </a:p>
        </p:txBody>
      </p:sp>
      <p:sp>
        <p:nvSpPr>
          <p:cNvPr id="1067023" name="Line 15"/>
          <p:cNvSpPr>
            <a:spLocks noChangeShapeType="1"/>
          </p:cNvSpPr>
          <p:nvPr/>
        </p:nvSpPr>
        <p:spPr bwMode="auto">
          <a:xfrm flipV="1">
            <a:off x="2627313" y="4357688"/>
            <a:ext cx="0" cy="936625"/>
          </a:xfrm>
          <a:prstGeom prst="line">
            <a:avLst/>
          </a:prstGeom>
          <a:noFill/>
          <a:ln w="9525">
            <a:solidFill>
              <a:schemeClr val="tx1"/>
            </a:solidFill>
            <a:round/>
            <a:headEnd/>
            <a:tailEnd type="triangle" w="med" len="med"/>
          </a:ln>
          <a:effectLst/>
        </p:spPr>
        <p:txBody>
          <a:bodyPr/>
          <a:lstStyle/>
          <a:p>
            <a:endParaRPr lang="zh-CN" altLang="en-US"/>
          </a:p>
        </p:txBody>
      </p:sp>
      <p:sp>
        <p:nvSpPr>
          <p:cNvPr id="1067024" name="Text Box 16"/>
          <p:cNvSpPr txBox="1">
            <a:spLocks noChangeArrowheads="1"/>
          </p:cNvSpPr>
          <p:nvPr/>
        </p:nvSpPr>
        <p:spPr bwMode="auto">
          <a:xfrm>
            <a:off x="2452688" y="4089400"/>
            <a:ext cx="31750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a:t>
            </a:r>
          </a:p>
        </p:txBody>
      </p:sp>
      <p:sp>
        <p:nvSpPr>
          <p:cNvPr id="1067025" name="Line 17"/>
          <p:cNvSpPr>
            <a:spLocks noChangeShapeType="1"/>
          </p:cNvSpPr>
          <p:nvPr/>
        </p:nvSpPr>
        <p:spPr bwMode="auto">
          <a:xfrm>
            <a:off x="2698750" y="4286250"/>
            <a:ext cx="5762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26" name="Rectangle 18"/>
          <p:cNvSpPr>
            <a:spLocks noChangeArrowheads="1"/>
          </p:cNvSpPr>
          <p:nvPr/>
        </p:nvSpPr>
        <p:spPr bwMode="auto">
          <a:xfrm>
            <a:off x="3275013" y="4213225"/>
            <a:ext cx="1223962" cy="21748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7027" name="Rectangle 19"/>
          <p:cNvSpPr>
            <a:spLocks noChangeArrowheads="1"/>
          </p:cNvSpPr>
          <p:nvPr/>
        </p:nvSpPr>
        <p:spPr bwMode="auto">
          <a:xfrm>
            <a:off x="5362575" y="3421063"/>
            <a:ext cx="1223963"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28" name="Text Box 20"/>
          <p:cNvSpPr txBox="1">
            <a:spLocks noChangeArrowheads="1"/>
          </p:cNvSpPr>
          <p:nvPr/>
        </p:nvSpPr>
        <p:spPr bwMode="auto">
          <a:xfrm>
            <a:off x="3327400" y="5241925"/>
            <a:ext cx="1352550" cy="366713"/>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p1</a:t>
            </a:r>
            <a:r>
              <a:rPr kumimoji="0" lang="zh-CN" altLang="en-US" sz="1800">
                <a:solidFill>
                  <a:schemeClr val="tx1"/>
                </a:solidFill>
                <a:effectLst/>
                <a:latin typeface="Arial" charset="0"/>
                <a:ea typeface="SimSun" pitchFamily="2" charset="-122"/>
              </a:rPr>
              <a:t>的页目录</a:t>
            </a:r>
          </a:p>
        </p:txBody>
      </p:sp>
      <p:sp>
        <p:nvSpPr>
          <p:cNvPr id="1067029" name="Text Box 21"/>
          <p:cNvSpPr txBox="1">
            <a:spLocks noChangeArrowheads="1"/>
          </p:cNvSpPr>
          <p:nvPr/>
        </p:nvSpPr>
        <p:spPr bwMode="auto">
          <a:xfrm>
            <a:off x="5002213" y="5294313"/>
            <a:ext cx="112395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p1</a:t>
            </a:r>
            <a:r>
              <a:rPr kumimoji="0" lang="zh-CN" altLang="en-US" sz="1800">
                <a:solidFill>
                  <a:schemeClr val="tx1"/>
                </a:solidFill>
                <a:effectLst/>
                <a:latin typeface="Arial" charset="0"/>
                <a:ea typeface="SimSun" pitchFamily="2" charset="-122"/>
              </a:rPr>
              <a:t>的页表</a:t>
            </a:r>
          </a:p>
        </p:txBody>
      </p:sp>
      <p:sp>
        <p:nvSpPr>
          <p:cNvPr id="1067030" name="Line 22"/>
          <p:cNvSpPr>
            <a:spLocks noChangeShapeType="1"/>
          </p:cNvSpPr>
          <p:nvPr/>
        </p:nvSpPr>
        <p:spPr bwMode="auto">
          <a:xfrm>
            <a:off x="4283075" y="4357688"/>
            <a:ext cx="431800" cy="0"/>
          </a:xfrm>
          <a:prstGeom prst="line">
            <a:avLst/>
          </a:prstGeom>
          <a:noFill/>
          <a:ln w="9525">
            <a:solidFill>
              <a:schemeClr val="tx1"/>
            </a:solidFill>
            <a:round/>
            <a:headEnd/>
            <a:tailEnd/>
          </a:ln>
          <a:effectLst/>
        </p:spPr>
        <p:txBody>
          <a:bodyPr/>
          <a:lstStyle/>
          <a:p>
            <a:endParaRPr lang="zh-CN" altLang="en-US"/>
          </a:p>
        </p:txBody>
      </p:sp>
      <p:sp>
        <p:nvSpPr>
          <p:cNvPr id="1067031" name="Line 23"/>
          <p:cNvSpPr>
            <a:spLocks noChangeShapeType="1"/>
          </p:cNvSpPr>
          <p:nvPr/>
        </p:nvSpPr>
        <p:spPr bwMode="auto">
          <a:xfrm>
            <a:off x="4714875" y="4357688"/>
            <a:ext cx="0" cy="936625"/>
          </a:xfrm>
          <a:prstGeom prst="line">
            <a:avLst/>
          </a:prstGeom>
          <a:noFill/>
          <a:ln w="9525">
            <a:solidFill>
              <a:schemeClr val="tx1"/>
            </a:solidFill>
            <a:round/>
            <a:headEnd/>
            <a:tailEnd/>
          </a:ln>
          <a:effectLst/>
        </p:spPr>
        <p:txBody>
          <a:bodyPr/>
          <a:lstStyle/>
          <a:p>
            <a:endParaRPr lang="zh-CN" altLang="en-US"/>
          </a:p>
        </p:txBody>
      </p:sp>
      <p:sp>
        <p:nvSpPr>
          <p:cNvPr id="1067032" name="Line 24"/>
          <p:cNvSpPr>
            <a:spLocks noChangeShapeType="1"/>
          </p:cNvSpPr>
          <p:nvPr/>
        </p:nvSpPr>
        <p:spPr bwMode="auto">
          <a:xfrm>
            <a:off x="4714875" y="5294313"/>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1067033" name="Line 25"/>
          <p:cNvSpPr>
            <a:spLocks noChangeShapeType="1"/>
          </p:cNvSpPr>
          <p:nvPr/>
        </p:nvSpPr>
        <p:spPr bwMode="auto">
          <a:xfrm>
            <a:off x="5002213" y="3278188"/>
            <a:ext cx="0" cy="935037"/>
          </a:xfrm>
          <a:prstGeom prst="line">
            <a:avLst/>
          </a:prstGeom>
          <a:noFill/>
          <a:ln w="9525">
            <a:solidFill>
              <a:schemeClr val="tx1"/>
            </a:solidFill>
            <a:round/>
            <a:headEnd/>
            <a:tailEnd/>
          </a:ln>
          <a:effectLst/>
        </p:spPr>
        <p:txBody>
          <a:bodyPr/>
          <a:lstStyle/>
          <a:p>
            <a:endParaRPr lang="zh-CN" altLang="en-US"/>
          </a:p>
        </p:txBody>
      </p:sp>
      <p:sp>
        <p:nvSpPr>
          <p:cNvPr id="1067034" name="Line 26"/>
          <p:cNvSpPr>
            <a:spLocks noChangeShapeType="1"/>
          </p:cNvSpPr>
          <p:nvPr/>
        </p:nvSpPr>
        <p:spPr bwMode="auto">
          <a:xfrm>
            <a:off x="4714875" y="4357688"/>
            <a:ext cx="215900" cy="0"/>
          </a:xfrm>
          <a:prstGeom prst="line">
            <a:avLst/>
          </a:prstGeom>
          <a:noFill/>
          <a:ln w="9525">
            <a:solidFill>
              <a:schemeClr val="tx1"/>
            </a:solidFill>
            <a:round/>
            <a:headEnd/>
            <a:tailEnd/>
          </a:ln>
          <a:effectLst/>
        </p:spPr>
        <p:txBody>
          <a:bodyPr/>
          <a:lstStyle/>
          <a:p>
            <a:endParaRPr lang="zh-CN" altLang="en-US"/>
          </a:p>
        </p:txBody>
      </p:sp>
      <p:sp>
        <p:nvSpPr>
          <p:cNvPr id="1067035" name="Text Box 27"/>
          <p:cNvSpPr txBox="1">
            <a:spLocks noChangeArrowheads="1"/>
          </p:cNvSpPr>
          <p:nvPr/>
        </p:nvSpPr>
        <p:spPr bwMode="auto">
          <a:xfrm>
            <a:off x="4859338" y="4141788"/>
            <a:ext cx="317500" cy="366712"/>
          </a:xfrm>
          <a:prstGeom prst="rect">
            <a:avLst/>
          </a:prstGeom>
          <a:noFill/>
          <a:ln w="9525">
            <a:noFill/>
            <a:miter lim="800000"/>
            <a:headEnd/>
            <a:tailEnd/>
          </a:ln>
          <a:effectLst/>
        </p:spPr>
        <p:txBody>
          <a:bodyPr wrap="none">
            <a:spAutoFit/>
          </a:bodyPr>
          <a:lstStyle/>
          <a:p>
            <a:pPr>
              <a:spcBef>
                <a:spcPct val="0"/>
              </a:spcBef>
              <a:buClrTx/>
              <a:buFontTx/>
              <a:buNone/>
            </a:pPr>
            <a:r>
              <a:rPr kumimoji="0" lang="en-US" altLang="zh-CN" sz="1800">
                <a:solidFill>
                  <a:schemeClr val="tx1"/>
                </a:solidFill>
                <a:effectLst/>
                <a:latin typeface="Arial" charset="0"/>
                <a:ea typeface="SimSun" pitchFamily="2" charset="-122"/>
              </a:rPr>
              <a:t>+</a:t>
            </a:r>
          </a:p>
        </p:txBody>
      </p:sp>
      <p:sp>
        <p:nvSpPr>
          <p:cNvPr id="1067036" name="Line 28"/>
          <p:cNvSpPr>
            <a:spLocks noChangeShapeType="1"/>
          </p:cNvSpPr>
          <p:nvPr/>
        </p:nvSpPr>
        <p:spPr bwMode="auto">
          <a:xfrm>
            <a:off x="5075238" y="4357688"/>
            <a:ext cx="287337" cy="0"/>
          </a:xfrm>
          <a:prstGeom prst="line">
            <a:avLst/>
          </a:prstGeom>
          <a:noFill/>
          <a:ln w="9525">
            <a:solidFill>
              <a:schemeClr val="tx1"/>
            </a:solidFill>
            <a:round/>
            <a:headEnd/>
            <a:tailEnd type="triangle" w="med" len="med"/>
          </a:ln>
          <a:effectLst/>
        </p:spPr>
        <p:txBody>
          <a:bodyPr/>
          <a:lstStyle/>
          <a:p>
            <a:endParaRPr lang="zh-CN" altLang="en-US"/>
          </a:p>
        </p:txBody>
      </p:sp>
      <p:sp>
        <p:nvSpPr>
          <p:cNvPr id="1067037" name="Rectangle 29"/>
          <p:cNvSpPr>
            <a:spLocks noChangeArrowheads="1"/>
          </p:cNvSpPr>
          <p:nvPr/>
        </p:nvSpPr>
        <p:spPr bwMode="auto">
          <a:xfrm>
            <a:off x="5362575" y="4213225"/>
            <a:ext cx="1223963" cy="217488"/>
          </a:xfrm>
          <a:prstGeom prst="rect">
            <a:avLst/>
          </a:prstGeom>
          <a:solidFill>
            <a:schemeClr val="accent2"/>
          </a:solidFill>
          <a:ln w="9525">
            <a:solidFill>
              <a:schemeClr val="tx1"/>
            </a:solidFill>
            <a:miter lim="800000"/>
            <a:headEnd/>
            <a:tailEnd/>
          </a:ln>
          <a:effectLst/>
        </p:spPr>
        <p:txBody>
          <a:bodyPr wrap="none" anchor="ctr"/>
          <a:lstStyle/>
          <a:p>
            <a:endParaRPr lang="zh-CN" altLang="en-US"/>
          </a:p>
        </p:txBody>
      </p:sp>
      <p:sp>
        <p:nvSpPr>
          <p:cNvPr id="1067038" name="Rectangle 30"/>
          <p:cNvSpPr>
            <a:spLocks noChangeArrowheads="1"/>
          </p:cNvSpPr>
          <p:nvPr/>
        </p:nvSpPr>
        <p:spPr bwMode="auto">
          <a:xfrm>
            <a:off x="5362575" y="4213225"/>
            <a:ext cx="1223963" cy="217488"/>
          </a:xfrm>
          <a:prstGeom prst="rect">
            <a:avLst/>
          </a:prstGeom>
          <a:solidFill>
            <a:schemeClr val="accent2"/>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Present=0</a:t>
            </a:r>
          </a:p>
        </p:txBody>
      </p:sp>
      <p:sp>
        <p:nvSpPr>
          <p:cNvPr id="1067039" name="AutoShape 31"/>
          <p:cNvSpPr>
            <a:spLocks noChangeArrowheads="1"/>
          </p:cNvSpPr>
          <p:nvPr/>
        </p:nvSpPr>
        <p:spPr bwMode="auto">
          <a:xfrm>
            <a:off x="6731000" y="3781425"/>
            <a:ext cx="1584325" cy="1081088"/>
          </a:xfrm>
          <a:prstGeom prst="irregularSeal1">
            <a:avLst/>
          </a:prstGeom>
          <a:solidFill>
            <a:srgbClr val="FF0000"/>
          </a:solidFill>
          <a:ln w="9525">
            <a:solidFill>
              <a:schemeClr val="tx1"/>
            </a:solidFill>
            <a:miter lim="800000"/>
            <a:headEnd/>
            <a:tailEnd/>
          </a:ln>
          <a:effectLst/>
        </p:spPr>
        <p:txBody>
          <a:bodyPr wrap="none" anchor="ctr"/>
          <a:lstStyle/>
          <a:p>
            <a:pPr algn="ctr">
              <a:spcBef>
                <a:spcPct val="0"/>
              </a:spcBef>
              <a:buClrTx/>
              <a:buFontTx/>
              <a:buNone/>
            </a:pPr>
            <a:r>
              <a:rPr kumimoji="0" lang="zh-CN" altLang="en-US" sz="1800" b="1">
                <a:solidFill>
                  <a:srgbClr val="FFFF00"/>
                </a:solidFill>
                <a:effectLst/>
                <a:latin typeface="Arial" charset="0"/>
                <a:ea typeface="SimSun" pitchFamily="2" charset="-122"/>
              </a:rPr>
              <a:t>缺页异常</a:t>
            </a:r>
          </a:p>
        </p:txBody>
      </p:sp>
      <p:sp>
        <p:nvSpPr>
          <p:cNvPr id="1067040" name="Line 32"/>
          <p:cNvSpPr>
            <a:spLocks noChangeShapeType="1"/>
          </p:cNvSpPr>
          <p:nvPr/>
        </p:nvSpPr>
        <p:spPr bwMode="auto">
          <a:xfrm>
            <a:off x="6299200" y="4357688"/>
            <a:ext cx="720725" cy="0"/>
          </a:xfrm>
          <a:prstGeom prst="line">
            <a:avLst/>
          </a:prstGeom>
          <a:noFill/>
          <a:ln w="9525">
            <a:solidFill>
              <a:schemeClr val="tx1"/>
            </a:solidFill>
            <a:round/>
            <a:headEnd/>
            <a:tailEnd/>
          </a:ln>
          <a:effectLst/>
        </p:spPr>
        <p:txBody>
          <a:bodyPr/>
          <a:lstStyle/>
          <a:p>
            <a:endParaRPr lang="zh-CN" altLang="en-US"/>
          </a:p>
        </p:txBody>
      </p:sp>
      <p:sp>
        <p:nvSpPr>
          <p:cNvPr id="1067041" name="Rectangle 33"/>
          <p:cNvSpPr>
            <a:spLocks noChangeArrowheads="1"/>
          </p:cNvSpPr>
          <p:nvPr/>
        </p:nvSpPr>
        <p:spPr bwMode="auto">
          <a:xfrm>
            <a:off x="7523163" y="3421063"/>
            <a:ext cx="1223962" cy="1871662"/>
          </a:xfrm>
          <a:prstGeom prst="rect">
            <a:avLst/>
          </a:prstGeom>
          <a:solidFill>
            <a:schemeClr val="hlink"/>
          </a:solidFill>
          <a:ln w="9525">
            <a:solidFill>
              <a:schemeClr val="tx1"/>
            </a:solidFill>
            <a:miter lim="800000"/>
            <a:headEnd/>
            <a:tailEnd/>
          </a:ln>
          <a:effectLst/>
        </p:spPr>
        <p:txBody>
          <a:bodyPr wrap="none" anchor="ctr"/>
          <a:lstStyle/>
          <a:p>
            <a:endParaRPr lang="zh-CN" altLang="en-US"/>
          </a:p>
        </p:txBody>
      </p:sp>
      <p:sp>
        <p:nvSpPr>
          <p:cNvPr id="1067042" name="Line 34"/>
          <p:cNvSpPr>
            <a:spLocks noChangeShapeType="1"/>
          </p:cNvSpPr>
          <p:nvPr/>
        </p:nvSpPr>
        <p:spPr bwMode="auto">
          <a:xfrm>
            <a:off x="7019925" y="4357688"/>
            <a:ext cx="0" cy="936625"/>
          </a:xfrm>
          <a:prstGeom prst="line">
            <a:avLst/>
          </a:prstGeom>
          <a:noFill/>
          <a:ln w="9525">
            <a:solidFill>
              <a:schemeClr val="tx1"/>
            </a:solidFill>
            <a:round/>
            <a:headEnd/>
            <a:tailEnd/>
          </a:ln>
          <a:effectLst/>
        </p:spPr>
        <p:txBody>
          <a:bodyPr/>
          <a:lstStyle/>
          <a:p>
            <a:endParaRPr lang="zh-CN" altLang="en-US"/>
          </a:p>
        </p:txBody>
      </p:sp>
      <p:sp>
        <p:nvSpPr>
          <p:cNvPr id="1067043" name="Line 35"/>
          <p:cNvSpPr>
            <a:spLocks noChangeShapeType="1"/>
          </p:cNvSpPr>
          <p:nvPr/>
        </p:nvSpPr>
        <p:spPr bwMode="auto">
          <a:xfrm>
            <a:off x="7019925" y="5294313"/>
            <a:ext cx="503238" cy="0"/>
          </a:xfrm>
          <a:prstGeom prst="line">
            <a:avLst/>
          </a:prstGeom>
          <a:noFill/>
          <a:ln w="9525">
            <a:solidFill>
              <a:schemeClr val="tx1"/>
            </a:solidFill>
            <a:round/>
            <a:headEnd/>
            <a:tailEnd type="triangle" w="med" len="med"/>
          </a:ln>
          <a:effectLst/>
        </p:spPr>
        <p:txBody>
          <a:bodyPr/>
          <a:lstStyle/>
          <a:p>
            <a:endParaRPr lang="zh-CN" altLang="en-US"/>
          </a:p>
        </p:txBody>
      </p:sp>
      <p:sp>
        <p:nvSpPr>
          <p:cNvPr id="1067044" name="Rectangle 36"/>
          <p:cNvSpPr>
            <a:spLocks noChangeArrowheads="1"/>
          </p:cNvSpPr>
          <p:nvPr/>
        </p:nvSpPr>
        <p:spPr bwMode="auto">
          <a:xfrm>
            <a:off x="7523163" y="3421063"/>
            <a:ext cx="1223962" cy="1871662"/>
          </a:xfrm>
          <a:prstGeom prst="rect">
            <a:avLst/>
          </a:prstGeom>
          <a:solidFill>
            <a:schemeClr val="hlink"/>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a:t>
            </a:r>
          </a:p>
          <a:p>
            <a:pPr algn="ctr">
              <a:spcBef>
                <a:spcPct val="0"/>
              </a:spcBef>
              <a:buClrTx/>
              <a:buFontTx/>
              <a:buNone/>
            </a:pPr>
            <a:r>
              <a:rPr kumimoji="0" lang="en-US" altLang="zh-CN" sz="1800">
                <a:solidFill>
                  <a:schemeClr val="tx1"/>
                </a:solidFill>
                <a:effectLst/>
                <a:latin typeface="Arial" charset="0"/>
                <a:ea typeface="SimSun" pitchFamily="2" charset="-122"/>
              </a:rPr>
              <a:t>xxx</a:t>
            </a:r>
          </a:p>
          <a:p>
            <a:pPr algn="ctr">
              <a:spcBef>
                <a:spcPct val="0"/>
              </a:spcBef>
              <a:buClrTx/>
              <a:buFontTx/>
              <a:buNone/>
            </a:pPr>
            <a:r>
              <a:rPr kumimoji="0" lang="en-US" altLang="zh-CN" sz="1800">
                <a:solidFill>
                  <a:schemeClr val="tx1"/>
                </a:solidFill>
                <a:effectLst/>
                <a:latin typeface="Arial" charset="0"/>
                <a:ea typeface="SimSun" pitchFamily="2" charset="-122"/>
              </a:rPr>
              <a:t>Xx</a:t>
            </a:r>
          </a:p>
          <a:p>
            <a:pPr algn="ctr">
              <a:spcBef>
                <a:spcPct val="0"/>
              </a:spcBef>
              <a:buClrTx/>
              <a:buFontTx/>
              <a:buNone/>
            </a:pPr>
            <a:r>
              <a:rPr kumimoji="0" lang="en-US" altLang="zh-CN" sz="1800">
                <a:solidFill>
                  <a:schemeClr val="tx1"/>
                </a:solidFill>
                <a:effectLst/>
                <a:latin typeface="Arial" charset="0"/>
                <a:ea typeface="SimSun" pitchFamily="2" charset="-122"/>
              </a:rPr>
              <a:t>xx</a:t>
            </a:r>
          </a:p>
        </p:txBody>
      </p:sp>
      <p:sp>
        <p:nvSpPr>
          <p:cNvPr id="1067045" name="Line 37"/>
          <p:cNvSpPr>
            <a:spLocks noChangeShapeType="1"/>
          </p:cNvSpPr>
          <p:nvPr/>
        </p:nvSpPr>
        <p:spPr bwMode="auto">
          <a:xfrm>
            <a:off x="8027988" y="3133725"/>
            <a:ext cx="1079500" cy="0"/>
          </a:xfrm>
          <a:prstGeom prst="line">
            <a:avLst/>
          </a:prstGeom>
          <a:noFill/>
          <a:ln w="9525">
            <a:solidFill>
              <a:schemeClr val="tx1"/>
            </a:solidFill>
            <a:round/>
            <a:headEnd/>
            <a:tailEnd/>
          </a:ln>
          <a:effectLst/>
        </p:spPr>
        <p:txBody>
          <a:bodyPr/>
          <a:lstStyle/>
          <a:p>
            <a:endParaRPr lang="zh-CN" altLang="en-US"/>
          </a:p>
        </p:txBody>
      </p:sp>
      <p:sp>
        <p:nvSpPr>
          <p:cNvPr id="1067046" name="Line 38"/>
          <p:cNvSpPr>
            <a:spLocks noChangeShapeType="1"/>
          </p:cNvSpPr>
          <p:nvPr/>
        </p:nvSpPr>
        <p:spPr bwMode="auto">
          <a:xfrm>
            <a:off x="9107488" y="3133725"/>
            <a:ext cx="0" cy="1152525"/>
          </a:xfrm>
          <a:prstGeom prst="line">
            <a:avLst/>
          </a:prstGeom>
          <a:noFill/>
          <a:ln w="9525">
            <a:solidFill>
              <a:schemeClr val="tx1"/>
            </a:solidFill>
            <a:round/>
            <a:headEnd/>
            <a:tailEnd/>
          </a:ln>
          <a:effectLst/>
        </p:spPr>
        <p:txBody>
          <a:bodyPr/>
          <a:lstStyle/>
          <a:p>
            <a:endParaRPr lang="zh-CN" altLang="en-US"/>
          </a:p>
        </p:txBody>
      </p:sp>
      <p:sp>
        <p:nvSpPr>
          <p:cNvPr id="1067047" name="Line 39"/>
          <p:cNvSpPr>
            <a:spLocks noChangeShapeType="1"/>
          </p:cNvSpPr>
          <p:nvPr/>
        </p:nvSpPr>
        <p:spPr bwMode="auto">
          <a:xfrm flipH="1">
            <a:off x="8747125" y="4286250"/>
            <a:ext cx="360363" cy="0"/>
          </a:xfrm>
          <a:prstGeom prst="line">
            <a:avLst/>
          </a:prstGeom>
          <a:noFill/>
          <a:ln w="9525">
            <a:solidFill>
              <a:schemeClr val="tx1"/>
            </a:solidFill>
            <a:round/>
            <a:headEnd/>
            <a:tailEnd type="triangle" w="med" len="med"/>
          </a:ln>
          <a:effectLst/>
        </p:spPr>
        <p:txBody>
          <a:bodyPr/>
          <a:lstStyle/>
          <a:p>
            <a:endParaRPr lang="zh-CN" altLang="en-US"/>
          </a:p>
        </p:txBody>
      </p:sp>
      <p:sp>
        <p:nvSpPr>
          <p:cNvPr id="1067048" name="Rectangle 40"/>
          <p:cNvSpPr>
            <a:spLocks noChangeArrowheads="1"/>
          </p:cNvSpPr>
          <p:nvPr/>
        </p:nvSpPr>
        <p:spPr bwMode="auto">
          <a:xfrm>
            <a:off x="7523163" y="4213225"/>
            <a:ext cx="1223962" cy="217488"/>
          </a:xfrm>
          <a:prstGeom prst="rect">
            <a:avLst/>
          </a:prstGeom>
          <a:solidFill>
            <a:schemeClr val="accent2"/>
          </a:solidFill>
          <a:ln w="9525">
            <a:solidFill>
              <a:schemeClr val="tx1"/>
            </a:solidFill>
            <a:miter lim="800000"/>
            <a:headEnd/>
            <a:tailEnd/>
          </a:ln>
          <a:effectLst/>
        </p:spPr>
        <p:txBody>
          <a:bodyPr wrap="none" anchor="ctr"/>
          <a:lstStyle/>
          <a:p>
            <a:pPr algn="ctr">
              <a:spcBef>
                <a:spcPct val="0"/>
              </a:spcBef>
              <a:buClrTx/>
              <a:buFontTx/>
              <a:buNone/>
            </a:pPr>
            <a:r>
              <a:rPr kumimoji="0" lang="en-US" altLang="zh-CN" sz="1800">
                <a:solidFill>
                  <a:schemeClr val="tx1"/>
                </a:solidFill>
                <a:effectLst/>
                <a:latin typeface="Arial" charset="0"/>
                <a:ea typeface="SimSun" pitchFamily="2" charset="-122"/>
              </a:rPr>
              <a:t>xxxx</a:t>
            </a:r>
          </a:p>
        </p:txBody>
      </p:sp>
    </p:spTree>
    <p:extLst>
      <p:ext uri="{BB962C8B-B14F-4D97-AF65-F5344CB8AC3E}">
        <p14:creationId xmlns:p14="http://schemas.microsoft.com/office/powerpoint/2010/main" val="388170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70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70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70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670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70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70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670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670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70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67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70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70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70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70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670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7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670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670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670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670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67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670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670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70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670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703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670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70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67038"/>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067039"/>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10670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670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670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67043"/>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0670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6704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6704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670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6704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67047"/>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067011">
                                            <p:txEl>
                                              <p:pRg st="10" end="10"/>
                                            </p:txEl>
                                          </p:spTgt>
                                        </p:tgtEl>
                                        <p:attrNameLst>
                                          <p:attrName>style.visibility</p:attrName>
                                        </p:attrNameLst>
                                      </p:cBhvr>
                                      <p:to>
                                        <p:strVal val="visible"/>
                                      </p:to>
                                    </p:set>
                                    <p:animEffect transition="in" filter="wipe(left)">
                                      <p:cBhvr>
                                        <p:cTn id="109" dur="500"/>
                                        <p:tgtEl>
                                          <p:spTgt spid="1067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2" grpId="0" animBg="1"/>
      <p:bldP spid="1067013" grpId="0" animBg="1"/>
      <p:bldP spid="1067014" grpId="0" animBg="1"/>
      <p:bldP spid="1067015" grpId="0"/>
      <p:bldP spid="1067016" grpId="0"/>
      <p:bldP spid="1067017" grpId="0"/>
      <p:bldP spid="1067018" grpId="0" animBg="1"/>
      <p:bldP spid="1067019" grpId="0" animBg="1"/>
      <p:bldP spid="1067020" grpId="0" animBg="1"/>
      <p:bldP spid="1067021" grpId="0" animBg="1"/>
      <p:bldP spid="1067022" grpId="0" animBg="1"/>
      <p:bldP spid="1067023" grpId="0" animBg="1"/>
      <p:bldP spid="1067024" grpId="0"/>
      <p:bldP spid="1067025" grpId="0" animBg="1"/>
      <p:bldP spid="1067026" grpId="0" animBg="1"/>
      <p:bldP spid="1067027" grpId="0" animBg="1"/>
      <p:bldP spid="1067028" grpId="0"/>
      <p:bldP spid="1067029" grpId="0"/>
      <p:bldP spid="1067030" grpId="0" animBg="1"/>
      <p:bldP spid="1067031" grpId="0" animBg="1"/>
      <p:bldP spid="1067032" grpId="0" animBg="1"/>
      <p:bldP spid="1067033" grpId="0" animBg="1"/>
      <p:bldP spid="1067034" grpId="0" animBg="1"/>
      <p:bldP spid="1067035" grpId="0"/>
      <p:bldP spid="1067036" grpId="0" animBg="1"/>
      <p:bldP spid="1067037" grpId="0" animBg="1"/>
      <p:bldP spid="1067038" grpId="0" animBg="1"/>
      <p:bldP spid="1067038" grpId="1" animBg="1"/>
      <p:bldP spid="1067039" grpId="0" animBg="1"/>
      <p:bldP spid="1067039" grpId="1" animBg="1"/>
      <p:bldP spid="1067040" grpId="0" animBg="1"/>
      <p:bldP spid="1067041" grpId="0" animBg="1"/>
      <p:bldP spid="1067041" grpId="1" animBg="1"/>
      <p:bldP spid="1067042" grpId="0" animBg="1"/>
      <p:bldP spid="1067043" grpId="0" animBg="1"/>
      <p:bldP spid="1067044" grpId="0" animBg="1"/>
      <p:bldP spid="1067045" grpId="0" animBg="1"/>
      <p:bldP spid="1067046" grpId="0" animBg="1"/>
      <p:bldP spid="1067047" grpId="0" animBg="1"/>
      <p:bldP spid="1067048" grpId="0" animBg="1"/>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208</a:t>
            </a:fld>
            <a:endParaRPr lang="en-US" altLang="zh-CN"/>
          </a:p>
        </p:txBody>
      </p:sp>
      <p:sp>
        <p:nvSpPr>
          <p:cNvPr id="1064962" name="Rectangle 2"/>
          <p:cNvSpPr>
            <a:spLocks noGrp="1" noChangeArrowheads="1"/>
          </p:cNvSpPr>
          <p:nvPr>
            <p:ph type="title"/>
          </p:nvPr>
        </p:nvSpPr>
        <p:spPr/>
        <p:txBody>
          <a:bodyPr/>
          <a:lstStyle/>
          <a:p>
            <a:r>
              <a:rPr lang="zh-CN" altLang="en-US" dirty="0"/>
              <a:t>扩展分页</a:t>
            </a:r>
          </a:p>
        </p:txBody>
      </p:sp>
      <p:sp>
        <p:nvSpPr>
          <p:cNvPr id="1064963" name="Rectangle 3"/>
          <p:cNvSpPr>
            <a:spLocks noGrp="1" noChangeArrowheads="1"/>
          </p:cNvSpPr>
          <p:nvPr>
            <p:ph type="body" idx="1"/>
          </p:nvPr>
        </p:nvSpPr>
        <p:spPr/>
        <p:txBody>
          <a:bodyPr/>
          <a:lstStyle/>
          <a:p>
            <a:r>
              <a:rPr lang="zh-CN" altLang="en-US" dirty="0"/>
              <a:t>用于将大段连续的线性地址转换成相应的物理地址</a:t>
            </a:r>
            <a:endParaRPr lang="en-US" altLang="zh-CN" dirty="0"/>
          </a:p>
          <a:p>
            <a:pPr lvl="1"/>
            <a:r>
              <a:rPr lang="zh-CN" altLang="en-US" dirty="0"/>
              <a:t>内核不用中间页表进行地址转换，节省内存并保留</a:t>
            </a:r>
            <a:r>
              <a:rPr lang="en-US" altLang="zh-CN" dirty="0"/>
              <a:t>TLB</a:t>
            </a:r>
            <a:r>
              <a:rPr lang="zh-CN" altLang="en-US" dirty="0"/>
              <a:t>项</a:t>
            </a:r>
          </a:p>
          <a:p>
            <a:pPr lvl="1"/>
            <a:r>
              <a:rPr lang="en-US" altLang="zh-CN" dirty="0"/>
              <a:t>Pentium</a:t>
            </a:r>
            <a:r>
              <a:rPr lang="zh-CN" altLang="en-US" dirty="0"/>
              <a:t>处理器引进扩展分页，页框大小可为</a:t>
            </a:r>
            <a:r>
              <a:rPr lang="en-US" altLang="zh-CN" dirty="0">
                <a:solidFill>
                  <a:srgbClr val="FF0000"/>
                </a:solidFill>
              </a:rPr>
              <a:t>4K</a:t>
            </a:r>
            <a:r>
              <a:rPr lang="zh-CN" altLang="en-US" dirty="0"/>
              <a:t>或</a:t>
            </a:r>
            <a:r>
              <a:rPr lang="en-US" altLang="zh-CN" dirty="0">
                <a:solidFill>
                  <a:srgbClr val="FF0000"/>
                </a:solidFill>
              </a:rPr>
              <a:t>4M</a:t>
            </a:r>
          </a:p>
          <a:p>
            <a:pPr lvl="1"/>
            <a:r>
              <a:rPr lang="zh-CN" altLang="en-US" dirty="0"/>
              <a:t>通过将页目录项的</a:t>
            </a:r>
            <a:r>
              <a:rPr lang="en-US" altLang="zh-CN" dirty="0">
                <a:solidFill>
                  <a:srgbClr val="FF0000"/>
                </a:solidFill>
              </a:rPr>
              <a:t>Page Size</a:t>
            </a:r>
            <a:r>
              <a:rPr lang="zh-CN" altLang="en-US" dirty="0"/>
              <a:t>标志启用扩展分页功能</a:t>
            </a:r>
          </a:p>
          <a:p>
            <a:pPr lvl="1"/>
            <a:endParaRPr lang="en-US" altLang="zh-CN" dirty="0">
              <a:latin typeface="STXinwei" panose="02010800040101010101" pitchFamily="2" charset="-122"/>
              <a:ea typeface="STXinwei" panose="02010800040101010101" pitchFamily="2" charset="-122"/>
              <a:cs typeface="华文新魏"/>
            </a:endParaRPr>
          </a:p>
        </p:txBody>
      </p:sp>
      <p:pic>
        <p:nvPicPr>
          <p:cNvPr id="5" name="Picture 4">
            <a:extLst>
              <a:ext uri="{FF2B5EF4-FFF2-40B4-BE49-F238E27FC236}">
                <a16:creationId xmlns:a16="http://schemas.microsoft.com/office/drawing/2014/main" id="{E26D14A9-9598-EC4D-974E-DD730191A539}"/>
              </a:ext>
            </a:extLst>
          </p:cNvPr>
          <p:cNvPicPr>
            <a:picLocks noChangeAspect="1" noChangeArrowheads="1"/>
          </p:cNvPicPr>
          <p:nvPr/>
        </p:nvPicPr>
        <p:blipFill>
          <a:blip r:embed="rId2" cstate="print"/>
          <a:srcRect/>
          <a:stretch>
            <a:fillRect/>
          </a:stretch>
        </p:blipFill>
        <p:spPr bwMode="auto">
          <a:xfrm>
            <a:off x="1042988" y="2852936"/>
            <a:ext cx="7239000" cy="3463925"/>
          </a:xfrm>
          <a:prstGeom prst="rect">
            <a:avLst/>
          </a:prstGeom>
          <a:noFill/>
          <a:ln w="9525">
            <a:noFill/>
            <a:miter lim="800000"/>
            <a:headEnd/>
            <a:tailEnd/>
          </a:ln>
          <a:effectLst/>
        </p:spPr>
      </p:pic>
      <p:sp>
        <p:nvSpPr>
          <p:cNvPr id="6" name="Oval 5">
            <a:extLst>
              <a:ext uri="{FF2B5EF4-FFF2-40B4-BE49-F238E27FC236}">
                <a16:creationId xmlns:a16="http://schemas.microsoft.com/office/drawing/2014/main" id="{497E3072-A036-7548-983D-8F85FDA1C24B}"/>
              </a:ext>
            </a:extLst>
          </p:cNvPr>
          <p:cNvSpPr>
            <a:spLocks noChangeArrowheads="1"/>
          </p:cNvSpPr>
          <p:nvPr/>
        </p:nvSpPr>
        <p:spPr bwMode="auto">
          <a:xfrm>
            <a:off x="2157413" y="3057724"/>
            <a:ext cx="1512887" cy="431800"/>
          </a:xfrm>
          <a:prstGeom prst="ellipse">
            <a:avLst/>
          </a:prstGeom>
          <a:noFill/>
          <a:ln w="9525">
            <a:noFill/>
            <a:round/>
            <a:headEnd/>
            <a:tailEnd/>
          </a:ln>
          <a:effectLst/>
        </p:spPr>
        <p:txBody>
          <a:bodyPr wrap="none" anchor="ctr">
            <a:spAutoFit/>
          </a:bodyPr>
          <a:lstStyle/>
          <a:p>
            <a:endParaRPr lang="zh-CN" altLang="en-US"/>
          </a:p>
        </p:txBody>
      </p:sp>
      <p:sp>
        <p:nvSpPr>
          <p:cNvPr id="7" name="Oval 6">
            <a:extLst>
              <a:ext uri="{FF2B5EF4-FFF2-40B4-BE49-F238E27FC236}">
                <a16:creationId xmlns:a16="http://schemas.microsoft.com/office/drawing/2014/main" id="{4F0B4BA1-9D37-1E49-9CBB-130C8C0CD723}"/>
              </a:ext>
            </a:extLst>
          </p:cNvPr>
          <p:cNvSpPr>
            <a:spLocks noChangeArrowheads="1"/>
          </p:cNvSpPr>
          <p:nvPr/>
        </p:nvSpPr>
        <p:spPr bwMode="auto">
          <a:xfrm>
            <a:off x="2159000" y="3225999"/>
            <a:ext cx="1655763" cy="339725"/>
          </a:xfrm>
          <a:prstGeom prst="ellipse">
            <a:avLst/>
          </a:prstGeom>
          <a:noFill/>
          <a:ln w="28575">
            <a:solidFill>
              <a:srgbClr val="FF0000"/>
            </a:solidFill>
            <a:prstDash val="sysDot"/>
            <a:round/>
            <a:headEnd/>
            <a:tailEnd/>
          </a:ln>
          <a:effectLst/>
        </p:spPr>
        <p:txBody>
          <a:bodyPr anchor="ctr">
            <a:spAutoFit/>
          </a:bodyPr>
          <a:lstStyle/>
          <a:p>
            <a:endParaRPr lang="zh-CN" altLang="en-US"/>
          </a:p>
        </p:txBody>
      </p:sp>
      <p:sp>
        <p:nvSpPr>
          <p:cNvPr id="8" name="Oval 7">
            <a:extLst>
              <a:ext uri="{FF2B5EF4-FFF2-40B4-BE49-F238E27FC236}">
                <a16:creationId xmlns:a16="http://schemas.microsoft.com/office/drawing/2014/main" id="{ED07990D-5BD8-AA4B-B7D4-E033886F80CF}"/>
              </a:ext>
            </a:extLst>
          </p:cNvPr>
          <p:cNvSpPr>
            <a:spLocks noChangeArrowheads="1"/>
          </p:cNvSpPr>
          <p:nvPr/>
        </p:nvSpPr>
        <p:spPr bwMode="auto">
          <a:xfrm>
            <a:off x="4533900" y="3225999"/>
            <a:ext cx="2016125" cy="385762"/>
          </a:xfrm>
          <a:prstGeom prst="ellipse">
            <a:avLst/>
          </a:prstGeom>
          <a:noFill/>
          <a:ln w="28575">
            <a:solidFill>
              <a:srgbClr val="FF0000"/>
            </a:solidFill>
            <a:prstDash val="sysDot"/>
            <a:round/>
            <a:headEnd/>
            <a:tailEnd/>
          </a:ln>
          <a:effectLst/>
        </p:spPr>
        <p:txBody>
          <a:bodyPr anchor="ctr">
            <a:spAutoFit/>
          </a:bodyPr>
          <a:lstStyle/>
          <a:p>
            <a:endParaRPr lang="zh-CN" altLang="en-US"/>
          </a:p>
        </p:txBody>
      </p:sp>
    </p:spTree>
    <p:extLst>
      <p:ext uri="{BB962C8B-B14F-4D97-AF65-F5344CB8AC3E}">
        <p14:creationId xmlns:p14="http://schemas.microsoft.com/office/powerpoint/2010/main" val="364994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209</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latin typeface="STXinwei" panose="02010800040101010101" pitchFamily="2" charset="-122"/>
                <a:ea typeface="STXinwei" panose="02010800040101010101" pitchFamily="2" charset="-122"/>
              </a:rPr>
              <a:t>背景</a:t>
            </a:r>
          </a:p>
          <a:p>
            <a:pPr lvl="1"/>
            <a:r>
              <a:rPr lang="zh-CN" altLang="en-US" dirty="0">
                <a:latin typeface="STXinwei" panose="02010800040101010101" pitchFamily="2" charset="-122"/>
                <a:ea typeface="STXinwei" panose="02010800040101010101" pitchFamily="2" charset="-122"/>
              </a:rPr>
              <a:t>由于用户线程地址空间需要，内核不能直接对</a:t>
            </a:r>
            <a:r>
              <a:rPr lang="en-US" altLang="zh-CN" dirty="0">
                <a:latin typeface="STXinwei" panose="02010800040101010101" pitchFamily="2" charset="-122"/>
                <a:ea typeface="STXinwei" panose="02010800040101010101" pitchFamily="2" charset="-122"/>
              </a:rPr>
              <a:t>1G</a:t>
            </a:r>
            <a:r>
              <a:rPr lang="zh-CN" altLang="en-US" dirty="0">
                <a:latin typeface="STXinwei" panose="02010800040101010101" pitchFamily="2" charset="-122"/>
                <a:ea typeface="STXinwei" panose="02010800040101010101" pitchFamily="2" charset="-122"/>
              </a:rPr>
              <a:t>以上的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进行寻址</a:t>
            </a:r>
          </a:p>
          <a:p>
            <a:pPr lvl="1"/>
            <a:r>
              <a:rPr lang="zh-CN" altLang="en-US" dirty="0">
                <a:latin typeface="STXinwei" panose="02010800040101010101" pitchFamily="2" charset="-122"/>
                <a:ea typeface="STXinwei" panose="02010800040101010101" pitchFamily="2" charset="-122"/>
              </a:rPr>
              <a:t>大型服务器应用常需要大于</a:t>
            </a:r>
            <a:r>
              <a:rPr lang="en-US" altLang="zh-CN" dirty="0">
                <a:latin typeface="STXinwei" panose="02010800040101010101" pitchFamily="2" charset="-122"/>
                <a:ea typeface="STXinwei" panose="02010800040101010101" pitchFamily="2" charset="-122"/>
              </a:rPr>
              <a:t>4GB</a:t>
            </a:r>
            <a:r>
              <a:rPr lang="zh-CN" altLang="en-US" dirty="0">
                <a:latin typeface="STXinwei" panose="02010800040101010101" pitchFamily="2" charset="-122"/>
                <a:ea typeface="STXinwei" panose="02010800040101010101" pitchFamily="2" charset="-122"/>
              </a:rPr>
              <a:t>的空间</a:t>
            </a:r>
          </a:p>
          <a:p>
            <a:r>
              <a:rPr lang="en-US" altLang="zh-CN" dirty="0">
                <a:latin typeface="STXinwei" panose="02010800040101010101" pitchFamily="2" charset="-122"/>
                <a:ea typeface="STXinwei" panose="02010800040101010101" pitchFamily="2" charset="-122"/>
              </a:rPr>
              <a:t>Intel</a:t>
            </a:r>
            <a:r>
              <a:rPr lang="zh-CN" altLang="en-US" dirty="0">
                <a:latin typeface="STXinwei" panose="02010800040101010101" pitchFamily="2" charset="-122"/>
                <a:ea typeface="STXinwei" panose="02010800040101010101" pitchFamily="2" charset="-122"/>
              </a:rPr>
              <a:t>的修正途径</a:t>
            </a:r>
          </a:p>
          <a:p>
            <a:pPr lvl="1"/>
            <a:r>
              <a:rPr lang="zh-CN" altLang="en-US" dirty="0">
                <a:latin typeface="STXinwei" panose="02010800040101010101" pitchFamily="2" charset="-122"/>
                <a:ea typeface="STXinwei" panose="02010800040101010101" pitchFamily="2" charset="-122"/>
              </a:rPr>
              <a:t>在</a:t>
            </a:r>
            <a:r>
              <a:rPr lang="en-US" altLang="zh-CN" dirty="0">
                <a:latin typeface="STXinwei" panose="02010800040101010101" pitchFamily="2" charset="-122"/>
                <a:ea typeface="STXinwei" panose="02010800040101010101" pitchFamily="2" charset="-122"/>
              </a:rPr>
              <a:t>Pentium Pro</a:t>
            </a:r>
            <a:r>
              <a:rPr lang="zh-CN" altLang="en-US" dirty="0">
                <a:latin typeface="STXinwei" panose="02010800040101010101" pitchFamily="2" charset="-122"/>
                <a:ea typeface="STXinwei" panose="02010800040101010101" pitchFamily="2" charset="-122"/>
              </a:rPr>
              <a:t>体系结构，地址线</a:t>
            </a:r>
            <a:r>
              <a:rPr lang="en-US" altLang="zh-CN" dirty="0">
                <a:solidFill>
                  <a:srgbClr val="FF0000"/>
                </a:solidFill>
                <a:latin typeface="STXinwei" panose="02010800040101010101" pitchFamily="2" charset="-122"/>
                <a:ea typeface="STXinwei" panose="02010800040101010101" pitchFamily="2" charset="-122"/>
              </a:rPr>
              <a:t>36</a:t>
            </a:r>
            <a:r>
              <a:rPr lang="zh-CN" altLang="en-US" dirty="0">
                <a:solidFill>
                  <a:srgbClr val="FF0000"/>
                </a:solidFill>
                <a:latin typeface="STXinwei" panose="02010800040101010101" pitchFamily="2" charset="-122"/>
                <a:ea typeface="STXinwei" panose="02010800040101010101" pitchFamily="2" charset="-122"/>
              </a:rPr>
              <a:t>位</a:t>
            </a:r>
            <a:r>
              <a:rPr lang="zh-CN" altLang="en-US" dirty="0">
                <a:latin typeface="STXinwei" panose="02010800040101010101" pitchFamily="2" charset="-122"/>
                <a:ea typeface="STXinwei" panose="02010800040101010101" pitchFamily="2" charset="-122"/>
              </a:rPr>
              <a:t>，寻址能力提升到</a:t>
            </a:r>
            <a:r>
              <a:rPr lang="en-US" altLang="zh-CN" dirty="0">
                <a:solidFill>
                  <a:srgbClr val="FF0000"/>
                </a:solidFill>
                <a:latin typeface="STXinwei" panose="02010800040101010101" pitchFamily="2" charset="-122"/>
                <a:ea typeface="STXinwei" panose="02010800040101010101" pitchFamily="2" charset="-122"/>
              </a:rPr>
              <a:t>2</a:t>
            </a:r>
            <a:r>
              <a:rPr lang="en-US" altLang="zh-CN" baseline="30000" dirty="0">
                <a:solidFill>
                  <a:srgbClr val="FF0000"/>
                </a:solidFill>
                <a:latin typeface="STXinwei" panose="02010800040101010101" pitchFamily="2" charset="-122"/>
                <a:ea typeface="STXinwei" panose="02010800040101010101" pitchFamily="2" charset="-122"/>
              </a:rPr>
              <a:t>36</a:t>
            </a:r>
            <a:r>
              <a:rPr lang="en-US" altLang="zh-CN" dirty="0">
                <a:solidFill>
                  <a:srgbClr val="FF0000"/>
                </a:solidFill>
                <a:latin typeface="STXinwei" panose="02010800040101010101" pitchFamily="2" charset="-122"/>
                <a:ea typeface="STXinwei" panose="02010800040101010101" pitchFamily="2" charset="-122"/>
              </a:rPr>
              <a:t>=64GB</a:t>
            </a:r>
          </a:p>
          <a:p>
            <a:r>
              <a:rPr lang="zh-CN" altLang="en-US" dirty="0">
                <a:latin typeface="STXinwei" panose="02010800040101010101" pitchFamily="2" charset="-122"/>
                <a:ea typeface="STXinwei" panose="02010800040101010101" pitchFamily="2" charset="-122"/>
              </a:rPr>
              <a:t>问题</a:t>
            </a:r>
          </a:p>
          <a:p>
            <a:pPr lvl="1"/>
            <a:r>
              <a:rPr lang="zh-CN" altLang="en-US" dirty="0">
                <a:latin typeface="STXinwei" panose="02010800040101010101" pitchFamily="2" charset="-122"/>
                <a:ea typeface="STXinwei" panose="02010800040101010101" pitchFamily="2" charset="-122"/>
              </a:rPr>
              <a:t>必须把</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位线性地址转换为</a:t>
            </a:r>
            <a:r>
              <a:rPr lang="en-US" altLang="zh-CN" dirty="0">
                <a:latin typeface="STXinwei" panose="02010800040101010101" pitchFamily="2" charset="-122"/>
                <a:ea typeface="STXinwei" panose="02010800040101010101" pitchFamily="2" charset="-122"/>
              </a:rPr>
              <a:t>36</a:t>
            </a:r>
            <a:r>
              <a:rPr lang="zh-CN" altLang="en-US" dirty="0">
                <a:latin typeface="STXinwei" panose="02010800040101010101" pitchFamily="2" charset="-122"/>
                <a:ea typeface="STXinwei" panose="02010800040101010101" pitchFamily="2" charset="-122"/>
              </a:rPr>
              <a:t>位</a:t>
            </a:r>
          </a:p>
          <a:p>
            <a:r>
              <a:rPr lang="zh-CN" altLang="en-US" dirty="0">
                <a:latin typeface="STXinwei" panose="02010800040101010101" pitchFamily="2" charset="-122"/>
                <a:ea typeface="STXinwei" panose="02010800040101010101" pitchFamily="2" charset="-122"/>
              </a:rPr>
              <a:t>解决办法</a:t>
            </a:r>
          </a:p>
          <a:p>
            <a:pPr lvl="1"/>
            <a:r>
              <a:rPr lang="zh-CN" altLang="en-US" dirty="0">
                <a:latin typeface="STXinwei" panose="02010800040101010101" pitchFamily="2" charset="-122"/>
                <a:ea typeface="STXinwei" panose="02010800040101010101" pitchFamily="2" charset="-122"/>
              </a:rPr>
              <a:t>物理地址扩展（</a:t>
            </a:r>
            <a:r>
              <a:rPr lang="en-US" altLang="zh-CN" dirty="0">
                <a:latin typeface="STXinwei" panose="02010800040101010101" pitchFamily="2" charset="-122"/>
                <a:ea typeface="STXinwei" panose="02010800040101010101" pitchFamily="2" charset="-122"/>
              </a:rPr>
              <a:t>Physical Address Extension, PAE</a:t>
            </a:r>
            <a:r>
              <a:rPr lang="zh-CN" altLang="en-US" dirty="0">
                <a:latin typeface="STXinwei" panose="02010800040101010101" pitchFamily="2" charset="-122"/>
                <a:ea typeface="STXinwei" panose="02010800040101010101" pitchFamily="2" charset="-122"/>
              </a:rPr>
              <a:t>）</a:t>
            </a:r>
          </a:p>
          <a:p>
            <a:pPr lvl="1"/>
            <a:r>
              <a:rPr lang="zh-CN" altLang="en-US" dirty="0">
                <a:latin typeface="STXinwei" panose="02010800040101010101" pitchFamily="2" charset="-122"/>
                <a:ea typeface="STXinwei" panose="02010800040101010101" pitchFamily="2" charset="-122"/>
              </a:rPr>
              <a:t>页大小扩展（</a:t>
            </a:r>
            <a:r>
              <a:rPr lang="en-US" altLang="zh-CN" dirty="0">
                <a:latin typeface="STXinwei" panose="02010800040101010101" pitchFamily="2" charset="-122"/>
                <a:ea typeface="STXinwei" panose="02010800040101010101" pitchFamily="2" charset="-122"/>
              </a:rPr>
              <a:t>Page Size Extension, PSE-36</a:t>
            </a:r>
            <a:r>
              <a:rPr lang="zh-CN" altLang="en-US" dirty="0">
                <a:latin typeface="STXinwei" panose="02010800040101010101" pitchFamily="2" charset="-122"/>
                <a:ea typeface="STXinwei" panose="02010800040101010101" pitchFamily="2" charset="-122"/>
              </a:rPr>
              <a:t>）</a:t>
            </a:r>
          </a:p>
          <a:p>
            <a:pPr lvl="2"/>
            <a:r>
              <a:rPr lang="en-US" altLang="zh-CN" dirty="0" err="1">
                <a:latin typeface="STXinwei" panose="02010800040101010101" pitchFamily="2" charset="-122"/>
                <a:ea typeface="STXinwei" panose="02010800040101010101" pitchFamily="2" charset="-122"/>
              </a:rPr>
              <a:t>linux</a:t>
            </a:r>
            <a:r>
              <a:rPr lang="zh-CN" altLang="en-US" dirty="0">
                <a:latin typeface="STXinwei" panose="02010800040101010101" pitchFamily="2" charset="-122"/>
                <a:ea typeface="STXinwei" panose="02010800040101010101" pitchFamily="2" charset="-122"/>
              </a:rPr>
              <a:t>未使用</a:t>
            </a:r>
            <a:r>
              <a:rPr lang="en-US" altLang="zh-CN" dirty="0">
                <a:latin typeface="STXinwei" panose="02010800040101010101" pitchFamily="2" charset="-122"/>
                <a:ea typeface="STXinwei" panose="02010800040101010101" pitchFamily="2" charset="-122"/>
              </a:rPr>
              <a:t>!</a:t>
            </a:r>
            <a:endParaRPr lang="en-US" altLang="zh-CN" dirty="0">
              <a:latin typeface="STXinwei" panose="02010800040101010101" pitchFamily="2" charset="-122"/>
              <a:ea typeface="STXinwei" panose="02010800040101010101" pitchFamily="2" charset="-122"/>
              <a:cs typeface="华文新魏"/>
            </a:endParaRPr>
          </a:p>
        </p:txBody>
      </p:sp>
    </p:spTree>
    <p:extLst>
      <p:ext uri="{BB962C8B-B14F-4D97-AF65-F5344CB8AC3E}">
        <p14:creationId xmlns:p14="http://schemas.microsoft.com/office/powerpoint/2010/main" val="64390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21</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a:t>
            </a:r>
            <a:endParaRPr lang="zh-CN" altLang="en-US" dirty="0"/>
          </a:p>
        </p:txBody>
      </p:sp>
      <p:sp>
        <p:nvSpPr>
          <p:cNvPr id="945155" name="Rectangle 3"/>
          <p:cNvSpPr>
            <a:spLocks noGrp="1" noChangeArrowheads="1"/>
          </p:cNvSpPr>
          <p:nvPr>
            <p:ph type="body" idx="1"/>
          </p:nvPr>
        </p:nvSpPr>
        <p:spPr>
          <a:xfrm>
            <a:off x="96787" y="1223789"/>
            <a:ext cx="9011717" cy="5085531"/>
          </a:xfrm>
        </p:spPr>
        <p:txBody>
          <a:bodyPr/>
          <a:lstStyle/>
          <a:p>
            <a:pPr eaLnBrk="1" hangingPunct="1"/>
            <a:r>
              <a:rPr lang="zh-CN" altLang="zh-CN" dirty="0">
                <a:latin typeface="华文新魏"/>
                <a:cs typeface="华文新魏"/>
              </a:rPr>
              <a:t>又称</a:t>
            </a:r>
            <a:r>
              <a:rPr lang="zh-CN" altLang="zh-CN" dirty="0">
                <a:solidFill>
                  <a:srgbClr val="FF0000"/>
                </a:solidFill>
                <a:latin typeface="华文新魏"/>
                <a:cs typeface="华文新魏"/>
              </a:rPr>
              <a:t>静态分区</a:t>
            </a:r>
            <a:r>
              <a:rPr lang="zh-CN" altLang="zh-CN" dirty="0">
                <a:latin typeface="华文新魏"/>
                <a:cs typeface="华文新魏"/>
              </a:rPr>
              <a:t>模式</a:t>
            </a:r>
            <a:r>
              <a:rPr lang="zh-CN" altLang="en-US" dirty="0">
                <a:latin typeface="华文新魏"/>
                <a:cs typeface="华文新魏"/>
              </a:rPr>
              <a:t>，</a:t>
            </a:r>
            <a:r>
              <a:rPr lang="zh-CN" altLang="zh-CN" sz="2800" dirty="0">
                <a:latin typeface="华文新魏"/>
                <a:cs typeface="华文新魏"/>
              </a:rPr>
              <a:t>支持多道程序设计最简单的存储管理技术 </a:t>
            </a:r>
            <a:endParaRPr lang="en-US" altLang="zh-CN" dirty="0">
              <a:latin typeface="华文新魏"/>
              <a:cs typeface="华文新魏"/>
            </a:endParaRPr>
          </a:p>
          <a:p>
            <a:pPr lvl="1" eaLnBrk="1" hangingPunct="1"/>
            <a:r>
              <a:rPr lang="zh-CN" altLang="zh-CN" dirty="0"/>
              <a:t>内存空间被划分成数目</a:t>
            </a:r>
            <a:r>
              <a:rPr lang="zh-CN" altLang="zh-CN" dirty="0">
                <a:solidFill>
                  <a:srgbClr val="FF0000"/>
                </a:solidFill>
              </a:rPr>
              <a:t>固定不变</a:t>
            </a:r>
            <a:r>
              <a:rPr lang="zh-CN" altLang="zh-CN" dirty="0"/>
              <a:t>的分区，各分区大小不等</a:t>
            </a:r>
            <a:endParaRPr lang="en-US" altLang="zh-CN" dirty="0"/>
          </a:p>
          <a:p>
            <a:pPr lvl="1" eaLnBrk="1" hangingPunct="1"/>
            <a:r>
              <a:rPr lang="zh-CN" altLang="zh-CN" dirty="0"/>
              <a:t>每个分区只装入一个作业，若多个分区中都装有作业，则它们可以并发</a:t>
            </a:r>
            <a:r>
              <a:rPr lang="zh-CN" altLang="en-US" dirty="0"/>
              <a:t>执行</a:t>
            </a:r>
            <a:endParaRPr lang="en-US" altLang="zh-CN" dirty="0"/>
          </a:p>
          <a:p>
            <a:pPr eaLnBrk="1" hangingPunct="1"/>
            <a:r>
              <a:rPr lang="zh-CN" altLang="en-US" dirty="0">
                <a:latin typeface="华文新魏"/>
                <a:cs typeface="华文新魏"/>
              </a:rPr>
              <a:t>分区内存管理方式</a:t>
            </a:r>
            <a:endParaRPr lang="en-US" altLang="zh-CN" dirty="0">
              <a:latin typeface="华文新魏"/>
              <a:cs typeface="华文新魏"/>
            </a:endParaRPr>
          </a:p>
          <a:p>
            <a:pPr lvl="1" eaLnBrk="1" hangingPunct="1"/>
            <a:r>
              <a:rPr lang="zh-CN" altLang="zh-CN" dirty="0">
                <a:solidFill>
                  <a:srgbClr val="0000FF"/>
                </a:solidFill>
              </a:rPr>
              <a:t>内存分配表</a:t>
            </a:r>
            <a:r>
              <a:rPr lang="zh-CN" altLang="en-US" dirty="0"/>
              <a:t>：</a:t>
            </a:r>
            <a:r>
              <a:rPr lang="zh-CN" altLang="zh-CN" dirty="0"/>
              <a:t>记录内存中划分的分区及其使用情况 </a:t>
            </a:r>
            <a:endParaRPr lang="en-US" altLang="zh-CN" dirty="0"/>
          </a:p>
          <a:p>
            <a:pPr lvl="2" eaLnBrk="1" hangingPunct="1"/>
            <a:r>
              <a:rPr lang="zh-CN" altLang="zh-CN" dirty="0">
                <a:solidFill>
                  <a:srgbClr val="0000FF"/>
                </a:solidFill>
                <a:latin typeface="华文新魏"/>
                <a:ea typeface="华文新魏"/>
                <a:cs typeface="华文新魏"/>
              </a:rPr>
              <a:t>占用标志</a:t>
            </a:r>
            <a:r>
              <a:rPr lang="zh-CN" altLang="zh-CN" dirty="0">
                <a:latin typeface="华文新魏"/>
                <a:ea typeface="华文新魏"/>
                <a:cs typeface="华文新魏"/>
              </a:rPr>
              <a:t>用来指示此分区是否被使用</a:t>
            </a:r>
            <a:endParaRPr lang="en-US" altLang="zh-CN" dirty="0">
              <a:latin typeface="华文新魏"/>
              <a:ea typeface="华文新魏"/>
              <a:cs typeface="华文新魏"/>
            </a:endParaRPr>
          </a:p>
          <a:p>
            <a:pPr eaLnBrk="1" hangingPunct="1"/>
            <a:r>
              <a:rPr lang="zh-CN" altLang="zh-CN" dirty="0">
                <a:latin typeface="华文新魏"/>
                <a:cs typeface="华文新魏"/>
              </a:rPr>
              <a:t>作业进入分区</a:t>
            </a:r>
            <a:r>
              <a:rPr lang="zh-CN" altLang="en-US" dirty="0">
                <a:latin typeface="华文新魏"/>
                <a:cs typeface="华文新魏"/>
              </a:rPr>
              <a:t>的</a:t>
            </a:r>
            <a:r>
              <a:rPr lang="zh-CN" altLang="zh-CN" dirty="0">
                <a:latin typeface="华文新魏"/>
                <a:cs typeface="华文新魏"/>
              </a:rPr>
              <a:t>排队策略 </a:t>
            </a:r>
            <a:endParaRPr lang="en-US" altLang="zh-CN" dirty="0">
              <a:latin typeface="华文新魏"/>
              <a:cs typeface="华文新魏"/>
            </a:endParaRPr>
          </a:p>
          <a:p>
            <a:pPr lvl="1" eaLnBrk="1" hangingPunct="1"/>
            <a:r>
              <a:rPr lang="zh-CN" altLang="zh-CN" dirty="0"/>
              <a:t>每个分区有单独的作业等待队列</a:t>
            </a:r>
            <a:endParaRPr lang="en-US" altLang="zh-CN" dirty="0"/>
          </a:p>
          <a:p>
            <a:pPr lvl="2" eaLnBrk="1" hangingPunct="1"/>
            <a:r>
              <a:rPr lang="zh-CN" altLang="zh-CN" dirty="0">
                <a:latin typeface="华文新魏"/>
                <a:ea typeface="华文新魏"/>
                <a:cs typeface="华文新魏"/>
              </a:rPr>
              <a:t>用户进程排入一个能够装入它的</a:t>
            </a:r>
            <a:r>
              <a:rPr lang="zh-CN" altLang="zh-CN" dirty="0">
                <a:solidFill>
                  <a:srgbClr val="FF0000"/>
                </a:solidFill>
                <a:latin typeface="华文新魏"/>
                <a:ea typeface="华文新魏"/>
                <a:cs typeface="华文新魏"/>
              </a:rPr>
              <a:t>最小分区</a:t>
            </a:r>
            <a:endParaRPr lang="en-US" altLang="zh-CN" dirty="0">
              <a:solidFill>
                <a:srgbClr val="FF0000"/>
              </a:solidFill>
              <a:latin typeface="华文新魏"/>
              <a:ea typeface="华文新魏"/>
              <a:cs typeface="华文新魏"/>
            </a:endParaRPr>
          </a:p>
          <a:p>
            <a:pPr lvl="1" eaLnBrk="1" hangingPunct="1"/>
            <a:r>
              <a:rPr lang="zh-CN" altLang="zh-CN" dirty="0"/>
              <a:t>所有等待处理的作业排成一个等待队列</a:t>
            </a:r>
            <a:endParaRPr lang="en-US" altLang="zh-CN" dirty="0"/>
          </a:p>
          <a:p>
            <a:pPr lvl="2" eaLnBrk="1" hangingPunct="1"/>
            <a:r>
              <a:rPr lang="zh-CN" altLang="zh-CN" dirty="0">
                <a:latin typeface="华文新魏"/>
                <a:ea typeface="华文新魏"/>
                <a:cs typeface="华文新魏"/>
              </a:rPr>
              <a:t>每当有分区空闲时，就从队首起依次</a:t>
            </a:r>
            <a:r>
              <a:rPr lang="zh-CN" altLang="zh-CN" dirty="0">
                <a:solidFill>
                  <a:srgbClr val="FF0000"/>
                </a:solidFill>
                <a:latin typeface="华文新魏"/>
                <a:ea typeface="华文新魏"/>
                <a:cs typeface="华文新魏"/>
              </a:rPr>
              <a:t>搜索分区长度能容纳的作业</a:t>
            </a:r>
            <a:r>
              <a:rPr lang="zh-CN" altLang="zh-CN" dirty="0">
                <a:latin typeface="华文新魏"/>
                <a:ea typeface="华文新魏"/>
                <a:cs typeface="华文新魏"/>
              </a:rPr>
              <a:t>以便装入执行  </a:t>
            </a:r>
            <a:endParaRPr lang="zh-CN" altLang="en-US" dirty="0">
              <a:latin typeface="华文新魏"/>
              <a:ea typeface="华文新魏"/>
              <a:cs typeface="华文新魏"/>
            </a:endParaRPr>
          </a:p>
        </p:txBody>
      </p:sp>
    </p:spTree>
    <p:extLst>
      <p:ext uri="{BB962C8B-B14F-4D97-AF65-F5344CB8AC3E}">
        <p14:creationId xmlns:p14="http://schemas.microsoft.com/office/powerpoint/2010/main" val="1227689635"/>
      </p:ext>
    </p:extLst>
  </p:cSld>
  <p:clrMapOvr>
    <a:masterClrMapping/>
  </p:clrMapOvr>
  <p:transition spd="slow">
    <p:wip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210</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t>分页方法</a:t>
            </a:r>
          </a:p>
          <a:p>
            <a:pPr lvl="1"/>
            <a:r>
              <a:rPr lang="en-US" altLang="zh-CN" dirty="0">
                <a:latin typeface="STXinwei" panose="02010800040101010101" pitchFamily="2" charset="-122"/>
                <a:ea typeface="STXinwei" panose="02010800040101010101" pitchFamily="2" charset="-122"/>
              </a:rPr>
              <a:t>64GB</a:t>
            </a:r>
            <a:r>
              <a:rPr lang="zh-CN" altLang="en-US" dirty="0">
                <a:latin typeface="STXinwei" panose="02010800040101010101" pitchFamily="2" charset="-122"/>
                <a:ea typeface="STXinwei" panose="02010800040101010101" pitchFamily="2" charset="-122"/>
              </a:rPr>
              <a:t>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分成</a:t>
            </a:r>
            <a:r>
              <a:rPr lang="en-US" altLang="zh-CN" dirty="0">
                <a:latin typeface="STXinwei" panose="02010800040101010101" pitchFamily="2" charset="-122"/>
                <a:ea typeface="STXinwei" panose="02010800040101010101" pitchFamily="2" charset="-122"/>
              </a:rPr>
              <a:t>2</a:t>
            </a:r>
            <a:r>
              <a:rPr lang="en-US" altLang="zh-CN" baseline="30000" dirty="0">
                <a:latin typeface="STXinwei" panose="02010800040101010101" pitchFamily="2" charset="-122"/>
                <a:ea typeface="STXinwei" panose="02010800040101010101" pitchFamily="2" charset="-122"/>
              </a:rPr>
              <a:t>24</a:t>
            </a:r>
            <a:r>
              <a:rPr lang="zh-CN" altLang="en-US" dirty="0">
                <a:latin typeface="STXinwei" panose="02010800040101010101" pitchFamily="2" charset="-122"/>
                <a:ea typeface="STXinwei" panose="02010800040101010101" pitchFamily="2" charset="-122"/>
              </a:rPr>
              <a:t>个页框，</a:t>
            </a:r>
            <a:r>
              <a:rPr lang="zh-CN" altLang="en-US" dirty="0">
                <a:solidFill>
                  <a:srgbClr val="FF0000"/>
                </a:solidFill>
                <a:latin typeface="STXinwei" panose="02010800040101010101" pitchFamily="2" charset="-122"/>
                <a:ea typeface="STXinwei" panose="02010800040101010101" pitchFamily="2" charset="-122"/>
              </a:rPr>
              <a:t>页表项的物理地址字段从</a:t>
            </a:r>
            <a:r>
              <a:rPr lang="en-US" altLang="zh-CN" dirty="0">
                <a:solidFill>
                  <a:srgbClr val="FF0000"/>
                </a:solidFill>
                <a:latin typeface="STXinwei" panose="02010800040101010101" pitchFamily="2" charset="-122"/>
                <a:ea typeface="STXinwei" panose="02010800040101010101" pitchFamily="2" charset="-122"/>
              </a:rPr>
              <a:t>20</a:t>
            </a:r>
            <a:r>
              <a:rPr lang="zh-CN" altLang="en-US" dirty="0">
                <a:solidFill>
                  <a:srgbClr val="FF0000"/>
                </a:solidFill>
                <a:latin typeface="STXinwei" panose="02010800040101010101" pitchFamily="2" charset="-122"/>
                <a:ea typeface="STXinwei" panose="02010800040101010101" pitchFamily="2" charset="-122"/>
              </a:rPr>
              <a:t>位扩展到</a:t>
            </a:r>
            <a:r>
              <a:rPr lang="en-US" altLang="zh-CN" dirty="0">
                <a:solidFill>
                  <a:srgbClr val="FF0000"/>
                </a:solidFill>
                <a:latin typeface="STXinwei" panose="02010800040101010101" pitchFamily="2" charset="-122"/>
                <a:ea typeface="STXinwei" panose="02010800040101010101" pitchFamily="2" charset="-122"/>
              </a:rPr>
              <a:t>24</a:t>
            </a:r>
            <a:r>
              <a:rPr lang="zh-CN" altLang="en-US" dirty="0">
                <a:solidFill>
                  <a:srgbClr val="FF0000"/>
                </a:solidFill>
                <a:latin typeface="STXinwei" panose="02010800040101010101" pitchFamily="2" charset="-122"/>
                <a:ea typeface="STXinwei" panose="02010800040101010101" pitchFamily="2" charset="-122"/>
              </a:rPr>
              <a:t>位</a:t>
            </a:r>
          </a:p>
          <a:p>
            <a:pPr lvl="2"/>
            <a:r>
              <a:rPr lang="zh-CN" altLang="en-US" dirty="0">
                <a:latin typeface="STXinwei" panose="02010800040101010101" pitchFamily="2" charset="-122"/>
                <a:ea typeface="STXinwei" panose="02010800040101010101" pitchFamily="2" charset="-122"/>
              </a:rPr>
              <a:t>页表项大小从</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字节）变成</a:t>
            </a:r>
            <a:r>
              <a:rPr lang="en-US" altLang="zh-CN" dirty="0">
                <a:latin typeface="STXinwei" panose="02010800040101010101" pitchFamily="2" charset="-122"/>
                <a:ea typeface="STXinwei" panose="02010800040101010101" pitchFamily="2" charset="-122"/>
              </a:rPr>
              <a:t>64</a:t>
            </a:r>
            <a:r>
              <a:rPr lang="zh-CN" altLang="en-US" dirty="0">
                <a:latin typeface="STXinwei" panose="02010800040101010101" pitchFamily="2" charset="-122"/>
                <a:ea typeface="STXinwei" panose="02010800040101010101" pitchFamily="2" charset="-122"/>
              </a:rPr>
              <a:t>位（</a:t>
            </a:r>
            <a:r>
              <a:rPr lang="en-US" altLang="zh-CN" dirty="0">
                <a:latin typeface="STXinwei" panose="02010800040101010101" pitchFamily="2" charset="-122"/>
                <a:ea typeface="STXinwei" panose="02010800040101010101" pitchFamily="2" charset="-122"/>
              </a:rPr>
              <a:t>8</a:t>
            </a:r>
            <a:r>
              <a:rPr lang="zh-CN" altLang="en-US" dirty="0">
                <a:latin typeface="STXinwei" panose="02010800040101010101" pitchFamily="2" charset="-122"/>
                <a:ea typeface="STXinwei" panose="02010800040101010101" pitchFamily="2" charset="-122"/>
              </a:rPr>
              <a:t>个字节），一个</a:t>
            </a:r>
            <a:r>
              <a:rPr lang="en-US" altLang="zh-CN" dirty="0">
                <a:latin typeface="STXinwei" panose="02010800040101010101" pitchFamily="2" charset="-122"/>
                <a:ea typeface="STXinwei" panose="02010800040101010101" pitchFamily="2" charset="-122"/>
              </a:rPr>
              <a:t>4KB</a:t>
            </a:r>
            <a:r>
              <a:rPr lang="zh-CN" altLang="en-US" dirty="0">
                <a:latin typeface="STXinwei" panose="02010800040101010101" pitchFamily="2" charset="-122"/>
                <a:ea typeface="STXinwei" panose="02010800040101010101" pitchFamily="2" charset="-122"/>
              </a:rPr>
              <a:t>的页表包含</a:t>
            </a:r>
            <a:r>
              <a:rPr lang="en-US" altLang="zh-CN" dirty="0">
                <a:latin typeface="STXinwei" panose="02010800040101010101" pitchFamily="2" charset="-122"/>
                <a:ea typeface="STXinwei" panose="02010800040101010101" pitchFamily="2" charset="-122"/>
              </a:rPr>
              <a:t>512</a:t>
            </a:r>
            <a:r>
              <a:rPr lang="zh-CN" altLang="en-US" dirty="0">
                <a:latin typeface="STXinwei" panose="02010800040101010101" pitchFamily="2" charset="-122"/>
                <a:ea typeface="STXinwei" panose="02010800040101010101" pitchFamily="2" charset="-122"/>
              </a:rPr>
              <a:t>个表项</a:t>
            </a:r>
          </a:p>
          <a:p>
            <a:pPr lvl="1"/>
            <a:r>
              <a:rPr lang="zh-CN" altLang="en-US" dirty="0">
                <a:latin typeface="STXinwei" panose="02010800040101010101" pitchFamily="2" charset="-122"/>
                <a:ea typeface="STXinwei" panose="02010800040101010101" pitchFamily="2" charset="-122"/>
              </a:rPr>
              <a:t>引入页目录指针表（</a:t>
            </a:r>
            <a:r>
              <a:rPr lang="en-US" altLang="zh-CN" dirty="0">
                <a:latin typeface="STXinwei" panose="02010800040101010101" pitchFamily="2" charset="-122"/>
                <a:ea typeface="STXinwei" panose="02010800040101010101" pitchFamily="2" charset="-122"/>
              </a:rPr>
              <a:t>Page Directory Pointer Table, PDPT</a:t>
            </a:r>
            <a:r>
              <a:rPr lang="zh-CN" altLang="en-US" dirty="0">
                <a:latin typeface="STXinwei" panose="02010800040101010101" pitchFamily="2" charset="-122"/>
                <a:ea typeface="STXinwei" panose="02010800040101010101" pitchFamily="2" charset="-122"/>
              </a:rPr>
              <a:t>）的页表新级别</a:t>
            </a:r>
          </a:p>
          <a:p>
            <a:pPr lvl="2"/>
            <a:r>
              <a:rPr lang="zh-CN" altLang="en-US" dirty="0">
                <a:latin typeface="STXinwei" panose="02010800040101010101" pitchFamily="2" charset="-122"/>
                <a:ea typeface="STXinwei" panose="02010800040101010101" pitchFamily="2" charset="-122"/>
              </a:rPr>
              <a:t>由</a:t>
            </a:r>
            <a:r>
              <a:rPr lang="en-US" altLang="zh-CN" dirty="0">
                <a:latin typeface="STXinwei" panose="02010800040101010101" pitchFamily="2" charset="-122"/>
                <a:ea typeface="STXinwei" panose="02010800040101010101" pitchFamily="2" charset="-122"/>
              </a:rPr>
              <a:t>4</a:t>
            </a:r>
            <a:r>
              <a:rPr lang="zh-CN" altLang="en-US" dirty="0">
                <a:latin typeface="STXinwei" panose="02010800040101010101" pitchFamily="2" charset="-122"/>
                <a:ea typeface="STXinwei" panose="02010800040101010101" pitchFamily="2" charset="-122"/>
              </a:rPr>
              <a:t>个</a:t>
            </a:r>
            <a:r>
              <a:rPr lang="en-US" altLang="zh-CN" dirty="0">
                <a:latin typeface="STXinwei" panose="02010800040101010101" pitchFamily="2" charset="-122"/>
                <a:ea typeface="STXinwei" panose="02010800040101010101" pitchFamily="2" charset="-122"/>
              </a:rPr>
              <a:t>64</a:t>
            </a:r>
            <a:r>
              <a:rPr lang="zh-CN" altLang="en-US" dirty="0">
                <a:latin typeface="STXinwei" panose="02010800040101010101" pitchFamily="2" charset="-122"/>
                <a:ea typeface="STXinwei" panose="02010800040101010101" pitchFamily="2" charset="-122"/>
              </a:rPr>
              <a:t>位表项组成</a:t>
            </a:r>
          </a:p>
          <a:p>
            <a:pPr lvl="2"/>
            <a:r>
              <a:rPr lang="en-US" altLang="zh-CN" dirty="0">
                <a:latin typeface="STXinwei" panose="02010800040101010101" pitchFamily="2" charset="-122"/>
                <a:ea typeface="STXinwei" panose="02010800040101010101" pitchFamily="2" charset="-122"/>
              </a:rPr>
              <a:t>CR3</a:t>
            </a:r>
            <a:r>
              <a:rPr lang="zh-CN" altLang="en-US" dirty="0">
                <a:latin typeface="STXinwei" panose="02010800040101010101" pitchFamily="2" charset="-122"/>
                <a:ea typeface="STXinwei" panose="02010800040101010101" pitchFamily="2" charset="-122"/>
              </a:rPr>
              <a:t>控制寄存器存放</a:t>
            </a:r>
            <a:r>
              <a:rPr lang="en-US" altLang="zh-CN" dirty="0">
                <a:latin typeface="STXinwei" panose="02010800040101010101" pitchFamily="2" charset="-122"/>
                <a:ea typeface="STXinwei" panose="02010800040101010101" pitchFamily="2" charset="-122"/>
              </a:rPr>
              <a:t>PDPT</a:t>
            </a:r>
            <a:r>
              <a:rPr lang="zh-CN" altLang="en-US" dirty="0">
                <a:latin typeface="STXinwei" panose="02010800040101010101" pitchFamily="2" charset="-122"/>
                <a:ea typeface="STXinwei" panose="02010800040101010101" pitchFamily="2" charset="-122"/>
              </a:rPr>
              <a:t>的基地址段</a:t>
            </a:r>
          </a:p>
          <a:p>
            <a:r>
              <a:rPr lang="zh-CN" altLang="en-US" dirty="0">
                <a:latin typeface="STXinwei" panose="02010800040101010101" pitchFamily="2" charset="-122"/>
                <a:ea typeface="STXinwei" panose="02010800040101010101" pitchFamily="2" charset="-122"/>
              </a:rPr>
              <a:t>启动方法</a:t>
            </a:r>
          </a:p>
          <a:p>
            <a:pPr lvl="1"/>
            <a:r>
              <a:rPr lang="zh-CN" altLang="en-US" dirty="0">
                <a:latin typeface="STXinwei" panose="02010800040101010101" pitchFamily="2" charset="-122"/>
                <a:ea typeface="STXinwei" panose="02010800040101010101" pitchFamily="2" charset="-122"/>
              </a:rPr>
              <a:t>设置</a:t>
            </a:r>
            <a:r>
              <a:rPr lang="en-US" altLang="zh-CN" dirty="0">
                <a:solidFill>
                  <a:srgbClr val="FF0000"/>
                </a:solidFill>
                <a:latin typeface="STXinwei" panose="02010800040101010101" pitchFamily="2" charset="-122"/>
                <a:ea typeface="STXinwei" panose="02010800040101010101" pitchFamily="2" charset="-122"/>
              </a:rPr>
              <a:t>CR4</a:t>
            </a:r>
            <a:r>
              <a:rPr lang="zh-CN" altLang="en-US" dirty="0">
                <a:latin typeface="STXinwei" panose="02010800040101010101" pitchFamily="2" charset="-122"/>
                <a:ea typeface="STXinwei" panose="02010800040101010101" pitchFamily="2" charset="-122"/>
              </a:rPr>
              <a:t>控制寄存器中的</a:t>
            </a:r>
            <a:r>
              <a:rPr lang="en-US" altLang="zh-CN" dirty="0">
                <a:solidFill>
                  <a:srgbClr val="FF0000"/>
                </a:solidFill>
                <a:latin typeface="STXinwei" panose="02010800040101010101" pitchFamily="2" charset="-122"/>
                <a:ea typeface="STXinwei" panose="02010800040101010101" pitchFamily="2" charset="-122"/>
              </a:rPr>
              <a:t>PAE</a:t>
            </a:r>
            <a:r>
              <a:rPr lang="zh-CN" altLang="en-US" dirty="0">
                <a:solidFill>
                  <a:srgbClr val="FF0000"/>
                </a:solidFill>
                <a:latin typeface="STXinwei" panose="02010800040101010101" pitchFamily="2" charset="-122"/>
                <a:ea typeface="STXinwei" panose="02010800040101010101" pitchFamily="2" charset="-122"/>
              </a:rPr>
              <a:t>标志</a:t>
            </a:r>
            <a:r>
              <a:rPr lang="zh-CN" altLang="en-US" dirty="0">
                <a:latin typeface="STXinwei" panose="02010800040101010101" pitchFamily="2" charset="-122"/>
                <a:ea typeface="STXinwei" panose="02010800040101010101" pitchFamily="2" charset="-122"/>
              </a:rPr>
              <a:t>激活</a:t>
            </a:r>
          </a:p>
          <a:p>
            <a:pPr lvl="1"/>
            <a:r>
              <a:rPr lang="zh-CN" altLang="en-US" dirty="0">
                <a:latin typeface="STXinwei" panose="02010800040101010101" pitchFamily="2" charset="-122"/>
                <a:ea typeface="STXinwei" panose="02010800040101010101" pitchFamily="2" charset="-122"/>
              </a:rPr>
              <a:t>页目录项中的</a:t>
            </a:r>
            <a:r>
              <a:rPr lang="en-US" altLang="zh-CN" dirty="0">
                <a:solidFill>
                  <a:srgbClr val="FF0000"/>
                </a:solidFill>
                <a:latin typeface="STXinwei" panose="02010800040101010101" pitchFamily="2" charset="-122"/>
                <a:ea typeface="STXinwei" panose="02010800040101010101" pitchFamily="2" charset="-122"/>
              </a:rPr>
              <a:t>PS</a:t>
            </a:r>
            <a:r>
              <a:rPr lang="zh-CN" altLang="en-US" dirty="0">
                <a:solidFill>
                  <a:srgbClr val="FF0000"/>
                </a:solidFill>
                <a:latin typeface="STXinwei" panose="02010800040101010101" pitchFamily="2" charset="-122"/>
                <a:ea typeface="STXinwei" panose="02010800040101010101" pitchFamily="2" charset="-122"/>
              </a:rPr>
              <a:t>标志</a:t>
            </a:r>
            <a:r>
              <a:rPr lang="zh-CN" altLang="en-US" dirty="0">
                <a:latin typeface="STXinwei" panose="02010800040101010101" pitchFamily="2" charset="-122"/>
                <a:ea typeface="STXinwei" panose="02010800040101010101" pitchFamily="2" charset="-122"/>
              </a:rPr>
              <a:t>启动大尺寸页</a:t>
            </a:r>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6640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211</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zh-CN" altLang="en-US" dirty="0"/>
              <a:t>线性地址映射到</a:t>
            </a:r>
            <a:r>
              <a:rPr lang="en-US" altLang="zh-CN" dirty="0"/>
              <a:t>4KB</a:t>
            </a:r>
            <a:r>
              <a:rPr lang="zh-CN" altLang="en-US" dirty="0"/>
              <a:t>的页面</a:t>
            </a:r>
          </a:p>
          <a:p>
            <a:pPr lvl="1"/>
            <a:r>
              <a:rPr lang="en-US" altLang="zh-CN" dirty="0"/>
              <a:t>CR3</a:t>
            </a:r>
            <a:r>
              <a:rPr lang="zh-CN" altLang="en-US" dirty="0"/>
              <a:t>：指向一个</a:t>
            </a:r>
            <a:r>
              <a:rPr lang="en-US" altLang="zh-CN" dirty="0"/>
              <a:t>PDPT</a:t>
            </a:r>
          </a:p>
          <a:p>
            <a:pPr lvl="1"/>
            <a:r>
              <a:rPr lang="zh-CN" altLang="en-US" dirty="0"/>
              <a:t>位</a:t>
            </a:r>
            <a:r>
              <a:rPr lang="en-US" altLang="zh-CN" dirty="0"/>
              <a:t>31~30</a:t>
            </a:r>
            <a:r>
              <a:rPr lang="zh-CN" altLang="en-US" dirty="0"/>
              <a:t>：指向</a:t>
            </a:r>
            <a:r>
              <a:rPr lang="en-US" altLang="zh-CN" dirty="0"/>
              <a:t>PDPT</a:t>
            </a:r>
            <a:r>
              <a:rPr lang="zh-CN" altLang="en-US" dirty="0"/>
              <a:t>中</a:t>
            </a:r>
            <a:r>
              <a:rPr lang="en-US" altLang="zh-CN" dirty="0"/>
              <a:t>4</a:t>
            </a:r>
            <a:r>
              <a:rPr lang="zh-CN" altLang="en-US" dirty="0"/>
              <a:t>个项中的一个</a:t>
            </a:r>
          </a:p>
          <a:p>
            <a:pPr lvl="1"/>
            <a:r>
              <a:rPr lang="zh-CN" altLang="en-US" dirty="0"/>
              <a:t>位</a:t>
            </a:r>
            <a:r>
              <a:rPr lang="en-US" altLang="zh-CN" dirty="0"/>
              <a:t>29~21</a:t>
            </a:r>
            <a:r>
              <a:rPr lang="zh-CN" altLang="en-US" dirty="0"/>
              <a:t>：指向页目录中</a:t>
            </a:r>
            <a:r>
              <a:rPr lang="en-US" altLang="zh-CN" dirty="0"/>
              <a:t>512</a:t>
            </a:r>
            <a:r>
              <a:rPr lang="zh-CN" altLang="en-US" dirty="0"/>
              <a:t>个项中的一个</a:t>
            </a:r>
          </a:p>
          <a:p>
            <a:pPr lvl="1"/>
            <a:r>
              <a:rPr lang="zh-CN" altLang="en-US" dirty="0"/>
              <a:t>位</a:t>
            </a:r>
            <a:r>
              <a:rPr lang="en-US" altLang="zh-CN" dirty="0"/>
              <a:t>20~12</a:t>
            </a:r>
            <a:r>
              <a:rPr lang="zh-CN" altLang="en-US" dirty="0"/>
              <a:t>：指向页表中</a:t>
            </a:r>
            <a:r>
              <a:rPr lang="en-US" altLang="zh-CN" dirty="0"/>
              <a:t>512</a:t>
            </a:r>
            <a:r>
              <a:rPr lang="zh-CN" altLang="en-US" dirty="0"/>
              <a:t>项中的一个</a:t>
            </a:r>
          </a:p>
          <a:p>
            <a:pPr lvl="1"/>
            <a:r>
              <a:rPr lang="zh-CN" altLang="en-US" dirty="0">
                <a:solidFill>
                  <a:srgbClr val="FF0000"/>
                </a:solidFill>
              </a:rPr>
              <a:t>位</a:t>
            </a:r>
            <a:r>
              <a:rPr lang="en-US" altLang="zh-CN" dirty="0">
                <a:solidFill>
                  <a:srgbClr val="FF0000"/>
                </a:solidFill>
              </a:rPr>
              <a:t>11~0</a:t>
            </a:r>
            <a:r>
              <a:rPr lang="zh-CN" altLang="en-US" dirty="0"/>
              <a:t>：</a:t>
            </a:r>
            <a:r>
              <a:rPr lang="en-US" altLang="zh-CN" dirty="0"/>
              <a:t>4KB</a:t>
            </a:r>
            <a:r>
              <a:rPr lang="zh-CN" altLang="en-US" dirty="0"/>
              <a:t>页中的偏移量</a:t>
            </a:r>
          </a:p>
          <a:p>
            <a:r>
              <a:rPr lang="zh-CN" altLang="en-US" dirty="0"/>
              <a:t>线性地址映射到</a:t>
            </a:r>
            <a:r>
              <a:rPr lang="en-US" altLang="zh-CN" dirty="0"/>
              <a:t>2MB</a:t>
            </a:r>
            <a:r>
              <a:rPr lang="zh-CN" altLang="en-US" dirty="0"/>
              <a:t>的页面</a:t>
            </a:r>
          </a:p>
          <a:p>
            <a:pPr lvl="1"/>
            <a:r>
              <a:rPr lang="en-US" altLang="zh-CN" dirty="0"/>
              <a:t>CR3</a:t>
            </a:r>
            <a:r>
              <a:rPr lang="zh-CN" altLang="en-US" dirty="0"/>
              <a:t>：指向一个</a:t>
            </a:r>
            <a:r>
              <a:rPr lang="en-US" altLang="zh-CN" dirty="0"/>
              <a:t>PDPT</a:t>
            </a:r>
          </a:p>
          <a:p>
            <a:pPr lvl="1"/>
            <a:r>
              <a:rPr lang="zh-CN" altLang="en-US" dirty="0"/>
              <a:t>位</a:t>
            </a:r>
            <a:r>
              <a:rPr lang="en-US" altLang="zh-CN" dirty="0"/>
              <a:t>31~30</a:t>
            </a:r>
            <a:r>
              <a:rPr lang="zh-CN" altLang="en-US" dirty="0"/>
              <a:t>：指向</a:t>
            </a:r>
            <a:r>
              <a:rPr lang="en-US" altLang="zh-CN" dirty="0"/>
              <a:t>PDPT</a:t>
            </a:r>
            <a:r>
              <a:rPr lang="zh-CN" altLang="en-US" dirty="0"/>
              <a:t>中</a:t>
            </a:r>
            <a:r>
              <a:rPr lang="en-US" altLang="zh-CN" dirty="0"/>
              <a:t>4</a:t>
            </a:r>
            <a:r>
              <a:rPr lang="zh-CN" altLang="en-US" dirty="0"/>
              <a:t>个项中的一个</a:t>
            </a:r>
          </a:p>
          <a:p>
            <a:pPr lvl="1"/>
            <a:r>
              <a:rPr lang="zh-CN" altLang="en-US" dirty="0"/>
              <a:t>位</a:t>
            </a:r>
            <a:r>
              <a:rPr lang="en-US" altLang="zh-CN" dirty="0"/>
              <a:t>29~21</a:t>
            </a:r>
            <a:r>
              <a:rPr lang="zh-CN" altLang="en-US" dirty="0"/>
              <a:t>：指向页目录中</a:t>
            </a:r>
            <a:r>
              <a:rPr lang="en-US" altLang="zh-CN" dirty="0"/>
              <a:t>512</a:t>
            </a:r>
            <a:r>
              <a:rPr lang="zh-CN" altLang="en-US" dirty="0"/>
              <a:t>个项中的一个</a:t>
            </a:r>
          </a:p>
          <a:p>
            <a:pPr lvl="1"/>
            <a:r>
              <a:rPr lang="zh-CN" altLang="en-US" dirty="0">
                <a:solidFill>
                  <a:srgbClr val="FF0000"/>
                </a:solidFill>
              </a:rPr>
              <a:t>位</a:t>
            </a:r>
            <a:r>
              <a:rPr lang="en-US" altLang="zh-CN" dirty="0">
                <a:solidFill>
                  <a:srgbClr val="FF0000"/>
                </a:solidFill>
              </a:rPr>
              <a:t>20~0</a:t>
            </a:r>
            <a:r>
              <a:rPr lang="zh-CN" altLang="en-US" dirty="0"/>
              <a:t>：</a:t>
            </a:r>
            <a:r>
              <a:rPr lang="en-US" altLang="zh-CN" dirty="0"/>
              <a:t>2MB</a:t>
            </a:r>
            <a:r>
              <a:rPr lang="zh-CN" altLang="en-US" dirty="0"/>
              <a:t>页中的偏移量</a:t>
            </a:r>
          </a:p>
          <a:p>
            <a:endParaRPr lang="en-US" altLang="zh-CN"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96495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p:cNvSpPr>
            <a:spLocks noGrp="1"/>
          </p:cNvSpPr>
          <p:nvPr>
            <p:ph type="sldNum" sz="quarter" idx="10"/>
          </p:nvPr>
        </p:nvSpPr>
        <p:spPr/>
        <p:txBody>
          <a:bodyPr/>
          <a:lstStyle/>
          <a:p>
            <a:fld id="{19A5FC78-2CF7-4F29-97D2-501CE28C197D}" type="slidenum">
              <a:rPr lang="en-US" altLang="zh-CN"/>
              <a:pPr/>
              <a:t>212</a:t>
            </a:fld>
            <a:endParaRPr lang="en-US" altLang="zh-CN"/>
          </a:p>
        </p:txBody>
      </p:sp>
      <p:sp>
        <p:nvSpPr>
          <p:cNvPr id="1064962" name="Rectangle 2"/>
          <p:cNvSpPr>
            <a:spLocks noGrp="1" noChangeArrowheads="1"/>
          </p:cNvSpPr>
          <p:nvPr>
            <p:ph type="title"/>
          </p:nvPr>
        </p:nvSpPr>
        <p:spPr/>
        <p:txBody>
          <a:bodyPr/>
          <a:lstStyle/>
          <a:p>
            <a:r>
              <a:rPr lang="zh-CN" altLang="en-US" dirty="0"/>
              <a:t>物理地址扩展（</a:t>
            </a:r>
            <a:r>
              <a:rPr lang="en-US" altLang="zh-CN" dirty="0"/>
              <a:t>PAE</a:t>
            </a:r>
            <a:r>
              <a:rPr lang="zh-CN" altLang="en-US" dirty="0"/>
              <a:t>）</a:t>
            </a:r>
          </a:p>
        </p:txBody>
      </p:sp>
      <p:sp>
        <p:nvSpPr>
          <p:cNvPr id="1064963" name="Rectangle 3"/>
          <p:cNvSpPr>
            <a:spLocks noGrp="1" noChangeArrowheads="1"/>
          </p:cNvSpPr>
          <p:nvPr>
            <p:ph type="body" idx="1"/>
          </p:nvPr>
        </p:nvSpPr>
        <p:spPr/>
        <p:txBody>
          <a:bodyPr/>
          <a:lstStyle/>
          <a:p>
            <a:r>
              <a:rPr lang="en-US" altLang="zh-CN" dirty="0">
                <a:latin typeface="STXinwei" panose="02010800040101010101" pitchFamily="2" charset="-122"/>
                <a:ea typeface="STXinwei" panose="02010800040101010101" pitchFamily="2" charset="-122"/>
              </a:rPr>
              <a:t>PAE</a:t>
            </a:r>
            <a:r>
              <a:rPr lang="zh-CN" altLang="en-US" dirty="0">
                <a:latin typeface="STXinwei" panose="02010800040101010101" pitchFamily="2" charset="-122"/>
                <a:ea typeface="STXinwei" panose="02010800040101010101" pitchFamily="2" charset="-122"/>
              </a:rPr>
              <a:t>只扩大物理地址寻址能力，线性地址仍是</a:t>
            </a:r>
            <a:r>
              <a:rPr lang="en-US" altLang="zh-CN" dirty="0">
                <a:latin typeface="STXinwei" panose="02010800040101010101" pitchFamily="2" charset="-122"/>
                <a:ea typeface="STXinwei" panose="02010800040101010101" pitchFamily="2" charset="-122"/>
              </a:rPr>
              <a:t>32</a:t>
            </a:r>
            <a:r>
              <a:rPr lang="zh-CN" altLang="en-US" dirty="0">
                <a:latin typeface="STXinwei" panose="02010800040101010101" pitchFamily="2" charset="-122"/>
                <a:ea typeface="STXinwei" panose="02010800040101010101" pitchFamily="2" charset="-122"/>
              </a:rPr>
              <a:t>位长</a:t>
            </a:r>
          </a:p>
          <a:p>
            <a:pPr lvl="1"/>
            <a:r>
              <a:rPr lang="zh-CN" altLang="en-US" dirty="0">
                <a:latin typeface="STXinwei" panose="02010800040101010101" pitchFamily="2" charset="-122"/>
                <a:ea typeface="STXinwei" panose="02010800040101010101" pitchFamily="2" charset="-122"/>
              </a:rPr>
              <a:t>内核编程人员用同一线性地址映射不同的</a:t>
            </a:r>
            <a:r>
              <a:rPr lang="en-US" altLang="zh-CN" dirty="0">
                <a:latin typeface="STXinwei" panose="02010800040101010101" pitchFamily="2" charset="-122"/>
                <a:ea typeface="STXinwei" panose="02010800040101010101" pitchFamily="2" charset="-122"/>
              </a:rPr>
              <a:t>RAM</a:t>
            </a:r>
            <a:r>
              <a:rPr lang="zh-CN" altLang="en-US" dirty="0">
                <a:latin typeface="STXinwei" panose="02010800040101010101" pitchFamily="2" charset="-122"/>
                <a:ea typeface="STXinwei" panose="02010800040101010101" pitchFamily="2" charset="-122"/>
              </a:rPr>
              <a:t>区，</a:t>
            </a:r>
            <a:r>
              <a:rPr lang="en-US" altLang="zh-CN" dirty="0">
                <a:latin typeface="STXinwei" panose="02010800040101010101" pitchFamily="2" charset="-122"/>
                <a:ea typeface="STXinwei" panose="02010800040101010101" pitchFamily="2" charset="-122"/>
              </a:rPr>
              <a:t>PAE</a:t>
            </a:r>
            <a:r>
              <a:rPr lang="zh-CN" altLang="en-US" dirty="0">
                <a:latin typeface="STXinwei" panose="02010800040101010101" pitchFamily="2" charset="-122"/>
                <a:ea typeface="STXinwei" panose="02010800040101010101" pitchFamily="2" charset="-122"/>
              </a:rPr>
              <a:t>可显著增加系统中的进程数量</a:t>
            </a:r>
          </a:p>
          <a:p>
            <a:pPr lvl="1"/>
            <a:r>
              <a:rPr lang="zh-CN" altLang="en-US" dirty="0">
                <a:latin typeface="STXinwei" panose="02010800040101010101" pitchFamily="2" charset="-122"/>
                <a:ea typeface="STXinwei" panose="02010800040101010101" pitchFamily="2" charset="-122"/>
              </a:rPr>
              <a:t>只有内核可以修改进程的页表，用户态下运行的进程不能使用大于</a:t>
            </a:r>
            <a:r>
              <a:rPr lang="en-US" altLang="zh-CN" dirty="0">
                <a:latin typeface="STXinwei" panose="02010800040101010101" pitchFamily="2" charset="-122"/>
                <a:ea typeface="STXinwei" panose="02010800040101010101" pitchFamily="2" charset="-122"/>
              </a:rPr>
              <a:t>4GB</a:t>
            </a:r>
            <a:r>
              <a:rPr lang="zh-CN" altLang="en-US" dirty="0">
                <a:latin typeface="STXinwei" panose="02010800040101010101" pitchFamily="2" charset="-122"/>
                <a:ea typeface="STXinwei" panose="02010800040101010101" pitchFamily="2" charset="-122"/>
              </a:rPr>
              <a:t>的物理地址空间</a:t>
            </a:r>
          </a:p>
          <a:p>
            <a:endParaRPr lang="en-US" altLang="zh-CN" dirty="0">
              <a:latin typeface="STXinwei" panose="02010800040101010101" pitchFamily="2" charset="-122"/>
              <a:ea typeface="STXinwei" panose="02010800040101010101" pitchFamily="2" charset="-122"/>
            </a:endParaRPr>
          </a:p>
        </p:txBody>
      </p:sp>
      <p:sp>
        <p:nvSpPr>
          <p:cNvPr id="5" name="矩形 4">
            <a:extLst>
              <a:ext uri="{FF2B5EF4-FFF2-40B4-BE49-F238E27FC236}">
                <a16:creationId xmlns:a16="http://schemas.microsoft.com/office/drawing/2014/main" id="{E6C98058-07A9-1042-BCED-B5D49F2D9306}"/>
              </a:ext>
            </a:extLst>
          </p:cNvPr>
          <p:cNvSpPr/>
          <p:nvPr/>
        </p:nvSpPr>
        <p:spPr>
          <a:xfrm>
            <a:off x="1403648" y="4509120"/>
            <a:ext cx="6912768" cy="707886"/>
          </a:xfrm>
          <a:prstGeom prst="rect">
            <a:avLst/>
          </a:prstGeom>
        </p:spPr>
        <p:txBody>
          <a:bodyPr wrap="square">
            <a:spAutoFit/>
          </a:bodyPr>
          <a:lstStyle/>
          <a:p>
            <a:pPr algn="l"/>
            <a:r>
              <a:rPr lang="en-US" altLang="zh-CN" sz="2000" b="1" dirty="0">
                <a:solidFill>
                  <a:srgbClr val="FF0000"/>
                </a:solidFill>
                <a:effectLst/>
                <a:latin typeface="楷体" pitchFamily="49" charset="-122"/>
                <a:ea typeface="楷体" pitchFamily="49" charset="-122"/>
              </a:rPr>
              <a:t>PAE</a:t>
            </a:r>
            <a:r>
              <a:rPr lang="zh-CN" altLang="en-US" sz="2000" b="1" dirty="0">
                <a:solidFill>
                  <a:srgbClr val="FF0000"/>
                </a:solidFill>
                <a:effectLst/>
                <a:latin typeface="楷体" pitchFamily="49" charset="-122"/>
                <a:ea typeface="楷体" pitchFamily="49" charset="-122"/>
              </a:rPr>
              <a:t>机制并未增大单个进程能够访问的地址空间，仅仅将内核能够访问的地址空间增加到了</a:t>
            </a:r>
            <a:r>
              <a:rPr lang="en-US" altLang="zh-CN" sz="2000" b="1" dirty="0">
                <a:solidFill>
                  <a:srgbClr val="FF0000"/>
                </a:solidFill>
                <a:effectLst/>
                <a:latin typeface="楷体" pitchFamily="49" charset="-122"/>
                <a:ea typeface="楷体" pitchFamily="49" charset="-122"/>
              </a:rPr>
              <a:t>64GB</a:t>
            </a:r>
            <a:r>
              <a:rPr lang="zh-CN" altLang="en-US" sz="2000" b="1" dirty="0">
                <a:solidFill>
                  <a:srgbClr val="FF0000"/>
                </a:solidFill>
                <a:effectLst/>
                <a:latin typeface="楷体" pitchFamily="49" charset="-122"/>
                <a:ea typeface="楷体" pitchFamily="49" charset="-122"/>
              </a:rPr>
              <a:t>！</a:t>
            </a:r>
            <a:endParaRPr lang="zh-CN" altLang="en-US" sz="20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70556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22</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固定分区存储管理的内存分配表</a:t>
            </a:r>
            <a:endParaRPr lang="zh-CN" altLang="en-US" dirty="0"/>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endParaRPr lang="zh-CN" altLang="en-US" dirty="0">
              <a:latin typeface="华文新魏"/>
              <a:ea typeface="华文新魏"/>
              <a:cs typeface="华文新魏"/>
            </a:endParaRPr>
          </a:p>
        </p:txBody>
      </p:sp>
      <p:pic>
        <p:nvPicPr>
          <p:cNvPr id="2" name="图片 1"/>
          <p:cNvPicPr>
            <a:picLocks noChangeAspect="1"/>
          </p:cNvPicPr>
          <p:nvPr/>
        </p:nvPicPr>
        <p:blipFill>
          <a:blip r:embed="rId2"/>
          <a:stretch>
            <a:fillRect/>
          </a:stretch>
        </p:blipFill>
        <p:spPr>
          <a:xfrm>
            <a:off x="251520" y="2447377"/>
            <a:ext cx="8791077" cy="3141863"/>
          </a:xfrm>
          <a:prstGeom prst="rect">
            <a:avLst/>
          </a:prstGeom>
        </p:spPr>
      </p:pic>
    </p:spTree>
    <p:extLst>
      <p:ext uri="{BB962C8B-B14F-4D97-AF65-F5344CB8AC3E}">
        <p14:creationId xmlns:p14="http://schemas.microsoft.com/office/powerpoint/2010/main" val="75686980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23</a:t>
            </a:fld>
            <a:endParaRPr lang="en-US" altLang="zh-CN" dirty="0"/>
          </a:p>
        </p:txBody>
      </p:sp>
      <p:sp>
        <p:nvSpPr>
          <p:cNvPr id="945154" name="Rectangle 2"/>
          <p:cNvSpPr>
            <a:spLocks noGrp="1" noChangeArrowheads="1"/>
          </p:cNvSpPr>
          <p:nvPr>
            <p:ph type="title"/>
          </p:nvPr>
        </p:nvSpPr>
        <p:spPr/>
        <p:txBody>
          <a:bodyPr/>
          <a:lstStyle/>
          <a:p>
            <a:r>
              <a:rPr lang="zh-CN" altLang="en-US" dirty="0">
                <a:latin typeface="华文新魏" charset="0"/>
                <a:ea typeface="华文新魏" charset="0"/>
                <a:cs typeface="华文新魏" charset="0"/>
              </a:rPr>
              <a:t>固定分区存储管理特点</a:t>
            </a:r>
            <a:endParaRPr lang="zh-CN" altLang="en-US" dirty="0"/>
          </a:p>
        </p:txBody>
      </p:sp>
      <p:sp>
        <p:nvSpPr>
          <p:cNvPr id="945155" name="Rectangle 3"/>
          <p:cNvSpPr>
            <a:spLocks noGrp="1" noChangeArrowheads="1"/>
          </p:cNvSpPr>
          <p:nvPr>
            <p:ph type="body" idx="1"/>
          </p:nvPr>
        </p:nvSpPr>
        <p:spPr>
          <a:xfrm>
            <a:off x="189490" y="1268760"/>
            <a:ext cx="8919014" cy="5179661"/>
          </a:xfrm>
        </p:spPr>
        <p:txBody>
          <a:bodyPr/>
          <a:lstStyle/>
          <a:p>
            <a:pPr eaLnBrk="1" hangingPunct="1"/>
            <a:r>
              <a:rPr lang="zh-CN" altLang="en-US" dirty="0"/>
              <a:t>优点</a:t>
            </a:r>
            <a:endParaRPr lang="en-US" altLang="zh-CN" dirty="0"/>
          </a:p>
          <a:p>
            <a:pPr lvl="1" eaLnBrk="1" hangingPunct="1"/>
            <a:r>
              <a:rPr lang="zh-CN" altLang="en-US" dirty="0"/>
              <a:t>可</a:t>
            </a:r>
            <a:r>
              <a:rPr lang="zh-CN" altLang="zh-CN" dirty="0"/>
              <a:t>解决</a:t>
            </a:r>
            <a:r>
              <a:rPr lang="zh-CN" altLang="zh-CN" dirty="0">
                <a:solidFill>
                  <a:srgbClr val="FF0000"/>
                </a:solidFill>
              </a:rPr>
              <a:t>单道程序</a:t>
            </a:r>
            <a:r>
              <a:rPr lang="zh-CN" altLang="zh-CN" dirty="0"/>
              <a:t>运行在并发环境下</a:t>
            </a:r>
            <a:r>
              <a:rPr lang="zh-CN" altLang="zh-CN" dirty="0">
                <a:solidFill>
                  <a:srgbClr val="FF0000"/>
                </a:solidFill>
              </a:rPr>
              <a:t>不能与</a:t>
            </a:r>
            <a:r>
              <a:rPr lang="en-US" altLang="zh-CN" dirty="0">
                <a:solidFill>
                  <a:srgbClr val="FF0000"/>
                </a:solidFill>
              </a:rPr>
              <a:t>CPU</a:t>
            </a:r>
            <a:r>
              <a:rPr lang="zh-CN" altLang="zh-CN" dirty="0">
                <a:solidFill>
                  <a:srgbClr val="FF0000"/>
                </a:solidFill>
              </a:rPr>
              <a:t>速度匹配</a:t>
            </a:r>
            <a:r>
              <a:rPr lang="zh-CN" altLang="zh-CN" dirty="0"/>
              <a:t>的问题</a:t>
            </a:r>
            <a:endParaRPr lang="en-US" altLang="zh-CN" dirty="0"/>
          </a:p>
          <a:p>
            <a:pPr lvl="1" eaLnBrk="1" hangingPunct="1"/>
            <a:r>
              <a:rPr lang="zh-CN" altLang="zh-CN" dirty="0"/>
              <a:t>也解决</a:t>
            </a:r>
            <a:r>
              <a:rPr lang="zh-CN" altLang="zh-CN" dirty="0">
                <a:solidFill>
                  <a:srgbClr val="FF0000"/>
                </a:solidFill>
              </a:rPr>
              <a:t>单道程序</a:t>
            </a:r>
            <a:r>
              <a:rPr lang="zh-CN" altLang="zh-CN" dirty="0"/>
              <a:t>运行时</a:t>
            </a:r>
            <a:r>
              <a:rPr lang="zh-CN" altLang="zh-CN" dirty="0">
                <a:solidFill>
                  <a:srgbClr val="FF0000"/>
                </a:solidFill>
              </a:rPr>
              <a:t>内存空间利用率低</a:t>
            </a:r>
            <a:r>
              <a:rPr lang="zh-CN" altLang="zh-CN" dirty="0"/>
              <a:t>的问题</a:t>
            </a:r>
            <a:r>
              <a:rPr lang="zh-CN" altLang="en-US" dirty="0">
                <a:latin typeface="华文新魏"/>
                <a:cs typeface="华文新魏"/>
              </a:rPr>
              <a:t>管理方式</a:t>
            </a:r>
            <a:endParaRPr lang="en-US" altLang="zh-CN" dirty="0">
              <a:latin typeface="华文新魏"/>
              <a:cs typeface="华文新魏"/>
            </a:endParaRPr>
          </a:p>
          <a:p>
            <a:pPr eaLnBrk="1" hangingPunct="1"/>
            <a:r>
              <a:rPr lang="zh-CN" altLang="en-US" dirty="0"/>
              <a:t>缺点</a:t>
            </a:r>
            <a:endParaRPr lang="en-US" altLang="zh-CN" dirty="0"/>
          </a:p>
          <a:p>
            <a:pPr lvl="1" eaLnBrk="1" hangingPunct="1"/>
            <a:r>
              <a:rPr lang="zh-CN" altLang="zh-CN" dirty="0">
                <a:solidFill>
                  <a:srgbClr val="FF0000"/>
                </a:solidFill>
              </a:rPr>
              <a:t>大作业无法装入</a:t>
            </a:r>
            <a:r>
              <a:rPr lang="zh-CN" altLang="zh-CN" dirty="0"/>
              <a:t>，</a:t>
            </a:r>
            <a:r>
              <a:rPr lang="zh-CN" altLang="en-US" dirty="0"/>
              <a:t>需要</a:t>
            </a:r>
            <a:r>
              <a:rPr lang="zh-CN" altLang="zh-CN" dirty="0"/>
              <a:t>采用</a:t>
            </a:r>
            <a:r>
              <a:rPr lang="zh-CN" altLang="zh-CN" dirty="0">
                <a:solidFill>
                  <a:srgbClr val="0000FF"/>
                </a:solidFill>
              </a:rPr>
              <a:t>覆盖等技术</a:t>
            </a:r>
            <a:r>
              <a:rPr lang="zh-CN" altLang="zh-CN" dirty="0"/>
              <a:t>加以补救 </a:t>
            </a:r>
            <a:endParaRPr lang="en-US" altLang="zh-CN" dirty="0"/>
          </a:p>
          <a:p>
            <a:pPr lvl="1" eaLnBrk="1" hangingPunct="1"/>
            <a:r>
              <a:rPr lang="zh-CN" altLang="zh-CN" dirty="0">
                <a:solidFill>
                  <a:srgbClr val="FF0000"/>
                </a:solidFill>
              </a:rPr>
              <a:t>内存空间利用率不高</a:t>
            </a:r>
            <a:r>
              <a:rPr lang="zh-CN" altLang="zh-CN" dirty="0"/>
              <a:t>，作业很少会恰好填满分区 </a:t>
            </a:r>
            <a:endParaRPr lang="en-US" altLang="zh-CN" dirty="0"/>
          </a:p>
          <a:p>
            <a:pPr lvl="1" eaLnBrk="1" hangingPunct="1"/>
            <a:r>
              <a:rPr lang="zh-CN" altLang="zh-CN" dirty="0"/>
              <a:t>如果一个作业在运行过程中要求</a:t>
            </a:r>
            <a:r>
              <a:rPr lang="zh-CN" altLang="zh-CN" dirty="0">
                <a:solidFill>
                  <a:srgbClr val="FF0000"/>
                </a:solidFill>
              </a:rPr>
              <a:t>动态扩充内存空间</a:t>
            </a:r>
            <a:r>
              <a:rPr lang="zh-CN" altLang="zh-CN" dirty="0"/>
              <a:t>，采用固定分区是相当</a:t>
            </a:r>
            <a:r>
              <a:rPr lang="zh-CN" altLang="zh-CN" dirty="0">
                <a:solidFill>
                  <a:srgbClr val="FF0000"/>
                </a:solidFill>
              </a:rPr>
              <a:t>困难</a:t>
            </a:r>
            <a:r>
              <a:rPr lang="zh-CN" altLang="zh-CN" dirty="0"/>
              <a:t>的</a:t>
            </a:r>
            <a:endParaRPr lang="en-US" altLang="zh-CN" dirty="0"/>
          </a:p>
          <a:p>
            <a:pPr lvl="1" eaLnBrk="1" hangingPunct="1"/>
            <a:r>
              <a:rPr lang="zh-CN" altLang="zh-CN" dirty="0"/>
              <a:t>分区数目是在系统初启时确定的，这就会</a:t>
            </a:r>
            <a:r>
              <a:rPr lang="zh-CN" altLang="zh-CN" dirty="0">
                <a:solidFill>
                  <a:srgbClr val="FF0000"/>
                </a:solidFill>
              </a:rPr>
              <a:t>限制多道运行程序的道数</a:t>
            </a:r>
            <a:r>
              <a:rPr lang="zh-CN" altLang="zh-CN" dirty="0"/>
              <a:t> </a:t>
            </a:r>
            <a:endParaRPr lang="en-US" altLang="zh-CN" dirty="0"/>
          </a:p>
        </p:txBody>
      </p:sp>
    </p:spTree>
    <p:extLst>
      <p:ext uri="{BB962C8B-B14F-4D97-AF65-F5344CB8AC3E}">
        <p14:creationId xmlns:p14="http://schemas.microsoft.com/office/powerpoint/2010/main" val="334964006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可变分区存储管理</a:t>
            </a:r>
            <a:endParaRPr kumimoji="1" lang="zh-CN" altLang="en-US" dirty="0"/>
          </a:p>
        </p:txBody>
      </p:sp>
      <p:sp>
        <p:nvSpPr>
          <p:cNvPr id="3" name="内容占位符 2"/>
          <p:cNvSpPr>
            <a:spLocks noGrp="1"/>
          </p:cNvSpPr>
          <p:nvPr>
            <p:ph idx="1"/>
          </p:nvPr>
        </p:nvSpPr>
        <p:spPr/>
        <p:txBody>
          <a:bodyPr/>
          <a:lstStyle/>
          <a:p>
            <a:r>
              <a:rPr lang="zh-CN" altLang="zh-CN" dirty="0"/>
              <a:t>又称</a:t>
            </a:r>
            <a:r>
              <a:rPr lang="zh-CN" altLang="zh-CN" dirty="0">
                <a:solidFill>
                  <a:srgbClr val="FF0000"/>
                </a:solidFill>
              </a:rPr>
              <a:t>动态分区</a:t>
            </a:r>
            <a:r>
              <a:rPr lang="zh-CN" altLang="zh-CN" dirty="0"/>
              <a:t>模式</a:t>
            </a:r>
            <a:endParaRPr lang="en-US" altLang="zh-CN" dirty="0"/>
          </a:p>
          <a:p>
            <a:pPr lvl="1"/>
            <a:r>
              <a:rPr lang="zh-CN" altLang="zh-CN" dirty="0"/>
              <a:t>按照</a:t>
            </a:r>
            <a:r>
              <a:rPr lang="zh-CN" altLang="zh-CN" dirty="0">
                <a:solidFill>
                  <a:srgbClr val="FF0000"/>
                </a:solidFill>
              </a:rPr>
              <a:t>作业大小分区</a:t>
            </a:r>
            <a:r>
              <a:rPr lang="zh-CN" altLang="en-US" dirty="0"/>
              <a:t>，</a:t>
            </a:r>
            <a:r>
              <a:rPr lang="zh-CN" altLang="zh-CN" dirty="0"/>
              <a:t>且分区数目也是可变</a:t>
            </a:r>
            <a:endParaRPr lang="en-US" altLang="zh-CN" dirty="0"/>
          </a:p>
          <a:p>
            <a:pPr lvl="1"/>
            <a:r>
              <a:rPr lang="zh-CN" altLang="zh-CN" dirty="0"/>
              <a:t>划分的时间、大小、位置都是</a:t>
            </a:r>
            <a:r>
              <a:rPr lang="zh-CN" altLang="zh-CN" dirty="0">
                <a:solidFill>
                  <a:srgbClr val="FF0000"/>
                </a:solidFill>
              </a:rPr>
              <a:t>动态</a:t>
            </a:r>
            <a:r>
              <a:rPr lang="zh-CN" altLang="zh-CN" dirty="0"/>
              <a:t>的 </a:t>
            </a:r>
            <a:endParaRPr lang="en-US" altLang="zh-CN" dirty="0"/>
          </a:p>
          <a:p>
            <a:r>
              <a:rPr lang="zh-CN" altLang="en-US" dirty="0">
                <a:latin typeface="华文新魏" charset="0"/>
                <a:ea typeface="华文新魏" charset="0"/>
                <a:cs typeface="华文新魏" charset="0"/>
              </a:rPr>
              <a:t>优点</a:t>
            </a:r>
            <a:endParaRPr lang="en-US" altLang="zh-CN" dirty="0">
              <a:latin typeface="华文新魏" charset="0"/>
              <a:ea typeface="华文新魏" charset="0"/>
              <a:cs typeface="华文新魏" charset="0"/>
            </a:endParaRPr>
          </a:p>
          <a:p>
            <a:pPr lvl="1"/>
            <a:r>
              <a:rPr lang="zh-CN" altLang="zh-CN" dirty="0"/>
              <a:t>可变分区能够克服固定分区内存资源的浪费问题，有利于多道程序设计，提高内存资源利用率</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16875959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5"/>
          <p:cNvSpPr txBox="1">
            <a:spLocks noChangeArrowheads="1"/>
          </p:cNvSpPr>
          <p:nvPr/>
        </p:nvSpPr>
        <p:spPr bwMode="auto">
          <a:xfrm>
            <a:off x="1382216" y="1799679"/>
            <a:ext cx="1065213"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36" name="Text Box 46"/>
          <p:cNvSpPr txBox="1">
            <a:spLocks noChangeArrowheads="1"/>
          </p:cNvSpPr>
          <p:nvPr/>
        </p:nvSpPr>
        <p:spPr bwMode="auto">
          <a:xfrm>
            <a:off x="1382216" y="2515642"/>
            <a:ext cx="1065213"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0033CC"/>
                </a:solidFill>
                <a:latin typeface="华文新魏" charset="0"/>
                <a:ea typeface="华文新魏" charset="0"/>
                <a:cs typeface="华文新魏" charset="0"/>
              </a:rPr>
              <a:t>作业</a:t>
            </a:r>
            <a:r>
              <a:rPr kumimoji="0" lang="en-US" altLang="zh-CN" sz="1600" dirty="0">
                <a:solidFill>
                  <a:srgbClr val="0033CC"/>
                </a:solidFill>
                <a:latin typeface="华文新魏" charset="0"/>
                <a:ea typeface="华文新魏" charset="0"/>
                <a:cs typeface="华文新魏" charset="0"/>
              </a:rPr>
              <a:t>1</a:t>
            </a:r>
          </a:p>
        </p:txBody>
      </p:sp>
      <p:sp>
        <p:nvSpPr>
          <p:cNvPr id="18437" name="Text Box 47"/>
          <p:cNvSpPr txBox="1">
            <a:spLocks noChangeArrowheads="1"/>
          </p:cNvSpPr>
          <p:nvPr/>
        </p:nvSpPr>
        <p:spPr bwMode="auto">
          <a:xfrm>
            <a:off x="1382216" y="3247479"/>
            <a:ext cx="1065213" cy="143192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空闲区</a:t>
            </a:r>
          </a:p>
        </p:txBody>
      </p:sp>
      <p:sp>
        <p:nvSpPr>
          <p:cNvPr id="18438" name="Text Box 48"/>
          <p:cNvSpPr txBox="1">
            <a:spLocks noChangeArrowheads="1"/>
          </p:cNvSpPr>
          <p:nvPr/>
        </p:nvSpPr>
        <p:spPr bwMode="auto">
          <a:xfrm>
            <a:off x="1382216" y="4695279"/>
            <a:ext cx="1065213" cy="71437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2</a:t>
            </a:r>
          </a:p>
        </p:txBody>
      </p:sp>
      <p:sp>
        <p:nvSpPr>
          <p:cNvPr id="18439" name="Text Box 49"/>
          <p:cNvSpPr txBox="1">
            <a:spLocks noChangeArrowheads="1"/>
          </p:cNvSpPr>
          <p:nvPr/>
        </p:nvSpPr>
        <p:spPr bwMode="auto">
          <a:xfrm>
            <a:off x="1382216" y="5374729"/>
            <a:ext cx="1065213"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grpSp>
        <p:nvGrpSpPr>
          <p:cNvPr id="18440" name="Group 3"/>
          <p:cNvGrpSpPr>
            <a:grpSpLocks/>
          </p:cNvGrpSpPr>
          <p:nvPr/>
        </p:nvGrpSpPr>
        <p:grpSpPr bwMode="auto">
          <a:xfrm>
            <a:off x="563066" y="1932960"/>
            <a:ext cx="781050" cy="4067794"/>
            <a:chOff x="156" y="1242"/>
            <a:chExt cx="492" cy="2228"/>
          </a:xfrm>
        </p:grpSpPr>
        <p:sp>
          <p:nvSpPr>
            <p:cNvPr id="18464" name="Text Box 50"/>
            <p:cNvSpPr txBox="1">
              <a:spLocks noChangeArrowheads="1"/>
            </p:cNvSpPr>
            <p:nvPr/>
          </p:nvSpPr>
          <p:spPr bwMode="auto">
            <a:xfrm>
              <a:off x="288" y="1242"/>
              <a:ext cx="336" cy="175"/>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65" name="Text Box 51"/>
            <p:cNvSpPr txBox="1">
              <a:spLocks noChangeArrowheads="1"/>
            </p:cNvSpPr>
            <p:nvPr/>
          </p:nvSpPr>
          <p:spPr bwMode="auto">
            <a:xfrm>
              <a:off x="312" y="1651"/>
              <a:ext cx="336" cy="19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10KB</a:t>
              </a:r>
            </a:p>
          </p:txBody>
        </p:sp>
        <p:sp>
          <p:nvSpPr>
            <p:cNvPr id="18466" name="Text Box 53"/>
            <p:cNvSpPr txBox="1">
              <a:spLocks noChangeArrowheads="1"/>
            </p:cNvSpPr>
            <p:nvPr/>
          </p:nvSpPr>
          <p:spPr bwMode="auto">
            <a:xfrm>
              <a:off x="261" y="2261"/>
              <a:ext cx="363" cy="173"/>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46KB</a:t>
              </a:r>
            </a:p>
          </p:txBody>
        </p:sp>
        <p:sp>
          <p:nvSpPr>
            <p:cNvPr id="18467" name="Text Box 54"/>
            <p:cNvSpPr txBox="1">
              <a:spLocks noChangeArrowheads="1"/>
            </p:cNvSpPr>
            <p:nvPr/>
          </p:nvSpPr>
          <p:spPr bwMode="auto">
            <a:xfrm>
              <a:off x="303" y="2860"/>
              <a:ext cx="321" cy="20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52KB</a:t>
              </a:r>
            </a:p>
          </p:txBody>
        </p:sp>
        <p:sp>
          <p:nvSpPr>
            <p:cNvPr id="18468" name="Text Box 55"/>
            <p:cNvSpPr txBox="1">
              <a:spLocks noChangeArrowheads="1"/>
            </p:cNvSpPr>
            <p:nvPr/>
          </p:nvSpPr>
          <p:spPr bwMode="auto">
            <a:xfrm>
              <a:off x="156" y="3288"/>
              <a:ext cx="480" cy="18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41" name="Text Box 57"/>
          <p:cNvSpPr txBox="1">
            <a:spLocks noChangeArrowheads="1"/>
          </p:cNvSpPr>
          <p:nvPr/>
        </p:nvSpPr>
        <p:spPr bwMode="auto">
          <a:xfrm>
            <a:off x="4314329" y="179967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42" name="Text Box 58"/>
          <p:cNvSpPr txBox="1">
            <a:spLocks noChangeArrowheads="1"/>
          </p:cNvSpPr>
          <p:nvPr/>
        </p:nvSpPr>
        <p:spPr bwMode="auto">
          <a:xfrm>
            <a:off x="4314329" y="2515642"/>
            <a:ext cx="1068387"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1</a:t>
            </a:r>
          </a:p>
        </p:txBody>
      </p:sp>
      <p:sp>
        <p:nvSpPr>
          <p:cNvPr id="18443" name="Text Box 59"/>
          <p:cNvSpPr txBox="1">
            <a:spLocks noChangeArrowheads="1"/>
          </p:cNvSpPr>
          <p:nvPr/>
        </p:nvSpPr>
        <p:spPr bwMode="auto">
          <a:xfrm>
            <a:off x="4314329" y="3944392"/>
            <a:ext cx="1068387" cy="715962"/>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sp>
        <p:nvSpPr>
          <p:cNvPr id="18444" name="Text Box 60"/>
          <p:cNvSpPr txBox="1">
            <a:spLocks noChangeArrowheads="1"/>
          </p:cNvSpPr>
          <p:nvPr/>
        </p:nvSpPr>
        <p:spPr bwMode="auto">
          <a:xfrm>
            <a:off x="4314329" y="4660354"/>
            <a:ext cx="1068387" cy="71437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2</a:t>
            </a:r>
          </a:p>
        </p:txBody>
      </p:sp>
      <p:sp>
        <p:nvSpPr>
          <p:cNvPr id="18445" name="Text Box 61"/>
          <p:cNvSpPr txBox="1">
            <a:spLocks noChangeArrowheads="1"/>
          </p:cNvSpPr>
          <p:nvPr/>
        </p:nvSpPr>
        <p:spPr bwMode="auto">
          <a:xfrm>
            <a:off x="4314329" y="537472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dirty="0">
                <a:solidFill>
                  <a:srgbClr val="FF0000"/>
                </a:solidFill>
                <a:latin typeface="华文新魏" charset="0"/>
                <a:ea typeface="华文新魏" charset="0"/>
                <a:cs typeface="华文新魏" charset="0"/>
              </a:rPr>
              <a:t>空闲区</a:t>
            </a:r>
          </a:p>
        </p:txBody>
      </p:sp>
      <p:grpSp>
        <p:nvGrpSpPr>
          <p:cNvPr id="18446" name="Group 4"/>
          <p:cNvGrpSpPr>
            <a:grpSpLocks/>
          </p:cNvGrpSpPr>
          <p:nvPr/>
        </p:nvGrpSpPr>
        <p:grpSpPr bwMode="auto">
          <a:xfrm>
            <a:off x="3550743" y="1932227"/>
            <a:ext cx="735013" cy="3989146"/>
            <a:chOff x="2038" y="1229"/>
            <a:chExt cx="463" cy="2197"/>
          </a:xfrm>
        </p:grpSpPr>
        <p:sp>
          <p:nvSpPr>
            <p:cNvPr id="18458" name="Text Box 62"/>
            <p:cNvSpPr txBox="1">
              <a:spLocks noChangeArrowheads="1"/>
            </p:cNvSpPr>
            <p:nvPr/>
          </p:nvSpPr>
          <p:spPr bwMode="auto">
            <a:xfrm>
              <a:off x="2154" y="1229"/>
              <a:ext cx="332" cy="188"/>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59" name="Text Box 63"/>
            <p:cNvSpPr txBox="1">
              <a:spLocks noChangeArrowheads="1"/>
            </p:cNvSpPr>
            <p:nvPr/>
          </p:nvSpPr>
          <p:spPr bwMode="auto">
            <a:xfrm>
              <a:off x="2154" y="1661"/>
              <a:ext cx="332" cy="167"/>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10KB</a:t>
              </a:r>
            </a:p>
          </p:txBody>
        </p:sp>
        <p:sp>
          <p:nvSpPr>
            <p:cNvPr id="18460" name="Text Box 64"/>
            <p:cNvSpPr txBox="1">
              <a:spLocks noChangeArrowheads="1"/>
            </p:cNvSpPr>
            <p:nvPr/>
          </p:nvSpPr>
          <p:spPr bwMode="auto">
            <a:xfrm>
              <a:off x="2137" y="2071"/>
              <a:ext cx="356"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40KB</a:t>
              </a:r>
            </a:p>
          </p:txBody>
        </p:sp>
        <p:sp>
          <p:nvSpPr>
            <p:cNvPr id="18461" name="Text Box 65"/>
            <p:cNvSpPr txBox="1">
              <a:spLocks noChangeArrowheads="1"/>
            </p:cNvSpPr>
            <p:nvPr/>
          </p:nvSpPr>
          <p:spPr bwMode="auto">
            <a:xfrm>
              <a:off x="2169" y="2482"/>
              <a:ext cx="332" cy="173"/>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46KB</a:t>
              </a:r>
            </a:p>
          </p:txBody>
        </p:sp>
        <p:sp>
          <p:nvSpPr>
            <p:cNvPr id="18462" name="Text Box 66"/>
            <p:cNvSpPr txBox="1">
              <a:spLocks noChangeArrowheads="1"/>
            </p:cNvSpPr>
            <p:nvPr/>
          </p:nvSpPr>
          <p:spPr bwMode="auto">
            <a:xfrm>
              <a:off x="2154" y="2895"/>
              <a:ext cx="332" cy="200"/>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52KB</a:t>
              </a:r>
            </a:p>
          </p:txBody>
        </p:sp>
        <p:sp>
          <p:nvSpPr>
            <p:cNvPr id="18463" name="Text Box 67"/>
            <p:cNvSpPr txBox="1">
              <a:spLocks noChangeArrowheads="1"/>
            </p:cNvSpPr>
            <p:nvPr/>
          </p:nvSpPr>
          <p:spPr bwMode="auto">
            <a:xfrm>
              <a:off x="2038" y="3244"/>
              <a:ext cx="455" cy="182"/>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47" name="Text Box 68"/>
          <p:cNvSpPr txBox="1">
            <a:spLocks noChangeArrowheads="1"/>
          </p:cNvSpPr>
          <p:nvPr/>
        </p:nvSpPr>
        <p:spPr bwMode="auto">
          <a:xfrm>
            <a:off x="4314329" y="3228429"/>
            <a:ext cx="1068387"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3</a:t>
            </a:r>
          </a:p>
        </p:txBody>
      </p:sp>
      <p:sp>
        <p:nvSpPr>
          <p:cNvPr id="18448" name="Text Box 70"/>
          <p:cNvSpPr txBox="1">
            <a:spLocks noChangeArrowheads="1"/>
          </p:cNvSpPr>
          <p:nvPr/>
        </p:nvSpPr>
        <p:spPr bwMode="auto">
          <a:xfrm>
            <a:off x="7249616" y="1799679"/>
            <a:ext cx="1066800"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a:t>
            </a:r>
          </a:p>
        </p:txBody>
      </p:sp>
      <p:sp>
        <p:nvSpPr>
          <p:cNvPr id="18449" name="Text Box 71"/>
          <p:cNvSpPr txBox="1">
            <a:spLocks noChangeArrowheads="1"/>
          </p:cNvSpPr>
          <p:nvPr/>
        </p:nvSpPr>
        <p:spPr bwMode="auto">
          <a:xfrm>
            <a:off x="7249616" y="2515642"/>
            <a:ext cx="1066800" cy="712787"/>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1</a:t>
            </a:r>
          </a:p>
        </p:txBody>
      </p:sp>
      <p:sp>
        <p:nvSpPr>
          <p:cNvPr id="18450" name="Text Box 72"/>
          <p:cNvSpPr txBox="1">
            <a:spLocks noChangeArrowheads="1"/>
          </p:cNvSpPr>
          <p:nvPr/>
        </p:nvSpPr>
        <p:spPr bwMode="auto">
          <a:xfrm>
            <a:off x="7249616" y="3944392"/>
            <a:ext cx="1066800" cy="2146300"/>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空闲区</a:t>
            </a:r>
          </a:p>
        </p:txBody>
      </p:sp>
      <p:grpSp>
        <p:nvGrpSpPr>
          <p:cNvPr id="18451" name="Group 5"/>
          <p:cNvGrpSpPr>
            <a:grpSpLocks/>
          </p:cNvGrpSpPr>
          <p:nvPr/>
        </p:nvGrpSpPr>
        <p:grpSpPr bwMode="auto">
          <a:xfrm>
            <a:off x="6462216" y="1799679"/>
            <a:ext cx="762000" cy="3503940"/>
            <a:chOff x="3872" y="1200"/>
            <a:chExt cx="480" cy="1899"/>
          </a:xfrm>
        </p:grpSpPr>
        <p:sp>
          <p:nvSpPr>
            <p:cNvPr id="18454" name="Text Box 73"/>
            <p:cNvSpPr txBox="1">
              <a:spLocks noChangeArrowheads="1"/>
            </p:cNvSpPr>
            <p:nvPr/>
          </p:nvSpPr>
          <p:spPr bwMode="auto">
            <a:xfrm>
              <a:off x="4033" y="1200"/>
              <a:ext cx="319" cy="234"/>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4KB</a:t>
              </a:r>
            </a:p>
          </p:txBody>
        </p:sp>
        <p:sp>
          <p:nvSpPr>
            <p:cNvPr id="18455" name="Text Box 74"/>
            <p:cNvSpPr txBox="1">
              <a:spLocks noChangeArrowheads="1"/>
            </p:cNvSpPr>
            <p:nvPr/>
          </p:nvSpPr>
          <p:spPr bwMode="auto">
            <a:xfrm>
              <a:off x="4033" y="1616"/>
              <a:ext cx="319" cy="236"/>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10KB</a:t>
              </a:r>
            </a:p>
          </p:txBody>
        </p:sp>
        <p:sp>
          <p:nvSpPr>
            <p:cNvPr id="18456" name="Text Box 75"/>
            <p:cNvSpPr txBox="1">
              <a:spLocks noChangeArrowheads="1"/>
            </p:cNvSpPr>
            <p:nvPr/>
          </p:nvSpPr>
          <p:spPr bwMode="auto">
            <a:xfrm>
              <a:off x="4033" y="2057"/>
              <a:ext cx="319" cy="194"/>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a:solidFill>
                    <a:srgbClr val="0033CC"/>
                  </a:solidFill>
                  <a:latin typeface="华文新魏" charset="0"/>
                  <a:ea typeface="华文新魏" charset="0"/>
                  <a:cs typeface="华文新魏" charset="0"/>
                </a:rPr>
                <a:t>40KB</a:t>
              </a:r>
            </a:p>
          </p:txBody>
        </p:sp>
        <p:sp>
          <p:nvSpPr>
            <p:cNvPr id="18457" name="Text Box 78"/>
            <p:cNvSpPr txBox="1">
              <a:spLocks noChangeArrowheads="1"/>
            </p:cNvSpPr>
            <p:nvPr/>
          </p:nvSpPr>
          <p:spPr bwMode="auto">
            <a:xfrm>
              <a:off x="3872" y="2911"/>
              <a:ext cx="480" cy="188"/>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0033CC"/>
                  </a:solidFill>
                  <a:latin typeface="华文新魏" charset="0"/>
                  <a:ea typeface="华文新魏" charset="0"/>
                  <a:cs typeface="华文新魏" charset="0"/>
                </a:rPr>
                <a:t>128KB</a:t>
              </a:r>
            </a:p>
          </p:txBody>
        </p:sp>
      </p:grpSp>
      <p:sp>
        <p:nvSpPr>
          <p:cNvPr id="18452" name="Text Box 79"/>
          <p:cNvSpPr txBox="1">
            <a:spLocks noChangeArrowheads="1"/>
          </p:cNvSpPr>
          <p:nvPr/>
        </p:nvSpPr>
        <p:spPr bwMode="auto">
          <a:xfrm>
            <a:off x="7249616" y="3222079"/>
            <a:ext cx="1066800" cy="715963"/>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600">
                <a:solidFill>
                  <a:srgbClr val="0033CC"/>
                </a:solidFill>
                <a:latin typeface="华文新魏" charset="0"/>
                <a:ea typeface="华文新魏" charset="0"/>
                <a:cs typeface="华文新魏" charset="0"/>
              </a:rPr>
              <a:t>作业</a:t>
            </a:r>
            <a:r>
              <a:rPr kumimoji="0" lang="en-US" altLang="zh-CN" sz="1600">
                <a:solidFill>
                  <a:srgbClr val="0033CC"/>
                </a:solidFill>
                <a:latin typeface="华文新魏" charset="0"/>
                <a:ea typeface="华文新魏" charset="0"/>
                <a:cs typeface="华文新魏" charset="0"/>
              </a:rPr>
              <a:t>3</a:t>
            </a:r>
          </a:p>
        </p:txBody>
      </p:sp>
      <p:sp>
        <p:nvSpPr>
          <p:cNvPr id="18453" name="Line 84"/>
          <p:cNvSpPr>
            <a:spLocks noChangeShapeType="1"/>
          </p:cNvSpPr>
          <p:nvPr/>
        </p:nvSpPr>
        <p:spPr bwMode="auto">
          <a:xfrm>
            <a:off x="7224216" y="1799679"/>
            <a:ext cx="1092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可变分区方式内存分配示例</a:t>
            </a:r>
            <a:endParaRPr kumimoji="1" lang="zh-CN" altLang="en-US" dirty="0"/>
          </a:p>
        </p:txBody>
      </p:sp>
      <p:sp>
        <p:nvSpPr>
          <p:cNvPr id="3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226431570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内容占位符 2"/>
          <p:cNvSpPr txBox="1">
            <a:spLocks/>
          </p:cNvSpPr>
          <p:nvPr/>
        </p:nvSpPr>
        <p:spPr bwMode="auto">
          <a:xfrm>
            <a:off x="179512" y="1268760"/>
            <a:ext cx="8856984"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pPr eaLnBrk="1" hangingPunct="1"/>
            <a:r>
              <a:rPr lang="zh-CN" altLang="en-US" dirty="0">
                <a:latin typeface="华文新魏" charset="0"/>
                <a:ea typeface="华文新魏" charset="0"/>
                <a:cs typeface="华文新魏" charset="0"/>
              </a:rPr>
              <a:t>内存分区管理数据结构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已分配区表</a:t>
            </a:r>
          </a:p>
          <a:p>
            <a:pPr lvl="1" eaLnBrk="1" hangingPunct="1"/>
            <a:r>
              <a:rPr lang="zh-CN" altLang="en-US" dirty="0">
                <a:latin typeface="华文新魏" charset="0"/>
                <a:ea typeface="华文新魏" charset="0"/>
                <a:cs typeface="华文新魏" charset="0"/>
              </a:rPr>
              <a:t>未分配区表</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分区管理关键</a:t>
            </a:r>
            <a:endParaRPr lang="en-US" altLang="zh-CN" dirty="0">
              <a:latin typeface="华文新魏" charset="0"/>
              <a:ea typeface="华文新魏" charset="0"/>
              <a:cs typeface="华文新魏" charset="0"/>
            </a:endParaRPr>
          </a:p>
          <a:p>
            <a:pPr lvl="1"/>
            <a:r>
              <a:rPr lang="zh-CN" altLang="en-US" dirty="0">
                <a:solidFill>
                  <a:srgbClr val="FF0000"/>
                </a:solidFill>
                <a:latin typeface="华文新魏" charset="0"/>
                <a:ea typeface="华文新魏" charset="0"/>
                <a:cs typeface="华文新魏" charset="0"/>
              </a:rPr>
              <a:t>分配</a:t>
            </a:r>
            <a:r>
              <a:rPr lang="zh-CN" altLang="en-US" dirty="0">
                <a:latin typeface="华文新魏" charset="0"/>
                <a:ea typeface="华文新魏" charset="0"/>
                <a:cs typeface="华文新魏" charset="0"/>
              </a:rPr>
              <a:t>与</a:t>
            </a:r>
            <a:r>
              <a:rPr lang="zh-CN" altLang="en-US" dirty="0">
                <a:solidFill>
                  <a:srgbClr val="FF0000"/>
                </a:solidFill>
                <a:latin typeface="华文新魏" charset="0"/>
                <a:ea typeface="华文新魏" charset="0"/>
                <a:cs typeface="华文新魏" charset="0"/>
              </a:rPr>
              <a:t>回收</a:t>
            </a:r>
            <a:endParaRPr lang="en-US" altLang="zh-CN" dirty="0">
              <a:solidFill>
                <a:srgbClr val="FF0000"/>
              </a:solidFill>
              <a:latin typeface="华文新魏" charset="0"/>
              <a:ea typeface="华文新魏" charset="0"/>
              <a:cs typeface="华文新魏" charset="0"/>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可变分区内存管理</a:t>
            </a:r>
            <a:endParaRPr kumimoji="1" lang="zh-CN" altLang="en-US" dirty="0"/>
          </a:p>
        </p:txBody>
      </p:sp>
      <p:grpSp>
        <p:nvGrpSpPr>
          <p:cNvPr id="8" name="组 7"/>
          <p:cNvGrpSpPr/>
          <p:nvPr/>
        </p:nvGrpSpPr>
        <p:grpSpPr>
          <a:xfrm>
            <a:off x="539552" y="3501008"/>
            <a:ext cx="8126913" cy="2736304"/>
            <a:chOff x="352399" y="3356992"/>
            <a:chExt cx="8126913" cy="3024336"/>
          </a:xfrm>
        </p:grpSpPr>
        <p:grpSp>
          <p:nvGrpSpPr>
            <p:cNvPr id="3" name="组 2"/>
            <p:cNvGrpSpPr/>
            <p:nvPr/>
          </p:nvGrpSpPr>
          <p:grpSpPr>
            <a:xfrm>
              <a:off x="352399" y="3356992"/>
              <a:ext cx="6019800" cy="560387"/>
              <a:chOff x="1295400" y="1509167"/>
              <a:chExt cx="6019800" cy="560387"/>
            </a:xfrm>
          </p:grpSpPr>
          <p:sp>
            <p:nvSpPr>
              <p:cNvPr id="20485" name="Text Box 5"/>
              <p:cNvSpPr txBox="1">
                <a:spLocks noChangeArrowheads="1"/>
              </p:cNvSpPr>
              <p:nvPr/>
            </p:nvSpPr>
            <p:spPr bwMode="auto">
              <a:xfrm>
                <a:off x="1295400" y="1509167"/>
                <a:ext cx="2301875" cy="552450"/>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2000" dirty="0">
                  <a:solidFill>
                    <a:srgbClr val="6600CC"/>
                  </a:solidFill>
                  <a:latin typeface="华文新魏" charset="0"/>
                  <a:ea typeface="华文新魏" charset="0"/>
                  <a:cs typeface="华文新魏" charset="0"/>
                </a:endParaRPr>
              </a:p>
            </p:txBody>
          </p:sp>
          <p:sp>
            <p:nvSpPr>
              <p:cNvPr id="20486" name="Line 6"/>
              <p:cNvSpPr>
                <a:spLocks noChangeShapeType="1"/>
              </p:cNvSpPr>
              <p:nvPr/>
            </p:nvSpPr>
            <p:spPr bwMode="auto">
              <a:xfrm>
                <a:off x="2003425" y="1517104"/>
                <a:ext cx="0" cy="5524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87" name="Line 7"/>
              <p:cNvSpPr>
                <a:spLocks noChangeShapeType="1"/>
              </p:cNvSpPr>
              <p:nvPr/>
            </p:nvSpPr>
            <p:spPr bwMode="auto">
              <a:xfrm>
                <a:off x="2887663" y="1517104"/>
                <a:ext cx="0" cy="5524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88" name="Text Box 8"/>
              <p:cNvSpPr txBox="1">
                <a:spLocks noChangeArrowheads="1"/>
              </p:cNvSpPr>
              <p:nvPr/>
            </p:nvSpPr>
            <p:spPr bwMode="auto">
              <a:xfrm>
                <a:off x="5013325" y="1509167"/>
                <a:ext cx="2301875" cy="552450"/>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6600CC"/>
                    </a:solidFill>
                    <a:latin typeface="华文新魏" charset="0"/>
                    <a:ea typeface="华文新魏" charset="0"/>
                    <a:cs typeface="华文新魏" charset="0"/>
                  </a:rPr>
                  <a:t>                        </a:t>
                </a:r>
              </a:p>
            </p:txBody>
          </p:sp>
          <p:sp>
            <p:nvSpPr>
              <p:cNvPr id="20489" name="Line 9"/>
              <p:cNvSpPr>
                <a:spLocks noChangeShapeType="1"/>
              </p:cNvSpPr>
              <p:nvPr/>
            </p:nvSpPr>
            <p:spPr bwMode="auto">
              <a:xfrm>
                <a:off x="5722938" y="1517104"/>
                <a:ext cx="0" cy="5524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90" name="Line 10"/>
              <p:cNvSpPr>
                <a:spLocks noChangeShapeType="1"/>
              </p:cNvSpPr>
              <p:nvPr/>
            </p:nvSpPr>
            <p:spPr bwMode="auto">
              <a:xfrm>
                <a:off x="6607175" y="1517104"/>
                <a:ext cx="0" cy="5524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505" name="Text Box 25"/>
              <p:cNvSpPr txBox="1">
                <a:spLocks noChangeArrowheads="1"/>
              </p:cNvSpPr>
              <p:nvPr/>
            </p:nvSpPr>
            <p:spPr bwMode="auto">
              <a:xfrm>
                <a:off x="3951288" y="1517104"/>
                <a:ext cx="531813" cy="552450"/>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09" name="Rectangle 29"/>
              <p:cNvSpPr>
                <a:spLocks noChangeArrowheads="1"/>
              </p:cNvSpPr>
              <p:nvPr/>
            </p:nvSpPr>
            <p:spPr bwMode="auto">
              <a:xfrm>
                <a:off x="5722938" y="1509167"/>
                <a:ext cx="884238" cy="552450"/>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grpSp>
          <p:nvGrpSpPr>
            <p:cNvPr id="6" name="组 5"/>
            <p:cNvGrpSpPr/>
            <p:nvPr/>
          </p:nvGrpSpPr>
          <p:grpSpPr>
            <a:xfrm>
              <a:off x="352399" y="5309071"/>
              <a:ext cx="6019800" cy="566737"/>
              <a:chOff x="1295400" y="4820692"/>
              <a:chExt cx="6019800" cy="566737"/>
            </a:xfrm>
          </p:grpSpPr>
          <p:sp>
            <p:nvSpPr>
              <p:cNvPr id="20501" name="Text Box 21"/>
              <p:cNvSpPr txBox="1">
                <a:spLocks noChangeArrowheads="1"/>
              </p:cNvSpPr>
              <p:nvPr/>
            </p:nvSpPr>
            <p:spPr bwMode="auto">
              <a:xfrm>
                <a:off x="1295400" y="4833392"/>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6600CC"/>
                    </a:solidFill>
                    <a:latin typeface="华文新魏" charset="0"/>
                    <a:ea typeface="华文新魏" charset="0"/>
                    <a:cs typeface="华文新魏" charset="0"/>
                  </a:rPr>
                  <a:t>                                            </a:t>
                </a:r>
              </a:p>
            </p:txBody>
          </p:sp>
          <p:sp>
            <p:nvSpPr>
              <p:cNvPr id="20502" name="Line 22"/>
              <p:cNvSpPr>
                <a:spLocks noChangeShapeType="1"/>
              </p:cNvSpPr>
              <p:nvPr/>
            </p:nvSpPr>
            <p:spPr bwMode="auto">
              <a:xfrm>
                <a:off x="2003425" y="4833392"/>
                <a:ext cx="0"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503" name="Line 23"/>
              <p:cNvSpPr>
                <a:spLocks noChangeShapeType="1"/>
              </p:cNvSpPr>
              <p:nvPr/>
            </p:nvSpPr>
            <p:spPr bwMode="auto">
              <a:xfrm>
                <a:off x="2887663" y="4833392"/>
                <a:ext cx="0"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504" name="Text Box 24"/>
              <p:cNvSpPr txBox="1">
                <a:spLocks noChangeArrowheads="1"/>
              </p:cNvSpPr>
              <p:nvPr/>
            </p:nvSpPr>
            <p:spPr bwMode="auto">
              <a:xfrm>
                <a:off x="5013325" y="4833392"/>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a:t>
                </a:r>
              </a:p>
            </p:txBody>
          </p:sp>
          <p:sp>
            <p:nvSpPr>
              <p:cNvPr id="20508" name="Text Box 28"/>
              <p:cNvSpPr txBox="1">
                <a:spLocks noChangeArrowheads="1"/>
              </p:cNvSpPr>
              <p:nvPr/>
            </p:nvSpPr>
            <p:spPr bwMode="auto">
              <a:xfrm>
                <a:off x="3951288" y="4833392"/>
                <a:ext cx="531813" cy="554037"/>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11" name="Text Box 31"/>
              <p:cNvSpPr txBox="1">
                <a:spLocks noChangeArrowheads="1"/>
              </p:cNvSpPr>
              <p:nvPr/>
            </p:nvSpPr>
            <p:spPr bwMode="auto">
              <a:xfrm>
                <a:off x="5013325" y="4833392"/>
                <a:ext cx="2301875" cy="554037"/>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zh-CN" sz="2000">
                  <a:solidFill>
                    <a:srgbClr val="6600CC"/>
                  </a:solidFill>
                  <a:latin typeface="华文新魏" charset="0"/>
                  <a:ea typeface="华文新魏" charset="0"/>
                  <a:cs typeface="华文新魏" charset="0"/>
                </a:endParaRPr>
              </a:p>
            </p:txBody>
          </p:sp>
          <p:sp>
            <p:nvSpPr>
              <p:cNvPr id="20512" name="Rectangle 32"/>
              <p:cNvSpPr>
                <a:spLocks noChangeArrowheads="1"/>
              </p:cNvSpPr>
              <p:nvPr/>
            </p:nvSpPr>
            <p:spPr bwMode="auto">
              <a:xfrm>
                <a:off x="1295400" y="4833392"/>
                <a:ext cx="708025"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sp>
            <p:nvSpPr>
              <p:cNvPr id="20514" name="Rectangle 34"/>
              <p:cNvSpPr>
                <a:spLocks noChangeArrowheads="1"/>
              </p:cNvSpPr>
              <p:nvPr/>
            </p:nvSpPr>
            <p:spPr bwMode="auto">
              <a:xfrm>
                <a:off x="2887663" y="4820692"/>
                <a:ext cx="709613"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grpSp>
          <p:nvGrpSpPr>
            <p:cNvPr id="5" name="组 4"/>
            <p:cNvGrpSpPr/>
            <p:nvPr/>
          </p:nvGrpSpPr>
          <p:grpSpPr>
            <a:xfrm>
              <a:off x="352399" y="4637459"/>
              <a:ext cx="6019800" cy="554037"/>
              <a:chOff x="1295400" y="3726904"/>
              <a:chExt cx="6019800" cy="554037"/>
            </a:xfrm>
          </p:grpSpPr>
          <p:sp>
            <p:nvSpPr>
              <p:cNvPr id="20496" name="Text Box 16"/>
              <p:cNvSpPr txBox="1">
                <a:spLocks noChangeArrowheads="1"/>
              </p:cNvSpPr>
              <p:nvPr/>
            </p:nvSpPr>
            <p:spPr bwMode="auto">
              <a:xfrm>
                <a:off x="1295400" y="3726904"/>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6600CC"/>
                    </a:solidFill>
                    <a:latin typeface="华文新魏" charset="0"/>
                    <a:ea typeface="华文新魏" charset="0"/>
                    <a:cs typeface="华文新魏" charset="0"/>
                  </a:rPr>
                  <a:t>           </a:t>
                </a:r>
                <a:r>
                  <a:rPr kumimoji="0" lang="en-US" altLang="zh-CN" sz="2000" dirty="0">
                    <a:solidFill>
                      <a:srgbClr val="FF0000"/>
                    </a:solidFill>
                    <a:latin typeface="华文新魏" charset="0"/>
                    <a:ea typeface="华文新魏" charset="0"/>
                    <a:cs typeface="华文新魏" charset="0"/>
                  </a:rPr>
                  <a:t>X</a:t>
                </a:r>
                <a:r>
                  <a:rPr kumimoji="0" lang="en-US" altLang="zh-CN" sz="2000" dirty="0">
                    <a:solidFill>
                      <a:srgbClr val="6600CC"/>
                    </a:solidFill>
                    <a:latin typeface="华文新魏" charset="0"/>
                    <a:ea typeface="华文新魏" charset="0"/>
                    <a:cs typeface="华文新魏" charset="0"/>
                  </a:rPr>
                  <a:t> </a:t>
                </a:r>
                <a:r>
                  <a:rPr kumimoji="0" lang="zh-CN" altLang="en-US" sz="2000" dirty="0">
                    <a:solidFill>
                      <a:srgbClr val="6600CC"/>
                    </a:solidFill>
                    <a:latin typeface="华文新魏" charset="0"/>
                    <a:ea typeface="华文新魏" charset="0"/>
                    <a:cs typeface="华文新魏" charset="0"/>
                  </a:rPr>
                  <a:t>    </a:t>
                </a:r>
                <a:r>
                  <a:rPr kumimoji="0" lang="en-US" altLang="zh-CN" sz="2000" dirty="0">
                    <a:solidFill>
                      <a:srgbClr val="6600CC"/>
                    </a:solidFill>
                    <a:latin typeface="华文新魏" charset="0"/>
                    <a:ea typeface="华文新魏" charset="0"/>
                    <a:cs typeface="华文新魏" charset="0"/>
                  </a:rPr>
                  <a:t>     B</a:t>
                </a:r>
              </a:p>
            </p:txBody>
          </p:sp>
          <p:sp>
            <p:nvSpPr>
              <p:cNvPr id="20497" name="Line 17"/>
              <p:cNvSpPr>
                <a:spLocks noChangeShapeType="1"/>
              </p:cNvSpPr>
              <p:nvPr/>
            </p:nvSpPr>
            <p:spPr bwMode="auto">
              <a:xfrm>
                <a:off x="2003425" y="3726904"/>
                <a:ext cx="0"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98" name="Line 18"/>
              <p:cNvSpPr>
                <a:spLocks noChangeShapeType="1"/>
              </p:cNvSpPr>
              <p:nvPr/>
            </p:nvSpPr>
            <p:spPr bwMode="auto">
              <a:xfrm>
                <a:off x="2887663" y="3726904"/>
                <a:ext cx="0"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99" name="Text Box 19"/>
              <p:cNvSpPr txBox="1">
                <a:spLocks noChangeArrowheads="1"/>
              </p:cNvSpPr>
              <p:nvPr/>
            </p:nvSpPr>
            <p:spPr bwMode="auto">
              <a:xfrm>
                <a:off x="5013325" y="3726904"/>
                <a:ext cx="2301875" cy="554037"/>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B</a:t>
                </a:r>
              </a:p>
            </p:txBody>
          </p:sp>
          <p:sp>
            <p:nvSpPr>
              <p:cNvPr id="20500" name="Line 20"/>
              <p:cNvSpPr>
                <a:spLocks noChangeShapeType="1"/>
              </p:cNvSpPr>
              <p:nvPr/>
            </p:nvSpPr>
            <p:spPr bwMode="auto">
              <a:xfrm>
                <a:off x="6607175" y="3726904"/>
                <a:ext cx="0" cy="55403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507" name="Text Box 27"/>
              <p:cNvSpPr txBox="1">
                <a:spLocks noChangeArrowheads="1"/>
              </p:cNvSpPr>
              <p:nvPr/>
            </p:nvSpPr>
            <p:spPr bwMode="auto">
              <a:xfrm>
                <a:off x="3951288" y="3726904"/>
                <a:ext cx="531813" cy="554037"/>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2000">
                  <a:solidFill>
                    <a:srgbClr val="6600CC"/>
                  </a:solidFill>
                  <a:latin typeface="华文新魏" charset="0"/>
                  <a:ea typeface="华文新魏" charset="0"/>
                  <a:cs typeface="华文新魏" charset="0"/>
                </a:endParaRPr>
              </a:p>
              <a:p>
                <a:pPr algn="just"/>
                <a:r>
                  <a:rPr kumimoji="0" lang="zh-CN" altLang="en-US" sz="2000">
                    <a:solidFill>
                      <a:srgbClr val="6600CC"/>
                    </a:solidFill>
                    <a:latin typeface="华文新魏" charset="0"/>
                    <a:ea typeface="华文新魏" charset="0"/>
                    <a:cs typeface="华文新魏" charset="0"/>
                  </a:rPr>
                  <a:t>变为</a:t>
                </a:r>
              </a:p>
            </p:txBody>
          </p:sp>
          <p:sp>
            <p:nvSpPr>
              <p:cNvPr id="20510" name="Rectangle 30"/>
              <p:cNvSpPr>
                <a:spLocks noChangeArrowheads="1"/>
              </p:cNvSpPr>
              <p:nvPr/>
            </p:nvSpPr>
            <p:spPr bwMode="auto">
              <a:xfrm>
                <a:off x="1295400" y="3726904"/>
                <a:ext cx="708025"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sp>
            <p:nvSpPr>
              <p:cNvPr id="20515" name="Rectangle 35"/>
              <p:cNvSpPr>
                <a:spLocks noChangeArrowheads="1"/>
              </p:cNvSpPr>
              <p:nvPr/>
            </p:nvSpPr>
            <p:spPr bwMode="auto">
              <a:xfrm>
                <a:off x="5013325" y="3726904"/>
                <a:ext cx="1593850"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sp>
          <p:nvSpPr>
            <p:cNvPr id="20516" name="Text Box 36"/>
            <p:cNvSpPr txBox="1">
              <a:spLocks noChangeArrowheads="1"/>
            </p:cNvSpPr>
            <p:nvPr/>
          </p:nvSpPr>
          <p:spPr bwMode="auto">
            <a:xfrm>
              <a:off x="784447" y="5933602"/>
              <a:ext cx="1527175" cy="436562"/>
            </a:xfrm>
            <a:prstGeom prst="rect">
              <a:avLst/>
            </a:prstGeom>
            <a:solidFill>
              <a:srgbClr val="FFFF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X</a:t>
              </a:r>
              <a:r>
                <a:rPr kumimoji="0" lang="zh-CN" altLang="en-US" sz="2000" dirty="0">
                  <a:solidFill>
                    <a:srgbClr val="6600CC"/>
                  </a:solidFill>
                  <a:latin typeface="华文新魏" charset="0"/>
                  <a:ea typeface="华文新魏" charset="0"/>
                  <a:cs typeface="华文新魏" charset="0"/>
                </a:rPr>
                <a:t>终止前</a:t>
              </a:r>
            </a:p>
          </p:txBody>
        </p:sp>
        <p:sp>
          <p:nvSpPr>
            <p:cNvPr id="20517" name="Text Box 37"/>
            <p:cNvSpPr txBox="1">
              <a:spLocks noChangeArrowheads="1"/>
            </p:cNvSpPr>
            <p:nvPr/>
          </p:nvSpPr>
          <p:spPr bwMode="auto">
            <a:xfrm>
              <a:off x="4663527" y="5933602"/>
              <a:ext cx="1233488" cy="447726"/>
            </a:xfrm>
            <a:prstGeom prst="rect">
              <a:avLst/>
            </a:prstGeom>
            <a:solidFill>
              <a:srgbClr val="FFFF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X</a:t>
              </a:r>
              <a:r>
                <a:rPr kumimoji="0" lang="zh-CN" altLang="en-US" sz="2000" dirty="0">
                  <a:solidFill>
                    <a:srgbClr val="6600CC"/>
                  </a:solidFill>
                  <a:latin typeface="华文新魏" charset="0"/>
                  <a:ea typeface="华文新魏" charset="0"/>
                  <a:cs typeface="华文新魏" charset="0"/>
                </a:rPr>
                <a:t>终止后</a:t>
              </a:r>
            </a:p>
          </p:txBody>
        </p:sp>
        <p:grpSp>
          <p:nvGrpSpPr>
            <p:cNvPr id="4" name="组 3"/>
            <p:cNvGrpSpPr/>
            <p:nvPr/>
          </p:nvGrpSpPr>
          <p:grpSpPr>
            <a:xfrm>
              <a:off x="352399" y="3995539"/>
              <a:ext cx="6019801" cy="569912"/>
              <a:chOff x="1295400" y="2618829"/>
              <a:chExt cx="6019801" cy="569912"/>
            </a:xfrm>
          </p:grpSpPr>
          <p:sp>
            <p:nvSpPr>
              <p:cNvPr id="20491" name="Text Box 11"/>
              <p:cNvSpPr txBox="1">
                <a:spLocks noChangeArrowheads="1"/>
              </p:cNvSpPr>
              <p:nvPr/>
            </p:nvSpPr>
            <p:spPr bwMode="auto">
              <a:xfrm>
                <a:off x="1295400" y="2623592"/>
                <a:ext cx="2301875" cy="550862"/>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6600CC"/>
                    </a:solidFill>
                    <a:latin typeface="华文新魏" charset="0"/>
                    <a:ea typeface="华文新魏" charset="0"/>
                    <a:cs typeface="华文新魏" charset="0"/>
                  </a:rPr>
                  <a:t> </a:t>
                </a:r>
                <a:endParaRPr kumimoji="0" lang="en-US" altLang="zh-CN" sz="2000" dirty="0">
                  <a:solidFill>
                    <a:srgbClr val="6600CC"/>
                  </a:solidFill>
                  <a:latin typeface="华文新魏" charset="0"/>
                  <a:ea typeface="华文新魏" charset="0"/>
                  <a:cs typeface="华文新魏" charset="0"/>
                </a:endParaRPr>
              </a:p>
            </p:txBody>
          </p:sp>
          <p:sp>
            <p:nvSpPr>
              <p:cNvPr id="20492" name="Text Box 12"/>
              <p:cNvSpPr txBox="1">
                <a:spLocks noChangeArrowheads="1"/>
              </p:cNvSpPr>
              <p:nvPr/>
            </p:nvSpPr>
            <p:spPr bwMode="auto">
              <a:xfrm>
                <a:off x="5013325" y="2623592"/>
                <a:ext cx="2301875" cy="550862"/>
              </a:xfrm>
              <a:prstGeom prst="rect">
                <a:avLst/>
              </a:prstGeom>
              <a:solidFill>
                <a:srgbClr val="FFFFFF"/>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6600CC"/>
                    </a:solidFill>
                    <a:latin typeface="华文新魏" charset="0"/>
                    <a:ea typeface="华文新魏" charset="0"/>
                    <a:cs typeface="华文新魏" charset="0"/>
                  </a:rPr>
                  <a:t>     A               </a:t>
                </a:r>
              </a:p>
            </p:txBody>
          </p:sp>
          <p:sp>
            <p:nvSpPr>
              <p:cNvPr id="20493" name="Line 13"/>
              <p:cNvSpPr>
                <a:spLocks noChangeShapeType="1"/>
              </p:cNvSpPr>
              <p:nvPr/>
            </p:nvSpPr>
            <p:spPr bwMode="auto">
              <a:xfrm>
                <a:off x="2003425" y="2623592"/>
                <a:ext cx="0" cy="550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94" name="Line 14"/>
              <p:cNvSpPr>
                <a:spLocks noChangeShapeType="1"/>
              </p:cNvSpPr>
              <p:nvPr/>
            </p:nvSpPr>
            <p:spPr bwMode="auto">
              <a:xfrm>
                <a:off x="2887663" y="2623592"/>
                <a:ext cx="0" cy="550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495" name="Line 15"/>
              <p:cNvSpPr>
                <a:spLocks noChangeShapeType="1"/>
              </p:cNvSpPr>
              <p:nvPr/>
            </p:nvSpPr>
            <p:spPr bwMode="auto">
              <a:xfrm>
                <a:off x="5722938" y="2623592"/>
                <a:ext cx="0" cy="550862"/>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nchor="ctr" anchorCtr="1"/>
              <a:lstStyle/>
              <a:p>
                <a:endParaRPr lang="zh-CN" altLang="en-US" sz="2000"/>
              </a:p>
            </p:txBody>
          </p:sp>
          <p:sp>
            <p:nvSpPr>
              <p:cNvPr id="20506" name="Text Box 26"/>
              <p:cNvSpPr txBox="1">
                <a:spLocks noChangeArrowheads="1"/>
              </p:cNvSpPr>
              <p:nvPr/>
            </p:nvSpPr>
            <p:spPr bwMode="auto">
              <a:xfrm>
                <a:off x="3951288" y="2623592"/>
                <a:ext cx="531813" cy="550862"/>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6600CC"/>
                    </a:solidFill>
                    <a:latin typeface="华文新魏" charset="0"/>
                    <a:ea typeface="华文新魏" charset="0"/>
                    <a:cs typeface="华文新魏" charset="0"/>
                  </a:rPr>
                  <a:t>变为</a:t>
                </a:r>
              </a:p>
            </p:txBody>
          </p:sp>
          <p:sp>
            <p:nvSpPr>
              <p:cNvPr id="20513" name="Rectangle 33"/>
              <p:cNvSpPr>
                <a:spLocks noChangeArrowheads="1"/>
              </p:cNvSpPr>
              <p:nvPr/>
            </p:nvSpPr>
            <p:spPr bwMode="auto">
              <a:xfrm>
                <a:off x="2887663" y="2637879"/>
                <a:ext cx="709613" cy="550862"/>
              </a:xfrm>
              <a:prstGeom prst="rect">
                <a:avLst/>
              </a:prstGeom>
              <a:solidFill>
                <a:srgbClr val="FFFF66"/>
              </a:solidFill>
              <a:ln w="19050">
                <a:solidFill>
                  <a:srgbClr val="000000"/>
                </a:solidFill>
                <a:miter lim="800000"/>
                <a:headEnd/>
                <a:tailEnd/>
              </a:ln>
            </p:spPr>
            <p:txBody>
              <a:bodyPr lIns="0" tIns="0" rIns="0" bIns="0" anchor="ctr" anchorCtr="1"/>
              <a:lstStyle/>
              <a:p>
                <a:endParaRPr lang="zh-CN" altLang="en-US" sz="2000"/>
              </a:p>
            </p:txBody>
          </p:sp>
          <p:sp>
            <p:nvSpPr>
              <p:cNvPr id="20518" name="Rectangle 38"/>
              <p:cNvSpPr>
                <a:spLocks noChangeArrowheads="1"/>
              </p:cNvSpPr>
              <p:nvPr/>
            </p:nvSpPr>
            <p:spPr bwMode="auto">
              <a:xfrm>
                <a:off x="5722938" y="2618829"/>
                <a:ext cx="1592263" cy="554037"/>
              </a:xfrm>
              <a:prstGeom prst="rect">
                <a:avLst/>
              </a:prstGeom>
              <a:solidFill>
                <a:srgbClr val="FFFF00"/>
              </a:solidFill>
              <a:ln w="19050">
                <a:solidFill>
                  <a:srgbClr val="000000"/>
                </a:solidFill>
                <a:miter lim="800000"/>
                <a:headEnd/>
                <a:tailEnd/>
              </a:ln>
            </p:spPr>
            <p:txBody>
              <a:bodyPr lIns="0" tIns="0" rIns="0" bIns="0" anchor="ctr" anchorCtr="1"/>
              <a:lstStyle/>
              <a:p>
                <a:endParaRPr lang="zh-CN" altLang="en-US" sz="2000"/>
              </a:p>
            </p:txBody>
          </p:sp>
        </p:grpSp>
        <p:sp>
          <p:nvSpPr>
            <p:cNvPr id="7" name="矩形 6"/>
            <p:cNvSpPr/>
            <p:nvPr/>
          </p:nvSpPr>
          <p:spPr>
            <a:xfrm>
              <a:off x="6588224" y="3429000"/>
              <a:ext cx="1723549" cy="442227"/>
            </a:xfrm>
            <a:prstGeom prst="rect">
              <a:avLst/>
            </a:prstGeom>
          </p:spPr>
          <p:txBody>
            <a:bodyPr wrap="none" anchor="ctr" anchorCtr="1">
              <a:spAutoFit/>
            </a:bodyPr>
            <a:lstStyle/>
            <a:p>
              <a:r>
                <a:rPr lang="zh-CN" altLang="zh-CN" sz="2000" dirty="0">
                  <a:solidFill>
                    <a:srgbClr val="0000FF"/>
                  </a:solidFill>
                  <a:latin typeface="华文新魏"/>
                  <a:ea typeface="华文新魏"/>
                  <a:cs typeface="华文新魏"/>
                </a:rPr>
                <a:t>邻近都有作业</a:t>
              </a:r>
              <a:endParaRPr lang="zh-CN" altLang="en-US" sz="2000" dirty="0">
                <a:solidFill>
                  <a:srgbClr val="0000FF"/>
                </a:solidFill>
                <a:latin typeface="华文新魏"/>
                <a:ea typeface="华文新魏"/>
                <a:cs typeface="华文新魏"/>
              </a:endParaRPr>
            </a:p>
          </p:txBody>
        </p:sp>
        <p:sp>
          <p:nvSpPr>
            <p:cNvPr id="44" name="矩形 43"/>
            <p:cNvSpPr/>
            <p:nvPr/>
          </p:nvSpPr>
          <p:spPr>
            <a:xfrm>
              <a:off x="6732240" y="4437112"/>
              <a:ext cx="1467068" cy="442227"/>
            </a:xfrm>
            <a:prstGeom prst="rect">
              <a:avLst/>
            </a:prstGeom>
          </p:spPr>
          <p:txBody>
            <a:bodyPr wrap="none" anchor="ctr" anchorCtr="1">
              <a:spAutoFit/>
            </a:bodyPr>
            <a:lstStyle/>
            <a:p>
              <a:r>
                <a:rPr lang="zh-CN" altLang="en-US" sz="2000" dirty="0">
                  <a:solidFill>
                    <a:srgbClr val="0000FF"/>
                  </a:solidFill>
                  <a:latin typeface="华文新魏"/>
                  <a:ea typeface="华文新魏"/>
                  <a:cs typeface="华文新魏"/>
                </a:rPr>
                <a:t>一边</a:t>
              </a:r>
              <a:r>
                <a:rPr lang="zh-CN" altLang="zh-CN" sz="2000" dirty="0">
                  <a:solidFill>
                    <a:srgbClr val="0000FF"/>
                  </a:solidFill>
                  <a:latin typeface="华文新魏"/>
                  <a:ea typeface="华文新魏"/>
                  <a:cs typeface="华文新魏"/>
                </a:rPr>
                <a:t>有作业</a:t>
              </a:r>
              <a:endParaRPr lang="zh-CN" altLang="en-US" sz="2000" dirty="0">
                <a:solidFill>
                  <a:srgbClr val="0000FF"/>
                </a:solidFill>
                <a:latin typeface="华文新魏"/>
                <a:ea typeface="华文新魏"/>
                <a:cs typeface="华文新魏"/>
              </a:endParaRPr>
            </a:p>
          </p:txBody>
        </p:sp>
        <p:sp>
          <p:nvSpPr>
            <p:cNvPr id="45" name="矩形 44"/>
            <p:cNvSpPr/>
            <p:nvPr/>
          </p:nvSpPr>
          <p:spPr>
            <a:xfrm>
              <a:off x="6499283" y="5373216"/>
              <a:ext cx="1980029" cy="442227"/>
            </a:xfrm>
            <a:prstGeom prst="rect">
              <a:avLst/>
            </a:prstGeom>
          </p:spPr>
          <p:txBody>
            <a:bodyPr wrap="none" anchor="ctr" anchorCtr="1">
              <a:spAutoFit/>
            </a:bodyPr>
            <a:lstStyle/>
            <a:p>
              <a:r>
                <a:rPr lang="zh-CN" altLang="en-US" sz="2000" dirty="0">
                  <a:solidFill>
                    <a:srgbClr val="0000FF"/>
                  </a:solidFill>
                  <a:latin typeface="华文新魏"/>
                  <a:ea typeface="华文新魏"/>
                  <a:cs typeface="华文新魏"/>
                </a:rPr>
                <a:t>两边均为空闲区</a:t>
              </a:r>
            </a:p>
          </p:txBody>
        </p:sp>
      </p:grpSp>
      <p:sp>
        <p:nvSpPr>
          <p:cNvPr id="9" name="矩形 8"/>
          <p:cNvSpPr/>
          <p:nvPr/>
        </p:nvSpPr>
        <p:spPr>
          <a:xfrm>
            <a:off x="717087" y="4149080"/>
            <a:ext cx="1164101"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X</a:t>
            </a:r>
            <a:r>
              <a:rPr lang="zh-CN" altLang="zh-CN" dirty="0">
                <a:solidFill>
                  <a:srgbClr val="FF0000"/>
                </a:solidFill>
                <a:latin typeface="华文新魏" charset="0"/>
                <a:ea typeface="华文新魏" charset="0"/>
                <a:cs typeface="华文新魏" charset="0"/>
              </a:rPr>
              <a:t> </a:t>
            </a:r>
            <a:endParaRPr lang="zh-CN" altLang="en-US" dirty="0">
              <a:solidFill>
                <a:srgbClr val="FF0000"/>
              </a:solidFill>
            </a:endParaRPr>
          </a:p>
        </p:txBody>
      </p:sp>
      <p:sp>
        <p:nvSpPr>
          <p:cNvPr id="10" name="矩形 9"/>
          <p:cNvSpPr/>
          <p:nvPr/>
        </p:nvSpPr>
        <p:spPr>
          <a:xfrm>
            <a:off x="4449470" y="4149080"/>
            <a:ext cx="338554"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A</a:t>
            </a:r>
            <a:endParaRPr lang="zh-CN" altLang="en-US" dirty="0"/>
          </a:p>
        </p:txBody>
      </p:sp>
      <p:sp>
        <p:nvSpPr>
          <p:cNvPr id="51" name="矩形 50"/>
          <p:cNvSpPr/>
          <p:nvPr/>
        </p:nvSpPr>
        <p:spPr>
          <a:xfrm>
            <a:off x="6042725" y="4725144"/>
            <a:ext cx="320395" cy="369332"/>
          </a:xfrm>
          <a:prstGeom prst="rect">
            <a:avLst/>
          </a:prstGeom>
        </p:spPr>
        <p:txBody>
          <a:bodyPr wrap="none">
            <a:spAutoFit/>
          </a:bodyPr>
          <a:lstStyle/>
          <a:p>
            <a:r>
              <a:rPr lang="en-US" altLang="zh-CN" dirty="0">
                <a:solidFill>
                  <a:srgbClr val="6600CC"/>
                </a:solidFill>
                <a:latin typeface="华文新魏" charset="0"/>
                <a:ea typeface="华文新魏" charset="0"/>
                <a:cs typeface="华文新魏" charset="0"/>
              </a:rPr>
              <a:t>B</a:t>
            </a:r>
            <a:endParaRPr lang="zh-CN" altLang="en-US" dirty="0"/>
          </a:p>
        </p:txBody>
      </p:sp>
      <p:sp>
        <p:nvSpPr>
          <p:cNvPr id="52" name="矩形 51"/>
          <p:cNvSpPr/>
          <p:nvPr/>
        </p:nvSpPr>
        <p:spPr>
          <a:xfrm>
            <a:off x="1476772" y="5373216"/>
            <a:ext cx="336322" cy="369332"/>
          </a:xfrm>
          <a:prstGeom prst="rect">
            <a:avLst/>
          </a:prstGeom>
        </p:spPr>
        <p:txBody>
          <a:bodyPr wrap="none">
            <a:spAutoFit/>
          </a:bodyPr>
          <a:lstStyle/>
          <a:p>
            <a:r>
              <a:rPr lang="en-US" altLang="zh-CN" dirty="0">
                <a:solidFill>
                  <a:srgbClr val="FF0000"/>
                </a:solidFill>
                <a:latin typeface="华文新魏" charset="0"/>
                <a:ea typeface="华文新魏" charset="0"/>
                <a:cs typeface="华文新魏" charset="0"/>
              </a:rPr>
              <a:t>X</a:t>
            </a:r>
            <a:endParaRPr lang="zh-CN" altLang="en-US" dirty="0">
              <a:solidFill>
                <a:srgbClr val="FF0000"/>
              </a:solidFill>
            </a:endParaRPr>
          </a:p>
        </p:txBody>
      </p:sp>
      <p:sp>
        <p:nvSpPr>
          <p:cNvPr id="53" name="矩形 52"/>
          <p:cNvSpPr/>
          <p:nvPr/>
        </p:nvSpPr>
        <p:spPr>
          <a:xfrm>
            <a:off x="755576" y="3573016"/>
            <a:ext cx="2016224" cy="369332"/>
          </a:xfrm>
          <a:prstGeom prst="rect">
            <a:avLst/>
          </a:prstGeom>
        </p:spPr>
        <p:txBody>
          <a:bodyPr wrap="square">
            <a:spAutoFit/>
          </a:bodyPr>
          <a:lstStyle/>
          <a:p>
            <a:pPr algn="l"/>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FF0000"/>
                </a:solidFill>
                <a:latin typeface="华文新魏" charset="0"/>
                <a:ea typeface="华文新魏" charset="0"/>
                <a:cs typeface="华文新魏" charset="0"/>
              </a:rPr>
              <a:t>X</a:t>
            </a:r>
            <a:r>
              <a:rPr lang="zh-CN" altLang="en-US" dirty="0">
                <a:solidFill>
                  <a:srgbClr val="6600CC"/>
                </a:solidFill>
                <a:latin typeface="华文新魏" charset="0"/>
                <a:ea typeface="华文新魏" charset="0"/>
                <a:cs typeface="华文新魏" charset="0"/>
              </a:rPr>
              <a:t>           </a:t>
            </a:r>
            <a:r>
              <a:rPr lang="en-US" altLang="zh-CN" dirty="0">
                <a:solidFill>
                  <a:srgbClr val="6600CC"/>
                </a:solidFill>
                <a:latin typeface="华文新魏" charset="0"/>
                <a:ea typeface="华文新魏" charset="0"/>
                <a:cs typeface="华文新魏" charset="0"/>
              </a:rPr>
              <a:t>B</a:t>
            </a:r>
            <a:r>
              <a:rPr lang="zh-CN" altLang="en-US" dirty="0">
                <a:solidFill>
                  <a:srgbClr val="6600CC"/>
                </a:solidFill>
                <a:latin typeface="华文新魏" charset="0"/>
                <a:ea typeface="华文新魏" charset="0"/>
                <a:cs typeface="华文新魏" charset="0"/>
              </a:rPr>
              <a:t>      </a:t>
            </a:r>
            <a:r>
              <a:rPr lang="zh-CN" altLang="zh-CN" dirty="0">
                <a:solidFill>
                  <a:srgbClr val="6600CC"/>
                </a:solidFill>
                <a:latin typeface="华文新魏" charset="0"/>
                <a:ea typeface="华文新魏" charset="0"/>
                <a:cs typeface="华文新魏" charset="0"/>
              </a:rPr>
              <a:t> </a:t>
            </a:r>
            <a:endParaRPr lang="zh-CN" altLang="en-US" dirty="0"/>
          </a:p>
        </p:txBody>
      </p:sp>
      <p:sp>
        <p:nvSpPr>
          <p:cNvPr id="55" name="矩形 54"/>
          <p:cNvSpPr/>
          <p:nvPr/>
        </p:nvSpPr>
        <p:spPr>
          <a:xfrm>
            <a:off x="4461850" y="3573016"/>
            <a:ext cx="2016224" cy="369332"/>
          </a:xfrm>
          <a:prstGeom prst="rect">
            <a:avLst/>
          </a:prstGeom>
        </p:spPr>
        <p:txBody>
          <a:bodyPr wrap="square">
            <a:spAutoFit/>
          </a:bodyPr>
          <a:lstStyle/>
          <a:p>
            <a:pPr algn="l"/>
            <a:r>
              <a:rPr lang="en-US" altLang="zh-CN" dirty="0">
                <a:solidFill>
                  <a:srgbClr val="6600CC"/>
                </a:solidFill>
                <a:latin typeface="华文新魏" charset="0"/>
                <a:ea typeface="华文新魏" charset="0"/>
                <a:cs typeface="华文新魏" charset="0"/>
              </a:rPr>
              <a:t>A</a:t>
            </a:r>
            <a:r>
              <a:rPr lang="zh-CN" altLang="en-US" dirty="0">
                <a:solidFill>
                  <a:srgbClr val="6600CC"/>
                </a:solidFill>
                <a:latin typeface="华文新魏" charset="0"/>
                <a:ea typeface="华文新魏" charset="0"/>
                <a:cs typeface="华文新魏" charset="0"/>
              </a:rPr>
              <a:t>                          </a:t>
            </a:r>
            <a:r>
              <a:rPr lang="en-US" altLang="zh-CN" dirty="0">
                <a:solidFill>
                  <a:srgbClr val="6600CC"/>
                </a:solidFill>
                <a:latin typeface="华文新魏" charset="0"/>
                <a:ea typeface="华文新魏" charset="0"/>
                <a:cs typeface="华文新魏" charset="0"/>
              </a:rPr>
              <a:t>B</a:t>
            </a:r>
            <a:r>
              <a:rPr lang="zh-CN" altLang="en-US" dirty="0">
                <a:solidFill>
                  <a:srgbClr val="6600CC"/>
                </a:solidFill>
                <a:latin typeface="华文新魏" charset="0"/>
                <a:ea typeface="华文新魏" charset="0"/>
                <a:cs typeface="华文新魏" charset="0"/>
              </a:rPr>
              <a:t>      </a:t>
            </a:r>
            <a:r>
              <a:rPr lang="zh-CN" altLang="zh-CN" dirty="0">
                <a:solidFill>
                  <a:srgbClr val="6600CC"/>
                </a:solidFill>
                <a:latin typeface="华文新魏" charset="0"/>
                <a:ea typeface="华文新魏" charset="0"/>
                <a:cs typeface="华文新魏" charset="0"/>
              </a:rPr>
              <a:t> </a:t>
            </a:r>
            <a:endParaRPr lang="zh-CN" altLang="en-US" dirty="0"/>
          </a:p>
        </p:txBody>
      </p:sp>
      <p:sp>
        <p:nvSpPr>
          <p:cNvPr id="5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Tree>
    <p:extLst>
      <p:ext uri="{BB962C8B-B14F-4D97-AF65-F5344CB8AC3E}">
        <p14:creationId xmlns:p14="http://schemas.microsoft.com/office/powerpoint/2010/main" val="158857652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链表空闲区管理方法</a:t>
            </a:r>
            <a:endParaRPr kumimoji="1" lang="zh-CN" altLang="en-US" dirty="0"/>
          </a:p>
        </p:txBody>
      </p:sp>
      <p:sp>
        <p:nvSpPr>
          <p:cNvPr id="3" name="内容占位符 2"/>
          <p:cNvSpPr>
            <a:spLocks noGrp="1"/>
          </p:cNvSpPr>
          <p:nvPr>
            <p:ph idx="1"/>
          </p:nvPr>
        </p:nvSpPr>
        <p:spPr/>
        <p:txBody>
          <a:bodyPr/>
          <a:lstStyle/>
          <a:p>
            <a:pPr algn="just" eaLnBrk="1" hangingPunct="1"/>
            <a:r>
              <a:rPr lang="zh-CN" altLang="zh-CN" dirty="0"/>
              <a:t>用链指针把</a:t>
            </a:r>
            <a:r>
              <a:rPr lang="zh-CN" altLang="zh-CN" dirty="0">
                <a:solidFill>
                  <a:srgbClr val="FF0000"/>
                </a:solidFill>
              </a:rPr>
              <a:t>所有空闲区链接</a:t>
            </a:r>
            <a:r>
              <a:rPr lang="zh-CN" altLang="zh-CN" dirty="0"/>
              <a:t>起来 </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空闲区开头单元存放</a:t>
            </a:r>
            <a:r>
              <a:rPr lang="zh-CN" altLang="en-US" dirty="0">
                <a:solidFill>
                  <a:srgbClr val="0000FF"/>
                </a:solidFill>
                <a:latin typeface="华文新魏" charset="0"/>
                <a:ea typeface="华文新魏" charset="0"/>
                <a:cs typeface="华文新魏" charset="0"/>
              </a:rPr>
              <a:t>本空闲区长度</a:t>
            </a:r>
            <a:r>
              <a:rPr lang="zh-CN" altLang="en-US" dirty="0">
                <a:latin typeface="华文新魏" charset="0"/>
                <a:ea typeface="华文新魏" charset="0"/>
                <a:cs typeface="华文新魏" charset="0"/>
              </a:rPr>
              <a:t>及</a:t>
            </a:r>
            <a:r>
              <a:rPr lang="zh-CN" altLang="en-US" dirty="0">
                <a:solidFill>
                  <a:srgbClr val="0000FF"/>
                </a:solidFill>
                <a:latin typeface="华文新魏" charset="0"/>
                <a:ea typeface="华文新魏" charset="0"/>
                <a:cs typeface="华文新魏" charset="0"/>
              </a:rPr>
              <a:t>下个空闲区起始地址</a:t>
            </a:r>
            <a:endParaRPr lang="en-US" altLang="zh-CN" dirty="0">
              <a:solidFill>
                <a:srgbClr val="0000FF"/>
              </a:solidFill>
              <a:latin typeface="华文新魏" charset="0"/>
              <a:ea typeface="华文新魏" charset="0"/>
              <a:cs typeface="华文新魏" charset="0"/>
            </a:endParaRPr>
          </a:p>
          <a:p>
            <a:pPr lvl="1" algn="just" eaLnBrk="1" hangingPunct="1"/>
            <a:r>
              <a:rPr lang="zh-CN" altLang="zh-CN" dirty="0"/>
              <a:t>系统设置</a:t>
            </a:r>
            <a:r>
              <a:rPr lang="zh-CN" altLang="zh-CN" dirty="0">
                <a:solidFill>
                  <a:srgbClr val="FF0000"/>
                </a:solidFill>
              </a:rPr>
              <a:t>指向空闲区链的头指针</a:t>
            </a:r>
            <a:endParaRPr lang="en-US" altLang="zh-CN" dirty="0">
              <a:solidFill>
                <a:srgbClr val="FF0000"/>
              </a:solidFill>
            </a:endParaRPr>
          </a:p>
          <a:p>
            <a:pPr lvl="1" algn="just" eaLnBrk="1" hangingPunct="1"/>
            <a:r>
              <a:rPr lang="zh-CN" altLang="en-US" dirty="0">
                <a:solidFill>
                  <a:srgbClr val="0000FF"/>
                </a:solidFill>
                <a:latin typeface="华文新魏" charset="0"/>
                <a:ea typeface="华文新魏" charset="0"/>
                <a:cs typeface="华文新魏" charset="0"/>
              </a:rPr>
              <a:t>申请空闲区</a:t>
            </a:r>
            <a:r>
              <a:rPr lang="zh-CN" altLang="zh-CN" dirty="0">
                <a:latin typeface="华文新魏" charset="0"/>
                <a:ea typeface="华文新魏" charset="0"/>
                <a:cs typeface="华文新魏" charset="0"/>
              </a:rPr>
              <a:t>：</a:t>
            </a:r>
            <a:r>
              <a:rPr lang="zh-CN" altLang="zh-CN" dirty="0"/>
              <a:t>沿链查找并取一个长度能满足要求的空闲区分配给进程，再修改链表</a:t>
            </a:r>
            <a:endParaRPr lang="en-US" altLang="zh-CN" dirty="0">
              <a:latin typeface="华文新魏" charset="0"/>
              <a:ea typeface="华文新魏" charset="0"/>
              <a:cs typeface="华文新魏" charset="0"/>
            </a:endParaRPr>
          </a:p>
          <a:p>
            <a:pPr lvl="1" algn="just" eaLnBrk="1" hangingPunct="1"/>
            <a:r>
              <a:rPr lang="zh-CN" altLang="en-US" dirty="0">
                <a:solidFill>
                  <a:srgbClr val="0000FF"/>
                </a:solidFill>
                <a:latin typeface="华文新魏" charset="0"/>
                <a:ea typeface="华文新魏" charset="0"/>
                <a:cs typeface="华文新魏" charset="0"/>
              </a:rPr>
              <a:t>归还空闲区</a:t>
            </a:r>
            <a:r>
              <a:rPr lang="zh-CN" altLang="en-US" dirty="0">
                <a:latin typeface="华文新魏" charset="0"/>
                <a:ea typeface="华文新魏" charset="0"/>
                <a:cs typeface="华文新魏" charset="0"/>
              </a:rPr>
              <a:t>：</a:t>
            </a:r>
            <a:r>
              <a:rPr lang="zh-CN" altLang="zh-CN" dirty="0"/>
              <a:t>把此空闲区链入空闲区链表的相应位置即可</a:t>
            </a:r>
            <a:endParaRPr lang="en-US" altLang="zh-CN" dirty="0"/>
          </a:p>
          <a:p>
            <a:pPr algn="just" eaLnBrk="1" hangingPunct="1"/>
            <a:r>
              <a:rPr kumimoji="1" lang="zh-CN" altLang="en-US" dirty="0"/>
              <a:t>优化设计：</a:t>
            </a:r>
            <a:r>
              <a:rPr lang="zh-CN" altLang="zh-CN" dirty="0"/>
              <a:t>按一定规则</a:t>
            </a:r>
            <a:r>
              <a:rPr lang="zh-CN" altLang="zh-CN" dirty="0">
                <a:solidFill>
                  <a:srgbClr val="FF0000"/>
                </a:solidFill>
              </a:rPr>
              <a:t>排列空闲区</a:t>
            </a:r>
            <a:endParaRPr lang="en-US" altLang="zh-CN" dirty="0">
              <a:solidFill>
                <a:srgbClr val="FF0000"/>
              </a:solidFill>
            </a:endParaRPr>
          </a:p>
          <a:p>
            <a:pPr lvl="1" algn="just" eaLnBrk="1" hangingPunct="1"/>
            <a:r>
              <a:rPr kumimoji="1" lang="zh-CN" altLang="en-US" dirty="0"/>
              <a:t>空闲区大小</a:t>
            </a:r>
            <a:endParaRPr kumimoji="1" lang="en-US" altLang="zh-CN" dirty="0"/>
          </a:p>
          <a:p>
            <a:pPr lvl="1" algn="just" eaLnBrk="1" hangingPunct="1"/>
            <a:r>
              <a:rPr kumimoji="1" lang="zh-CN" altLang="en-US" dirty="0"/>
              <a:t>空闲区地址大小</a:t>
            </a:r>
            <a:endParaRPr kumimoji="1" lang="en-US" altLang="zh-CN" dirty="0"/>
          </a:p>
          <a:p>
            <a:pPr lvl="1" algn="just"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Tree>
    <p:extLst>
      <p:ext uri="{BB962C8B-B14F-4D97-AF65-F5344CB8AC3E}">
        <p14:creationId xmlns:p14="http://schemas.microsoft.com/office/powerpoint/2010/main" val="291291600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可变分区管理分配算法</a:t>
            </a:r>
            <a:endParaRPr kumimoji="1" lang="zh-CN" altLang="en-US" dirty="0"/>
          </a:p>
        </p:txBody>
      </p:sp>
      <p:sp>
        <p:nvSpPr>
          <p:cNvPr id="3" name="内容占位符 2"/>
          <p:cNvSpPr>
            <a:spLocks noGrp="1"/>
          </p:cNvSpPr>
          <p:nvPr>
            <p:ph idx="1"/>
          </p:nvPr>
        </p:nvSpPr>
        <p:spPr>
          <a:xfrm>
            <a:off x="67732" y="1323835"/>
            <a:ext cx="9036496" cy="4968552"/>
          </a:xfrm>
        </p:spPr>
        <p:txBody>
          <a:bodyPr/>
          <a:lstStyle/>
          <a:p>
            <a:r>
              <a:rPr kumimoji="1" lang="zh-CN" altLang="en-US" dirty="0">
                <a:latin typeface="华文新魏"/>
                <a:cs typeface="华文新魏"/>
              </a:rPr>
              <a:t>最先</a:t>
            </a:r>
            <a:r>
              <a:rPr lang="zh-CN" altLang="zh-CN" dirty="0">
                <a:latin typeface="华文新魏"/>
                <a:cs typeface="华文新魏"/>
              </a:rPr>
              <a:t>（</a:t>
            </a:r>
            <a:r>
              <a:rPr lang="en-US" altLang="zh-CN" dirty="0">
                <a:latin typeface="华文新魏"/>
                <a:cs typeface="华文新魏"/>
              </a:rPr>
              <a:t>first fit</a:t>
            </a:r>
            <a:r>
              <a:rPr lang="zh-CN" altLang="zh-CN" dirty="0">
                <a:latin typeface="华文新魏"/>
                <a:cs typeface="华文新魏"/>
              </a:rPr>
              <a:t>）</a:t>
            </a:r>
            <a:r>
              <a:rPr kumimoji="1" lang="zh-CN" altLang="en-US" dirty="0">
                <a:latin typeface="华文新魏"/>
                <a:cs typeface="华文新魏"/>
              </a:rPr>
              <a:t>适应分配算法 </a:t>
            </a:r>
          </a:p>
          <a:p>
            <a:r>
              <a:rPr kumimoji="1" lang="zh-CN" altLang="en-US" dirty="0">
                <a:latin typeface="华文新魏"/>
                <a:cs typeface="华文新魏"/>
              </a:rPr>
              <a:t>下次</a:t>
            </a:r>
            <a:r>
              <a:rPr lang="zh-CN" altLang="zh-CN" dirty="0">
                <a:latin typeface="华文新魏"/>
                <a:cs typeface="华文新魏"/>
              </a:rPr>
              <a:t>（</a:t>
            </a:r>
            <a:r>
              <a:rPr lang="en-US" altLang="zh-CN" dirty="0">
                <a:latin typeface="华文新魏"/>
                <a:cs typeface="华文新魏"/>
              </a:rPr>
              <a:t>next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从</a:t>
            </a:r>
            <a:r>
              <a:rPr lang="zh-CN" altLang="zh-CN" dirty="0">
                <a:solidFill>
                  <a:srgbClr val="0000FF"/>
                </a:solidFill>
              </a:rPr>
              <a:t>未分配区的上次扫描结束处</a:t>
            </a:r>
            <a:r>
              <a:rPr lang="zh-CN" altLang="zh-CN" dirty="0"/>
              <a:t>顺序查找未分配区表或链表，直至找到</a:t>
            </a:r>
            <a:r>
              <a:rPr lang="zh-CN" altLang="zh-CN" dirty="0">
                <a:solidFill>
                  <a:srgbClr val="FF0000"/>
                </a:solidFill>
              </a:rPr>
              <a:t>第一个能满足长度要求的空闲区为止</a:t>
            </a:r>
            <a:endParaRPr lang="en-US" altLang="zh-CN" dirty="0">
              <a:solidFill>
                <a:srgbClr val="FF0000"/>
              </a:solidFill>
            </a:endParaRPr>
          </a:p>
          <a:p>
            <a:pPr lvl="1"/>
            <a:r>
              <a:rPr lang="zh-CN" altLang="zh-CN" dirty="0"/>
              <a:t>缩短平均查找时间</a:t>
            </a:r>
            <a:r>
              <a:rPr lang="zh-CN" altLang="en-US" dirty="0"/>
              <a:t>、</a:t>
            </a:r>
            <a:r>
              <a:rPr lang="zh-CN" altLang="zh-CN" dirty="0"/>
              <a:t>存储空间利用率更加均衡</a:t>
            </a:r>
            <a:endParaRPr kumimoji="1" lang="zh-CN" altLang="en-US" dirty="0"/>
          </a:p>
          <a:p>
            <a:r>
              <a:rPr kumimoji="1" lang="zh-CN" altLang="en-US" dirty="0">
                <a:latin typeface="华文新魏"/>
                <a:cs typeface="华文新魏"/>
              </a:rPr>
              <a:t>最优</a:t>
            </a:r>
            <a:r>
              <a:rPr lang="zh-CN" altLang="zh-CN" dirty="0">
                <a:latin typeface="华文新魏"/>
                <a:cs typeface="华文新魏"/>
              </a:rPr>
              <a:t>（</a:t>
            </a:r>
            <a:r>
              <a:rPr lang="en-US" altLang="zh-CN" dirty="0">
                <a:latin typeface="华文新魏"/>
                <a:cs typeface="华文新魏"/>
              </a:rPr>
              <a:t>best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挑选一个能满足用户进程要求的</a:t>
            </a:r>
            <a:r>
              <a:rPr lang="zh-CN" altLang="zh-CN" dirty="0">
                <a:solidFill>
                  <a:srgbClr val="FF0000"/>
                </a:solidFill>
              </a:rPr>
              <a:t>最小分区</a:t>
            </a:r>
            <a:r>
              <a:rPr lang="zh-CN" altLang="zh-CN" dirty="0"/>
              <a:t>进行分配 </a:t>
            </a:r>
            <a:r>
              <a:rPr kumimoji="1" lang="zh-CN" altLang="en-US" dirty="0"/>
              <a:t> </a:t>
            </a:r>
          </a:p>
          <a:p>
            <a:r>
              <a:rPr kumimoji="1" lang="zh-CN" altLang="en-US" dirty="0">
                <a:latin typeface="华文新魏"/>
                <a:cs typeface="华文新魏"/>
              </a:rPr>
              <a:t>最坏</a:t>
            </a:r>
            <a:r>
              <a:rPr lang="zh-CN" altLang="zh-CN" dirty="0">
                <a:latin typeface="华文新魏"/>
                <a:cs typeface="华文新魏"/>
              </a:rPr>
              <a:t>（</a:t>
            </a:r>
            <a:r>
              <a:rPr lang="en-US" altLang="zh-CN" dirty="0">
                <a:latin typeface="华文新魏"/>
                <a:cs typeface="华文新魏"/>
              </a:rPr>
              <a:t>worst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挑选一个</a:t>
            </a:r>
            <a:r>
              <a:rPr lang="zh-CN" altLang="zh-CN" dirty="0">
                <a:solidFill>
                  <a:srgbClr val="FF0000"/>
                </a:solidFill>
              </a:rPr>
              <a:t>最大的空闲区</a:t>
            </a:r>
            <a:r>
              <a:rPr lang="zh-CN" altLang="zh-CN" dirty="0"/>
              <a:t>分割给作业使用 </a:t>
            </a:r>
            <a:endParaRPr kumimoji="1" lang="zh-CN" altLang="en-US" dirty="0"/>
          </a:p>
          <a:p>
            <a:r>
              <a:rPr kumimoji="1" lang="zh-CN" altLang="en-US" dirty="0">
                <a:latin typeface="华文新魏"/>
                <a:cs typeface="华文新魏"/>
              </a:rPr>
              <a:t>快速</a:t>
            </a:r>
            <a:r>
              <a:rPr lang="zh-CN" altLang="zh-CN" dirty="0">
                <a:latin typeface="华文新魏"/>
                <a:cs typeface="华文新魏"/>
              </a:rPr>
              <a:t>（</a:t>
            </a:r>
            <a:r>
              <a:rPr lang="en-US" altLang="zh-CN" dirty="0">
                <a:latin typeface="华文新魏"/>
                <a:cs typeface="华文新魏"/>
              </a:rPr>
              <a:t>quick fit</a:t>
            </a:r>
            <a:r>
              <a:rPr lang="zh-CN" altLang="zh-CN" dirty="0">
                <a:latin typeface="华文新魏"/>
                <a:cs typeface="华文新魏"/>
              </a:rPr>
              <a:t>）</a:t>
            </a:r>
            <a:r>
              <a:rPr kumimoji="1" lang="zh-CN" altLang="en-US" dirty="0">
                <a:latin typeface="华文新魏"/>
                <a:cs typeface="华文新魏"/>
              </a:rPr>
              <a:t>适应分配算法</a:t>
            </a:r>
            <a:endParaRPr kumimoji="1" lang="en-US" altLang="zh-CN" dirty="0">
              <a:latin typeface="华文新魏"/>
              <a:cs typeface="华文新魏"/>
            </a:endParaRPr>
          </a:p>
          <a:p>
            <a:pPr lvl="1"/>
            <a:r>
              <a:rPr lang="zh-CN" altLang="zh-CN" dirty="0"/>
              <a:t>为常用长度的空闲区设立单独的空闲区链表</a:t>
            </a:r>
            <a:r>
              <a:rPr lang="zh-CN" altLang="en-US" dirty="0"/>
              <a:t>（如</a:t>
            </a:r>
            <a:r>
              <a:rPr lang="en-US" altLang="zh-CN" dirty="0">
                <a:solidFill>
                  <a:srgbClr val="7030A0"/>
                </a:solidFill>
              </a:rPr>
              <a:t>2</a:t>
            </a:r>
            <a:r>
              <a:rPr lang="en-US" altLang="zh-CN" baseline="30000" dirty="0">
                <a:solidFill>
                  <a:srgbClr val="7030A0"/>
                </a:solidFill>
              </a:rPr>
              <a:t>n</a:t>
            </a:r>
            <a:r>
              <a:rPr lang="en-US" altLang="zh-CN" dirty="0"/>
              <a:t>KB</a:t>
            </a:r>
            <a:r>
              <a:rPr lang="zh-CN" altLang="en-US" dirty="0"/>
              <a:t>）</a:t>
            </a:r>
            <a:endParaRPr lang="en-US" altLang="zh-CN" dirty="0"/>
          </a:p>
          <a:p>
            <a:pPr lvl="1"/>
            <a:r>
              <a:rPr lang="zh-CN" altLang="zh-CN" dirty="0"/>
              <a:t>按进程长度搜索能容纳它的</a:t>
            </a:r>
            <a:r>
              <a:rPr lang="zh-CN" altLang="zh-CN" dirty="0">
                <a:solidFill>
                  <a:srgbClr val="FF0000"/>
                </a:solidFill>
              </a:rPr>
              <a:t>最小空闲区</a:t>
            </a:r>
            <a:r>
              <a:rPr lang="zh-CN" altLang="zh-CN" dirty="0"/>
              <a:t>链表并取</a:t>
            </a:r>
            <a:r>
              <a:rPr lang="zh-CN" altLang="zh-CN" dirty="0">
                <a:solidFill>
                  <a:srgbClr val="FF0000"/>
                </a:solidFill>
              </a:rPr>
              <a:t>第一块</a:t>
            </a:r>
            <a:r>
              <a:rPr lang="zh-CN" altLang="zh-CN" dirty="0"/>
              <a:t>分配  </a:t>
            </a:r>
            <a:r>
              <a:rPr kumimoji="1" lang="zh-CN" altLang="en-US" dirty="0"/>
              <a:t>  </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Tree>
    <p:extLst>
      <p:ext uri="{BB962C8B-B14F-4D97-AF65-F5344CB8AC3E}">
        <p14:creationId xmlns:p14="http://schemas.microsoft.com/office/powerpoint/2010/main" val="2726588801"/>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2"/>
          <p:cNvSpPr txBox="1">
            <a:spLocks/>
          </p:cNvSpPr>
          <p:nvPr/>
        </p:nvSpPr>
        <p:spPr bwMode="auto">
          <a:xfrm>
            <a:off x="72008" y="1268760"/>
            <a:ext cx="9036496"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t>采用</a:t>
            </a:r>
            <a:r>
              <a:rPr lang="zh-CN" altLang="zh-CN" dirty="0">
                <a:solidFill>
                  <a:srgbClr val="FF0000"/>
                </a:solidFill>
              </a:rPr>
              <a:t>静态地址重定位</a:t>
            </a:r>
            <a:r>
              <a:rPr lang="zh-CN" altLang="zh-CN" dirty="0"/>
              <a:t>，进程运行时使用绝对地址，可由</a:t>
            </a:r>
            <a:r>
              <a:rPr lang="zh-CN" altLang="zh-CN" dirty="0">
                <a:solidFill>
                  <a:srgbClr val="0000FF"/>
                </a:solidFill>
              </a:rPr>
              <a:t>加载程序</a:t>
            </a:r>
            <a:r>
              <a:rPr lang="zh-CN" altLang="zh-CN" dirty="0"/>
              <a:t>进行地址越界检查 </a:t>
            </a:r>
            <a:r>
              <a:rPr kumimoji="1" lang="zh-CN" altLang="en-US" dirty="0"/>
              <a:t> </a:t>
            </a:r>
          </a:p>
        </p:txBody>
      </p:sp>
      <p:sp>
        <p:nvSpPr>
          <p:cNvPr id="16387" name="Rectangle 3"/>
          <p:cNvSpPr>
            <a:spLocks noGrp="1" noChangeArrowheads="1"/>
          </p:cNvSpPr>
          <p:nvPr>
            <p:ph type="body" idx="1"/>
          </p:nvPr>
        </p:nvSpPr>
        <p:spPr/>
        <p:txBody>
          <a:bodyPr/>
          <a:lstStyle/>
          <a:p>
            <a:pPr eaLnBrk="1" hangingPunct="1">
              <a:buFontTx/>
              <a:buNone/>
            </a:pPr>
            <a:r>
              <a:rPr lang="en-US" altLang="zh-CN" dirty="0">
                <a:latin typeface="华文新魏" charset="0"/>
                <a:ea typeface="华文新魏" charset="0"/>
                <a:cs typeface="华文新魏" charset="0"/>
              </a:rPr>
              <a:t>  </a:t>
            </a:r>
          </a:p>
        </p:txBody>
      </p:sp>
      <p:grpSp>
        <p:nvGrpSpPr>
          <p:cNvPr id="16388" name="Group 39"/>
          <p:cNvGrpSpPr>
            <a:grpSpLocks/>
          </p:cNvGrpSpPr>
          <p:nvPr/>
        </p:nvGrpSpPr>
        <p:grpSpPr bwMode="auto">
          <a:xfrm>
            <a:off x="1026368" y="1901552"/>
            <a:ext cx="6858000" cy="4479776"/>
            <a:chOff x="432" y="1008"/>
            <a:chExt cx="4320" cy="2928"/>
          </a:xfrm>
        </p:grpSpPr>
        <p:sp>
          <p:nvSpPr>
            <p:cNvPr id="16389" name="Text Box 5"/>
            <p:cNvSpPr txBox="1">
              <a:spLocks noChangeArrowheads="1"/>
            </p:cNvSpPr>
            <p:nvPr/>
          </p:nvSpPr>
          <p:spPr bwMode="auto">
            <a:xfrm>
              <a:off x="1331" y="1303"/>
              <a:ext cx="781" cy="23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FF0000"/>
                  </a:solidFill>
                  <a:latin typeface="华文新魏" charset="0"/>
                  <a:ea typeface="华文新魏" charset="0"/>
                  <a:cs typeface="华文新魏" charset="0"/>
                </a:rPr>
                <a:t>B</a:t>
              </a:r>
            </a:p>
          </p:txBody>
        </p:sp>
        <p:sp>
          <p:nvSpPr>
            <p:cNvPr id="16390" name="Text Box 6"/>
            <p:cNvSpPr txBox="1">
              <a:spLocks noChangeArrowheads="1"/>
            </p:cNvSpPr>
            <p:nvPr/>
          </p:nvSpPr>
          <p:spPr bwMode="auto">
            <a:xfrm>
              <a:off x="432" y="1306"/>
              <a:ext cx="816" cy="230"/>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下限寄存器</a:t>
              </a:r>
            </a:p>
          </p:txBody>
        </p:sp>
        <p:sp>
          <p:nvSpPr>
            <p:cNvPr id="16391" name="Text Box 7"/>
            <p:cNvSpPr txBox="1">
              <a:spLocks noChangeArrowheads="1"/>
            </p:cNvSpPr>
            <p:nvPr/>
          </p:nvSpPr>
          <p:spPr bwMode="auto">
            <a:xfrm>
              <a:off x="912" y="2618"/>
              <a:ext cx="728" cy="285"/>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逻辑地址</a:t>
              </a:r>
            </a:p>
          </p:txBody>
        </p:sp>
        <p:sp>
          <p:nvSpPr>
            <p:cNvPr id="16392" name="Line 8"/>
            <p:cNvSpPr>
              <a:spLocks noChangeShapeType="1"/>
            </p:cNvSpPr>
            <p:nvPr/>
          </p:nvSpPr>
          <p:spPr bwMode="auto">
            <a:xfrm>
              <a:off x="2089" y="1392"/>
              <a:ext cx="1561" cy="0"/>
            </a:xfrm>
            <a:prstGeom prst="line">
              <a:avLst/>
            </a:prstGeom>
            <a:noFill/>
            <a:ln w="19050">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393" name="Text Box 9"/>
            <p:cNvSpPr txBox="1">
              <a:spLocks noChangeArrowheads="1"/>
            </p:cNvSpPr>
            <p:nvPr/>
          </p:nvSpPr>
          <p:spPr bwMode="auto">
            <a:xfrm>
              <a:off x="574" y="2272"/>
              <a:ext cx="386" cy="272"/>
            </a:xfrm>
            <a:prstGeom prst="rect">
              <a:avLst/>
            </a:prstGeom>
            <a:solidFill>
              <a:schemeClr val="accent1"/>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CPU</a:t>
              </a:r>
            </a:p>
          </p:txBody>
        </p:sp>
        <p:sp>
          <p:nvSpPr>
            <p:cNvPr id="16394" name="AutoShape 10"/>
            <p:cNvSpPr>
              <a:spLocks noChangeArrowheads="1"/>
            </p:cNvSpPr>
            <p:nvPr/>
          </p:nvSpPr>
          <p:spPr bwMode="auto">
            <a:xfrm>
              <a:off x="1635" y="2359"/>
              <a:ext cx="128" cy="292"/>
            </a:xfrm>
            <a:prstGeom prst="flowChartOr">
              <a:avLst/>
            </a:prstGeom>
            <a:solidFill>
              <a:schemeClr val="accent1"/>
            </a:solidFill>
            <a:ln w="19050">
              <a:solidFill>
                <a:srgbClr val="000000"/>
              </a:solidFill>
              <a:round/>
              <a:headEnd/>
              <a:tailEnd/>
            </a:ln>
          </p:spPr>
          <p:txBody>
            <a:bodyPr/>
            <a:lstStyle/>
            <a:p>
              <a:endParaRPr lang="zh-CN" altLang="en-US"/>
            </a:p>
          </p:txBody>
        </p:sp>
        <p:sp>
          <p:nvSpPr>
            <p:cNvPr id="16395" name="Line 12"/>
            <p:cNvSpPr>
              <a:spLocks noChangeShapeType="1"/>
            </p:cNvSpPr>
            <p:nvPr/>
          </p:nvSpPr>
          <p:spPr bwMode="auto">
            <a:xfrm>
              <a:off x="963" y="2487"/>
              <a:ext cx="662"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396" name="Line 13"/>
            <p:cNvSpPr>
              <a:spLocks noChangeShapeType="1"/>
            </p:cNvSpPr>
            <p:nvPr/>
          </p:nvSpPr>
          <p:spPr bwMode="auto">
            <a:xfrm flipV="1">
              <a:off x="1757" y="2486"/>
              <a:ext cx="909" cy="1"/>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397" name="Text Box 14"/>
            <p:cNvSpPr txBox="1">
              <a:spLocks noChangeArrowheads="1"/>
            </p:cNvSpPr>
            <p:nvPr/>
          </p:nvSpPr>
          <p:spPr bwMode="auto">
            <a:xfrm>
              <a:off x="1884" y="2616"/>
              <a:ext cx="691" cy="285"/>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绝对地址</a:t>
              </a:r>
            </a:p>
          </p:txBody>
        </p:sp>
        <p:sp>
          <p:nvSpPr>
            <p:cNvPr id="16398" name="Text Box 15"/>
            <p:cNvSpPr txBox="1">
              <a:spLocks noChangeArrowheads="1"/>
            </p:cNvSpPr>
            <p:nvPr/>
          </p:nvSpPr>
          <p:spPr bwMode="auto">
            <a:xfrm>
              <a:off x="3900" y="1008"/>
              <a:ext cx="852" cy="427"/>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操作系统区</a:t>
              </a:r>
            </a:p>
          </p:txBody>
        </p:sp>
        <p:sp>
          <p:nvSpPr>
            <p:cNvPr id="16399" name="Text Box 16"/>
            <p:cNvSpPr txBox="1">
              <a:spLocks noChangeArrowheads="1"/>
            </p:cNvSpPr>
            <p:nvPr/>
          </p:nvSpPr>
          <p:spPr bwMode="auto">
            <a:xfrm>
              <a:off x="3900" y="1417"/>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用户分区</a:t>
              </a:r>
              <a:r>
                <a:rPr kumimoji="0" lang="en-US" altLang="zh-CN" sz="2000" dirty="0">
                  <a:solidFill>
                    <a:srgbClr val="0033CC"/>
                  </a:solidFill>
                  <a:latin typeface="华文新魏" charset="0"/>
                  <a:ea typeface="华文新魏" charset="0"/>
                  <a:cs typeface="华文新魏" charset="0"/>
                </a:rPr>
                <a:t>1</a:t>
              </a:r>
            </a:p>
          </p:txBody>
        </p:sp>
        <p:sp>
          <p:nvSpPr>
            <p:cNvPr id="16400" name="Text Box 17"/>
            <p:cNvSpPr txBox="1">
              <a:spLocks noChangeArrowheads="1"/>
            </p:cNvSpPr>
            <p:nvPr/>
          </p:nvSpPr>
          <p:spPr bwMode="auto">
            <a:xfrm>
              <a:off x="3900" y="1845"/>
              <a:ext cx="852" cy="427"/>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2</a:t>
              </a:r>
            </a:p>
          </p:txBody>
        </p:sp>
        <p:sp>
          <p:nvSpPr>
            <p:cNvPr id="16401" name="Text Box 18"/>
            <p:cNvSpPr txBox="1">
              <a:spLocks noChangeArrowheads="1"/>
            </p:cNvSpPr>
            <p:nvPr/>
          </p:nvSpPr>
          <p:spPr bwMode="auto">
            <a:xfrm>
              <a:off x="3900" y="2272"/>
              <a:ext cx="852" cy="429"/>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3</a:t>
              </a:r>
            </a:p>
          </p:txBody>
        </p:sp>
        <p:sp>
          <p:nvSpPr>
            <p:cNvPr id="16402" name="Text Box 19"/>
            <p:cNvSpPr txBox="1">
              <a:spLocks noChangeArrowheads="1"/>
            </p:cNvSpPr>
            <p:nvPr/>
          </p:nvSpPr>
          <p:spPr bwMode="auto">
            <a:xfrm>
              <a:off x="2656" y="3333"/>
              <a:ext cx="752" cy="267"/>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B+L2</a:t>
              </a:r>
            </a:p>
          </p:txBody>
        </p:sp>
        <p:sp>
          <p:nvSpPr>
            <p:cNvPr id="16403" name="Text Box 20"/>
            <p:cNvSpPr txBox="1">
              <a:spLocks noChangeArrowheads="1"/>
            </p:cNvSpPr>
            <p:nvPr/>
          </p:nvSpPr>
          <p:spPr bwMode="auto">
            <a:xfrm>
              <a:off x="1710" y="3324"/>
              <a:ext cx="834" cy="267"/>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上限寄存器</a:t>
              </a:r>
            </a:p>
          </p:txBody>
        </p:sp>
        <p:sp>
          <p:nvSpPr>
            <p:cNvPr id="16404" name="Line 21"/>
            <p:cNvSpPr>
              <a:spLocks noChangeShapeType="1"/>
            </p:cNvSpPr>
            <p:nvPr/>
          </p:nvSpPr>
          <p:spPr bwMode="auto">
            <a:xfrm>
              <a:off x="3028" y="2796"/>
              <a:ext cx="0" cy="528"/>
            </a:xfrm>
            <a:prstGeom prst="line">
              <a:avLst/>
            </a:prstGeom>
            <a:noFill/>
            <a:ln w="19050">
              <a:solidFill>
                <a:srgbClr val="000000"/>
              </a:solidFill>
              <a:round/>
              <a:headEnd type="triangle" w="sm" len="me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05" name="AutoShape 22"/>
            <p:cNvSpPr>
              <a:spLocks noChangeArrowheads="1"/>
            </p:cNvSpPr>
            <p:nvPr/>
          </p:nvSpPr>
          <p:spPr bwMode="auto">
            <a:xfrm>
              <a:off x="2662" y="2172"/>
              <a:ext cx="766" cy="645"/>
            </a:xfrm>
            <a:prstGeom prst="flowChartDecision">
              <a:avLst/>
            </a:prstGeom>
            <a:solidFill>
              <a:schemeClr val="accent1"/>
            </a:solidFill>
            <a:ln w="19050">
              <a:solidFill>
                <a:srgbClr val="000000"/>
              </a:solidFill>
              <a:miter lim="800000"/>
              <a:headEnd/>
              <a:tailEnd/>
            </a:ln>
          </p:spPr>
          <p:txBody>
            <a:bodyPr/>
            <a:lstStyle/>
            <a:p>
              <a:endParaRPr lang="zh-CN" altLang="en-US"/>
            </a:p>
          </p:txBody>
        </p:sp>
        <p:sp>
          <p:nvSpPr>
            <p:cNvPr id="16406" name="Text Box 23"/>
            <p:cNvSpPr txBox="1">
              <a:spLocks noChangeArrowheads="1"/>
            </p:cNvSpPr>
            <p:nvPr/>
          </p:nvSpPr>
          <p:spPr bwMode="auto">
            <a:xfrm>
              <a:off x="2750" y="2383"/>
              <a:ext cx="596" cy="225"/>
            </a:xfrm>
            <a:prstGeom prst="rect">
              <a:avLst/>
            </a:prstGeom>
            <a:noFill/>
            <a:ln w="19050">
              <a:no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33CC"/>
                  </a:solidFill>
                  <a:latin typeface="华文新魏" charset="0"/>
                  <a:ea typeface="华文新魏" charset="0"/>
                  <a:cs typeface="华文新魏" charset="0"/>
                </a:rPr>
                <a:t>&lt;B+L2</a:t>
              </a:r>
            </a:p>
          </p:txBody>
        </p:sp>
        <p:sp>
          <p:nvSpPr>
            <p:cNvPr id="16407" name="Line 24"/>
            <p:cNvSpPr>
              <a:spLocks noChangeShapeType="1"/>
            </p:cNvSpPr>
            <p:nvPr/>
          </p:nvSpPr>
          <p:spPr bwMode="auto">
            <a:xfrm>
              <a:off x="3558" y="2002"/>
              <a:ext cx="345" cy="0"/>
            </a:xfrm>
            <a:prstGeom prst="line">
              <a:avLst/>
            </a:prstGeom>
            <a:noFill/>
            <a:ln w="19050">
              <a:solidFill>
                <a:srgbClr val="FF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08" name="Line 25"/>
            <p:cNvSpPr>
              <a:spLocks noChangeShapeType="1"/>
            </p:cNvSpPr>
            <p:nvPr/>
          </p:nvSpPr>
          <p:spPr bwMode="auto">
            <a:xfrm>
              <a:off x="3648" y="1392"/>
              <a:ext cx="2" cy="432"/>
            </a:xfrm>
            <a:prstGeom prst="line">
              <a:avLst/>
            </a:prstGeom>
            <a:noFill/>
            <a:ln w="19050">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09" name="Line 26"/>
            <p:cNvSpPr>
              <a:spLocks noChangeShapeType="1"/>
            </p:cNvSpPr>
            <p:nvPr/>
          </p:nvSpPr>
          <p:spPr bwMode="auto">
            <a:xfrm>
              <a:off x="3650" y="1832"/>
              <a:ext cx="237"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0" name="Line 27"/>
            <p:cNvSpPr>
              <a:spLocks noChangeShapeType="1"/>
            </p:cNvSpPr>
            <p:nvPr/>
          </p:nvSpPr>
          <p:spPr bwMode="auto">
            <a:xfrm>
              <a:off x="3414" y="3453"/>
              <a:ext cx="234" cy="3"/>
            </a:xfrm>
            <a:prstGeom prst="line">
              <a:avLst/>
            </a:prstGeom>
            <a:noFill/>
            <a:ln w="19050">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1" name="Line 28"/>
            <p:cNvSpPr>
              <a:spLocks noChangeShapeType="1"/>
            </p:cNvSpPr>
            <p:nvPr/>
          </p:nvSpPr>
          <p:spPr bwMode="auto">
            <a:xfrm>
              <a:off x="3650" y="2239"/>
              <a:ext cx="0" cy="1204"/>
            </a:xfrm>
            <a:prstGeom prst="line">
              <a:avLst/>
            </a:prstGeom>
            <a:noFill/>
            <a:ln w="19050">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2" name="Line 29"/>
            <p:cNvSpPr>
              <a:spLocks noChangeShapeType="1"/>
            </p:cNvSpPr>
            <p:nvPr/>
          </p:nvSpPr>
          <p:spPr bwMode="auto">
            <a:xfrm>
              <a:off x="3650" y="2242"/>
              <a:ext cx="237"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3" name="Text Box 30"/>
            <p:cNvSpPr txBox="1">
              <a:spLocks noChangeArrowheads="1"/>
            </p:cNvSpPr>
            <p:nvPr/>
          </p:nvSpPr>
          <p:spPr bwMode="auto">
            <a:xfrm>
              <a:off x="2007" y="1839"/>
              <a:ext cx="663" cy="273"/>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越界中断</a:t>
              </a:r>
            </a:p>
          </p:txBody>
        </p:sp>
        <p:sp>
          <p:nvSpPr>
            <p:cNvPr id="16414" name="Line 31"/>
            <p:cNvSpPr>
              <a:spLocks noChangeShapeType="1"/>
            </p:cNvSpPr>
            <p:nvPr/>
          </p:nvSpPr>
          <p:spPr bwMode="auto">
            <a:xfrm flipH="1">
              <a:off x="2680" y="1947"/>
              <a:ext cx="357" cy="0"/>
            </a:xfrm>
            <a:prstGeom prst="line">
              <a:avLst/>
            </a:prstGeom>
            <a:noFill/>
            <a:ln w="19050">
              <a:solidFill>
                <a:srgbClr val="000000"/>
              </a:solidFill>
              <a:round/>
              <a:headEnd/>
              <a:tailEnd type="triangl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5" name="Line 32"/>
            <p:cNvSpPr>
              <a:spLocks noChangeShapeType="1"/>
            </p:cNvSpPr>
            <p:nvPr/>
          </p:nvSpPr>
          <p:spPr bwMode="auto">
            <a:xfrm>
              <a:off x="3030" y="1924"/>
              <a:ext cx="0" cy="255"/>
            </a:xfrm>
            <a:prstGeom prst="line">
              <a:avLst/>
            </a:prstGeom>
            <a:noFill/>
            <a:ln w="19050">
              <a:solidFill>
                <a:srgbClr val="00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16" name="Text Box 33"/>
            <p:cNvSpPr txBox="1">
              <a:spLocks noChangeArrowheads="1"/>
            </p:cNvSpPr>
            <p:nvPr/>
          </p:nvSpPr>
          <p:spPr bwMode="auto">
            <a:xfrm>
              <a:off x="3900" y="2652"/>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4</a:t>
              </a:r>
            </a:p>
          </p:txBody>
        </p:sp>
        <p:sp>
          <p:nvSpPr>
            <p:cNvPr id="16417" name="Text Box 34"/>
            <p:cNvSpPr txBox="1">
              <a:spLocks noChangeArrowheads="1"/>
            </p:cNvSpPr>
            <p:nvPr/>
          </p:nvSpPr>
          <p:spPr bwMode="auto">
            <a:xfrm>
              <a:off x="3900" y="3080"/>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5</a:t>
              </a:r>
            </a:p>
          </p:txBody>
        </p:sp>
        <p:sp>
          <p:nvSpPr>
            <p:cNvPr id="16418" name="Text Box 35"/>
            <p:cNvSpPr txBox="1">
              <a:spLocks noChangeArrowheads="1"/>
            </p:cNvSpPr>
            <p:nvPr/>
          </p:nvSpPr>
          <p:spPr bwMode="auto">
            <a:xfrm>
              <a:off x="3900" y="3508"/>
              <a:ext cx="852" cy="42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用户分区</a:t>
              </a:r>
              <a:r>
                <a:rPr kumimoji="0" lang="en-US" altLang="zh-CN" sz="2000">
                  <a:solidFill>
                    <a:srgbClr val="0033CC"/>
                  </a:solidFill>
                  <a:latin typeface="华文新魏" charset="0"/>
                  <a:ea typeface="华文新魏" charset="0"/>
                  <a:cs typeface="华文新魏" charset="0"/>
                </a:rPr>
                <a:t>6</a:t>
              </a:r>
            </a:p>
          </p:txBody>
        </p:sp>
        <p:sp>
          <p:nvSpPr>
            <p:cNvPr id="16419" name="Line 36"/>
            <p:cNvSpPr>
              <a:spLocks noChangeShapeType="1"/>
            </p:cNvSpPr>
            <p:nvPr/>
          </p:nvSpPr>
          <p:spPr bwMode="auto">
            <a:xfrm>
              <a:off x="3567" y="1980"/>
              <a:ext cx="0" cy="515"/>
            </a:xfrm>
            <a:prstGeom prst="line">
              <a:avLst/>
            </a:prstGeom>
            <a:noFill/>
            <a:ln w="19050">
              <a:solidFill>
                <a:srgbClr val="FF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20" name="Line 37"/>
            <p:cNvSpPr>
              <a:spLocks noChangeShapeType="1"/>
            </p:cNvSpPr>
            <p:nvPr/>
          </p:nvSpPr>
          <p:spPr bwMode="auto">
            <a:xfrm flipV="1">
              <a:off x="3428" y="2499"/>
              <a:ext cx="139" cy="3"/>
            </a:xfrm>
            <a:prstGeom prst="line">
              <a:avLst/>
            </a:prstGeom>
            <a:noFill/>
            <a:ln w="19050">
              <a:solidFill>
                <a:srgbClr val="FF0000"/>
              </a:solidFill>
              <a:round/>
              <a:headEnd/>
              <a:tailEnd type="none" w="sm" len="med"/>
            </a:ln>
            <a:extLst>
              <a:ext uri="{909E8E84-426E-40dd-AFC4-6F175D3DCCD1}">
                <a14:hiddenFill xmlns="" xmlns:a14="http://schemas.microsoft.com/office/drawing/2010/main">
                  <a:noFill/>
                </a14:hiddenFill>
              </a:ext>
            </a:extLst>
          </p:spPr>
          <p:txBody>
            <a:bodyPr/>
            <a:lstStyle/>
            <a:p>
              <a:endParaRPr lang="zh-CN" altLang="en-US"/>
            </a:p>
          </p:txBody>
        </p:sp>
        <p:sp>
          <p:nvSpPr>
            <p:cNvPr id="16421" name="Line 38"/>
            <p:cNvSpPr>
              <a:spLocks noChangeShapeType="1"/>
            </p:cNvSpPr>
            <p:nvPr/>
          </p:nvSpPr>
          <p:spPr bwMode="auto">
            <a:xfrm>
              <a:off x="1680" y="1536"/>
              <a:ext cx="0" cy="81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固定分区地址转换与存储保护</a:t>
            </a:r>
            <a:endParaRPr kumimoji="1" lang="zh-CN" altLang="en-US" dirty="0"/>
          </a:p>
        </p:txBody>
      </p:sp>
      <p:sp>
        <p:nvSpPr>
          <p:cNvPr id="4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29</a:t>
            </a:fld>
            <a:endParaRPr lang="en-US" altLang="zh-CN" dirty="0"/>
          </a:p>
        </p:txBody>
      </p:sp>
    </p:spTree>
    <p:extLst>
      <p:ext uri="{BB962C8B-B14F-4D97-AF65-F5344CB8AC3E}">
        <p14:creationId xmlns:p14="http://schemas.microsoft.com/office/powerpoint/2010/main" val="4137907067"/>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存储管理的功能</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pPr eaLnBrk="1" hangingPunct="1"/>
            <a:r>
              <a:rPr lang="zh-CN" altLang="en-US" dirty="0">
                <a:latin typeface="Times New Roman" charset="0"/>
                <a:ea typeface="华文新魏" charset="0"/>
                <a:cs typeface="华文新魏" charset="0"/>
              </a:rPr>
              <a:t>存储分配</a:t>
            </a:r>
            <a:endParaRPr lang="en-US" altLang="zh-CN" dirty="0">
              <a:latin typeface="Times New Roman" charset="0"/>
              <a:ea typeface="华文新魏" charset="0"/>
              <a:cs typeface="华文新魏" charset="0"/>
            </a:endParaRPr>
          </a:p>
          <a:p>
            <a:pPr lvl="1" eaLnBrk="1" hangingPunct="1"/>
            <a:r>
              <a:rPr lang="zh-CN" altLang="zh-CN" dirty="0"/>
              <a:t>为进程分配内存空间，完成内存区的分配和去配工作 </a:t>
            </a:r>
            <a:endParaRPr lang="zh-CN" altLang="en-US" dirty="0">
              <a:latin typeface="Times New Roman" charset="0"/>
              <a:ea typeface="华文新魏" charset="0"/>
              <a:cs typeface="华文新魏" charset="0"/>
            </a:endParaRPr>
          </a:p>
          <a:p>
            <a:pPr eaLnBrk="1" hangingPunct="1"/>
            <a:r>
              <a:rPr lang="zh-CN" altLang="en-US" dirty="0">
                <a:latin typeface="Times New Roman" charset="0"/>
                <a:ea typeface="华文新魏" charset="0"/>
                <a:cs typeface="华文新魏" charset="0"/>
              </a:rPr>
              <a:t>地址抽象与映射</a:t>
            </a:r>
            <a:endParaRPr lang="en-US" altLang="zh-CN" dirty="0">
              <a:latin typeface="Times New Roman" charset="0"/>
              <a:ea typeface="华文新魏" charset="0"/>
              <a:cs typeface="华文新魏" charset="0"/>
            </a:endParaRPr>
          </a:p>
          <a:p>
            <a:pPr lvl="1" eaLnBrk="1" hangingPunct="1"/>
            <a:r>
              <a:rPr lang="zh-CN" altLang="zh-CN" dirty="0">
                <a:solidFill>
                  <a:srgbClr val="FF0000"/>
                </a:solidFill>
              </a:rPr>
              <a:t>内存</a:t>
            </a:r>
            <a:r>
              <a:rPr lang="zh-CN" altLang="zh-CN" dirty="0"/>
              <a:t>抽象成</a:t>
            </a:r>
            <a:r>
              <a:rPr lang="zh-CN" altLang="zh-CN" dirty="0">
                <a:solidFill>
                  <a:srgbClr val="FF0000"/>
                </a:solidFill>
              </a:rPr>
              <a:t>一维地址空间</a:t>
            </a:r>
            <a:r>
              <a:rPr lang="zh-CN" altLang="zh-CN" dirty="0"/>
              <a:t>，使得进程认为分配给它的地址空间是一个</a:t>
            </a:r>
            <a:r>
              <a:rPr lang="zh-CN" altLang="zh-CN" dirty="0">
                <a:solidFill>
                  <a:srgbClr val="FF0000"/>
                </a:solidFill>
              </a:rPr>
              <a:t>大且连续</a:t>
            </a:r>
            <a:r>
              <a:rPr lang="zh-CN" altLang="zh-CN" dirty="0"/>
              <a:t>地址所组成的数组 </a:t>
            </a:r>
            <a:endParaRPr lang="en-US" altLang="zh-CN" dirty="0"/>
          </a:p>
          <a:p>
            <a:pPr lvl="1" eaLnBrk="1" hangingPunct="1"/>
            <a:r>
              <a:rPr lang="zh-CN" altLang="zh-CN" dirty="0"/>
              <a:t>建立抽象机制支持进程使用</a:t>
            </a:r>
            <a:r>
              <a:rPr lang="zh-CN" altLang="zh-CN" dirty="0">
                <a:solidFill>
                  <a:srgbClr val="0000FF"/>
                </a:solidFill>
              </a:rPr>
              <a:t>逻辑地址</a:t>
            </a:r>
            <a:r>
              <a:rPr lang="zh-CN" altLang="zh-CN" dirty="0"/>
              <a:t>来访问物理内存单元，实现地址映射 </a:t>
            </a:r>
            <a:endParaRPr lang="zh-CN" altLang="en-US" dirty="0">
              <a:latin typeface="Times New Roman" charset="0"/>
              <a:ea typeface="华文新魏" charset="0"/>
              <a:cs typeface="华文新魏" charset="0"/>
            </a:endParaRPr>
          </a:p>
          <a:p>
            <a:pPr eaLnBrk="1" hangingPunct="1"/>
            <a:r>
              <a:rPr lang="zh-CN" altLang="zh-CN" dirty="0"/>
              <a:t>存储保护</a:t>
            </a:r>
            <a:endParaRPr lang="en-US" altLang="zh-CN" dirty="0"/>
          </a:p>
          <a:p>
            <a:pPr lvl="1" eaLnBrk="1" hangingPunct="1"/>
            <a:r>
              <a:rPr lang="zh-CN" altLang="zh-CN" dirty="0">
                <a:solidFill>
                  <a:srgbClr val="FF0000"/>
                </a:solidFill>
              </a:rPr>
              <a:t>隔离</a:t>
            </a:r>
            <a:r>
              <a:rPr lang="zh-CN" altLang="zh-CN" dirty="0"/>
              <a:t>分配给进程的</a:t>
            </a:r>
            <a:r>
              <a:rPr lang="zh-CN" altLang="zh-CN" dirty="0">
                <a:solidFill>
                  <a:srgbClr val="FF0000"/>
                </a:solidFill>
              </a:rPr>
              <a:t>内存区</a:t>
            </a:r>
            <a:r>
              <a:rPr lang="zh-CN" altLang="zh-CN" dirty="0"/>
              <a:t>，互不干扰免遭破坏 </a:t>
            </a:r>
            <a:endParaRPr lang="en-US" altLang="zh-CN" dirty="0"/>
          </a:p>
          <a:p>
            <a:pPr eaLnBrk="1" hangingPunct="1"/>
            <a:r>
              <a:rPr lang="zh-CN" altLang="zh-CN" dirty="0"/>
              <a:t>存储共享 </a:t>
            </a:r>
            <a:endParaRPr lang="en-US" altLang="zh-CN" dirty="0"/>
          </a:p>
          <a:p>
            <a:pPr eaLnBrk="1" hangingPunct="1"/>
            <a:r>
              <a:rPr lang="zh-CN" altLang="en-US" dirty="0">
                <a:latin typeface="Times New Roman" charset="0"/>
                <a:ea typeface="华文新魏" charset="0"/>
                <a:cs typeface="华文新魏" charset="0"/>
              </a:rPr>
              <a:t>存储扩充</a:t>
            </a:r>
            <a:endParaRPr lang="en-US" altLang="zh-CN" dirty="0">
              <a:latin typeface="Times New Roman" charset="0"/>
              <a:ea typeface="华文新魏" charset="0"/>
              <a:cs typeface="华文新魏" charset="0"/>
            </a:endParaRPr>
          </a:p>
          <a:p>
            <a:pPr lvl="1" eaLnBrk="1" hangingPunct="1"/>
            <a:r>
              <a:rPr lang="zh-CN" altLang="zh-CN" dirty="0"/>
              <a:t>内存和外存结合起来，形成一个容量近似外存、速度近似内存的</a:t>
            </a:r>
            <a:r>
              <a:rPr lang="zh-CN" altLang="zh-CN" dirty="0">
                <a:solidFill>
                  <a:srgbClr val="0000FF"/>
                </a:solidFill>
              </a:rPr>
              <a:t>虚拟存储器</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a:t>
            </a:fld>
            <a:endParaRPr lang="en-US" altLang="zh-CN" dirty="0"/>
          </a:p>
        </p:txBody>
      </p:sp>
    </p:spTree>
    <p:extLst>
      <p:ext uri="{BB962C8B-B14F-4D97-AF65-F5344CB8AC3E}">
        <p14:creationId xmlns:p14="http://schemas.microsoft.com/office/powerpoint/2010/main" val="267256116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内容占位符 2"/>
          <p:cNvSpPr txBox="1">
            <a:spLocks/>
          </p:cNvSpPr>
          <p:nvPr/>
        </p:nvSpPr>
        <p:spPr bwMode="auto">
          <a:xfrm>
            <a:off x="0" y="1268760"/>
            <a:ext cx="9036496" cy="4968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447675" algn="l" rtl="0" eaLnBrk="0" fontAlgn="base" hangingPunct="0">
              <a:spcBef>
                <a:spcPts val="0"/>
              </a:spcBef>
              <a:spcAft>
                <a:spcPct val="0"/>
              </a:spcAft>
              <a:buClr>
                <a:srgbClr val="CC6600"/>
              </a:buClr>
              <a:buSzPct val="70000"/>
              <a:buFont typeface="Wingdings" pitchFamily="2" charset="2"/>
              <a:buChar char="n"/>
              <a:defRPr sz="2800" b="1">
                <a:solidFill>
                  <a:schemeClr val="tx1"/>
                </a:solidFill>
                <a:effectLst/>
                <a:latin typeface="Times New Roman" pitchFamily="18" charset="0"/>
                <a:ea typeface="华文新魏"/>
                <a:cs typeface="Times New Roman" pitchFamily="18" charset="0"/>
              </a:defRPr>
            </a:lvl1pPr>
            <a:lvl2pPr marL="889000" indent="-439738" algn="l" rtl="0" eaLnBrk="0" fontAlgn="base" hangingPunct="0">
              <a:spcBef>
                <a:spcPts val="0"/>
              </a:spcBef>
              <a:spcAft>
                <a:spcPct val="0"/>
              </a:spcAft>
              <a:buClr>
                <a:schemeClr val="hlink"/>
              </a:buClr>
              <a:buSzPct val="65000"/>
              <a:buFont typeface="Wingdings" pitchFamily="2" charset="2"/>
              <a:buChar char="¡"/>
              <a:defRPr sz="2400" b="1">
                <a:solidFill>
                  <a:schemeClr val="tx1"/>
                </a:solidFill>
                <a:latin typeface="华文新魏"/>
                <a:ea typeface="华文新魏"/>
                <a:cs typeface="华文新魏"/>
              </a:defRPr>
            </a:lvl2pPr>
            <a:lvl3pPr marL="1293813" indent="-403225" algn="l" rtl="0" eaLnBrk="0" fontAlgn="base" hangingPunct="0">
              <a:spcBef>
                <a:spcPts val="0"/>
              </a:spcBef>
              <a:spcAft>
                <a:spcPct val="0"/>
              </a:spcAft>
              <a:buClr>
                <a:schemeClr val="accent1"/>
              </a:buClr>
              <a:buSzPct val="70000"/>
              <a:buFont typeface="Wingdings" pitchFamily="2" charset="2"/>
              <a:buChar char="n"/>
              <a:defRPr sz="2000" b="1">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0"/>
              </a:spcBef>
              <a:spcAft>
                <a:spcPct val="0"/>
              </a:spcAft>
              <a:buClr>
                <a:schemeClr val="hlink"/>
              </a:buClr>
              <a:buSzPct val="75000"/>
              <a:buFont typeface="Wingdings" pitchFamily="2" charset="2"/>
              <a:buChar char="¡"/>
              <a:defRPr sz="2000" b="1">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0"/>
              </a:spcBef>
              <a:spcAft>
                <a:spcPct val="0"/>
              </a:spcAft>
              <a:buClr>
                <a:schemeClr val="accent1"/>
              </a:buClr>
              <a:buSzPct val="70000"/>
              <a:buFont typeface="Wingdings" pitchFamily="2" charset="2"/>
              <a:buChar char="n"/>
              <a:defRPr sz="1600" b="1">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a:lstStyle>
          <a:p>
            <a:r>
              <a:rPr lang="zh-CN" altLang="zh-CN" dirty="0"/>
              <a:t>可变分区采用</a:t>
            </a:r>
            <a:r>
              <a:rPr lang="zh-CN" altLang="zh-CN" dirty="0">
                <a:solidFill>
                  <a:srgbClr val="FF0000"/>
                </a:solidFill>
              </a:rPr>
              <a:t>动态地址重定位</a:t>
            </a:r>
            <a:r>
              <a:rPr lang="zh-CN" altLang="zh-CN" dirty="0"/>
              <a:t>，进程的程序和数据的地址转换由</a:t>
            </a:r>
            <a:r>
              <a:rPr lang="zh-CN" altLang="zh-CN" dirty="0">
                <a:solidFill>
                  <a:srgbClr val="0000FF"/>
                </a:solidFill>
              </a:rPr>
              <a:t>基址寄存器</a:t>
            </a:r>
            <a:r>
              <a:rPr lang="zh-CN" altLang="zh-CN" dirty="0"/>
              <a:t>和</a:t>
            </a:r>
            <a:r>
              <a:rPr lang="zh-CN" altLang="zh-CN" dirty="0">
                <a:solidFill>
                  <a:srgbClr val="0000FF"/>
                </a:solidFill>
              </a:rPr>
              <a:t>限长寄存器</a:t>
            </a:r>
            <a:r>
              <a:rPr lang="zh-CN" altLang="en-US" dirty="0"/>
              <a:t>完成</a:t>
            </a:r>
            <a:r>
              <a:rPr lang="zh-CN" altLang="zh-CN" dirty="0"/>
              <a:t> </a:t>
            </a:r>
            <a:endParaRPr kumimoji="1" lang="zh-CN" altLang="en-US" dirty="0"/>
          </a:p>
        </p:txBody>
      </p:sp>
      <p:sp>
        <p:nvSpPr>
          <p:cNvPr id="23555" name="Rectangle 3"/>
          <p:cNvSpPr>
            <a:spLocks noGrp="1" noChangeArrowheads="1"/>
          </p:cNvSpPr>
          <p:nvPr>
            <p:ph type="body" idx="1"/>
          </p:nvPr>
        </p:nvSpPr>
        <p:spPr>
          <a:xfrm>
            <a:off x="685800" y="2209800"/>
            <a:ext cx="7772400" cy="4114800"/>
          </a:xfrm>
        </p:spPr>
        <p:txBody>
          <a:bodyPr/>
          <a:lstStyle/>
          <a:p>
            <a:pPr eaLnBrk="1" hangingPunct="1">
              <a:buFontTx/>
              <a:buNone/>
            </a:pPr>
            <a:r>
              <a:rPr lang="en-US" altLang="zh-CN" dirty="0">
                <a:latin typeface="华文新魏" charset="0"/>
                <a:ea typeface="华文新魏" charset="0"/>
                <a:cs typeface="华文新魏" charset="0"/>
              </a:rPr>
              <a:t>  </a:t>
            </a:r>
          </a:p>
        </p:txBody>
      </p:sp>
      <p:grpSp>
        <p:nvGrpSpPr>
          <p:cNvPr id="23556" name="Group 29"/>
          <p:cNvGrpSpPr>
            <a:grpSpLocks/>
          </p:cNvGrpSpPr>
          <p:nvPr/>
        </p:nvGrpSpPr>
        <p:grpSpPr bwMode="auto">
          <a:xfrm>
            <a:off x="882352" y="2564904"/>
            <a:ext cx="6858000" cy="3816424"/>
            <a:chOff x="336" y="1113"/>
            <a:chExt cx="4320" cy="2583"/>
          </a:xfrm>
        </p:grpSpPr>
        <p:sp>
          <p:nvSpPr>
            <p:cNvPr id="23557" name="Text Box 5"/>
            <p:cNvSpPr txBox="1">
              <a:spLocks noChangeArrowheads="1"/>
            </p:cNvSpPr>
            <p:nvPr/>
          </p:nvSpPr>
          <p:spPr bwMode="auto">
            <a:xfrm>
              <a:off x="2503" y="1488"/>
              <a:ext cx="761" cy="30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基址</a:t>
              </a:r>
            </a:p>
          </p:txBody>
        </p:sp>
        <p:sp>
          <p:nvSpPr>
            <p:cNvPr id="23558" name="Text Box 6"/>
            <p:cNvSpPr txBox="1">
              <a:spLocks noChangeArrowheads="1"/>
            </p:cNvSpPr>
            <p:nvPr/>
          </p:nvSpPr>
          <p:spPr bwMode="auto">
            <a:xfrm>
              <a:off x="2474" y="1113"/>
              <a:ext cx="832" cy="279"/>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基址寄存器</a:t>
              </a:r>
            </a:p>
          </p:txBody>
        </p:sp>
        <p:sp>
          <p:nvSpPr>
            <p:cNvPr id="23559" name="Text Box 7"/>
            <p:cNvSpPr txBox="1">
              <a:spLocks noChangeArrowheads="1"/>
            </p:cNvSpPr>
            <p:nvPr/>
          </p:nvSpPr>
          <p:spPr bwMode="auto">
            <a:xfrm>
              <a:off x="776" y="2786"/>
              <a:ext cx="664" cy="238"/>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逻辑地址</a:t>
              </a:r>
            </a:p>
          </p:txBody>
        </p:sp>
        <p:sp>
          <p:nvSpPr>
            <p:cNvPr id="23560" name="Line 8"/>
            <p:cNvSpPr>
              <a:spLocks noChangeShapeType="1"/>
            </p:cNvSpPr>
            <p:nvPr/>
          </p:nvSpPr>
          <p:spPr bwMode="auto">
            <a:xfrm flipV="1">
              <a:off x="3286" y="1570"/>
              <a:ext cx="244"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61" name="Text Box 9"/>
            <p:cNvSpPr txBox="1">
              <a:spLocks noChangeArrowheads="1"/>
            </p:cNvSpPr>
            <p:nvPr/>
          </p:nvSpPr>
          <p:spPr bwMode="auto">
            <a:xfrm>
              <a:off x="336" y="2445"/>
              <a:ext cx="392" cy="453"/>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a:solidFill>
                    <a:srgbClr val="0033CC"/>
                  </a:solidFill>
                  <a:latin typeface="华文新魏" charset="0"/>
                  <a:ea typeface="华文新魏" charset="0"/>
                  <a:cs typeface="华文新魏" charset="0"/>
                </a:rPr>
                <a:t>CPU</a:t>
              </a:r>
            </a:p>
          </p:txBody>
        </p:sp>
        <p:sp>
          <p:nvSpPr>
            <p:cNvPr id="23562" name="AutoShape 10"/>
            <p:cNvSpPr>
              <a:spLocks noChangeArrowheads="1"/>
            </p:cNvSpPr>
            <p:nvPr/>
          </p:nvSpPr>
          <p:spPr bwMode="auto">
            <a:xfrm>
              <a:off x="2817" y="2561"/>
              <a:ext cx="147" cy="228"/>
            </a:xfrm>
            <a:prstGeom prst="flowChartOr">
              <a:avLst/>
            </a:prstGeom>
            <a:solidFill>
              <a:schemeClr val="accent1"/>
            </a:solidFill>
            <a:ln w="19050">
              <a:solidFill>
                <a:srgbClr val="000000"/>
              </a:solidFill>
              <a:round/>
              <a:headEnd/>
              <a:tailEnd/>
            </a:ln>
          </p:spPr>
          <p:txBody>
            <a:bodyPr tIns="0" bIns="0"/>
            <a:lstStyle/>
            <a:p>
              <a:endParaRPr lang="zh-CN" altLang="en-US"/>
            </a:p>
          </p:txBody>
        </p:sp>
        <p:sp>
          <p:nvSpPr>
            <p:cNvPr id="23563" name="Line 11"/>
            <p:cNvSpPr>
              <a:spLocks noChangeShapeType="1"/>
            </p:cNvSpPr>
            <p:nvPr/>
          </p:nvSpPr>
          <p:spPr bwMode="auto">
            <a:xfrm>
              <a:off x="2895" y="1801"/>
              <a:ext cx="0" cy="78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64" name="Line 12"/>
            <p:cNvSpPr>
              <a:spLocks noChangeShapeType="1"/>
            </p:cNvSpPr>
            <p:nvPr/>
          </p:nvSpPr>
          <p:spPr bwMode="auto">
            <a:xfrm>
              <a:off x="728" y="2709"/>
              <a:ext cx="684"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65" name="Line 13"/>
            <p:cNvSpPr>
              <a:spLocks noChangeShapeType="1"/>
            </p:cNvSpPr>
            <p:nvPr/>
          </p:nvSpPr>
          <p:spPr bwMode="auto">
            <a:xfrm flipV="1">
              <a:off x="2943" y="2670"/>
              <a:ext cx="832" cy="3"/>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66" name="Text Box 14"/>
            <p:cNvSpPr txBox="1">
              <a:spLocks noChangeArrowheads="1"/>
            </p:cNvSpPr>
            <p:nvPr/>
          </p:nvSpPr>
          <p:spPr bwMode="auto">
            <a:xfrm>
              <a:off x="3047" y="2728"/>
              <a:ext cx="656" cy="286"/>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C00000"/>
                  </a:solidFill>
                  <a:latin typeface="华文新魏" charset="0"/>
                  <a:ea typeface="华文新魏" charset="0"/>
                  <a:cs typeface="华文新魏" charset="0"/>
                </a:rPr>
                <a:t>绝对地址</a:t>
              </a:r>
            </a:p>
          </p:txBody>
        </p:sp>
        <p:sp>
          <p:nvSpPr>
            <p:cNvPr id="23567" name="Text Box 15"/>
            <p:cNvSpPr txBox="1">
              <a:spLocks noChangeArrowheads="1"/>
            </p:cNvSpPr>
            <p:nvPr/>
          </p:nvSpPr>
          <p:spPr bwMode="auto">
            <a:xfrm>
              <a:off x="3775" y="1536"/>
              <a:ext cx="881" cy="454"/>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操作系统区</a:t>
              </a:r>
            </a:p>
          </p:txBody>
        </p:sp>
        <p:sp>
          <p:nvSpPr>
            <p:cNvPr id="23568" name="Text Box 16"/>
            <p:cNvSpPr txBox="1">
              <a:spLocks noChangeArrowheads="1"/>
            </p:cNvSpPr>
            <p:nvPr/>
          </p:nvSpPr>
          <p:spPr bwMode="auto">
            <a:xfrm>
              <a:off x="3775" y="1994"/>
              <a:ext cx="881" cy="45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空闲分区</a:t>
              </a:r>
              <a:r>
                <a:rPr kumimoji="0" lang="en-US" altLang="zh-CN" sz="2000">
                  <a:solidFill>
                    <a:srgbClr val="0033CC"/>
                  </a:solidFill>
                  <a:latin typeface="华文新魏" charset="0"/>
                  <a:ea typeface="华文新魏" charset="0"/>
                  <a:cs typeface="华文新魏" charset="0"/>
                </a:rPr>
                <a:t>1</a:t>
              </a:r>
            </a:p>
          </p:txBody>
        </p:sp>
        <p:sp>
          <p:nvSpPr>
            <p:cNvPr id="23569" name="Text Box 17"/>
            <p:cNvSpPr txBox="1">
              <a:spLocks noChangeArrowheads="1"/>
            </p:cNvSpPr>
            <p:nvPr/>
          </p:nvSpPr>
          <p:spPr bwMode="auto">
            <a:xfrm>
              <a:off x="3775" y="2447"/>
              <a:ext cx="881" cy="453"/>
            </a:xfrm>
            <a:prstGeom prst="rect">
              <a:avLst/>
            </a:prstGeom>
            <a:solidFill>
              <a:srgbClr val="FFFF0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用户作业</a:t>
              </a:r>
              <a:r>
                <a:rPr kumimoji="0" lang="en-US" altLang="zh-CN" sz="2000" dirty="0">
                  <a:solidFill>
                    <a:srgbClr val="0033CC"/>
                  </a:solidFill>
                  <a:latin typeface="华文新魏" charset="0"/>
                  <a:ea typeface="华文新魏" charset="0"/>
                  <a:cs typeface="华文新魏" charset="0"/>
                </a:rPr>
                <a:t>1</a:t>
              </a:r>
            </a:p>
          </p:txBody>
        </p:sp>
        <p:sp>
          <p:nvSpPr>
            <p:cNvPr id="23570" name="Text Box 18"/>
            <p:cNvSpPr txBox="1">
              <a:spLocks noChangeArrowheads="1"/>
            </p:cNvSpPr>
            <p:nvPr/>
          </p:nvSpPr>
          <p:spPr bwMode="auto">
            <a:xfrm>
              <a:off x="3775" y="2900"/>
              <a:ext cx="881" cy="453"/>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空闲分区</a:t>
              </a:r>
              <a:r>
                <a:rPr kumimoji="0" lang="en-US" altLang="zh-CN" sz="2000">
                  <a:solidFill>
                    <a:srgbClr val="0033CC"/>
                  </a:solidFill>
                  <a:latin typeface="华文新魏" charset="0"/>
                  <a:ea typeface="华文新魏" charset="0"/>
                  <a:cs typeface="华文新魏" charset="0"/>
                </a:rPr>
                <a:t>2</a:t>
              </a:r>
            </a:p>
          </p:txBody>
        </p:sp>
        <p:sp>
          <p:nvSpPr>
            <p:cNvPr id="23571" name="Text Box 19"/>
            <p:cNvSpPr txBox="1">
              <a:spLocks noChangeArrowheads="1"/>
            </p:cNvSpPr>
            <p:nvPr/>
          </p:nvSpPr>
          <p:spPr bwMode="auto">
            <a:xfrm>
              <a:off x="1524" y="1488"/>
              <a:ext cx="732" cy="30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限长</a:t>
              </a:r>
            </a:p>
          </p:txBody>
        </p:sp>
        <p:sp>
          <p:nvSpPr>
            <p:cNvPr id="23572" name="Text Box 20"/>
            <p:cNvSpPr txBox="1">
              <a:spLocks noChangeArrowheads="1"/>
            </p:cNvSpPr>
            <p:nvPr/>
          </p:nvSpPr>
          <p:spPr bwMode="auto">
            <a:xfrm>
              <a:off x="1476" y="1113"/>
              <a:ext cx="880" cy="279"/>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限长寄存器</a:t>
              </a:r>
            </a:p>
          </p:txBody>
        </p:sp>
        <p:sp>
          <p:nvSpPr>
            <p:cNvPr id="23573" name="Line 21"/>
            <p:cNvSpPr>
              <a:spLocks noChangeShapeType="1"/>
            </p:cNvSpPr>
            <p:nvPr/>
          </p:nvSpPr>
          <p:spPr bwMode="auto">
            <a:xfrm>
              <a:off x="1916" y="1798"/>
              <a:ext cx="0" cy="604"/>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74" name="AutoShape 22"/>
            <p:cNvSpPr>
              <a:spLocks noChangeArrowheads="1"/>
            </p:cNvSpPr>
            <p:nvPr/>
          </p:nvSpPr>
          <p:spPr bwMode="auto">
            <a:xfrm>
              <a:off x="1427" y="2396"/>
              <a:ext cx="978" cy="603"/>
            </a:xfrm>
            <a:prstGeom prst="flowChartDecision">
              <a:avLst/>
            </a:prstGeom>
            <a:solidFill>
              <a:schemeClr val="accent1"/>
            </a:solidFill>
            <a:ln w="19050">
              <a:solidFill>
                <a:srgbClr val="000000"/>
              </a:solidFill>
              <a:miter lim="800000"/>
              <a:headEnd/>
              <a:tailEnd/>
            </a:ln>
          </p:spPr>
          <p:txBody>
            <a:bodyPr tIns="0" bIns="0"/>
            <a:lstStyle/>
            <a:p>
              <a:endParaRPr lang="zh-CN" altLang="en-US"/>
            </a:p>
          </p:txBody>
        </p:sp>
        <p:sp>
          <p:nvSpPr>
            <p:cNvPr id="23575" name="Text Box 23"/>
            <p:cNvSpPr txBox="1">
              <a:spLocks noChangeArrowheads="1"/>
            </p:cNvSpPr>
            <p:nvPr/>
          </p:nvSpPr>
          <p:spPr bwMode="auto">
            <a:xfrm>
              <a:off x="1572" y="2611"/>
              <a:ext cx="635" cy="256"/>
            </a:xfrm>
            <a:prstGeom prst="rect">
              <a:avLst/>
            </a:prstGeom>
            <a:no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33CC"/>
                  </a:solidFill>
                  <a:latin typeface="华文新魏" charset="0"/>
                  <a:ea typeface="华文新魏" charset="0"/>
                  <a:cs typeface="华文新魏" charset="0"/>
                </a:rPr>
                <a:t>&lt;</a:t>
              </a:r>
              <a:r>
                <a:rPr kumimoji="0" lang="zh-CN" altLang="en-US" sz="2000" dirty="0">
                  <a:solidFill>
                    <a:srgbClr val="0033CC"/>
                  </a:solidFill>
                  <a:latin typeface="华文新魏" charset="0"/>
                  <a:ea typeface="华文新魏" charset="0"/>
                  <a:cs typeface="华文新魏" charset="0"/>
                </a:rPr>
                <a:t>限长</a:t>
              </a:r>
            </a:p>
          </p:txBody>
        </p:sp>
        <p:sp>
          <p:nvSpPr>
            <p:cNvPr id="23576" name="Line 24"/>
            <p:cNvSpPr>
              <a:spLocks noChangeShapeType="1"/>
            </p:cNvSpPr>
            <p:nvPr/>
          </p:nvSpPr>
          <p:spPr bwMode="auto">
            <a:xfrm flipV="1">
              <a:off x="2405" y="2709"/>
              <a:ext cx="391" cy="2"/>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77" name="Line 25"/>
            <p:cNvSpPr>
              <a:spLocks noChangeShapeType="1"/>
            </p:cNvSpPr>
            <p:nvPr/>
          </p:nvSpPr>
          <p:spPr bwMode="auto">
            <a:xfrm flipH="1">
              <a:off x="3530" y="1570"/>
              <a:ext cx="0" cy="91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78" name="Line 26"/>
            <p:cNvSpPr>
              <a:spLocks noChangeShapeType="1"/>
            </p:cNvSpPr>
            <p:nvPr/>
          </p:nvSpPr>
          <p:spPr bwMode="auto">
            <a:xfrm>
              <a:off x="3530" y="2481"/>
              <a:ext cx="24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79" name="Line 27"/>
            <p:cNvSpPr>
              <a:spLocks noChangeShapeType="1"/>
            </p:cNvSpPr>
            <p:nvPr/>
          </p:nvSpPr>
          <p:spPr bwMode="auto">
            <a:xfrm>
              <a:off x="1916" y="3023"/>
              <a:ext cx="0" cy="342"/>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23580" name="Text Box 28"/>
            <p:cNvSpPr txBox="1">
              <a:spLocks noChangeArrowheads="1"/>
            </p:cNvSpPr>
            <p:nvPr/>
          </p:nvSpPr>
          <p:spPr bwMode="auto">
            <a:xfrm>
              <a:off x="1476" y="3440"/>
              <a:ext cx="880" cy="256"/>
            </a:xfrm>
            <a:prstGeom prst="rect">
              <a:avLst/>
            </a:prstGeom>
            <a:solidFill>
              <a:srgbClr val="FFCC00"/>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越界中断</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可变分区地址转换与存储保护</a:t>
            </a:r>
            <a:endParaRPr kumimoji="1" lang="zh-CN" altLang="en-US" dirty="0"/>
          </a:p>
        </p:txBody>
      </p:sp>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Tree>
    <p:extLst>
      <p:ext uri="{BB962C8B-B14F-4D97-AF65-F5344CB8AC3E}">
        <p14:creationId xmlns:p14="http://schemas.microsoft.com/office/powerpoint/2010/main" val="340073059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340768"/>
            <a:ext cx="9144000" cy="4968552"/>
          </a:xfrm>
        </p:spPr>
        <p:txBody>
          <a:bodyPr/>
          <a:lstStyle/>
          <a:p>
            <a:r>
              <a:rPr lang="zh-CN" altLang="zh-CN" dirty="0">
                <a:latin typeface="华文新魏"/>
                <a:cs typeface="华文新魏"/>
              </a:rPr>
              <a:t>多道程序系统中，硬件只需</a:t>
            </a:r>
            <a:r>
              <a:rPr lang="zh-CN" altLang="zh-CN" dirty="0">
                <a:solidFill>
                  <a:srgbClr val="FF0000"/>
                </a:solidFill>
                <a:latin typeface="华文新魏"/>
                <a:cs typeface="华文新魏"/>
              </a:rPr>
              <a:t>一对</a:t>
            </a:r>
            <a:r>
              <a:rPr lang="zh-CN" altLang="zh-CN" dirty="0">
                <a:solidFill>
                  <a:srgbClr val="0000FF"/>
                </a:solidFill>
                <a:latin typeface="华文新魏"/>
                <a:cs typeface="华文新魏"/>
              </a:rPr>
              <a:t>基址</a:t>
            </a:r>
            <a:r>
              <a:rPr lang="en-US" altLang="zh-CN" dirty="0">
                <a:solidFill>
                  <a:srgbClr val="0000FF"/>
                </a:solidFill>
                <a:latin typeface="华文新魏"/>
                <a:cs typeface="华文新魏"/>
              </a:rPr>
              <a:t>/</a:t>
            </a:r>
            <a:r>
              <a:rPr lang="zh-CN" altLang="zh-CN" dirty="0">
                <a:solidFill>
                  <a:srgbClr val="0000FF"/>
                </a:solidFill>
                <a:latin typeface="华文新魏"/>
                <a:cs typeface="华文新魏"/>
              </a:rPr>
              <a:t>限长寄存器</a:t>
            </a:r>
            <a:endParaRPr lang="en-US" altLang="zh-CN" dirty="0">
              <a:solidFill>
                <a:srgbClr val="0000FF"/>
              </a:solidFill>
              <a:latin typeface="华文新魏"/>
              <a:cs typeface="华文新魏"/>
            </a:endParaRPr>
          </a:p>
          <a:p>
            <a:pPr lvl="1"/>
            <a:r>
              <a:rPr lang="zh-CN" altLang="zh-CN" dirty="0"/>
              <a:t>一个进程在执行过程中出现等待事件时，操作系统把</a:t>
            </a:r>
            <a:r>
              <a:rPr lang="zh-CN" altLang="zh-CN" dirty="0">
                <a:solidFill>
                  <a:srgbClr val="0000FF"/>
                </a:solidFill>
              </a:rPr>
              <a:t>基址</a:t>
            </a:r>
            <a:r>
              <a:rPr lang="en-US" altLang="zh-CN" dirty="0">
                <a:solidFill>
                  <a:srgbClr val="0000FF"/>
                </a:solidFill>
              </a:rPr>
              <a:t>/</a:t>
            </a:r>
            <a:r>
              <a:rPr lang="zh-CN" altLang="zh-CN" dirty="0">
                <a:solidFill>
                  <a:srgbClr val="0000FF"/>
                </a:solidFill>
              </a:rPr>
              <a:t>限长寄存器</a:t>
            </a:r>
            <a:r>
              <a:rPr lang="zh-CN" altLang="zh-CN" dirty="0"/>
              <a:t>的内容随同此进程其他信息一起保存起来</a:t>
            </a:r>
            <a:endParaRPr lang="en-US" altLang="zh-CN" dirty="0"/>
          </a:p>
          <a:p>
            <a:pPr lvl="1"/>
            <a:r>
              <a:rPr lang="zh-CN" altLang="zh-CN" dirty="0"/>
              <a:t>另一个进程被选中执行时，则将其基址</a:t>
            </a:r>
            <a:r>
              <a:rPr lang="en-US" altLang="zh-CN" dirty="0"/>
              <a:t>/</a:t>
            </a:r>
            <a:r>
              <a:rPr lang="zh-CN" altLang="zh-CN" dirty="0"/>
              <a:t>限长值再送入基址</a:t>
            </a:r>
            <a:r>
              <a:rPr lang="en-US" altLang="zh-CN" dirty="0"/>
              <a:t>/</a:t>
            </a:r>
            <a:r>
              <a:rPr lang="zh-CN" altLang="zh-CN" dirty="0"/>
              <a:t>限长寄存器 </a:t>
            </a:r>
            <a:endParaRPr lang="en-US" altLang="zh-CN" dirty="0"/>
          </a:p>
          <a:p>
            <a:r>
              <a:rPr kumimoji="1" lang="en-US" altLang="zh-CN" dirty="0">
                <a:latin typeface="华文新魏"/>
                <a:cs typeface="华文新魏"/>
              </a:rPr>
              <a:t>C</a:t>
            </a:r>
            <a:r>
              <a:rPr kumimoji="1" lang="zh-CN" altLang="en-US" dirty="0">
                <a:latin typeface="华文新魏"/>
                <a:cs typeface="华文新魏"/>
              </a:rPr>
              <a:t>语言编译至少三个段</a:t>
            </a:r>
            <a:endParaRPr kumimoji="1" lang="en-US" altLang="zh-CN" dirty="0">
              <a:latin typeface="华文新魏"/>
              <a:cs typeface="华文新魏"/>
            </a:endParaRPr>
          </a:p>
          <a:p>
            <a:pPr lvl="1"/>
            <a:r>
              <a:rPr kumimoji="1" lang="zh-CN" altLang="en-US" dirty="0"/>
              <a:t>代码段、数据段、堆栈段</a:t>
            </a:r>
            <a:endParaRPr kumimoji="1" lang="en-US" altLang="zh-CN" dirty="0"/>
          </a:p>
          <a:p>
            <a:r>
              <a:rPr kumimoji="1" lang="en-US" altLang="zh-CN" dirty="0">
                <a:latin typeface="华文新魏"/>
                <a:cs typeface="华文新魏"/>
              </a:rPr>
              <a:t>X86</a:t>
            </a:r>
            <a:r>
              <a:rPr kumimoji="1" lang="zh-CN" altLang="en-US" dirty="0">
                <a:latin typeface="华文新魏"/>
                <a:cs typeface="华文新魏"/>
              </a:rPr>
              <a:t>支持多个段基址寄存器</a:t>
            </a:r>
            <a:endParaRPr kumimoji="1" lang="en-US" altLang="zh-CN" dirty="0">
              <a:latin typeface="华文新魏"/>
              <a:cs typeface="华文新魏"/>
            </a:endParaRPr>
          </a:p>
          <a:p>
            <a:pPr lvl="1"/>
            <a:r>
              <a:rPr kumimoji="1" lang="en-US" altLang="zh-CN" dirty="0"/>
              <a:t>CS</a:t>
            </a:r>
            <a:r>
              <a:rPr kumimoji="1" lang="zh-CN" altLang="en-US" dirty="0"/>
              <a:t>、</a:t>
            </a:r>
            <a:r>
              <a:rPr kumimoji="1" lang="en-US" altLang="zh-CN" dirty="0"/>
              <a:t>DS</a:t>
            </a:r>
            <a:r>
              <a:rPr kumimoji="1" lang="zh-CN" altLang="en-US" dirty="0"/>
              <a:t>、</a:t>
            </a:r>
            <a:r>
              <a:rPr kumimoji="1" lang="en-US" altLang="zh-CN" dirty="0"/>
              <a:t>SS</a:t>
            </a:r>
            <a:endParaRPr kumimoji="1" lang="zh-CN" altLang="en-US"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多对基址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限长寄存器</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Tree>
    <p:extLst>
      <p:ext uri="{BB962C8B-B14F-4D97-AF65-F5344CB8AC3E}">
        <p14:creationId xmlns:p14="http://schemas.microsoft.com/office/powerpoint/2010/main" val="117005972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0" y="1196752"/>
            <a:ext cx="9144000" cy="5112568"/>
          </a:xfrm>
        </p:spPr>
        <p:txBody>
          <a:bodyPr/>
          <a:lstStyle/>
          <a:p>
            <a:r>
              <a:rPr lang="zh-CN" altLang="zh-CN" dirty="0"/>
              <a:t>提供</a:t>
            </a:r>
            <a:r>
              <a:rPr lang="zh-CN" altLang="zh-CN" dirty="0">
                <a:solidFill>
                  <a:srgbClr val="FF0000"/>
                </a:solidFill>
              </a:rPr>
              <a:t>两对或多对</a:t>
            </a:r>
            <a:r>
              <a:rPr lang="zh-CN" altLang="zh-CN" dirty="0"/>
              <a:t>基址</a:t>
            </a:r>
            <a:r>
              <a:rPr lang="en-US" altLang="zh-CN" dirty="0"/>
              <a:t>/</a:t>
            </a:r>
            <a:r>
              <a:rPr lang="zh-CN" altLang="zh-CN" dirty="0"/>
              <a:t>限长寄存器的机器中，允许一个进程占用两个或多个分区</a:t>
            </a:r>
            <a:endParaRPr lang="en-US" altLang="zh-CN" dirty="0"/>
          </a:p>
          <a:p>
            <a:pPr lvl="1"/>
            <a:r>
              <a:rPr lang="zh-CN" altLang="zh-CN" dirty="0"/>
              <a:t>规定</a:t>
            </a:r>
            <a:r>
              <a:rPr lang="zh-CN" altLang="zh-CN" dirty="0">
                <a:solidFill>
                  <a:srgbClr val="0000FF"/>
                </a:solidFill>
              </a:rPr>
              <a:t>某对</a:t>
            </a:r>
            <a:r>
              <a:rPr lang="zh-CN" altLang="zh-CN" dirty="0">
                <a:solidFill>
                  <a:srgbClr val="FF0000"/>
                </a:solidFill>
              </a:rPr>
              <a:t>基址</a:t>
            </a:r>
            <a:r>
              <a:rPr lang="en-US" altLang="zh-CN" dirty="0">
                <a:solidFill>
                  <a:srgbClr val="FF0000"/>
                </a:solidFill>
              </a:rPr>
              <a:t>/</a:t>
            </a:r>
            <a:r>
              <a:rPr lang="zh-CN" altLang="zh-CN" dirty="0">
                <a:solidFill>
                  <a:srgbClr val="FF0000"/>
                </a:solidFill>
              </a:rPr>
              <a:t>限长寄存器</a:t>
            </a:r>
            <a:r>
              <a:rPr lang="zh-CN" altLang="zh-CN" dirty="0"/>
              <a:t>的区域是</a:t>
            </a:r>
            <a:r>
              <a:rPr lang="zh-CN" altLang="zh-CN" dirty="0">
                <a:solidFill>
                  <a:srgbClr val="FF0000"/>
                </a:solidFill>
              </a:rPr>
              <a:t>共享</a:t>
            </a:r>
            <a:r>
              <a:rPr lang="zh-CN" altLang="zh-CN" dirty="0"/>
              <a:t>的，用来存放共享的程序和数据，</a:t>
            </a:r>
            <a:r>
              <a:rPr lang="zh-CN" altLang="zh-CN" dirty="0">
                <a:solidFill>
                  <a:srgbClr val="0000FF"/>
                </a:solidFill>
              </a:rPr>
              <a:t>共享区域</a:t>
            </a:r>
            <a:r>
              <a:rPr lang="zh-CN" altLang="zh-CN" dirty="0"/>
              <a:t>中的信息</a:t>
            </a:r>
            <a:r>
              <a:rPr lang="zh-CN" altLang="zh-CN" dirty="0">
                <a:solidFill>
                  <a:srgbClr val="FF0000"/>
                </a:solidFill>
              </a:rPr>
              <a:t>只能读出不能写入</a:t>
            </a:r>
            <a:endParaRPr lang="en-US" altLang="zh-CN" dirty="0">
              <a:solidFill>
                <a:srgbClr val="FF0000"/>
              </a:solidFill>
            </a:endParaRPr>
          </a:p>
          <a:p>
            <a:pPr lvl="1"/>
            <a:r>
              <a:rPr lang="zh-CN" altLang="zh-CN" dirty="0"/>
              <a:t>多用户进程</a:t>
            </a:r>
            <a:r>
              <a:rPr lang="zh-CN" altLang="en-US" dirty="0"/>
              <a:t>的</a:t>
            </a:r>
            <a:r>
              <a:rPr lang="zh-CN" altLang="zh-CN" dirty="0">
                <a:solidFill>
                  <a:srgbClr val="0000FF"/>
                </a:solidFill>
              </a:rPr>
              <a:t>共享例程</a:t>
            </a:r>
            <a:r>
              <a:rPr lang="zh-CN" altLang="zh-CN" dirty="0"/>
              <a:t>可放</a:t>
            </a:r>
            <a:r>
              <a:rPr lang="zh-CN" altLang="zh-CN" dirty="0">
                <a:solidFill>
                  <a:srgbClr val="FF0000"/>
                </a:solidFill>
              </a:rPr>
              <a:t>在限定的公用区域中</a:t>
            </a:r>
            <a:r>
              <a:rPr lang="zh-CN" altLang="zh-CN" dirty="0"/>
              <a:t> </a:t>
            </a:r>
            <a:endParaRPr kumimoji="1" lang="zh-CN" altLang="en-US" dirty="0"/>
          </a:p>
        </p:txBody>
      </p:sp>
      <p:grpSp>
        <p:nvGrpSpPr>
          <p:cNvPr id="24580" name="Group 4"/>
          <p:cNvGrpSpPr>
            <a:grpSpLocks/>
          </p:cNvGrpSpPr>
          <p:nvPr/>
        </p:nvGrpSpPr>
        <p:grpSpPr bwMode="auto">
          <a:xfrm>
            <a:off x="605179" y="3573016"/>
            <a:ext cx="7783245" cy="2808312"/>
            <a:chOff x="1933" y="1908"/>
            <a:chExt cx="7011" cy="3744"/>
          </a:xfrm>
        </p:grpSpPr>
        <p:sp>
          <p:nvSpPr>
            <p:cNvPr id="24581" name="Text Box 5"/>
            <p:cNvSpPr txBox="1">
              <a:spLocks noChangeArrowheads="1"/>
            </p:cNvSpPr>
            <p:nvPr/>
          </p:nvSpPr>
          <p:spPr bwMode="auto">
            <a:xfrm>
              <a:off x="6455" y="5184"/>
              <a:ext cx="1705" cy="46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进程</a:t>
              </a:r>
              <a:r>
                <a:rPr lang="en-US" altLang="zh-CN" sz="2000" dirty="0">
                  <a:solidFill>
                    <a:srgbClr val="0033CC"/>
                  </a:solidFill>
                  <a:latin typeface="华文新魏" charset="0"/>
                  <a:ea typeface="华文新魏" charset="0"/>
                  <a:cs typeface="华文新魏" charset="0"/>
                </a:rPr>
                <a:t>B</a:t>
              </a:r>
              <a:r>
                <a:rPr lang="zh-CN" altLang="en-US" sz="2000" dirty="0">
                  <a:solidFill>
                    <a:srgbClr val="0033CC"/>
                  </a:solidFill>
                  <a:latin typeface="华文新魏" charset="0"/>
                  <a:ea typeface="华文新魏" charset="0"/>
                  <a:cs typeface="华文新魏" charset="0"/>
                </a:rPr>
                <a:t>虚</a:t>
              </a:r>
              <a:r>
                <a:rPr lang="en-US" altLang="zh-CN" sz="2000" dirty="0">
                  <a:solidFill>
                    <a:srgbClr val="0033CC"/>
                  </a:solidFill>
                  <a:latin typeface="华文新魏" charset="0"/>
                  <a:ea typeface="华文新魏" charset="0"/>
                  <a:cs typeface="华文新魏" charset="0"/>
                </a:rPr>
                <a:t>CPU</a:t>
              </a:r>
            </a:p>
          </p:txBody>
        </p:sp>
        <p:sp>
          <p:nvSpPr>
            <p:cNvPr id="24582" name="Text Box 6"/>
            <p:cNvSpPr txBox="1">
              <a:spLocks noChangeArrowheads="1"/>
            </p:cNvSpPr>
            <p:nvPr/>
          </p:nvSpPr>
          <p:spPr bwMode="auto">
            <a:xfrm>
              <a:off x="6454" y="3249"/>
              <a:ext cx="1706" cy="46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进程</a:t>
              </a:r>
              <a:r>
                <a:rPr lang="en-US" altLang="zh-CN" sz="2000" dirty="0">
                  <a:solidFill>
                    <a:srgbClr val="0033CC"/>
                  </a:solidFill>
                  <a:latin typeface="华文新魏" charset="0"/>
                  <a:ea typeface="华文新魏" charset="0"/>
                  <a:cs typeface="华文新魏" charset="0"/>
                </a:rPr>
                <a:t>A</a:t>
              </a:r>
              <a:r>
                <a:rPr lang="zh-CN" altLang="en-US" sz="2000" dirty="0">
                  <a:solidFill>
                    <a:srgbClr val="0033CC"/>
                  </a:solidFill>
                  <a:latin typeface="华文新魏" charset="0"/>
                  <a:ea typeface="华文新魏" charset="0"/>
                  <a:cs typeface="华文新魏" charset="0"/>
                </a:rPr>
                <a:t>虚</a:t>
              </a:r>
              <a:r>
                <a:rPr lang="en-US" altLang="zh-CN" sz="2000" dirty="0">
                  <a:solidFill>
                    <a:srgbClr val="0033CC"/>
                  </a:solidFill>
                  <a:latin typeface="华文新魏" charset="0"/>
                  <a:ea typeface="华文新魏" charset="0"/>
                  <a:cs typeface="华文新魏" charset="0"/>
                </a:rPr>
                <a:t>CPU</a:t>
              </a:r>
            </a:p>
          </p:txBody>
        </p:sp>
        <p:sp>
          <p:nvSpPr>
            <p:cNvPr id="24583" name="Text Box 7"/>
            <p:cNvSpPr txBox="1">
              <a:spLocks noChangeArrowheads="1"/>
            </p:cNvSpPr>
            <p:nvPr/>
          </p:nvSpPr>
          <p:spPr bwMode="auto">
            <a:xfrm>
              <a:off x="5153" y="3781"/>
              <a:ext cx="3791" cy="140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a:solidFill>
                  <a:srgbClr val="0033CC"/>
                </a:solidFill>
                <a:latin typeface="Times New Roman" pitchFamily="18" charset="0"/>
                <a:ea typeface="宋体" pitchFamily="2" charset="-122"/>
                <a:cs typeface="+mn-cs"/>
              </a:endParaRPr>
            </a:p>
          </p:txBody>
        </p:sp>
        <p:sp>
          <p:nvSpPr>
            <p:cNvPr id="24584" name="Text Box 8"/>
            <p:cNvSpPr txBox="1">
              <a:spLocks noChangeArrowheads="1"/>
            </p:cNvSpPr>
            <p:nvPr/>
          </p:nvSpPr>
          <p:spPr bwMode="auto">
            <a:xfrm>
              <a:off x="5153" y="1908"/>
              <a:ext cx="3791" cy="1404"/>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2800">
                <a:solidFill>
                  <a:srgbClr val="0033CC"/>
                </a:solidFill>
                <a:latin typeface="Times New Roman" pitchFamily="18" charset="0"/>
                <a:ea typeface="宋体" pitchFamily="2" charset="-122"/>
                <a:cs typeface="+mn-cs"/>
              </a:endParaRPr>
            </a:p>
          </p:txBody>
        </p:sp>
        <p:sp>
          <p:nvSpPr>
            <p:cNvPr id="24585" name="Text Box 9"/>
            <p:cNvSpPr txBox="1">
              <a:spLocks noChangeArrowheads="1"/>
            </p:cNvSpPr>
            <p:nvPr/>
          </p:nvSpPr>
          <p:spPr bwMode="auto">
            <a:xfrm>
              <a:off x="3449" y="2376"/>
              <a:ext cx="947" cy="1248"/>
            </a:xfrm>
            <a:prstGeom prst="rect">
              <a:avLst/>
            </a:prstGeom>
            <a:solidFill>
              <a:srgbClr val="0000FF"/>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6" name="Text Box 10"/>
            <p:cNvSpPr txBox="1">
              <a:spLocks noChangeArrowheads="1"/>
            </p:cNvSpPr>
            <p:nvPr/>
          </p:nvSpPr>
          <p:spPr bwMode="auto">
            <a:xfrm>
              <a:off x="3449" y="3624"/>
              <a:ext cx="947" cy="624"/>
            </a:xfrm>
            <a:prstGeom prst="rect">
              <a:avLst/>
            </a:prstGeom>
            <a:solidFill>
              <a:srgbClr val="FF0000"/>
            </a:solidFill>
            <a:ln w="9525">
              <a:solidFill>
                <a:srgbClr val="000000"/>
              </a:solidFill>
              <a:prstDash val="dash"/>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7" name="Text Box 11"/>
            <p:cNvSpPr txBox="1">
              <a:spLocks noChangeArrowheads="1"/>
            </p:cNvSpPr>
            <p:nvPr/>
          </p:nvSpPr>
          <p:spPr bwMode="auto">
            <a:xfrm>
              <a:off x="3449" y="4248"/>
              <a:ext cx="947" cy="1248"/>
            </a:xfrm>
            <a:prstGeom prst="rect">
              <a:avLst/>
            </a:prstGeom>
            <a:solidFill>
              <a:srgbClr val="7030A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endParaRPr lang="zh-CN">
                <a:solidFill>
                  <a:srgbClr val="0033CC"/>
                </a:solidFill>
              </a:endParaRPr>
            </a:p>
          </p:txBody>
        </p:sp>
        <p:sp>
          <p:nvSpPr>
            <p:cNvPr id="24588" name="Text Box 12"/>
            <p:cNvSpPr txBox="1">
              <a:spLocks noChangeArrowheads="1"/>
            </p:cNvSpPr>
            <p:nvPr/>
          </p:nvSpPr>
          <p:spPr bwMode="auto">
            <a:xfrm>
              <a:off x="3265" y="5164"/>
              <a:ext cx="1327" cy="46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ea typeface="华文新魏" charset="0"/>
                  <a:cs typeface="华文新魏" charset="0"/>
                </a:rPr>
                <a:t>物理内存</a:t>
              </a:r>
            </a:p>
          </p:txBody>
        </p:sp>
        <p:sp>
          <p:nvSpPr>
            <p:cNvPr id="24589" name="Text Box 13"/>
            <p:cNvSpPr txBox="1">
              <a:spLocks noChangeArrowheads="1"/>
            </p:cNvSpPr>
            <p:nvPr/>
          </p:nvSpPr>
          <p:spPr bwMode="auto">
            <a:xfrm>
              <a:off x="1933" y="2688"/>
              <a:ext cx="1326" cy="780"/>
            </a:xfrm>
            <a:prstGeom prst="rect">
              <a:avLst/>
            </a:prstGeom>
            <a:solidFill>
              <a:srgbClr val="CBFFF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0033CC"/>
                  </a:solidFill>
                  <a:latin typeface="华文新魏" charset="0"/>
                  <a:ea typeface="华文新魏" charset="0"/>
                  <a:cs typeface="华文新魏" charset="0"/>
                </a:rPr>
                <a:t>进程</a:t>
              </a:r>
              <a:r>
                <a:rPr lang="en-US" altLang="zh-CN" sz="1800" dirty="0">
                  <a:solidFill>
                    <a:srgbClr val="0033CC"/>
                  </a:solidFill>
                  <a:latin typeface="华文新魏" charset="0"/>
                  <a:ea typeface="华文新魏" charset="0"/>
                  <a:cs typeface="华文新魏" charset="0"/>
                </a:rPr>
                <a:t>A</a:t>
              </a:r>
            </a:p>
            <a:p>
              <a:pPr eaLnBrk="1" hangingPunct="1"/>
              <a:r>
                <a:rPr lang="zh-CN" altLang="en-US" sz="1800" dirty="0">
                  <a:solidFill>
                    <a:srgbClr val="0033CC"/>
                  </a:solidFill>
                  <a:latin typeface="华文新魏" charset="0"/>
                  <a:ea typeface="华文新魏" charset="0"/>
                  <a:cs typeface="华文新魏" charset="0"/>
                </a:rPr>
                <a:t>私有</a:t>
              </a:r>
              <a:r>
                <a:rPr lang="zh-CN" altLang="en-US" sz="1800" dirty="0">
                  <a:solidFill>
                    <a:srgbClr val="0033CC"/>
                  </a:solidFill>
                  <a:ea typeface="华文新魏" charset="0"/>
                  <a:cs typeface="华文新魏" charset="0"/>
                </a:rPr>
                <a:t>空间</a:t>
              </a:r>
            </a:p>
          </p:txBody>
        </p:sp>
        <p:sp>
          <p:nvSpPr>
            <p:cNvPr id="24590" name="Text Box 14"/>
            <p:cNvSpPr txBox="1">
              <a:spLocks noChangeArrowheads="1"/>
            </p:cNvSpPr>
            <p:nvPr/>
          </p:nvSpPr>
          <p:spPr bwMode="auto">
            <a:xfrm>
              <a:off x="1933" y="4560"/>
              <a:ext cx="1326" cy="780"/>
            </a:xfrm>
            <a:prstGeom prst="rect">
              <a:avLst/>
            </a:prstGeom>
            <a:solidFill>
              <a:srgbClr val="CBFFF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进程</a:t>
              </a:r>
              <a:r>
                <a:rPr lang="en-US" altLang="zh-CN" sz="1800" dirty="0">
                  <a:solidFill>
                    <a:srgbClr val="7030A0"/>
                  </a:solidFill>
                  <a:latin typeface="华文新魏" charset="0"/>
                  <a:ea typeface="华文新魏" charset="0"/>
                  <a:cs typeface="华文新魏" charset="0"/>
                </a:rPr>
                <a:t>B</a:t>
              </a:r>
            </a:p>
            <a:p>
              <a:pPr eaLnBrk="1" hangingPunct="1"/>
              <a:r>
                <a:rPr lang="zh-CN" altLang="en-US" sz="1800" dirty="0">
                  <a:solidFill>
                    <a:srgbClr val="7030A0"/>
                  </a:solidFill>
                  <a:latin typeface="华文新魏" charset="0"/>
                  <a:ea typeface="华文新魏" charset="0"/>
                  <a:cs typeface="华文新魏" charset="0"/>
                </a:rPr>
                <a:t>私有空间</a:t>
              </a:r>
            </a:p>
          </p:txBody>
        </p:sp>
        <p:sp>
          <p:nvSpPr>
            <p:cNvPr id="24591" name="Text Box 15"/>
            <p:cNvSpPr txBox="1">
              <a:spLocks noChangeArrowheads="1"/>
            </p:cNvSpPr>
            <p:nvPr/>
          </p:nvSpPr>
          <p:spPr bwMode="auto">
            <a:xfrm>
              <a:off x="2122" y="3780"/>
              <a:ext cx="1137" cy="468"/>
            </a:xfrm>
            <a:prstGeom prst="rect">
              <a:avLst/>
            </a:prstGeom>
            <a:solidFill>
              <a:srgbClr val="CBFFF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ea typeface="华文新魏" charset="0"/>
                  <a:cs typeface="华文新魏" charset="0"/>
                </a:rPr>
                <a:t>共享区</a:t>
              </a:r>
            </a:p>
          </p:txBody>
        </p:sp>
        <p:grpSp>
          <p:nvGrpSpPr>
            <p:cNvPr id="24592" name="Group 16"/>
            <p:cNvGrpSpPr>
              <a:grpSpLocks/>
            </p:cNvGrpSpPr>
            <p:nvPr/>
          </p:nvGrpSpPr>
          <p:grpSpPr bwMode="auto">
            <a:xfrm>
              <a:off x="5344" y="2064"/>
              <a:ext cx="3410" cy="1092"/>
              <a:chOff x="5893" y="2064"/>
              <a:chExt cx="3240" cy="1092"/>
            </a:xfrm>
          </p:grpSpPr>
          <p:grpSp>
            <p:nvGrpSpPr>
              <p:cNvPr id="24605" name="Group 17"/>
              <p:cNvGrpSpPr>
                <a:grpSpLocks/>
              </p:cNvGrpSpPr>
              <p:nvPr/>
            </p:nvGrpSpPr>
            <p:grpSpPr bwMode="auto">
              <a:xfrm>
                <a:off x="5893" y="2064"/>
                <a:ext cx="3240" cy="468"/>
                <a:chOff x="5893" y="2064"/>
                <a:chExt cx="3240" cy="468"/>
              </a:xfrm>
            </p:grpSpPr>
            <p:sp>
              <p:nvSpPr>
                <p:cNvPr id="24609" name="Text Box 1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latin typeface="华文新魏" charset="0"/>
                      <a:ea typeface="华文新魏" charset="0"/>
                      <a:cs typeface="华文新魏" charset="0"/>
                    </a:rPr>
                    <a:t>重定位寄存器</a:t>
                  </a:r>
                  <a:r>
                    <a:rPr lang="en-US" altLang="zh-CN" sz="2000" dirty="0">
                      <a:solidFill>
                        <a:srgbClr val="0033CC"/>
                      </a:solidFill>
                      <a:latin typeface="华文新魏" charset="0"/>
                      <a:ea typeface="华文新魏" charset="0"/>
                      <a:cs typeface="华文新魏" charset="0"/>
                    </a:rPr>
                    <a:t>1</a:t>
                  </a:r>
                </a:p>
              </p:txBody>
            </p:sp>
            <p:sp>
              <p:nvSpPr>
                <p:cNvPr id="24610" name="Text Box 19"/>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0033CC"/>
                      </a:solidFill>
                      <a:latin typeface="华文新魏" charset="0"/>
                      <a:ea typeface="华文新魏" charset="0"/>
                      <a:cs typeface="华文新魏" charset="0"/>
                    </a:rPr>
                    <a:t>限长寄存器</a:t>
                  </a:r>
                  <a:r>
                    <a:rPr lang="en-US" altLang="zh-CN" sz="2000" dirty="0">
                      <a:solidFill>
                        <a:srgbClr val="0033CC"/>
                      </a:solidFill>
                      <a:latin typeface="华文新魏" charset="0"/>
                      <a:ea typeface="华文新魏" charset="0"/>
                      <a:cs typeface="华文新魏" charset="0"/>
                    </a:rPr>
                    <a:t>1</a:t>
                  </a:r>
                </a:p>
              </p:txBody>
            </p:sp>
          </p:grpSp>
          <p:grpSp>
            <p:nvGrpSpPr>
              <p:cNvPr id="24606" name="Group 20"/>
              <p:cNvGrpSpPr>
                <a:grpSpLocks/>
              </p:cNvGrpSpPr>
              <p:nvPr/>
            </p:nvGrpSpPr>
            <p:grpSpPr bwMode="auto">
              <a:xfrm>
                <a:off x="5893" y="2688"/>
                <a:ext cx="3240" cy="468"/>
                <a:chOff x="5893" y="2064"/>
                <a:chExt cx="3240" cy="468"/>
              </a:xfrm>
            </p:grpSpPr>
            <p:sp>
              <p:nvSpPr>
                <p:cNvPr id="24607" name="Text Box 21"/>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latin typeface="华文新魏" charset="0"/>
                      <a:ea typeface="华文新魏" charset="0"/>
                      <a:cs typeface="华文新魏" charset="0"/>
                    </a:rPr>
                    <a:t>重定位寄存器</a:t>
                  </a:r>
                  <a:r>
                    <a:rPr lang="en-US" altLang="zh-CN" sz="2000" dirty="0">
                      <a:solidFill>
                        <a:srgbClr val="FF0000"/>
                      </a:solidFill>
                      <a:latin typeface="华文新魏" charset="0"/>
                      <a:ea typeface="华文新魏" charset="0"/>
                      <a:cs typeface="华文新魏" charset="0"/>
                    </a:rPr>
                    <a:t>2</a:t>
                  </a:r>
                </a:p>
              </p:txBody>
            </p:sp>
            <p:sp>
              <p:nvSpPr>
                <p:cNvPr id="24608" name="Text Box 22"/>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solidFill>
                        <a:srgbClr val="FF0000"/>
                      </a:solidFill>
                      <a:latin typeface="华文新魏" charset="0"/>
                      <a:ea typeface="华文新魏" charset="0"/>
                      <a:cs typeface="华文新魏" charset="0"/>
                    </a:rPr>
                    <a:t>限长寄存器</a:t>
                  </a:r>
                  <a:r>
                    <a:rPr lang="en-US" altLang="zh-CN" sz="2000" dirty="0">
                      <a:solidFill>
                        <a:srgbClr val="FF0000"/>
                      </a:solidFill>
                      <a:latin typeface="华文新魏" charset="0"/>
                      <a:ea typeface="华文新魏" charset="0"/>
                      <a:cs typeface="华文新魏" charset="0"/>
                    </a:rPr>
                    <a:t>2</a:t>
                  </a:r>
                </a:p>
              </p:txBody>
            </p:sp>
          </p:grpSp>
        </p:grpSp>
        <p:grpSp>
          <p:nvGrpSpPr>
            <p:cNvPr id="24593" name="Group 23"/>
            <p:cNvGrpSpPr>
              <a:grpSpLocks/>
            </p:cNvGrpSpPr>
            <p:nvPr/>
          </p:nvGrpSpPr>
          <p:grpSpPr bwMode="auto">
            <a:xfrm>
              <a:off x="5344" y="3936"/>
              <a:ext cx="3410" cy="1092"/>
              <a:chOff x="5893" y="2064"/>
              <a:chExt cx="3240" cy="1092"/>
            </a:xfrm>
          </p:grpSpPr>
          <p:grpSp>
            <p:nvGrpSpPr>
              <p:cNvPr id="24599" name="Group 24"/>
              <p:cNvGrpSpPr>
                <a:grpSpLocks/>
              </p:cNvGrpSpPr>
              <p:nvPr/>
            </p:nvGrpSpPr>
            <p:grpSpPr bwMode="auto">
              <a:xfrm>
                <a:off x="5893" y="2064"/>
                <a:ext cx="3240" cy="468"/>
                <a:chOff x="5893" y="2064"/>
                <a:chExt cx="3240" cy="468"/>
              </a:xfrm>
            </p:grpSpPr>
            <p:sp>
              <p:nvSpPr>
                <p:cNvPr id="24603" name="Text Box 2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重定位寄存器</a:t>
                  </a:r>
                  <a:r>
                    <a:rPr lang="en-US" altLang="zh-CN" sz="1800" dirty="0">
                      <a:solidFill>
                        <a:srgbClr val="7030A0"/>
                      </a:solidFill>
                      <a:latin typeface="华文新魏" charset="0"/>
                      <a:ea typeface="华文新魏" charset="0"/>
                      <a:cs typeface="华文新魏" charset="0"/>
                    </a:rPr>
                    <a:t>1</a:t>
                  </a:r>
                </a:p>
              </p:txBody>
            </p:sp>
            <p:sp>
              <p:nvSpPr>
                <p:cNvPr id="24604" name="Text Box 26"/>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7030A0"/>
                      </a:solidFill>
                      <a:latin typeface="华文新魏" charset="0"/>
                      <a:ea typeface="华文新魏" charset="0"/>
                      <a:cs typeface="华文新魏" charset="0"/>
                    </a:rPr>
                    <a:t>限长寄存器</a:t>
                  </a:r>
                  <a:r>
                    <a:rPr lang="en-US" altLang="zh-CN" sz="1800" dirty="0">
                      <a:solidFill>
                        <a:srgbClr val="7030A0"/>
                      </a:solidFill>
                      <a:latin typeface="华文新魏" charset="0"/>
                      <a:ea typeface="华文新魏" charset="0"/>
                      <a:cs typeface="华文新魏" charset="0"/>
                    </a:rPr>
                    <a:t>1</a:t>
                  </a:r>
                </a:p>
              </p:txBody>
            </p:sp>
          </p:grpSp>
          <p:grpSp>
            <p:nvGrpSpPr>
              <p:cNvPr id="24600" name="Group 27"/>
              <p:cNvGrpSpPr>
                <a:grpSpLocks/>
              </p:cNvGrpSpPr>
              <p:nvPr/>
            </p:nvGrpSpPr>
            <p:grpSpPr bwMode="auto">
              <a:xfrm>
                <a:off x="5893" y="2688"/>
                <a:ext cx="3240" cy="468"/>
                <a:chOff x="5893" y="2064"/>
                <a:chExt cx="3240" cy="468"/>
              </a:xfrm>
            </p:grpSpPr>
            <p:sp>
              <p:nvSpPr>
                <p:cNvPr id="24601" name="Text Box 2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重定位寄存器</a:t>
                  </a:r>
                  <a:r>
                    <a:rPr lang="en-US" altLang="zh-CN" sz="1800" dirty="0">
                      <a:solidFill>
                        <a:srgbClr val="FF0000"/>
                      </a:solidFill>
                      <a:latin typeface="华文新魏" charset="0"/>
                      <a:ea typeface="华文新魏" charset="0"/>
                      <a:cs typeface="华文新魏" charset="0"/>
                    </a:rPr>
                    <a:t>2</a:t>
                  </a:r>
                </a:p>
              </p:txBody>
            </p:sp>
            <p:sp>
              <p:nvSpPr>
                <p:cNvPr id="24602" name="Text Box 29"/>
                <p:cNvSpPr txBox="1">
                  <a:spLocks noChangeArrowheads="1"/>
                </p:cNvSpPr>
                <p:nvPr/>
              </p:nvSpPr>
              <p:spPr bwMode="auto">
                <a:xfrm>
                  <a:off x="7693" y="2064"/>
                  <a:ext cx="1440" cy="468"/>
                </a:xfrm>
                <a:prstGeom prst="rect">
                  <a:avLst/>
                </a:prstGeom>
                <a:solidFill>
                  <a:srgbClr val="CCFFCC"/>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800" dirty="0">
                      <a:solidFill>
                        <a:srgbClr val="FF0000"/>
                      </a:solidFill>
                      <a:latin typeface="华文新魏" charset="0"/>
                      <a:ea typeface="华文新魏" charset="0"/>
                      <a:cs typeface="华文新魏" charset="0"/>
                    </a:rPr>
                    <a:t>限长寄存器</a:t>
                  </a:r>
                  <a:r>
                    <a:rPr lang="en-US" altLang="zh-CN" sz="1800" dirty="0">
                      <a:solidFill>
                        <a:srgbClr val="FF0000"/>
                      </a:solidFill>
                      <a:latin typeface="华文新魏" charset="0"/>
                      <a:ea typeface="华文新魏" charset="0"/>
                      <a:cs typeface="华文新魏" charset="0"/>
                    </a:rPr>
                    <a:t>2</a:t>
                  </a:r>
                </a:p>
              </p:txBody>
            </p:sp>
          </p:grpSp>
        </p:grpSp>
        <p:sp>
          <p:nvSpPr>
            <p:cNvPr id="24594" name="Line 30"/>
            <p:cNvSpPr>
              <a:spLocks noChangeShapeType="1"/>
            </p:cNvSpPr>
            <p:nvPr/>
          </p:nvSpPr>
          <p:spPr bwMode="auto">
            <a:xfrm flipH="1">
              <a:off x="4396" y="2376"/>
              <a:ext cx="948" cy="0"/>
            </a:xfrm>
            <a:prstGeom prst="line">
              <a:avLst/>
            </a:prstGeom>
            <a:noFill/>
            <a:ln w="22225">
              <a:solidFill>
                <a:srgbClr val="0000FF"/>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5" name="Line 31"/>
            <p:cNvSpPr>
              <a:spLocks noChangeShapeType="1"/>
            </p:cNvSpPr>
            <p:nvPr/>
          </p:nvSpPr>
          <p:spPr bwMode="auto">
            <a:xfrm flipH="1">
              <a:off x="4396" y="4248"/>
              <a:ext cx="948" cy="0"/>
            </a:xfrm>
            <a:prstGeom prst="line">
              <a:avLst/>
            </a:prstGeom>
            <a:noFill/>
            <a:ln w="22225">
              <a:solidFill>
                <a:srgbClr val="7030A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6" name="Line 32"/>
            <p:cNvSpPr>
              <a:spLocks noChangeShapeType="1"/>
            </p:cNvSpPr>
            <p:nvPr/>
          </p:nvSpPr>
          <p:spPr bwMode="auto">
            <a:xfrm flipH="1">
              <a:off x="4396" y="2844"/>
              <a:ext cx="948" cy="780"/>
            </a:xfrm>
            <a:prstGeom prst="line">
              <a:avLst/>
            </a:prstGeom>
            <a:noFill/>
            <a:ln w="222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597" name="Line 33"/>
            <p:cNvSpPr>
              <a:spLocks noChangeShapeType="1"/>
            </p:cNvSpPr>
            <p:nvPr/>
          </p:nvSpPr>
          <p:spPr bwMode="auto">
            <a:xfrm flipH="1" flipV="1">
              <a:off x="4396" y="3624"/>
              <a:ext cx="948" cy="1248"/>
            </a:xfrm>
            <a:prstGeom prst="line">
              <a:avLst/>
            </a:prstGeom>
            <a:noFill/>
            <a:ln w="222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solidFill>
                  <a:srgbClr val="0033CC"/>
                </a:solidFill>
                <a:latin typeface="华文新魏" charset="0"/>
                <a:ea typeface="华文新魏" charset="0"/>
                <a:cs typeface="华文新魏" charset="0"/>
              </a:rPr>
              <a:t>多对重定位寄存器支持内存共享</a:t>
            </a:r>
            <a:endParaRPr kumimoji="1" lang="zh-CN" altLang="en-US" dirty="0"/>
          </a:p>
        </p:txBody>
      </p:sp>
      <p:sp>
        <p:nvSpPr>
          <p:cNvPr id="3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144221974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1196752"/>
            <a:ext cx="9013635" cy="4968552"/>
          </a:xfrm>
        </p:spPr>
        <p:txBody>
          <a:bodyPr/>
          <a:lstStyle/>
          <a:p>
            <a:pPr eaLnBrk="1" hangingPunct="1"/>
            <a:r>
              <a:rPr lang="zh-CN" altLang="en-US" dirty="0"/>
              <a:t>原</a:t>
            </a:r>
            <a:r>
              <a:rPr lang="zh-CN" altLang="en-US" dirty="0">
                <a:latin typeface="华文新魏"/>
                <a:cs typeface="华文新魏"/>
              </a:rPr>
              <a:t>因：</a:t>
            </a:r>
            <a:r>
              <a:rPr lang="zh-CN" altLang="zh-CN" dirty="0">
                <a:solidFill>
                  <a:srgbClr val="0000FF"/>
                </a:solidFill>
                <a:latin typeface="华文新魏"/>
                <a:cs typeface="华文新魏"/>
              </a:rPr>
              <a:t>可变分区法</a:t>
            </a:r>
            <a:r>
              <a:rPr lang="zh-CN" altLang="zh-CN" dirty="0">
                <a:latin typeface="华文新魏"/>
                <a:cs typeface="华文新魏"/>
              </a:rPr>
              <a:t>必须把进程装入</a:t>
            </a:r>
            <a:r>
              <a:rPr lang="zh-CN" altLang="zh-CN" dirty="0">
                <a:solidFill>
                  <a:srgbClr val="FF0000"/>
                </a:solidFill>
                <a:latin typeface="华文新魏"/>
                <a:cs typeface="华文新魏"/>
              </a:rPr>
              <a:t>连续内存</a:t>
            </a:r>
            <a:r>
              <a:rPr lang="zh-CN" altLang="zh-CN" dirty="0">
                <a:latin typeface="华文新魏"/>
                <a:cs typeface="华文新魏"/>
              </a:rPr>
              <a:t>区域</a:t>
            </a:r>
            <a:endParaRPr lang="en-US" altLang="zh-CN" dirty="0">
              <a:latin typeface="华文新魏"/>
              <a:cs typeface="华文新魏"/>
            </a:endParaRPr>
          </a:p>
          <a:p>
            <a:pPr lvl="1" eaLnBrk="1" hangingPunct="1"/>
            <a:r>
              <a:rPr lang="zh-CN" altLang="zh-CN" dirty="0"/>
              <a:t>进程</a:t>
            </a:r>
            <a:r>
              <a:rPr lang="zh-CN" altLang="en-US" dirty="0"/>
              <a:t>不断</a:t>
            </a:r>
            <a:r>
              <a:rPr lang="zh-CN" altLang="zh-CN" dirty="0"/>
              <a:t>装入和撤销导致内存出现</a:t>
            </a:r>
            <a:r>
              <a:rPr lang="zh-CN" altLang="zh-CN" dirty="0">
                <a:solidFill>
                  <a:srgbClr val="0000FF"/>
                </a:solidFill>
              </a:rPr>
              <a:t>分散碎片</a:t>
            </a:r>
            <a:endParaRPr lang="en-US" altLang="zh-CN" dirty="0">
              <a:solidFill>
                <a:srgbClr val="0000FF"/>
              </a:solidFill>
            </a:endParaRPr>
          </a:p>
          <a:p>
            <a:pPr eaLnBrk="1" hangingPunct="1"/>
            <a:r>
              <a:rPr lang="zh-CN" altLang="en-US" dirty="0">
                <a:latin typeface="华文新魏"/>
                <a:cs typeface="华文新魏"/>
              </a:rPr>
              <a:t>解决方案：</a:t>
            </a:r>
            <a:r>
              <a:rPr lang="zh-CN" altLang="zh-CN" dirty="0">
                <a:solidFill>
                  <a:srgbClr val="FF0000"/>
                </a:solidFill>
                <a:latin typeface="华文新魏"/>
                <a:cs typeface="华文新魏"/>
              </a:rPr>
              <a:t>移动技术</a:t>
            </a:r>
            <a:r>
              <a:rPr lang="zh-CN" altLang="zh-CN" dirty="0">
                <a:latin typeface="华文新魏"/>
                <a:cs typeface="华文新魏"/>
              </a:rPr>
              <a:t> </a:t>
            </a:r>
            <a:r>
              <a:rPr lang="zh-CN" altLang="en-US" dirty="0">
                <a:latin typeface="华文新魏"/>
                <a:cs typeface="华文新魏"/>
              </a:rPr>
              <a:t>（内存紧凑）</a:t>
            </a:r>
            <a:endParaRPr lang="en-US" altLang="zh-CN" dirty="0">
              <a:latin typeface="华文新魏"/>
              <a:cs typeface="华文新魏"/>
            </a:endParaRPr>
          </a:p>
          <a:p>
            <a:pPr lvl="1" eaLnBrk="1" hangingPunct="1"/>
            <a:r>
              <a:rPr lang="zh-CN" altLang="zh-CN" dirty="0"/>
              <a:t>把内存中的进程分区连接到一起，使分散的空闲区汇集成片  </a:t>
            </a:r>
            <a:endParaRPr lang="en-US" altLang="zh-CN" dirty="0"/>
          </a:p>
          <a:p>
            <a:pPr lvl="2" eaLnBrk="1" hangingPunct="1"/>
            <a:r>
              <a:rPr lang="zh-CN" altLang="en-US" dirty="0">
                <a:latin typeface="华文新魏"/>
                <a:ea typeface="华文新魏"/>
                <a:cs typeface="华文新魏"/>
              </a:rPr>
              <a:t>方法一：</a:t>
            </a:r>
            <a:r>
              <a:rPr lang="zh-CN" altLang="zh-CN" dirty="0">
                <a:latin typeface="华文新魏"/>
                <a:ea typeface="华文新魏"/>
                <a:cs typeface="华文新魏"/>
              </a:rPr>
              <a:t>是把</a:t>
            </a:r>
            <a:r>
              <a:rPr lang="zh-CN" altLang="zh-CN" dirty="0">
                <a:solidFill>
                  <a:srgbClr val="FF0000"/>
                </a:solidFill>
                <a:latin typeface="华文新魏"/>
                <a:ea typeface="华文新魏"/>
                <a:cs typeface="华文新魏"/>
              </a:rPr>
              <a:t>所有</a:t>
            </a:r>
            <a:r>
              <a:rPr lang="zh-CN" altLang="zh-CN" dirty="0">
                <a:solidFill>
                  <a:srgbClr val="0000FF"/>
                </a:solidFill>
                <a:latin typeface="华文新魏"/>
                <a:ea typeface="华文新魏"/>
                <a:cs typeface="华文新魏"/>
              </a:rPr>
              <a:t>当前占用的分区内容</a:t>
            </a:r>
            <a:r>
              <a:rPr lang="zh-CN" altLang="zh-CN" dirty="0">
                <a:latin typeface="华文新魏"/>
                <a:ea typeface="华文新魏"/>
                <a:cs typeface="华文新魏"/>
              </a:rPr>
              <a:t>移动到内存的一端</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方法二：</a:t>
            </a:r>
            <a:r>
              <a:rPr lang="zh-CN" altLang="zh-CN" dirty="0">
                <a:latin typeface="华文新魏"/>
                <a:ea typeface="华文新魏"/>
                <a:cs typeface="华文新魏"/>
              </a:rPr>
              <a:t>把</a:t>
            </a:r>
            <a:r>
              <a:rPr lang="zh-CN" altLang="zh-CN" dirty="0">
                <a:solidFill>
                  <a:srgbClr val="0000FF"/>
                </a:solidFill>
                <a:latin typeface="华文新魏"/>
                <a:ea typeface="华文新魏"/>
                <a:cs typeface="华文新魏"/>
              </a:rPr>
              <a:t>占用分区内容</a:t>
            </a:r>
            <a:r>
              <a:rPr lang="zh-CN" altLang="zh-CN" dirty="0">
                <a:latin typeface="华文新魏"/>
                <a:ea typeface="华文新魏"/>
                <a:cs typeface="华文新魏"/>
              </a:rPr>
              <a:t>移动到内存的一端</a:t>
            </a:r>
            <a:r>
              <a:rPr lang="zh-CN" altLang="en-US" dirty="0">
                <a:latin typeface="华文新魏"/>
                <a:ea typeface="华文新魏"/>
                <a:cs typeface="华文新魏"/>
              </a:rPr>
              <a:t>，产生</a:t>
            </a:r>
            <a:r>
              <a:rPr lang="zh-CN" altLang="en-US" dirty="0">
                <a:solidFill>
                  <a:srgbClr val="FF0000"/>
                </a:solidFill>
                <a:latin typeface="华文新魏"/>
                <a:ea typeface="华文新魏"/>
                <a:cs typeface="华文新魏"/>
              </a:rPr>
              <a:t>足够大小的空闲区时停止移动</a:t>
            </a:r>
            <a:endParaRPr kumimoji="1" lang="zh-CN" altLang="en-US" dirty="0">
              <a:solidFill>
                <a:srgbClr val="FF0000"/>
              </a:solidFill>
              <a:latin typeface="华文新魏"/>
              <a:cs typeface="华文新魏"/>
            </a:endParaRPr>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内存不足的存储管理技术</a:t>
            </a:r>
            <a:endParaRPr kumimoji="1" lang="zh-CN" altLang="en-US" dirty="0"/>
          </a:p>
        </p:txBody>
      </p:sp>
      <p:grpSp>
        <p:nvGrpSpPr>
          <p:cNvPr id="28" name="组 27"/>
          <p:cNvGrpSpPr/>
          <p:nvPr/>
        </p:nvGrpSpPr>
        <p:grpSpPr>
          <a:xfrm>
            <a:off x="1187624" y="3861048"/>
            <a:ext cx="6552728" cy="2601580"/>
            <a:chOff x="1187624" y="3573016"/>
            <a:chExt cx="6552728" cy="2601580"/>
          </a:xfrm>
        </p:grpSpPr>
        <p:grpSp>
          <p:nvGrpSpPr>
            <p:cNvPr id="29" name="Group 28"/>
            <p:cNvGrpSpPr>
              <a:grpSpLocks/>
            </p:cNvGrpSpPr>
            <p:nvPr/>
          </p:nvGrpSpPr>
          <p:grpSpPr bwMode="auto">
            <a:xfrm>
              <a:off x="1500336" y="3573016"/>
              <a:ext cx="6096000" cy="2232248"/>
              <a:chOff x="960" y="1104"/>
              <a:chExt cx="3840" cy="2016"/>
            </a:xfrm>
          </p:grpSpPr>
          <p:grpSp>
            <p:nvGrpSpPr>
              <p:cNvPr id="33" name="Group 5"/>
              <p:cNvGrpSpPr>
                <a:grpSpLocks/>
              </p:cNvGrpSpPr>
              <p:nvPr/>
            </p:nvGrpSpPr>
            <p:grpSpPr bwMode="auto">
              <a:xfrm>
                <a:off x="960" y="1104"/>
                <a:ext cx="768" cy="2016"/>
                <a:chOff x="3261" y="10602"/>
                <a:chExt cx="960" cy="2282"/>
              </a:xfrm>
            </p:grpSpPr>
            <p:sp>
              <p:nvSpPr>
                <p:cNvPr id="49" name="Text Box 6"/>
                <p:cNvSpPr txBox="1">
                  <a:spLocks noChangeArrowheads="1"/>
                </p:cNvSpPr>
                <p:nvPr/>
              </p:nvSpPr>
              <p:spPr bwMode="auto">
                <a:xfrm>
                  <a:off x="326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50" name="Text Box 7"/>
                <p:cNvSpPr txBox="1">
                  <a:spLocks noChangeArrowheads="1"/>
                </p:cNvSpPr>
                <p:nvPr/>
              </p:nvSpPr>
              <p:spPr bwMode="auto">
                <a:xfrm>
                  <a:off x="326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作业</a:t>
                  </a:r>
                  <a:r>
                    <a:rPr kumimoji="0" lang="en-US" altLang="zh-CN" sz="2000" dirty="0">
                      <a:solidFill>
                        <a:srgbClr val="0033CC"/>
                      </a:solidFill>
                      <a:latin typeface="华文新魏" charset="0"/>
                      <a:ea typeface="华文新魏" charset="0"/>
                      <a:cs typeface="华文新魏" charset="0"/>
                    </a:rPr>
                    <a:t>1</a:t>
                  </a:r>
                </a:p>
              </p:txBody>
            </p:sp>
            <p:sp>
              <p:nvSpPr>
                <p:cNvPr id="51" name="Text Box 8"/>
                <p:cNvSpPr txBox="1">
                  <a:spLocks noChangeArrowheads="1"/>
                </p:cNvSpPr>
                <p:nvPr/>
              </p:nvSpPr>
              <p:spPr bwMode="auto">
                <a:xfrm>
                  <a:off x="3261" y="11254"/>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52" name="Text Box 9"/>
                <p:cNvSpPr txBox="1">
                  <a:spLocks noChangeArrowheads="1"/>
                </p:cNvSpPr>
                <p:nvPr/>
              </p:nvSpPr>
              <p:spPr bwMode="auto">
                <a:xfrm>
                  <a:off x="326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53" name="Text Box 10"/>
                <p:cNvSpPr txBox="1">
                  <a:spLocks noChangeArrowheads="1"/>
                </p:cNvSpPr>
                <p:nvPr/>
              </p:nvSpPr>
              <p:spPr bwMode="auto">
                <a:xfrm>
                  <a:off x="3261" y="11906"/>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54" name="Text Box 11"/>
                <p:cNvSpPr txBox="1">
                  <a:spLocks noChangeArrowheads="1"/>
                </p:cNvSpPr>
                <p:nvPr/>
              </p:nvSpPr>
              <p:spPr bwMode="auto">
                <a:xfrm>
                  <a:off x="3261" y="12232"/>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55" name="Text Box 12"/>
                <p:cNvSpPr txBox="1">
                  <a:spLocks noChangeArrowheads="1"/>
                </p:cNvSpPr>
                <p:nvPr/>
              </p:nvSpPr>
              <p:spPr bwMode="auto">
                <a:xfrm>
                  <a:off x="3261" y="12558"/>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grpSp>
          <p:grpSp>
            <p:nvGrpSpPr>
              <p:cNvPr id="34" name="Group 13"/>
              <p:cNvGrpSpPr>
                <a:grpSpLocks/>
              </p:cNvGrpSpPr>
              <p:nvPr/>
            </p:nvGrpSpPr>
            <p:grpSpPr bwMode="auto">
              <a:xfrm>
                <a:off x="2606" y="1104"/>
                <a:ext cx="802" cy="2016"/>
                <a:chOff x="5541" y="10602"/>
                <a:chExt cx="960" cy="2282"/>
              </a:xfrm>
            </p:grpSpPr>
            <p:sp>
              <p:nvSpPr>
                <p:cNvPr id="44" name="Text Box 14"/>
                <p:cNvSpPr txBox="1">
                  <a:spLocks noChangeArrowheads="1"/>
                </p:cNvSpPr>
                <p:nvPr/>
              </p:nvSpPr>
              <p:spPr bwMode="auto">
                <a:xfrm>
                  <a:off x="554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45" name="Text Box 15"/>
                <p:cNvSpPr txBox="1">
                  <a:spLocks noChangeArrowheads="1"/>
                </p:cNvSpPr>
                <p:nvPr/>
              </p:nvSpPr>
              <p:spPr bwMode="auto">
                <a:xfrm>
                  <a:off x="554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33CC"/>
                      </a:solidFill>
                      <a:latin typeface="华文新魏" charset="0"/>
                      <a:ea typeface="华文新魏" charset="0"/>
                      <a:cs typeface="华文新魏" charset="0"/>
                    </a:rPr>
                    <a:t>作业</a:t>
                  </a:r>
                  <a:r>
                    <a:rPr kumimoji="0" lang="en-US" altLang="zh-CN" sz="2000" dirty="0">
                      <a:solidFill>
                        <a:srgbClr val="0033CC"/>
                      </a:solidFill>
                      <a:latin typeface="华文新魏" charset="0"/>
                      <a:ea typeface="华文新魏" charset="0"/>
                      <a:cs typeface="华文新魏" charset="0"/>
                    </a:rPr>
                    <a:t>1</a:t>
                  </a:r>
                </a:p>
              </p:txBody>
            </p:sp>
            <p:sp>
              <p:nvSpPr>
                <p:cNvPr id="46" name="Text Box 16"/>
                <p:cNvSpPr txBox="1">
                  <a:spLocks noChangeArrowheads="1"/>
                </p:cNvSpPr>
                <p:nvPr/>
              </p:nvSpPr>
              <p:spPr bwMode="auto">
                <a:xfrm>
                  <a:off x="5541" y="11254"/>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47" name="Text Box 17"/>
                <p:cNvSpPr txBox="1">
                  <a:spLocks noChangeArrowheads="1"/>
                </p:cNvSpPr>
                <p:nvPr/>
              </p:nvSpPr>
              <p:spPr bwMode="auto">
                <a:xfrm>
                  <a:off x="554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48" name="Text Box 18"/>
                <p:cNvSpPr txBox="1">
                  <a:spLocks noChangeArrowheads="1"/>
                </p:cNvSpPr>
                <p:nvPr/>
              </p:nvSpPr>
              <p:spPr bwMode="auto">
                <a:xfrm>
                  <a:off x="5541" y="11906"/>
                  <a:ext cx="960" cy="978"/>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2000" dirty="0">
                    <a:solidFill>
                      <a:srgbClr val="008000"/>
                    </a:solidFill>
                    <a:latin typeface="华文新魏" charset="0"/>
                    <a:ea typeface="华文新魏" charset="0"/>
                    <a:cs typeface="华文新魏" charset="0"/>
                  </a:endParaRPr>
                </a:p>
                <a:p>
                  <a:pPr algn="ctr"/>
                  <a:r>
                    <a:rPr kumimoji="0" lang="zh-CN" altLang="en-US" sz="2000" dirty="0">
                      <a:solidFill>
                        <a:srgbClr val="008000"/>
                      </a:solidFill>
                      <a:latin typeface="华文新魏" charset="0"/>
                      <a:ea typeface="华文新魏" charset="0"/>
                      <a:cs typeface="华文新魏" charset="0"/>
                    </a:rPr>
                    <a:t>空闲区</a:t>
                  </a:r>
                </a:p>
              </p:txBody>
            </p:sp>
          </p:grpSp>
          <p:grpSp>
            <p:nvGrpSpPr>
              <p:cNvPr id="35" name="Group 19"/>
              <p:cNvGrpSpPr>
                <a:grpSpLocks/>
              </p:cNvGrpSpPr>
              <p:nvPr/>
            </p:nvGrpSpPr>
            <p:grpSpPr bwMode="auto">
              <a:xfrm>
                <a:off x="4032" y="1104"/>
                <a:ext cx="768" cy="2016"/>
                <a:chOff x="7581" y="10602"/>
                <a:chExt cx="960" cy="2282"/>
              </a:xfrm>
            </p:grpSpPr>
            <p:sp>
              <p:nvSpPr>
                <p:cNvPr id="38" name="Text Box 20"/>
                <p:cNvSpPr txBox="1">
                  <a:spLocks noChangeArrowheads="1"/>
                </p:cNvSpPr>
                <p:nvPr/>
              </p:nvSpPr>
              <p:spPr bwMode="auto">
                <a:xfrm>
                  <a:off x="7581" y="10602"/>
                  <a:ext cx="960" cy="326"/>
                </a:xfrm>
                <a:prstGeom prst="rect">
                  <a:avLst/>
                </a:prstGeom>
                <a:solidFill>
                  <a:srgbClr val="FF505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80FF00"/>
                      </a:solidFill>
                      <a:latin typeface="华文新魏" charset="0"/>
                      <a:ea typeface="华文新魏" charset="0"/>
                      <a:cs typeface="华文新魏" charset="0"/>
                    </a:rPr>
                    <a:t>操作系统</a:t>
                  </a:r>
                </a:p>
              </p:txBody>
            </p:sp>
            <p:sp>
              <p:nvSpPr>
                <p:cNvPr id="39" name="Text Box 21"/>
                <p:cNvSpPr txBox="1">
                  <a:spLocks noChangeArrowheads="1"/>
                </p:cNvSpPr>
                <p:nvPr/>
              </p:nvSpPr>
              <p:spPr bwMode="auto">
                <a:xfrm>
                  <a:off x="7581" y="10928"/>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1</a:t>
                  </a:r>
                </a:p>
              </p:txBody>
            </p:sp>
            <p:sp>
              <p:nvSpPr>
                <p:cNvPr id="40" name="Text Box 22"/>
                <p:cNvSpPr txBox="1">
                  <a:spLocks noChangeArrowheads="1"/>
                </p:cNvSpPr>
                <p:nvPr/>
              </p:nvSpPr>
              <p:spPr bwMode="auto">
                <a:xfrm>
                  <a:off x="7581" y="11254"/>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2</a:t>
                  </a:r>
                </a:p>
              </p:txBody>
            </p:sp>
            <p:sp>
              <p:nvSpPr>
                <p:cNvPr id="41" name="Text Box 23"/>
                <p:cNvSpPr txBox="1">
                  <a:spLocks noChangeArrowheads="1"/>
                </p:cNvSpPr>
                <p:nvPr/>
              </p:nvSpPr>
              <p:spPr bwMode="auto">
                <a:xfrm>
                  <a:off x="7581" y="11580"/>
                  <a:ext cx="960" cy="326"/>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0033CC"/>
                      </a:solidFill>
                      <a:latin typeface="华文新魏" charset="0"/>
                      <a:ea typeface="华文新魏" charset="0"/>
                      <a:cs typeface="华文新魏" charset="0"/>
                    </a:rPr>
                    <a:t>作业</a:t>
                  </a:r>
                  <a:r>
                    <a:rPr kumimoji="0" lang="en-US" altLang="zh-CN" sz="2000">
                      <a:solidFill>
                        <a:srgbClr val="0033CC"/>
                      </a:solidFill>
                      <a:latin typeface="华文新魏" charset="0"/>
                      <a:ea typeface="华文新魏" charset="0"/>
                      <a:cs typeface="华文新魏" charset="0"/>
                    </a:rPr>
                    <a:t>3</a:t>
                  </a:r>
                </a:p>
              </p:txBody>
            </p:sp>
            <p:sp>
              <p:nvSpPr>
                <p:cNvPr id="42" name="Text Box 24"/>
                <p:cNvSpPr txBox="1">
                  <a:spLocks noChangeArrowheads="1"/>
                </p:cNvSpPr>
                <p:nvPr/>
              </p:nvSpPr>
              <p:spPr bwMode="auto">
                <a:xfrm>
                  <a:off x="7581" y="12558"/>
                  <a:ext cx="960" cy="326"/>
                </a:xfrm>
                <a:prstGeom prst="rect">
                  <a:avLst/>
                </a:prstGeom>
                <a:solidFill>
                  <a:srgbClr val="FFCC00"/>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8000"/>
                      </a:solidFill>
                      <a:latin typeface="华文新魏" charset="0"/>
                      <a:ea typeface="华文新魏" charset="0"/>
                      <a:cs typeface="华文新魏" charset="0"/>
                    </a:rPr>
                    <a:t>空闲区</a:t>
                  </a:r>
                </a:p>
              </p:txBody>
            </p:sp>
            <p:sp>
              <p:nvSpPr>
                <p:cNvPr id="43" name="Text Box 25"/>
                <p:cNvSpPr txBox="1">
                  <a:spLocks noChangeArrowheads="1"/>
                </p:cNvSpPr>
                <p:nvPr/>
              </p:nvSpPr>
              <p:spPr bwMode="auto">
                <a:xfrm>
                  <a:off x="7581" y="11906"/>
                  <a:ext cx="960" cy="652"/>
                </a:xfrm>
                <a:prstGeom prst="rect">
                  <a:avLst/>
                </a:prstGeom>
                <a:solidFill>
                  <a:schemeClr val="accent1"/>
                </a:solidFill>
                <a:ln w="9525">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900" dirty="0">
                    <a:solidFill>
                      <a:srgbClr val="FF0000"/>
                    </a:solidFill>
                    <a:latin typeface="华文新魏" charset="0"/>
                    <a:ea typeface="华文新魏" charset="0"/>
                    <a:cs typeface="华文新魏" charset="0"/>
                  </a:endParaRPr>
                </a:p>
                <a:p>
                  <a:pPr algn="ctr"/>
                  <a:r>
                    <a:rPr kumimoji="0" lang="zh-CN" altLang="en-US" sz="2000" dirty="0">
                      <a:solidFill>
                        <a:srgbClr val="FF0000"/>
                      </a:solidFill>
                      <a:latin typeface="华文新魏" charset="0"/>
                      <a:ea typeface="华文新魏" charset="0"/>
                      <a:cs typeface="华文新魏" charset="0"/>
                    </a:rPr>
                    <a:t>作业</a:t>
                  </a:r>
                  <a:r>
                    <a:rPr kumimoji="0" lang="en-US" altLang="zh-CN" sz="2000" dirty="0">
                      <a:solidFill>
                        <a:srgbClr val="FF0000"/>
                      </a:solidFill>
                      <a:latin typeface="华文新魏" charset="0"/>
                      <a:ea typeface="华文新魏" charset="0"/>
                      <a:cs typeface="华文新魏" charset="0"/>
                    </a:rPr>
                    <a:t>4</a:t>
                  </a:r>
                </a:p>
              </p:txBody>
            </p:sp>
          </p:grpSp>
          <p:sp>
            <p:nvSpPr>
              <p:cNvPr id="36" name="Line 26"/>
              <p:cNvSpPr>
                <a:spLocks noChangeShapeType="1"/>
              </p:cNvSpPr>
              <p:nvPr/>
            </p:nvSpPr>
            <p:spPr bwMode="auto">
              <a:xfrm flipV="1">
                <a:off x="1728" y="1824"/>
                <a:ext cx="878" cy="24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37" name="Line 27"/>
              <p:cNvSpPr>
                <a:spLocks noChangeShapeType="1"/>
              </p:cNvSpPr>
              <p:nvPr/>
            </p:nvSpPr>
            <p:spPr bwMode="auto">
              <a:xfrm flipV="1">
                <a:off x="1728" y="2112"/>
                <a:ext cx="878" cy="52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30" name="矩形 29"/>
            <p:cNvSpPr/>
            <p:nvPr/>
          </p:nvSpPr>
          <p:spPr>
            <a:xfrm>
              <a:off x="6192688" y="5805264"/>
              <a:ext cx="1547664" cy="369332"/>
            </a:xfrm>
            <a:prstGeom prst="rect">
              <a:avLst/>
            </a:prstGeom>
          </p:spPr>
          <p:txBody>
            <a:bodyPr wrap="square">
              <a:spAutoFit/>
            </a:bodyPr>
            <a:lstStyle/>
            <a:p>
              <a:r>
                <a:rPr lang="zh-CN" altLang="zh-CN" b="1" dirty="0">
                  <a:solidFill>
                    <a:srgbClr val="0000FF"/>
                  </a:solidFill>
                  <a:latin typeface="华文新魏"/>
                  <a:ea typeface="华文新魏"/>
                  <a:cs typeface="华文新魏"/>
                </a:rPr>
                <a:t>装入</a:t>
              </a:r>
              <a:r>
                <a:rPr lang="zh-CN" altLang="zh-CN" b="1" dirty="0">
                  <a:solidFill>
                    <a:srgbClr val="FF0000"/>
                  </a:solidFill>
                  <a:latin typeface="华文新魏"/>
                  <a:ea typeface="华文新魏"/>
                  <a:cs typeface="华文新魏"/>
                </a:rPr>
                <a:t>作业</a:t>
              </a:r>
              <a:r>
                <a:rPr lang="en-US" altLang="zh-CN" b="1" dirty="0">
                  <a:solidFill>
                    <a:srgbClr val="FF0000"/>
                  </a:solidFill>
                  <a:latin typeface="华文新魏"/>
                  <a:ea typeface="华文新魏"/>
                  <a:cs typeface="华文新魏"/>
                </a:rPr>
                <a:t>4</a:t>
              </a:r>
              <a:endParaRPr lang="zh-CN" altLang="zh-CN" b="1" dirty="0">
                <a:solidFill>
                  <a:srgbClr val="FF0000"/>
                </a:solidFill>
                <a:latin typeface="华文新魏"/>
                <a:ea typeface="华文新魏"/>
                <a:cs typeface="华文新魏"/>
              </a:endParaRPr>
            </a:p>
          </p:txBody>
        </p:sp>
        <p:sp>
          <p:nvSpPr>
            <p:cNvPr id="31" name="矩形 30"/>
            <p:cNvSpPr/>
            <p:nvPr/>
          </p:nvSpPr>
          <p:spPr>
            <a:xfrm>
              <a:off x="1187624" y="5795972"/>
              <a:ext cx="1800493" cy="369332"/>
            </a:xfrm>
            <a:prstGeom prst="rect">
              <a:avLst/>
            </a:prstGeom>
          </p:spPr>
          <p:txBody>
            <a:bodyPr wrap="none">
              <a:spAutoFit/>
            </a:bodyPr>
            <a:lstStyle/>
            <a:p>
              <a:r>
                <a:rPr lang="zh-CN" altLang="zh-CN" b="1" dirty="0">
                  <a:solidFill>
                    <a:srgbClr val="0000FF"/>
                  </a:solidFill>
                  <a:latin typeface="华文新魏"/>
                  <a:ea typeface="华文新魏"/>
                  <a:cs typeface="华文新魏"/>
                </a:rPr>
                <a:t>原内存分配情况</a:t>
              </a:r>
              <a:r>
                <a:rPr lang="en-US" altLang="zh-CN" b="1" dirty="0">
                  <a:solidFill>
                    <a:srgbClr val="0000FF"/>
                  </a:solidFill>
                  <a:latin typeface="华文新魏"/>
                  <a:ea typeface="华文新魏"/>
                  <a:cs typeface="华文新魏"/>
                </a:rPr>
                <a:t> </a:t>
              </a:r>
              <a:endParaRPr lang="zh-CN" altLang="en-US" b="1" dirty="0">
                <a:solidFill>
                  <a:srgbClr val="0000FF"/>
                </a:solidFill>
                <a:latin typeface="华文新魏"/>
                <a:ea typeface="华文新魏"/>
                <a:cs typeface="华文新魏"/>
              </a:endParaRPr>
            </a:p>
          </p:txBody>
        </p:sp>
        <p:sp>
          <p:nvSpPr>
            <p:cNvPr id="32" name="矩形 31"/>
            <p:cNvSpPr/>
            <p:nvPr/>
          </p:nvSpPr>
          <p:spPr>
            <a:xfrm>
              <a:off x="3692803" y="5795972"/>
              <a:ext cx="2031325" cy="369332"/>
            </a:xfrm>
            <a:prstGeom prst="rect">
              <a:avLst/>
            </a:prstGeom>
          </p:spPr>
          <p:txBody>
            <a:bodyPr wrap="none">
              <a:spAutoFit/>
            </a:bodyPr>
            <a:lstStyle/>
            <a:p>
              <a:r>
                <a:rPr lang="zh-CN" altLang="zh-CN" b="1" dirty="0">
                  <a:solidFill>
                    <a:srgbClr val="0000FF"/>
                  </a:solidFill>
                  <a:latin typeface="华文新魏"/>
                  <a:ea typeface="华文新魏"/>
                  <a:cs typeface="华文新魏"/>
                </a:rPr>
                <a:t>移动内存中的作业 </a:t>
              </a:r>
              <a:endParaRPr lang="zh-CN" altLang="en-US" b="1" dirty="0">
                <a:solidFill>
                  <a:srgbClr val="0000FF"/>
                </a:solidFill>
                <a:latin typeface="华文新魏"/>
                <a:ea typeface="华文新魏"/>
                <a:cs typeface="华文新魏"/>
              </a:endParaRPr>
            </a:p>
          </p:txBody>
        </p:sp>
      </p:grpSp>
      <p:sp>
        <p:nvSpPr>
          <p:cNvPr id="5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Tree>
    <p:extLst>
      <p:ext uri="{BB962C8B-B14F-4D97-AF65-F5344CB8AC3E}">
        <p14:creationId xmlns:p14="http://schemas.microsoft.com/office/powerpoint/2010/main" val="3549332636"/>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有关移动问题讨论</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charset="0"/>
                <a:ea typeface="华文新魏" charset="0"/>
                <a:cs typeface="华文新魏" charset="0"/>
              </a:rPr>
              <a:t>移动条件</a:t>
            </a:r>
            <a:endParaRPr lang="en-US" altLang="zh-CN" dirty="0">
              <a:latin typeface="华文新魏" charset="0"/>
              <a:ea typeface="华文新魏" charset="0"/>
              <a:cs typeface="华文新魏" charset="0"/>
            </a:endParaRPr>
          </a:p>
          <a:p>
            <a:pPr lvl="1" eaLnBrk="1" hangingPunct="1"/>
            <a:r>
              <a:rPr lang="zh-CN" altLang="zh-CN" dirty="0">
                <a:solidFill>
                  <a:srgbClr val="0000FF"/>
                </a:solidFill>
              </a:rPr>
              <a:t>块设备</a:t>
            </a:r>
            <a:r>
              <a:rPr lang="zh-CN" altLang="zh-CN" dirty="0"/>
              <a:t>在与内存交换信息时，总按</a:t>
            </a:r>
            <a:r>
              <a:rPr lang="zh-CN" altLang="zh-CN" dirty="0">
                <a:solidFill>
                  <a:srgbClr val="0000FF"/>
                </a:solidFill>
              </a:rPr>
              <a:t>确定的内存绝对地址</a:t>
            </a:r>
            <a:r>
              <a:rPr lang="zh-CN" altLang="zh-CN" dirty="0"/>
              <a:t>完成信息传输，</a:t>
            </a:r>
            <a:r>
              <a:rPr lang="zh-CN" altLang="en-US" dirty="0"/>
              <a:t>因此，</a:t>
            </a:r>
            <a:r>
              <a:rPr lang="zh-CN" altLang="zh-CN" dirty="0">
                <a:solidFill>
                  <a:srgbClr val="FF0000"/>
                </a:solidFill>
              </a:rPr>
              <a:t>当程序与设备交换数据时不能移动</a:t>
            </a:r>
            <a:r>
              <a:rPr lang="zh-CN" altLang="zh-CN" dirty="0"/>
              <a:t>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移动时机</a:t>
            </a:r>
            <a:endParaRPr lang="en-US" altLang="zh-CN" dirty="0">
              <a:latin typeface="华文新魏" charset="0"/>
              <a:ea typeface="华文新魏" charset="0"/>
              <a:cs typeface="华文新魏" charset="0"/>
            </a:endParaRPr>
          </a:p>
          <a:p>
            <a:pPr lvl="1" eaLnBrk="1" hangingPunct="1"/>
            <a:r>
              <a:rPr lang="zh-CN" altLang="zh-CN" dirty="0"/>
              <a:t>进程撤销之后释放分区时，如果</a:t>
            </a:r>
            <a:r>
              <a:rPr lang="zh-CN" altLang="zh-CN" dirty="0">
                <a:solidFill>
                  <a:srgbClr val="FF0000"/>
                </a:solidFill>
              </a:rPr>
              <a:t>不与空闲区邻接</a:t>
            </a:r>
            <a:r>
              <a:rPr lang="zh-CN" altLang="zh-CN" dirty="0"/>
              <a:t>，立即实施移动，</a:t>
            </a:r>
            <a:r>
              <a:rPr lang="zh-CN" altLang="en-US" dirty="0"/>
              <a:t>使</a:t>
            </a:r>
            <a:r>
              <a:rPr lang="zh-CN" altLang="zh-CN" dirty="0"/>
              <a:t>系统始终保持只有一个空闲区</a:t>
            </a:r>
            <a:endParaRPr lang="en-US" altLang="zh-CN" dirty="0"/>
          </a:p>
          <a:p>
            <a:pPr lvl="1" eaLnBrk="1" hangingPunct="1"/>
            <a:r>
              <a:rPr lang="zh-CN" altLang="zh-CN" dirty="0"/>
              <a:t>进程装入分区时，若</a:t>
            </a:r>
            <a:r>
              <a:rPr lang="zh-CN" altLang="zh-CN" dirty="0">
                <a:solidFill>
                  <a:srgbClr val="FF0000"/>
                </a:solidFill>
              </a:rPr>
              <a:t>空闲区的总和够用</a:t>
            </a:r>
            <a:r>
              <a:rPr lang="zh-CN" altLang="zh-CN" dirty="0"/>
              <a:t>，但</a:t>
            </a:r>
            <a:r>
              <a:rPr lang="zh-CN" altLang="zh-CN" dirty="0">
                <a:solidFill>
                  <a:srgbClr val="FF0000"/>
                </a:solidFill>
              </a:rPr>
              <a:t>没有一个空闲区能容纳</a:t>
            </a:r>
            <a:r>
              <a:rPr lang="zh-CN" altLang="zh-CN" dirty="0"/>
              <a:t>此进程时实施移动</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Tree>
    <p:extLst>
      <p:ext uri="{BB962C8B-B14F-4D97-AF65-F5344CB8AC3E}">
        <p14:creationId xmlns:p14="http://schemas.microsoft.com/office/powerpoint/2010/main" val="3152531846"/>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有关移动问题讨论</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en-US" dirty="0">
                <a:latin typeface="华文新魏"/>
                <a:cs typeface="华文新魏"/>
              </a:rPr>
              <a:t>移动算法：</a:t>
            </a:r>
            <a:r>
              <a:rPr lang="zh-CN" altLang="zh-CN" dirty="0">
                <a:latin typeface="华文新魏"/>
                <a:cs typeface="华文新魏"/>
              </a:rPr>
              <a:t>假设进程</a:t>
            </a:r>
            <a:r>
              <a:rPr lang="en-US" altLang="zh-CN" dirty="0">
                <a:latin typeface="华文新魏"/>
                <a:cs typeface="华文新魏"/>
              </a:rPr>
              <a:t>A</a:t>
            </a:r>
            <a:r>
              <a:rPr lang="zh-CN" altLang="zh-CN" dirty="0">
                <a:latin typeface="华文新魏"/>
                <a:cs typeface="华文新魏"/>
              </a:rPr>
              <a:t>请求分配</a:t>
            </a:r>
            <a:r>
              <a:rPr lang="en-US" altLang="zh-CN" dirty="0">
                <a:solidFill>
                  <a:srgbClr val="0000FF"/>
                </a:solidFill>
                <a:latin typeface="华文新魏"/>
                <a:cs typeface="华文新魏"/>
              </a:rPr>
              <a:t>x KB</a:t>
            </a:r>
            <a:r>
              <a:rPr lang="zh-CN" altLang="zh-CN" dirty="0">
                <a:latin typeface="华文新魏"/>
                <a:cs typeface="华文新魏"/>
              </a:rPr>
              <a:t>内存区 </a:t>
            </a:r>
            <a:endParaRPr lang="en-US" altLang="zh-CN" dirty="0">
              <a:latin typeface="华文新魏"/>
              <a:cs typeface="华文新魏"/>
            </a:endParaRPr>
          </a:p>
          <a:p>
            <a:pPr lvl="1" eaLnBrk="1" hangingPunct="1"/>
            <a:r>
              <a:rPr lang="zh-CN" altLang="en-US" dirty="0"/>
              <a:t>步骤</a:t>
            </a:r>
            <a:r>
              <a:rPr lang="en-US" altLang="zh-CN" dirty="0"/>
              <a:t>1</a:t>
            </a:r>
            <a:r>
              <a:rPr lang="zh-CN" altLang="zh-CN" dirty="0"/>
              <a:t>：查内存分配表，若有大于</a:t>
            </a:r>
            <a:r>
              <a:rPr lang="en-US" altLang="zh-CN" dirty="0">
                <a:solidFill>
                  <a:srgbClr val="0000FF"/>
                </a:solidFill>
              </a:rPr>
              <a:t>x KB</a:t>
            </a:r>
            <a:r>
              <a:rPr lang="zh-CN" altLang="zh-CN" dirty="0"/>
              <a:t>的空闲区，转</a:t>
            </a:r>
            <a:r>
              <a:rPr lang="zh-CN" altLang="zh-CN" dirty="0">
                <a:solidFill>
                  <a:srgbClr val="FF0000"/>
                </a:solidFill>
              </a:rPr>
              <a:t>步骤</a:t>
            </a:r>
            <a:r>
              <a:rPr lang="en-US" altLang="zh-CN" dirty="0">
                <a:solidFill>
                  <a:srgbClr val="FF0000"/>
                </a:solidFill>
              </a:rPr>
              <a:t>4</a:t>
            </a:r>
          </a:p>
          <a:p>
            <a:pPr lvl="1" eaLnBrk="1" hangingPunct="1"/>
            <a:r>
              <a:rPr lang="zh-CN" altLang="zh-CN" dirty="0"/>
              <a:t>步骤</a:t>
            </a:r>
            <a:r>
              <a:rPr lang="en-US" altLang="zh-CN" dirty="0"/>
              <a:t>2</a:t>
            </a:r>
            <a:r>
              <a:rPr lang="zh-CN" altLang="zh-CN" dirty="0"/>
              <a:t>：若空闲区</a:t>
            </a:r>
            <a:r>
              <a:rPr lang="zh-CN" altLang="zh-CN" dirty="0">
                <a:solidFill>
                  <a:srgbClr val="FF0000"/>
                </a:solidFill>
              </a:rPr>
              <a:t>总和小于</a:t>
            </a:r>
            <a:r>
              <a:rPr lang="en-US" altLang="zh-CN" dirty="0">
                <a:solidFill>
                  <a:srgbClr val="0000FF"/>
                </a:solidFill>
              </a:rPr>
              <a:t>x KB</a:t>
            </a:r>
            <a:r>
              <a:rPr lang="zh-CN" altLang="zh-CN" dirty="0"/>
              <a:t>，则令进程</a:t>
            </a:r>
            <a:r>
              <a:rPr lang="en-US" altLang="zh-CN" dirty="0"/>
              <a:t>A</a:t>
            </a:r>
            <a:r>
              <a:rPr lang="zh-CN" altLang="zh-CN" dirty="0"/>
              <a:t>等待内存资源</a:t>
            </a:r>
            <a:endParaRPr lang="en-US" altLang="zh-CN" dirty="0"/>
          </a:p>
          <a:p>
            <a:pPr lvl="1" eaLnBrk="1" hangingPunct="1"/>
            <a:r>
              <a:rPr lang="zh-CN" altLang="zh-CN" dirty="0"/>
              <a:t>步骤</a:t>
            </a:r>
            <a:r>
              <a:rPr lang="en-US" altLang="zh-CN" dirty="0"/>
              <a:t>3</a:t>
            </a:r>
            <a:r>
              <a:rPr lang="zh-CN" altLang="zh-CN" dirty="0"/>
              <a:t>：移动内存相关分区信息</a:t>
            </a:r>
            <a:r>
              <a:rPr lang="zh-CN" altLang="en-US" dirty="0"/>
              <a:t>、</a:t>
            </a:r>
            <a:r>
              <a:rPr lang="zh-CN" altLang="zh-CN" dirty="0"/>
              <a:t>修改内存分配表有关项</a:t>
            </a:r>
            <a:r>
              <a:rPr lang="zh-CN" altLang="en-US" dirty="0"/>
              <a:t>、</a:t>
            </a:r>
            <a:r>
              <a:rPr lang="zh-CN" altLang="zh-CN" dirty="0"/>
              <a:t>修改被移动者的基址寄存器等信息</a:t>
            </a:r>
            <a:endParaRPr lang="en-US" altLang="zh-CN" dirty="0"/>
          </a:p>
          <a:p>
            <a:pPr lvl="1" eaLnBrk="1" hangingPunct="1"/>
            <a:r>
              <a:rPr lang="zh-CN" altLang="zh-CN" dirty="0"/>
              <a:t>步骤</a:t>
            </a:r>
            <a:r>
              <a:rPr lang="en-US" altLang="zh-CN" dirty="0"/>
              <a:t>4</a:t>
            </a:r>
            <a:r>
              <a:rPr lang="zh-CN" altLang="zh-CN" dirty="0"/>
              <a:t>：分配</a:t>
            </a:r>
            <a:r>
              <a:rPr lang="en-US" altLang="zh-CN" dirty="0">
                <a:solidFill>
                  <a:srgbClr val="0000FF"/>
                </a:solidFill>
              </a:rPr>
              <a:t>x KB</a:t>
            </a:r>
            <a:r>
              <a:rPr lang="zh-CN" altLang="zh-CN" dirty="0"/>
              <a:t>内存</a:t>
            </a:r>
            <a:r>
              <a:rPr lang="zh-CN" altLang="en-US" dirty="0"/>
              <a:t>、</a:t>
            </a:r>
            <a:r>
              <a:rPr lang="zh-CN" altLang="zh-CN" dirty="0"/>
              <a:t>修改内存分配表有关项</a:t>
            </a:r>
            <a:r>
              <a:rPr lang="zh-CN" altLang="en-US" dirty="0"/>
              <a:t>、</a:t>
            </a:r>
            <a:r>
              <a:rPr lang="zh-CN" altLang="zh-CN" dirty="0"/>
              <a:t>设置进程</a:t>
            </a:r>
            <a:r>
              <a:rPr lang="en-US" altLang="zh-CN" dirty="0"/>
              <a:t> A </a:t>
            </a:r>
            <a:r>
              <a:rPr lang="zh-CN" altLang="zh-CN" dirty="0"/>
              <a:t>的基址寄存器 </a:t>
            </a:r>
            <a:endParaRPr lang="zh-CN" altLang="en-US" dirty="0"/>
          </a:p>
          <a:p>
            <a:pPr eaLnBrk="1" hangingPunct="1"/>
            <a:endParaRPr lang="en-US" altLang="zh-CN"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Tree>
    <p:extLst>
      <p:ext uri="{BB962C8B-B14F-4D97-AF65-F5344CB8AC3E}">
        <p14:creationId xmlns:p14="http://schemas.microsoft.com/office/powerpoint/2010/main" val="8316422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对换技术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对换技术定义</a:t>
            </a:r>
            <a:endParaRPr lang="en-US" altLang="zh-CN" dirty="0">
              <a:latin typeface="华文新魏" charset="0"/>
              <a:ea typeface="华文新魏" charset="0"/>
              <a:cs typeface="华文新魏" charset="0"/>
            </a:endParaRPr>
          </a:p>
          <a:p>
            <a:pPr lvl="1" eaLnBrk="1" hangingPunct="1"/>
            <a:r>
              <a:rPr lang="zh-CN" altLang="zh-CN" dirty="0"/>
              <a:t>如果当前一个或多个驻留进程都处于</a:t>
            </a:r>
            <a:r>
              <a:rPr lang="zh-CN" altLang="zh-CN" dirty="0">
                <a:solidFill>
                  <a:srgbClr val="0000FF"/>
                </a:solidFill>
              </a:rPr>
              <a:t>阻塞态</a:t>
            </a:r>
            <a:r>
              <a:rPr lang="zh-CN" altLang="zh-CN" dirty="0"/>
              <a:t>，此时选择其中一个进程，将其</a:t>
            </a:r>
            <a:r>
              <a:rPr lang="zh-CN" altLang="zh-CN" dirty="0">
                <a:solidFill>
                  <a:srgbClr val="FF0000"/>
                </a:solidFill>
              </a:rPr>
              <a:t>暂时</a:t>
            </a:r>
            <a:r>
              <a:rPr lang="zh-CN" altLang="zh-CN" dirty="0">
                <a:solidFill>
                  <a:srgbClr val="0000FF"/>
                </a:solidFill>
              </a:rPr>
              <a:t>移出内存</a:t>
            </a:r>
            <a:r>
              <a:rPr lang="zh-CN" altLang="zh-CN" dirty="0">
                <a:solidFill>
                  <a:srgbClr val="292929"/>
                </a:solidFill>
              </a:rPr>
              <a:t>，腾出空间给其他进程使用</a:t>
            </a:r>
            <a:r>
              <a:rPr lang="zh-CN" altLang="zh-CN" dirty="0"/>
              <a:t>，同时把</a:t>
            </a:r>
            <a:r>
              <a:rPr lang="zh-CN" altLang="zh-CN" dirty="0">
                <a:solidFill>
                  <a:srgbClr val="0000FF"/>
                </a:solidFill>
              </a:rPr>
              <a:t>磁盘中</a:t>
            </a:r>
            <a:r>
              <a:rPr lang="zh-CN" altLang="zh-CN" dirty="0">
                <a:solidFill>
                  <a:srgbClr val="FF0000"/>
                </a:solidFill>
              </a:rPr>
              <a:t>的某个进程</a:t>
            </a:r>
            <a:r>
              <a:rPr lang="zh-CN" altLang="zh-CN" dirty="0">
                <a:solidFill>
                  <a:srgbClr val="0000FF"/>
                </a:solidFill>
              </a:rPr>
              <a:t>换入内存</a:t>
            </a:r>
            <a:r>
              <a:rPr lang="zh-CN" altLang="zh-CN" dirty="0">
                <a:solidFill>
                  <a:srgbClr val="FF0000"/>
                </a:solidFill>
              </a:rPr>
              <a:t>，让其投入运行</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对换的作用</a:t>
            </a:r>
            <a:endParaRPr lang="en-US" altLang="zh-CN" dirty="0">
              <a:latin typeface="华文新魏" charset="0"/>
              <a:ea typeface="华文新魏" charset="0"/>
              <a:cs typeface="华文新魏" charset="0"/>
            </a:endParaRPr>
          </a:p>
          <a:p>
            <a:pPr lvl="1" eaLnBrk="1" hangingPunct="1"/>
            <a:r>
              <a:rPr lang="zh-CN" altLang="zh-CN" dirty="0"/>
              <a:t>用于</a:t>
            </a:r>
            <a:r>
              <a:rPr lang="zh-CN" altLang="zh-CN" dirty="0">
                <a:solidFill>
                  <a:srgbClr val="0000FF"/>
                </a:solidFill>
              </a:rPr>
              <a:t>分时系统</a:t>
            </a:r>
            <a:r>
              <a:rPr lang="zh-CN" altLang="zh-CN" dirty="0"/>
              <a:t>中，</a:t>
            </a:r>
            <a:r>
              <a:rPr lang="zh-CN" altLang="zh-CN" dirty="0">
                <a:solidFill>
                  <a:srgbClr val="FF0000"/>
                </a:solidFill>
              </a:rPr>
              <a:t>解决内存容量不足问题</a:t>
            </a:r>
            <a:r>
              <a:rPr lang="zh-CN" altLang="zh-CN" dirty="0"/>
              <a:t>，使分时用户获得快速响应时间</a:t>
            </a:r>
            <a:endParaRPr lang="en-US" altLang="zh-CN" dirty="0"/>
          </a:p>
          <a:p>
            <a:pPr lvl="1" eaLnBrk="1" hangingPunct="1"/>
            <a:r>
              <a:rPr lang="zh-CN" altLang="zh-CN" dirty="0"/>
              <a:t>也可用于</a:t>
            </a:r>
            <a:r>
              <a:rPr lang="zh-CN" altLang="zh-CN" dirty="0">
                <a:solidFill>
                  <a:srgbClr val="0000FF"/>
                </a:solidFill>
              </a:rPr>
              <a:t>批处理系统</a:t>
            </a:r>
            <a:r>
              <a:rPr lang="zh-CN" altLang="zh-CN" dirty="0"/>
              <a:t>，</a:t>
            </a:r>
            <a:r>
              <a:rPr lang="zh-CN" altLang="zh-CN" dirty="0">
                <a:solidFill>
                  <a:srgbClr val="FF0000"/>
                </a:solidFill>
              </a:rPr>
              <a:t>平衡系统负载</a:t>
            </a:r>
            <a:r>
              <a:rPr lang="zh-CN" altLang="zh-CN" dirty="0"/>
              <a:t> </a:t>
            </a:r>
            <a:endParaRPr lang="zh-CN" altLang="en-US"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36</a:t>
            </a:fld>
            <a:endParaRPr lang="en-US" altLang="zh-CN" dirty="0"/>
          </a:p>
        </p:txBody>
      </p:sp>
    </p:spTree>
    <p:extLst>
      <p:ext uri="{BB962C8B-B14F-4D97-AF65-F5344CB8AC3E}">
        <p14:creationId xmlns:p14="http://schemas.microsoft.com/office/powerpoint/2010/main" val="206927105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对换处理</a:t>
            </a:r>
          </a:p>
        </p:txBody>
      </p:sp>
      <p:sp>
        <p:nvSpPr>
          <p:cNvPr id="3" name="内容占位符 2"/>
          <p:cNvSpPr>
            <a:spLocks noGrp="1"/>
          </p:cNvSpPr>
          <p:nvPr>
            <p:ph idx="1"/>
          </p:nvPr>
        </p:nvSpPr>
        <p:spPr/>
        <p:txBody>
          <a:bodyPr/>
          <a:lstStyle/>
          <a:p>
            <a:pPr eaLnBrk="1" hangingPunct="1">
              <a:lnSpc>
                <a:spcPct val="90000"/>
              </a:lnSpc>
            </a:pPr>
            <a:r>
              <a:rPr lang="zh-CN" altLang="en-US" dirty="0">
                <a:latin typeface="华文新魏" charset="0"/>
                <a:ea typeface="华文新魏" charset="0"/>
                <a:cs typeface="华文新魏" charset="0"/>
              </a:rPr>
              <a:t>对换进程选择</a:t>
            </a:r>
            <a:endParaRPr lang="en-US" altLang="zh-CN"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把</a:t>
            </a:r>
            <a:r>
              <a:rPr lang="zh-CN" altLang="en-US" dirty="0">
                <a:solidFill>
                  <a:srgbClr val="FF0000"/>
                </a:solidFill>
                <a:latin typeface="华文新魏" charset="0"/>
                <a:ea typeface="华文新魏" charset="0"/>
                <a:cs typeface="华文新魏" charset="0"/>
              </a:rPr>
              <a:t>时间片耗尽</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优先级较低</a:t>
            </a:r>
            <a:r>
              <a:rPr lang="zh-CN" altLang="en-US" dirty="0">
                <a:latin typeface="华文新魏" charset="0"/>
                <a:ea typeface="华文新魏" charset="0"/>
                <a:cs typeface="华文新魏" charset="0"/>
              </a:rPr>
              <a:t>的进程换出，因为短时间内它们不会被投入运行 </a:t>
            </a:r>
          </a:p>
          <a:p>
            <a:pPr eaLnBrk="1" hangingPunct="1">
              <a:lnSpc>
                <a:spcPct val="90000"/>
              </a:lnSpc>
            </a:pPr>
            <a:r>
              <a:rPr lang="zh-CN" altLang="en-US" dirty="0"/>
              <a:t>对换数据</a:t>
            </a:r>
            <a:endParaRPr lang="en-US" altLang="zh-CN" dirty="0"/>
          </a:p>
          <a:p>
            <a:pPr lvl="1" eaLnBrk="1" hangingPunct="1">
              <a:lnSpc>
                <a:spcPct val="90000"/>
              </a:lnSpc>
            </a:pPr>
            <a:r>
              <a:rPr lang="zh-CN" altLang="zh-CN" dirty="0">
                <a:solidFill>
                  <a:srgbClr val="FF0000"/>
                </a:solidFill>
              </a:rPr>
              <a:t>未修改部分</a:t>
            </a:r>
            <a:r>
              <a:rPr lang="zh-CN" altLang="zh-CN" dirty="0"/>
              <a:t>（如代码）在内存与磁盘中始终保持一致，这些信息</a:t>
            </a:r>
            <a:r>
              <a:rPr lang="zh-CN" altLang="zh-CN" dirty="0">
                <a:solidFill>
                  <a:srgbClr val="FF0000"/>
                </a:solidFill>
              </a:rPr>
              <a:t>不必保存</a:t>
            </a:r>
            <a:r>
              <a:rPr lang="zh-CN" altLang="zh-CN" dirty="0"/>
              <a:t>，当进程换回内存时，只需简单地从最初的可执行文件再加载一 </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FF0000"/>
                </a:solidFill>
                <a:latin typeface="华文新魏" charset="0"/>
                <a:ea typeface="华文新魏" charset="0"/>
                <a:cs typeface="华文新魏" charset="0"/>
              </a:rPr>
              <a:t>数据区和堆栈</a:t>
            </a:r>
            <a:r>
              <a:rPr lang="zh-CN" altLang="en-US" dirty="0">
                <a:latin typeface="华文新魏" charset="0"/>
                <a:ea typeface="华文新魏" charset="0"/>
                <a:cs typeface="华文新魏" charset="0"/>
              </a:rPr>
              <a:t>是进程运行时创建和修改的，可通过文件系统把这些可变信息</a:t>
            </a:r>
            <a:r>
              <a:rPr lang="zh-CN" altLang="en-US" dirty="0">
                <a:solidFill>
                  <a:srgbClr val="FF0000"/>
                </a:solidFill>
                <a:latin typeface="华文新魏" charset="0"/>
                <a:ea typeface="华文新魏" charset="0"/>
                <a:cs typeface="华文新魏" charset="0"/>
              </a:rPr>
              <a:t>作为特殊文件移出</a:t>
            </a:r>
          </a:p>
          <a:p>
            <a:pPr eaLnBrk="1" hangingPunct="1">
              <a:lnSpc>
                <a:spcPct val="90000"/>
              </a:lnSpc>
            </a:pPr>
            <a:r>
              <a:rPr lang="zh-CN" altLang="en-US" dirty="0">
                <a:latin typeface="华文新魏" charset="0"/>
                <a:ea typeface="华文新魏" charset="0"/>
                <a:cs typeface="华文新魏" charset="0"/>
              </a:rPr>
              <a:t>对换时机</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0000FF"/>
                </a:solidFill>
                <a:latin typeface="华文新魏" charset="0"/>
                <a:ea typeface="华文新魏" charset="0"/>
                <a:cs typeface="华文新魏" charset="0"/>
              </a:rPr>
              <a:t>批处理系统</a:t>
            </a:r>
            <a:r>
              <a:rPr lang="zh-CN" altLang="en-US" dirty="0">
                <a:latin typeface="华文新魏" charset="0"/>
                <a:ea typeface="华文新魏" charset="0"/>
                <a:cs typeface="华文新魏" charset="0"/>
              </a:rPr>
              <a:t>中，当有</a:t>
            </a:r>
            <a:r>
              <a:rPr lang="zh-CN" altLang="en-US" dirty="0">
                <a:solidFill>
                  <a:srgbClr val="FF0000"/>
                </a:solidFill>
                <a:latin typeface="华文新魏" charset="0"/>
                <a:ea typeface="华文新魏" charset="0"/>
                <a:cs typeface="华文新魏" charset="0"/>
              </a:rPr>
              <a:t>进程要求动态扩充内存且得不到满足</a:t>
            </a:r>
            <a:r>
              <a:rPr lang="zh-CN" altLang="en-US" dirty="0">
                <a:latin typeface="华文新魏" charset="0"/>
                <a:ea typeface="华文新魏" charset="0"/>
                <a:cs typeface="华文新魏" charset="0"/>
              </a:rPr>
              <a:t>时可触发对换</a:t>
            </a:r>
            <a:endParaRPr lang="en-US" altLang="zh-CN" dirty="0">
              <a:latin typeface="华文新魏" charset="0"/>
              <a:ea typeface="华文新魏" charset="0"/>
              <a:cs typeface="华文新魏" charset="0"/>
            </a:endParaRPr>
          </a:p>
          <a:p>
            <a:pPr lvl="1" eaLnBrk="1" hangingPunct="1">
              <a:lnSpc>
                <a:spcPct val="90000"/>
              </a:lnSpc>
            </a:pPr>
            <a:r>
              <a:rPr lang="zh-CN" altLang="en-US" dirty="0">
                <a:solidFill>
                  <a:srgbClr val="0000FF"/>
                </a:solidFill>
                <a:latin typeface="华文新魏" charset="0"/>
                <a:ea typeface="华文新魏" charset="0"/>
                <a:cs typeface="华文新魏" charset="0"/>
              </a:rPr>
              <a:t>分时系统</a:t>
            </a:r>
            <a:r>
              <a:rPr lang="zh-CN" altLang="en-US" dirty="0">
                <a:latin typeface="华文新魏" charset="0"/>
                <a:ea typeface="华文新魏" charset="0"/>
                <a:cs typeface="华文新魏" charset="0"/>
              </a:rPr>
              <a:t>中，对换可与调度结合在一起，</a:t>
            </a:r>
            <a:r>
              <a:rPr lang="zh-CN" altLang="en-US" dirty="0">
                <a:solidFill>
                  <a:srgbClr val="FF0000"/>
                </a:solidFill>
                <a:latin typeface="华文新魏" charset="0"/>
                <a:ea typeface="华文新魏" charset="0"/>
                <a:cs typeface="华文新魏" charset="0"/>
              </a:rPr>
              <a:t>每个时间片结束</a:t>
            </a:r>
            <a:r>
              <a:rPr lang="zh-CN" altLang="en-US" dirty="0">
                <a:latin typeface="华文新魏" charset="0"/>
                <a:ea typeface="华文新魏" charset="0"/>
                <a:cs typeface="华文新魏" charset="0"/>
              </a:rPr>
              <a:t>或</a:t>
            </a:r>
            <a:r>
              <a:rPr lang="zh-CN" altLang="en-US" dirty="0">
                <a:solidFill>
                  <a:srgbClr val="FF0000"/>
                </a:solidFill>
                <a:latin typeface="华文新魏" charset="0"/>
                <a:ea typeface="华文新魏" charset="0"/>
                <a:cs typeface="华文新魏" charset="0"/>
              </a:rPr>
              <a:t>执行</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操作时</a:t>
            </a:r>
            <a:r>
              <a:rPr lang="zh-CN" altLang="en-US" dirty="0">
                <a:latin typeface="华文新魏" charset="0"/>
                <a:ea typeface="华文新魏" charset="0"/>
                <a:cs typeface="华文新魏" charset="0"/>
              </a:rPr>
              <a:t>实施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37</a:t>
            </a:fld>
            <a:endParaRPr lang="en-US" altLang="zh-CN" dirty="0"/>
          </a:p>
        </p:txBody>
      </p:sp>
    </p:spTree>
    <p:extLst>
      <p:ext uri="{BB962C8B-B14F-4D97-AF65-F5344CB8AC3E}">
        <p14:creationId xmlns:p14="http://schemas.microsoft.com/office/powerpoint/2010/main" val="114082172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覆盖技术</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背景</a:t>
            </a:r>
            <a:endParaRPr lang="en-US" altLang="zh-CN" dirty="0">
              <a:latin typeface="华文新魏" charset="0"/>
              <a:ea typeface="华文新魏" charset="0"/>
              <a:cs typeface="华文新魏" charset="0"/>
            </a:endParaRPr>
          </a:p>
          <a:p>
            <a:pPr lvl="1" eaLnBrk="1" hangingPunct="1"/>
            <a:r>
              <a:rPr lang="zh-CN" altLang="zh-CN" dirty="0"/>
              <a:t>移动和对换技术解决因多个程序存在而导致内存区不足问题，这种内存短缺只是暂时的</a:t>
            </a:r>
            <a:endParaRPr lang="en-US" altLang="zh-CN" dirty="0"/>
          </a:p>
          <a:p>
            <a:pPr lvl="1" eaLnBrk="1" hangingPunct="1"/>
            <a:r>
              <a:rPr lang="zh-CN" altLang="zh-CN" dirty="0"/>
              <a:t>如果</a:t>
            </a:r>
            <a:r>
              <a:rPr lang="zh-CN" altLang="zh-CN" dirty="0">
                <a:solidFill>
                  <a:srgbClr val="FF0000"/>
                </a:solidFill>
              </a:rPr>
              <a:t>程序长度超出物理内存总和</a:t>
            </a:r>
            <a:r>
              <a:rPr lang="zh-CN" altLang="zh-CN" dirty="0"/>
              <a:t>，或</a:t>
            </a:r>
            <a:r>
              <a:rPr lang="zh-CN" altLang="zh-CN" dirty="0">
                <a:solidFill>
                  <a:srgbClr val="FF0000"/>
                </a:solidFill>
              </a:rPr>
              <a:t>超出固定分区大小</a:t>
            </a:r>
            <a:r>
              <a:rPr lang="zh-CN" altLang="zh-CN" dirty="0"/>
              <a:t>，则出现</a:t>
            </a:r>
            <a:r>
              <a:rPr lang="zh-CN" altLang="zh-CN" dirty="0">
                <a:solidFill>
                  <a:srgbClr val="0000FF"/>
                </a:solidFill>
              </a:rPr>
              <a:t>内存永久性短缺</a:t>
            </a:r>
            <a:r>
              <a:rPr lang="zh-CN" altLang="zh-CN" dirty="0"/>
              <a:t>，大程序无法运行</a:t>
            </a:r>
            <a:endParaRPr lang="en-US" altLang="zh-CN" dirty="0"/>
          </a:p>
          <a:p>
            <a:pPr eaLnBrk="1" hangingPunct="1"/>
            <a:r>
              <a:rPr lang="zh-CN" altLang="en-US" dirty="0">
                <a:latin typeface="华文新魏" charset="0"/>
                <a:ea typeface="华文新魏" charset="0"/>
                <a:cs typeface="华文新魏" charset="0"/>
              </a:rPr>
              <a:t>覆盖技术思路</a:t>
            </a:r>
            <a:endParaRPr lang="en-US" altLang="zh-CN" dirty="0">
              <a:latin typeface="华文新魏" charset="0"/>
              <a:ea typeface="华文新魏" charset="0"/>
              <a:cs typeface="华文新魏" charset="0"/>
            </a:endParaRPr>
          </a:p>
          <a:p>
            <a:pPr lvl="1" eaLnBrk="1" hangingPunct="1"/>
            <a:r>
              <a:rPr lang="zh-CN" altLang="zh-CN" dirty="0"/>
              <a:t>指程序执行过程中程序的</a:t>
            </a:r>
            <a:r>
              <a:rPr lang="zh-CN" altLang="zh-CN" dirty="0">
                <a:solidFill>
                  <a:srgbClr val="FF0000"/>
                </a:solidFill>
              </a:rPr>
              <a:t>不同模块在内存中相互替代</a:t>
            </a:r>
            <a:r>
              <a:rPr lang="zh-CN" altLang="zh-CN" dirty="0"/>
              <a:t>，以达到小内存执行大程序的目的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覆盖</a:t>
            </a:r>
            <a:r>
              <a:rPr lang="zh-CN" altLang="en-US" dirty="0">
                <a:latin typeface="华文新魏"/>
                <a:cs typeface="华文新魏"/>
              </a:rPr>
              <a:t>的实现技术 </a:t>
            </a:r>
            <a:endParaRPr lang="en-US" altLang="zh-CN" dirty="0">
              <a:latin typeface="华文新魏"/>
              <a:cs typeface="华文新魏"/>
            </a:endParaRPr>
          </a:p>
          <a:p>
            <a:pPr lvl="1" eaLnBrk="1" hangingPunct="1"/>
            <a:r>
              <a:rPr lang="zh-CN" altLang="zh-CN" dirty="0"/>
              <a:t>把</a:t>
            </a:r>
            <a:r>
              <a:rPr lang="zh-CN" altLang="zh-CN" dirty="0">
                <a:solidFill>
                  <a:srgbClr val="0000FF"/>
                </a:solidFill>
              </a:rPr>
              <a:t>用户空间</a:t>
            </a:r>
            <a:r>
              <a:rPr lang="zh-CN" altLang="zh-CN" dirty="0"/>
              <a:t>分成</a:t>
            </a:r>
            <a:r>
              <a:rPr lang="zh-CN" altLang="zh-CN" dirty="0">
                <a:solidFill>
                  <a:srgbClr val="FF0000"/>
                </a:solidFill>
              </a:rPr>
              <a:t>固定区</a:t>
            </a:r>
            <a:r>
              <a:rPr lang="zh-CN" altLang="zh-CN" dirty="0"/>
              <a:t>和一个或多个</a:t>
            </a:r>
            <a:r>
              <a:rPr lang="zh-CN" altLang="zh-CN" dirty="0">
                <a:solidFill>
                  <a:srgbClr val="FF0000"/>
                </a:solidFill>
              </a:rPr>
              <a:t>覆盖区</a:t>
            </a:r>
            <a:endParaRPr lang="en-US" altLang="zh-CN" dirty="0">
              <a:solidFill>
                <a:srgbClr val="FF0000"/>
              </a:solidFill>
            </a:endParaRPr>
          </a:p>
          <a:p>
            <a:pPr lvl="2" eaLnBrk="1" hangingPunct="1"/>
            <a:r>
              <a:rPr lang="zh-CN" altLang="zh-CN" dirty="0">
                <a:latin typeface="华文新魏"/>
                <a:ea typeface="华文新魏"/>
                <a:cs typeface="华文新魏"/>
              </a:rPr>
              <a:t>把</a:t>
            </a:r>
            <a:r>
              <a:rPr lang="zh-CN" altLang="zh-CN" dirty="0">
                <a:solidFill>
                  <a:srgbClr val="0000FF"/>
                </a:solidFill>
                <a:latin typeface="华文新魏"/>
                <a:ea typeface="华文新魏"/>
                <a:cs typeface="华文新魏"/>
              </a:rPr>
              <a:t>控制</a:t>
            </a:r>
            <a:r>
              <a:rPr lang="zh-CN" altLang="zh-CN" dirty="0">
                <a:latin typeface="华文新魏"/>
                <a:ea typeface="华文新魏"/>
                <a:cs typeface="华文新魏"/>
              </a:rPr>
              <a:t>或</a:t>
            </a:r>
            <a:r>
              <a:rPr lang="zh-CN" altLang="zh-CN" dirty="0">
                <a:solidFill>
                  <a:srgbClr val="0000FF"/>
                </a:solidFill>
                <a:latin typeface="华文新魏"/>
                <a:ea typeface="华文新魏"/>
                <a:cs typeface="华文新魏"/>
              </a:rPr>
              <a:t>不可覆盖部分</a:t>
            </a:r>
            <a:r>
              <a:rPr lang="zh-CN" altLang="zh-CN" dirty="0">
                <a:solidFill>
                  <a:srgbClr val="FF0000"/>
                </a:solidFill>
                <a:latin typeface="华文新魏"/>
                <a:ea typeface="华文新魏"/>
                <a:cs typeface="华文新魏"/>
              </a:rPr>
              <a:t>放在固定区</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其余按调用结构及先后关系</a:t>
            </a:r>
            <a:r>
              <a:rPr lang="zh-CN" altLang="zh-CN" dirty="0">
                <a:solidFill>
                  <a:srgbClr val="0000FF"/>
                </a:solidFill>
                <a:latin typeface="华文新魏"/>
                <a:ea typeface="华文新魏"/>
                <a:cs typeface="华文新魏"/>
              </a:rPr>
              <a:t>分段</a:t>
            </a:r>
            <a:r>
              <a:rPr lang="zh-CN" altLang="zh-CN" dirty="0">
                <a:latin typeface="华文新魏"/>
                <a:ea typeface="华文新魏"/>
                <a:cs typeface="华文新魏"/>
              </a:rPr>
              <a:t>并存放在磁盘上，运行时依次调入覆盖区</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38</a:t>
            </a:fld>
            <a:endParaRPr lang="en-US" altLang="zh-CN" dirty="0"/>
          </a:p>
        </p:txBody>
      </p:sp>
    </p:spTree>
    <p:extLst>
      <p:ext uri="{BB962C8B-B14F-4D97-AF65-F5344CB8AC3E}">
        <p14:creationId xmlns:p14="http://schemas.microsoft.com/office/powerpoint/2010/main" val="1497100727"/>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覆盖技术缺陷</a:t>
            </a:r>
            <a:endParaRPr lang="en-US" altLang="zh-CN"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pPr eaLnBrk="1" hangingPunct="1"/>
            <a:r>
              <a:rPr lang="zh-CN" altLang="zh-CN" dirty="0"/>
              <a:t>把存储管理工作转给程序员，他们必须</a:t>
            </a:r>
            <a:r>
              <a:rPr lang="zh-CN" altLang="zh-CN" dirty="0">
                <a:solidFill>
                  <a:srgbClr val="FF0000"/>
                </a:solidFill>
              </a:rPr>
              <a:t>根据可用物理内存空间</a:t>
            </a:r>
            <a:r>
              <a:rPr lang="zh-CN" altLang="zh-CN" dirty="0"/>
              <a:t>来设计和编写程序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zh-CN" dirty="0"/>
              <a:t>同时运行的代码量超出内存容量时仍不能运行</a:t>
            </a:r>
            <a:endParaRPr lang="en-US" altLang="zh-CN" dirty="0"/>
          </a:p>
          <a:p>
            <a:pPr eaLnBrk="1" hangingPunct="1"/>
            <a:r>
              <a:rPr lang="zh-CN" altLang="zh-CN" dirty="0"/>
              <a:t>现代操作系统极少采用覆盖技术 </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15739192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611188" y="1125538"/>
            <a:ext cx="8229600" cy="5257800"/>
          </a:xfrm>
        </p:spPr>
        <p:txBody>
          <a:bodyPr/>
          <a:lstStyle/>
          <a:p>
            <a:pPr algn="just" eaLnBrk="1" hangingPunct="1"/>
            <a:endParaRPr lang="en-US" altLang="zh-CN">
              <a:latin typeface="华文新魏" charset="0"/>
              <a:ea typeface="华文新魏" charset="0"/>
              <a:cs typeface="华文新魏" charset="0"/>
            </a:endParaRPr>
          </a:p>
          <a:p>
            <a:pPr algn="just" eaLnBrk="1" hangingPunct="1">
              <a:buFontTx/>
              <a:buNone/>
            </a:pPr>
            <a:endParaRPr lang="en-US" altLang="zh-CN">
              <a:latin typeface="华文新魏" charset="0"/>
              <a:ea typeface="华文新魏" charset="0"/>
              <a:cs typeface="华文新魏" charset="0"/>
            </a:endParaRPr>
          </a:p>
          <a:p>
            <a:pPr eaLnBrk="1" hangingPunct="1"/>
            <a:endParaRPr lang="en-US" altLang="zh-CN">
              <a:latin typeface="华文新魏" charset="0"/>
              <a:ea typeface="华文新魏" charset="0"/>
              <a:cs typeface="华文新魏" charset="0"/>
            </a:endParaRPr>
          </a:p>
        </p:txBody>
      </p:sp>
      <p:grpSp>
        <p:nvGrpSpPr>
          <p:cNvPr id="6148" name="Group 18"/>
          <p:cNvGrpSpPr>
            <a:grpSpLocks/>
          </p:cNvGrpSpPr>
          <p:nvPr/>
        </p:nvGrpSpPr>
        <p:grpSpPr bwMode="auto">
          <a:xfrm>
            <a:off x="1877144" y="1826096"/>
            <a:ext cx="5791200" cy="4267200"/>
            <a:chOff x="912" y="1008"/>
            <a:chExt cx="3648" cy="2688"/>
          </a:xfrm>
        </p:grpSpPr>
        <p:sp>
          <p:nvSpPr>
            <p:cNvPr id="6149" name="AutoShape 5"/>
            <p:cNvSpPr>
              <a:spLocks noChangeArrowheads="1"/>
            </p:cNvSpPr>
            <p:nvPr/>
          </p:nvSpPr>
          <p:spPr bwMode="auto">
            <a:xfrm>
              <a:off x="912" y="1008"/>
              <a:ext cx="3648" cy="2688"/>
            </a:xfrm>
            <a:prstGeom prst="triangle">
              <a:avLst>
                <a:gd name="adj" fmla="val 50009"/>
              </a:avLst>
            </a:prstGeom>
            <a:solidFill>
              <a:schemeClr val="accent1"/>
            </a:solidFill>
            <a:ln w="19050">
              <a:solidFill>
                <a:srgbClr val="000000"/>
              </a:solidFill>
              <a:miter lim="800000"/>
              <a:headEnd/>
              <a:tailEnd/>
            </a:ln>
            <a:effectLst>
              <a:prstShdw prst="shdw13" dist="53882" dir="13500000">
                <a:srgbClr val="000000">
                  <a:alpha val="74998"/>
                </a:srgbClr>
              </a:prstShdw>
            </a:effectLst>
          </p:spPr>
          <p:txBody>
            <a:bodyPr/>
            <a:lstStyle/>
            <a:p>
              <a:endParaRPr lang="zh-CN" altLang="en-US"/>
            </a:p>
          </p:txBody>
        </p:sp>
        <p:sp>
          <p:nvSpPr>
            <p:cNvPr id="6150" name="Text Box 6"/>
            <p:cNvSpPr txBox="1">
              <a:spLocks noChangeArrowheads="1"/>
            </p:cNvSpPr>
            <p:nvPr/>
          </p:nvSpPr>
          <p:spPr bwMode="auto">
            <a:xfrm>
              <a:off x="2494" y="1247"/>
              <a:ext cx="477" cy="225"/>
            </a:xfrm>
            <a:prstGeom prst="rect">
              <a:avLst/>
            </a:prstGeom>
            <a:no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寄存器</a:t>
              </a:r>
            </a:p>
          </p:txBody>
        </p:sp>
        <p:sp>
          <p:nvSpPr>
            <p:cNvPr id="6151" name="Line 7"/>
            <p:cNvSpPr>
              <a:spLocks noChangeShapeType="1"/>
            </p:cNvSpPr>
            <p:nvPr/>
          </p:nvSpPr>
          <p:spPr bwMode="auto">
            <a:xfrm>
              <a:off x="2383" y="1527"/>
              <a:ext cx="715"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 xmlns:a14="http://schemas.microsoft.com/office/drawing/2010/main">
                  <a:noFill/>
                </a14:hiddenFill>
              </a:ext>
            </a:extLst>
          </p:spPr>
          <p:txBody>
            <a:bodyPr/>
            <a:lstStyle/>
            <a:p>
              <a:endParaRPr lang="zh-CN" altLang="en-US"/>
            </a:p>
          </p:txBody>
        </p:sp>
        <p:sp>
          <p:nvSpPr>
            <p:cNvPr id="6152" name="Text Box 8"/>
            <p:cNvSpPr txBox="1">
              <a:spLocks noChangeArrowheads="1"/>
            </p:cNvSpPr>
            <p:nvPr/>
          </p:nvSpPr>
          <p:spPr bwMode="auto">
            <a:xfrm>
              <a:off x="2433" y="1651"/>
              <a:ext cx="647" cy="237"/>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高速缓存</a:t>
              </a:r>
            </a:p>
          </p:txBody>
        </p:sp>
        <p:sp>
          <p:nvSpPr>
            <p:cNvPr id="6153" name="Line 9"/>
            <p:cNvSpPr>
              <a:spLocks noChangeShapeType="1"/>
            </p:cNvSpPr>
            <p:nvPr/>
          </p:nvSpPr>
          <p:spPr bwMode="auto">
            <a:xfrm>
              <a:off x="2097" y="1973"/>
              <a:ext cx="1295"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 xmlns:a14="http://schemas.microsoft.com/office/drawing/2010/main">
                  <a:noFill/>
                </a14:hiddenFill>
              </a:ext>
            </a:extLst>
          </p:spPr>
          <p:txBody>
            <a:bodyPr/>
            <a:lstStyle/>
            <a:p>
              <a:endParaRPr lang="zh-CN" altLang="en-US"/>
            </a:p>
          </p:txBody>
        </p:sp>
        <p:sp>
          <p:nvSpPr>
            <p:cNvPr id="6154" name="Text Box 10"/>
            <p:cNvSpPr txBox="1">
              <a:spLocks noChangeArrowheads="1"/>
            </p:cNvSpPr>
            <p:nvPr/>
          </p:nvSpPr>
          <p:spPr bwMode="auto">
            <a:xfrm>
              <a:off x="2442" y="2050"/>
              <a:ext cx="647" cy="32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FF0000"/>
                  </a:solidFill>
                  <a:latin typeface="华文新魏" charset="0"/>
                  <a:ea typeface="华文新魏" charset="0"/>
                  <a:cs typeface="华文新魏" charset="0"/>
                </a:rPr>
                <a:t>内存储器</a:t>
              </a:r>
            </a:p>
          </p:txBody>
        </p:sp>
        <p:sp>
          <p:nvSpPr>
            <p:cNvPr id="6155" name="Line 11"/>
            <p:cNvSpPr>
              <a:spLocks noChangeShapeType="1"/>
            </p:cNvSpPr>
            <p:nvPr/>
          </p:nvSpPr>
          <p:spPr bwMode="auto">
            <a:xfrm>
              <a:off x="1812" y="2393"/>
              <a:ext cx="1883"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 xmlns:a14="http://schemas.microsoft.com/office/drawing/2010/main">
                  <a:noFill/>
                </a14:hiddenFill>
              </a:ext>
            </a:extLst>
          </p:spPr>
          <p:txBody>
            <a:bodyPr/>
            <a:lstStyle/>
            <a:p>
              <a:endParaRPr lang="zh-CN" altLang="en-US"/>
            </a:p>
          </p:txBody>
        </p:sp>
        <p:sp>
          <p:nvSpPr>
            <p:cNvPr id="6156" name="Text Box 12"/>
            <p:cNvSpPr txBox="1">
              <a:spLocks noChangeArrowheads="1"/>
            </p:cNvSpPr>
            <p:nvPr/>
          </p:nvSpPr>
          <p:spPr bwMode="auto">
            <a:xfrm>
              <a:off x="2442" y="2455"/>
              <a:ext cx="647" cy="322"/>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磁盘缓存</a:t>
              </a:r>
            </a:p>
          </p:txBody>
        </p:sp>
        <p:sp>
          <p:nvSpPr>
            <p:cNvPr id="6157" name="Line 13"/>
            <p:cNvSpPr>
              <a:spLocks noChangeShapeType="1"/>
            </p:cNvSpPr>
            <p:nvPr/>
          </p:nvSpPr>
          <p:spPr bwMode="auto">
            <a:xfrm>
              <a:off x="1519" y="2823"/>
              <a:ext cx="2443"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 xmlns:a14="http://schemas.microsoft.com/office/drawing/2010/main">
                  <a:noFill/>
                </a14:hiddenFill>
              </a:ext>
            </a:extLst>
          </p:spPr>
          <p:txBody>
            <a:bodyPr/>
            <a:lstStyle/>
            <a:p>
              <a:endParaRPr lang="zh-CN" altLang="en-US"/>
            </a:p>
          </p:txBody>
        </p:sp>
        <p:sp>
          <p:nvSpPr>
            <p:cNvPr id="6158" name="Text Box 14"/>
            <p:cNvSpPr txBox="1">
              <a:spLocks noChangeArrowheads="1"/>
            </p:cNvSpPr>
            <p:nvPr/>
          </p:nvSpPr>
          <p:spPr bwMode="auto">
            <a:xfrm>
              <a:off x="2442" y="2891"/>
              <a:ext cx="647" cy="321"/>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固定磁盘</a:t>
              </a:r>
            </a:p>
          </p:txBody>
        </p:sp>
        <p:sp>
          <p:nvSpPr>
            <p:cNvPr id="6159" name="Line 15"/>
            <p:cNvSpPr>
              <a:spLocks noChangeShapeType="1"/>
            </p:cNvSpPr>
            <p:nvPr/>
          </p:nvSpPr>
          <p:spPr bwMode="auto">
            <a:xfrm>
              <a:off x="1223" y="3259"/>
              <a:ext cx="3050" cy="0"/>
            </a:xfrm>
            <a:prstGeom prst="line">
              <a:avLst/>
            </a:prstGeom>
            <a:noFill/>
            <a:ln w="19050">
              <a:solidFill>
                <a:srgbClr val="000000"/>
              </a:solidFill>
              <a:round/>
              <a:headEnd/>
              <a:tailEnd/>
            </a:ln>
            <a:effectLst>
              <a:prstShdw prst="shdw13" dist="53882" dir="13500000">
                <a:srgbClr val="000000">
                  <a:alpha val="74998"/>
                </a:srgbClr>
              </a:prstShdw>
            </a:effectLst>
            <a:extLst>
              <a:ext uri="{909E8E84-426E-40dd-AFC4-6F175D3DCCD1}">
                <a14:hiddenFill xmlns="" xmlns:a14="http://schemas.microsoft.com/office/drawing/2010/main">
                  <a:noFill/>
                </a14:hiddenFill>
              </a:ext>
            </a:extLst>
          </p:spPr>
          <p:txBody>
            <a:bodyPr/>
            <a:lstStyle/>
            <a:p>
              <a:endParaRPr lang="zh-CN" altLang="en-US"/>
            </a:p>
          </p:txBody>
        </p:sp>
        <p:sp>
          <p:nvSpPr>
            <p:cNvPr id="6160" name="Text Box 16"/>
            <p:cNvSpPr txBox="1">
              <a:spLocks noChangeArrowheads="1"/>
            </p:cNvSpPr>
            <p:nvPr/>
          </p:nvSpPr>
          <p:spPr bwMode="auto">
            <a:xfrm>
              <a:off x="2215" y="3338"/>
              <a:ext cx="1107" cy="32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33CC"/>
                  </a:solidFill>
                  <a:latin typeface="华文新魏" charset="0"/>
                  <a:ea typeface="华文新魏" charset="0"/>
                  <a:cs typeface="华文新魏" charset="0"/>
                </a:rPr>
                <a:t>可移动存储介质</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存储器层次</a:t>
            </a:r>
            <a:endParaRPr kumimoji="1" lang="zh-CN" altLang="en-US" dirty="0"/>
          </a:p>
        </p:txBody>
      </p:sp>
      <p:sp>
        <p:nvSpPr>
          <p:cNvPr id="1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a:t>
            </a:fld>
            <a:endParaRPr lang="en-US" altLang="zh-CN" dirty="0"/>
          </a:p>
        </p:txBody>
      </p:sp>
    </p:spTree>
    <p:extLst>
      <p:ext uri="{BB962C8B-B14F-4D97-AF65-F5344CB8AC3E}">
        <p14:creationId xmlns:p14="http://schemas.microsoft.com/office/powerpoint/2010/main" val="1089180022"/>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40</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solidFill>
                  <a:srgbClr val="FF0000"/>
                </a:solidFill>
                <a:latin typeface="华文新魏" charset="0"/>
                <a:ea typeface="华文新魏" charset="0"/>
                <a:cs typeface="华文新魏" charset="0"/>
              </a:rPr>
              <a:t>分页存储管理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分页存储管理基本原理 </a:t>
            </a:r>
          </a:p>
          <a:p>
            <a:pPr lvl="1" eaLnBrk="1" hangingPunct="1"/>
            <a:r>
              <a:rPr lang="zh-CN" altLang="zh-CN" dirty="0">
                <a:solidFill>
                  <a:srgbClr val="0000FF"/>
                </a:solidFill>
                <a:latin typeface="华文新魏" charset="0"/>
                <a:ea typeface="华文新魏" charset="0"/>
                <a:cs typeface="华文新魏" charset="0"/>
              </a:rPr>
              <a:t>翻译</a:t>
            </a:r>
            <a:r>
              <a:rPr lang="zh-CN" altLang="en-US" dirty="0">
                <a:solidFill>
                  <a:srgbClr val="0000FF"/>
                </a:solidFill>
                <a:latin typeface="华文新魏" charset="0"/>
                <a:ea typeface="华文新魏" charset="0"/>
                <a:cs typeface="华文新魏" charset="0"/>
              </a:rPr>
              <a:t>快表</a:t>
            </a:r>
          </a:p>
          <a:p>
            <a:pPr lvl="1" eaLnBrk="1" hangingPunct="1"/>
            <a:r>
              <a:rPr lang="zh-CN" altLang="en-US" dirty="0">
                <a:solidFill>
                  <a:srgbClr val="0000FF"/>
                </a:solidFill>
                <a:latin typeface="华文新魏" charset="0"/>
                <a:ea typeface="华文新魏" charset="0"/>
                <a:cs typeface="华文新魏" charset="0"/>
              </a:rPr>
              <a:t>分页存储空间分配和去配</a:t>
            </a:r>
          </a:p>
          <a:p>
            <a:pPr lvl="1" eaLnBrk="1" hangingPunct="1"/>
            <a:r>
              <a:rPr lang="zh-CN" altLang="en-US" dirty="0">
                <a:solidFill>
                  <a:srgbClr val="0000FF"/>
                </a:solidFill>
                <a:latin typeface="华文新魏" charset="0"/>
                <a:ea typeface="华文新魏" charset="0"/>
                <a:cs typeface="华文新魏" charset="0"/>
              </a:rPr>
              <a:t>分页存储空间页面共享和保护</a:t>
            </a:r>
          </a:p>
          <a:p>
            <a:pPr lvl="1" eaLnBrk="1" hangingPunct="1"/>
            <a:r>
              <a:rPr lang="zh-CN" altLang="en-US" dirty="0">
                <a:solidFill>
                  <a:srgbClr val="0000FF"/>
                </a:solidFill>
                <a:latin typeface="华文新魏" charset="0"/>
                <a:ea typeface="华文新魏" charset="0"/>
                <a:cs typeface="华文新魏" charset="0"/>
              </a:rPr>
              <a:t>多级页表</a:t>
            </a:r>
          </a:p>
          <a:p>
            <a:pPr lvl="1" eaLnBrk="1" hangingPunct="1"/>
            <a:r>
              <a:rPr lang="zh-CN" altLang="en-US" dirty="0">
                <a:solidFill>
                  <a:srgbClr val="0000FF"/>
                </a:solidFill>
                <a:latin typeface="华文新魏" charset="0"/>
                <a:ea typeface="华文新魏" charset="0"/>
                <a:cs typeface="华文新魏" charset="0"/>
              </a:rPr>
              <a:t>反置页表</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分段存储管理 </a:t>
            </a: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160138199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分页存储管理基本原理</a:t>
            </a:r>
            <a:endParaRPr kumimoji="1" lang="zh-CN" altLang="en-US" dirty="0"/>
          </a:p>
        </p:txBody>
      </p:sp>
      <p:sp>
        <p:nvSpPr>
          <p:cNvPr id="3" name="内容占位符 2"/>
          <p:cNvSpPr>
            <a:spLocks noGrp="1"/>
          </p:cNvSpPr>
          <p:nvPr>
            <p:ph idx="1"/>
          </p:nvPr>
        </p:nvSpPr>
        <p:spPr>
          <a:xfrm>
            <a:off x="0" y="1340768"/>
            <a:ext cx="9144000" cy="4968552"/>
          </a:xfrm>
        </p:spPr>
        <p:txBody>
          <a:bodyPr/>
          <a:lstStyle/>
          <a:p>
            <a:r>
              <a:rPr kumimoji="1" lang="zh-CN" altLang="en-US" dirty="0">
                <a:latin typeface="华文新魏"/>
                <a:cs typeface="华文新魏"/>
              </a:rPr>
              <a:t>分页技术背景：</a:t>
            </a:r>
            <a:r>
              <a:rPr lang="zh-CN" altLang="zh-CN" dirty="0">
                <a:solidFill>
                  <a:srgbClr val="FF0000"/>
                </a:solidFill>
              </a:rPr>
              <a:t>消除</a:t>
            </a:r>
            <a:r>
              <a:rPr lang="zh-CN" altLang="zh-CN" dirty="0"/>
              <a:t>动态分区法中的</a:t>
            </a:r>
            <a:r>
              <a:rPr lang="zh-CN" altLang="zh-CN" dirty="0">
                <a:solidFill>
                  <a:srgbClr val="FF0000"/>
                </a:solidFill>
              </a:rPr>
              <a:t>碎片问题</a:t>
            </a:r>
            <a:endParaRPr kumimoji="1" lang="en-US" altLang="zh-CN" dirty="0">
              <a:solidFill>
                <a:srgbClr val="FF0000"/>
              </a:solidFill>
              <a:latin typeface="华文新魏"/>
              <a:cs typeface="华文新魏"/>
            </a:endParaRPr>
          </a:p>
          <a:p>
            <a:pPr lvl="1"/>
            <a:r>
              <a:rPr lang="zh-CN" altLang="zh-CN" dirty="0"/>
              <a:t>允许程序存放到</a:t>
            </a:r>
            <a:r>
              <a:rPr lang="zh-CN" altLang="zh-CN" dirty="0">
                <a:solidFill>
                  <a:srgbClr val="FF0000"/>
                </a:solidFill>
              </a:rPr>
              <a:t>若干不相邻的空闲块</a:t>
            </a:r>
            <a:r>
              <a:rPr lang="zh-CN" altLang="zh-CN" dirty="0"/>
              <a:t>中</a:t>
            </a:r>
            <a:r>
              <a:rPr lang="zh-CN" altLang="en-US" dirty="0"/>
              <a:t>，</a:t>
            </a:r>
            <a:r>
              <a:rPr lang="zh-CN" altLang="zh-CN" dirty="0"/>
              <a:t>既可免除移动信息工作，又可充分利用内存空间</a:t>
            </a:r>
            <a:endParaRPr kumimoji="1" lang="en-US" altLang="zh-CN" dirty="0"/>
          </a:p>
          <a:p>
            <a:r>
              <a:rPr kumimoji="1" lang="zh-CN" altLang="en-US" dirty="0">
                <a:latin typeface="华文新魏"/>
                <a:cs typeface="华文新魏"/>
              </a:rPr>
              <a:t>基本</a:t>
            </a:r>
            <a:r>
              <a:rPr kumimoji="1" lang="en-US" altLang="en-US" dirty="0">
                <a:latin typeface="华文新魏"/>
                <a:cs typeface="华文新魏"/>
              </a:rPr>
              <a:t>概念</a:t>
            </a:r>
            <a:endParaRPr kumimoji="1" lang="zh-CN" altLang="en-US" dirty="0">
              <a:latin typeface="华文新魏"/>
              <a:cs typeface="华文新魏"/>
            </a:endParaRPr>
          </a:p>
          <a:p>
            <a:pPr lvl="1"/>
            <a:r>
              <a:rPr kumimoji="1" lang="zh-CN" altLang="en-US" dirty="0">
                <a:solidFill>
                  <a:srgbClr val="0000FF"/>
                </a:solidFill>
              </a:rPr>
              <a:t>页面</a:t>
            </a:r>
            <a:r>
              <a:rPr kumimoji="1" lang="zh-CN" altLang="en-US" dirty="0"/>
              <a:t>：</a:t>
            </a:r>
            <a:r>
              <a:rPr lang="zh-CN" altLang="zh-CN" dirty="0"/>
              <a:t>进程</a:t>
            </a:r>
            <a:r>
              <a:rPr lang="zh-CN" altLang="zh-CN" dirty="0">
                <a:solidFill>
                  <a:srgbClr val="0000FF"/>
                </a:solidFill>
              </a:rPr>
              <a:t>逻辑地址空间</a:t>
            </a:r>
            <a:r>
              <a:rPr lang="zh-CN" altLang="zh-CN" dirty="0"/>
              <a:t>分成</a:t>
            </a:r>
            <a:r>
              <a:rPr lang="zh-CN" altLang="zh-CN" dirty="0">
                <a:solidFill>
                  <a:srgbClr val="FF0000"/>
                </a:solidFill>
              </a:rPr>
              <a:t>大小相等的区 </a:t>
            </a:r>
            <a:endParaRPr kumimoji="1" lang="en-US" altLang="zh-CN" dirty="0">
              <a:solidFill>
                <a:srgbClr val="FF0000"/>
              </a:solidFill>
            </a:endParaRPr>
          </a:p>
          <a:p>
            <a:pPr lvl="1"/>
            <a:r>
              <a:rPr kumimoji="1" lang="zh-CN" altLang="en-US" dirty="0">
                <a:solidFill>
                  <a:srgbClr val="0000FF"/>
                </a:solidFill>
              </a:rPr>
              <a:t>页框</a:t>
            </a:r>
            <a:r>
              <a:rPr kumimoji="1" lang="zh-CN" altLang="en-US" dirty="0"/>
              <a:t>：</a:t>
            </a:r>
            <a:r>
              <a:rPr lang="zh-CN" altLang="zh-CN" dirty="0">
                <a:solidFill>
                  <a:srgbClr val="0000FF"/>
                </a:solidFill>
              </a:rPr>
              <a:t>内存地址空间</a:t>
            </a:r>
            <a:r>
              <a:rPr lang="zh-CN" altLang="zh-CN" dirty="0"/>
              <a:t>分成大小相等的区，</a:t>
            </a:r>
            <a:r>
              <a:rPr lang="zh-CN" altLang="zh-CN" dirty="0">
                <a:solidFill>
                  <a:srgbClr val="FF0000"/>
                </a:solidFill>
              </a:rPr>
              <a:t>大小与页面相等 </a:t>
            </a:r>
            <a:endParaRPr kumimoji="1" lang="zh-CN" altLang="en-US" dirty="0">
              <a:solidFill>
                <a:srgbClr val="FF0000"/>
              </a:solidFill>
            </a:endParaRPr>
          </a:p>
          <a:p>
            <a:pPr lvl="1"/>
            <a:r>
              <a:rPr kumimoji="1" lang="zh-CN" altLang="en-US" dirty="0"/>
              <a:t>逻辑地址形式 </a:t>
            </a:r>
            <a:endParaRPr kumimoji="1" lang="en-US" altLang="zh-CN" dirty="0"/>
          </a:p>
          <a:p>
            <a:pPr lvl="2"/>
            <a:r>
              <a:rPr kumimoji="1" lang="zh-CN" altLang="en-US" dirty="0">
                <a:solidFill>
                  <a:srgbClr val="0000FF"/>
                </a:solidFill>
                <a:latin typeface="华文新魏"/>
                <a:ea typeface="华文新魏"/>
                <a:cs typeface="华文新魏"/>
              </a:rPr>
              <a:t>页号</a:t>
            </a:r>
            <a:r>
              <a:rPr kumimoji="1" lang="zh-CN" altLang="en-US" dirty="0">
                <a:latin typeface="华文新魏"/>
                <a:ea typeface="华文新魏"/>
                <a:cs typeface="华文新魏"/>
              </a:rPr>
              <a:t>：</a:t>
            </a:r>
            <a:r>
              <a:rPr lang="zh-CN" altLang="zh-CN" dirty="0">
                <a:latin typeface="华文新魏"/>
                <a:ea typeface="华文新魏"/>
                <a:cs typeface="华文新魏"/>
              </a:rPr>
              <a:t>地址所在页面的编号 </a:t>
            </a:r>
            <a:endParaRPr kumimoji="1" lang="en-US" altLang="zh-CN" dirty="0">
              <a:latin typeface="华文新魏"/>
              <a:ea typeface="华文新魏"/>
              <a:cs typeface="华文新魏"/>
            </a:endParaRPr>
          </a:p>
          <a:p>
            <a:pPr lvl="2"/>
            <a:r>
              <a:rPr kumimoji="1" lang="zh-CN" altLang="en-US" dirty="0">
                <a:solidFill>
                  <a:srgbClr val="0000FF"/>
                </a:solidFill>
                <a:latin typeface="华文新魏"/>
                <a:ea typeface="华文新魏"/>
                <a:cs typeface="华文新魏"/>
              </a:rPr>
              <a:t>页内偏移</a:t>
            </a:r>
            <a:r>
              <a:rPr kumimoji="1" lang="zh-CN" altLang="en-US" dirty="0">
                <a:latin typeface="华文新魏"/>
                <a:ea typeface="华文新魏"/>
                <a:cs typeface="华文新魏"/>
              </a:rPr>
              <a:t>：</a:t>
            </a:r>
            <a:r>
              <a:rPr kumimoji="1" lang="zh-CN" altLang="zh-CN" dirty="0">
                <a:latin typeface="华文新魏"/>
                <a:ea typeface="华文新魏"/>
                <a:cs typeface="华文新魏"/>
              </a:rPr>
              <a:t>3</a:t>
            </a:r>
            <a:r>
              <a:rPr kumimoji="1" lang="en-US" altLang="zh-CN" dirty="0">
                <a:latin typeface="华文新魏"/>
                <a:ea typeface="华文新魏"/>
                <a:cs typeface="华文新魏"/>
              </a:rPr>
              <a:t>2</a:t>
            </a:r>
            <a:r>
              <a:rPr kumimoji="1" lang="zh-CN" altLang="en-US" dirty="0">
                <a:latin typeface="华文新魏"/>
                <a:ea typeface="华文新魏"/>
                <a:cs typeface="华文新魏"/>
              </a:rPr>
              <a:t>位系统中，常规页面尺寸为</a:t>
            </a:r>
            <a:r>
              <a:rPr kumimoji="1" lang="en-US" altLang="zh-CN" dirty="0">
                <a:solidFill>
                  <a:srgbClr val="7030A0"/>
                </a:solidFill>
                <a:latin typeface="华文新魏"/>
                <a:ea typeface="华文新魏"/>
                <a:cs typeface="华文新魏"/>
              </a:rPr>
              <a:t>12</a:t>
            </a:r>
            <a:r>
              <a:rPr kumimoji="1" lang="zh-CN" altLang="en-US" dirty="0">
                <a:solidFill>
                  <a:srgbClr val="7030A0"/>
                </a:solidFill>
                <a:latin typeface="华文新魏"/>
                <a:ea typeface="华文新魏"/>
                <a:cs typeface="华文新魏"/>
              </a:rPr>
              <a:t>位</a:t>
            </a:r>
            <a:r>
              <a:rPr kumimoji="1" lang="zh-CN" altLang="en-US" dirty="0">
                <a:latin typeface="华文新魏"/>
                <a:ea typeface="华文新魏"/>
                <a:cs typeface="华文新魏"/>
              </a:rPr>
              <a:t>（</a:t>
            </a:r>
            <a:r>
              <a:rPr kumimoji="1" lang="en-US" altLang="zh-CN" dirty="0">
                <a:latin typeface="华文新魏"/>
                <a:ea typeface="华文新魏"/>
                <a:cs typeface="华文新魏"/>
              </a:rPr>
              <a:t>4KB</a:t>
            </a:r>
            <a:r>
              <a:rPr kumimoji="1" lang="zh-CN" altLang="en-US" dirty="0">
                <a:latin typeface="华文新魏"/>
                <a:ea typeface="华文新魏"/>
                <a:cs typeface="华文新魏"/>
              </a:rPr>
              <a:t>），页号共</a:t>
            </a:r>
            <a:r>
              <a:rPr kumimoji="1" lang="en-US" altLang="zh-CN" dirty="0">
                <a:solidFill>
                  <a:srgbClr val="7030A0"/>
                </a:solidFill>
                <a:latin typeface="华文新魏"/>
                <a:ea typeface="华文新魏"/>
                <a:cs typeface="华文新魏"/>
              </a:rPr>
              <a:t>20</a:t>
            </a:r>
            <a:r>
              <a:rPr kumimoji="1" lang="zh-CN" altLang="en-US" dirty="0">
                <a:solidFill>
                  <a:srgbClr val="7030A0"/>
                </a:solidFill>
                <a:latin typeface="华文新魏"/>
                <a:ea typeface="华文新魏"/>
                <a:cs typeface="华文新魏"/>
              </a:rPr>
              <a:t>位</a:t>
            </a:r>
            <a:r>
              <a:rPr kumimoji="1" lang="zh-CN" altLang="en-US" dirty="0">
                <a:latin typeface="华文新魏"/>
                <a:ea typeface="华文新魏"/>
                <a:cs typeface="华文新魏"/>
              </a:rPr>
              <a:t>，最多可保护</a:t>
            </a:r>
            <a:r>
              <a:rPr kumimoji="1" lang="en-US" altLang="zh-CN" dirty="0">
                <a:solidFill>
                  <a:srgbClr val="7030A0"/>
                </a:solidFill>
                <a:latin typeface="华文新魏"/>
                <a:ea typeface="华文新魏"/>
                <a:cs typeface="华文新魏"/>
              </a:rPr>
              <a:t>2</a:t>
            </a:r>
            <a:r>
              <a:rPr kumimoji="1" lang="en-US" altLang="zh-CN" baseline="30000" dirty="0">
                <a:solidFill>
                  <a:srgbClr val="7030A0"/>
                </a:solidFill>
                <a:latin typeface="华文新魏"/>
                <a:ea typeface="华文新魏"/>
                <a:cs typeface="华文新魏"/>
              </a:rPr>
              <a:t>20</a:t>
            </a:r>
            <a:r>
              <a:rPr kumimoji="1" lang="zh-CN" altLang="en-US" dirty="0">
                <a:latin typeface="华文新魏"/>
                <a:ea typeface="华文新魏"/>
                <a:cs typeface="华文新魏"/>
              </a:rPr>
              <a:t>个页面</a:t>
            </a:r>
            <a:endParaRPr kumimoji="1" lang="en-US" altLang="zh-CN" dirty="0">
              <a:latin typeface="华文新魏"/>
              <a:ea typeface="华文新魏"/>
              <a:cs typeface="华文新魏"/>
            </a:endParaRPr>
          </a:p>
          <a:p>
            <a:pPr lvl="1"/>
            <a:r>
              <a:rPr lang="zh-CN" altLang="zh-CN" dirty="0">
                <a:solidFill>
                  <a:srgbClr val="0000FF"/>
                </a:solidFill>
              </a:rPr>
              <a:t>内存页框表</a:t>
            </a:r>
            <a:endParaRPr kumimoji="1" lang="en-US" altLang="zh-CN" dirty="0">
              <a:solidFill>
                <a:srgbClr val="0000FF"/>
              </a:solidFill>
            </a:endParaRPr>
          </a:p>
          <a:p>
            <a:pPr lvl="2"/>
            <a:r>
              <a:rPr kumimoji="1" lang="zh-CN" altLang="zh-CN" dirty="0">
                <a:latin typeface="华文新魏"/>
                <a:ea typeface="华文新魏"/>
                <a:cs typeface="华文新魏"/>
              </a:rPr>
              <a:t>该表长度</a:t>
            </a:r>
            <a:r>
              <a:rPr kumimoji="1" lang="zh-CN" altLang="zh-CN" dirty="0">
                <a:solidFill>
                  <a:srgbClr val="FF0000"/>
                </a:solidFill>
                <a:latin typeface="华文新魏"/>
                <a:ea typeface="华文新魏"/>
                <a:cs typeface="华文新魏"/>
              </a:rPr>
              <a:t>取决于内存划分的物理块数</a:t>
            </a:r>
            <a:r>
              <a:rPr kumimoji="1" lang="zh-CN" altLang="zh-CN" dirty="0">
                <a:latin typeface="华文新魏"/>
                <a:ea typeface="华文新魏"/>
                <a:cs typeface="华文新魏"/>
              </a:rPr>
              <a:t>，编号可与物理块号一致</a:t>
            </a:r>
            <a:endParaRPr kumimoji="1" lang="en-US" altLang="zh-CN" dirty="0">
              <a:latin typeface="华文新魏"/>
              <a:ea typeface="华文新魏"/>
              <a:cs typeface="华文新魏"/>
            </a:endParaRPr>
          </a:p>
          <a:p>
            <a:pPr lvl="2"/>
            <a:r>
              <a:rPr kumimoji="1" lang="zh-CN" altLang="zh-CN" dirty="0">
                <a:latin typeface="华文新魏"/>
                <a:ea typeface="华文新魏"/>
                <a:cs typeface="华文新魏"/>
              </a:rPr>
              <a:t>页框表的表项给出物理块使用情况</a:t>
            </a:r>
            <a:endParaRPr kumimoji="1" lang="en-US" altLang="zh-CN" dirty="0">
              <a:latin typeface="华文新魏"/>
              <a:ea typeface="华文新魏"/>
              <a:cs typeface="华文新魏"/>
            </a:endParaRPr>
          </a:p>
          <a:p>
            <a:pPr lvl="3"/>
            <a:r>
              <a:rPr kumimoji="1" lang="en-US" altLang="zh-CN" dirty="0">
                <a:latin typeface="华文新魏"/>
                <a:ea typeface="华文新魏"/>
                <a:cs typeface="华文新魏"/>
              </a:rPr>
              <a:t>0</a:t>
            </a:r>
            <a:r>
              <a:rPr kumimoji="1" lang="zh-CN" altLang="zh-CN" dirty="0">
                <a:latin typeface="华文新魏"/>
                <a:ea typeface="华文新魏"/>
                <a:cs typeface="华文新魏"/>
              </a:rPr>
              <a:t>为空闲，</a:t>
            </a:r>
            <a:r>
              <a:rPr kumimoji="1" lang="en-US" altLang="zh-CN" dirty="0">
                <a:latin typeface="华文新魏"/>
                <a:ea typeface="华文新魏"/>
                <a:cs typeface="华文新魏"/>
              </a:rPr>
              <a:t>1</a:t>
            </a:r>
            <a:r>
              <a:rPr kumimoji="1" lang="zh-CN" altLang="zh-CN" dirty="0">
                <a:latin typeface="华文新魏"/>
                <a:ea typeface="华文新魏"/>
                <a:cs typeface="华文新魏"/>
              </a:rPr>
              <a:t>为占用 </a:t>
            </a:r>
            <a:endParaRPr kumimoji="1" lang="en-US" altLang="zh-CN" dirty="0">
              <a:latin typeface="华文新魏"/>
              <a:ea typeface="华文新魏"/>
              <a:cs typeface="华文新魏"/>
            </a:endParaRPr>
          </a:p>
          <a:p>
            <a:pPr lvl="1"/>
            <a:endParaRPr kumimoji="1" lang="zh-CN" altLang="en-US" dirty="0">
              <a:latin typeface="华文新魏"/>
              <a:ea typeface="华文新魏"/>
              <a:cs typeface="华文新魏"/>
            </a:endParaRPr>
          </a:p>
          <a:p>
            <a:pPr eaLnBrk="1" hangingPunct="1"/>
            <a:endParaRPr lang="en-US" altLang="zh-CN" dirty="0">
              <a:latin typeface="华文新魏" charset="0"/>
              <a:ea typeface="华文新魏" charset="0"/>
              <a:cs typeface="华文新魏" charset="0"/>
            </a:endParaRPr>
          </a:p>
          <a:p>
            <a:endParaRPr kumimoji="1" lang="zh-CN" altLang="en-US" dirty="0"/>
          </a:p>
        </p:txBody>
      </p:sp>
      <p:pic>
        <p:nvPicPr>
          <p:cNvPr id="15" name="图片 14"/>
          <p:cNvPicPr>
            <a:picLocks noChangeAspect="1"/>
          </p:cNvPicPr>
          <p:nvPr/>
        </p:nvPicPr>
        <p:blipFill>
          <a:blip r:embed="rId2"/>
          <a:stretch>
            <a:fillRect/>
          </a:stretch>
        </p:blipFill>
        <p:spPr>
          <a:xfrm>
            <a:off x="4644008" y="3717032"/>
            <a:ext cx="2438400" cy="622300"/>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167654713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分页存储管理基本原理</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分页存储管理基本问题</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作业的</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与分给的</a:t>
            </a:r>
            <a:r>
              <a:rPr lang="zh-CN" altLang="en-US" dirty="0">
                <a:solidFill>
                  <a:srgbClr val="0000FF"/>
                </a:solidFill>
                <a:latin typeface="华文新魏" charset="0"/>
                <a:ea typeface="华文新魏" charset="0"/>
                <a:cs typeface="华文新魏" charset="0"/>
              </a:rPr>
              <a:t>页框</a:t>
            </a:r>
            <a:r>
              <a:rPr lang="zh-CN" altLang="en-US" dirty="0">
                <a:solidFill>
                  <a:srgbClr val="FF0000"/>
                </a:solidFill>
                <a:latin typeface="华文新魏" charset="0"/>
                <a:ea typeface="华文新魏" charset="0"/>
                <a:cs typeface="华文新魏" charset="0"/>
              </a:rPr>
              <a:t>如何建立联系</a:t>
            </a:r>
          </a:p>
          <a:p>
            <a:pPr lvl="1" eaLnBrk="1" hangingPunct="1"/>
            <a:r>
              <a:rPr lang="zh-CN" altLang="en-US" dirty="0">
                <a:solidFill>
                  <a:srgbClr val="0000FF"/>
                </a:solidFill>
                <a:latin typeface="华文新魏" charset="0"/>
                <a:ea typeface="华文新魏" charset="0"/>
                <a:cs typeface="华文新魏" charset="0"/>
              </a:rPr>
              <a:t>逻辑地址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页面</a:t>
            </a:r>
            <a:r>
              <a:rPr lang="en-US"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如何变换成</a:t>
            </a:r>
            <a:r>
              <a:rPr lang="zh-CN" altLang="en-US" dirty="0">
                <a:solidFill>
                  <a:srgbClr val="0000FF"/>
                </a:solidFill>
                <a:latin typeface="华文新魏" charset="0"/>
                <a:ea typeface="华文新魏" charset="0"/>
                <a:cs typeface="华文新魏" charset="0"/>
              </a:rPr>
              <a:t>物理地址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页框</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作业的</a:t>
            </a:r>
            <a:r>
              <a:rPr lang="zh-CN" altLang="en-US" dirty="0">
                <a:solidFill>
                  <a:srgbClr val="0000FF"/>
                </a:solidFill>
                <a:latin typeface="华文新魏" charset="0"/>
                <a:ea typeface="华文新魏" charset="0"/>
                <a:cs typeface="华文新魏" charset="0"/>
              </a:rPr>
              <a:t>物理地址空间</a:t>
            </a:r>
            <a:r>
              <a:rPr lang="zh-CN" altLang="en-US" dirty="0">
                <a:solidFill>
                  <a:srgbClr val="FF0000"/>
                </a:solidFill>
                <a:latin typeface="华文新魏" charset="0"/>
                <a:ea typeface="华文新魏" charset="0"/>
                <a:cs typeface="华文新魏" charset="0"/>
              </a:rPr>
              <a:t>由连续变成分散后，如何保证程序正确执行</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解决思路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使用</a:t>
            </a:r>
            <a:r>
              <a:rPr lang="zh-CN" altLang="en-US" dirty="0">
                <a:solidFill>
                  <a:srgbClr val="0000FF"/>
                </a:solidFill>
                <a:latin typeface="华文新魏" charset="0"/>
                <a:ea typeface="华文新魏" charset="0"/>
                <a:cs typeface="华文新魏" charset="0"/>
              </a:rPr>
              <a:t>动态重定位</a:t>
            </a:r>
            <a:r>
              <a:rPr lang="zh-CN" altLang="en-US" dirty="0">
                <a:latin typeface="华文新魏" charset="0"/>
                <a:ea typeface="华文新魏" charset="0"/>
                <a:cs typeface="华文新魏" charset="0"/>
              </a:rPr>
              <a:t>技术，给每个页面设立</a:t>
            </a:r>
            <a:r>
              <a:rPr lang="zh-CN" altLang="en-US" dirty="0">
                <a:solidFill>
                  <a:srgbClr val="0000FF"/>
                </a:solidFill>
                <a:latin typeface="华文新魏" charset="0"/>
                <a:ea typeface="华文新魏" charset="0"/>
                <a:cs typeface="华文新魏" charset="0"/>
              </a:rPr>
              <a:t>重定位寄存器</a:t>
            </a:r>
            <a:r>
              <a:rPr lang="zh-CN"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重定位寄存器的集合便称</a:t>
            </a:r>
            <a:r>
              <a:rPr lang="zh-CN" altLang="en-US" dirty="0">
                <a:solidFill>
                  <a:srgbClr val="0000FF"/>
                </a:solidFill>
                <a:latin typeface="华文新魏" charset="0"/>
                <a:ea typeface="华文新魏" charset="0"/>
                <a:cs typeface="华文新魏" charset="0"/>
              </a:rPr>
              <a:t>页表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页表</a:t>
            </a:r>
            <a:r>
              <a:rPr lang="zh-CN" altLang="en-US" dirty="0">
                <a:latin typeface="华文新魏" charset="0"/>
                <a:ea typeface="华文新魏" charset="0"/>
                <a:cs typeface="华文新魏" charset="0"/>
              </a:rPr>
              <a:t>是操作系统</a:t>
            </a:r>
            <a:r>
              <a:rPr lang="zh-CN" altLang="en-US" dirty="0">
                <a:solidFill>
                  <a:srgbClr val="FF0000"/>
                </a:solidFill>
                <a:latin typeface="华文新魏" charset="0"/>
                <a:ea typeface="华文新魏" charset="0"/>
                <a:cs typeface="华文新魏" charset="0"/>
              </a:rPr>
              <a:t>为每个用户作业建立的</a:t>
            </a:r>
            <a:r>
              <a:rPr lang="zh-CN" altLang="en-US" dirty="0">
                <a:latin typeface="华文新魏" charset="0"/>
                <a:ea typeface="华文新魏" charset="0"/>
                <a:cs typeface="华文新魏" charset="0"/>
              </a:rPr>
              <a:t>，用来记录</a:t>
            </a:r>
            <a:r>
              <a:rPr lang="zh-CN" altLang="en-US" dirty="0">
                <a:solidFill>
                  <a:srgbClr val="FF0000"/>
                </a:solidFill>
                <a:latin typeface="华文新魏" charset="0"/>
                <a:ea typeface="华文新魏" charset="0"/>
                <a:cs typeface="华文新魏" charset="0"/>
              </a:rPr>
              <a:t>程序页面和内存对应页框的对照表</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t>从数学角度而言</a:t>
            </a:r>
            <a:endParaRPr lang="en-US" altLang="zh-CN" dirty="0"/>
          </a:p>
          <a:p>
            <a:pPr lvl="2" eaLnBrk="1" hangingPunct="1"/>
            <a:r>
              <a:rPr lang="zh-CN" altLang="zh-CN" dirty="0">
                <a:latin typeface="华文新魏"/>
                <a:ea typeface="华文新魏"/>
                <a:cs typeface="华文新魏"/>
              </a:rPr>
              <a:t>页表是一个</a:t>
            </a:r>
            <a:r>
              <a:rPr lang="zh-CN" altLang="zh-CN" dirty="0">
                <a:solidFill>
                  <a:srgbClr val="7030A0"/>
                </a:solidFill>
                <a:latin typeface="华文新魏"/>
                <a:ea typeface="华文新魏"/>
                <a:cs typeface="华文新魏"/>
              </a:rPr>
              <a:t>函数</a:t>
            </a:r>
            <a:r>
              <a:rPr lang="zh-CN" altLang="zh-CN" dirty="0">
                <a:latin typeface="华文新魏"/>
                <a:ea typeface="华文新魏"/>
                <a:cs typeface="华文新魏"/>
              </a:rPr>
              <a:t>，其变量是页面号，函数值为页框号</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通过页表可把逻辑地址中的逻辑页面域替换成物理地址中的页框域 </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373216938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9512" y="1484784"/>
            <a:ext cx="8856984" cy="4968552"/>
          </a:xfrm>
        </p:spPr>
        <p:txBody>
          <a:bodyPr/>
          <a:lstStyle/>
          <a:p>
            <a:pPr eaLnBrk="1" hangingPunct="1">
              <a:buFontTx/>
              <a:buNone/>
            </a:pPr>
            <a:r>
              <a:rPr lang="en-US" altLang="zh-CN">
                <a:latin typeface="华文新魏" charset="0"/>
                <a:ea typeface="华文新魏" charset="0"/>
                <a:cs typeface="华文新魏" charset="0"/>
              </a:rPr>
              <a:t> </a:t>
            </a:r>
          </a:p>
        </p:txBody>
      </p:sp>
      <p:sp>
        <p:nvSpPr>
          <p:cNvPr id="7215" name="Text Box 47"/>
          <p:cNvSpPr txBox="1">
            <a:spLocks noChangeArrowheads="1"/>
          </p:cNvSpPr>
          <p:nvPr/>
        </p:nvSpPr>
        <p:spPr bwMode="auto">
          <a:xfrm>
            <a:off x="755650" y="3480941"/>
            <a:ext cx="1943100" cy="528638"/>
          </a:xfrm>
          <a:prstGeom prst="rect">
            <a:avLst/>
          </a:prstGeom>
          <a:solidFill>
            <a:srgbClr val="FFCC66"/>
          </a:solidFill>
          <a:ln w="19050">
            <a:solidFill>
              <a:srgbClr val="000000"/>
            </a:solidFill>
            <a:miter lim="800000"/>
            <a:headEnd/>
            <a:tailEnd/>
          </a:ln>
          <a:effectLst>
            <a:outerShdw dist="107763" dir="18900000" algn="ctr" rotWithShape="0">
              <a:srgbClr val="808080">
                <a:alpha val="50000"/>
              </a:srgbClr>
            </a:outerShdw>
          </a:effectLst>
        </p:spPr>
        <p:txBody>
          <a:bodyPr lIns="0" tIns="36000" rIns="0" bIns="3600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FF0000"/>
                </a:solidFill>
                <a:latin typeface="华文新魏" charset="0"/>
                <a:ea typeface="华文新魏" charset="0"/>
                <a:cs typeface="华文新魏" charset="0"/>
              </a:rPr>
              <a:t>页表基址寄存器</a:t>
            </a:r>
          </a:p>
        </p:txBody>
      </p:sp>
      <p:grpSp>
        <p:nvGrpSpPr>
          <p:cNvPr id="5125" name="Group 79"/>
          <p:cNvGrpSpPr>
            <a:grpSpLocks/>
          </p:cNvGrpSpPr>
          <p:nvPr/>
        </p:nvGrpSpPr>
        <p:grpSpPr bwMode="auto">
          <a:xfrm>
            <a:off x="1096963" y="1383854"/>
            <a:ext cx="7867649" cy="4997450"/>
            <a:chOff x="691" y="872"/>
            <a:chExt cx="4956" cy="3148"/>
          </a:xfrm>
        </p:grpSpPr>
        <p:sp>
          <p:nvSpPr>
            <p:cNvPr id="5126" name="Text Box 45"/>
            <p:cNvSpPr txBox="1">
              <a:spLocks noChangeArrowheads="1"/>
            </p:cNvSpPr>
            <p:nvPr/>
          </p:nvSpPr>
          <p:spPr bwMode="auto">
            <a:xfrm>
              <a:off x="3432" y="872"/>
              <a:ext cx="671" cy="301"/>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00FF"/>
                  </a:solidFill>
                  <a:latin typeface="华文新魏" charset="0"/>
                  <a:ea typeface="华文新魏" charset="0"/>
                  <a:cs typeface="华文新魏" charset="0"/>
                </a:rPr>
                <a:t>物理地址</a:t>
              </a:r>
            </a:p>
          </p:txBody>
        </p:sp>
        <p:sp>
          <p:nvSpPr>
            <p:cNvPr id="5127" name="Text Box 46"/>
            <p:cNvSpPr txBox="1">
              <a:spLocks noChangeArrowheads="1"/>
            </p:cNvSpPr>
            <p:nvPr/>
          </p:nvSpPr>
          <p:spPr bwMode="auto">
            <a:xfrm>
              <a:off x="1927" y="878"/>
              <a:ext cx="671" cy="301"/>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00FF"/>
                  </a:solidFill>
                  <a:latin typeface="华文新魏" charset="0"/>
                  <a:ea typeface="华文新魏" charset="0"/>
                  <a:cs typeface="华文新魏" charset="0"/>
                </a:rPr>
                <a:t>逻辑地址</a:t>
              </a:r>
            </a:p>
          </p:txBody>
        </p:sp>
        <p:sp>
          <p:nvSpPr>
            <p:cNvPr id="7216" name="Text Box 48"/>
            <p:cNvSpPr txBox="1">
              <a:spLocks noChangeArrowheads="1"/>
            </p:cNvSpPr>
            <p:nvPr/>
          </p:nvSpPr>
          <p:spPr bwMode="auto">
            <a:xfrm>
              <a:off x="2298" y="2208"/>
              <a:ext cx="618" cy="1812"/>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zh-Hans" altLang="en-US" sz="1800" dirty="0"/>
                <a:t> </a:t>
              </a:r>
              <a:r>
                <a:rPr lang="en-US" altLang="zh-CN" sz="1800" dirty="0"/>
                <a:t>0</a:t>
              </a:r>
              <a:endParaRPr lang="en-US" altLang="zh-CN" sz="1800" dirty="0">
                <a:latin typeface="STXinwei" panose="02010800040101010101" pitchFamily="2" charset="-122"/>
                <a:ea typeface="STXinwei" panose="02010800040101010101" pitchFamily="2" charset="-122"/>
              </a:endParaRPr>
            </a:p>
            <a:p>
              <a:pPr algn="l" eaLnBrk="1" hangingPunct="1"/>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1</a:t>
              </a: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endParaRPr lang="en-US" altLang="zh-CN" sz="1200" dirty="0">
                <a:latin typeface="STXinwei" panose="02010800040101010101" pitchFamily="2" charset="-122"/>
                <a:ea typeface="STXinwei" panose="02010800040101010101" pitchFamily="2" charset="-122"/>
              </a:endParaRP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p</a:t>
              </a:r>
              <a:r>
                <a:rPr lang="zh-Hans" altLang="en-US" sz="1800" dirty="0">
                  <a:latin typeface="STXinwei" panose="02010800040101010101" pitchFamily="2" charset="-122"/>
                  <a:ea typeface="STXinwei" panose="02010800040101010101" pitchFamily="2" charset="-122"/>
                </a:rPr>
                <a:t>     </a:t>
              </a:r>
              <a:r>
                <a:rPr lang="en-US" altLang="zh-CN" sz="1800" dirty="0">
                  <a:latin typeface="STXinwei" panose="02010800040101010101" pitchFamily="2" charset="-122"/>
                  <a:ea typeface="STXinwei" panose="02010800040101010101" pitchFamily="2" charset="-122"/>
                </a:rPr>
                <a:t>  b</a:t>
              </a:r>
            </a:p>
            <a:p>
              <a:pPr algn="l" eaLnBrk="1" hangingPunct="1"/>
              <a:endParaRPr lang="en-US" altLang="zh-CN" sz="1800" dirty="0">
                <a:latin typeface="STXinwei" panose="02010800040101010101" pitchFamily="2" charset="-122"/>
                <a:ea typeface="STXinwei" panose="02010800040101010101" pitchFamily="2" charset="-122"/>
              </a:endParaRPr>
            </a:p>
            <a:p>
              <a:pPr algn="l" eaLnBrk="1" hangingPunct="1"/>
              <a:r>
                <a:rPr lang="en-US" altLang="zh-CN" sz="1800" dirty="0">
                  <a:latin typeface="STXinwei" panose="02010800040101010101" pitchFamily="2" charset="-122"/>
                  <a:ea typeface="STXinwei" panose="02010800040101010101" pitchFamily="2" charset="-122"/>
                </a:rPr>
                <a:t>· </a:t>
              </a:r>
            </a:p>
            <a:p>
              <a:pPr algn="l" eaLnBrk="1" hangingPunct="1"/>
              <a:r>
                <a:rPr lang="en-US" altLang="zh-CN" sz="1800" dirty="0">
                  <a:latin typeface="STXinwei" panose="02010800040101010101" pitchFamily="2" charset="-122"/>
                  <a:ea typeface="STXinwei" panose="02010800040101010101" pitchFamily="2" charset="-122"/>
                </a:rPr>
                <a:t>·</a:t>
              </a:r>
            </a:p>
            <a:p>
              <a:pPr algn="l" eaLnBrk="1" hangingPunct="1"/>
              <a:r>
                <a:rPr lang="en-US" altLang="zh-CN" sz="1800" dirty="0">
                  <a:latin typeface="STXinwei" panose="02010800040101010101" pitchFamily="2" charset="-122"/>
                  <a:ea typeface="STXinwei" panose="02010800040101010101" pitchFamily="2" charset="-122"/>
                </a:rPr>
                <a:t>·</a:t>
              </a:r>
            </a:p>
          </p:txBody>
        </p:sp>
        <p:sp>
          <p:nvSpPr>
            <p:cNvPr id="5129" name="Line 49"/>
            <p:cNvSpPr>
              <a:spLocks noChangeShapeType="1"/>
            </p:cNvSpPr>
            <p:nvPr/>
          </p:nvSpPr>
          <p:spPr bwMode="auto">
            <a:xfrm>
              <a:off x="2545" y="2208"/>
              <a:ext cx="0" cy="18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30" name="Line 50"/>
            <p:cNvSpPr>
              <a:spLocks noChangeShapeType="1"/>
            </p:cNvSpPr>
            <p:nvPr/>
          </p:nvSpPr>
          <p:spPr bwMode="auto">
            <a:xfrm>
              <a:off x="2298" y="2435"/>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31" name="Line 51"/>
            <p:cNvSpPr>
              <a:spLocks noChangeShapeType="1"/>
            </p:cNvSpPr>
            <p:nvPr/>
          </p:nvSpPr>
          <p:spPr bwMode="auto">
            <a:xfrm>
              <a:off x="2298" y="2637"/>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32" name="Line 52"/>
            <p:cNvSpPr>
              <a:spLocks noChangeShapeType="1"/>
            </p:cNvSpPr>
            <p:nvPr/>
          </p:nvSpPr>
          <p:spPr bwMode="auto">
            <a:xfrm>
              <a:off x="2298" y="2838"/>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33" name="Line 53"/>
            <p:cNvSpPr>
              <a:spLocks noChangeShapeType="1"/>
            </p:cNvSpPr>
            <p:nvPr/>
          </p:nvSpPr>
          <p:spPr bwMode="auto">
            <a:xfrm>
              <a:off x="2298" y="3040"/>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34" name="Text Box 54"/>
            <p:cNvSpPr txBox="1">
              <a:spLocks noChangeArrowheads="1"/>
            </p:cNvSpPr>
            <p:nvPr/>
          </p:nvSpPr>
          <p:spPr bwMode="auto">
            <a:xfrm>
              <a:off x="2336" y="1908"/>
              <a:ext cx="503" cy="225"/>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latin typeface="华文新魏" charset="0"/>
                  <a:ea typeface="华文新魏" charset="0"/>
                  <a:cs typeface="华文新魏" charset="0"/>
                </a:rPr>
                <a:t>页表</a:t>
              </a:r>
            </a:p>
          </p:txBody>
        </p:sp>
        <p:sp>
          <p:nvSpPr>
            <p:cNvPr id="5135" name="Oval 55"/>
            <p:cNvSpPr>
              <a:spLocks noChangeArrowheads="1"/>
            </p:cNvSpPr>
            <p:nvPr/>
          </p:nvSpPr>
          <p:spPr bwMode="auto">
            <a:xfrm>
              <a:off x="691" y="1036"/>
              <a:ext cx="618" cy="640"/>
            </a:xfrm>
            <a:prstGeom prst="ellipse">
              <a:avLst/>
            </a:prstGeom>
            <a:solidFill>
              <a:schemeClr val="accent1"/>
            </a:solidFill>
            <a:ln w="9525">
              <a:solidFill>
                <a:srgbClr val="000000"/>
              </a:solidFill>
              <a:round/>
              <a:headEnd/>
              <a:tailEnd/>
            </a:ln>
          </p:spPr>
          <p:txBody>
            <a:bodyPr/>
            <a:lstStyle/>
            <a:p>
              <a:endParaRPr lang="zh-CN" altLang="en-US"/>
            </a:p>
          </p:txBody>
        </p:sp>
        <p:sp>
          <p:nvSpPr>
            <p:cNvPr id="5136" name="Text Box 56"/>
            <p:cNvSpPr txBox="1">
              <a:spLocks noChangeArrowheads="1"/>
            </p:cNvSpPr>
            <p:nvPr/>
          </p:nvSpPr>
          <p:spPr bwMode="auto">
            <a:xfrm>
              <a:off x="748" y="1208"/>
              <a:ext cx="495" cy="279"/>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800" b="1" dirty="0">
                  <a:latin typeface="STXinwei" panose="02010800040101010101" pitchFamily="2" charset="-122"/>
                  <a:ea typeface="STXinwei" panose="02010800040101010101" pitchFamily="2" charset="-122"/>
                </a:rPr>
                <a:t>CPU</a:t>
              </a:r>
            </a:p>
          </p:txBody>
        </p:sp>
        <p:sp>
          <p:nvSpPr>
            <p:cNvPr id="5137" name="Line 57"/>
            <p:cNvSpPr>
              <a:spLocks noChangeShapeType="1"/>
            </p:cNvSpPr>
            <p:nvPr/>
          </p:nvSpPr>
          <p:spPr bwMode="auto">
            <a:xfrm>
              <a:off x="1309" y="1356"/>
              <a:ext cx="494"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226" name="Text Box 58"/>
            <p:cNvSpPr txBox="1">
              <a:spLocks noChangeArrowheads="1"/>
            </p:cNvSpPr>
            <p:nvPr/>
          </p:nvSpPr>
          <p:spPr bwMode="auto">
            <a:xfrm>
              <a:off x="1803" y="1249"/>
              <a:ext cx="989" cy="320"/>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1"/>
            <a:lstStyle/>
            <a:p>
              <a:pPr>
                <a:defRPr/>
              </a:pPr>
              <a:r>
                <a:rPr lang="en-US" altLang="zh-CN" sz="1800" b="1" dirty="0">
                  <a:latin typeface="STXinwei" panose="02010800040101010101" pitchFamily="2" charset="-122"/>
                  <a:ea typeface="STXinwei" panose="02010800040101010101" pitchFamily="2" charset="-122"/>
                </a:rPr>
                <a:t>p             </a:t>
              </a:r>
              <a:r>
                <a:rPr lang="en-US" altLang="zh-CN" sz="1800" b="1" dirty="0">
                  <a:solidFill>
                    <a:srgbClr val="008000"/>
                  </a:solidFill>
                  <a:latin typeface="STXinwei" panose="02010800040101010101" pitchFamily="2" charset="-122"/>
                  <a:ea typeface="STXinwei" panose="02010800040101010101" pitchFamily="2" charset="-122"/>
                </a:rPr>
                <a:t>d</a:t>
              </a:r>
            </a:p>
          </p:txBody>
        </p:sp>
        <p:sp>
          <p:nvSpPr>
            <p:cNvPr id="5139" name="Line 59"/>
            <p:cNvSpPr>
              <a:spLocks noChangeShapeType="1"/>
            </p:cNvSpPr>
            <p:nvPr/>
          </p:nvSpPr>
          <p:spPr bwMode="auto">
            <a:xfrm>
              <a:off x="2109" y="1249"/>
              <a:ext cx="0" cy="3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228" name="Text Box 60"/>
            <p:cNvSpPr txBox="1">
              <a:spLocks noChangeArrowheads="1"/>
            </p:cNvSpPr>
            <p:nvPr/>
          </p:nvSpPr>
          <p:spPr bwMode="auto">
            <a:xfrm>
              <a:off x="3286" y="1249"/>
              <a:ext cx="989" cy="320"/>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nchor="ctr" anchorCtr="1"/>
            <a:lstStyle/>
            <a:p>
              <a:pPr>
                <a:defRPr/>
              </a:pPr>
              <a:r>
                <a:rPr lang="en-US" altLang="zh-CN" sz="1800" b="1" dirty="0">
                  <a:latin typeface="STXinwei" panose="02010800040101010101" pitchFamily="2" charset="-122"/>
                  <a:ea typeface="STXinwei" panose="02010800040101010101" pitchFamily="2" charset="-122"/>
                </a:rPr>
                <a:t>b              </a:t>
              </a:r>
              <a:r>
                <a:rPr lang="en-US" altLang="zh-CN" sz="1800" b="1" dirty="0">
                  <a:solidFill>
                    <a:srgbClr val="008000"/>
                  </a:solidFill>
                  <a:latin typeface="STXinwei" panose="02010800040101010101" pitchFamily="2" charset="-122"/>
                  <a:ea typeface="STXinwei" panose="02010800040101010101" pitchFamily="2" charset="-122"/>
                </a:rPr>
                <a:t>d</a:t>
              </a:r>
            </a:p>
          </p:txBody>
        </p:sp>
        <p:sp>
          <p:nvSpPr>
            <p:cNvPr id="5141" name="Line 61"/>
            <p:cNvSpPr>
              <a:spLocks noChangeShapeType="1"/>
            </p:cNvSpPr>
            <p:nvPr/>
          </p:nvSpPr>
          <p:spPr bwMode="auto">
            <a:xfrm>
              <a:off x="3651" y="1249"/>
              <a:ext cx="0" cy="3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230" name="Text Box 62"/>
            <p:cNvSpPr txBox="1">
              <a:spLocks noChangeArrowheads="1"/>
            </p:cNvSpPr>
            <p:nvPr/>
          </p:nvSpPr>
          <p:spPr bwMode="auto">
            <a:xfrm>
              <a:off x="4646" y="1038"/>
              <a:ext cx="742" cy="1599"/>
            </a:xfrm>
            <a:prstGeom prst="rect">
              <a:avLst/>
            </a:prstGeom>
            <a:solidFill>
              <a:schemeClr val="accent1"/>
            </a:solidFill>
            <a:ln w="9525">
              <a:solidFill>
                <a:srgbClr val="000000"/>
              </a:solidFill>
              <a:miter lim="800000"/>
              <a:headEnd/>
              <a:tailEnd/>
            </a:ln>
            <a:effectLst>
              <a:outerShdw dist="107763" dir="18900000" algn="ctr" rotWithShape="0">
                <a:srgbClr val="808080">
                  <a:alpha val="50000"/>
                </a:srgbClr>
              </a:outerShdw>
            </a:effectLst>
          </p:spPr>
          <p:txBody>
            <a:bodyPr/>
            <a:lstStyle/>
            <a:p>
              <a:pPr>
                <a:defRPr/>
              </a:pPr>
              <a:endParaRPr lang="zh-CN" altLang="zh-CN" sz="1800">
                <a:latin typeface="Times New Roman" pitchFamily="18" charset="0"/>
                <a:ea typeface="宋体" pitchFamily="2" charset="-122"/>
                <a:cs typeface="+mn-cs"/>
              </a:endParaRPr>
            </a:p>
          </p:txBody>
        </p:sp>
        <p:sp>
          <p:nvSpPr>
            <p:cNvPr id="5143" name="Text Box 63"/>
            <p:cNvSpPr txBox="1">
              <a:spLocks noChangeArrowheads="1"/>
            </p:cNvSpPr>
            <p:nvPr/>
          </p:nvSpPr>
          <p:spPr bwMode="auto">
            <a:xfrm>
              <a:off x="4770" y="2708"/>
              <a:ext cx="503" cy="332"/>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36000" rIns="0" bIns="3600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2000" dirty="0">
                  <a:latin typeface="华文新魏" charset="0"/>
                  <a:ea typeface="华文新魏" charset="0"/>
                  <a:cs typeface="华文新魏" charset="0"/>
                </a:rPr>
                <a:t>内存</a:t>
              </a:r>
            </a:p>
          </p:txBody>
        </p:sp>
        <p:sp>
          <p:nvSpPr>
            <p:cNvPr id="5144" name="Line 64"/>
            <p:cNvSpPr>
              <a:spLocks noChangeShapeType="1"/>
            </p:cNvSpPr>
            <p:nvPr/>
          </p:nvSpPr>
          <p:spPr bwMode="auto">
            <a:xfrm>
              <a:off x="4646" y="1356"/>
              <a:ext cx="74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45" name="Line 65"/>
            <p:cNvSpPr>
              <a:spLocks noChangeShapeType="1"/>
            </p:cNvSpPr>
            <p:nvPr/>
          </p:nvSpPr>
          <p:spPr bwMode="auto">
            <a:xfrm>
              <a:off x="4646" y="1569"/>
              <a:ext cx="74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46" name="Line 66"/>
            <p:cNvSpPr>
              <a:spLocks noChangeShapeType="1"/>
            </p:cNvSpPr>
            <p:nvPr/>
          </p:nvSpPr>
          <p:spPr bwMode="auto">
            <a:xfrm>
              <a:off x="4275" y="1356"/>
              <a:ext cx="37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147" name="Line 67"/>
            <p:cNvSpPr>
              <a:spLocks noChangeShapeType="1"/>
            </p:cNvSpPr>
            <p:nvPr/>
          </p:nvSpPr>
          <p:spPr bwMode="auto">
            <a:xfrm>
              <a:off x="2298" y="3342"/>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48" name="Line 68"/>
            <p:cNvSpPr>
              <a:spLocks noChangeShapeType="1"/>
            </p:cNvSpPr>
            <p:nvPr/>
          </p:nvSpPr>
          <p:spPr bwMode="auto">
            <a:xfrm>
              <a:off x="2298" y="3594"/>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49" name="Line 69"/>
            <p:cNvSpPr>
              <a:spLocks noChangeShapeType="1"/>
            </p:cNvSpPr>
            <p:nvPr/>
          </p:nvSpPr>
          <p:spPr bwMode="auto">
            <a:xfrm>
              <a:off x="2298" y="3807"/>
              <a:ext cx="61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50" name="Line 70"/>
            <p:cNvSpPr>
              <a:spLocks noChangeShapeType="1"/>
            </p:cNvSpPr>
            <p:nvPr/>
          </p:nvSpPr>
          <p:spPr bwMode="auto">
            <a:xfrm>
              <a:off x="2916" y="3268"/>
              <a:ext cx="49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51" name="Line 71"/>
            <p:cNvSpPr>
              <a:spLocks noChangeShapeType="1"/>
            </p:cNvSpPr>
            <p:nvPr/>
          </p:nvSpPr>
          <p:spPr bwMode="auto">
            <a:xfrm flipV="1">
              <a:off x="3410" y="1569"/>
              <a:ext cx="0" cy="169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152" name="Line 72"/>
            <p:cNvSpPr>
              <a:spLocks noChangeShapeType="1"/>
            </p:cNvSpPr>
            <p:nvPr/>
          </p:nvSpPr>
          <p:spPr bwMode="auto">
            <a:xfrm>
              <a:off x="2050" y="1569"/>
              <a:ext cx="0" cy="169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53" name="Line 73"/>
            <p:cNvSpPr>
              <a:spLocks noChangeShapeType="1"/>
            </p:cNvSpPr>
            <p:nvPr/>
          </p:nvSpPr>
          <p:spPr bwMode="auto">
            <a:xfrm>
              <a:off x="1679" y="2208"/>
              <a:ext cx="619"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154" name="Line 74"/>
            <p:cNvSpPr>
              <a:spLocks noChangeShapeType="1"/>
            </p:cNvSpPr>
            <p:nvPr/>
          </p:nvSpPr>
          <p:spPr bwMode="auto">
            <a:xfrm>
              <a:off x="2545" y="1569"/>
              <a:ext cx="0" cy="32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55" name="Line 75"/>
            <p:cNvSpPr>
              <a:spLocks noChangeShapeType="1"/>
            </p:cNvSpPr>
            <p:nvPr/>
          </p:nvSpPr>
          <p:spPr bwMode="auto">
            <a:xfrm flipV="1">
              <a:off x="4028" y="1556"/>
              <a:ext cx="0" cy="31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156" name="Text Box 76"/>
            <p:cNvSpPr txBox="1">
              <a:spLocks noChangeArrowheads="1"/>
            </p:cNvSpPr>
            <p:nvPr/>
          </p:nvSpPr>
          <p:spPr bwMode="auto">
            <a:xfrm>
              <a:off x="3016" y="3612"/>
              <a:ext cx="2631" cy="296"/>
            </a:xfrm>
            <a:prstGeom prst="rect">
              <a:avLst/>
            </a:prstGeom>
            <a:solidFill>
              <a:srgbClr val="FFCC66"/>
            </a:solidFill>
            <a:ln w="9525">
              <a:solidFill>
                <a:srgbClr val="FFFFFF"/>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zh-CN" sz="1800" b="1" dirty="0">
                  <a:latin typeface="华文新魏"/>
                  <a:ea typeface="华文新魏"/>
                  <a:cs typeface="华文新魏"/>
                </a:rPr>
                <a:t>物理地址＝页框号</a:t>
              </a:r>
              <a:r>
                <a:rPr lang="en-US" altLang="zh-CN" sz="1800" b="1" dirty="0">
                  <a:latin typeface="华文新魏"/>
                  <a:ea typeface="华文新魏"/>
                  <a:cs typeface="华文新魏"/>
                </a:rPr>
                <a:t> × </a:t>
              </a:r>
              <a:r>
                <a:rPr lang="zh-CN" altLang="zh-CN" sz="1800" b="1" dirty="0">
                  <a:latin typeface="华文新魏"/>
                  <a:ea typeface="华文新魏"/>
                  <a:cs typeface="华文新魏"/>
                </a:rPr>
                <a:t>块长＋页内位移 </a:t>
              </a:r>
              <a:endParaRPr lang="zh-CN" altLang="en-US" sz="1800" b="1" dirty="0">
                <a:latin typeface="华文新魏"/>
                <a:ea typeface="华文新魏"/>
                <a:cs typeface="华文新魏"/>
              </a:endParaRPr>
            </a:p>
          </p:txBody>
        </p:sp>
        <p:sp>
          <p:nvSpPr>
            <p:cNvPr id="5157" name="Line 77"/>
            <p:cNvSpPr>
              <a:spLocks noChangeShapeType="1"/>
            </p:cNvSpPr>
            <p:nvPr/>
          </p:nvSpPr>
          <p:spPr bwMode="auto">
            <a:xfrm flipV="1">
              <a:off x="2545" y="1875"/>
              <a:ext cx="14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58" name="Line 78"/>
            <p:cNvSpPr>
              <a:spLocks noChangeShapeType="1"/>
            </p:cNvSpPr>
            <p:nvPr/>
          </p:nvSpPr>
          <p:spPr bwMode="auto">
            <a:xfrm>
              <a:off x="2050" y="3261"/>
              <a:ext cx="24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分页存储管理地址转换和存储保护</a:t>
            </a:r>
            <a:endParaRPr kumimoji="1" lang="zh-CN" altLang="en-US" dirty="0"/>
          </a:p>
        </p:txBody>
      </p:sp>
      <p:sp>
        <p:nvSpPr>
          <p:cNvPr id="3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3366261422"/>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翻译快表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背景</a:t>
            </a:r>
            <a:endParaRPr lang="en-US" altLang="zh-CN" dirty="0">
              <a:latin typeface="华文新魏"/>
              <a:cs typeface="华文新魏"/>
            </a:endParaRPr>
          </a:p>
          <a:p>
            <a:pPr lvl="1" eaLnBrk="1" hangingPunct="1"/>
            <a:r>
              <a:rPr lang="zh-CN" altLang="en-US" dirty="0"/>
              <a:t>将</a:t>
            </a:r>
            <a:r>
              <a:rPr lang="zh-CN" altLang="en-US" dirty="0">
                <a:solidFill>
                  <a:srgbClr val="FF0000"/>
                </a:solidFill>
              </a:rPr>
              <a:t>页表放在内存中</a:t>
            </a:r>
            <a:r>
              <a:rPr lang="zh-CN" altLang="en-US" dirty="0"/>
              <a:t>，降低直接放在一组寄存器中的代价</a:t>
            </a:r>
            <a:endParaRPr lang="en-US" altLang="zh-CN" dirty="0"/>
          </a:p>
          <a:p>
            <a:pPr lvl="1" eaLnBrk="1" hangingPunct="1"/>
            <a:r>
              <a:rPr lang="zh-CN" altLang="zh-CN" dirty="0"/>
              <a:t>但按照给定逻辑地址进行</a:t>
            </a:r>
            <a:r>
              <a:rPr lang="zh-CN" altLang="zh-CN" dirty="0">
                <a:solidFill>
                  <a:srgbClr val="FF0000"/>
                </a:solidFill>
              </a:rPr>
              <a:t>读写操作时</a:t>
            </a:r>
            <a:r>
              <a:rPr lang="zh-CN" altLang="zh-CN" dirty="0"/>
              <a:t>，</a:t>
            </a:r>
            <a:r>
              <a:rPr lang="zh-CN" altLang="zh-CN" dirty="0">
                <a:solidFill>
                  <a:srgbClr val="FF0000"/>
                </a:solidFill>
              </a:rPr>
              <a:t>至少访问内存两次</a:t>
            </a:r>
            <a:endParaRPr lang="en-US" altLang="zh-CN" dirty="0">
              <a:solidFill>
                <a:srgbClr val="FF0000"/>
              </a:solidFill>
            </a:endParaRPr>
          </a:p>
          <a:p>
            <a:pPr lvl="2" eaLnBrk="1" hangingPunct="1"/>
            <a:r>
              <a:rPr lang="zh-CN" altLang="zh-CN" dirty="0">
                <a:latin typeface="华文新魏"/>
                <a:ea typeface="华文新魏"/>
                <a:cs typeface="华文新魏"/>
              </a:rPr>
              <a:t>一次</a:t>
            </a:r>
            <a:r>
              <a:rPr lang="zh-CN" altLang="zh-CN" dirty="0">
                <a:solidFill>
                  <a:srgbClr val="FF0000"/>
                </a:solidFill>
                <a:latin typeface="华文新魏"/>
                <a:ea typeface="华文新魏"/>
                <a:cs typeface="华文新魏"/>
              </a:rPr>
              <a:t>访问页表</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另一次</a:t>
            </a:r>
            <a:r>
              <a:rPr lang="zh-CN" altLang="zh-CN" dirty="0">
                <a:solidFill>
                  <a:srgbClr val="FF0000"/>
                </a:solidFill>
                <a:latin typeface="华文新魏"/>
                <a:ea typeface="华文新魏"/>
                <a:cs typeface="华文新魏"/>
              </a:rPr>
              <a:t>访问指令</a:t>
            </a:r>
            <a:r>
              <a:rPr lang="zh-CN" altLang="zh-CN" dirty="0">
                <a:latin typeface="华文新魏"/>
                <a:ea typeface="华文新魏"/>
                <a:cs typeface="华文新魏"/>
              </a:rPr>
              <a:t>或</a:t>
            </a:r>
            <a:r>
              <a:rPr lang="zh-CN" altLang="zh-CN" dirty="0">
                <a:solidFill>
                  <a:srgbClr val="FF0000"/>
                </a:solidFill>
                <a:latin typeface="华文新魏"/>
                <a:ea typeface="华文新魏"/>
                <a:cs typeface="华文新魏"/>
              </a:rPr>
              <a:t>存取数据</a:t>
            </a:r>
            <a:endParaRPr lang="en-US" altLang="zh-CN" dirty="0">
              <a:solidFill>
                <a:srgbClr val="FF0000"/>
              </a:solidFill>
              <a:latin typeface="华文新魏"/>
              <a:ea typeface="华文新魏"/>
              <a:cs typeface="华文新魏"/>
            </a:endParaRPr>
          </a:p>
          <a:p>
            <a:pPr lvl="1" eaLnBrk="1" hangingPunct="1"/>
            <a:r>
              <a:rPr lang="zh-CN" altLang="zh-CN" dirty="0"/>
              <a:t>这将降低运算速度，比通常执行指令时的速度慢一半 </a:t>
            </a:r>
            <a:endParaRPr lang="en-US" altLang="zh-CN" dirty="0"/>
          </a:p>
          <a:p>
            <a:pPr eaLnBrk="1" hangingPunct="1"/>
            <a:r>
              <a:rPr lang="zh-CN" altLang="zh-CN" dirty="0">
                <a:latin typeface="华文新魏"/>
                <a:cs typeface="华文新魏"/>
              </a:rPr>
              <a:t>翻译快表</a:t>
            </a:r>
            <a:endParaRPr lang="en-US" altLang="zh-CN" dirty="0">
              <a:latin typeface="华文新魏"/>
              <a:cs typeface="华文新魏"/>
            </a:endParaRPr>
          </a:p>
          <a:p>
            <a:pPr lvl="1" eaLnBrk="1" hangingPunct="1"/>
            <a:r>
              <a:rPr lang="zh-CN" altLang="zh-CN" dirty="0"/>
              <a:t>在硬件中设置</a:t>
            </a:r>
            <a:r>
              <a:rPr lang="zh-CN" altLang="zh-CN" dirty="0">
                <a:solidFill>
                  <a:srgbClr val="0000FF"/>
                </a:solidFill>
              </a:rPr>
              <a:t>相联存储器</a:t>
            </a:r>
            <a:r>
              <a:rPr lang="zh-CN" altLang="zh-CN" dirty="0"/>
              <a:t>，用来存放进程最近访问的部分页表项，也称</a:t>
            </a:r>
            <a:r>
              <a:rPr lang="zh-CN" altLang="zh-CN" dirty="0">
                <a:solidFill>
                  <a:srgbClr val="0000FF"/>
                </a:solidFill>
              </a:rPr>
              <a:t>转换后援缓冲</a:t>
            </a:r>
            <a:r>
              <a:rPr lang="zh-CN" altLang="zh-CN" dirty="0"/>
              <a:t>（</a:t>
            </a:r>
            <a:r>
              <a:rPr lang="en-US" altLang="zh-CN" dirty="0"/>
              <a:t>Translation Lookaside Buffer</a:t>
            </a:r>
            <a:r>
              <a:rPr lang="zh-CN" altLang="zh-CN" dirty="0"/>
              <a:t>，</a:t>
            </a:r>
            <a:r>
              <a:rPr lang="en-US" altLang="zh-CN" dirty="0"/>
              <a:t>TLB</a:t>
            </a:r>
            <a:r>
              <a:rPr lang="zh-CN" altLang="zh-CN" dirty="0"/>
              <a:t>）</a:t>
            </a:r>
            <a:endParaRPr lang="zh-CN" altLang="en-US" dirty="0"/>
          </a:p>
          <a:p>
            <a:pPr lvl="1" eaLnBrk="1" hangingPunct="1"/>
            <a:r>
              <a:rPr lang="zh-CN" altLang="zh-CN" dirty="0">
                <a:solidFill>
                  <a:srgbClr val="FF0000"/>
                </a:solidFill>
              </a:rPr>
              <a:t>快表</a:t>
            </a:r>
            <a:r>
              <a:rPr lang="zh-CN" altLang="zh-CN" dirty="0"/>
              <a:t>的存取时间远小于内存，速度快但造价高，故容量较小，只能存放几十个页表项</a:t>
            </a:r>
            <a:endParaRPr lang="en-US" altLang="zh-CN" dirty="0"/>
          </a:p>
          <a:p>
            <a:pPr lvl="1" eaLnBrk="1" hangingPunct="1"/>
            <a:r>
              <a:rPr lang="zh-CN" altLang="zh-CN" dirty="0"/>
              <a:t>快表项包含</a:t>
            </a:r>
            <a:r>
              <a:rPr lang="zh-CN" altLang="zh-CN" dirty="0">
                <a:solidFill>
                  <a:srgbClr val="0000FF"/>
                </a:solidFill>
              </a:rPr>
              <a:t>页号</a:t>
            </a:r>
            <a:r>
              <a:rPr lang="zh-CN" altLang="zh-CN" dirty="0"/>
              <a:t>及对应</a:t>
            </a:r>
            <a:r>
              <a:rPr lang="zh-CN" altLang="zh-CN" dirty="0">
                <a:solidFill>
                  <a:srgbClr val="0000FF"/>
                </a:solidFill>
              </a:rPr>
              <a:t>页框号</a:t>
            </a:r>
            <a:r>
              <a:rPr lang="zh-CN" altLang="zh-CN" dirty="0"/>
              <a:t>  </a:t>
            </a:r>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Tree>
    <p:extLst>
      <p:ext uri="{BB962C8B-B14F-4D97-AF65-F5344CB8AC3E}">
        <p14:creationId xmlns:p14="http://schemas.microsoft.com/office/powerpoint/2010/main" val="290323479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翻译快表</a:t>
            </a:r>
            <a:r>
              <a:rPr lang="zh-CN" altLang="en-US" dirty="0">
                <a:latin typeface="华文新魏" charset="0"/>
                <a:ea typeface="华文新魏" charset="0"/>
                <a:cs typeface="华文新魏" charset="0"/>
              </a:rPr>
              <a:t>的地址转换处理</a:t>
            </a:r>
            <a:endParaRPr kumimoji="1" lang="zh-CN" altLang="en-US" dirty="0"/>
          </a:p>
        </p:txBody>
      </p:sp>
      <p:sp>
        <p:nvSpPr>
          <p:cNvPr id="3" name="内容占位符 2"/>
          <p:cNvSpPr>
            <a:spLocks noGrp="1"/>
          </p:cNvSpPr>
          <p:nvPr>
            <p:ph idx="1"/>
          </p:nvPr>
        </p:nvSpPr>
        <p:spPr/>
        <p:txBody>
          <a:bodyPr/>
          <a:lstStyle/>
          <a:p>
            <a:pPr eaLnBrk="1" hangingPunct="1"/>
            <a:r>
              <a:rPr lang="zh-CN" altLang="zh-CN" dirty="0"/>
              <a:t>页号交给快表后</a:t>
            </a:r>
            <a:r>
              <a:rPr lang="zh-CN" altLang="en-US" dirty="0"/>
              <a:t>，</a:t>
            </a:r>
            <a:r>
              <a:rPr lang="zh-CN" altLang="zh-CN" dirty="0"/>
              <a:t>它通过</a:t>
            </a:r>
            <a:r>
              <a:rPr lang="zh-CN" altLang="zh-CN" dirty="0">
                <a:solidFill>
                  <a:srgbClr val="FF0000"/>
                </a:solidFill>
              </a:rPr>
              <a:t>并行匹配</a:t>
            </a:r>
            <a:r>
              <a:rPr lang="zh-CN" altLang="en-US" dirty="0"/>
              <a:t>，</a:t>
            </a:r>
            <a:r>
              <a:rPr lang="zh-CN" altLang="zh-CN" dirty="0"/>
              <a:t>同时对所有快表项进行比较</a:t>
            </a:r>
            <a:endParaRPr lang="en-US" altLang="zh-CN" dirty="0"/>
          </a:p>
          <a:p>
            <a:pPr lvl="1" eaLnBrk="1" hangingPunct="1"/>
            <a:r>
              <a:rPr lang="zh-CN" altLang="zh-CN" dirty="0"/>
              <a:t>如果找到，则立即输出页框号，并形成物理地址</a:t>
            </a:r>
            <a:endParaRPr lang="en-US" altLang="zh-CN" dirty="0"/>
          </a:p>
          <a:p>
            <a:pPr lvl="1" eaLnBrk="1" hangingPunct="1"/>
            <a:r>
              <a:rPr lang="zh-CN" altLang="zh-CN" dirty="0"/>
              <a:t>如果找不到，</a:t>
            </a:r>
            <a:r>
              <a:rPr lang="zh-CN" altLang="zh-CN" dirty="0">
                <a:solidFill>
                  <a:srgbClr val="FF0000"/>
                </a:solidFill>
              </a:rPr>
              <a:t>再查内存中的页表以形成物理地址</a:t>
            </a:r>
            <a:r>
              <a:rPr lang="zh-CN" altLang="zh-CN" dirty="0"/>
              <a:t>，</a:t>
            </a:r>
            <a:r>
              <a:rPr lang="zh-CN" altLang="zh-CN" dirty="0">
                <a:solidFill>
                  <a:srgbClr val="FF0000"/>
                </a:solidFill>
              </a:rPr>
              <a:t>同时将页号及页框号登记到快表中</a:t>
            </a:r>
            <a:endParaRPr lang="en-US" altLang="zh-CN" dirty="0">
              <a:solidFill>
                <a:srgbClr val="FF0000"/>
              </a:solidFill>
            </a:endParaRPr>
          </a:p>
          <a:p>
            <a:pPr eaLnBrk="1" hangingPunct="1"/>
            <a:r>
              <a:rPr lang="zh-CN" altLang="zh-CN" dirty="0"/>
              <a:t>当快表已满且要登记新页时，系统需要淘汰旧的快表项，最简单的策略是</a:t>
            </a:r>
            <a:r>
              <a:rPr lang="zh-CN" altLang="zh-CN" dirty="0">
                <a:solidFill>
                  <a:srgbClr val="FF0000"/>
                </a:solidFill>
              </a:rPr>
              <a:t>先进先出</a:t>
            </a:r>
            <a:r>
              <a:rPr lang="zh-CN" altLang="zh-CN" dirty="0"/>
              <a:t>，淘汰最先登记的页面 </a:t>
            </a:r>
            <a:endParaRPr lang="en-US" altLang="zh-CN" dirty="0"/>
          </a:p>
          <a:p>
            <a:pPr eaLnBrk="1" hangingPunct="1"/>
            <a:r>
              <a:rPr lang="zh-CN" altLang="zh-CN" dirty="0"/>
              <a:t>通过快表实现内存访问的比率称为</a:t>
            </a:r>
            <a:r>
              <a:rPr lang="zh-CN" altLang="zh-CN" dirty="0">
                <a:solidFill>
                  <a:srgbClr val="FF0000"/>
                </a:solidFill>
              </a:rPr>
              <a:t>命中率</a:t>
            </a:r>
            <a:r>
              <a:rPr lang="zh-CN" altLang="zh-CN" dirty="0"/>
              <a:t>，命中率越高，性能越好 </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Tree>
    <p:extLst>
      <p:ext uri="{BB962C8B-B14F-4D97-AF65-F5344CB8AC3E}">
        <p14:creationId xmlns:p14="http://schemas.microsoft.com/office/powerpoint/2010/main" val="208893798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采用相联存储器的地址转换</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假定访问</a:t>
            </a:r>
            <a:r>
              <a:rPr lang="zh-CN" altLang="en-US" dirty="0">
                <a:solidFill>
                  <a:srgbClr val="0000FF"/>
                </a:solidFill>
                <a:latin typeface="华文新魏" charset="0"/>
                <a:ea typeface="华文新魏" charset="0"/>
                <a:cs typeface="华文新魏" charset="0"/>
              </a:rPr>
              <a:t>内存</a:t>
            </a:r>
            <a:r>
              <a:rPr lang="zh-CN" altLang="en-US" dirty="0">
                <a:latin typeface="华文新魏" charset="0"/>
                <a:ea typeface="华文新魏" charset="0"/>
                <a:cs typeface="华文新魏" charset="0"/>
              </a:rPr>
              <a:t>时间为</a:t>
            </a:r>
            <a:r>
              <a:rPr lang="en-US" altLang="zh-CN" dirty="0">
                <a:solidFill>
                  <a:srgbClr val="008000"/>
                </a:solidFill>
                <a:latin typeface="华文新魏" charset="0"/>
                <a:ea typeface="华文新魏" charset="0"/>
                <a:cs typeface="华文新魏" charset="0"/>
              </a:rPr>
              <a:t>100</a:t>
            </a:r>
            <a:r>
              <a:rPr lang="zh-CN" altLang="en-US" dirty="0">
                <a:latin typeface="华文新魏" charset="0"/>
                <a:ea typeface="华文新魏" charset="0"/>
                <a:cs typeface="华文新魏" charset="0"/>
              </a:rPr>
              <a:t>毫微秒，访问</a:t>
            </a:r>
            <a:r>
              <a:rPr lang="zh-CN" altLang="en-US" dirty="0">
                <a:solidFill>
                  <a:srgbClr val="0000FF"/>
                </a:solidFill>
                <a:latin typeface="华文新魏" charset="0"/>
                <a:ea typeface="华文新魏" charset="0"/>
                <a:cs typeface="华文新魏" charset="0"/>
              </a:rPr>
              <a:t>相联存储器</a:t>
            </a:r>
            <a:r>
              <a:rPr lang="zh-CN" altLang="en-US" dirty="0">
                <a:latin typeface="华文新魏" charset="0"/>
                <a:ea typeface="华文新魏" charset="0"/>
                <a:cs typeface="华文新魏" charset="0"/>
              </a:rPr>
              <a:t>时间为</a:t>
            </a:r>
            <a:r>
              <a:rPr lang="en-US" altLang="zh-CN" dirty="0">
                <a:solidFill>
                  <a:srgbClr val="008000"/>
                </a:solidFill>
                <a:latin typeface="华文新魏" charset="0"/>
                <a:ea typeface="华文新魏" charset="0"/>
                <a:cs typeface="华文新魏" charset="0"/>
              </a:rPr>
              <a:t>20</a:t>
            </a:r>
            <a:r>
              <a:rPr lang="zh-CN" altLang="en-US" dirty="0">
                <a:latin typeface="华文新魏" charset="0"/>
                <a:ea typeface="华文新魏" charset="0"/>
                <a:cs typeface="华文新魏" charset="0"/>
              </a:rPr>
              <a:t>毫微秒，相联存储器为</a:t>
            </a:r>
            <a:r>
              <a:rPr lang="en-US" altLang="zh-CN" dirty="0">
                <a:latin typeface="华文新魏" charset="0"/>
                <a:ea typeface="华文新魏" charset="0"/>
                <a:cs typeface="华文新魏" charset="0"/>
              </a:rPr>
              <a:t>32</a:t>
            </a:r>
            <a:r>
              <a:rPr lang="zh-CN" altLang="en-US" dirty="0">
                <a:latin typeface="华文新魏" charset="0"/>
                <a:ea typeface="华文新魏" charset="0"/>
                <a:cs typeface="华文新魏" charset="0"/>
              </a:rPr>
              <a:t>个单元时快表</a:t>
            </a:r>
            <a:r>
              <a:rPr lang="zh-CN" altLang="en-US" dirty="0">
                <a:solidFill>
                  <a:srgbClr val="0000FF"/>
                </a:solidFill>
                <a:latin typeface="华文新魏" charset="0"/>
                <a:ea typeface="华文新魏" charset="0"/>
                <a:cs typeface="华文新魏" charset="0"/>
              </a:rPr>
              <a:t>命中率</a:t>
            </a:r>
            <a:r>
              <a:rPr lang="zh-CN" altLang="en-US" dirty="0">
                <a:latin typeface="华文新魏" charset="0"/>
                <a:ea typeface="华文新魏" charset="0"/>
                <a:cs typeface="华文新魏" charset="0"/>
              </a:rPr>
              <a:t>可达</a:t>
            </a:r>
            <a:r>
              <a:rPr lang="en-US" altLang="zh-CN" dirty="0">
                <a:solidFill>
                  <a:srgbClr val="008000"/>
                </a:solidFill>
                <a:latin typeface="华文新魏" charset="0"/>
                <a:ea typeface="华文新魏" charset="0"/>
                <a:cs typeface="华文新魏" charset="0"/>
              </a:rPr>
              <a:t>90%</a:t>
            </a:r>
            <a:r>
              <a:rPr lang="zh-CN" altLang="en-US" dirty="0">
                <a:latin typeface="华文新魏" charset="0"/>
                <a:ea typeface="华文新魏" charset="0"/>
                <a:cs typeface="华文新魏" charset="0"/>
              </a:rPr>
              <a:t>，按逻辑地址存取的平均时间为</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100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×90%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(100+100+20)×(1-90%)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130</a:t>
            </a:r>
            <a:r>
              <a:rPr lang="zh-CN" altLang="en-US" dirty="0">
                <a:latin typeface="华文新魏" charset="0"/>
                <a:ea typeface="华文新魏" charset="0"/>
                <a:cs typeface="华文新魏" charset="0"/>
              </a:rPr>
              <a:t>毫微秒</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比两次访问内存的时间</a:t>
            </a:r>
            <a:r>
              <a:rPr lang="en-US" altLang="zh-CN" dirty="0">
                <a:latin typeface="华文新魏" charset="0"/>
                <a:ea typeface="华文新魏" charset="0"/>
                <a:cs typeface="华文新魏" charset="0"/>
              </a:rPr>
              <a:t>100</a:t>
            </a:r>
            <a:r>
              <a:rPr lang="zh-CN" altLang="en-US" dirty="0">
                <a:latin typeface="华文新魏" charset="0"/>
                <a:ea typeface="华文新魏" charset="0"/>
                <a:cs typeface="华文新魏" charset="0"/>
              </a:rPr>
              <a:t>毫微秒</a:t>
            </a:r>
            <a:r>
              <a:rPr lang="en-US" altLang="zh-CN" dirty="0">
                <a:latin typeface="华文新魏" charset="0"/>
                <a:ea typeface="华文新魏" charset="0"/>
                <a:cs typeface="华文新魏" charset="0"/>
              </a:rPr>
              <a:t>×2+20</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200</a:t>
            </a:r>
            <a:r>
              <a:rPr lang="zh-CN" altLang="en-US" dirty="0">
                <a:latin typeface="华文新魏" charset="0"/>
                <a:ea typeface="华文新魏" charset="0"/>
                <a:cs typeface="华文新魏" charset="0"/>
              </a:rPr>
              <a:t>毫微秒下降</a:t>
            </a:r>
            <a:r>
              <a:rPr lang="en-US" altLang="zh-CN" dirty="0">
                <a:latin typeface="华文新魏" charset="0"/>
                <a:ea typeface="华文新魏" charset="0"/>
                <a:cs typeface="华文新魏" charset="0"/>
              </a:rPr>
              <a:t>35%</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46</a:t>
            </a:fld>
            <a:endParaRPr lang="en-US" altLang="zh-CN" dirty="0"/>
          </a:p>
        </p:txBody>
      </p:sp>
    </p:spTree>
    <p:extLst>
      <p:ext uri="{BB962C8B-B14F-4D97-AF65-F5344CB8AC3E}">
        <p14:creationId xmlns:p14="http://schemas.microsoft.com/office/powerpoint/2010/main" val="1415152898"/>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分页存储空间分配和去配</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pPr eaLnBrk="1" hangingPunct="1"/>
            <a:r>
              <a:rPr lang="zh-CN" altLang="en-US" dirty="0">
                <a:latin typeface="华文新魏" charset="0"/>
                <a:ea typeface="华文新魏" charset="0"/>
                <a:cs typeface="华文新魏" charset="0"/>
              </a:rPr>
              <a:t>核心任务：建立</a:t>
            </a:r>
            <a:r>
              <a:rPr lang="zh-CN" altLang="en-US" dirty="0">
                <a:solidFill>
                  <a:srgbClr val="0000FF"/>
                </a:solidFill>
                <a:latin typeface="华文新魏" charset="0"/>
                <a:ea typeface="华文新魏" charset="0"/>
                <a:cs typeface="华文新魏" charset="0"/>
              </a:rPr>
              <a:t>内存物理块表</a:t>
            </a:r>
            <a:r>
              <a:rPr lang="zh-CN" altLang="en-US" dirty="0">
                <a:latin typeface="华文新魏" charset="0"/>
                <a:ea typeface="华文新魏" charset="0"/>
                <a:cs typeface="华文新魏" charset="0"/>
              </a:rPr>
              <a:t>，记录页框状态、管理内存物理块分配，包含以下信息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内存总块数</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空闲块信息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已分配的物理块及对应进程</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分配与去配管理方法</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位示图法</a:t>
            </a:r>
            <a:r>
              <a:rPr lang="zh-CN" altLang="en-US" dirty="0">
                <a:latin typeface="华文新魏" charset="0"/>
                <a:ea typeface="华文新魏" charset="0"/>
                <a:cs typeface="华文新魏" charset="0"/>
              </a:rPr>
              <a:t>：每位对应一个页框，用</a:t>
            </a:r>
            <a:r>
              <a:rPr lang="en-US" altLang="zh-CN" dirty="0">
                <a:solidFill>
                  <a:srgbClr val="FF0000"/>
                </a:solidFill>
                <a:latin typeface="华文新魏" charset="0"/>
                <a:ea typeface="华文新魏" charset="0"/>
                <a:cs typeface="华文新魏" charset="0"/>
              </a:rPr>
              <a:t>0/1</a:t>
            </a:r>
            <a:r>
              <a:rPr lang="zh-CN" altLang="en-US" dirty="0">
                <a:latin typeface="华文新魏" charset="0"/>
                <a:ea typeface="华文新魏" charset="0"/>
                <a:cs typeface="华文新魏" charset="0"/>
              </a:rPr>
              <a:t>表示分配状态，同时用另一专门字记录当前空闲块数</a:t>
            </a:r>
          </a:p>
          <a:p>
            <a:pPr lvl="1" eaLnBrk="1" hangingPunct="1"/>
            <a:r>
              <a:rPr lang="zh-CN" altLang="en-US" dirty="0">
                <a:solidFill>
                  <a:srgbClr val="0000FF"/>
                </a:solidFill>
                <a:latin typeface="华文新魏" charset="0"/>
                <a:ea typeface="华文新魏" charset="0"/>
                <a:cs typeface="华文新魏" charset="0"/>
              </a:rPr>
              <a:t>链表方法</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使用状态位</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起始位置</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占用</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空闲长度</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下一内存块指针</a:t>
            </a:r>
          </a:p>
          <a:p>
            <a:pPr lvl="1" eaLnBrk="1" hangingPunct="1"/>
            <a:r>
              <a:rPr lang="zh-CN" altLang="en-US" dirty="0">
                <a:latin typeface="华文新魏" charset="0"/>
                <a:ea typeface="华文新魏" charset="0"/>
                <a:cs typeface="华文新魏" charset="0"/>
              </a:rPr>
              <a:t>分配算法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Tree>
    <p:extLst>
      <p:ext uri="{BB962C8B-B14F-4D97-AF65-F5344CB8AC3E}">
        <p14:creationId xmlns:p14="http://schemas.microsoft.com/office/powerpoint/2010/main" val="342538363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内存分配的位示图和链表方法</a:t>
            </a:r>
            <a:endParaRPr kumimoji="1" lang="zh-CN" altLang="en-US" dirty="0"/>
          </a:p>
        </p:txBody>
      </p:sp>
      <p:sp>
        <p:nvSpPr>
          <p:cNvPr id="14" name="内容占位符 13"/>
          <p:cNvSpPr>
            <a:spLocks noGrp="1"/>
          </p:cNvSpPr>
          <p:nvPr>
            <p:ph idx="1"/>
          </p:nvPr>
        </p:nvSpPr>
        <p:spPr/>
        <p:txBody>
          <a:bodyPr/>
          <a:lstStyle/>
          <a:p>
            <a:endParaRPr kumimoji="1" lang="zh-CN" altLang="en-US" dirty="0"/>
          </a:p>
        </p:txBody>
      </p:sp>
      <p:pic>
        <p:nvPicPr>
          <p:cNvPr id="16" name="图片 15"/>
          <p:cNvPicPr>
            <a:picLocks noChangeAspect="1"/>
          </p:cNvPicPr>
          <p:nvPr/>
        </p:nvPicPr>
        <p:blipFill>
          <a:blip r:embed="rId2"/>
          <a:stretch>
            <a:fillRect/>
          </a:stretch>
        </p:blipFill>
        <p:spPr>
          <a:xfrm>
            <a:off x="539551" y="2348880"/>
            <a:ext cx="8489683" cy="3312368"/>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Tree>
    <p:extLst>
      <p:ext uri="{BB962C8B-B14F-4D97-AF65-F5344CB8AC3E}">
        <p14:creationId xmlns:p14="http://schemas.microsoft.com/office/powerpoint/2010/main" val="1178234263"/>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charset="0"/>
                <a:ea typeface="华文新魏" charset="0"/>
                <a:cs typeface="华文新魏" charset="0"/>
              </a:rPr>
              <a:t>页面共享</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程序共享时，由于指令包含指向其他指令或数据的地址，进程依赖于这些地址才能执行</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采用</a:t>
            </a:r>
            <a:r>
              <a:rPr lang="zh-CN" altLang="en-US" dirty="0">
                <a:solidFill>
                  <a:srgbClr val="0000FF"/>
                </a:solidFill>
                <a:latin typeface="华文新魏" charset="0"/>
                <a:ea typeface="华文新魏" charset="0"/>
                <a:cs typeface="华文新魏" charset="0"/>
              </a:rPr>
              <a:t>静态链接的页式存储管理</a:t>
            </a:r>
            <a:r>
              <a:rPr lang="zh-CN" altLang="en-US" dirty="0">
                <a:latin typeface="华文新魏" charset="0"/>
                <a:ea typeface="华文新魏" charset="0"/>
                <a:cs typeface="华文新魏" charset="0"/>
              </a:rPr>
              <a:t>要求</a:t>
            </a:r>
            <a:r>
              <a:rPr lang="zh-CN" altLang="en-US" dirty="0">
                <a:solidFill>
                  <a:srgbClr val="FF0000"/>
                </a:solidFill>
                <a:latin typeface="华文新魏" charset="0"/>
                <a:ea typeface="华文新魏" charset="0"/>
                <a:cs typeface="华文新魏" charset="0"/>
              </a:rPr>
              <a:t>逻辑地址空间必须连续</a:t>
            </a:r>
            <a:r>
              <a:rPr lang="zh-CN" altLang="en-US" dirty="0">
                <a:latin typeface="华文新魏" charset="0"/>
                <a:ea typeface="华文新魏" charset="0"/>
                <a:cs typeface="华文新魏" charset="0"/>
              </a:rPr>
              <a:t>，即每个逻辑地址的页号必须是唯一和确定的</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因此，</a:t>
            </a:r>
            <a:r>
              <a:rPr lang="zh-CN" altLang="en-US" dirty="0">
                <a:solidFill>
                  <a:srgbClr val="FF0000"/>
                </a:solidFill>
                <a:latin typeface="华文新魏" charset="0"/>
                <a:ea typeface="华文新魏" charset="0"/>
                <a:cs typeface="华文新魏" charset="0"/>
              </a:rPr>
              <a:t>多个进程只能以</a:t>
            </a:r>
            <a:r>
              <a:rPr lang="zh-CN" altLang="en-US" dirty="0">
                <a:solidFill>
                  <a:srgbClr val="0000FF"/>
                </a:solidFill>
                <a:latin typeface="华文新魏" charset="0"/>
                <a:ea typeface="华文新魏" charset="0"/>
                <a:cs typeface="华文新魏" charset="0"/>
              </a:rPr>
              <a:t>相同页号</a:t>
            </a:r>
            <a:r>
              <a:rPr lang="zh-CN" altLang="en-US" dirty="0">
                <a:solidFill>
                  <a:srgbClr val="FF0000"/>
                </a:solidFill>
                <a:latin typeface="华文新魏" charset="0"/>
                <a:ea typeface="华文新魏" charset="0"/>
                <a:cs typeface="华文新魏" charset="0"/>
              </a:rPr>
              <a:t>来共享程序</a:t>
            </a:r>
            <a:endParaRPr lang="en-US" altLang="zh-CN"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举例：</a:t>
            </a:r>
            <a:r>
              <a:rPr lang="zh-CN" altLang="zh-CN" dirty="0">
                <a:latin typeface="华文新魏" charset="0"/>
                <a:ea typeface="华文新魏" charset="0"/>
                <a:cs typeface="华文新魏" charset="0"/>
              </a:rPr>
              <a:t>假定进程</a:t>
            </a:r>
            <a:r>
              <a:rPr lang="en-US" altLang="zh-CN" dirty="0">
                <a:latin typeface="华文新魏" charset="0"/>
                <a:ea typeface="华文新魏" charset="0"/>
                <a:cs typeface="华文新魏" charset="0"/>
              </a:rPr>
              <a:t>P1</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p2</a:t>
            </a:r>
            <a:r>
              <a:rPr lang="zh-CN" altLang="zh-CN" dirty="0">
                <a:latin typeface="华文新魏" charset="0"/>
                <a:ea typeface="华文新魏" charset="0"/>
                <a:cs typeface="华文新魏" charset="0"/>
              </a:rPr>
              <a:t>共享编辑程序</a:t>
            </a:r>
            <a:r>
              <a:rPr lang="en-US" altLang="zh-CN"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EDIT</a:t>
            </a:r>
            <a:r>
              <a:rPr lang="zh-CN" altLang="zh-CN" dirty="0">
                <a:latin typeface="华文新魏" charset="0"/>
                <a:ea typeface="华文新魏" charset="0"/>
                <a:cs typeface="华文新魏" charset="0"/>
              </a:rPr>
              <a:t>，共有</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页</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P1</a:t>
            </a:r>
            <a:r>
              <a:rPr lang="zh-CN" altLang="zh-CN" dirty="0">
                <a:latin typeface="华文新魏" charset="0"/>
                <a:ea typeface="华文新魏" charset="0"/>
                <a:cs typeface="华文新魏" charset="0"/>
              </a:rPr>
              <a:t>和</a:t>
            </a:r>
            <a:r>
              <a:rPr lang="en-US" altLang="zh-CN" dirty="0">
                <a:latin typeface="华文新魏" charset="0"/>
                <a:ea typeface="华文新魏" charset="0"/>
                <a:cs typeface="华文新魏" charset="0"/>
              </a:rPr>
              <a:t>p2</a:t>
            </a:r>
            <a:r>
              <a:rPr lang="zh-CN" altLang="zh-CN" dirty="0">
                <a:latin typeface="华文新魏" charset="0"/>
                <a:ea typeface="华文新魏" charset="0"/>
                <a:cs typeface="华文新魏" charset="0"/>
              </a:rPr>
              <a:t>的</a:t>
            </a:r>
            <a:r>
              <a:rPr lang="zh-CN" altLang="zh-CN" dirty="0">
                <a:solidFill>
                  <a:srgbClr val="0000FF"/>
                </a:solidFill>
                <a:latin typeface="华文新魏" charset="0"/>
                <a:ea typeface="华文新魏" charset="0"/>
                <a:cs typeface="华文新魏" charset="0"/>
              </a:rPr>
              <a:t>逻辑空间</a:t>
            </a:r>
            <a:r>
              <a:rPr lang="zh-CN" altLang="zh-CN" dirty="0">
                <a:latin typeface="华文新魏" charset="0"/>
                <a:ea typeface="华文新魏" charset="0"/>
                <a:cs typeface="华文新魏" charset="0"/>
              </a:rPr>
              <a:t>中</a:t>
            </a:r>
            <a:r>
              <a:rPr lang="zh-CN" altLang="zh-CN" dirty="0">
                <a:solidFill>
                  <a:srgbClr val="FF0000"/>
                </a:solidFill>
                <a:latin typeface="华文新魏" charset="0"/>
                <a:ea typeface="华文新魏" charset="0"/>
                <a:cs typeface="华文新魏" charset="0"/>
              </a:rPr>
              <a:t>均空出</a:t>
            </a:r>
            <a:r>
              <a:rPr lang="zh-CN" altLang="zh-CN" dirty="0">
                <a:latin typeface="华文新魏" charset="0"/>
                <a:ea typeface="华文新魏" charset="0"/>
                <a:cs typeface="华文新魏" charset="0"/>
              </a:rPr>
              <a:t>初始部分</a:t>
            </a:r>
            <a:r>
              <a:rPr lang="en-US" altLang="zh-CN" dirty="0">
                <a:solidFill>
                  <a:srgbClr val="FF0000"/>
                </a:solidFill>
                <a:latin typeface="华文新魏" charset="0"/>
                <a:ea typeface="华文新魏" charset="0"/>
                <a:cs typeface="华文新魏" charset="0"/>
              </a:rPr>
              <a:t>0</a:t>
            </a:r>
            <a:r>
              <a:rPr lang="zh-CN" altLang="zh-CN" dirty="0">
                <a:solidFill>
                  <a:srgbClr val="FF0000"/>
                </a:solidFill>
                <a:latin typeface="华文新魏" charset="0"/>
                <a:ea typeface="华文新魏" charset="0"/>
                <a:cs typeface="华文新魏" charset="0"/>
              </a:rPr>
              <a:t>页、</a:t>
            </a:r>
            <a:r>
              <a:rPr lang="en-US" altLang="zh-CN" dirty="0">
                <a:solidFill>
                  <a:srgbClr val="FF0000"/>
                </a:solidFill>
                <a:latin typeface="华文新魏" charset="0"/>
                <a:ea typeface="华文新魏" charset="0"/>
                <a:cs typeface="华文新魏" charset="0"/>
              </a:rPr>
              <a:t>1</a:t>
            </a:r>
            <a:r>
              <a:rPr lang="zh-CN" altLang="zh-CN" dirty="0">
                <a:solidFill>
                  <a:srgbClr val="FF0000"/>
                </a:solidFill>
                <a:latin typeface="华文新魏" charset="0"/>
                <a:ea typeface="华文新魏" charset="0"/>
                <a:cs typeface="华文新魏" charset="0"/>
              </a:rPr>
              <a:t>页和</a:t>
            </a:r>
            <a:r>
              <a:rPr lang="en-US" altLang="zh-CN" dirty="0">
                <a:solidFill>
                  <a:srgbClr val="FF0000"/>
                </a:solidFill>
                <a:latin typeface="华文新魏" charset="0"/>
                <a:ea typeface="华文新魏" charset="0"/>
                <a:cs typeface="华文新魏" charset="0"/>
              </a:rPr>
              <a:t>2</a:t>
            </a:r>
            <a:r>
              <a:rPr lang="zh-CN" altLang="zh-CN" dirty="0">
                <a:solidFill>
                  <a:srgbClr val="FF0000"/>
                </a:solidFill>
                <a:latin typeface="华文新魏" charset="0"/>
                <a:ea typeface="华文新魏" charset="0"/>
                <a:cs typeface="华文新魏" charset="0"/>
              </a:rPr>
              <a:t>页</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内存管理让这</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页分别指向驻留在内存中的</a:t>
            </a:r>
            <a:r>
              <a:rPr lang="en-US" altLang="zh-CN" dirty="0">
                <a:solidFill>
                  <a:srgbClr val="FF0000"/>
                </a:solidFill>
                <a:latin typeface="华文新魏" charset="0"/>
                <a:ea typeface="华文新魏" charset="0"/>
                <a:cs typeface="华文新魏" charset="0"/>
              </a:rPr>
              <a:t>4</a:t>
            </a:r>
            <a:r>
              <a:rPr lang="zh-CN" altLang="zh-CN"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7</a:t>
            </a:r>
            <a:r>
              <a:rPr lang="zh-CN" altLang="zh-CN" dirty="0">
                <a:solidFill>
                  <a:srgbClr val="FF0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9</a:t>
            </a:r>
            <a:r>
              <a:rPr lang="zh-CN" altLang="zh-CN" dirty="0">
                <a:solidFill>
                  <a:srgbClr val="FF0000"/>
                </a:solidFill>
                <a:latin typeface="华文新魏" charset="0"/>
                <a:ea typeface="华文新魏" charset="0"/>
                <a:cs typeface="华文新魏" charset="0"/>
              </a:rPr>
              <a:t>页框</a:t>
            </a:r>
            <a:r>
              <a:rPr lang="zh-CN" altLang="zh-CN" dirty="0">
                <a:latin typeface="华文新魏" charset="0"/>
                <a:ea typeface="华文新魏" charset="0"/>
                <a:cs typeface="华文新魏" charset="0"/>
              </a:rPr>
              <a:t>中的</a:t>
            </a:r>
            <a:r>
              <a:rPr lang="en-US" altLang="zh-CN" dirty="0">
                <a:latin typeface="华文新魏" charset="0"/>
                <a:ea typeface="华文新魏" charset="0"/>
                <a:cs typeface="华文新魏" charset="0"/>
              </a:rPr>
              <a:t>EDIT</a:t>
            </a:r>
          </a:p>
          <a:p>
            <a:pPr lvl="1" eaLnBrk="1" hangingPunct="1"/>
            <a:r>
              <a:rPr lang="zh-CN" altLang="en-US" dirty="0">
                <a:latin typeface="华文新魏" charset="0"/>
                <a:ea typeface="华文新魏" charset="0"/>
                <a:cs typeface="华文新魏" charset="0"/>
              </a:rPr>
              <a:t>两个</a:t>
            </a:r>
            <a:r>
              <a:rPr lang="zh-CN" altLang="zh-CN" dirty="0">
                <a:latin typeface="华文新魏" charset="0"/>
                <a:ea typeface="华文新魏" charset="0"/>
                <a:cs typeface="华文新魏" charset="0"/>
              </a:rPr>
              <a:t>进程执行时用自己的页表进行地址映射，物理地址并不连续</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但</a:t>
            </a:r>
            <a:r>
              <a:rPr lang="zh-CN" altLang="zh-CN" dirty="0">
                <a:solidFill>
                  <a:srgbClr val="FF0000"/>
                </a:solidFill>
                <a:latin typeface="华文新魏" charset="0"/>
                <a:ea typeface="华文新魏" charset="0"/>
                <a:cs typeface="华文新魏" charset="0"/>
              </a:rPr>
              <a:t>逻辑地址是连续的</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因此，</a:t>
            </a:r>
            <a:r>
              <a:rPr lang="zh-CN" altLang="zh-CN" dirty="0">
                <a:latin typeface="华文新魏" charset="0"/>
                <a:ea typeface="华文新魏" charset="0"/>
                <a:cs typeface="华文新魏" charset="0"/>
              </a:rPr>
              <a:t>便可正确实现两个进程对编辑程序</a:t>
            </a:r>
            <a:r>
              <a:rPr lang="en-US" altLang="zh-CN" dirty="0">
                <a:latin typeface="华文新魏" charset="0"/>
                <a:ea typeface="华文新魏" charset="0"/>
                <a:cs typeface="华文新魏" charset="0"/>
              </a:rPr>
              <a:t> EDIT</a:t>
            </a:r>
            <a:r>
              <a:rPr lang="zh-CN" altLang="zh-CN" dirty="0">
                <a:latin typeface="华文新魏" charset="0"/>
                <a:ea typeface="华文新魏" charset="0"/>
                <a:cs typeface="华文新魏" charset="0"/>
              </a:rPr>
              <a:t>的页面共享</a:t>
            </a:r>
          </a:p>
          <a:p>
            <a:pPr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Tree>
    <p:extLst>
      <p:ext uri="{BB962C8B-B14F-4D97-AF65-F5344CB8AC3E}">
        <p14:creationId xmlns:p14="http://schemas.microsoft.com/office/powerpoint/2010/main" val="228854250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内容占位符 2"/>
          <p:cNvSpPr>
            <a:spLocks noGrp="1"/>
          </p:cNvSpPr>
          <p:nvPr>
            <p:ph idx="1"/>
          </p:nvPr>
        </p:nvSpPr>
        <p:spPr>
          <a:xfrm>
            <a:off x="179512" y="1340768"/>
            <a:ext cx="8856984" cy="4968552"/>
          </a:xfrm>
        </p:spPr>
        <p:txBody>
          <a:bodyPr/>
          <a:lstStyle/>
          <a:p>
            <a:r>
              <a:rPr lang="zh-CN" altLang="en-US" dirty="0">
                <a:latin typeface="华文新魏" charset="0"/>
                <a:ea typeface="华文新魏" charset="0"/>
                <a:cs typeface="华文新魏" charset="0"/>
              </a:rPr>
              <a:t>程序的</a:t>
            </a:r>
            <a:r>
              <a:rPr lang="zh-CN" altLang="en-US" dirty="0">
                <a:solidFill>
                  <a:srgbClr val="0000FF"/>
                </a:solidFill>
                <a:latin typeface="华文新魏" charset="0"/>
                <a:ea typeface="华文新魏" charset="0"/>
                <a:cs typeface="华文新魏" charset="0"/>
              </a:rPr>
              <a:t>编译</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链接</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装载</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执行</a:t>
            </a:r>
            <a:r>
              <a:rPr lang="zh-CN" altLang="en-US" dirty="0">
                <a:latin typeface="华文新魏" charset="0"/>
                <a:ea typeface="华文新魏" charset="0"/>
                <a:cs typeface="华文新魏" charset="0"/>
              </a:rPr>
              <a:t> </a:t>
            </a:r>
            <a:endParaRPr kumimoji="1" lang="zh-CN" altLang="en-US" dirty="0"/>
          </a:p>
          <a:p>
            <a:endParaRPr kumimoji="1" lang="zh-CN" altLang="en-US" dirty="0"/>
          </a:p>
        </p:txBody>
      </p:sp>
      <p:grpSp>
        <p:nvGrpSpPr>
          <p:cNvPr id="8195" name="Group 44"/>
          <p:cNvGrpSpPr>
            <a:grpSpLocks/>
          </p:cNvGrpSpPr>
          <p:nvPr/>
        </p:nvGrpSpPr>
        <p:grpSpPr bwMode="auto">
          <a:xfrm>
            <a:off x="144586" y="2132856"/>
            <a:ext cx="8994504" cy="4104900"/>
            <a:chOff x="548" y="952"/>
            <a:chExt cx="4472" cy="3383"/>
          </a:xfrm>
        </p:grpSpPr>
        <p:sp>
          <p:nvSpPr>
            <p:cNvPr id="8196" name="Text Box 5"/>
            <p:cNvSpPr txBox="1">
              <a:spLocks noChangeArrowheads="1"/>
            </p:cNvSpPr>
            <p:nvPr/>
          </p:nvSpPr>
          <p:spPr bwMode="auto">
            <a:xfrm>
              <a:off x="2340" y="952"/>
              <a:ext cx="445" cy="35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链接</a:t>
              </a:r>
            </a:p>
          </p:txBody>
        </p:sp>
        <p:sp>
          <p:nvSpPr>
            <p:cNvPr id="8197" name="Text Box 6"/>
            <p:cNvSpPr txBox="1">
              <a:spLocks noChangeArrowheads="1"/>
            </p:cNvSpPr>
            <p:nvPr/>
          </p:nvSpPr>
          <p:spPr bwMode="auto">
            <a:xfrm>
              <a:off x="3525" y="2823"/>
              <a:ext cx="460" cy="44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0033CC"/>
                  </a:solidFill>
                  <a:latin typeface="华文新魏" charset="0"/>
                  <a:ea typeface="华文新魏" charset="0"/>
                  <a:cs typeface="华文新魏" charset="0"/>
                </a:rPr>
                <a:t>动态重定位</a:t>
              </a:r>
            </a:p>
          </p:txBody>
        </p:sp>
        <p:sp>
          <p:nvSpPr>
            <p:cNvPr id="8198" name="Text Box 7"/>
            <p:cNvSpPr txBox="1">
              <a:spLocks noChangeArrowheads="1"/>
            </p:cNvSpPr>
            <p:nvPr/>
          </p:nvSpPr>
          <p:spPr bwMode="auto">
            <a:xfrm>
              <a:off x="3555" y="1486"/>
              <a:ext cx="434" cy="439"/>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a:solidFill>
                    <a:srgbClr val="0033CC"/>
                  </a:solidFill>
                  <a:latin typeface="华文新魏" charset="0"/>
                  <a:ea typeface="华文新魏" charset="0"/>
                  <a:cs typeface="华文新魏" charset="0"/>
                </a:rPr>
                <a:t>静态重定位</a:t>
              </a:r>
            </a:p>
          </p:txBody>
        </p:sp>
        <p:sp>
          <p:nvSpPr>
            <p:cNvPr id="8199" name="Text Box 8"/>
            <p:cNvSpPr txBox="1">
              <a:spLocks noChangeArrowheads="1"/>
            </p:cNvSpPr>
            <p:nvPr/>
          </p:nvSpPr>
          <p:spPr bwMode="auto">
            <a:xfrm>
              <a:off x="805" y="2649"/>
              <a:ext cx="243" cy="237"/>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a:solidFill>
                    <a:srgbClr val="0033CC"/>
                  </a:solidFill>
                  <a:latin typeface="华文新魏" charset="0"/>
                  <a:ea typeface="华文新魏" charset="0"/>
                  <a:cs typeface="华文新魏" charset="0"/>
                </a:rPr>
                <a:t>…</a:t>
              </a:r>
            </a:p>
          </p:txBody>
        </p:sp>
        <p:sp>
          <p:nvSpPr>
            <p:cNvPr id="53257" name="Text Box 9"/>
            <p:cNvSpPr txBox="1">
              <a:spLocks noChangeArrowheads="1"/>
            </p:cNvSpPr>
            <p:nvPr/>
          </p:nvSpPr>
          <p:spPr bwMode="auto">
            <a:xfrm>
              <a:off x="587" y="142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0033CC"/>
                  </a:solidFill>
                  <a:latin typeface="华文新魏" charset="0"/>
                  <a:ea typeface="华文新魏" charset="0"/>
                  <a:cs typeface="华文新魏" charset="0"/>
                </a:rPr>
                <a:t>源程序模块</a:t>
              </a:r>
              <a:r>
                <a:rPr lang="en-US" altLang="zh-CN" sz="1600" b="1" dirty="0">
                  <a:solidFill>
                    <a:srgbClr val="0033CC"/>
                  </a:solidFill>
                  <a:latin typeface="华文新魏" charset="0"/>
                  <a:ea typeface="华文新魏" charset="0"/>
                  <a:cs typeface="华文新魏" charset="0"/>
                </a:rPr>
                <a:t>1</a:t>
              </a:r>
            </a:p>
          </p:txBody>
        </p:sp>
        <p:sp>
          <p:nvSpPr>
            <p:cNvPr id="53258" name="Text Box 10"/>
            <p:cNvSpPr txBox="1">
              <a:spLocks noChangeArrowheads="1"/>
            </p:cNvSpPr>
            <p:nvPr/>
          </p:nvSpPr>
          <p:spPr bwMode="auto">
            <a:xfrm>
              <a:off x="587" y="2139"/>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0033CC"/>
                  </a:solidFill>
                  <a:latin typeface="华文新魏" charset="0"/>
                  <a:ea typeface="华文新魏" charset="0"/>
                  <a:cs typeface="华文新魏" charset="0"/>
                </a:rPr>
                <a:t>源程序模块</a:t>
              </a:r>
              <a:r>
                <a:rPr lang="en-US" altLang="zh-CN" sz="1600" b="1">
                  <a:solidFill>
                    <a:srgbClr val="0033CC"/>
                  </a:solidFill>
                  <a:latin typeface="华文新魏" charset="0"/>
                  <a:ea typeface="华文新魏" charset="0"/>
                  <a:cs typeface="华文新魏" charset="0"/>
                </a:rPr>
                <a:t>2</a:t>
              </a:r>
            </a:p>
          </p:txBody>
        </p:sp>
        <p:sp>
          <p:nvSpPr>
            <p:cNvPr id="53259" name="Text Box 11"/>
            <p:cNvSpPr txBox="1">
              <a:spLocks noChangeArrowheads="1"/>
            </p:cNvSpPr>
            <p:nvPr/>
          </p:nvSpPr>
          <p:spPr bwMode="auto">
            <a:xfrm>
              <a:off x="587" y="3147"/>
              <a:ext cx="669"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0033CC"/>
                  </a:solidFill>
                  <a:latin typeface="华文新魏" charset="0"/>
                  <a:ea typeface="华文新魏" charset="0"/>
                  <a:cs typeface="华文新魏" charset="0"/>
                </a:rPr>
                <a:t>源程序模块</a:t>
              </a:r>
              <a:r>
                <a:rPr lang="en-US" altLang="zh-CN" sz="1600" b="1">
                  <a:solidFill>
                    <a:srgbClr val="0033CC"/>
                  </a:solidFill>
                  <a:latin typeface="华文新魏" charset="0"/>
                  <a:ea typeface="华文新魏" charset="0"/>
                  <a:cs typeface="华文新魏" charset="0"/>
                </a:rPr>
                <a:t>n</a:t>
              </a:r>
            </a:p>
          </p:txBody>
        </p:sp>
        <p:sp>
          <p:nvSpPr>
            <p:cNvPr id="8203" name="Text Box 12"/>
            <p:cNvSpPr txBox="1">
              <a:spLocks noChangeArrowheads="1"/>
            </p:cNvSpPr>
            <p:nvPr/>
          </p:nvSpPr>
          <p:spPr bwMode="auto">
            <a:xfrm>
              <a:off x="1837" y="2673"/>
              <a:ext cx="286" cy="237"/>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en-US" altLang="zh-CN" sz="1600">
                  <a:solidFill>
                    <a:srgbClr val="0033CC"/>
                  </a:solidFill>
                  <a:latin typeface="华文新魏" charset="0"/>
                  <a:ea typeface="华文新魏" charset="0"/>
                  <a:cs typeface="华文新魏" charset="0"/>
                </a:rPr>
                <a:t>…</a:t>
              </a:r>
            </a:p>
          </p:txBody>
        </p:sp>
        <p:sp>
          <p:nvSpPr>
            <p:cNvPr id="53261" name="Text Box 13"/>
            <p:cNvSpPr txBox="1">
              <a:spLocks noChangeArrowheads="1"/>
            </p:cNvSpPr>
            <p:nvPr/>
          </p:nvSpPr>
          <p:spPr bwMode="auto">
            <a:xfrm>
              <a:off x="1700" y="130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800000"/>
                  </a:solidFill>
                  <a:latin typeface="华文新魏" charset="0"/>
                  <a:ea typeface="华文新魏" charset="0"/>
                  <a:cs typeface="华文新魏" charset="0"/>
                </a:rPr>
                <a:t>目标代码</a:t>
              </a:r>
              <a:r>
                <a:rPr lang="en-US" altLang="zh-CN" sz="1600" b="1" dirty="0">
                  <a:solidFill>
                    <a:srgbClr val="800000"/>
                  </a:solidFill>
                  <a:latin typeface="华文新魏" charset="0"/>
                  <a:ea typeface="华文新魏" charset="0"/>
                  <a:cs typeface="华文新魏" charset="0"/>
                </a:rPr>
                <a:t>1</a:t>
              </a:r>
            </a:p>
          </p:txBody>
        </p:sp>
        <p:sp>
          <p:nvSpPr>
            <p:cNvPr id="53262" name="Text Box 14"/>
            <p:cNvSpPr txBox="1">
              <a:spLocks noChangeArrowheads="1"/>
            </p:cNvSpPr>
            <p:nvPr/>
          </p:nvSpPr>
          <p:spPr bwMode="auto">
            <a:xfrm>
              <a:off x="1700" y="2198"/>
              <a:ext cx="556" cy="297"/>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800000"/>
                  </a:solidFill>
                  <a:latin typeface="华文新魏" charset="0"/>
                  <a:ea typeface="华文新魏" charset="0"/>
                  <a:cs typeface="华文新魏" charset="0"/>
                </a:rPr>
                <a:t>目标代码</a:t>
              </a:r>
              <a:r>
                <a:rPr lang="en-US" altLang="zh-CN" sz="1600" b="1" dirty="0">
                  <a:solidFill>
                    <a:srgbClr val="800000"/>
                  </a:solidFill>
                  <a:latin typeface="华文新魏" charset="0"/>
                  <a:ea typeface="华文新魏" charset="0"/>
                  <a:cs typeface="华文新魏" charset="0"/>
                </a:rPr>
                <a:t>2</a:t>
              </a:r>
            </a:p>
          </p:txBody>
        </p:sp>
        <p:sp>
          <p:nvSpPr>
            <p:cNvPr id="53263" name="Text Box 15"/>
            <p:cNvSpPr txBox="1">
              <a:spLocks noChangeArrowheads="1"/>
            </p:cNvSpPr>
            <p:nvPr/>
          </p:nvSpPr>
          <p:spPr bwMode="auto">
            <a:xfrm>
              <a:off x="1700" y="3088"/>
              <a:ext cx="556" cy="356"/>
            </a:xfrm>
            <a:prstGeom prst="rect">
              <a:avLst/>
            </a:prstGeom>
            <a:solidFill>
              <a:srgbClr val="FFCC0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800000"/>
                  </a:solidFill>
                  <a:latin typeface="华文新魏" charset="0"/>
                  <a:ea typeface="华文新魏" charset="0"/>
                  <a:cs typeface="华文新魏" charset="0"/>
                </a:rPr>
                <a:t>目标代码</a:t>
              </a:r>
              <a:r>
                <a:rPr lang="en-US" altLang="zh-CN" sz="1600" b="1">
                  <a:solidFill>
                    <a:srgbClr val="800000"/>
                  </a:solidFill>
                  <a:latin typeface="华文新魏" charset="0"/>
                  <a:ea typeface="华文新魏" charset="0"/>
                  <a:cs typeface="华文新魏" charset="0"/>
                </a:rPr>
                <a:t>n</a:t>
              </a:r>
            </a:p>
          </p:txBody>
        </p:sp>
        <p:sp>
          <p:nvSpPr>
            <p:cNvPr id="53264" name="Text Box 16"/>
            <p:cNvSpPr txBox="1">
              <a:spLocks noChangeArrowheads="1"/>
            </p:cNvSpPr>
            <p:nvPr/>
          </p:nvSpPr>
          <p:spPr bwMode="auto">
            <a:xfrm>
              <a:off x="2590" y="2020"/>
              <a:ext cx="858" cy="713"/>
            </a:xfrm>
            <a:prstGeom prst="rect">
              <a:avLst/>
            </a:prstGeom>
            <a:solidFill>
              <a:srgbClr val="FFFFB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0000"/>
                  </a:solidFill>
                  <a:latin typeface="华文新魏" charset="0"/>
                  <a:ea typeface="华文新魏" charset="0"/>
                  <a:cs typeface="华文新魏" charset="0"/>
                </a:rPr>
                <a:t>可重定位</a:t>
              </a:r>
              <a:r>
                <a:rPr lang="zh-CN" altLang="en-US" sz="1600" b="1" dirty="0">
                  <a:solidFill>
                    <a:srgbClr val="008000"/>
                  </a:solidFill>
                  <a:latin typeface="华文新魏" charset="0"/>
                  <a:ea typeface="华文新魏" charset="0"/>
                  <a:cs typeface="华文新魏" charset="0"/>
                </a:rPr>
                <a:t>目标代码</a:t>
              </a:r>
              <a:r>
                <a:rPr lang="en-US" altLang="zh-CN" sz="1600" b="1" dirty="0">
                  <a:solidFill>
                    <a:srgbClr val="008000"/>
                  </a:solidFill>
                  <a:latin typeface="华文新魏" charset="0"/>
                  <a:ea typeface="华文新魏" charset="0"/>
                  <a:cs typeface="华文新魏" charset="0"/>
                </a:rPr>
                <a:t>(</a:t>
              </a:r>
              <a:r>
                <a:rPr lang="zh-CN" altLang="en-US" sz="1600" b="1" dirty="0">
                  <a:solidFill>
                    <a:srgbClr val="008000"/>
                  </a:solidFill>
                  <a:latin typeface="华文新魏" charset="0"/>
                  <a:ea typeface="华文新魏" charset="0"/>
                  <a:cs typeface="华文新魏" charset="0"/>
                </a:rPr>
                <a:t>装载代码</a:t>
              </a:r>
              <a:r>
                <a:rPr lang="en-US" altLang="zh-CN" sz="1600" b="1" dirty="0">
                  <a:solidFill>
                    <a:srgbClr val="008000"/>
                  </a:solidFill>
                  <a:latin typeface="华文新魏" charset="0"/>
                  <a:ea typeface="华文新魏" charset="0"/>
                  <a:cs typeface="华文新魏" charset="0"/>
                </a:rPr>
                <a:t>)(</a:t>
              </a:r>
              <a:r>
                <a:rPr lang="zh-CN" altLang="en-US" sz="1600" b="1" dirty="0">
                  <a:solidFill>
                    <a:srgbClr val="008000"/>
                  </a:solidFill>
                  <a:latin typeface="华文新魏" charset="0"/>
                  <a:ea typeface="华文新魏" charset="0"/>
                  <a:cs typeface="华文新魏" charset="0"/>
                </a:rPr>
                <a:t>外存</a:t>
              </a:r>
              <a:r>
                <a:rPr lang="en-US" altLang="zh-CN" sz="1600" b="1" dirty="0">
                  <a:solidFill>
                    <a:srgbClr val="008000"/>
                  </a:solidFill>
                  <a:latin typeface="华文新魏" charset="0"/>
                  <a:ea typeface="华文新魏" charset="0"/>
                  <a:cs typeface="华文新魏" charset="0"/>
                </a:rPr>
                <a:t>)</a:t>
              </a:r>
            </a:p>
          </p:txBody>
        </p:sp>
        <p:sp>
          <p:nvSpPr>
            <p:cNvPr id="8208" name="Line 17"/>
            <p:cNvSpPr>
              <a:spLocks noChangeShapeType="1"/>
            </p:cNvSpPr>
            <p:nvPr/>
          </p:nvSpPr>
          <p:spPr bwMode="auto">
            <a:xfrm>
              <a:off x="1255" y="1545"/>
              <a:ext cx="445"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09" name="Line 18"/>
            <p:cNvSpPr>
              <a:spLocks noChangeShapeType="1"/>
            </p:cNvSpPr>
            <p:nvPr/>
          </p:nvSpPr>
          <p:spPr bwMode="auto">
            <a:xfrm>
              <a:off x="1255" y="2376"/>
              <a:ext cx="445"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10" name="Line 19"/>
            <p:cNvSpPr>
              <a:spLocks noChangeShapeType="1"/>
            </p:cNvSpPr>
            <p:nvPr/>
          </p:nvSpPr>
          <p:spPr bwMode="auto">
            <a:xfrm>
              <a:off x="1255" y="3325"/>
              <a:ext cx="445"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11" name="Line 20"/>
            <p:cNvSpPr>
              <a:spLocks noChangeShapeType="1"/>
            </p:cNvSpPr>
            <p:nvPr/>
          </p:nvSpPr>
          <p:spPr bwMode="auto">
            <a:xfrm>
              <a:off x="2256" y="2376"/>
              <a:ext cx="334"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12" name="Text Box 21"/>
            <p:cNvSpPr txBox="1">
              <a:spLocks noChangeArrowheads="1"/>
            </p:cNvSpPr>
            <p:nvPr/>
          </p:nvSpPr>
          <p:spPr bwMode="auto">
            <a:xfrm>
              <a:off x="1255" y="952"/>
              <a:ext cx="445" cy="35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a:solidFill>
                    <a:srgbClr val="0033CC"/>
                  </a:solidFill>
                  <a:latin typeface="华文新魏" charset="0"/>
                  <a:ea typeface="华文新魏" charset="0"/>
                  <a:cs typeface="华文新魏" charset="0"/>
                </a:rPr>
                <a:t>编译</a:t>
              </a:r>
            </a:p>
          </p:txBody>
        </p:sp>
        <p:sp>
          <p:nvSpPr>
            <p:cNvPr id="8213" name="Text Box 22"/>
            <p:cNvSpPr txBox="1">
              <a:spLocks noChangeArrowheads="1"/>
            </p:cNvSpPr>
            <p:nvPr/>
          </p:nvSpPr>
          <p:spPr bwMode="auto">
            <a:xfrm>
              <a:off x="3557" y="952"/>
              <a:ext cx="445" cy="35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装载</a:t>
              </a:r>
            </a:p>
          </p:txBody>
        </p:sp>
        <p:sp>
          <p:nvSpPr>
            <p:cNvPr id="8214" name="Text Box 23"/>
            <p:cNvSpPr txBox="1">
              <a:spLocks noChangeArrowheads="1"/>
            </p:cNvSpPr>
            <p:nvPr/>
          </p:nvSpPr>
          <p:spPr bwMode="auto">
            <a:xfrm>
              <a:off x="4147" y="952"/>
              <a:ext cx="445" cy="35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2000" dirty="0">
                  <a:solidFill>
                    <a:srgbClr val="0033CC"/>
                  </a:solidFill>
                  <a:latin typeface="华文新魏" charset="0"/>
                  <a:ea typeface="华文新魏" charset="0"/>
                  <a:cs typeface="华文新魏" charset="0"/>
                </a:rPr>
                <a:t>执行</a:t>
              </a:r>
            </a:p>
          </p:txBody>
        </p:sp>
        <p:sp>
          <p:nvSpPr>
            <p:cNvPr id="8215" name="Line 24"/>
            <p:cNvSpPr>
              <a:spLocks noChangeShapeType="1"/>
            </p:cNvSpPr>
            <p:nvPr/>
          </p:nvSpPr>
          <p:spPr bwMode="auto">
            <a:xfrm>
              <a:off x="2256" y="1545"/>
              <a:ext cx="445" cy="47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16" name="Line 25"/>
            <p:cNvSpPr>
              <a:spLocks noChangeShapeType="1"/>
            </p:cNvSpPr>
            <p:nvPr/>
          </p:nvSpPr>
          <p:spPr bwMode="auto">
            <a:xfrm flipV="1">
              <a:off x="2256" y="2850"/>
              <a:ext cx="334" cy="35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17" name="Text Box 27"/>
            <p:cNvSpPr txBox="1">
              <a:spLocks noChangeArrowheads="1"/>
            </p:cNvSpPr>
            <p:nvPr/>
          </p:nvSpPr>
          <p:spPr bwMode="auto">
            <a:xfrm>
              <a:off x="548" y="3978"/>
              <a:ext cx="752" cy="2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dirty="0">
                  <a:solidFill>
                    <a:srgbClr val="0033CC"/>
                  </a:solidFill>
                  <a:latin typeface="华文新魏" charset="0"/>
                  <a:ea typeface="华文新魏" charset="0"/>
                  <a:cs typeface="华文新魏" charset="0"/>
                </a:rPr>
                <a:t>程序名字空间</a:t>
              </a:r>
            </a:p>
            <a:p>
              <a:pPr algn="just" eaLnBrk="1" hangingPunct="1"/>
              <a:endParaRPr lang="zh-CN" altLang="en-US" sz="1600" dirty="0">
                <a:solidFill>
                  <a:srgbClr val="0033CC"/>
                </a:solidFill>
                <a:latin typeface="华文新魏" charset="0"/>
                <a:ea typeface="华文新魏" charset="0"/>
                <a:cs typeface="华文新魏" charset="0"/>
              </a:endParaRPr>
            </a:p>
          </p:txBody>
        </p:sp>
        <p:sp>
          <p:nvSpPr>
            <p:cNvPr id="8218" name="Text Box 28"/>
            <p:cNvSpPr txBox="1">
              <a:spLocks noChangeArrowheads="1"/>
            </p:cNvSpPr>
            <p:nvPr/>
          </p:nvSpPr>
          <p:spPr bwMode="auto">
            <a:xfrm>
              <a:off x="2305" y="4038"/>
              <a:ext cx="756" cy="2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dirty="0">
                  <a:solidFill>
                    <a:srgbClr val="0033CC"/>
                  </a:solidFill>
                  <a:latin typeface="华文新魏" charset="0"/>
                  <a:ea typeface="华文新魏" charset="0"/>
                  <a:cs typeface="华文新魏" charset="0"/>
                </a:rPr>
                <a:t>逻辑地址空间</a:t>
              </a:r>
            </a:p>
          </p:txBody>
        </p:sp>
        <p:sp>
          <p:nvSpPr>
            <p:cNvPr id="8219" name="Text Box 29"/>
            <p:cNvSpPr txBox="1">
              <a:spLocks noChangeArrowheads="1"/>
            </p:cNvSpPr>
            <p:nvPr/>
          </p:nvSpPr>
          <p:spPr bwMode="auto">
            <a:xfrm>
              <a:off x="3903" y="4037"/>
              <a:ext cx="791" cy="297"/>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eaLnBrk="1" hangingPunct="1"/>
              <a:r>
                <a:rPr lang="zh-CN" altLang="en-US" sz="1600">
                  <a:solidFill>
                    <a:srgbClr val="0033CC"/>
                  </a:solidFill>
                  <a:latin typeface="华文新魏" charset="0"/>
                  <a:ea typeface="华文新魏" charset="0"/>
                  <a:cs typeface="华文新魏" charset="0"/>
                </a:rPr>
                <a:t>物理地址空间</a:t>
              </a:r>
            </a:p>
          </p:txBody>
        </p:sp>
        <p:sp>
          <p:nvSpPr>
            <p:cNvPr id="8220" name="Line 30"/>
            <p:cNvSpPr>
              <a:spLocks noChangeShapeType="1"/>
            </p:cNvSpPr>
            <p:nvPr/>
          </p:nvSpPr>
          <p:spPr bwMode="auto">
            <a:xfrm>
              <a:off x="1477" y="3681"/>
              <a:ext cx="1" cy="475"/>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21" name="Line 31"/>
            <p:cNvSpPr>
              <a:spLocks noChangeShapeType="1"/>
            </p:cNvSpPr>
            <p:nvPr/>
          </p:nvSpPr>
          <p:spPr bwMode="auto">
            <a:xfrm>
              <a:off x="3701" y="3681"/>
              <a:ext cx="1" cy="475"/>
            </a:xfrm>
            <a:prstGeom prst="line">
              <a:avLst/>
            </a:prstGeom>
            <a:noFill/>
            <a:ln w="19050">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8222" name="Group 32"/>
            <p:cNvGrpSpPr>
              <a:grpSpLocks/>
            </p:cNvGrpSpPr>
            <p:nvPr/>
          </p:nvGrpSpPr>
          <p:grpSpPr bwMode="auto">
            <a:xfrm>
              <a:off x="4034" y="2731"/>
              <a:ext cx="986" cy="534"/>
              <a:chOff x="7153" y="10306"/>
              <a:chExt cx="1437" cy="585"/>
            </a:xfrm>
          </p:grpSpPr>
          <p:sp>
            <p:nvSpPr>
              <p:cNvPr id="53281" name="Text Box 33"/>
              <p:cNvSpPr txBox="1">
                <a:spLocks noChangeArrowheads="1"/>
              </p:cNvSpPr>
              <p:nvPr/>
            </p:nvSpPr>
            <p:spPr bwMode="auto">
              <a:xfrm>
                <a:off x="7153" y="10306"/>
                <a:ext cx="1080" cy="585"/>
              </a:xfrm>
              <a:prstGeom prst="rect">
                <a:avLst/>
              </a:prstGeom>
              <a:solidFill>
                <a:srgbClr val="CBFFFE"/>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66FF"/>
                    </a:solidFill>
                    <a:latin typeface="华文新魏" charset="0"/>
                    <a:ea typeface="华文新魏" charset="0"/>
                    <a:cs typeface="华文新魏" charset="0"/>
                  </a:rPr>
                  <a:t>可执行二进代码</a:t>
                </a:r>
                <a:r>
                  <a:rPr lang="en-US" altLang="zh-CN" sz="1600" b="1" dirty="0">
                    <a:solidFill>
                      <a:srgbClr val="FF66FF"/>
                    </a:solidFill>
                    <a:latin typeface="华文新魏" charset="0"/>
                    <a:ea typeface="华文新魏" charset="0"/>
                    <a:cs typeface="华文新魏" charset="0"/>
                  </a:rPr>
                  <a:t>(</a:t>
                </a:r>
                <a:r>
                  <a:rPr lang="zh-CN" altLang="en-US" sz="1600" b="1" dirty="0">
                    <a:solidFill>
                      <a:srgbClr val="FF66FF"/>
                    </a:solidFill>
                    <a:latin typeface="华文新魏" charset="0"/>
                    <a:ea typeface="华文新魏" charset="0"/>
                    <a:cs typeface="华文新魏" charset="0"/>
                  </a:rPr>
                  <a:t>内存</a:t>
                </a:r>
                <a:r>
                  <a:rPr lang="en-US" altLang="zh-CN" sz="1600" b="1" dirty="0">
                    <a:solidFill>
                      <a:srgbClr val="FF66FF"/>
                    </a:solidFill>
                    <a:latin typeface="华文新魏" charset="0"/>
                    <a:ea typeface="华文新魏" charset="0"/>
                    <a:cs typeface="华文新魏" charset="0"/>
                  </a:rPr>
                  <a:t>)</a:t>
                </a:r>
              </a:p>
            </p:txBody>
          </p:sp>
          <p:sp>
            <p:nvSpPr>
              <p:cNvPr id="8233" name="Line 34"/>
              <p:cNvSpPr>
                <a:spLocks noChangeShapeType="1"/>
              </p:cNvSpPr>
              <p:nvPr/>
            </p:nvSpPr>
            <p:spPr bwMode="auto">
              <a:xfrm flipV="1">
                <a:off x="8233" y="10633"/>
                <a:ext cx="357" cy="1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8223" name="Line 35"/>
            <p:cNvSpPr>
              <a:spLocks noChangeShapeType="1"/>
            </p:cNvSpPr>
            <p:nvPr/>
          </p:nvSpPr>
          <p:spPr bwMode="auto">
            <a:xfrm flipV="1">
              <a:off x="3479" y="1842"/>
              <a:ext cx="557" cy="47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24" name="Line 36"/>
            <p:cNvSpPr>
              <a:spLocks noChangeShapeType="1"/>
            </p:cNvSpPr>
            <p:nvPr/>
          </p:nvSpPr>
          <p:spPr bwMode="auto">
            <a:xfrm>
              <a:off x="3479" y="2495"/>
              <a:ext cx="557" cy="35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3285" name="Text Box 37"/>
            <p:cNvSpPr txBox="1">
              <a:spLocks noChangeArrowheads="1"/>
            </p:cNvSpPr>
            <p:nvPr/>
          </p:nvSpPr>
          <p:spPr bwMode="auto">
            <a:xfrm>
              <a:off x="2588" y="3444"/>
              <a:ext cx="810" cy="357"/>
            </a:xfrm>
            <a:prstGeom prst="rect">
              <a:avLst/>
            </a:prstGeom>
            <a:solidFill>
              <a:srgbClr val="FFFFB0"/>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008000"/>
                  </a:solidFill>
                  <a:latin typeface="华文新魏" charset="0"/>
                  <a:ea typeface="华文新魏" charset="0"/>
                  <a:cs typeface="华文新魏" charset="0"/>
                </a:rPr>
                <a:t>静态链接系统库</a:t>
              </a:r>
            </a:p>
          </p:txBody>
        </p:sp>
        <p:sp>
          <p:nvSpPr>
            <p:cNvPr id="8226" name="Line 38"/>
            <p:cNvSpPr>
              <a:spLocks noChangeShapeType="1"/>
            </p:cNvSpPr>
            <p:nvPr/>
          </p:nvSpPr>
          <p:spPr bwMode="auto">
            <a:xfrm flipV="1">
              <a:off x="3018" y="2732"/>
              <a:ext cx="0" cy="7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8227" name="Group 39"/>
            <p:cNvGrpSpPr>
              <a:grpSpLocks/>
            </p:cNvGrpSpPr>
            <p:nvPr/>
          </p:nvGrpSpPr>
          <p:grpSpPr bwMode="auto">
            <a:xfrm>
              <a:off x="4034" y="1667"/>
              <a:ext cx="986" cy="538"/>
              <a:chOff x="7153" y="10304"/>
              <a:chExt cx="1437" cy="589"/>
            </a:xfrm>
          </p:grpSpPr>
          <p:sp>
            <p:nvSpPr>
              <p:cNvPr id="53288" name="Text Box 40"/>
              <p:cNvSpPr txBox="1">
                <a:spLocks noChangeArrowheads="1"/>
              </p:cNvSpPr>
              <p:nvPr/>
            </p:nvSpPr>
            <p:spPr bwMode="auto">
              <a:xfrm>
                <a:off x="7153" y="10304"/>
                <a:ext cx="1080" cy="589"/>
              </a:xfrm>
              <a:prstGeom prst="rect">
                <a:avLst/>
              </a:prstGeom>
              <a:solidFill>
                <a:srgbClr val="CBFFFE"/>
              </a:solidFill>
              <a:ln w="9525">
                <a:solidFill>
                  <a:srgbClr val="000000"/>
                </a:solidFill>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dirty="0">
                    <a:solidFill>
                      <a:srgbClr val="FF66FF"/>
                    </a:solidFill>
                    <a:latin typeface="华文新魏" charset="0"/>
                    <a:ea typeface="华文新魏" charset="0"/>
                    <a:cs typeface="华文新魏" charset="0"/>
                  </a:rPr>
                  <a:t>可执行二进代码</a:t>
                </a:r>
                <a:r>
                  <a:rPr lang="en-US" altLang="zh-CN" sz="1600" b="1" dirty="0">
                    <a:solidFill>
                      <a:srgbClr val="FF66FF"/>
                    </a:solidFill>
                    <a:latin typeface="华文新魏" charset="0"/>
                    <a:ea typeface="华文新魏" charset="0"/>
                    <a:cs typeface="华文新魏" charset="0"/>
                  </a:rPr>
                  <a:t>(</a:t>
                </a:r>
                <a:r>
                  <a:rPr lang="zh-CN" altLang="en-US" sz="1600" b="1" dirty="0">
                    <a:solidFill>
                      <a:srgbClr val="FF66FF"/>
                    </a:solidFill>
                    <a:latin typeface="华文新魏" charset="0"/>
                    <a:ea typeface="华文新魏" charset="0"/>
                    <a:cs typeface="华文新魏" charset="0"/>
                  </a:rPr>
                  <a:t>内存</a:t>
                </a:r>
                <a:r>
                  <a:rPr lang="en-US" altLang="zh-CN" sz="1600" b="1" dirty="0">
                    <a:solidFill>
                      <a:srgbClr val="FF66FF"/>
                    </a:solidFill>
                    <a:latin typeface="华文新魏" charset="0"/>
                    <a:ea typeface="华文新魏" charset="0"/>
                    <a:cs typeface="华文新魏" charset="0"/>
                  </a:rPr>
                  <a:t>)</a:t>
                </a:r>
              </a:p>
              <a:p>
                <a:pPr eaLnBrk="1" hangingPunct="1"/>
                <a:r>
                  <a:rPr lang="en-US" altLang="zh-CN" sz="2000" b="1" dirty="0">
                    <a:solidFill>
                      <a:srgbClr val="FF66FF"/>
                    </a:solidFill>
                    <a:latin typeface="华文新魏" charset="0"/>
                    <a:ea typeface="华文新魏" charset="0"/>
                    <a:cs typeface="华文新魏" charset="0"/>
                  </a:rPr>
                  <a:t>    </a:t>
                </a:r>
              </a:p>
            </p:txBody>
          </p:sp>
          <p:sp>
            <p:nvSpPr>
              <p:cNvPr id="8231" name="Line 41"/>
              <p:cNvSpPr>
                <a:spLocks noChangeShapeType="1"/>
              </p:cNvSpPr>
              <p:nvPr/>
            </p:nvSpPr>
            <p:spPr bwMode="auto">
              <a:xfrm flipV="1">
                <a:off x="8236" y="10626"/>
                <a:ext cx="354" cy="1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40" name="Text Box 37"/>
            <p:cNvSpPr txBox="1">
              <a:spLocks noChangeArrowheads="1"/>
            </p:cNvSpPr>
            <p:nvPr/>
          </p:nvSpPr>
          <p:spPr bwMode="auto">
            <a:xfrm>
              <a:off x="4020" y="3563"/>
              <a:ext cx="810" cy="357"/>
            </a:xfrm>
            <a:prstGeom prst="rect">
              <a:avLst/>
            </a:prstGeom>
            <a:solidFill>
              <a:srgbClr val="CBFFFE"/>
            </a:solidFill>
            <a:ln w="9525">
              <a:solidFill>
                <a:srgbClr val="000000"/>
              </a:solidFill>
              <a:prstDash val="dash"/>
              <a:miter lim="800000"/>
              <a:headEnd/>
              <a:tailEnd/>
            </a:ln>
            <a:effectLst>
              <a:outerShdw dist="107763" dir="18900000" algn="ctr" rotWithShape="0">
                <a:srgbClr val="808080"/>
              </a:outerShdw>
            </a:effectLst>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r>
                <a:rPr lang="zh-CN" altLang="en-US" sz="1600" b="1">
                  <a:solidFill>
                    <a:srgbClr val="FF66FF"/>
                  </a:solidFill>
                  <a:latin typeface="华文新魏" charset="0"/>
                  <a:ea typeface="华文新魏" charset="0"/>
                  <a:cs typeface="华文新魏" charset="0"/>
                </a:rPr>
                <a:t>动态链接系统库</a:t>
              </a:r>
            </a:p>
          </p:txBody>
        </p:sp>
        <p:sp>
          <p:nvSpPr>
            <p:cNvPr id="8229" name="Line 38"/>
            <p:cNvSpPr>
              <a:spLocks noChangeShapeType="1"/>
            </p:cNvSpPr>
            <p:nvPr/>
          </p:nvSpPr>
          <p:spPr bwMode="auto">
            <a:xfrm flipV="1">
              <a:off x="4414" y="3207"/>
              <a:ext cx="0" cy="35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地址转换与存储保护</a:t>
            </a:r>
            <a:endParaRPr kumimoji="1" lang="zh-CN" altLang="en-US" dirty="0"/>
          </a:p>
        </p:txBody>
      </p:sp>
      <p:sp>
        <p:nvSpPr>
          <p:cNvPr id="4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a:t>
            </a:fld>
            <a:endParaRPr lang="en-US" altLang="zh-CN" dirty="0"/>
          </a:p>
        </p:txBody>
      </p:sp>
    </p:spTree>
    <p:extLst>
      <p:ext uri="{BB962C8B-B14F-4D97-AF65-F5344CB8AC3E}">
        <p14:creationId xmlns:p14="http://schemas.microsoft.com/office/powerpoint/2010/main" val="3198967568"/>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charset="0"/>
                <a:ea typeface="华文新魏" charset="0"/>
                <a:cs typeface="华文新魏" charset="0"/>
              </a:rPr>
              <a:t>页面</a:t>
            </a:r>
            <a:r>
              <a:rPr lang="zh-CN" altLang="en-US" dirty="0">
                <a:latin typeface="Times New Roman" charset="0"/>
                <a:ea typeface="华文新魏" charset="0"/>
                <a:cs typeface="华文新魏" charset="0"/>
              </a:rPr>
              <a:t>保护</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实现信息共享必须解决共享信息</a:t>
            </a:r>
            <a:r>
              <a:rPr lang="zh-CN" altLang="zh-CN" dirty="0">
                <a:solidFill>
                  <a:srgbClr val="FF0000"/>
                </a:solidFill>
                <a:latin typeface="华文新魏" charset="0"/>
                <a:ea typeface="华文新魏" charset="0"/>
                <a:cs typeface="华文新魏" charset="0"/>
              </a:rPr>
              <a:t>保护问题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标志位保护方法</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在页表中增加标志位，指出此页的信息</a:t>
            </a:r>
            <a:r>
              <a:rPr lang="zh-CN" altLang="zh-CN" dirty="0">
                <a:solidFill>
                  <a:srgbClr val="FF0000"/>
                </a:solidFill>
                <a:latin typeface="华文新魏" charset="0"/>
                <a:ea typeface="华文新魏" charset="0"/>
                <a:cs typeface="华文新魏" charset="0"/>
              </a:rPr>
              <a:t>只读</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读写</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只可执行</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不可访问</a:t>
            </a:r>
            <a:r>
              <a:rPr lang="zh-CN" altLang="zh-CN" dirty="0">
                <a:latin typeface="华文新魏" charset="0"/>
                <a:ea typeface="华文新魏" charset="0"/>
                <a:cs typeface="华文新魏" charset="0"/>
              </a:rPr>
              <a:t>等，进程访问此页时核对访问模式</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键保护方法</a:t>
            </a:r>
            <a:r>
              <a:rPr lang="zh-CN" altLang="en-US" dirty="0">
                <a:latin typeface="华文新魏" charset="0"/>
                <a:ea typeface="华文新魏" charset="0"/>
                <a:cs typeface="华文新魏" charset="0"/>
              </a:rPr>
              <a:t>：见</a:t>
            </a:r>
            <a:r>
              <a:rPr lang="zh-CN" altLang="zh-CN" dirty="0">
                <a:latin typeface="华文新魏" charset="0"/>
                <a:ea typeface="华文新魏" charset="0"/>
                <a:cs typeface="华文新魏" charset="0"/>
              </a:rPr>
              <a:t>第七章</a:t>
            </a:r>
            <a:r>
              <a:rPr lang="en-US" altLang="zh-CN" dirty="0">
                <a:latin typeface="华文新魏" charset="0"/>
                <a:ea typeface="华文新魏" charset="0"/>
                <a:cs typeface="华文新魏" charset="0"/>
              </a:rPr>
              <a:t> IBM </a:t>
            </a:r>
            <a:r>
              <a:rPr lang="en-US" altLang="zh-CN" dirty="0" err="1">
                <a:latin typeface="华文新魏" charset="0"/>
                <a:ea typeface="华文新魏" charset="0"/>
                <a:cs typeface="华文新魏" charset="0"/>
              </a:rPr>
              <a:t>os</a:t>
            </a:r>
            <a:r>
              <a:rPr lang="en-US" altLang="zh-CN" dirty="0">
                <a:latin typeface="华文新魏" charset="0"/>
                <a:ea typeface="华文新魏" charset="0"/>
                <a:cs typeface="华文新魏" charset="0"/>
              </a:rPr>
              <a:t>/370</a:t>
            </a:r>
            <a:r>
              <a:rPr lang="zh-CN" altLang="zh-CN" dirty="0">
                <a:latin typeface="华文新魏" charset="0"/>
                <a:ea typeface="华文新魏" charset="0"/>
                <a:cs typeface="华文新魏" charset="0"/>
              </a:rPr>
              <a:t>系列操作系统的存储保护键保护机制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Tree>
    <p:extLst>
      <p:ext uri="{BB962C8B-B14F-4D97-AF65-F5344CB8AC3E}">
        <p14:creationId xmlns:p14="http://schemas.microsoft.com/office/powerpoint/2010/main" val="124368328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运行时动态链接</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把函数定位和链接推迟到运行时刻，只在实际调用发生时才进行 </a:t>
            </a:r>
            <a:endParaRPr lang="en-US" altLang="zh-CN" dirty="0">
              <a:latin typeface="华文新魏"/>
              <a:cs typeface="华文新魏"/>
            </a:endParaRPr>
          </a:p>
          <a:p>
            <a:pPr lvl="1" eaLnBrk="1" hangingPunct="1"/>
            <a:r>
              <a:rPr lang="zh-CN" altLang="en-US" dirty="0"/>
              <a:t>运行时动态链接</a:t>
            </a:r>
            <a:r>
              <a:rPr lang="zh-CN" altLang="zh-CN" dirty="0"/>
              <a:t>需使用</a:t>
            </a:r>
            <a:r>
              <a:rPr lang="zh-CN" altLang="zh-CN" dirty="0">
                <a:solidFill>
                  <a:srgbClr val="0000FF"/>
                </a:solidFill>
              </a:rPr>
              <a:t>共享库</a:t>
            </a:r>
            <a:r>
              <a:rPr lang="zh-CN" altLang="zh-CN" dirty="0"/>
              <a:t>（</a:t>
            </a:r>
            <a:r>
              <a:rPr lang="en-US" altLang="zh-CN" dirty="0"/>
              <a:t>shared library</a:t>
            </a:r>
            <a:r>
              <a:rPr lang="zh-CN" altLang="zh-CN" dirty="0"/>
              <a:t>）</a:t>
            </a:r>
            <a:endParaRPr lang="en-US" altLang="zh-CN" dirty="0"/>
          </a:p>
          <a:p>
            <a:pPr lvl="2" eaLnBrk="1" hangingPunct="1"/>
            <a:r>
              <a:rPr lang="zh-CN" altLang="zh-CN" dirty="0">
                <a:latin typeface="华文新魏"/>
                <a:ea typeface="华文新魏"/>
                <a:cs typeface="华文新魏"/>
              </a:rPr>
              <a:t>包含共享函数的目标代码模块</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在运行时可加载到</a:t>
            </a:r>
            <a:r>
              <a:rPr lang="zh-CN" altLang="zh-CN" dirty="0">
                <a:solidFill>
                  <a:srgbClr val="FF0000"/>
                </a:solidFill>
                <a:latin typeface="华文新魏"/>
                <a:ea typeface="华文新魏"/>
                <a:cs typeface="华文新魏"/>
              </a:rPr>
              <a:t>任意内存区域</a:t>
            </a:r>
            <a:r>
              <a:rPr lang="zh-CN" altLang="zh-CN" dirty="0">
                <a:latin typeface="华文新魏"/>
                <a:ea typeface="华文新魏"/>
                <a:cs typeface="华文新魏"/>
              </a:rPr>
              <a:t>，并</a:t>
            </a:r>
            <a:r>
              <a:rPr lang="zh-CN" altLang="zh-CN" dirty="0">
                <a:solidFill>
                  <a:srgbClr val="FF0000"/>
                </a:solidFill>
                <a:latin typeface="华文新魏"/>
                <a:ea typeface="华文新魏"/>
                <a:cs typeface="华文新魏"/>
              </a:rPr>
              <a:t>在内存中和一个程序链接起来</a:t>
            </a:r>
            <a:r>
              <a:rPr lang="zh-CN" altLang="zh-CN" dirty="0">
                <a:latin typeface="华文新魏"/>
                <a:ea typeface="华文新魏"/>
                <a:cs typeface="华文新魏"/>
              </a:rPr>
              <a:t>，这个过程称为</a:t>
            </a:r>
            <a:r>
              <a:rPr lang="zh-CN" altLang="zh-CN" dirty="0">
                <a:solidFill>
                  <a:srgbClr val="0000FF"/>
                </a:solidFill>
                <a:latin typeface="华文新魏"/>
                <a:ea typeface="华文新魏"/>
                <a:cs typeface="华文新魏"/>
              </a:rPr>
              <a:t>动态链接</a:t>
            </a:r>
            <a:r>
              <a:rPr lang="zh-CN" altLang="zh-CN" dirty="0">
                <a:latin typeface="华文新魏"/>
                <a:ea typeface="华文新魏"/>
                <a:cs typeface="华文新魏"/>
              </a:rPr>
              <a:t>（</a:t>
            </a:r>
            <a:r>
              <a:rPr lang="en-US" altLang="zh-CN" dirty="0">
                <a:latin typeface="华文新魏"/>
                <a:ea typeface="华文新魏"/>
                <a:cs typeface="华文新魏"/>
              </a:rPr>
              <a:t>dynamic linking</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动态链接</a:t>
            </a:r>
            <a:r>
              <a:rPr lang="zh-CN" altLang="zh-CN" dirty="0">
                <a:latin typeface="华文新魏"/>
                <a:ea typeface="华文新魏"/>
                <a:cs typeface="华文新魏"/>
              </a:rPr>
              <a:t>通过</a:t>
            </a:r>
            <a:r>
              <a:rPr lang="zh-CN" altLang="zh-CN" dirty="0">
                <a:solidFill>
                  <a:srgbClr val="0000FF"/>
                </a:solidFill>
                <a:latin typeface="华文新魏"/>
                <a:ea typeface="华文新魏"/>
                <a:cs typeface="华文新魏"/>
              </a:rPr>
              <a:t>动态链接器</a:t>
            </a:r>
            <a:r>
              <a:rPr lang="zh-CN" altLang="zh-CN" dirty="0">
                <a:latin typeface="华文新魏"/>
                <a:ea typeface="华文新魏"/>
                <a:cs typeface="华文新魏"/>
              </a:rPr>
              <a:t>（</a:t>
            </a:r>
            <a:r>
              <a:rPr lang="en-US" altLang="zh-CN" dirty="0">
                <a:latin typeface="华文新魏"/>
                <a:ea typeface="华文新魏"/>
                <a:cs typeface="华文新魏"/>
              </a:rPr>
              <a:t>dynamic linker</a:t>
            </a:r>
            <a:r>
              <a:rPr lang="zh-CN" altLang="zh-CN" dirty="0">
                <a:latin typeface="华文新魏"/>
                <a:ea typeface="华文新魏"/>
                <a:cs typeface="华文新魏"/>
              </a:rPr>
              <a:t>）来执行</a:t>
            </a:r>
            <a:endParaRPr lang="en-US" altLang="zh-CN" dirty="0">
              <a:latin typeface="华文新魏"/>
              <a:ea typeface="华文新魏"/>
              <a:cs typeface="华文新魏"/>
            </a:endParaRPr>
          </a:p>
          <a:p>
            <a:pPr eaLnBrk="1" hangingPunct="1"/>
            <a:r>
              <a:rPr lang="en-US" altLang="zh-CN" dirty="0">
                <a:latin typeface="华文新魏"/>
                <a:cs typeface="华文新魏"/>
              </a:rPr>
              <a:t>Linux</a:t>
            </a:r>
            <a:r>
              <a:rPr lang="zh-CN" altLang="en-US" dirty="0">
                <a:latin typeface="华文新魏"/>
                <a:cs typeface="华文新魏"/>
              </a:rPr>
              <a:t>系统：</a:t>
            </a:r>
            <a:r>
              <a:rPr lang="en-US" altLang="zh-CN" dirty="0">
                <a:solidFill>
                  <a:srgbClr val="0000FF"/>
                </a:solidFill>
                <a:latin typeface="华文新魏"/>
                <a:cs typeface="华文新魏"/>
              </a:rPr>
              <a:t>.so</a:t>
            </a:r>
            <a:r>
              <a:rPr lang="zh-CN" altLang="en-US" dirty="0">
                <a:latin typeface="华文新魏"/>
                <a:cs typeface="华文新魏"/>
              </a:rPr>
              <a:t>文件</a:t>
            </a:r>
            <a:endParaRPr lang="en-US" altLang="zh-CN" dirty="0">
              <a:latin typeface="华文新魏"/>
              <a:cs typeface="华文新魏"/>
            </a:endParaRPr>
          </a:p>
          <a:p>
            <a:pPr eaLnBrk="1" hangingPunct="1"/>
            <a:r>
              <a:rPr lang="zh-CN" altLang="en-US" dirty="0">
                <a:latin typeface="华文新魏"/>
                <a:cs typeface="华文新魏"/>
              </a:rPr>
              <a:t>举例</a:t>
            </a:r>
            <a:endParaRPr lang="en-US" altLang="zh-CN" dirty="0">
              <a:latin typeface="华文新魏"/>
              <a:cs typeface="华文新魏"/>
            </a:endParaRPr>
          </a:p>
          <a:p>
            <a:pPr lvl="1" eaLnBrk="1" hangingPunct="1"/>
            <a:r>
              <a:rPr lang="zh-CN" altLang="zh-CN" dirty="0"/>
              <a:t>应用程序</a:t>
            </a:r>
            <a:r>
              <a:rPr lang="en-US" altLang="zh-CN" dirty="0"/>
              <a:t>main1.c</a:t>
            </a:r>
            <a:r>
              <a:rPr lang="zh-CN" altLang="zh-CN" dirty="0"/>
              <a:t>需要使用库函数，头文件中包含函数原型</a:t>
            </a:r>
            <a:r>
              <a:rPr lang="en-US" altLang="zh-CN" dirty="0" err="1"/>
              <a:t>stdio.h</a:t>
            </a:r>
            <a:r>
              <a:rPr lang="zh-CN" altLang="zh-CN" dirty="0"/>
              <a:t>等定义 </a:t>
            </a:r>
            <a:endParaRPr lang="en-US" altLang="zh-CN" dirty="0"/>
          </a:p>
          <a:p>
            <a:pPr lvl="1" eaLnBrk="1" hangingPunct="1"/>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Tree>
    <p:extLst>
      <p:ext uri="{BB962C8B-B14F-4D97-AF65-F5344CB8AC3E}">
        <p14:creationId xmlns:p14="http://schemas.microsoft.com/office/powerpoint/2010/main" val="355373119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运行时动态链接</a:t>
            </a:r>
            <a:endParaRPr kumimoji="1" lang="zh-CN" altLang="en-US" dirty="0"/>
          </a:p>
        </p:txBody>
      </p:sp>
      <p:sp>
        <p:nvSpPr>
          <p:cNvPr id="4" name="内容占位符 3"/>
          <p:cNvSpPr>
            <a:spLocks noGrp="1"/>
          </p:cNvSpPr>
          <p:nvPr>
            <p:ph idx="1"/>
          </p:nvPr>
        </p:nvSpPr>
        <p:spPr/>
        <p:txBody>
          <a:bodyPr/>
          <a:lstStyle/>
          <a:p>
            <a:pPr eaLnBrk="1" hangingPunct="1"/>
            <a:r>
              <a:rPr lang="zh-CN" altLang="en-US" dirty="0">
                <a:solidFill>
                  <a:srgbClr val="FF0000"/>
                </a:solidFill>
                <a:latin typeface="华文新魏" charset="0"/>
                <a:ea typeface="华文新魏" charset="0"/>
                <a:cs typeface="华文新魏" charset="0"/>
              </a:rPr>
              <a:t>编译器</a:t>
            </a:r>
            <a:r>
              <a:rPr lang="zh-CN" altLang="en-US" dirty="0">
                <a:latin typeface="华文新魏" charset="0"/>
                <a:ea typeface="华文新魏" charset="0"/>
                <a:cs typeface="华文新魏" charset="0"/>
              </a:rPr>
              <a:t>根据</a:t>
            </a:r>
            <a:r>
              <a:rPr lang="en-US" altLang="zh-CN" dirty="0">
                <a:latin typeface="华文新魏" charset="0"/>
                <a:ea typeface="华文新魏" charset="0"/>
                <a:cs typeface="华文新魏" charset="0"/>
              </a:rPr>
              <a:t>main1.c</a:t>
            </a:r>
            <a:r>
              <a:rPr lang="zh-CN" altLang="en-US" dirty="0">
                <a:latin typeface="华文新魏" charset="0"/>
                <a:ea typeface="华文新魏" charset="0"/>
                <a:cs typeface="华文新魏" charset="0"/>
              </a:rPr>
              <a:t>及</a:t>
            </a:r>
            <a:r>
              <a:rPr lang="en-US" altLang="zh-CN" dirty="0" err="1">
                <a:latin typeface="华文新魏" charset="0"/>
                <a:ea typeface="华文新魏" charset="0"/>
                <a:cs typeface="华文新魏" charset="0"/>
              </a:rPr>
              <a:t>stdio.h</a:t>
            </a:r>
            <a:r>
              <a:rPr lang="zh-CN" altLang="en-US" dirty="0">
                <a:latin typeface="华文新魏" charset="0"/>
                <a:ea typeface="华文新魏" charset="0"/>
                <a:cs typeface="华文新魏" charset="0"/>
              </a:rPr>
              <a:t>输出</a:t>
            </a:r>
            <a:r>
              <a:rPr lang="en-US" altLang="zh-CN" dirty="0">
                <a:solidFill>
                  <a:srgbClr val="008000"/>
                </a:solidFill>
                <a:latin typeface="华文新魏" charset="0"/>
                <a:ea typeface="华文新魏" charset="0"/>
                <a:cs typeface="华文新魏" charset="0"/>
              </a:rPr>
              <a:t>main1.o</a:t>
            </a:r>
            <a:endParaRPr lang="zh-CN" altLang="en-US" dirty="0">
              <a:solidFill>
                <a:srgbClr val="008000"/>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链接器</a:t>
            </a:r>
            <a:r>
              <a:rPr lang="zh-CN" altLang="en-US" dirty="0">
                <a:latin typeface="华文新魏" charset="0"/>
                <a:ea typeface="华文新魏" charset="0"/>
                <a:cs typeface="华文新魏" charset="0"/>
              </a:rPr>
              <a:t>对</a:t>
            </a:r>
            <a:r>
              <a:rPr lang="en-US" altLang="zh-CN" dirty="0">
                <a:latin typeface="华文新魏" charset="0"/>
                <a:ea typeface="华文新魏" charset="0"/>
                <a:cs typeface="华文新魏" charset="0"/>
              </a:rPr>
              <a:t>main1.o</a:t>
            </a:r>
            <a:r>
              <a:rPr lang="zh-CN" altLang="en-US" dirty="0">
                <a:latin typeface="华文新魏" charset="0"/>
                <a:ea typeface="华文新魏" charset="0"/>
                <a:cs typeface="华文新魏" charset="0"/>
              </a:rPr>
              <a:t>和标准共享库</a:t>
            </a:r>
            <a:r>
              <a:rPr lang="en-US" altLang="zh-CN" dirty="0" err="1">
                <a:latin typeface="华文新魏" charset="0"/>
                <a:ea typeface="华文新魏" charset="0"/>
                <a:cs typeface="华文新魏" charset="0"/>
              </a:rPr>
              <a:t>libc.so</a:t>
            </a:r>
            <a:r>
              <a:rPr lang="zh-CN" altLang="en-US" dirty="0">
                <a:latin typeface="华文新魏" charset="0"/>
                <a:ea typeface="华文新魏" charset="0"/>
                <a:cs typeface="华文新魏" charset="0"/>
              </a:rPr>
              <a:t>的</a:t>
            </a:r>
            <a:r>
              <a:rPr lang="zh-CN" altLang="en-US" dirty="0">
                <a:solidFill>
                  <a:srgbClr val="0000FF"/>
                </a:solidFill>
                <a:latin typeface="华文新魏" charset="0"/>
                <a:ea typeface="华文新魏" charset="0"/>
                <a:cs typeface="华文新魏" charset="0"/>
              </a:rPr>
              <a:t>重定位</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符号表</a:t>
            </a:r>
            <a:r>
              <a:rPr lang="zh-CN" altLang="en-US" dirty="0">
                <a:latin typeface="华文新魏" charset="0"/>
                <a:ea typeface="华文新魏" charset="0"/>
                <a:cs typeface="华文新魏" charset="0"/>
              </a:rPr>
              <a:t>信息</a:t>
            </a:r>
            <a:r>
              <a:rPr lang="zh-CN" altLang="en-US" dirty="0">
                <a:solidFill>
                  <a:srgbClr val="FF0000"/>
                </a:solidFill>
                <a:latin typeface="华文新魏" charset="0"/>
                <a:ea typeface="华文新魏" charset="0"/>
                <a:cs typeface="华文新魏" charset="0"/>
              </a:rPr>
              <a:t>静态链接</a:t>
            </a:r>
            <a:r>
              <a:rPr lang="zh-CN" altLang="en-US" dirty="0">
                <a:latin typeface="华文新魏" charset="0"/>
                <a:ea typeface="华文新魏" charset="0"/>
                <a:cs typeface="华文新魏" charset="0"/>
              </a:rPr>
              <a:t>，获得可执行目标代码</a:t>
            </a:r>
            <a:r>
              <a:rPr lang="en-US" altLang="zh-CN" dirty="0">
                <a:solidFill>
                  <a:srgbClr val="008000"/>
                </a:solidFill>
                <a:latin typeface="华文新魏" charset="0"/>
                <a:ea typeface="华文新魏" charset="0"/>
                <a:cs typeface="华文新魏" charset="0"/>
              </a:rPr>
              <a:t>Exmain1</a:t>
            </a:r>
            <a:endParaRPr lang="zh-CN" altLang="en-US" dirty="0">
              <a:solidFill>
                <a:srgbClr val="008000"/>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装入器</a:t>
            </a:r>
            <a:r>
              <a:rPr lang="en-US"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execve</a:t>
            </a:r>
            <a:r>
              <a:rPr lang="en-US" altLang="zh-CN" dirty="0">
                <a:latin typeface="华文新魏" charset="0"/>
                <a:ea typeface="华文新魏" charset="0"/>
                <a:cs typeface="华文新魏" charset="0"/>
              </a:rPr>
              <a:t>( ))</a:t>
            </a:r>
            <a:r>
              <a:rPr lang="zh-CN" altLang="en-US" dirty="0">
                <a:latin typeface="华文新魏" charset="0"/>
                <a:ea typeface="华文新魏" charset="0"/>
                <a:cs typeface="华文新魏" charset="0"/>
              </a:rPr>
              <a:t>加载和运行</a:t>
            </a:r>
            <a:r>
              <a:rPr lang="en-US" altLang="zh-CN" dirty="0">
                <a:latin typeface="华文新魏" charset="0"/>
                <a:ea typeface="华文新魏" charset="0"/>
                <a:cs typeface="华文新魏" charset="0"/>
              </a:rPr>
              <a:t>Exmain1</a:t>
            </a:r>
            <a:r>
              <a:rPr lang="zh-CN" altLang="en-US" dirty="0">
                <a:latin typeface="华文新魏" charset="0"/>
                <a:ea typeface="华文新魏" charset="0"/>
                <a:cs typeface="华文新魏" charset="0"/>
              </a:rPr>
              <a:t>时，</a:t>
            </a:r>
            <a:r>
              <a:rPr lang="zh-CN" altLang="en-US" dirty="0">
                <a:solidFill>
                  <a:srgbClr val="FF0000"/>
                </a:solidFill>
                <a:latin typeface="华文新魏" charset="0"/>
                <a:ea typeface="华文新魏" charset="0"/>
                <a:cs typeface="华文新魏" charset="0"/>
              </a:rPr>
              <a:t>发现包含</a:t>
            </a:r>
            <a:r>
              <a:rPr lang="zh-CN" altLang="en-US" dirty="0">
                <a:solidFill>
                  <a:srgbClr val="0000FF"/>
                </a:solidFill>
                <a:latin typeface="华文新魏" charset="0"/>
                <a:ea typeface="华文新魏" charset="0"/>
                <a:cs typeface="华文新魏" charset="0"/>
              </a:rPr>
              <a:t>动态链接器</a:t>
            </a:r>
            <a:r>
              <a:rPr lang="zh-CN" altLang="en-US" dirty="0">
                <a:solidFill>
                  <a:srgbClr val="FF0000"/>
                </a:solidFill>
                <a:latin typeface="华文新魏" charset="0"/>
                <a:ea typeface="华文新魏" charset="0"/>
                <a:cs typeface="华文新魏" charset="0"/>
              </a:rPr>
              <a:t>的路径名</a:t>
            </a:r>
            <a:r>
              <a:rPr lang="zh-CN" altLang="en-US" dirty="0">
                <a:latin typeface="华文新魏" charset="0"/>
                <a:ea typeface="华文新魏" charset="0"/>
                <a:cs typeface="华文新魏" charset="0"/>
              </a:rPr>
              <a:t>，它本身是一个</a:t>
            </a:r>
            <a:r>
              <a:rPr lang="zh-CN" altLang="en-US" dirty="0">
                <a:solidFill>
                  <a:srgbClr val="0000FF"/>
                </a:solidFill>
                <a:latin typeface="华文新魏" charset="0"/>
                <a:ea typeface="华文新魏" charset="0"/>
                <a:cs typeface="华文新魏" charset="0"/>
              </a:rPr>
              <a:t>共享目标代码</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装入器不再将控制传递给应用程序，而是加载和运行这个</a:t>
            </a:r>
            <a:r>
              <a:rPr lang="zh-CN" altLang="en-US" dirty="0">
                <a:solidFill>
                  <a:srgbClr val="0000FF"/>
                </a:solidFill>
                <a:latin typeface="华文新魏" charset="0"/>
                <a:ea typeface="华文新魏" charset="0"/>
                <a:cs typeface="华文新魏" charset="0"/>
              </a:rPr>
              <a:t>动态链接器</a:t>
            </a:r>
          </a:p>
          <a:p>
            <a:pPr lvl="1" eaLnBrk="1" hangingPunct="1"/>
            <a:r>
              <a:rPr lang="zh-CN" altLang="en-US" dirty="0">
                <a:latin typeface="华文新魏" charset="0"/>
                <a:ea typeface="华文新魏" charset="0"/>
                <a:cs typeface="华文新魏" charset="0"/>
              </a:rPr>
              <a:t>动态链接器通过执行下面重定位完成链接任务</a:t>
            </a:r>
          </a:p>
          <a:p>
            <a:pPr lvl="2" eaLnBrk="1" hangingPunct="1"/>
            <a:r>
              <a:rPr lang="zh-CN" altLang="en-US" dirty="0">
                <a:solidFill>
                  <a:srgbClr val="FF0000"/>
                </a:solidFill>
                <a:latin typeface="华文新魏" charset="0"/>
                <a:ea typeface="华文新魏" charset="0"/>
                <a:cs typeface="华文新魏" charset="0"/>
              </a:rPr>
              <a:t>重定位</a:t>
            </a:r>
            <a:r>
              <a:rPr lang="en-US" altLang="zh-CN" dirty="0" err="1">
                <a:solidFill>
                  <a:srgbClr val="0000FF"/>
                </a:solidFill>
                <a:latin typeface="华文新魏" charset="0"/>
                <a:ea typeface="华文新魏" charset="0"/>
                <a:cs typeface="华文新魏" charset="0"/>
              </a:rPr>
              <a:t>libc.so</a:t>
            </a:r>
            <a:r>
              <a:rPr lang="zh-CN" altLang="en-US" dirty="0">
                <a:latin typeface="华文新魏" charset="0"/>
                <a:ea typeface="华文新魏" charset="0"/>
                <a:cs typeface="华文新魏" charset="0"/>
              </a:rPr>
              <a:t>的文本和数据到</a:t>
            </a:r>
            <a:r>
              <a:rPr lang="zh-CN" altLang="en-US" dirty="0">
                <a:solidFill>
                  <a:srgbClr val="FF0000"/>
                </a:solidFill>
                <a:latin typeface="华文新魏" charset="0"/>
                <a:ea typeface="华文新魏" charset="0"/>
                <a:cs typeface="华文新魏" charset="0"/>
              </a:rPr>
              <a:t>内存段</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重定位</a:t>
            </a:r>
            <a:r>
              <a:rPr lang="en-US" altLang="zh-CN" dirty="0">
                <a:solidFill>
                  <a:srgbClr val="0000FF"/>
                </a:solidFill>
                <a:latin typeface="华文新魏" charset="0"/>
                <a:ea typeface="华文新魏" charset="0"/>
                <a:cs typeface="华文新魏" charset="0"/>
              </a:rPr>
              <a:t>Exmain1</a:t>
            </a:r>
            <a:r>
              <a:rPr lang="zh-CN" altLang="en-US" dirty="0">
                <a:latin typeface="华文新魏" charset="0"/>
                <a:ea typeface="华文新魏" charset="0"/>
                <a:cs typeface="华文新魏" charset="0"/>
              </a:rPr>
              <a:t>中所有对由</a:t>
            </a:r>
            <a:r>
              <a:rPr lang="en-US" altLang="zh-CN" dirty="0" err="1">
                <a:latin typeface="华文新魏" charset="0"/>
                <a:ea typeface="华文新魏" charset="0"/>
                <a:cs typeface="华文新魏" charset="0"/>
              </a:rPr>
              <a:t>libc.so</a:t>
            </a:r>
            <a:r>
              <a:rPr lang="zh-CN" altLang="en-US" dirty="0">
                <a:latin typeface="华文新魏" charset="0"/>
                <a:ea typeface="华文新魏" charset="0"/>
                <a:cs typeface="华文新魏" charset="0"/>
              </a:rPr>
              <a:t>定义的</a:t>
            </a:r>
            <a:r>
              <a:rPr lang="zh-CN" altLang="en-US" dirty="0">
                <a:solidFill>
                  <a:srgbClr val="FF0000"/>
                </a:solidFill>
                <a:latin typeface="华文新魏" charset="0"/>
                <a:ea typeface="华文新魏" charset="0"/>
                <a:cs typeface="华文新魏" charset="0"/>
              </a:rPr>
              <a:t>符号引用</a:t>
            </a:r>
          </a:p>
          <a:p>
            <a:pPr lvl="2" eaLnBrk="1" hangingPunct="1"/>
            <a:r>
              <a:rPr lang="zh-CN" altLang="en-US" dirty="0">
                <a:latin typeface="华文新魏" charset="0"/>
                <a:ea typeface="华文新魏" charset="0"/>
                <a:cs typeface="华文新魏" charset="0"/>
              </a:rPr>
              <a:t>动态链接器</a:t>
            </a:r>
            <a:r>
              <a:rPr lang="zh-CN" altLang="en-US" dirty="0">
                <a:solidFill>
                  <a:srgbClr val="FF0000"/>
                </a:solidFill>
                <a:latin typeface="华文新魏" charset="0"/>
                <a:ea typeface="华文新魏" charset="0"/>
                <a:cs typeface="华文新魏" charset="0"/>
              </a:rPr>
              <a:t>将控制传递给应用程序</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从此时开始，</a:t>
            </a:r>
            <a:r>
              <a:rPr lang="zh-CN" altLang="en-US" dirty="0">
                <a:solidFill>
                  <a:srgbClr val="FF0000"/>
                </a:solidFill>
                <a:latin typeface="华文新魏" charset="0"/>
                <a:ea typeface="华文新魏" charset="0"/>
                <a:cs typeface="华文新魏" charset="0"/>
              </a:rPr>
              <a:t>共享库的位置固定</a:t>
            </a:r>
            <a:r>
              <a:rPr lang="zh-CN" altLang="en-US" dirty="0">
                <a:latin typeface="华文新魏" charset="0"/>
                <a:ea typeface="华文新魏" charset="0"/>
                <a:cs typeface="华文新魏" charset="0"/>
              </a:rPr>
              <a:t>，并在程序执行过程中都不会改变</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Tree>
    <p:extLst>
      <p:ext uri="{BB962C8B-B14F-4D97-AF65-F5344CB8AC3E}">
        <p14:creationId xmlns:p14="http://schemas.microsoft.com/office/powerpoint/2010/main" val="67235374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BA03B727-260A-4405-B3C2-631349ED11B5}" type="slidenum">
              <a:rPr lang="en-US" altLang="zh-CN"/>
              <a:pPr/>
              <a:t>53</a:t>
            </a:fld>
            <a:endParaRPr lang="en-US" altLang="zh-CN"/>
          </a:p>
        </p:txBody>
      </p:sp>
      <p:sp>
        <p:nvSpPr>
          <p:cNvPr id="967682" name="Rectangle 2"/>
          <p:cNvSpPr>
            <a:spLocks noGrp="1" noChangeArrowheads="1"/>
          </p:cNvSpPr>
          <p:nvPr>
            <p:ph type="title"/>
          </p:nvPr>
        </p:nvSpPr>
        <p:spPr/>
        <p:txBody>
          <a:bodyPr/>
          <a:lstStyle/>
          <a:p>
            <a:r>
              <a:rPr lang="zh-CN" altLang="en-US" dirty="0"/>
              <a:t>符号表示例（</a:t>
            </a:r>
            <a:r>
              <a:rPr lang="en-US" altLang="zh-CN" dirty="0"/>
              <a:t>nm</a:t>
            </a:r>
            <a:r>
              <a:rPr lang="zh-CN" altLang="en-US" dirty="0"/>
              <a:t>命令）</a:t>
            </a:r>
            <a:endParaRPr lang="en-US" altLang="zh-CN" dirty="0"/>
          </a:p>
        </p:txBody>
      </p:sp>
      <p:sp>
        <p:nvSpPr>
          <p:cNvPr id="967683" name="Rectangle 3"/>
          <p:cNvSpPr>
            <a:spLocks noGrp="1" noChangeArrowheads="1"/>
          </p:cNvSpPr>
          <p:nvPr>
            <p:ph type="body" idx="1"/>
          </p:nvPr>
        </p:nvSpPr>
        <p:spPr/>
        <p:txBody>
          <a:bodyPr/>
          <a:lstStyle/>
          <a:p>
            <a:pPr>
              <a:lnSpc>
                <a:spcPct val="90000"/>
              </a:lnSpc>
            </a:pPr>
            <a:r>
              <a:rPr lang="zh-CN" altLang="en-US" dirty="0"/>
              <a:t>符号类型</a:t>
            </a:r>
          </a:p>
          <a:p>
            <a:pPr lvl="1">
              <a:lnSpc>
                <a:spcPct val="90000"/>
              </a:lnSpc>
            </a:pPr>
            <a:r>
              <a:rPr lang="en-US" altLang="zh-CN" dirty="0"/>
              <a:t>A</a:t>
            </a:r>
            <a:r>
              <a:rPr lang="zh-CN" altLang="en-US" dirty="0"/>
              <a:t>：</a:t>
            </a:r>
            <a:r>
              <a:rPr lang="zh-CN" altLang="en-US" dirty="0">
                <a:latin typeface="STXinwei" panose="02010800040101010101" pitchFamily="2" charset="-122"/>
                <a:ea typeface="STXinwei" panose="02010800040101010101" pitchFamily="2" charset="-122"/>
              </a:rPr>
              <a:t>符号的值是</a:t>
            </a:r>
            <a:r>
              <a:rPr lang="zh-CN" altLang="en-US" dirty="0">
                <a:solidFill>
                  <a:srgbClr val="FF0000"/>
                </a:solidFill>
                <a:latin typeface="STXinwei" panose="02010800040101010101" pitchFamily="2" charset="-122"/>
                <a:ea typeface="STXinwei" panose="02010800040101010101" pitchFamily="2" charset="-122"/>
              </a:rPr>
              <a:t>绝对值</a:t>
            </a:r>
            <a:r>
              <a:rPr lang="zh-CN" altLang="en-US" dirty="0">
                <a:latin typeface="STXinwei" panose="02010800040101010101" pitchFamily="2" charset="-122"/>
                <a:ea typeface="STXinwei" panose="02010800040101010101" pitchFamily="2" charset="-122"/>
              </a:rPr>
              <a:t>，不会被将来的链接所改变</a:t>
            </a:r>
          </a:p>
          <a:p>
            <a:pPr lvl="1">
              <a:lnSpc>
                <a:spcPct val="90000"/>
              </a:lnSpc>
            </a:pPr>
            <a:r>
              <a:rPr lang="en-US" altLang="zh-CN" dirty="0">
                <a:latin typeface="STXinwei" panose="02010800040101010101" pitchFamily="2" charset="-122"/>
                <a:ea typeface="STXinwei" panose="02010800040101010101" pitchFamily="2" charset="-122"/>
              </a:rPr>
              <a:t>B</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未初始化数据区</a:t>
            </a:r>
            <a:r>
              <a:rPr lang="zh-CN" altLang="en-US" dirty="0">
                <a:latin typeface="STXinwei" panose="02010800040101010101" pitchFamily="2" charset="-122"/>
                <a:ea typeface="STXinwei" panose="02010800040101010101" pitchFamily="2" charset="-122"/>
              </a:rPr>
              <a:t>（</a:t>
            </a:r>
            <a:r>
              <a:rPr lang="en-US" altLang="zh-CN" dirty="0">
                <a:latin typeface="STXinwei" panose="02010800040101010101" pitchFamily="2" charset="-122"/>
                <a:ea typeface="STXinwei" panose="02010800040101010101" pitchFamily="2" charset="-122"/>
              </a:rPr>
              <a:t>BSS</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C</a:t>
            </a:r>
            <a:r>
              <a:rPr lang="zh-CN" altLang="en-US" dirty="0">
                <a:latin typeface="STXinwei" panose="02010800040101010101" pitchFamily="2" charset="-122"/>
                <a:ea typeface="STXinwei" panose="02010800040101010101" pitchFamily="2" charset="-122"/>
              </a:rPr>
              <a:t>：符号是</a:t>
            </a:r>
            <a:r>
              <a:rPr lang="zh-CN" altLang="en-US" dirty="0">
                <a:solidFill>
                  <a:srgbClr val="FF0000"/>
                </a:solidFill>
                <a:latin typeface="STXinwei" panose="02010800040101010101" pitchFamily="2" charset="-122"/>
                <a:ea typeface="STXinwei" panose="02010800040101010101" pitchFamily="2" charset="-122"/>
              </a:rPr>
              <a:t>公共</a:t>
            </a:r>
            <a:r>
              <a:rPr lang="zh-CN" altLang="en-US" dirty="0">
                <a:latin typeface="STXinwei" panose="02010800040101010101" pitchFamily="2" charset="-122"/>
                <a:ea typeface="STXinwei" panose="02010800040101010101" pitchFamily="2" charset="-122"/>
              </a:rPr>
              <a:t>的</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公共符号是未初始化的数据</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在链接时，多个公共符号可能以相同的名字出现</a:t>
            </a:r>
            <a:endParaRPr lang="en-US" altLang="zh-CN" dirty="0">
              <a:latin typeface="STXinwei" panose="02010800040101010101" pitchFamily="2" charset="-122"/>
              <a:ea typeface="STXinwei" panose="02010800040101010101" pitchFamily="2" charset="-122"/>
            </a:endParaRPr>
          </a:p>
          <a:p>
            <a:pPr lvl="2">
              <a:lnSpc>
                <a:spcPct val="90000"/>
              </a:lnSpc>
            </a:pPr>
            <a:r>
              <a:rPr lang="zh-CN" altLang="en-US" dirty="0">
                <a:latin typeface="STXinwei" panose="02010800040101010101" pitchFamily="2" charset="-122"/>
                <a:ea typeface="STXinwei" panose="02010800040101010101" pitchFamily="2" charset="-122"/>
              </a:rPr>
              <a:t>如果符号在其他地方被定义，则该文件中的这个符号会被当作未定义的引用来处理</a:t>
            </a:r>
          </a:p>
          <a:p>
            <a:pPr lvl="1">
              <a:lnSpc>
                <a:spcPct val="90000"/>
              </a:lnSpc>
            </a:pPr>
            <a:r>
              <a:rPr lang="en-US" altLang="zh-CN" dirty="0">
                <a:latin typeface="STXinwei" panose="02010800040101010101" pitchFamily="2" charset="-122"/>
                <a:ea typeface="STXinwei" panose="02010800040101010101" pitchFamily="2" charset="-122"/>
              </a:rPr>
              <a:t>D</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已初始化的数据</a:t>
            </a:r>
            <a:r>
              <a:rPr lang="zh-CN" altLang="en-US" dirty="0">
                <a:latin typeface="STXinwei" panose="02010800040101010101" pitchFamily="2" charset="-122"/>
                <a:ea typeface="STXinwei" panose="02010800040101010101" pitchFamily="2" charset="-122"/>
              </a:rPr>
              <a:t>部分（</a:t>
            </a:r>
            <a:r>
              <a:rPr lang="en-US" altLang="zh-CN" dirty="0">
                <a:latin typeface="STXinwei" panose="02010800040101010101" pitchFamily="2" charset="-122"/>
                <a:ea typeface="STXinwei" panose="02010800040101010101" pitchFamily="2" charset="-122"/>
              </a:rPr>
              <a:t>data</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T</a:t>
            </a:r>
            <a:r>
              <a:rPr lang="zh-CN" altLang="en-US" dirty="0">
                <a:latin typeface="STXinwei" panose="02010800040101010101" pitchFamily="2" charset="-122"/>
                <a:ea typeface="STXinwei" panose="02010800040101010101" pitchFamily="2" charset="-122"/>
              </a:rPr>
              <a:t>：符号位于</a:t>
            </a:r>
            <a:r>
              <a:rPr lang="zh-CN" altLang="en-US" dirty="0">
                <a:solidFill>
                  <a:srgbClr val="FF0000"/>
                </a:solidFill>
                <a:latin typeface="STXinwei" panose="02010800040101010101" pitchFamily="2" charset="-122"/>
                <a:ea typeface="STXinwei" panose="02010800040101010101" pitchFamily="2" charset="-122"/>
              </a:rPr>
              <a:t>代码</a:t>
            </a:r>
            <a:r>
              <a:rPr lang="zh-CN" altLang="en-US" dirty="0">
                <a:latin typeface="STXinwei" panose="02010800040101010101" pitchFamily="2" charset="-122"/>
                <a:ea typeface="STXinwei" panose="02010800040101010101" pitchFamily="2" charset="-122"/>
              </a:rPr>
              <a:t>部分（</a:t>
            </a:r>
            <a:r>
              <a:rPr lang="en-US" altLang="zh-CN" dirty="0">
                <a:latin typeface="STXinwei" panose="02010800040101010101" pitchFamily="2" charset="-122"/>
                <a:ea typeface="STXinwei" panose="02010800040101010101" pitchFamily="2" charset="-122"/>
              </a:rPr>
              <a:t>text</a:t>
            </a:r>
            <a:r>
              <a:rPr lang="zh-CN" altLang="en-US" dirty="0">
                <a:latin typeface="STXinwei" panose="02010800040101010101" pitchFamily="2" charset="-122"/>
                <a:ea typeface="STXinwei" panose="02010800040101010101" pitchFamily="2" charset="-122"/>
              </a:rPr>
              <a:t>段）</a:t>
            </a:r>
          </a:p>
          <a:p>
            <a:pPr lvl="1">
              <a:lnSpc>
                <a:spcPct val="90000"/>
              </a:lnSpc>
            </a:pPr>
            <a:r>
              <a:rPr lang="en-US" altLang="zh-CN" dirty="0">
                <a:latin typeface="STXinwei" panose="02010800040101010101" pitchFamily="2" charset="-122"/>
                <a:ea typeface="STXinwei" panose="02010800040101010101" pitchFamily="2" charset="-122"/>
              </a:rPr>
              <a:t>U</a:t>
            </a:r>
            <a:r>
              <a:rPr lang="zh-CN" altLang="en-US" dirty="0">
                <a:latin typeface="STXinwei" panose="02010800040101010101" pitchFamily="2" charset="-122"/>
                <a:ea typeface="STXinwei" panose="02010800040101010101" pitchFamily="2" charset="-122"/>
              </a:rPr>
              <a:t>：符号是外部的，</a:t>
            </a:r>
            <a:r>
              <a:rPr lang="zh-CN" altLang="en-US" dirty="0">
                <a:solidFill>
                  <a:srgbClr val="FF0000"/>
                </a:solidFill>
                <a:latin typeface="STXinwei" panose="02010800040101010101" pitchFamily="2" charset="-122"/>
                <a:ea typeface="STXinwei" panose="02010800040101010101" pitchFamily="2" charset="-122"/>
              </a:rPr>
              <a:t>未被定义（值为</a:t>
            </a:r>
            <a:r>
              <a:rPr lang="en-US" altLang="zh-CN" dirty="0">
                <a:solidFill>
                  <a:srgbClr val="FF0000"/>
                </a:solidFill>
                <a:latin typeface="STXinwei" panose="02010800040101010101" pitchFamily="2" charset="-122"/>
                <a:ea typeface="STXinwei" panose="02010800040101010101" pitchFamily="2" charset="-122"/>
              </a:rPr>
              <a:t>0</a:t>
            </a:r>
            <a:r>
              <a:rPr lang="zh-CN" altLang="en-US" dirty="0">
                <a:solidFill>
                  <a:srgbClr val="FF0000"/>
                </a:solidFill>
                <a:latin typeface="STXinwei" panose="02010800040101010101" pitchFamily="2" charset="-122"/>
                <a:ea typeface="STXinwei" panose="02010800040101010101" pitchFamily="2" charset="-122"/>
              </a:rPr>
              <a:t>）</a:t>
            </a:r>
          </a:p>
          <a:p>
            <a:pPr lvl="1">
              <a:lnSpc>
                <a:spcPct val="90000"/>
              </a:lnSpc>
            </a:pPr>
            <a:r>
              <a:rPr lang="zh-CN" altLang="en-US" dirty="0">
                <a:solidFill>
                  <a:srgbClr val="FF0000"/>
                </a:solidFill>
                <a:latin typeface="STXinwei" panose="02010800040101010101" pitchFamily="2" charset="-122"/>
                <a:ea typeface="STXinwei" panose="02010800040101010101" pitchFamily="2" charset="-122"/>
              </a:rPr>
              <a:t>？</a:t>
            </a:r>
            <a:r>
              <a:rPr lang="zh-CN" altLang="en-US" dirty="0">
                <a:latin typeface="STXinwei" panose="02010800040101010101" pitchFamily="2" charset="-122"/>
                <a:ea typeface="STXinwei" panose="02010800040101010101" pitchFamily="2" charset="-122"/>
              </a:rPr>
              <a:t>：符号类型未知或目标文件格式特殊</a:t>
            </a:r>
          </a:p>
        </p:txBody>
      </p:sp>
    </p:spTree>
    <p:extLst>
      <p:ext uri="{BB962C8B-B14F-4D97-AF65-F5344CB8AC3E}">
        <p14:creationId xmlns:p14="http://schemas.microsoft.com/office/powerpoint/2010/main" val="101458413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33E1CCDC-E72E-43DA-9307-648D468AA67B}" type="slidenum">
              <a:rPr lang="en-US" altLang="zh-CN"/>
              <a:pPr/>
              <a:t>54</a:t>
            </a:fld>
            <a:endParaRPr lang="en-US" altLang="zh-CN"/>
          </a:p>
        </p:txBody>
      </p:sp>
      <p:sp>
        <p:nvSpPr>
          <p:cNvPr id="969730" name="Rectangle 2"/>
          <p:cNvSpPr>
            <a:spLocks noGrp="1" noChangeArrowheads="1"/>
          </p:cNvSpPr>
          <p:nvPr>
            <p:ph type="title"/>
          </p:nvPr>
        </p:nvSpPr>
        <p:spPr/>
        <p:txBody>
          <a:bodyPr/>
          <a:lstStyle/>
          <a:p>
            <a:r>
              <a:rPr lang="zh-CN" altLang="en-US" dirty="0"/>
              <a:t>符号表示例（</a:t>
            </a:r>
            <a:r>
              <a:rPr lang="en-US" altLang="zh-CN" dirty="0"/>
              <a:t>nm</a:t>
            </a:r>
            <a:r>
              <a:rPr lang="zh-CN" altLang="en-US" dirty="0"/>
              <a:t>命令）</a:t>
            </a:r>
          </a:p>
        </p:txBody>
      </p:sp>
      <p:sp>
        <p:nvSpPr>
          <p:cNvPr id="969731" name="Rectangle 3"/>
          <p:cNvSpPr>
            <a:spLocks noGrp="1" noChangeArrowheads="1"/>
          </p:cNvSpPr>
          <p:nvPr>
            <p:ph type="body" idx="1"/>
          </p:nvPr>
        </p:nvSpPr>
        <p:spPr/>
        <p:txBody>
          <a:bodyPr/>
          <a:lstStyle/>
          <a:p>
            <a:endParaRPr lang="zh-CN" altLang="zh-CN"/>
          </a:p>
        </p:txBody>
      </p:sp>
      <p:pic>
        <p:nvPicPr>
          <p:cNvPr id="969732" name="Picture 4"/>
          <p:cNvPicPr>
            <a:picLocks noChangeAspect="1" noChangeArrowheads="1"/>
          </p:cNvPicPr>
          <p:nvPr/>
        </p:nvPicPr>
        <p:blipFill>
          <a:blip r:embed="rId2" cstate="print"/>
          <a:srcRect/>
          <a:stretch>
            <a:fillRect/>
          </a:stretch>
        </p:blipFill>
        <p:spPr bwMode="auto">
          <a:xfrm>
            <a:off x="899592" y="1347366"/>
            <a:ext cx="7367587" cy="5033962"/>
          </a:xfrm>
          <a:prstGeom prst="rect">
            <a:avLst/>
          </a:prstGeom>
          <a:noFill/>
          <a:ln w="9525">
            <a:solidFill>
              <a:schemeClr val="tx1"/>
            </a:solidFill>
            <a:miter lim="800000"/>
            <a:headEnd/>
            <a:tailEnd/>
          </a:ln>
        </p:spPr>
      </p:pic>
      <p:sp>
        <p:nvSpPr>
          <p:cNvPr id="969734" name="Line 6"/>
          <p:cNvSpPr>
            <a:spLocks noChangeShapeType="1"/>
          </p:cNvSpPr>
          <p:nvPr/>
        </p:nvSpPr>
        <p:spPr bwMode="auto">
          <a:xfrm>
            <a:off x="4642917" y="2787228"/>
            <a:ext cx="1657350" cy="0"/>
          </a:xfrm>
          <a:prstGeom prst="line">
            <a:avLst/>
          </a:prstGeom>
          <a:noFill/>
          <a:ln w="38100">
            <a:solidFill>
              <a:srgbClr val="FF0000"/>
            </a:solidFill>
            <a:round/>
            <a:headEnd/>
            <a:tailEnd/>
          </a:ln>
          <a:effectLst/>
        </p:spPr>
        <p:txBody>
          <a:bodyPr/>
          <a:lstStyle/>
          <a:p>
            <a:endParaRPr lang="zh-CN" altLang="en-US"/>
          </a:p>
        </p:txBody>
      </p:sp>
      <p:sp>
        <p:nvSpPr>
          <p:cNvPr id="969735" name="Line 7"/>
          <p:cNvSpPr>
            <a:spLocks noChangeShapeType="1"/>
          </p:cNvSpPr>
          <p:nvPr/>
        </p:nvSpPr>
        <p:spPr bwMode="auto">
          <a:xfrm>
            <a:off x="2410892" y="3074566"/>
            <a:ext cx="865187" cy="0"/>
          </a:xfrm>
          <a:prstGeom prst="line">
            <a:avLst/>
          </a:prstGeom>
          <a:noFill/>
          <a:ln w="38100">
            <a:solidFill>
              <a:srgbClr val="FF0000"/>
            </a:solidFill>
            <a:round/>
            <a:headEnd/>
            <a:tailEnd/>
          </a:ln>
          <a:effectLst/>
        </p:spPr>
        <p:txBody>
          <a:bodyPr/>
          <a:lstStyle/>
          <a:p>
            <a:endParaRPr lang="zh-CN" altLang="en-US"/>
          </a:p>
        </p:txBody>
      </p:sp>
      <p:sp>
        <p:nvSpPr>
          <p:cNvPr id="969736" name="Line 8"/>
          <p:cNvSpPr>
            <a:spLocks noChangeShapeType="1"/>
          </p:cNvSpPr>
          <p:nvPr/>
        </p:nvSpPr>
        <p:spPr bwMode="auto">
          <a:xfrm>
            <a:off x="2410892" y="3434928"/>
            <a:ext cx="1008062" cy="0"/>
          </a:xfrm>
          <a:prstGeom prst="line">
            <a:avLst/>
          </a:prstGeom>
          <a:noFill/>
          <a:ln w="38100">
            <a:solidFill>
              <a:srgbClr val="FF0000"/>
            </a:solidFill>
            <a:round/>
            <a:headEnd/>
            <a:tailEnd/>
          </a:ln>
          <a:effectLst/>
        </p:spPr>
        <p:txBody>
          <a:bodyPr/>
          <a:lstStyle/>
          <a:p>
            <a:endParaRPr lang="zh-CN" altLang="en-US"/>
          </a:p>
        </p:txBody>
      </p:sp>
      <p:sp>
        <p:nvSpPr>
          <p:cNvPr id="969737" name="Line 9"/>
          <p:cNvSpPr>
            <a:spLocks noChangeShapeType="1"/>
          </p:cNvSpPr>
          <p:nvPr/>
        </p:nvSpPr>
        <p:spPr bwMode="auto">
          <a:xfrm>
            <a:off x="2410892" y="3795291"/>
            <a:ext cx="1223962" cy="0"/>
          </a:xfrm>
          <a:prstGeom prst="line">
            <a:avLst/>
          </a:prstGeom>
          <a:noFill/>
          <a:ln w="38100">
            <a:solidFill>
              <a:srgbClr val="FF0000"/>
            </a:solidFill>
            <a:round/>
            <a:headEnd/>
            <a:tailEnd/>
          </a:ln>
          <a:effectLst/>
        </p:spPr>
        <p:txBody>
          <a:bodyPr/>
          <a:lstStyle/>
          <a:p>
            <a:endParaRPr lang="zh-CN" altLang="en-US"/>
          </a:p>
        </p:txBody>
      </p:sp>
      <p:sp>
        <p:nvSpPr>
          <p:cNvPr id="969738" name="Line 10"/>
          <p:cNvSpPr>
            <a:spLocks noChangeShapeType="1"/>
          </p:cNvSpPr>
          <p:nvPr/>
        </p:nvSpPr>
        <p:spPr bwMode="auto">
          <a:xfrm>
            <a:off x="2410892" y="4155653"/>
            <a:ext cx="1368425" cy="0"/>
          </a:xfrm>
          <a:prstGeom prst="line">
            <a:avLst/>
          </a:prstGeom>
          <a:noFill/>
          <a:ln w="38100">
            <a:solidFill>
              <a:srgbClr val="FF0000"/>
            </a:solidFill>
            <a:round/>
            <a:headEnd/>
            <a:tailEnd/>
          </a:ln>
          <a:effectLst/>
        </p:spPr>
        <p:txBody>
          <a:bodyPr/>
          <a:lstStyle/>
          <a:p>
            <a:endParaRPr lang="zh-CN" altLang="en-US"/>
          </a:p>
        </p:txBody>
      </p:sp>
      <p:sp>
        <p:nvSpPr>
          <p:cNvPr id="969739" name="Line 11"/>
          <p:cNvSpPr>
            <a:spLocks noChangeShapeType="1"/>
          </p:cNvSpPr>
          <p:nvPr/>
        </p:nvSpPr>
        <p:spPr bwMode="auto">
          <a:xfrm>
            <a:off x="4715942" y="4514428"/>
            <a:ext cx="1368425" cy="0"/>
          </a:xfrm>
          <a:prstGeom prst="line">
            <a:avLst/>
          </a:prstGeom>
          <a:noFill/>
          <a:ln w="38100">
            <a:solidFill>
              <a:srgbClr val="FF0000"/>
            </a:solidFill>
            <a:round/>
            <a:headEnd/>
            <a:tailEnd/>
          </a:ln>
          <a:effectLst/>
        </p:spPr>
        <p:txBody>
          <a:bodyPr/>
          <a:lstStyle/>
          <a:p>
            <a:endParaRPr lang="zh-CN" altLang="en-US"/>
          </a:p>
        </p:txBody>
      </p:sp>
      <p:sp>
        <p:nvSpPr>
          <p:cNvPr id="969740" name="Line 12"/>
          <p:cNvSpPr>
            <a:spLocks noChangeShapeType="1"/>
          </p:cNvSpPr>
          <p:nvPr/>
        </p:nvSpPr>
        <p:spPr bwMode="auto">
          <a:xfrm>
            <a:off x="2052117" y="4874791"/>
            <a:ext cx="1368425" cy="0"/>
          </a:xfrm>
          <a:prstGeom prst="line">
            <a:avLst/>
          </a:prstGeom>
          <a:noFill/>
          <a:ln w="38100">
            <a:solidFill>
              <a:srgbClr val="FF0000"/>
            </a:solidFill>
            <a:round/>
            <a:headEnd/>
            <a:tailEnd/>
          </a:ln>
          <a:effectLst/>
        </p:spPr>
        <p:txBody>
          <a:bodyPr/>
          <a:lstStyle/>
          <a:p>
            <a:endParaRPr lang="zh-CN" altLang="en-US"/>
          </a:p>
        </p:txBody>
      </p:sp>
    </p:spTree>
    <p:extLst>
      <p:ext uri="{BB962C8B-B14F-4D97-AF65-F5344CB8AC3E}">
        <p14:creationId xmlns:p14="http://schemas.microsoft.com/office/powerpoint/2010/main" val="31232155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97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6973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697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6973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697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6973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697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96973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9697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697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9697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6973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9697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697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734" grpId="0" animBg="1"/>
      <p:bldP spid="969734" grpId="1" animBg="1"/>
      <p:bldP spid="969735" grpId="0" animBg="1"/>
      <p:bldP spid="969735" grpId="1" animBg="1"/>
      <p:bldP spid="969736" grpId="0" animBg="1"/>
      <p:bldP spid="969736" grpId="1" animBg="1"/>
      <p:bldP spid="969737" grpId="0" animBg="1"/>
      <p:bldP spid="969737" grpId="1" animBg="1"/>
      <p:bldP spid="969738" grpId="0" animBg="1"/>
      <p:bldP spid="969738" grpId="1" animBg="1"/>
      <p:bldP spid="969739" grpId="0" animBg="1"/>
      <p:bldP spid="969739" grpId="1" animBg="1"/>
      <p:bldP spid="969740" grpId="0" animBg="1"/>
      <p:bldP spid="969740"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多级页表的概念 </a:t>
            </a:r>
          </a:p>
          <a:p>
            <a:pPr eaLnBrk="1" hangingPunct="1"/>
            <a:r>
              <a:rPr lang="zh-CN" altLang="en-US" dirty="0">
                <a:latin typeface="华文新魏" charset="0"/>
                <a:ea typeface="华文新魏" charset="0"/>
                <a:cs typeface="华文新魏" charset="0"/>
              </a:rPr>
              <a:t>多级页表的具体做法 </a:t>
            </a:r>
          </a:p>
          <a:p>
            <a:pPr eaLnBrk="1" hangingPunct="1"/>
            <a:r>
              <a:rPr lang="zh-CN" altLang="en-US" dirty="0">
                <a:latin typeface="华文新魏" charset="0"/>
                <a:ea typeface="华文新魏" charset="0"/>
                <a:cs typeface="华文新魏" charset="0"/>
              </a:rPr>
              <a:t>逻辑地址结构</a:t>
            </a:r>
          </a:p>
          <a:p>
            <a:pPr eaLnBrk="1" hangingPunct="1"/>
            <a:r>
              <a:rPr lang="zh-CN" altLang="en-US" dirty="0">
                <a:latin typeface="华文新魏" charset="0"/>
                <a:ea typeface="华文新魏" charset="0"/>
                <a:cs typeface="华文新魏" charset="0"/>
              </a:rPr>
              <a:t>逻辑地址到物理地址转换过程</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Tree>
    <p:extLst>
      <p:ext uri="{BB962C8B-B14F-4D97-AF65-F5344CB8AC3E}">
        <p14:creationId xmlns:p14="http://schemas.microsoft.com/office/powerpoint/2010/main" val="285248491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多级页表的概念</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背景：解决</a:t>
            </a:r>
            <a:r>
              <a:rPr lang="zh-CN" altLang="en-US" dirty="0">
                <a:solidFill>
                  <a:srgbClr val="FF0000"/>
                </a:solidFill>
                <a:latin typeface="华文新魏" charset="0"/>
                <a:ea typeface="华文新魏" charset="0"/>
                <a:cs typeface="华文新魏" charset="0"/>
              </a:rPr>
              <a:t>页表保存</a:t>
            </a:r>
            <a:r>
              <a:rPr lang="zh-CN" altLang="en-US" dirty="0">
                <a:latin typeface="华文新魏" charset="0"/>
                <a:ea typeface="华文新魏" charset="0"/>
                <a:cs typeface="华文新魏" charset="0"/>
              </a:rPr>
              <a:t>所带来的存储开销问题</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32</a:t>
            </a:r>
            <a:r>
              <a:rPr lang="zh-CN" altLang="en-US" dirty="0">
                <a:latin typeface="华文新魏" charset="0"/>
                <a:ea typeface="华文新魏" charset="0"/>
                <a:cs typeface="华文新魏" charset="0"/>
              </a:rPr>
              <a:t>位系统中的常规分页（</a:t>
            </a:r>
            <a:r>
              <a:rPr lang="en-US" altLang="zh-CN" dirty="0">
                <a:solidFill>
                  <a:srgbClr val="008000"/>
                </a:solidFill>
              </a:rPr>
              <a:t>4 KB</a:t>
            </a:r>
            <a:r>
              <a:rPr lang="en-US" altLang="zh-CN" dirty="0"/>
              <a:t>(</a:t>
            </a:r>
            <a:r>
              <a:rPr lang="en-US" altLang="zh-CN" dirty="0">
                <a:solidFill>
                  <a:srgbClr val="008000"/>
                </a:solidFill>
              </a:rPr>
              <a:t>2</a:t>
            </a:r>
            <a:r>
              <a:rPr lang="en-US" altLang="zh-CN" baseline="30000" dirty="0">
                <a:solidFill>
                  <a:srgbClr val="008000"/>
                </a:solidFill>
              </a:rPr>
              <a:t>12</a:t>
            </a:r>
            <a:r>
              <a:rPr lang="en-US" altLang="zh-CN" dirty="0"/>
              <a:t>)</a:t>
            </a:r>
            <a:r>
              <a:rPr lang="zh-CN" altLang="zh-CN" dirty="0"/>
              <a:t> </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en-US" altLang="zh-CN" dirty="0">
                <a:solidFill>
                  <a:srgbClr val="008000"/>
                </a:solidFill>
              </a:rPr>
              <a:t>4 GB</a:t>
            </a:r>
            <a:r>
              <a:rPr lang="en-US" altLang="zh-CN" dirty="0"/>
              <a:t>(</a:t>
            </a:r>
            <a:r>
              <a:rPr lang="en-US" altLang="zh-CN" dirty="0">
                <a:solidFill>
                  <a:srgbClr val="008000"/>
                </a:solidFill>
              </a:rPr>
              <a:t>2</a:t>
            </a:r>
            <a:r>
              <a:rPr lang="en-US" altLang="zh-CN" baseline="30000" dirty="0">
                <a:solidFill>
                  <a:srgbClr val="008000"/>
                </a:solidFill>
              </a:rPr>
              <a:t>32</a:t>
            </a:r>
            <a:r>
              <a:rPr lang="en-US" altLang="zh-CN" dirty="0"/>
              <a:t>)</a:t>
            </a:r>
            <a:r>
              <a:rPr lang="zh-CN" altLang="zh-CN" dirty="0"/>
              <a:t>的逻辑地址空间由</a:t>
            </a:r>
            <a:r>
              <a:rPr lang="en-US" altLang="zh-CN" dirty="0">
                <a:solidFill>
                  <a:srgbClr val="008000"/>
                </a:solidFill>
              </a:rPr>
              <a:t>1</a:t>
            </a:r>
            <a:r>
              <a:rPr lang="zh-CN" altLang="zh-CN" dirty="0">
                <a:solidFill>
                  <a:srgbClr val="008000"/>
                </a:solidFill>
              </a:rPr>
              <a:t>兆</a:t>
            </a:r>
            <a:r>
              <a:rPr lang="en-US" altLang="zh-CN" dirty="0"/>
              <a:t>(</a:t>
            </a:r>
            <a:r>
              <a:rPr lang="en-US" altLang="zh-CN" dirty="0">
                <a:solidFill>
                  <a:srgbClr val="008000"/>
                </a:solidFill>
              </a:rPr>
              <a:t>2</a:t>
            </a:r>
            <a:r>
              <a:rPr lang="en-US" altLang="zh-CN" baseline="30000" dirty="0">
                <a:solidFill>
                  <a:srgbClr val="008000"/>
                </a:solidFill>
              </a:rPr>
              <a:t>20</a:t>
            </a:r>
            <a:r>
              <a:rPr lang="en-US" altLang="zh-CN" dirty="0"/>
              <a:t>)</a:t>
            </a:r>
            <a:r>
              <a:rPr lang="zh-CN" altLang="zh-CN" dirty="0"/>
              <a:t>个页组成</a:t>
            </a:r>
            <a:endParaRPr lang="en-US" altLang="zh-CN" dirty="0"/>
          </a:p>
          <a:p>
            <a:pPr lvl="1" eaLnBrk="1" hangingPunct="1"/>
            <a:r>
              <a:rPr lang="zh-CN" altLang="zh-CN" dirty="0"/>
              <a:t>若每个页表项占用</a:t>
            </a:r>
            <a:r>
              <a:rPr lang="en-US" altLang="zh-CN" dirty="0">
                <a:solidFill>
                  <a:srgbClr val="008000"/>
                </a:solidFill>
              </a:rPr>
              <a:t>4</a:t>
            </a:r>
            <a:r>
              <a:rPr lang="zh-CN" altLang="zh-CN" dirty="0"/>
              <a:t>个字节，则需要占用</a:t>
            </a:r>
            <a:r>
              <a:rPr lang="en-US" altLang="zh-CN" dirty="0">
                <a:solidFill>
                  <a:srgbClr val="008000"/>
                </a:solidFill>
              </a:rPr>
              <a:t>4 MB</a:t>
            </a:r>
            <a:r>
              <a:rPr lang="en-US" altLang="zh-CN" dirty="0"/>
              <a:t>(</a:t>
            </a:r>
            <a:r>
              <a:rPr lang="en-US" altLang="zh-CN" dirty="0">
                <a:solidFill>
                  <a:srgbClr val="008000"/>
                </a:solidFill>
              </a:rPr>
              <a:t>2</a:t>
            </a:r>
            <a:r>
              <a:rPr lang="en-US" altLang="zh-CN" baseline="30000" dirty="0">
                <a:solidFill>
                  <a:srgbClr val="008000"/>
                </a:solidFill>
              </a:rPr>
              <a:t>22</a:t>
            </a:r>
            <a:r>
              <a:rPr lang="en-US" altLang="zh-CN" dirty="0"/>
              <a:t>)</a:t>
            </a:r>
            <a:r>
              <a:rPr lang="zh-CN" altLang="zh-CN" dirty="0"/>
              <a:t>连续内存空间存放页表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解决思路</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为每个进程建一张页</a:t>
            </a:r>
            <a:r>
              <a:rPr lang="zh-CN" altLang="en-US" dirty="0">
                <a:solidFill>
                  <a:srgbClr val="0000FF"/>
                </a:solidFill>
                <a:latin typeface="华文新魏" charset="0"/>
                <a:ea typeface="华文新魏" charset="0"/>
                <a:cs typeface="华文新魏" charset="0"/>
              </a:rPr>
              <a:t>目录表</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页目录表的每个表项对应一个</a:t>
            </a:r>
            <a:r>
              <a:rPr lang="zh-CN" altLang="en-US" dirty="0">
                <a:solidFill>
                  <a:srgbClr val="0000FF"/>
                </a:solidFill>
                <a:latin typeface="华文新魏" charset="0"/>
                <a:ea typeface="华文新魏" charset="0"/>
                <a:cs typeface="华文新魏" charset="0"/>
              </a:rPr>
              <a:t>页表页</a:t>
            </a:r>
            <a:endParaRPr lang="en-US" altLang="zh-CN" dirty="0">
              <a:solidFill>
                <a:srgbClr val="0000FF"/>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页表页的每个表项给出</a:t>
            </a:r>
            <a:r>
              <a:rPr lang="zh-CN" altLang="en-US" dirty="0">
                <a:solidFill>
                  <a:srgbClr val="FF0000"/>
                </a:solidFill>
                <a:latin typeface="华文新魏" charset="0"/>
                <a:ea typeface="华文新魏" charset="0"/>
                <a:cs typeface="华文新魏" charset="0"/>
              </a:rPr>
              <a:t>页面和页框的对应关系</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页目录表是一级页表</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页表页是二级页表</a:t>
            </a:r>
          </a:p>
          <a:p>
            <a:pPr lvl="1" eaLnBrk="1" hangingPunct="1"/>
            <a:r>
              <a:rPr lang="zh-CN" altLang="en-US" dirty="0">
                <a:latin typeface="华文新魏" charset="0"/>
                <a:ea typeface="华文新魏" charset="0"/>
                <a:cs typeface="华文新魏" charset="0"/>
              </a:rPr>
              <a:t>逻辑地址结构由三部分组成：</a:t>
            </a:r>
            <a:r>
              <a:rPr lang="zh-CN" altLang="en-US" dirty="0">
                <a:solidFill>
                  <a:srgbClr val="0000FF"/>
                </a:solidFill>
                <a:latin typeface="华文新魏" charset="0"/>
                <a:ea typeface="华文新魏" charset="0"/>
                <a:cs typeface="华文新魏" charset="0"/>
              </a:rPr>
              <a:t>页目录</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页表页</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页内位移</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Tree>
    <p:extLst>
      <p:ext uri="{BB962C8B-B14F-4D97-AF65-F5344CB8AC3E}">
        <p14:creationId xmlns:p14="http://schemas.microsoft.com/office/powerpoint/2010/main" val="347719913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2"/>
          <p:cNvSpPr>
            <a:spLocks noGrp="1"/>
          </p:cNvSpPr>
          <p:nvPr>
            <p:ph idx="1"/>
          </p:nvPr>
        </p:nvSpPr>
        <p:spPr>
          <a:xfrm>
            <a:off x="179512" y="1340768"/>
            <a:ext cx="8856984" cy="4968552"/>
          </a:xfrm>
        </p:spPr>
        <p:txBody>
          <a:bodyPr/>
          <a:lstStyle/>
          <a:p>
            <a:pPr eaLnBrk="1" hangingPunct="1"/>
            <a:r>
              <a:rPr lang="zh-CN" altLang="zh-CN" dirty="0"/>
              <a:t>二级页表地址转换需</a:t>
            </a:r>
            <a:r>
              <a:rPr lang="en-US" altLang="zh-CN" dirty="0"/>
              <a:t>3</a:t>
            </a:r>
            <a:r>
              <a:rPr lang="zh-CN" altLang="zh-CN" dirty="0"/>
              <a:t>次访问内存</a:t>
            </a:r>
            <a:endParaRPr lang="en-US" altLang="zh-CN" dirty="0"/>
          </a:p>
          <a:p>
            <a:pPr lvl="1" eaLnBrk="1" hangingPunct="1"/>
            <a:r>
              <a:rPr lang="zh-CN" altLang="zh-CN" dirty="0"/>
              <a:t>访问页目录</a:t>
            </a:r>
            <a:endParaRPr lang="en-US" altLang="zh-CN" dirty="0"/>
          </a:p>
          <a:p>
            <a:pPr lvl="1" eaLnBrk="1" hangingPunct="1"/>
            <a:r>
              <a:rPr lang="zh-CN" altLang="zh-CN" dirty="0"/>
              <a:t>访问页表页</a:t>
            </a:r>
            <a:endParaRPr lang="en-US" altLang="zh-CN" dirty="0"/>
          </a:p>
          <a:p>
            <a:pPr lvl="1" eaLnBrk="1" hangingPunct="1"/>
            <a:r>
              <a:rPr lang="zh-CN" altLang="zh-CN" dirty="0"/>
              <a:t>访问指令</a:t>
            </a:r>
            <a:endParaRPr kumimoji="1" lang="zh-CN" altLang="en-US"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二级页表地址转换过程 </a:t>
            </a:r>
            <a:endParaRPr kumimoji="1" lang="zh-CN" altLang="en-US" dirty="0"/>
          </a:p>
        </p:txBody>
      </p:sp>
      <p:sp>
        <p:nvSpPr>
          <p:cNvPr id="3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pic>
        <p:nvPicPr>
          <p:cNvPr id="6" name="图片 5"/>
          <p:cNvPicPr>
            <a:picLocks noChangeAspect="1"/>
          </p:cNvPicPr>
          <p:nvPr/>
        </p:nvPicPr>
        <p:blipFill>
          <a:blip r:embed="rId2"/>
          <a:stretch>
            <a:fillRect/>
          </a:stretch>
        </p:blipFill>
        <p:spPr>
          <a:xfrm>
            <a:off x="899592" y="2996952"/>
            <a:ext cx="7344816" cy="2503113"/>
          </a:xfrm>
          <a:prstGeom prst="rect">
            <a:avLst/>
          </a:prstGeom>
        </p:spPr>
      </p:pic>
      <p:sp>
        <p:nvSpPr>
          <p:cNvPr id="7" name="矩形 6"/>
          <p:cNvSpPr/>
          <p:nvPr/>
        </p:nvSpPr>
        <p:spPr>
          <a:xfrm>
            <a:off x="540896" y="5765194"/>
            <a:ext cx="8135560" cy="400110"/>
          </a:xfrm>
          <a:prstGeom prst="rect">
            <a:avLst/>
          </a:prstGeom>
        </p:spPr>
        <p:txBody>
          <a:bodyPr wrap="none">
            <a:spAutoFit/>
          </a:bodyPr>
          <a:lstStyle/>
          <a:p>
            <a:r>
              <a:rPr lang="zh-CN" altLang="en-US" sz="2000" b="1" dirty="0">
                <a:solidFill>
                  <a:srgbClr val="0000FF"/>
                </a:solidFill>
                <a:latin typeface="华文新魏" charset="0"/>
                <a:ea typeface="华文新魏" charset="0"/>
                <a:cs typeface="华文新魏" charset="0"/>
              </a:rPr>
              <a:t>可解决</a:t>
            </a:r>
            <a:r>
              <a:rPr lang="zh-CN" altLang="en-US" sz="2000" b="1" dirty="0">
                <a:solidFill>
                  <a:srgbClr val="FF0000"/>
                </a:solidFill>
                <a:latin typeface="华文新魏" charset="0"/>
                <a:ea typeface="华文新魏" charset="0"/>
                <a:cs typeface="华文新魏" charset="0"/>
              </a:rPr>
              <a:t>分散存放页表页</a:t>
            </a:r>
            <a:r>
              <a:rPr lang="zh-CN" altLang="en-US" sz="2000" b="1" dirty="0">
                <a:solidFill>
                  <a:srgbClr val="0000FF"/>
                </a:solidFill>
                <a:latin typeface="华文新魏" charset="0"/>
                <a:ea typeface="华文新魏" charset="0"/>
                <a:cs typeface="华文新魏" charset="0"/>
              </a:rPr>
              <a:t>问题，但未解决</a:t>
            </a:r>
            <a:r>
              <a:rPr lang="zh-CN" altLang="en-US" sz="2000" b="1" dirty="0">
                <a:solidFill>
                  <a:srgbClr val="FF0000"/>
                </a:solidFill>
                <a:latin typeface="华文新魏" charset="0"/>
                <a:ea typeface="华文新魏" charset="0"/>
                <a:cs typeface="华文新魏" charset="0"/>
              </a:rPr>
              <a:t>页表页如何占用内存空间</a:t>
            </a:r>
            <a:r>
              <a:rPr lang="zh-CN" altLang="en-US" sz="2000" b="1" dirty="0">
                <a:solidFill>
                  <a:srgbClr val="0000FF"/>
                </a:solidFill>
                <a:latin typeface="华文新魏" charset="0"/>
                <a:ea typeface="华文新魏" charset="0"/>
                <a:cs typeface="华文新魏" charset="0"/>
              </a:rPr>
              <a:t>的问题</a:t>
            </a:r>
            <a:endParaRPr lang="zh-CN" altLang="en-US" sz="2000" b="1" dirty="0">
              <a:solidFill>
                <a:srgbClr val="0000FF"/>
              </a:solidFill>
            </a:endParaRPr>
          </a:p>
        </p:txBody>
      </p:sp>
    </p:spTree>
    <p:extLst>
      <p:ext uri="{BB962C8B-B14F-4D97-AF65-F5344CB8AC3E}">
        <p14:creationId xmlns:p14="http://schemas.microsoft.com/office/powerpoint/2010/main" val="2278747011"/>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页表页占用内存空间问题的解决</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进程运行涉及页面的页表页应放在内存，</a:t>
            </a:r>
            <a:r>
              <a:rPr lang="zh-CN" altLang="en-US" dirty="0">
                <a:solidFill>
                  <a:srgbClr val="FF0000"/>
                </a:solidFill>
                <a:latin typeface="华文新魏" charset="0"/>
                <a:ea typeface="华文新魏" charset="0"/>
                <a:cs typeface="华文新魏" charset="0"/>
              </a:rPr>
              <a:t>其他页表页使用时再调入</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在页目录表中增加</a:t>
            </a:r>
            <a:r>
              <a:rPr lang="zh-CN" altLang="en-US" dirty="0">
                <a:solidFill>
                  <a:srgbClr val="0000FF"/>
                </a:solidFill>
                <a:latin typeface="华文新魏" charset="0"/>
                <a:ea typeface="华文新魏" charset="0"/>
                <a:cs typeface="华文新魏" charset="0"/>
              </a:rPr>
              <a:t>特征位</a:t>
            </a:r>
            <a:r>
              <a:rPr lang="zh-CN" altLang="zh-CN"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指示</a:t>
            </a:r>
            <a:r>
              <a:rPr lang="zh-CN" altLang="en-US" dirty="0">
                <a:latin typeface="华文新魏" charset="0"/>
                <a:ea typeface="华文新魏" charset="0"/>
                <a:cs typeface="华文新魏" charset="0"/>
              </a:rPr>
              <a:t>对应的页表页</a:t>
            </a:r>
            <a:r>
              <a:rPr lang="zh-CN" altLang="en-US" dirty="0">
                <a:solidFill>
                  <a:srgbClr val="FF0000"/>
                </a:solidFill>
                <a:latin typeface="华文新魏" charset="0"/>
                <a:ea typeface="华文新魏" charset="0"/>
                <a:cs typeface="华文新魏" charset="0"/>
              </a:rPr>
              <a:t>是否已调入内存</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地址转换机构根据逻辑地址中的</a:t>
            </a:r>
            <a:r>
              <a:rPr lang="zh-CN" altLang="en-US" dirty="0">
                <a:solidFill>
                  <a:srgbClr val="0000FF"/>
                </a:solidFill>
                <a:latin typeface="华文新魏" charset="0"/>
                <a:ea typeface="华文新魏" charset="0"/>
                <a:cs typeface="华文新魏" charset="0"/>
              </a:rPr>
              <a:t>页目录位移</a:t>
            </a:r>
            <a:r>
              <a:rPr lang="zh-CN" altLang="en-US" dirty="0">
                <a:latin typeface="华文新魏" charset="0"/>
                <a:ea typeface="华文新魏" charset="0"/>
                <a:cs typeface="华文新魏" charset="0"/>
              </a:rPr>
              <a:t>来查页目录表对应表项</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如未调入</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应产生一个</a:t>
            </a:r>
            <a:r>
              <a:rPr lang="zh-CN" altLang="en-US" dirty="0">
                <a:latin typeface="Times New Roman"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缺页表页</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中断信号，请求操作系统将页表页调入内存</a:t>
            </a:r>
          </a:p>
          <a:p>
            <a:pPr algn="just"/>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spTree>
    <p:extLst>
      <p:ext uri="{BB962C8B-B14F-4D97-AF65-F5344CB8AC3E}">
        <p14:creationId xmlns:p14="http://schemas.microsoft.com/office/powerpoint/2010/main" val="11870499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多级页表结构的本质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多级页表系统扩展应用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解决</a:t>
            </a:r>
            <a:r>
              <a:rPr lang="zh-CN" altLang="en-US" dirty="0">
                <a:solidFill>
                  <a:srgbClr val="0000FF"/>
                </a:solidFill>
                <a:latin typeface="华文新魏" charset="0"/>
                <a:ea typeface="华文新魏" charset="0"/>
                <a:cs typeface="华文新魏" charset="0"/>
              </a:rPr>
              <a:t>大内存系统</a:t>
            </a:r>
            <a:r>
              <a:rPr lang="zh-CN" altLang="en-US" dirty="0">
                <a:latin typeface="华文新魏" charset="0"/>
                <a:ea typeface="华文新魏" charset="0"/>
                <a:cs typeface="华文新魏" charset="0"/>
              </a:rPr>
              <a:t>及</a:t>
            </a:r>
            <a:r>
              <a:rPr lang="zh-CN" altLang="en-US" dirty="0">
                <a:solidFill>
                  <a:srgbClr val="0000FF"/>
                </a:solidFill>
                <a:latin typeface="华文新魏" charset="0"/>
                <a:ea typeface="华文新魏" charset="0"/>
                <a:cs typeface="华文新魏" charset="0"/>
              </a:rPr>
              <a:t>逻辑地址空间扩展</a:t>
            </a:r>
            <a:r>
              <a:rPr lang="zh-CN" altLang="en-US" dirty="0">
                <a:latin typeface="华文新魏" charset="0"/>
                <a:ea typeface="华文新魏" charset="0"/>
                <a:cs typeface="华文新魏" charset="0"/>
              </a:rPr>
              <a:t>问题</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多级不连续导致多级索引，以二级页表为例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用户程序的</a:t>
            </a:r>
            <a:r>
              <a:rPr lang="zh-CN" altLang="en-US" dirty="0">
                <a:solidFill>
                  <a:srgbClr val="0000FF"/>
                </a:solidFill>
                <a:latin typeface="华文新魏" charset="0"/>
                <a:ea typeface="华文新魏" charset="0"/>
                <a:cs typeface="华文新魏" charset="0"/>
              </a:rPr>
              <a:t>页面</a:t>
            </a:r>
            <a:r>
              <a:rPr lang="zh-CN" altLang="en-US" dirty="0">
                <a:solidFill>
                  <a:srgbClr val="FF0000"/>
                </a:solidFill>
                <a:latin typeface="华文新魏" charset="0"/>
                <a:ea typeface="华文新魏" charset="0"/>
                <a:cs typeface="华文新魏" charset="0"/>
              </a:rPr>
              <a:t>不连续存放，</a:t>
            </a:r>
            <a:r>
              <a:rPr lang="zh-CN" altLang="en-US" dirty="0">
                <a:solidFill>
                  <a:srgbClr val="292929"/>
                </a:solidFill>
                <a:latin typeface="华文新魏" charset="0"/>
                <a:ea typeface="华文新魏" charset="0"/>
                <a:cs typeface="华文新魏" charset="0"/>
              </a:rPr>
              <a:t>要有</a:t>
            </a:r>
            <a:r>
              <a:rPr lang="zh-CN" altLang="en-US" dirty="0">
                <a:solidFill>
                  <a:srgbClr val="FF0000"/>
                </a:solidFill>
                <a:latin typeface="华文新魏" charset="0"/>
                <a:ea typeface="华文新魏" charset="0"/>
                <a:cs typeface="华文新魏" charset="0"/>
              </a:rPr>
              <a:t>页面地址索引</a:t>
            </a:r>
            <a:r>
              <a:rPr lang="zh-CN" altLang="en-US" dirty="0">
                <a:latin typeface="华文新魏" charset="0"/>
                <a:ea typeface="华文新魏" charset="0"/>
                <a:cs typeface="华文新魏" charset="0"/>
              </a:rPr>
              <a:t>，该索引是</a:t>
            </a:r>
            <a:r>
              <a:rPr lang="zh-CN" altLang="en-US" dirty="0">
                <a:solidFill>
                  <a:srgbClr val="0000FF"/>
                </a:solidFill>
                <a:latin typeface="华文新魏" charset="0"/>
                <a:ea typeface="华文新魏" charset="0"/>
                <a:cs typeface="华文新魏" charset="0"/>
              </a:rPr>
              <a:t>进程页表</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进程页表</a:t>
            </a:r>
            <a:r>
              <a:rPr lang="zh-CN" altLang="en-US" dirty="0">
                <a:solidFill>
                  <a:srgbClr val="FF0000"/>
                </a:solidFill>
                <a:latin typeface="华文新魏" charset="0"/>
                <a:ea typeface="华文新魏" charset="0"/>
                <a:cs typeface="华文新魏" charset="0"/>
              </a:rPr>
              <a:t>又是不连续存放的</a:t>
            </a:r>
            <a:r>
              <a:rPr lang="zh-CN" altLang="en-US" dirty="0">
                <a:solidFill>
                  <a:srgbClr val="0000FF"/>
                </a:solidFill>
                <a:latin typeface="华文新魏" charset="0"/>
                <a:ea typeface="华文新魏" charset="0"/>
                <a:cs typeface="华文新魏" charset="0"/>
              </a:rPr>
              <a:t>多个页表页</a:t>
            </a:r>
            <a:r>
              <a:rPr lang="zh-CN" altLang="en-US" dirty="0">
                <a:latin typeface="华文新魏" charset="0"/>
                <a:ea typeface="华文新魏" charset="0"/>
                <a:cs typeface="华文新魏" charset="0"/>
              </a:rPr>
              <a:t>，故</a:t>
            </a:r>
            <a:r>
              <a:rPr lang="zh-CN" altLang="en-US" dirty="0">
                <a:solidFill>
                  <a:srgbClr val="FF0000"/>
                </a:solidFill>
                <a:latin typeface="华文新魏" charset="0"/>
                <a:ea typeface="华文新魏" charset="0"/>
                <a:cs typeface="华文新魏" charset="0"/>
              </a:rPr>
              <a:t>页表页也要页表页地址索引</a:t>
            </a:r>
            <a:r>
              <a:rPr lang="zh-CN" altLang="en-US" dirty="0">
                <a:latin typeface="华文新魏" charset="0"/>
                <a:ea typeface="华文新魏" charset="0"/>
                <a:cs typeface="华文新魏" charset="0"/>
              </a:rPr>
              <a:t>，该索引就是</a:t>
            </a:r>
            <a:r>
              <a:rPr lang="zh-CN" altLang="en-US" dirty="0">
                <a:solidFill>
                  <a:srgbClr val="0000FF"/>
                </a:solidFill>
                <a:latin typeface="华文新魏" charset="0"/>
                <a:ea typeface="华文新魏" charset="0"/>
                <a:cs typeface="华文新魏" charset="0"/>
              </a:rPr>
              <a:t>页目录</a:t>
            </a:r>
          </a:p>
          <a:p>
            <a:pPr lvl="1" eaLnBrk="1" hangingPunct="1"/>
            <a:r>
              <a:rPr lang="zh-CN" altLang="en-US" dirty="0">
                <a:latin typeface="华文新魏" charset="0"/>
                <a:ea typeface="华文新魏" charset="0"/>
                <a:cs typeface="华文新魏" charset="0"/>
              </a:rPr>
              <a:t>页目录项是页表页的索引，而页表页项是进程程序的页面索引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59</a:t>
            </a:fld>
            <a:endParaRPr lang="en-US" altLang="zh-CN" dirty="0"/>
          </a:p>
        </p:txBody>
      </p:sp>
    </p:spTree>
    <p:extLst>
      <p:ext uri="{BB962C8B-B14F-4D97-AF65-F5344CB8AC3E}">
        <p14:creationId xmlns:p14="http://schemas.microsoft.com/office/powerpoint/2010/main" val="356676277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程序编译</a:t>
            </a:r>
            <a:endParaRPr kumimoji="1" lang="zh-CN" altLang="en-US" dirty="0"/>
          </a:p>
        </p:txBody>
      </p:sp>
      <p:sp>
        <p:nvSpPr>
          <p:cNvPr id="3" name="内容占位符 2"/>
          <p:cNvSpPr>
            <a:spLocks noGrp="1"/>
          </p:cNvSpPr>
          <p:nvPr>
            <p:ph idx="1"/>
          </p:nvPr>
        </p:nvSpPr>
        <p:spPr>
          <a:xfrm>
            <a:off x="107504" y="1340768"/>
            <a:ext cx="8964488" cy="5112568"/>
          </a:xfrm>
        </p:spPr>
        <p:txBody>
          <a:bodyPr/>
          <a:lstStyle/>
          <a:p>
            <a:pPr eaLnBrk="1" hangingPunct="1"/>
            <a:r>
              <a:rPr lang="zh-CN" altLang="zh-CN" dirty="0">
                <a:latin typeface="华文新魏"/>
                <a:cs typeface="华文新魏"/>
              </a:rPr>
              <a:t>模块包含</a:t>
            </a:r>
            <a:r>
              <a:rPr lang="zh-CN" altLang="zh-CN" dirty="0">
                <a:solidFill>
                  <a:srgbClr val="FF0000"/>
                </a:solidFill>
                <a:latin typeface="华文新魏"/>
                <a:cs typeface="华文新魏"/>
              </a:rPr>
              <a:t>外部引用</a:t>
            </a:r>
            <a:r>
              <a:rPr lang="zh-CN" altLang="en-US" dirty="0">
                <a:latin typeface="华文新魏"/>
                <a:cs typeface="华文新魏"/>
              </a:rPr>
              <a:t>（如其他模块或函数库）</a:t>
            </a:r>
            <a:endParaRPr lang="en-US" altLang="zh-CN" dirty="0">
              <a:latin typeface="华文新魏"/>
              <a:cs typeface="华文新魏"/>
            </a:endParaRPr>
          </a:p>
          <a:p>
            <a:pPr eaLnBrk="1" hangingPunct="1"/>
            <a:r>
              <a:rPr lang="zh-CN" altLang="en-US" dirty="0">
                <a:latin typeface="华文新魏"/>
                <a:cs typeface="华文新魏"/>
              </a:rPr>
              <a:t>编译记录</a:t>
            </a:r>
            <a:r>
              <a:rPr lang="zh-CN" altLang="en-US" dirty="0">
                <a:solidFill>
                  <a:srgbClr val="0000FF"/>
                </a:solidFill>
                <a:latin typeface="华文新魏"/>
                <a:cs typeface="华文新魏"/>
              </a:rPr>
              <a:t>引用发生位置</a:t>
            </a:r>
            <a:r>
              <a:rPr lang="zh-CN" altLang="en-US" dirty="0">
                <a:latin typeface="华文新魏"/>
                <a:cs typeface="华文新魏"/>
              </a:rPr>
              <a:t>，产生相应的目标代码模块，每个都附有供引用使用的</a:t>
            </a:r>
            <a:r>
              <a:rPr lang="zh-CN" altLang="en-US" dirty="0">
                <a:solidFill>
                  <a:srgbClr val="FF0000"/>
                </a:solidFill>
                <a:latin typeface="华文新魏"/>
                <a:cs typeface="华文新魏"/>
              </a:rPr>
              <a:t>内部符号表</a:t>
            </a:r>
            <a:r>
              <a:rPr lang="zh-CN" altLang="en-US" dirty="0">
                <a:latin typeface="华文新魏"/>
                <a:cs typeface="华文新魏"/>
              </a:rPr>
              <a:t>和</a:t>
            </a:r>
            <a:r>
              <a:rPr lang="zh-CN" altLang="en-US" dirty="0">
                <a:solidFill>
                  <a:srgbClr val="FF0000"/>
                </a:solidFill>
                <a:latin typeface="华文新魏"/>
                <a:cs typeface="华文新魏"/>
              </a:rPr>
              <a:t>外部符号表</a:t>
            </a:r>
            <a:endParaRPr lang="en-US" altLang="zh-CN" dirty="0">
              <a:solidFill>
                <a:srgbClr val="FF0000"/>
              </a:solidFill>
              <a:latin typeface="华文新魏"/>
              <a:cs typeface="华文新魏"/>
            </a:endParaRPr>
          </a:p>
          <a:p>
            <a:pPr lvl="1" eaLnBrk="1" hangingPunct="1"/>
            <a:r>
              <a:rPr lang="zh-CN" altLang="en-US" dirty="0">
                <a:solidFill>
                  <a:srgbClr val="0000FF"/>
                </a:solidFill>
              </a:rPr>
              <a:t>符号表</a:t>
            </a:r>
            <a:r>
              <a:rPr lang="zh-CN" altLang="en-US" dirty="0"/>
              <a:t>依次给出每个</a:t>
            </a:r>
            <a:r>
              <a:rPr lang="zh-CN" altLang="en-US" dirty="0">
                <a:solidFill>
                  <a:srgbClr val="0000FF"/>
                </a:solidFill>
              </a:rPr>
              <a:t>符号名</a:t>
            </a:r>
            <a:r>
              <a:rPr lang="zh-CN" altLang="en-US" dirty="0"/>
              <a:t>及在本目标代码模块中的</a:t>
            </a:r>
            <a:r>
              <a:rPr lang="zh-CN" altLang="en-US" dirty="0">
                <a:solidFill>
                  <a:srgbClr val="0000FF"/>
                </a:solidFill>
              </a:rPr>
              <a:t>名字地址</a:t>
            </a:r>
            <a:r>
              <a:rPr lang="zh-CN" altLang="en-US" dirty="0"/>
              <a:t>，</a:t>
            </a:r>
            <a:r>
              <a:rPr lang="zh-CN" altLang="en-US" dirty="0">
                <a:solidFill>
                  <a:srgbClr val="FF0000"/>
                </a:solidFill>
              </a:rPr>
              <a:t>在模块被链接时进行转换</a:t>
            </a:r>
            <a:endParaRPr lang="en-US" altLang="zh-CN" dirty="0">
              <a:solidFill>
                <a:srgbClr val="FF0000"/>
              </a:solidFill>
            </a:endParaRPr>
          </a:p>
          <a:p>
            <a:pPr eaLnBrk="1" hangingPunct="1"/>
            <a:r>
              <a:rPr lang="zh-CN" altLang="en-US" dirty="0">
                <a:latin typeface="华文新魏"/>
                <a:cs typeface="华文新魏"/>
              </a:rPr>
              <a:t>举例：</a:t>
            </a:r>
            <a:r>
              <a:rPr lang="en-US" altLang="zh-CN" dirty="0">
                <a:solidFill>
                  <a:srgbClr val="660066"/>
                </a:solidFill>
                <a:latin typeface="华文新魏"/>
                <a:cs typeface="华文新魏"/>
              </a:rPr>
              <a:t>main</a:t>
            </a:r>
            <a:r>
              <a:rPr lang="zh-CN" altLang="en-US" dirty="0">
                <a:latin typeface="华文新魏"/>
                <a:cs typeface="华文新魏"/>
              </a:rPr>
              <a:t>程序包含</a:t>
            </a:r>
            <a:r>
              <a:rPr lang="en-US" altLang="zh-CN" dirty="0">
                <a:solidFill>
                  <a:srgbClr val="660066"/>
                </a:solidFill>
                <a:latin typeface="华文新魏"/>
                <a:cs typeface="华文新魏"/>
              </a:rPr>
              <a:t>SQRT</a:t>
            </a:r>
            <a:r>
              <a:rPr lang="zh-CN" altLang="zh-CN" dirty="0">
                <a:latin typeface="华文新魏"/>
                <a:cs typeface="华文新魏"/>
              </a:rPr>
              <a:t>和 </a:t>
            </a:r>
            <a:r>
              <a:rPr lang="en-US" altLang="zh-CN" dirty="0">
                <a:solidFill>
                  <a:srgbClr val="660066"/>
                </a:solidFill>
                <a:latin typeface="华文新魏"/>
                <a:cs typeface="华文新魏"/>
              </a:rPr>
              <a:t>SUB1</a:t>
            </a:r>
          </a:p>
          <a:p>
            <a:pPr lvl="1" eaLnBrk="1" hangingPunct="1"/>
            <a:r>
              <a:rPr lang="en-US" altLang="zh-CN" dirty="0">
                <a:solidFill>
                  <a:srgbClr val="7030A0"/>
                </a:solidFill>
              </a:rPr>
              <a:t>SQRT</a:t>
            </a:r>
            <a:r>
              <a:rPr lang="zh-CN" altLang="zh-CN" dirty="0"/>
              <a:t>是函数库中的标准子程序，</a:t>
            </a:r>
            <a:r>
              <a:rPr lang="en-US" altLang="zh-CN" dirty="0">
                <a:solidFill>
                  <a:srgbClr val="7030A0"/>
                </a:solidFill>
              </a:rPr>
              <a:t>SUB1</a:t>
            </a:r>
            <a:r>
              <a:rPr lang="zh-CN" altLang="zh-CN" dirty="0"/>
              <a:t>是另一个模块中定义的子程序，</a:t>
            </a:r>
            <a:r>
              <a:rPr lang="zh-CN" altLang="en-US" dirty="0"/>
              <a:t>此时</a:t>
            </a:r>
            <a:r>
              <a:rPr lang="zh-CN" altLang="zh-CN" dirty="0"/>
              <a:t>所</a:t>
            </a:r>
            <a:r>
              <a:rPr lang="zh-CN" altLang="zh-CN" dirty="0">
                <a:solidFill>
                  <a:srgbClr val="FF0000"/>
                </a:solidFill>
              </a:rPr>
              <a:t>调用的入口地址均是未知的</a:t>
            </a:r>
            <a:endParaRPr lang="en-US" altLang="zh-CN" dirty="0">
              <a:solidFill>
                <a:srgbClr val="FF0000"/>
              </a:solidFill>
            </a:endParaRPr>
          </a:p>
          <a:p>
            <a:pPr lvl="1" eaLnBrk="1" hangingPunct="1"/>
            <a:r>
              <a:rPr lang="zh-CN" altLang="zh-CN" dirty="0"/>
              <a:t>编译程序或汇编程序将在</a:t>
            </a:r>
            <a:r>
              <a:rPr lang="zh-CN" altLang="zh-CN" dirty="0">
                <a:solidFill>
                  <a:srgbClr val="0000FF"/>
                </a:solidFill>
              </a:rPr>
              <a:t>外部符号表</a:t>
            </a:r>
            <a:r>
              <a:rPr lang="zh-CN" altLang="zh-CN" dirty="0"/>
              <a:t>中记录外部符号名</a:t>
            </a:r>
            <a:r>
              <a:rPr lang="en-US" altLang="zh-CN" dirty="0">
                <a:solidFill>
                  <a:srgbClr val="7030A0"/>
                </a:solidFill>
              </a:rPr>
              <a:t>SQRT</a:t>
            </a:r>
            <a:r>
              <a:rPr lang="zh-CN" altLang="zh-CN" dirty="0"/>
              <a:t>和</a:t>
            </a:r>
            <a:r>
              <a:rPr lang="en-US" altLang="zh-CN" dirty="0">
                <a:solidFill>
                  <a:srgbClr val="7030A0"/>
                </a:solidFill>
              </a:rPr>
              <a:t>SUB1</a:t>
            </a:r>
            <a:r>
              <a:rPr lang="zh-CN" altLang="zh-CN" dirty="0"/>
              <a:t>，同时两条</a:t>
            </a:r>
            <a:r>
              <a:rPr lang="zh-CN" altLang="zh-CN" dirty="0">
                <a:solidFill>
                  <a:srgbClr val="0000FF"/>
                </a:solidFill>
              </a:rPr>
              <a:t>调用指令</a:t>
            </a:r>
            <a:r>
              <a:rPr lang="zh-CN" altLang="zh-CN" dirty="0"/>
              <a:t>指向函数和子程序的位置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a:t>
            </a:fld>
            <a:endParaRPr lang="en-US" altLang="zh-CN" dirty="0"/>
          </a:p>
        </p:txBody>
      </p:sp>
    </p:spTree>
    <p:extLst>
      <p:ext uri="{BB962C8B-B14F-4D97-AF65-F5344CB8AC3E}">
        <p14:creationId xmlns:p14="http://schemas.microsoft.com/office/powerpoint/2010/main" val="332115888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反置页表</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反置页表（</a:t>
            </a:r>
            <a:r>
              <a:rPr lang="en-US" altLang="zh-CN" dirty="0">
                <a:latin typeface="华文新魏"/>
                <a:cs typeface="华文新魏"/>
              </a:rPr>
              <a:t>Inverted Page Table</a:t>
            </a:r>
            <a:r>
              <a:rPr lang="zh-CN" altLang="zh-CN" dirty="0">
                <a:latin typeface="华文新魏"/>
                <a:cs typeface="华文新魏"/>
              </a:rPr>
              <a:t>,</a:t>
            </a:r>
            <a:r>
              <a:rPr lang="zh-CN" altLang="en-US" dirty="0">
                <a:latin typeface="华文新魏"/>
                <a:cs typeface="华文新魏"/>
              </a:rPr>
              <a:t> </a:t>
            </a:r>
            <a:r>
              <a:rPr lang="en-US" altLang="zh-CN" dirty="0">
                <a:latin typeface="华文新魏"/>
                <a:cs typeface="华文新魏"/>
              </a:rPr>
              <a:t>IPT</a:t>
            </a:r>
            <a:r>
              <a:rPr lang="zh-CN" altLang="en-US" dirty="0">
                <a:latin typeface="华文新魏"/>
                <a:cs typeface="华文新魏"/>
              </a:rPr>
              <a:t>）</a:t>
            </a:r>
            <a:r>
              <a:rPr lang="zh-CN" altLang="zh-CN" dirty="0">
                <a:latin typeface="华文新魏"/>
                <a:cs typeface="华文新魏"/>
              </a:rPr>
              <a:t>为</a:t>
            </a:r>
            <a:r>
              <a:rPr lang="zh-CN" altLang="zh-CN" dirty="0">
                <a:solidFill>
                  <a:srgbClr val="FF0000"/>
                </a:solidFill>
                <a:latin typeface="华文新魏"/>
                <a:cs typeface="华文新魏"/>
              </a:rPr>
              <a:t>所有进程维护一张表</a:t>
            </a:r>
            <a:endParaRPr lang="en-US" altLang="zh-CN" dirty="0">
              <a:solidFill>
                <a:srgbClr val="FF0000"/>
              </a:solidFill>
              <a:latin typeface="华文新魏"/>
              <a:cs typeface="华文新魏"/>
            </a:endParaRPr>
          </a:p>
          <a:p>
            <a:pPr lvl="1" eaLnBrk="1" hangingPunct="1"/>
            <a:r>
              <a:rPr lang="zh-CN" altLang="en-US" dirty="0"/>
              <a:t>用于实现</a:t>
            </a:r>
            <a:r>
              <a:rPr lang="zh-CN" altLang="en-US" dirty="0">
                <a:solidFill>
                  <a:srgbClr val="FF0000"/>
                </a:solidFill>
              </a:rPr>
              <a:t>从物理地址到逻辑地址的转换</a:t>
            </a:r>
            <a:endParaRPr lang="en-US" altLang="zh-CN" dirty="0"/>
          </a:p>
          <a:p>
            <a:pPr lvl="1" eaLnBrk="1" hangingPunct="1"/>
            <a:r>
              <a:rPr lang="zh-CN" altLang="en-US" dirty="0"/>
              <a:t>该表为内存中的每一个物理块建立一个页表，并按照块号排序</a:t>
            </a:r>
            <a:r>
              <a:rPr lang="zh-CN" altLang="zh-CN" dirty="0"/>
              <a:t>，表项包含 </a:t>
            </a:r>
            <a:endParaRPr lang="en-US" altLang="zh-CN" dirty="0"/>
          </a:p>
          <a:p>
            <a:pPr lvl="2" eaLnBrk="1" hangingPunct="1"/>
            <a:r>
              <a:rPr lang="zh-CN" altLang="zh-CN" dirty="0">
                <a:latin typeface="华文新魏"/>
                <a:ea typeface="华文新魏"/>
                <a:cs typeface="华文新魏"/>
              </a:rPr>
              <a:t>在此页框中</a:t>
            </a:r>
            <a:r>
              <a:rPr lang="zh-CN" altLang="en-US" dirty="0">
                <a:latin typeface="华文新魏"/>
                <a:ea typeface="华文新魏"/>
                <a:cs typeface="华文新魏"/>
              </a:rPr>
              <a:t>的</a:t>
            </a:r>
            <a:r>
              <a:rPr lang="zh-CN" altLang="zh-CN" dirty="0">
                <a:solidFill>
                  <a:srgbClr val="FF0000"/>
                </a:solidFill>
                <a:latin typeface="华文新魏"/>
                <a:ea typeface="华文新魏"/>
                <a:cs typeface="华文新魏"/>
              </a:rPr>
              <a:t>页面页号</a:t>
            </a:r>
            <a:endParaRPr lang="en-US" altLang="zh-CN" dirty="0">
              <a:solidFill>
                <a:srgbClr val="FF0000"/>
              </a:solidFill>
              <a:latin typeface="华文新魏"/>
              <a:ea typeface="华文新魏"/>
              <a:cs typeface="华文新魏"/>
            </a:endParaRPr>
          </a:p>
          <a:p>
            <a:pPr lvl="2" eaLnBrk="1" hangingPunct="1"/>
            <a:r>
              <a:rPr lang="zh-CN" altLang="zh-CN" dirty="0">
                <a:latin typeface="华文新魏"/>
                <a:ea typeface="华文新魏"/>
                <a:cs typeface="华文新魏"/>
              </a:rPr>
              <a:t>页面所属</a:t>
            </a:r>
            <a:r>
              <a:rPr lang="zh-CN" altLang="zh-CN" dirty="0">
                <a:solidFill>
                  <a:srgbClr val="FF0000"/>
                </a:solidFill>
                <a:latin typeface="华文新魏"/>
                <a:ea typeface="华文新魏"/>
                <a:cs typeface="华文新魏"/>
              </a:rPr>
              <a:t>进程的标识符</a:t>
            </a:r>
            <a:endParaRPr lang="en-US" altLang="zh-CN" dirty="0">
              <a:solidFill>
                <a:srgbClr val="FF0000"/>
              </a:solidFill>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哈希链指针</a:t>
            </a:r>
            <a:r>
              <a:rPr lang="zh-CN" altLang="zh-CN" dirty="0">
                <a:latin typeface="华文新魏"/>
                <a:ea typeface="华文新魏"/>
                <a:cs typeface="华文新魏"/>
              </a:rPr>
              <a:t> </a:t>
            </a:r>
            <a:endParaRPr lang="en-US" altLang="zh-CN" dirty="0">
              <a:latin typeface="华文新魏"/>
              <a:ea typeface="华文新魏"/>
              <a:cs typeface="华文新魏"/>
            </a:endParaRPr>
          </a:p>
          <a:p>
            <a:pPr eaLnBrk="1" hangingPunct="1"/>
            <a:r>
              <a:rPr lang="zh-CN" altLang="en-US" dirty="0">
                <a:latin typeface="华文新魏"/>
                <a:cs typeface="华文新魏"/>
              </a:rPr>
              <a:t>逻辑地址设计</a:t>
            </a:r>
            <a:endParaRPr lang="en-US" altLang="zh-CN" dirty="0">
              <a:latin typeface="华文新魏"/>
              <a:cs typeface="华文新魏"/>
            </a:endParaRPr>
          </a:p>
          <a:p>
            <a:pPr lvl="1" eaLnBrk="1" hangingPunct="1"/>
            <a:r>
              <a:rPr lang="zh-CN" altLang="zh-CN" dirty="0"/>
              <a:t>由</a:t>
            </a:r>
            <a:r>
              <a:rPr lang="zh-CN" altLang="zh-CN" dirty="0">
                <a:solidFill>
                  <a:srgbClr val="0000FF"/>
                </a:solidFill>
              </a:rPr>
              <a:t>进程标识符</a:t>
            </a:r>
            <a:r>
              <a:rPr lang="zh-CN" altLang="zh-CN" dirty="0"/>
              <a:t>、</a:t>
            </a:r>
            <a:r>
              <a:rPr lang="zh-CN" altLang="zh-CN" dirty="0">
                <a:solidFill>
                  <a:srgbClr val="0000FF"/>
                </a:solidFill>
              </a:rPr>
              <a:t>页号</a:t>
            </a:r>
            <a:r>
              <a:rPr lang="zh-CN" altLang="zh-CN" dirty="0"/>
              <a:t>和</a:t>
            </a:r>
            <a:r>
              <a:rPr lang="zh-CN" altLang="zh-CN" dirty="0">
                <a:solidFill>
                  <a:srgbClr val="0000FF"/>
                </a:solidFill>
              </a:rPr>
              <a:t>页内位移</a:t>
            </a:r>
            <a:r>
              <a:rPr lang="en-US" altLang="zh-CN" dirty="0"/>
              <a:t>3</a:t>
            </a:r>
            <a:r>
              <a:rPr lang="zh-CN" altLang="zh-CN" dirty="0"/>
              <a:t>个部分组 </a:t>
            </a:r>
            <a:endParaRPr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60</a:t>
            </a:fld>
            <a:endParaRPr lang="en-US" altLang="zh-CN" dirty="0"/>
          </a:p>
        </p:txBody>
      </p:sp>
    </p:spTree>
    <p:extLst>
      <p:ext uri="{BB962C8B-B14F-4D97-AF65-F5344CB8AC3E}">
        <p14:creationId xmlns:p14="http://schemas.microsoft.com/office/powerpoint/2010/main" val="148537291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反置页表地址转换过程</a:t>
            </a:r>
            <a:endParaRPr kumimoji="1" lang="en-US" altLang="zh-CN" dirty="0"/>
          </a:p>
        </p:txBody>
      </p:sp>
      <p:sp>
        <p:nvSpPr>
          <p:cNvPr id="3" name="内容占位符 2"/>
          <p:cNvSpPr>
            <a:spLocks noGrp="1"/>
          </p:cNvSpPr>
          <p:nvPr>
            <p:ph idx="1"/>
          </p:nvPr>
        </p:nvSpPr>
        <p:spPr>
          <a:xfrm>
            <a:off x="179512" y="1268760"/>
            <a:ext cx="8856984" cy="5159424"/>
          </a:xfrm>
        </p:spPr>
        <p:txBody>
          <a:bodyPr/>
          <a:lstStyle/>
          <a:p>
            <a:r>
              <a:rPr lang="zh-CN" altLang="en-US" dirty="0">
                <a:latin typeface="华文新魏"/>
                <a:cs typeface="华文新魏"/>
              </a:rPr>
              <a:t>访问内存时，</a:t>
            </a:r>
            <a:r>
              <a:rPr lang="zh-CN" altLang="zh-CN" dirty="0">
                <a:latin typeface="华文新魏"/>
                <a:cs typeface="华文新魏"/>
              </a:rPr>
              <a:t>地址转换机制用</a:t>
            </a:r>
            <a:r>
              <a:rPr lang="zh-CN" altLang="zh-CN" dirty="0">
                <a:solidFill>
                  <a:srgbClr val="0000FF"/>
                </a:solidFill>
                <a:latin typeface="华文新魏"/>
                <a:cs typeface="华文新魏"/>
              </a:rPr>
              <a:t>进程标识符</a:t>
            </a:r>
            <a:r>
              <a:rPr lang="zh-CN" altLang="zh-CN" dirty="0">
                <a:latin typeface="华文新魏"/>
                <a:cs typeface="华文新魏"/>
              </a:rPr>
              <a:t>与</a:t>
            </a:r>
            <a:r>
              <a:rPr lang="zh-CN" altLang="zh-CN" dirty="0">
                <a:solidFill>
                  <a:srgbClr val="0000FF"/>
                </a:solidFill>
                <a:latin typeface="华文新魏"/>
                <a:cs typeface="华文新魏"/>
              </a:rPr>
              <a:t>页号</a:t>
            </a:r>
            <a:r>
              <a:rPr lang="zh-CN" altLang="zh-CN" dirty="0">
                <a:solidFill>
                  <a:srgbClr val="FF0000"/>
                </a:solidFill>
                <a:latin typeface="华文新魏"/>
                <a:cs typeface="华文新魏"/>
              </a:rPr>
              <a:t>作为输入</a:t>
            </a:r>
            <a:endParaRPr lang="en-US" altLang="zh-CN" dirty="0">
              <a:solidFill>
                <a:srgbClr val="FF0000"/>
              </a:solidFill>
              <a:latin typeface="华文新魏"/>
              <a:cs typeface="华文新魏"/>
            </a:endParaRPr>
          </a:p>
          <a:p>
            <a:pPr lvl="1"/>
            <a:r>
              <a:rPr lang="zh-CN" altLang="zh-CN" dirty="0"/>
              <a:t>由哈希函数先映射到哈希表，</a:t>
            </a:r>
            <a:r>
              <a:rPr lang="zh-CN" altLang="zh-CN" dirty="0">
                <a:solidFill>
                  <a:srgbClr val="0000FF"/>
                </a:solidFill>
              </a:rPr>
              <a:t>哈希表项</a:t>
            </a:r>
            <a:r>
              <a:rPr lang="zh-CN" altLang="zh-CN" dirty="0">
                <a:solidFill>
                  <a:srgbClr val="FF0000"/>
                </a:solidFill>
              </a:rPr>
              <a:t>存放的是指向</a:t>
            </a:r>
            <a:r>
              <a:rPr lang="en-US" altLang="zh-CN" dirty="0">
                <a:solidFill>
                  <a:srgbClr val="0000FF"/>
                </a:solidFill>
              </a:rPr>
              <a:t>IPT</a:t>
            </a:r>
            <a:r>
              <a:rPr lang="zh-CN" altLang="zh-CN" dirty="0">
                <a:solidFill>
                  <a:srgbClr val="0000FF"/>
                </a:solidFill>
              </a:rPr>
              <a:t>表项</a:t>
            </a:r>
            <a:r>
              <a:rPr lang="zh-CN" altLang="zh-CN" dirty="0">
                <a:solidFill>
                  <a:srgbClr val="FF0000"/>
                </a:solidFill>
              </a:rPr>
              <a:t>的指针</a:t>
            </a:r>
            <a:endParaRPr lang="en-US" altLang="zh-CN" dirty="0">
              <a:solidFill>
                <a:srgbClr val="FF0000"/>
              </a:solidFill>
            </a:endParaRPr>
          </a:p>
          <a:p>
            <a:pPr lvl="1"/>
            <a:r>
              <a:rPr lang="zh-CN" altLang="zh-CN" dirty="0">
                <a:latin typeface="华文新魏"/>
                <a:ea typeface="华文新魏"/>
                <a:cs typeface="华文新魏"/>
              </a:rPr>
              <a:t>此指针要么指向匹配的</a:t>
            </a:r>
            <a:r>
              <a:rPr lang="en-US" altLang="zh-CN" dirty="0">
                <a:latin typeface="华文新魏"/>
                <a:ea typeface="华文新魏"/>
                <a:cs typeface="华文新魏"/>
              </a:rPr>
              <a:t>IPT</a:t>
            </a:r>
            <a:r>
              <a:rPr lang="zh-CN" altLang="zh-CN" dirty="0">
                <a:latin typeface="华文新魏"/>
                <a:ea typeface="华文新魏"/>
                <a:cs typeface="华文新魏"/>
              </a:rPr>
              <a:t>表项，否则，遍历哈希链直至找到进程标识符与页号均匹配的</a:t>
            </a:r>
            <a:r>
              <a:rPr lang="en-US" altLang="zh-CN" dirty="0">
                <a:latin typeface="华文新魏"/>
                <a:ea typeface="华文新魏"/>
                <a:cs typeface="华文新魏"/>
              </a:rPr>
              <a:t>IPT</a:t>
            </a:r>
            <a:r>
              <a:rPr lang="zh-CN" altLang="zh-CN" dirty="0">
                <a:latin typeface="华文新魏"/>
                <a:ea typeface="华文新魏"/>
                <a:cs typeface="华文新魏"/>
              </a:rPr>
              <a:t>表项</a:t>
            </a:r>
            <a:endParaRPr lang="en-US" altLang="zh-CN" dirty="0">
              <a:latin typeface="华文新魏"/>
              <a:ea typeface="华文新魏"/>
              <a:cs typeface="华文新魏"/>
            </a:endParaRPr>
          </a:p>
          <a:p>
            <a:pPr lvl="2"/>
            <a:r>
              <a:rPr lang="en-US" altLang="zh-CN" dirty="0">
                <a:latin typeface="华文新魏"/>
                <a:ea typeface="华文新魏"/>
                <a:cs typeface="华文新魏"/>
              </a:rPr>
              <a:t>IPT</a:t>
            </a:r>
            <a:r>
              <a:rPr lang="zh-CN" altLang="zh-CN" dirty="0">
                <a:latin typeface="华文新魏"/>
                <a:ea typeface="华文新魏"/>
                <a:cs typeface="华文新魏"/>
              </a:rPr>
              <a:t>表项的序号就是页框号，</a:t>
            </a:r>
            <a:r>
              <a:rPr lang="zh-CN" altLang="zh-CN" dirty="0">
                <a:solidFill>
                  <a:srgbClr val="FF0000"/>
                </a:solidFill>
                <a:latin typeface="华文新魏"/>
                <a:ea typeface="华文新魏"/>
                <a:cs typeface="华文新魏"/>
              </a:rPr>
              <a:t>通过拼接</a:t>
            </a:r>
            <a:r>
              <a:rPr lang="zh-CN" altLang="zh-CN" dirty="0">
                <a:solidFill>
                  <a:srgbClr val="0000FF"/>
                </a:solidFill>
                <a:latin typeface="华文新魏"/>
                <a:ea typeface="华文新魏"/>
                <a:cs typeface="华文新魏"/>
              </a:rPr>
              <a:t>页内位移</a:t>
            </a:r>
            <a:r>
              <a:rPr lang="zh-CN" altLang="zh-CN" dirty="0">
                <a:solidFill>
                  <a:srgbClr val="FF0000"/>
                </a:solidFill>
                <a:latin typeface="华文新魏"/>
                <a:ea typeface="华文新魏"/>
                <a:cs typeface="华文新魏"/>
              </a:rPr>
              <a:t>便可生成</a:t>
            </a:r>
            <a:r>
              <a:rPr lang="zh-CN" altLang="zh-CN" dirty="0">
                <a:solidFill>
                  <a:srgbClr val="0000FF"/>
                </a:solidFill>
                <a:latin typeface="华文新魏"/>
                <a:ea typeface="华文新魏"/>
                <a:cs typeface="华文新魏"/>
              </a:rPr>
              <a:t>物理地址</a:t>
            </a:r>
            <a:endParaRPr lang="en-US" altLang="zh-CN" dirty="0">
              <a:solidFill>
                <a:srgbClr val="0000FF"/>
              </a:solidFill>
              <a:latin typeface="华文新魏"/>
              <a:ea typeface="华文新魏"/>
              <a:cs typeface="华文新魏"/>
            </a:endParaRPr>
          </a:p>
          <a:p>
            <a:pPr lvl="1"/>
            <a:r>
              <a:rPr lang="zh-CN" altLang="zh-CN" dirty="0"/>
              <a:t>若反置页表中</a:t>
            </a:r>
            <a:r>
              <a:rPr lang="zh-CN" altLang="zh-CN" dirty="0">
                <a:solidFill>
                  <a:srgbClr val="FF0000"/>
                </a:solidFill>
              </a:rPr>
              <a:t>未找到</a:t>
            </a:r>
            <a:r>
              <a:rPr lang="zh-CN" altLang="zh-CN" dirty="0"/>
              <a:t>匹配的</a:t>
            </a:r>
            <a:r>
              <a:rPr lang="en-US" altLang="zh-CN" dirty="0"/>
              <a:t>IPT</a:t>
            </a:r>
            <a:r>
              <a:rPr lang="zh-CN" altLang="zh-CN" dirty="0"/>
              <a:t>页表项，说明</a:t>
            </a:r>
            <a:r>
              <a:rPr lang="zh-CN" altLang="zh-CN" dirty="0">
                <a:solidFill>
                  <a:srgbClr val="FF0000"/>
                </a:solidFill>
              </a:rPr>
              <a:t>此页不在内存</a:t>
            </a:r>
            <a:endParaRPr lang="en-US" altLang="zh-CN" dirty="0">
              <a:solidFill>
                <a:srgbClr val="FF0000"/>
              </a:solidFill>
            </a:endParaRPr>
          </a:p>
          <a:p>
            <a:pPr lvl="2"/>
            <a:r>
              <a:rPr lang="zh-CN" altLang="zh-CN" dirty="0">
                <a:latin typeface="华文新魏"/>
                <a:ea typeface="华文新魏"/>
                <a:cs typeface="华文新魏"/>
              </a:rPr>
              <a:t>触发</a:t>
            </a:r>
            <a:r>
              <a:rPr lang="zh-CN" altLang="zh-CN" dirty="0">
                <a:solidFill>
                  <a:srgbClr val="FF0000"/>
                </a:solidFill>
                <a:latin typeface="华文新魏"/>
                <a:ea typeface="华文新魏"/>
                <a:cs typeface="华文新魏"/>
              </a:rPr>
              <a:t>缺页异常</a:t>
            </a:r>
            <a:r>
              <a:rPr lang="zh-CN" altLang="zh-CN" dirty="0">
                <a:latin typeface="华文新魏"/>
                <a:ea typeface="华文新魏"/>
                <a:cs typeface="华文新魏"/>
              </a:rPr>
              <a:t>，请求操作系统通过页表调入</a:t>
            </a:r>
            <a:endParaRPr lang="en-US" altLang="zh-CN" dirty="0">
              <a:latin typeface="华文新魏"/>
              <a:ea typeface="华文新魏"/>
              <a:cs typeface="华文新魏"/>
            </a:endParaRPr>
          </a:p>
          <a:p>
            <a:r>
              <a:rPr lang="en-US" altLang="zh-CN" dirty="0">
                <a:latin typeface="STXinwei" panose="02010800040101010101" pitchFamily="2" charset="-122"/>
                <a:ea typeface="STXinwei" panose="02010800040101010101" pitchFamily="2" charset="-122"/>
              </a:rPr>
              <a:t>IPT</a:t>
            </a:r>
            <a:r>
              <a:rPr lang="zh-CN" altLang="en-US" dirty="0">
                <a:latin typeface="STXinwei" panose="02010800040101010101" pitchFamily="2" charset="-122"/>
                <a:ea typeface="STXinwei" panose="02010800040101010101" pitchFamily="2" charset="-122"/>
              </a:rPr>
              <a:t>表特点</a:t>
            </a:r>
            <a:endParaRPr lang="en-US" altLang="zh-CN" dirty="0">
              <a:latin typeface="STXinwei" panose="02010800040101010101" pitchFamily="2" charset="-122"/>
              <a:ea typeface="STXinwei" panose="02010800040101010101" pitchFamily="2" charset="-122"/>
            </a:endParaRPr>
          </a:p>
          <a:p>
            <a:pPr lvl="1"/>
            <a:r>
              <a:rPr lang="zh-CN" altLang="zh-CN" dirty="0"/>
              <a:t>为</a:t>
            </a:r>
            <a:r>
              <a:rPr lang="zh-CN" altLang="en-US" dirty="0"/>
              <a:t>支持</a:t>
            </a:r>
            <a:r>
              <a:rPr lang="zh-CN" altLang="zh-CN" dirty="0"/>
              <a:t>共享内存，须扩展</a:t>
            </a:r>
            <a:r>
              <a:rPr lang="en-US" altLang="zh-CN" dirty="0"/>
              <a:t>IPT</a:t>
            </a:r>
            <a:r>
              <a:rPr lang="zh-CN" altLang="zh-CN" dirty="0"/>
              <a:t>表内容，使每个表项可以记录多个进程 </a:t>
            </a:r>
            <a:endParaRPr lang="en-US" altLang="zh-CN" dirty="0"/>
          </a:p>
          <a:p>
            <a:pPr lvl="1"/>
            <a:r>
              <a:rPr lang="en-US" altLang="zh-CN" dirty="0"/>
              <a:t>IPT</a:t>
            </a:r>
            <a:r>
              <a:rPr lang="zh-CN" altLang="zh-CN" dirty="0"/>
              <a:t>仅包含调入内存的页面，仍需要为进程建立传统页表</a:t>
            </a:r>
            <a:endParaRPr lang="en-US" altLang="zh-CN" sz="2000" dirty="0"/>
          </a:p>
          <a:p>
            <a:pPr lvl="2"/>
            <a:r>
              <a:rPr lang="zh-CN" altLang="zh-CN" dirty="0">
                <a:latin typeface="华文新魏"/>
                <a:ea typeface="华文新魏"/>
                <a:cs typeface="华文新魏"/>
              </a:rPr>
              <a:t>此页表存放在磁盘上，发生缺页异常时调入内存</a:t>
            </a:r>
            <a:r>
              <a:rPr lang="zh-CN" altLang="en-US" dirty="0">
                <a:latin typeface="华文新魏"/>
                <a:ea typeface="华文新魏"/>
                <a:cs typeface="华文新魏"/>
              </a:rPr>
              <a:t>，</a:t>
            </a:r>
            <a:r>
              <a:rPr lang="zh-CN" altLang="zh-CN" dirty="0">
                <a:latin typeface="华文新魏"/>
                <a:ea typeface="华文新魏"/>
                <a:cs typeface="华文新魏"/>
              </a:rPr>
              <a:t>速度会比较慢 </a:t>
            </a:r>
            <a:endParaRPr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Tree>
    <p:extLst>
      <p:ext uri="{BB962C8B-B14F-4D97-AF65-F5344CB8AC3E}">
        <p14:creationId xmlns:p14="http://schemas.microsoft.com/office/powerpoint/2010/main" val="3654931688"/>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609600" y="1491952"/>
            <a:ext cx="7543800" cy="5105400"/>
          </a:xfrm>
        </p:spPr>
        <p:txBody>
          <a:bodyPr/>
          <a:lstStyle/>
          <a:p>
            <a:pPr eaLnBrk="1" hangingPunct="1">
              <a:buFontTx/>
              <a:buNone/>
            </a:pPr>
            <a:r>
              <a:rPr lang="en-US" altLang="zh-CN">
                <a:latin typeface="华文新魏" charset="0"/>
                <a:ea typeface="华文新魏" charset="0"/>
                <a:cs typeface="华文新魏" charset="0"/>
              </a:rPr>
              <a:t>     </a:t>
            </a:r>
          </a:p>
          <a:p>
            <a:pPr eaLnBrk="1" hangingPunct="1"/>
            <a:endParaRPr lang="en-US" altLang="zh-CN">
              <a:latin typeface="华文新魏" charset="0"/>
              <a:ea typeface="华文新魏" charset="0"/>
              <a:cs typeface="华文新魏" charset="0"/>
            </a:endParaRPr>
          </a:p>
        </p:txBody>
      </p:sp>
      <p:grpSp>
        <p:nvGrpSpPr>
          <p:cNvPr id="21508" name="Group 95"/>
          <p:cNvGrpSpPr>
            <a:grpSpLocks/>
          </p:cNvGrpSpPr>
          <p:nvPr/>
        </p:nvGrpSpPr>
        <p:grpSpPr bwMode="auto">
          <a:xfrm>
            <a:off x="1555576" y="2117625"/>
            <a:ext cx="6400800" cy="3903663"/>
            <a:chOff x="768" y="864"/>
            <a:chExt cx="4032" cy="2459"/>
          </a:xfrm>
        </p:grpSpPr>
        <p:sp>
          <p:nvSpPr>
            <p:cNvPr id="21509" name="Text Box 39"/>
            <p:cNvSpPr txBox="1">
              <a:spLocks noChangeArrowheads="1"/>
            </p:cNvSpPr>
            <p:nvPr/>
          </p:nvSpPr>
          <p:spPr bwMode="auto">
            <a:xfrm>
              <a:off x="3686" y="1069"/>
              <a:ext cx="1114" cy="17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dirty="0">
                  <a:solidFill>
                    <a:srgbClr val="FF0000"/>
                  </a:solidFill>
                  <a:latin typeface="华文新魏" charset="0"/>
                  <a:ea typeface="华文新魏" charset="0"/>
                  <a:cs typeface="华文新魏" charset="0"/>
                </a:rPr>
                <a:t> </a:t>
              </a:r>
              <a:r>
                <a:rPr kumimoji="0" lang="zh-Hans" altLang="en-US" sz="9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页框号     </a:t>
              </a:r>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位移</a:t>
              </a:r>
            </a:p>
          </p:txBody>
        </p:sp>
        <p:sp>
          <p:nvSpPr>
            <p:cNvPr id="21510" name="Rectangle 40"/>
            <p:cNvSpPr>
              <a:spLocks noChangeArrowheads="1"/>
            </p:cNvSpPr>
            <p:nvPr/>
          </p:nvSpPr>
          <p:spPr bwMode="auto">
            <a:xfrm>
              <a:off x="2112" y="1757"/>
              <a:ext cx="1392" cy="1267"/>
            </a:xfrm>
            <a:prstGeom prst="rect">
              <a:avLst/>
            </a:prstGeom>
            <a:solidFill>
              <a:schemeClr val="accent1"/>
            </a:solidFill>
            <a:ln w="19050">
              <a:solidFill>
                <a:srgbClr val="000000"/>
              </a:solidFill>
              <a:miter lim="800000"/>
              <a:headEnd/>
              <a:tailEnd/>
            </a:ln>
          </p:spPr>
          <p:txBody>
            <a:bodyPr lIns="0" tIns="0" rIns="0" bIns="0"/>
            <a:lstStyle/>
            <a:p>
              <a:endParaRPr lang="zh-CN" altLang="en-US"/>
            </a:p>
          </p:txBody>
        </p:sp>
        <p:sp>
          <p:nvSpPr>
            <p:cNvPr id="21511" name="Text Box 41"/>
            <p:cNvSpPr txBox="1">
              <a:spLocks noChangeArrowheads="1"/>
            </p:cNvSpPr>
            <p:nvPr/>
          </p:nvSpPr>
          <p:spPr bwMode="auto">
            <a:xfrm>
              <a:off x="1001" y="1069"/>
              <a:ext cx="1639" cy="179"/>
            </a:xfrm>
            <a:prstGeom prst="rect">
              <a:avLst/>
            </a:prstGeom>
            <a:solidFill>
              <a:schemeClr val="accent1"/>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0000FF"/>
                  </a:solidFill>
                  <a:latin typeface="华文新魏" charset="0"/>
                  <a:ea typeface="华文新魏" charset="0"/>
                  <a:cs typeface="华文新魏" charset="0"/>
                </a:rPr>
                <a:t>进程标识  </a:t>
              </a:r>
              <a:r>
                <a:rPr kumimoji="0" lang="zh-Hans" altLang="en-US" sz="1600" dirty="0">
                  <a:solidFill>
                    <a:srgbClr val="0000FF"/>
                  </a:solidFill>
                  <a:latin typeface="华文新魏" charset="0"/>
                  <a:ea typeface="华文新魏" charset="0"/>
                  <a:cs typeface="华文新魏" charset="0"/>
                </a:rPr>
                <a:t>  </a:t>
              </a:r>
              <a:r>
                <a:rPr kumimoji="0" lang="zh-CN" altLang="en-US" sz="1600" dirty="0">
                  <a:solidFill>
                    <a:srgbClr val="0000FF"/>
                  </a:solidFill>
                  <a:latin typeface="华文新魏" charset="0"/>
                  <a:ea typeface="华文新魏" charset="0"/>
                  <a:cs typeface="华文新魏" charset="0"/>
                </a:rPr>
                <a:t>页号</a:t>
              </a:r>
              <a:r>
                <a:rPr kumimoji="0" lang="zh-CN" altLang="en-US" sz="1600" dirty="0">
                  <a:solidFill>
                    <a:srgbClr val="FF0000"/>
                  </a:solidFill>
                  <a:latin typeface="华文新魏" charset="0"/>
                  <a:ea typeface="华文新魏" charset="0"/>
                  <a:cs typeface="华文新魏" charset="0"/>
                </a:rPr>
                <a:t>    </a:t>
              </a:r>
              <a:r>
                <a:rPr kumimoji="0" lang="zh-Hans" altLang="en-US"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  位移</a:t>
              </a:r>
            </a:p>
          </p:txBody>
        </p:sp>
        <p:sp>
          <p:nvSpPr>
            <p:cNvPr id="21512" name="Line 43"/>
            <p:cNvSpPr>
              <a:spLocks noChangeShapeType="1"/>
            </p:cNvSpPr>
            <p:nvPr/>
          </p:nvSpPr>
          <p:spPr bwMode="auto">
            <a:xfrm>
              <a:off x="1584" y="1069"/>
              <a:ext cx="0" cy="20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3" name="Text Box 44"/>
            <p:cNvSpPr txBox="1">
              <a:spLocks noChangeArrowheads="1"/>
            </p:cNvSpPr>
            <p:nvPr/>
          </p:nvSpPr>
          <p:spPr bwMode="auto">
            <a:xfrm>
              <a:off x="2016" y="1584"/>
              <a:ext cx="1577" cy="199"/>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400" dirty="0">
                  <a:solidFill>
                    <a:srgbClr val="FF0000"/>
                  </a:solidFill>
                  <a:latin typeface="华文新魏" charset="0"/>
                  <a:ea typeface="华文新魏" charset="0"/>
                  <a:cs typeface="华文新魏" charset="0"/>
                </a:rPr>
                <a:t> </a:t>
              </a:r>
              <a:r>
                <a:rPr kumimoji="0" lang="zh-CN" altLang="en-US" sz="1400" dirty="0">
                  <a:solidFill>
                    <a:srgbClr val="FF0000"/>
                  </a:solidFill>
                  <a:latin typeface="华文新魏" charset="0"/>
                  <a:ea typeface="华文新魏" charset="0"/>
                  <a:cs typeface="华文新魏" charset="0"/>
                </a:rPr>
                <a:t>进程标识</a:t>
              </a:r>
              <a:r>
                <a:rPr kumimoji="0" lang="zh-CN" altLang="en-US" sz="1400" dirty="0">
                  <a:solidFill>
                    <a:srgbClr val="7030A0"/>
                  </a:solidFill>
                  <a:latin typeface="华文新魏" charset="0"/>
                  <a:ea typeface="华文新魏" charset="0"/>
                  <a:cs typeface="华文新魏" charset="0"/>
                </a:rPr>
                <a:t>页框号</a:t>
              </a:r>
              <a:r>
                <a:rPr kumimoji="0" lang="zh-CN" altLang="en-US" sz="1400" dirty="0">
                  <a:solidFill>
                    <a:srgbClr val="FF0000"/>
                  </a:solidFill>
                  <a:latin typeface="华文新魏" charset="0"/>
                  <a:ea typeface="华文新魏" charset="0"/>
                  <a:cs typeface="华文新魏" charset="0"/>
                </a:rPr>
                <a:t>特征位  链指针    </a:t>
              </a:r>
            </a:p>
          </p:txBody>
        </p:sp>
        <p:sp>
          <p:nvSpPr>
            <p:cNvPr id="21514" name="Line 45"/>
            <p:cNvSpPr>
              <a:spLocks noChangeShapeType="1"/>
            </p:cNvSpPr>
            <p:nvPr/>
          </p:nvSpPr>
          <p:spPr bwMode="auto">
            <a:xfrm flipH="1">
              <a:off x="2482" y="1736"/>
              <a:ext cx="0" cy="127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5" name="Line 46"/>
            <p:cNvSpPr>
              <a:spLocks noChangeShapeType="1"/>
            </p:cNvSpPr>
            <p:nvPr/>
          </p:nvSpPr>
          <p:spPr bwMode="auto">
            <a:xfrm flipH="1">
              <a:off x="2784" y="1736"/>
              <a:ext cx="0" cy="127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6" name="Line 47"/>
            <p:cNvSpPr>
              <a:spLocks noChangeShapeType="1"/>
            </p:cNvSpPr>
            <p:nvPr/>
          </p:nvSpPr>
          <p:spPr bwMode="auto">
            <a:xfrm>
              <a:off x="1968" y="1069"/>
              <a:ext cx="0" cy="20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7" name="Line 48"/>
            <p:cNvSpPr>
              <a:spLocks noChangeShapeType="1"/>
            </p:cNvSpPr>
            <p:nvPr/>
          </p:nvSpPr>
          <p:spPr bwMode="auto">
            <a:xfrm>
              <a:off x="4128" y="1069"/>
              <a:ext cx="0" cy="20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8" name="Line 49"/>
            <p:cNvSpPr>
              <a:spLocks noChangeShapeType="1"/>
            </p:cNvSpPr>
            <p:nvPr/>
          </p:nvSpPr>
          <p:spPr bwMode="auto">
            <a:xfrm>
              <a:off x="3655" y="1783"/>
              <a:ext cx="185"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19" name="Text Box 50"/>
            <p:cNvSpPr txBox="1">
              <a:spLocks noChangeArrowheads="1"/>
            </p:cNvSpPr>
            <p:nvPr/>
          </p:nvSpPr>
          <p:spPr bwMode="auto">
            <a:xfrm>
              <a:off x="3610" y="2235"/>
              <a:ext cx="278" cy="213"/>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600">
                  <a:solidFill>
                    <a:srgbClr val="FF0000"/>
                  </a:solidFill>
                  <a:latin typeface="华文新魏" charset="0"/>
                  <a:ea typeface="华文新魏" charset="0"/>
                  <a:cs typeface="华文新魏" charset="0"/>
                </a:rPr>
                <a:t>序号</a:t>
              </a:r>
            </a:p>
            <a:p>
              <a:pPr algn="just"/>
              <a:endParaRPr kumimoji="0" lang="en-US" altLang="zh-CN" sz="1600">
                <a:solidFill>
                  <a:srgbClr val="FF0000"/>
                </a:solidFill>
                <a:latin typeface="华文新魏" charset="0"/>
                <a:ea typeface="华文新魏" charset="0"/>
                <a:cs typeface="华文新魏" charset="0"/>
              </a:endParaRPr>
            </a:p>
          </p:txBody>
        </p:sp>
        <p:sp>
          <p:nvSpPr>
            <p:cNvPr id="21520" name="Line 51"/>
            <p:cNvSpPr>
              <a:spLocks noChangeShapeType="1"/>
            </p:cNvSpPr>
            <p:nvPr/>
          </p:nvSpPr>
          <p:spPr bwMode="auto">
            <a:xfrm>
              <a:off x="3655" y="2803"/>
              <a:ext cx="185"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1" name="Line 52"/>
            <p:cNvSpPr>
              <a:spLocks noChangeShapeType="1"/>
            </p:cNvSpPr>
            <p:nvPr/>
          </p:nvSpPr>
          <p:spPr bwMode="auto">
            <a:xfrm flipV="1">
              <a:off x="3744" y="1783"/>
              <a:ext cx="0" cy="40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2" name="Line 53"/>
            <p:cNvSpPr>
              <a:spLocks noChangeShapeType="1"/>
            </p:cNvSpPr>
            <p:nvPr/>
          </p:nvSpPr>
          <p:spPr bwMode="auto">
            <a:xfrm>
              <a:off x="3744" y="2395"/>
              <a:ext cx="0" cy="40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3" name="Line 54"/>
            <p:cNvSpPr>
              <a:spLocks noChangeShapeType="1"/>
            </p:cNvSpPr>
            <p:nvPr/>
          </p:nvSpPr>
          <p:spPr bwMode="auto">
            <a:xfrm flipV="1">
              <a:off x="3984" y="1248"/>
              <a:ext cx="0" cy="105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4" name="Text Box 55"/>
            <p:cNvSpPr txBox="1">
              <a:spLocks noChangeArrowheads="1"/>
            </p:cNvSpPr>
            <p:nvPr/>
          </p:nvSpPr>
          <p:spPr bwMode="auto">
            <a:xfrm>
              <a:off x="2544" y="3043"/>
              <a:ext cx="641" cy="173"/>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反置页表</a:t>
              </a:r>
            </a:p>
          </p:txBody>
        </p:sp>
        <p:sp>
          <p:nvSpPr>
            <p:cNvPr id="21525" name="Line 56"/>
            <p:cNvSpPr>
              <a:spLocks noChangeShapeType="1"/>
            </p:cNvSpPr>
            <p:nvPr/>
          </p:nvSpPr>
          <p:spPr bwMode="auto">
            <a:xfrm>
              <a:off x="2112" y="1200"/>
              <a:ext cx="0" cy="27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6" name="Line 58"/>
            <p:cNvSpPr>
              <a:spLocks noChangeShapeType="1"/>
            </p:cNvSpPr>
            <p:nvPr/>
          </p:nvSpPr>
          <p:spPr bwMode="auto">
            <a:xfrm flipV="1">
              <a:off x="4416" y="1272"/>
              <a:ext cx="0" cy="20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1527" name="Text Box 59"/>
            <p:cNvSpPr txBox="1">
              <a:spLocks noChangeArrowheads="1"/>
            </p:cNvSpPr>
            <p:nvPr/>
          </p:nvSpPr>
          <p:spPr bwMode="auto">
            <a:xfrm>
              <a:off x="3871" y="864"/>
              <a:ext cx="593" cy="192"/>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物理地址</a:t>
              </a:r>
            </a:p>
          </p:txBody>
        </p:sp>
        <p:sp>
          <p:nvSpPr>
            <p:cNvPr id="21528" name="Text Box 60"/>
            <p:cNvSpPr txBox="1">
              <a:spLocks noChangeArrowheads="1"/>
            </p:cNvSpPr>
            <p:nvPr/>
          </p:nvSpPr>
          <p:spPr bwMode="auto">
            <a:xfrm>
              <a:off x="1464" y="864"/>
              <a:ext cx="600" cy="144"/>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逻辑地址</a:t>
              </a:r>
            </a:p>
          </p:txBody>
        </p:sp>
        <p:sp>
          <p:nvSpPr>
            <p:cNvPr id="21529" name="Text Box 61"/>
            <p:cNvSpPr txBox="1">
              <a:spLocks noChangeArrowheads="1"/>
            </p:cNvSpPr>
            <p:nvPr/>
          </p:nvSpPr>
          <p:spPr bwMode="auto">
            <a:xfrm>
              <a:off x="1464" y="1736"/>
              <a:ext cx="278" cy="127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pPr algn="just"/>
              <a:endParaRPr kumimoji="0" lang="en-US" altLang="zh-CN" sz="1000">
                <a:solidFill>
                  <a:srgbClr val="FF0000"/>
                </a:solidFill>
                <a:latin typeface="华文新魏" charset="0"/>
                <a:ea typeface="华文新魏" charset="0"/>
                <a:cs typeface="华文新魏" charset="0"/>
              </a:endParaRPr>
            </a:p>
            <a:p>
              <a:r>
                <a:rPr kumimoji="0" lang="en-US" altLang="zh-CN" sz="1000">
                  <a:solidFill>
                    <a:srgbClr val="FF0000"/>
                  </a:solidFill>
                  <a:ea typeface="华文新魏" charset="0"/>
                  <a:cs typeface="华文新魏" charset="0"/>
                </a:rPr>
                <a:t>·</a:t>
              </a:r>
              <a:endParaRPr kumimoji="0" lang="en-US" altLang="zh-CN" sz="1000">
                <a:solidFill>
                  <a:srgbClr val="FF0000"/>
                </a:solidFill>
                <a:latin typeface="华文新魏" charset="0"/>
                <a:ea typeface="华文新魏" charset="0"/>
                <a:cs typeface="华文新魏" charset="0"/>
              </a:endParaRPr>
            </a:p>
            <a:p>
              <a:r>
                <a:rPr kumimoji="0" lang="en-US" altLang="zh-CN" sz="1000">
                  <a:solidFill>
                    <a:srgbClr val="FF0000"/>
                  </a:solidFill>
                  <a:ea typeface="华文新魏" charset="0"/>
                  <a:cs typeface="华文新魏" charset="0"/>
                </a:rPr>
                <a:t>·</a:t>
              </a:r>
              <a:endParaRPr kumimoji="0" lang="en-US" altLang="zh-CN" sz="1000">
                <a:solidFill>
                  <a:srgbClr val="FF0000"/>
                </a:solidFill>
                <a:latin typeface="华文新魏" charset="0"/>
                <a:ea typeface="华文新魏" charset="0"/>
                <a:cs typeface="华文新魏" charset="0"/>
              </a:endParaRPr>
            </a:p>
          </p:txBody>
        </p:sp>
        <p:sp>
          <p:nvSpPr>
            <p:cNvPr id="21530" name="Text Box 62"/>
            <p:cNvSpPr txBox="1">
              <a:spLocks noChangeArrowheads="1"/>
            </p:cNvSpPr>
            <p:nvPr/>
          </p:nvSpPr>
          <p:spPr bwMode="auto">
            <a:xfrm>
              <a:off x="768" y="2064"/>
              <a:ext cx="432" cy="489"/>
            </a:xfrm>
            <a:prstGeom prst="rect">
              <a:avLst/>
            </a:prstGeom>
            <a:solidFill>
              <a:srgbClr val="FFCC66"/>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dirty="0">
                  <a:solidFill>
                    <a:srgbClr val="0000FF"/>
                  </a:solidFill>
                  <a:latin typeface="华文新魏" charset="0"/>
                  <a:ea typeface="华文新魏" charset="0"/>
                  <a:cs typeface="华文新魏" charset="0"/>
                </a:rPr>
                <a:t>哈希</a:t>
              </a:r>
            </a:p>
            <a:p>
              <a:r>
                <a:rPr kumimoji="0" lang="zh-CN" altLang="en-US" sz="1800" dirty="0">
                  <a:solidFill>
                    <a:srgbClr val="0000FF"/>
                  </a:solidFill>
                  <a:latin typeface="华文新魏" charset="0"/>
                  <a:ea typeface="华文新魏" charset="0"/>
                  <a:cs typeface="华文新魏" charset="0"/>
                </a:rPr>
                <a:t>函数</a:t>
              </a:r>
            </a:p>
          </p:txBody>
        </p:sp>
        <p:sp>
          <p:nvSpPr>
            <p:cNvPr id="21531" name="Line 63"/>
            <p:cNvSpPr>
              <a:spLocks noChangeShapeType="1"/>
            </p:cNvSpPr>
            <p:nvPr/>
          </p:nvSpPr>
          <p:spPr bwMode="auto">
            <a:xfrm>
              <a:off x="1464" y="1842"/>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2" name="Line 64"/>
            <p:cNvSpPr>
              <a:spLocks noChangeShapeType="1"/>
            </p:cNvSpPr>
            <p:nvPr/>
          </p:nvSpPr>
          <p:spPr bwMode="auto">
            <a:xfrm>
              <a:off x="1464" y="1949"/>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3" name="Line 65"/>
            <p:cNvSpPr>
              <a:spLocks noChangeShapeType="1"/>
            </p:cNvSpPr>
            <p:nvPr/>
          </p:nvSpPr>
          <p:spPr bwMode="auto">
            <a:xfrm>
              <a:off x="1464" y="2055"/>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4" name="Line 66"/>
            <p:cNvSpPr>
              <a:spLocks noChangeShapeType="1"/>
            </p:cNvSpPr>
            <p:nvPr/>
          </p:nvSpPr>
          <p:spPr bwMode="auto">
            <a:xfrm>
              <a:off x="1464" y="2161"/>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5" name="Line 67"/>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6" name="Line 68"/>
            <p:cNvSpPr>
              <a:spLocks noChangeShapeType="1"/>
            </p:cNvSpPr>
            <p:nvPr/>
          </p:nvSpPr>
          <p:spPr bwMode="auto">
            <a:xfrm>
              <a:off x="1464" y="2374"/>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7" name="Line 69"/>
            <p:cNvSpPr>
              <a:spLocks noChangeShapeType="1"/>
            </p:cNvSpPr>
            <p:nvPr/>
          </p:nvSpPr>
          <p:spPr bwMode="auto">
            <a:xfrm>
              <a:off x="1464" y="2267"/>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8" name="Line 70"/>
            <p:cNvSpPr>
              <a:spLocks noChangeShapeType="1"/>
            </p:cNvSpPr>
            <p:nvPr/>
          </p:nvSpPr>
          <p:spPr bwMode="auto">
            <a:xfrm>
              <a:off x="1464" y="2587"/>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39" name="Line 71"/>
            <p:cNvSpPr>
              <a:spLocks noChangeShapeType="1"/>
            </p:cNvSpPr>
            <p:nvPr/>
          </p:nvSpPr>
          <p:spPr bwMode="auto">
            <a:xfrm>
              <a:off x="1464" y="2480"/>
              <a:ext cx="27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0" name="Line 72"/>
            <p:cNvSpPr>
              <a:spLocks noChangeShapeType="1"/>
            </p:cNvSpPr>
            <p:nvPr/>
          </p:nvSpPr>
          <p:spPr bwMode="auto">
            <a:xfrm>
              <a:off x="1584" y="1275"/>
              <a:ext cx="0" cy="2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1" name="Line 73"/>
            <p:cNvSpPr>
              <a:spLocks noChangeShapeType="1"/>
            </p:cNvSpPr>
            <p:nvPr/>
          </p:nvSpPr>
          <p:spPr bwMode="auto">
            <a:xfrm>
              <a:off x="1001" y="1488"/>
              <a:ext cx="58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2" name="Line 74"/>
            <p:cNvSpPr>
              <a:spLocks noChangeShapeType="1"/>
            </p:cNvSpPr>
            <p:nvPr/>
          </p:nvSpPr>
          <p:spPr bwMode="auto">
            <a:xfrm flipH="1">
              <a:off x="1001" y="1488"/>
              <a:ext cx="7" cy="56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43" name="Line 75"/>
            <p:cNvSpPr>
              <a:spLocks noChangeShapeType="1"/>
            </p:cNvSpPr>
            <p:nvPr/>
          </p:nvSpPr>
          <p:spPr bwMode="auto">
            <a:xfrm>
              <a:off x="1186" y="2267"/>
              <a:ext cx="27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44" name="Text Box 76"/>
            <p:cNvSpPr txBox="1">
              <a:spLocks noChangeArrowheads="1"/>
            </p:cNvSpPr>
            <p:nvPr/>
          </p:nvSpPr>
          <p:spPr bwMode="auto">
            <a:xfrm>
              <a:off x="1371" y="3118"/>
              <a:ext cx="463" cy="205"/>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dirty="0">
                  <a:solidFill>
                    <a:srgbClr val="FF0000"/>
                  </a:solidFill>
                  <a:latin typeface="华文新魏" charset="0"/>
                  <a:ea typeface="华文新魏" charset="0"/>
                  <a:cs typeface="华文新魏" charset="0"/>
                </a:rPr>
                <a:t>哈希表</a:t>
              </a:r>
            </a:p>
          </p:txBody>
        </p:sp>
        <p:sp>
          <p:nvSpPr>
            <p:cNvPr id="21545" name="Line 77"/>
            <p:cNvSpPr>
              <a:spLocks noChangeShapeType="1"/>
            </p:cNvSpPr>
            <p:nvPr/>
          </p:nvSpPr>
          <p:spPr bwMode="auto">
            <a:xfrm>
              <a:off x="3168" y="1736"/>
              <a:ext cx="0" cy="127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6" name="Line 80"/>
            <p:cNvSpPr>
              <a:spLocks noChangeShapeType="1"/>
            </p:cNvSpPr>
            <p:nvPr/>
          </p:nvSpPr>
          <p:spPr bwMode="auto">
            <a:xfrm>
              <a:off x="2112" y="2160"/>
              <a:ext cx="139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47" name="Line 84"/>
            <p:cNvSpPr>
              <a:spLocks noChangeShapeType="1"/>
            </p:cNvSpPr>
            <p:nvPr/>
          </p:nvSpPr>
          <p:spPr bwMode="auto">
            <a:xfrm flipV="1">
              <a:off x="1742" y="2055"/>
              <a:ext cx="370" cy="212"/>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48" name="Line 85"/>
            <p:cNvSpPr>
              <a:spLocks noChangeShapeType="1"/>
            </p:cNvSpPr>
            <p:nvPr/>
          </p:nvSpPr>
          <p:spPr bwMode="auto">
            <a:xfrm flipH="1">
              <a:off x="3507" y="2693"/>
              <a:ext cx="9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21549" name="Line 86"/>
            <p:cNvSpPr>
              <a:spLocks noChangeShapeType="1"/>
            </p:cNvSpPr>
            <p:nvPr/>
          </p:nvSpPr>
          <p:spPr bwMode="auto">
            <a:xfrm>
              <a:off x="3507" y="2055"/>
              <a:ext cx="9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0" name="Line 87"/>
            <p:cNvSpPr>
              <a:spLocks noChangeShapeType="1"/>
            </p:cNvSpPr>
            <p:nvPr/>
          </p:nvSpPr>
          <p:spPr bwMode="auto">
            <a:xfrm>
              <a:off x="3600" y="2055"/>
              <a:ext cx="0" cy="6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1" name="Line 88"/>
            <p:cNvSpPr>
              <a:spLocks noChangeShapeType="1"/>
            </p:cNvSpPr>
            <p:nvPr/>
          </p:nvSpPr>
          <p:spPr bwMode="auto">
            <a:xfrm>
              <a:off x="3891" y="2267"/>
              <a:ext cx="9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3" name="Line 90"/>
            <p:cNvSpPr>
              <a:spLocks noChangeShapeType="1"/>
            </p:cNvSpPr>
            <p:nvPr/>
          </p:nvSpPr>
          <p:spPr bwMode="auto">
            <a:xfrm>
              <a:off x="2112" y="1488"/>
              <a:ext cx="2304"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4" name="Line 91"/>
            <p:cNvSpPr>
              <a:spLocks noChangeShapeType="1"/>
            </p:cNvSpPr>
            <p:nvPr/>
          </p:nvSpPr>
          <p:spPr bwMode="auto">
            <a:xfrm>
              <a:off x="2112" y="1920"/>
              <a:ext cx="139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5" name="Line 92"/>
            <p:cNvSpPr>
              <a:spLocks noChangeShapeType="1"/>
            </p:cNvSpPr>
            <p:nvPr/>
          </p:nvSpPr>
          <p:spPr bwMode="auto">
            <a:xfrm>
              <a:off x="2112" y="2352"/>
              <a:ext cx="139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6" name="Line 93"/>
            <p:cNvSpPr>
              <a:spLocks noChangeShapeType="1"/>
            </p:cNvSpPr>
            <p:nvPr/>
          </p:nvSpPr>
          <p:spPr bwMode="auto">
            <a:xfrm>
              <a:off x="2112" y="2592"/>
              <a:ext cx="139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57" name="Line 94"/>
            <p:cNvSpPr>
              <a:spLocks noChangeShapeType="1"/>
            </p:cNvSpPr>
            <p:nvPr/>
          </p:nvSpPr>
          <p:spPr bwMode="auto">
            <a:xfrm>
              <a:off x="2112" y="2784"/>
              <a:ext cx="1392"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kumimoji="1" lang="zh-CN" altLang="en-US" dirty="0"/>
              <a:t>反置页表地址转换过程</a:t>
            </a:r>
          </a:p>
        </p:txBody>
      </p:sp>
      <p:sp>
        <p:nvSpPr>
          <p:cNvPr id="5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Tree>
    <p:extLst>
      <p:ext uri="{BB962C8B-B14F-4D97-AF65-F5344CB8AC3E}">
        <p14:creationId xmlns:p14="http://schemas.microsoft.com/office/powerpoint/2010/main" val="3701395688"/>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63</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分段存储管理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程序的分段结构</a:t>
            </a:r>
          </a:p>
          <a:p>
            <a:pPr lvl="1" eaLnBrk="1" hangingPunct="1"/>
            <a:r>
              <a:rPr lang="zh-CN" altLang="en-US" dirty="0">
                <a:solidFill>
                  <a:srgbClr val="0000FF"/>
                </a:solidFill>
                <a:latin typeface="华文新魏" charset="0"/>
                <a:ea typeface="华文新魏" charset="0"/>
                <a:cs typeface="华文新魏" charset="0"/>
              </a:rPr>
              <a:t>分段存储管理的基本原理</a:t>
            </a:r>
          </a:p>
          <a:p>
            <a:pPr lvl="1" eaLnBrk="1" hangingPunct="1"/>
            <a:r>
              <a:rPr lang="zh-CN" altLang="zh-CN" dirty="0">
                <a:solidFill>
                  <a:srgbClr val="0000FF"/>
                </a:solidFill>
                <a:latin typeface="华文新魏" charset="0"/>
                <a:ea typeface="华文新魏" charset="0"/>
                <a:cs typeface="华文新魏" charset="0"/>
              </a:rPr>
              <a:t>分段存储管理</a:t>
            </a:r>
            <a:r>
              <a:rPr lang="zh-CN" altLang="en-US" dirty="0">
                <a:solidFill>
                  <a:srgbClr val="0000FF"/>
                </a:solidFill>
                <a:latin typeface="华文新魏" charset="0"/>
                <a:ea typeface="华文新魏" charset="0"/>
                <a:cs typeface="华文新魏" charset="0"/>
              </a:rPr>
              <a:t>共享和保护</a:t>
            </a:r>
          </a:p>
          <a:p>
            <a:pPr lvl="1" eaLnBrk="1" hangingPunct="1"/>
            <a:r>
              <a:rPr lang="zh-CN" altLang="en-US" dirty="0">
                <a:solidFill>
                  <a:srgbClr val="0000FF"/>
                </a:solidFill>
                <a:latin typeface="华文新魏" charset="0"/>
                <a:ea typeface="华文新魏" charset="0"/>
                <a:cs typeface="华文新魏" charset="0"/>
              </a:rPr>
              <a:t>分段和分页比较</a:t>
            </a:r>
            <a:endParaRPr lang="zh-CN" altLang="en-US" dirty="0">
              <a:solidFill>
                <a:srgbClr val="FF0000"/>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虚拟存储管理 </a:t>
            </a: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65811533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程序分段结构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分段存储管理背景</a:t>
            </a:r>
            <a:endParaRPr lang="en-US" altLang="zh-CN" dirty="0">
              <a:latin typeface="华文新魏"/>
              <a:cs typeface="华文新魏"/>
            </a:endParaRPr>
          </a:p>
          <a:p>
            <a:pPr lvl="1" algn="just" eaLnBrk="1" hangingPunct="1"/>
            <a:r>
              <a:rPr lang="zh-CN" altLang="zh-CN" dirty="0"/>
              <a:t>分页方式主要是要</a:t>
            </a:r>
            <a:r>
              <a:rPr lang="zh-CN" altLang="zh-CN" dirty="0">
                <a:solidFill>
                  <a:srgbClr val="FF0000"/>
                </a:solidFill>
              </a:rPr>
              <a:t>提高内存空间利用率</a:t>
            </a:r>
            <a:endParaRPr lang="en-US" altLang="zh-CN" dirty="0">
              <a:solidFill>
                <a:srgbClr val="FF0000"/>
              </a:solidFill>
            </a:endParaRPr>
          </a:p>
          <a:p>
            <a:pPr lvl="1" algn="just" eaLnBrk="1" hangingPunct="1"/>
            <a:r>
              <a:rPr lang="zh-CN" altLang="zh-CN" dirty="0"/>
              <a:t>分段存储管理主要是</a:t>
            </a:r>
            <a:r>
              <a:rPr lang="zh-CN" altLang="zh-CN" dirty="0">
                <a:solidFill>
                  <a:srgbClr val="FF0000"/>
                </a:solidFill>
              </a:rPr>
              <a:t>满足用户（程序员）编程和使用要求</a:t>
            </a:r>
            <a:r>
              <a:rPr lang="zh-CN" altLang="zh-CN" dirty="0"/>
              <a:t> </a:t>
            </a:r>
            <a:endParaRPr lang="en-US" altLang="zh-CN" dirty="0"/>
          </a:p>
          <a:p>
            <a:pPr lvl="1" algn="just" eaLnBrk="1" hangingPunct="1"/>
            <a:r>
              <a:rPr lang="zh-CN" altLang="en-US" dirty="0"/>
              <a:t>模块化程序设计的分段结构</a:t>
            </a:r>
          </a:p>
          <a:p>
            <a:pPr algn="just" eaLnBrk="1" hangingPunct="1"/>
            <a:r>
              <a:rPr lang="zh-CN" altLang="en-US" dirty="0">
                <a:latin typeface="华文新魏"/>
                <a:cs typeface="华文新魏"/>
              </a:rPr>
              <a:t>分页存储管理缺陷</a:t>
            </a:r>
            <a:endParaRPr lang="en-US" altLang="zh-CN" dirty="0">
              <a:latin typeface="华文新魏"/>
              <a:cs typeface="华文新魏"/>
            </a:endParaRPr>
          </a:p>
          <a:p>
            <a:pPr lvl="1" algn="just" eaLnBrk="1" hangingPunct="1"/>
            <a:r>
              <a:rPr lang="zh-CN" altLang="en-US" dirty="0"/>
              <a:t>编译链接得到的</a:t>
            </a:r>
            <a:r>
              <a:rPr lang="zh-CN" altLang="zh-CN" dirty="0"/>
              <a:t>可装配目标模块</a:t>
            </a:r>
            <a:r>
              <a:rPr lang="zh-CN" altLang="en-US" dirty="0"/>
              <a:t>是</a:t>
            </a:r>
            <a:r>
              <a:rPr lang="zh-CN" altLang="en-US" dirty="0">
                <a:solidFill>
                  <a:srgbClr val="0000FF"/>
                </a:solidFill>
              </a:rPr>
              <a:t>一维地址结构</a:t>
            </a:r>
            <a:endParaRPr lang="en-US" altLang="zh-CN" dirty="0">
              <a:solidFill>
                <a:srgbClr val="0000FF"/>
              </a:solidFill>
            </a:endParaRPr>
          </a:p>
          <a:p>
            <a:pPr lvl="2" algn="just" eaLnBrk="1" hangingPunct="1"/>
            <a:r>
              <a:rPr lang="zh-CN" altLang="zh-CN" dirty="0">
                <a:latin typeface="华文新魏"/>
                <a:ea typeface="华文新魏"/>
                <a:cs typeface="华文新魏"/>
              </a:rPr>
              <a:t>虽可把程序划分成页面，但</a:t>
            </a:r>
            <a:r>
              <a:rPr lang="zh-CN" altLang="zh-CN" dirty="0">
                <a:solidFill>
                  <a:srgbClr val="FF0000"/>
                </a:solidFill>
                <a:latin typeface="华文新魏"/>
                <a:ea typeface="华文新魏"/>
                <a:cs typeface="华文新魏"/>
              </a:rPr>
              <a:t>页面与源程序并不存在逻辑关系</a:t>
            </a:r>
            <a:endParaRPr lang="en-US" altLang="zh-CN" dirty="0">
              <a:solidFill>
                <a:srgbClr val="FF0000"/>
              </a:solidFill>
              <a:latin typeface="华文新魏"/>
              <a:ea typeface="华文新魏"/>
              <a:cs typeface="华文新魏"/>
            </a:endParaRPr>
          </a:p>
          <a:p>
            <a:pPr lvl="2" algn="just" eaLnBrk="1" hangingPunct="1"/>
            <a:r>
              <a:rPr lang="zh-CN" altLang="zh-CN" dirty="0">
                <a:latin typeface="华文新魏"/>
                <a:ea typeface="华文新魏"/>
                <a:cs typeface="华文新魏"/>
              </a:rPr>
              <a:t>难以对源程序以模块为单位进行分配、共享和保护 </a:t>
            </a:r>
            <a:endParaRPr lang="en-US" altLang="zh-CN" dirty="0">
              <a:latin typeface="华文新魏"/>
              <a:ea typeface="华文新魏"/>
              <a:cs typeface="华文新魏"/>
            </a:endParaRPr>
          </a:p>
          <a:p>
            <a:pPr algn="just" eaLnBrk="1" hangingPunct="1"/>
            <a:r>
              <a:rPr lang="zh-CN" altLang="zh-CN" dirty="0">
                <a:latin typeface="华文新魏"/>
                <a:ea typeface="华文新魏"/>
                <a:cs typeface="华文新魏"/>
              </a:rPr>
              <a:t>程序更多是采用</a:t>
            </a:r>
            <a:r>
              <a:rPr lang="zh-CN" altLang="zh-CN" dirty="0">
                <a:solidFill>
                  <a:srgbClr val="FF0000"/>
                </a:solidFill>
                <a:latin typeface="华文新魏"/>
                <a:ea typeface="华文新魏"/>
                <a:cs typeface="华文新魏"/>
              </a:rPr>
              <a:t>分段结构</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lgn="just" eaLnBrk="1" hangingPunct="1"/>
            <a:r>
              <a:rPr lang="zh-CN" altLang="zh-CN" dirty="0"/>
              <a:t>源程序经编译或汇编后，仍按照</a:t>
            </a:r>
            <a:r>
              <a:rPr lang="zh-CN" altLang="zh-CN" dirty="0">
                <a:solidFill>
                  <a:srgbClr val="FF0000"/>
                </a:solidFill>
              </a:rPr>
              <a:t>自身逻辑关系分为若干段</a:t>
            </a:r>
            <a:endParaRPr lang="en-US" altLang="zh-CN" dirty="0">
              <a:solidFill>
                <a:srgbClr val="FF0000"/>
              </a:solidFill>
            </a:endParaRPr>
          </a:p>
          <a:p>
            <a:pPr lvl="1" algn="just" eaLnBrk="1" hangingPunct="1"/>
            <a:r>
              <a:rPr lang="zh-CN" altLang="zh-CN" dirty="0"/>
              <a:t>每段有一个段号，段之间的地址不一定连续，而段内地址是连续的 </a:t>
            </a:r>
            <a:endParaRPr kumimoji="1" lang="en-US" altLang="zh-CN" dirty="0"/>
          </a:p>
          <a:p>
            <a:pPr algn="just" eaLnBrk="1" hangingPunct="1"/>
            <a:endParaRPr lang="zh-CN" altLang="en-US" dirty="0">
              <a:solidFill>
                <a:srgbClr val="0000FF"/>
              </a:solidFill>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64</a:t>
            </a:fld>
            <a:endParaRPr lang="en-US" altLang="zh-CN" dirty="0"/>
          </a:p>
        </p:txBody>
      </p:sp>
    </p:spTree>
    <p:extLst>
      <p:ext uri="{BB962C8B-B14F-4D97-AF65-F5344CB8AC3E}">
        <p14:creationId xmlns:p14="http://schemas.microsoft.com/office/powerpoint/2010/main" val="118626202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7"/>
          <p:cNvSpPr>
            <a:spLocks noGrp="1" noChangeArrowheads="1"/>
          </p:cNvSpPr>
          <p:nvPr>
            <p:ph type="body" idx="1"/>
          </p:nvPr>
        </p:nvSpPr>
        <p:spPr>
          <a:xfrm>
            <a:off x="685800" y="1676400"/>
            <a:ext cx="7772400" cy="41148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26628" name="Group 1040"/>
          <p:cNvGrpSpPr>
            <a:grpSpLocks/>
          </p:cNvGrpSpPr>
          <p:nvPr/>
        </p:nvGrpSpPr>
        <p:grpSpPr bwMode="auto">
          <a:xfrm>
            <a:off x="1219200" y="1847056"/>
            <a:ext cx="6781800" cy="3886200"/>
            <a:chOff x="672" y="1104"/>
            <a:chExt cx="4272" cy="2448"/>
          </a:xfrm>
        </p:grpSpPr>
        <p:sp>
          <p:nvSpPr>
            <p:cNvPr id="26629" name="Text Box 1029"/>
            <p:cNvSpPr txBox="1">
              <a:spLocks noChangeArrowheads="1"/>
            </p:cNvSpPr>
            <p:nvPr/>
          </p:nvSpPr>
          <p:spPr bwMode="auto">
            <a:xfrm>
              <a:off x="2283" y="1104"/>
              <a:ext cx="840" cy="179"/>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子程序段</a:t>
              </a:r>
              <a:r>
                <a:rPr kumimoji="0" lang="en-US" altLang="zh-CN" sz="1600" dirty="0">
                  <a:solidFill>
                    <a:srgbClr val="008000"/>
                  </a:solidFill>
                  <a:latin typeface="华文新魏" charset="0"/>
                  <a:ea typeface="华文新魏" charset="0"/>
                  <a:cs typeface="华文新魏" charset="0"/>
                </a:rPr>
                <a:t>X</a:t>
              </a:r>
            </a:p>
          </p:txBody>
        </p:sp>
        <p:sp>
          <p:nvSpPr>
            <p:cNvPr id="26630" name="Text Box 1030"/>
            <p:cNvSpPr txBox="1">
              <a:spLocks noChangeArrowheads="1"/>
            </p:cNvSpPr>
            <p:nvPr/>
          </p:nvSpPr>
          <p:spPr bwMode="auto">
            <a:xfrm>
              <a:off x="3840" y="1104"/>
              <a:ext cx="840" cy="15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数组段</a:t>
              </a:r>
              <a:r>
                <a:rPr kumimoji="0" lang="en-US" altLang="zh-CN" sz="1600" dirty="0">
                  <a:solidFill>
                    <a:srgbClr val="008000"/>
                  </a:solidFill>
                  <a:latin typeface="华文新魏" charset="0"/>
                  <a:ea typeface="华文新魏" charset="0"/>
                  <a:cs typeface="华文新魏" charset="0"/>
                </a:rPr>
                <a:t>A</a:t>
              </a:r>
            </a:p>
          </p:txBody>
        </p:sp>
        <p:sp>
          <p:nvSpPr>
            <p:cNvPr id="50183" name="Text Box 1031"/>
            <p:cNvSpPr txBox="1">
              <a:spLocks noChangeArrowheads="1"/>
            </p:cNvSpPr>
            <p:nvPr/>
          </p:nvSpPr>
          <p:spPr bwMode="auto">
            <a:xfrm>
              <a:off x="672" y="1416"/>
              <a:ext cx="1050" cy="2136"/>
            </a:xfrm>
            <a:prstGeom prst="rect">
              <a:avLst/>
            </a:prstGeom>
            <a:solidFill>
              <a:srgbClr val="CBFFFE"/>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call [</a:t>
              </a:r>
              <a:r>
                <a:rPr kumimoji="0" lang="en-US" altLang="zh-CN" sz="1600" dirty="0">
                  <a:solidFill>
                    <a:srgbClr val="008000"/>
                  </a:solidFill>
                  <a:latin typeface="华文新魏" charset="0"/>
                  <a:ea typeface="华文新魏" charset="0"/>
                  <a:cs typeface="华文新魏" charset="0"/>
                </a:rPr>
                <a:t>X</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E</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a:t>
              </a:r>
              <a:r>
                <a:rPr kumimoji="0" lang="zh-CN" altLang="en-US" sz="1600" dirty="0">
                  <a:solidFill>
                    <a:srgbClr val="FF0000"/>
                  </a:solidFill>
                  <a:latin typeface="华文新魏" charset="0"/>
                  <a:ea typeface="华文新魏" charset="0"/>
                  <a:cs typeface="华文新魏" charset="0"/>
                </a:rPr>
                <a:t>调用</a:t>
              </a:r>
              <a:r>
                <a:rPr kumimoji="0" lang="en-US" altLang="zh-CN" sz="1600" dirty="0">
                  <a:solidFill>
                    <a:srgbClr val="FF0000"/>
                  </a:solidFill>
                  <a:latin typeface="华文新魏" charset="0"/>
                  <a:ea typeface="华文新魏" charset="0"/>
                  <a:cs typeface="华文新魏" charset="0"/>
                </a:rPr>
                <a:t>X</a:t>
              </a:r>
              <a:r>
                <a:rPr kumimoji="0" lang="zh-CN" altLang="en-US" sz="1600" dirty="0">
                  <a:solidFill>
                    <a:srgbClr val="FF0000"/>
                  </a:solidFill>
                  <a:latin typeface="华文新魏" charset="0"/>
                  <a:ea typeface="华文新魏" charset="0"/>
                  <a:cs typeface="华文新魏" charset="0"/>
                </a:rPr>
                <a:t>段的入口</a:t>
              </a:r>
              <a:r>
                <a:rPr kumimoji="0" lang="en-US" altLang="zh-CN" sz="1600" dirty="0">
                  <a:solidFill>
                    <a:srgbClr val="FF0000"/>
                  </a:solidFill>
                  <a:latin typeface="华文新魏" charset="0"/>
                  <a:ea typeface="华文新魏" charset="0"/>
                  <a:cs typeface="华文新魏" charset="0"/>
                </a:rPr>
                <a:t>E)</a:t>
              </a:r>
            </a:p>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call [</a:t>
              </a:r>
              <a:r>
                <a:rPr kumimoji="0" lang="en-US" altLang="zh-CN" sz="1600" dirty="0">
                  <a:solidFill>
                    <a:srgbClr val="008000"/>
                  </a:solidFill>
                  <a:latin typeface="华文新魏" charset="0"/>
                  <a:ea typeface="华文新魏" charset="0"/>
                  <a:cs typeface="华文新魏" charset="0"/>
                </a:rPr>
                <a:t>Y</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F</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a:t>
              </a:r>
              <a:r>
                <a:rPr kumimoji="0" lang="zh-CN" altLang="en-US" sz="1600" dirty="0">
                  <a:solidFill>
                    <a:srgbClr val="FF0000"/>
                  </a:solidFill>
                  <a:latin typeface="华文新魏" charset="0"/>
                  <a:ea typeface="华文新魏" charset="0"/>
                  <a:cs typeface="华文新魏" charset="0"/>
                </a:rPr>
                <a:t>调用</a:t>
              </a:r>
              <a:r>
                <a:rPr kumimoji="0" lang="en-US" altLang="zh-CN" sz="1600" dirty="0">
                  <a:solidFill>
                    <a:srgbClr val="FF0000"/>
                  </a:solidFill>
                  <a:latin typeface="华文新魏" charset="0"/>
                  <a:ea typeface="华文新魏" charset="0"/>
                  <a:cs typeface="华文新魏" charset="0"/>
                </a:rPr>
                <a:t>Y</a:t>
              </a:r>
              <a:r>
                <a:rPr kumimoji="0" lang="zh-CN" altLang="en-US" sz="1600" dirty="0">
                  <a:solidFill>
                    <a:srgbClr val="FF0000"/>
                  </a:solidFill>
                  <a:latin typeface="华文新魏" charset="0"/>
                  <a:ea typeface="华文新魏" charset="0"/>
                  <a:cs typeface="华文新魏" charset="0"/>
                </a:rPr>
                <a:t>段的入口</a:t>
              </a:r>
              <a:r>
                <a:rPr kumimoji="0" lang="en-US" altLang="zh-CN" sz="1600" dirty="0">
                  <a:solidFill>
                    <a:srgbClr val="FF0000"/>
                  </a:solidFill>
                  <a:latin typeface="华文新魏" charset="0"/>
                  <a:ea typeface="华文新魏" charset="0"/>
                  <a:cs typeface="华文新魏" charset="0"/>
                </a:rPr>
                <a:t>F)</a:t>
              </a:r>
            </a:p>
            <a:p>
              <a:pPr algn="ctr"/>
              <a:r>
                <a:rPr kumimoji="0" lang="en-US" altLang="zh-CN" sz="1600" dirty="0">
                  <a:solidFill>
                    <a:srgbClr val="FF0000"/>
                  </a:solidFill>
                  <a:latin typeface="华文新魏" charset="0"/>
                  <a:ea typeface="华文新魏" charset="0"/>
                  <a:cs typeface="华文新魏" charset="0"/>
                </a:rPr>
                <a:t>┇</a:t>
              </a:r>
            </a:p>
            <a:p>
              <a:pPr algn="ctr"/>
              <a:r>
                <a:rPr kumimoji="0" lang="en-US" altLang="zh-CN" sz="1600" dirty="0">
                  <a:solidFill>
                    <a:srgbClr val="FF0000"/>
                  </a:solidFill>
                  <a:latin typeface="华文新魏" charset="0"/>
                  <a:ea typeface="华文新魏" charset="0"/>
                  <a:cs typeface="华文新魏" charset="0"/>
                </a:rPr>
                <a:t>load 1,[</a:t>
              </a:r>
              <a:r>
                <a:rPr kumimoji="0" lang="en-US" altLang="zh-CN" sz="1600" dirty="0">
                  <a:solidFill>
                    <a:srgbClr val="008000"/>
                  </a:solidFill>
                  <a:latin typeface="华文新魏" charset="0"/>
                  <a:ea typeface="华文新魏" charset="0"/>
                  <a:cs typeface="华文新魏" charset="0"/>
                </a:rPr>
                <a:t>A</a:t>
              </a:r>
              <a:r>
                <a:rPr kumimoji="0" lang="en-US" altLang="zh-CN" sz="1600" dirty="0">
                  <a:solidFill>
                    <a:srgbClr val="FF0000"/>
                  </a:solidFill>
                  <a:latin typeface="华文新魏" charset="0"/>
                  <a:ea typeface="华文新魏" charset="0"/>
                  <a:cs typeface="华文新魏" charset="0"/>
                </a:rPr>
                <a:t>]∣&lt;</a:t>
              </a:r>
              <a:r>
                <a:rPr kumimoji="0" lang="en-US" altLang="zh-CN" sz="1600" dirty="0">
                  <a:solidFill>
                    <a:srgbClr val="0000FF"/>
                  </a:solidFill>
                  <a:latin typeface="华文新魏" charset="0"/>
                  <a:ea typeface="华文新魏" charset="0"/>
                  <a:cs typeface="华文新魏" charset="0"/>
                </a:rPr>
                <a:t>G</a:t>
              </a:r>
              <a:r>
                <a:rPr kumimoji="0" lang="en-US" altLang="zh-CN" sz="1600" dirty="0">
                  <a:solidFill>
                    <a:srgbClr val="FF0000"/>
                  </a:solidFill>
                  <a:latin typeface="华文新魏" charset="0"/>
                  <a:ea typeface="华文新魏" charset="0"/>
                  <a:cs typeface="华文新魏" charset="0"/>
                </a:rPr>
                <a:t>&gt;</a:t>
              </a:r>
            </a:p>
            <a:p>
              <a:pPr algn="ctr"/>
              <a:r>
                <a:rPr kumimoji="0" lang="en-US" altLang="zh-CN" sz="1600" dirty="0">
                  <a:solidFill>
                    <a:srgbClr val="FF0000"/>
                  </a:solidFill>
                  <a:latin typeface="华文新魏" charset="0"/>
                  <a:ea typeface="华文新魏" charset="0"/>
                  <a:cs typeface="华文新魏" charset="0"/>
                </a:rPr>
                <a:t> (</a:t>
              </a:r>
              <a:r>
                <a:rPr kumimoji="0" lang="zh-CN" altLang="en-US" sz="1600" dirty="0">
                  <a:solidFill>
                    <a:srgbClr val="FF0000"/>
                  </a:solidFill>
                  <a:latin typeface="华文新魏" charset="0"/>
                  <a:ea typeface="华文新魏" charset="0"/>
                  <a:cs typeface="华文新魏" charset="0"/>
                </a:rPr>
                <a:t>调用数组段</a:t>
              </a:r>
              <a:r>
                <a:rPr kumimoji="0" lang="en-US" altLang="zh-CN" sz="1600" dirty="0">
                  <a:solidFill>
                    <a:srgbClr val="FF0000"/>
                  </a:solidFill>
                  <a:latin typeface="华文新魏" charset="0"/>
                  <a:ea typeface="华文新魏" charset="0"/>
                  <a:cs typeface="华文新魏" charset="0"/>
                </a:rPr>
                <a:t>A[G])</a:t>
              </a:r>
            </a:p>
            <a:p>
              <a:pPr algn="ctr"/>
              <a:r>
                <a:rPr kumimoji="0" lang="en-US" altLang="zh-CN" sz="1600" dirty="0">
                  <a:solidFill>
                    <a:srgbClr val="FF0000"/>
                  </a:solidFill>
                  <a:latin typeface="华文新魏" charset="0"/>
                  <a:ea typeface="华文新魏" charset="0"/>
                  <a:cs typeface="华文新魏" charset="0"/>
                </a:rPr>
                <a:t>┇</a:t>
              </a:r>
            </a:p>
            <a:p>
              <a:pPr algn="ctr"/>
              <a:endParaRPr kumimoji="0" lang="en-US" altLang="zh-CN" sz="1600" dirty="0">
                <a:solidFill>
                  <a:srgbClr val="FF0000"/>
                </a:solidFill>
                <a:latin typeface="华文新魏" charset="0"/>
                <a:ea typeface="华文新魏" charset="0"/>
                <a:cs typeface="华文新魏" charset="0"/>
              </a:endParaRPr>
            </a:p>
          </p:txBody>
        </p:sp>
        <p:sp>
          <p:nvSpPr>
            <p:cNvPr id="26632" name="Text Box 1032"/>
            <p:cNvSpPr txBox="1">
              <a:spLocks noChangeArrowheads="1"/>
            </p:cNvSpPr>
            <p:nvPr/>
          </p:nvSpPr>
          <p:spPr bwMode="auto">
            <a:xfrm>
              <a:off x="672" y="1149"/>
              <a:ext cx="841" cy="262"/>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600" dirty="0">
                  <a:solidFill>
                    <a:srgbClr val="FF0000"/>
                  </a:solidFill>
                  <a:latin typeface="华文新魏" charset="0"/>
                  <a:ea typeface="华文新魏" charset="0"/>
                  <a:cs typeface="华文新魏" charset="0"/>
                </a:rPr>
                <a:t>主程序段</a:t>
              </a:r>
            </a:p>
          </p:txBody>
        </p:sp>
        <p:sp>
          <p:nvSpPr>
            <p:cNvPr id="50185" name="Text Box 1033"/>
            <p:cNvSpPr txBox="1">
              <a:spLocks noChangeArrowheads="1"/>
            </p:cNvSpPr>
            <p:nvPr/>
          </p:nvSpPr>
          <p:spPr bwMode="auto">
            <a:xfrm>
              <a:off x="2283" y="1422"/>
              <a:ext cx="1121" cy="882"/>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E</a:t>
              </a:r>
              <a:r>
                <a:rPr kumimoji="0" lang="zh-CN" altLang="en-US" sz="1600" dirty="0">
                  <a:solidFill>
                    <a:srgbClr val="FF0000"/>
                  </a:solidFill>
                  <a:latin typeface="华文新魏" charset="0"/>
                  <a:ea typeface="华文新魏" charset="0"/>
                  <a:cs typeface="华文新魏" charset="0"/>
                </a:rPr>
                <a:t>：┅┅┅┅┅┅</a:t>
              </a:r>
            </a:p>
            <a:p>
              <a:pPr algn="ctr"/>
              <a:endParaRPr kumimoji="0" lang="en-US" altLang="zh-CN" sz="1600" dirty="0">
                <a:solidFill>
                  <a:srgbClr val="FF0000"/>
                </a:solidFill>
                <a:latin typeface="华文新魏" charset="0"/>
                <a:ea typeface="华文新魏" charset="0"/>
                <a:cs typeface="华文新魏" charset="0"/>
              </a:endParaRPr>
            </a:p>
          </p:txBody>
        </p:sp>
        <p:sp>
          <p:nvSpPr>
            <p:cNvPr id="50186" name="Text Box 1034"/>
            <p:cNvSpPr txBox="1">
              <a:spLocks noChangeArrowheads="1"/>
            </p:cNvSpPr>
            <p:nvPr/>
          </p:nvSpPr>
          <p:spPr bwMode="auto">
            <a:xfrm>
              <a:off x="2288" y="2751"/>
              <a:ext cx="1120" cy="801"/>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F</a:t>
              </a:r>
              <a:r>
                <a:rPr kumimoji="0" lang="zh-CN" altLang="en-US" sz="1600" dirty="0">
                  <a:solidFill>
                    <a:srgbClr val="FF0000"/>
                  </a:solidFill>
                  <a:latin typeface="华文新魏" charset="0"/>
                  <a:ea typeface="华文新魏" charset="0"/>
                  <a:cs typeface="华文新魏" charset="0"/>
                </a:rPr>
                <a:t>：┅┅┅┅┅┅</a:t>
              </a:r>
            </a:p>
            <a:p>
              <a:pPr algn="ctr"/>
              <a:endParaRPr kumimoji="0" lang="zh-CN" altLang="en-US" sz="1600" dirty="0">
                <a:solidFill>
                  <a:srgbClr val="FF0000"/>
                </a:solidFill>
                <a:latin typeface="华文新魏" charset="0"/>
                <a:ea typeface="华文新魏" charset="0"/>
                <a:cs typeface="华文新魏" charset="0"/>
              </a:endParaRPr>
            </a:p>
            <a:p>
              <a:pPr algn="ctr"/>
              <a:endParaRPr kumimoji="0" lang="en-US" altLang="zh-CN" sz="1600" dirty="0">
                <a:solidFill>
                  <a:srgbClr val="FF0000"/>
                </a:solidFill>
                <a:latin typeface="华文新魏" charset="0"/>
                <a:ea typeface="华文新魏" charset="0"/>
                <a:cs typeface="华文新魏" charset="0"/>
              </a:endParaRPr>
            </a:p>
          </p:txBody>
        </p:sp>
        <p:sp>
          <p:nvSpPr>
            <p:cNvPr id="26635" name="Text Box 1035"/>
            <p:cNvSpPr txBox="1">
              <a:spLocks noChangeArrowheads="1"/>
            </p:cNvSpPr>
            <p:nvPr/>
          </p:nvSpPr>
          <p:spPr bwMode="auto">
            <a:xfrm>
              <a:off x="2353" y="2484"/>
              <a:ext cx="840" cy="26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子程序段</a:t>
              </a:r>
              <a:r>
                <a:rPr kumimoji="0" lang="en-US" altLang="zh-CN" sz="1600" dirty="0">
                  <a:solidFill>
                    <a:srgbClr val="008000"/>
                  </a:solidFill>
                  <a:latin typeface="华文新魏" charset="0"/>
                  <a:ea typeface="华文新魏" charset="0"/>
                  <a:cs typeface="华文新魏" charset="0"/>
                </a:rPr>
                <a:t>Y</a:t>
              </a:r>
            </a:p>
          </p:txBody>
        </p:sp>
        <p:sp>
          <p:nvSpPr>
            <p:cNvPr id="50188" name="Text Box 1036"/>
            <p:cNvSpPr txBox="1">
              <a:spLocks noChangeArrowheads="1"/>
            </p:cNvSpPr>
            <p:nvPr/>
          </p:nvSpPr>
          <p:spPr bwMode="auto">
            <a:xfrm>
              <a:off x="3824" y="1422"/>
              <a:ext cx="1120" cy="882"/>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600" dirty="0">
                <a:solidFill>
                  <a:srgbClr val="FF0000"/>
                </a:solidFill>
                <a:latin typeface="华文新魏" charset="0"/>
                <a:ea typeface="华文新魏" charset="0"/>
                <a:cs typeface="华文新魏" charset="0"/>
              </a:endParaRPr>
            </a:p>
            <a:p>
              <a:pPr algn="ctr"/>
              <a:r>
                <a:rPr kumimoji="0" lang="en-US" altLang="zh-CN" sz="1600" dirty="0">
                  <a:solidFill>
                    <a:srgbClr val="0000FF"/>
                  </a:solidFill>
                  <a:latin typeface="华文新魏" charset="0"/>
                  <a:ea typeface="华文新魏" charset="0"/>
                  <a:cs typeface="华文新魏" charset="0"/>
                </a:rPr>
                <a:t>G</a:t>
              </a:r>
              <a:r>
                <a:rPr kumimoji="0" lang="zh-CN" altLang="en-US" sz="1600" dirty="0">
                  <a:solidFill>
                    <a:srgbClr val="FF0000"/>
                  </a:solidFill>
                  <a:latin typeface="华文新魏" charset="0"/>
                  <a:ea typeface="华文新魏" charset="0"/>
                  <a:cs typeface="华文新魏" charset="0"/>
                </a:rPr>
                <a:t>：┅┅┅┅┅┅</a:t>
              </a:r>
            </a:p>
            <a:p>
              <a:pPr algn="ctr"/>
              <a:endParaRPr kumimoji="0" lang="zh-CN" altLang="en-US" sz="1600" dirty="0">
                <a:solidFill>
                  <a:srgbClr val="FF0000"/>
                </a:solidFill>
                <a:latin typeface="华文新魏" charset="0"/>
                <a:ea typeface="华文新魏" charset="0"/>
                <a:cs typeface="华文新魏" charset="0"/>
              </a:endParaRPr>
            </a:p>
            <a:p>
              <a:pPr algn="ctr"/>
              <a:endParaRPr kumimoji="0" lang="en-US" altLang="zh-CN" sz="1600" dirty="0">
                <a:solidFill>
                  <a:srgbClr val="FF0000"/>
                </a:solidFill>
                <a:latin typeface="华文新魏" charset="0"/>
                <a:ea typeface="华文新魏" charset="0"/>
                <a:cs typeface="华文新魏" charset="0"/>
              </a:endParaRPr>
            </a:p>
          </p:txBody>
        </p:sp>
        <p:sp>
          <p:nvSpPr>
            <p:cNvPr id="50189" name="Text Box 1037"/>
            <p:cNvSpPr txBox="1">
              <a:spLocks noChangeArrowheads="1"/>
            </p:cNvSpPr>
            <p:nvPr/>
          </p:nvSpPr>
          <p:spPr bwMode="auto">
            <a:xfrm>
              <a:off x="3824" y="2736"/>
              <a:ext cx="1120" cy="801"/>
            </a:xfrm>
            <a:prstGeom prst="rect">
              <a:avLst/>
            </a:prstGeom>
            <a:solidFill>
              <a:srgbClr val="FFFFB0"/>
            </a:solidFill>
            <a:ln w="9525">
              <a:solidFill>
                <a:srgbClr val="000000"/>
              </a:solidFill>
              <a:miter lim="800000"/>
              <a:headEnd/>
              <a:tailEnd/>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itchFamily="2" charset="-122"/>
                <a:ea typeface="华文新魏" pitchFamily="2" charset="-122"/>
                <a:cs typeface="+mn-cs"/>
              </a:endParaRPr>
            </a:p>
            <a:p>
              <a:pPr algn="ctr" eaLnBrk="0" hangingPunct="0">
                <a:defRPr/>
              </a:pPr>
              <a:endParaRPr kumimoji="0" lang="en-US" altLang="zh-CN" sz="1600">
                <a:solidFill>
                  <a:srgbClr val="FF0000"/>
                </a:solidFill>
                <a:latin typeface="华文新魏" pitchFamily="2" charset="-122"/>
                <a:ea typeface="华文新魏" pitchFamily="2" charset="-122"/>
                <a:cs typeface="+mn-cs"/>
              </a:endParaRPr>
            </a:p>
          </p:txBody>
        </p:sp>
        <p:sp>
          <p:nvSpPr>
            <p:cNvPr id="26638" name="Text Box 1038"/>
            <p:cNvSpPr txBox="1">
              <a:spLocks noChangeArrowheads="1"/>
            </p:cNvSpPr>
            <p:nvPr/>
          </p:nvSpPr>
          <p:spPr bwMode="auto">
            <a:xfrm>
              <a:off x="3824" y="2484"/>
              <a:ext cx="840" cy="26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3600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600" dirty="0">
                  <a:solidFill>
                    <a:srgbClr val="FF0000"/>
                  </a:solidFill>
                  <a:latin typeface="华文新魏" charset="0"/>
                  <a:ea typeface="华文新魏" charset="0"/>
                  <a:cs typeface="华文新魏" charset="0"/>
                </a:rPr>
                <a:t>工作区段</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模块化程序设计的分段结构</a:t>
            </a:r>
            <a:endParaRPr kumimoji="1" lang="zh-CN" altLang="en-US" dirty="0"/>
          </a:p>
        </p:txBody>
      </p:sp>
      <p:sp>
        <p:nvSpPr>
          <p:cNvPr id="1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Tree>
    <p:extLst>
      <p:ext uri="{BB962C8B-B14F-4D97-AF65-F5344CB8AC3E}">
        <p14:creationId xmlns:p14="http://schemas.microsoft.com/office/powerpoint/2010/main" val="806471603"/>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分段存储管理基本原理</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分段存储管理</a:t>
            </a:r>
            <a:r>
              <a:rPr lang="zh-CN" altLang="zh-CN" dirty="0">
                <a:latin typeface="华文新魏"/>
                <a:cs typeface="华文新魏"/>
              </a:rPr>
              <a:t>：</a:t>
            </a:r>
            <a:r>
              <a:rPr lang="zh-CN" altLang="en-US" dirty="0">
                <a:solidFill>
                  <a:srgbClr val="FF0000"/>
                </a:solidFill>
                <a:latin typeface="华文新魏"/>
                <a:cs typeface="华文新魏"/>
              </a:rPr>
              <a:t>二维地址结构</a:t>
            </a:r>
            <a:endParaRPr lang="en-US" altLang="zh-CN" dirty="0">
              <a:solidFill>
                <a:srgbClr val="FF0000"/>
              </a:solidFill>
              <a:latin typeface="华文新魏"/>
              <a:cs typeface="华文新魏"/>
            </a:endParaRPr>
          </a:p>
          <a:p>
            <a:pPr lvl="1"/>
            <a:r>
              <a:rPr lang="zh-CN" altLang="zh-CN" dirty="0"/>
              <a:t>模块化程序被装入物理地址空间后，仍保持二维地址结构 </a:t>
            </a:r>
            <a:endParaRPr lang="en-US" altLang="zh-CN" dirty="0"/>
          </a:p>
          <a:p>
            <a:pPr lvl="1"/>
            <a:r>
              <a:rPr lang="zh-CN" altLang="zh-CN" dirty="0"/>
              <a:t>这种地址结构</a:t>
            </a:r>
            <a:r>
              <a:rPr lang="zh-CN" altLang="zh-CN" dirty="0">
                <a:solidFill>
                  <a:srgbClr val="FF0000"/>
                </a:solidFill>
              </a:rPr>
              <a:t>需编译程序的支持</a:t>
            </a:r>
            <a:r>
              <a:rPr lang="zh-CN" altLang="zh-CN" dirty="0"/>
              <a:t>，但对程序员而言是透明的 </a:t>
            </a:r>
            <a:endParaRPr lang="zh-CN" altLang="en-US" dirty="0">
              <a:latin typeface="华文新魏"/>
              <a:cs typeface="华文新魏"/>
            </a:endParaRPr>
          </a:p>
          <a:p>
            <a:r>
              <a:rPr kumimoji="1" lang="zh-CN" altLang="en-US" dirty="0"/>
              <a:t>两维逻辑地址：</a:t>
            </a:r>
            <a:r>
              <a:rPr kumimoji="1" lang="zh-CN" altLang="en-US" dirty="0">
                <a:solidFill>
                  <a:srgbClr val="0000FF"/>
                </a:solidFill>
              </a:rPr>
              <a:t>段号：段内地址</a:t>
            </a:r>
            <a:endParaRPr kumimoji="1" lang="en-US" altLang="zh-CN" dirty="0">
              <a:solidFill>
                <a:srgbClr val="0000FF"/>
              </a:solidFill>
            </a:endParaRPr>
          </a:p>
          <a:p>
            <a:pPr lvl="1"/>
            <a:r>
              <a:rPr lang="zh-CN" altLang="zh-CN" dirty="0"/>
              <a:t>地址结构是用户可见的，</a:t>
            </a:r>
            <a:r>
              <a:rPr lang="zh-CN" altLang="zh-CN" dirty="0">
                <a:solidFill>
                  <a:srgbClr val="FF0000"/>
                </a:solidFill>
              </a:rPr>
              <a:t>用户知道逻辑地址如何划分为段和段内位移</a:t>
            </a:r>
            <a:r>
              <a:rPr lang="zh-CN" altLang="zh-CN" dirty="0"/>
              <a:t> </a:t>
            </a:r>
            <a:endParaRPr lang="en-US" altLang="zh-CN" dirty="0"/>
          </a:p>
          <a:p>
            <a:pPr lvl="1"/>
            <a:r>
              <a:rPr lang="zh-CN" altLang="zh-CN" dirty="0"/>
              <a:t>段的最大长度由地址结构规定，</a:t>
            </a:r>
            <a:r>
              <a:rPr lang="zh-CN" altLang="zh-CN" dirty="0">
                <a:solidFill>
                  <a:srgbClr val="FF0000"/>
                </a:solidFill>
              </a:rPr>
              <a:t>程序中所允许的最多段数会受到限</a:t>
            </a:r>
            <a:r>
              <a:rPr lang="zh-CN" altLang="zh-CN" dirty="0"/>
              <a:t> </a:t>
            </a:r>
            <a:endParaRPr kumimoji="1" lang="zh-CN" altLang="en-US" dirty="0"/>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Tree>
    <p:extLst>
      <p:ext uri="{BB962C8B-B14F-4D97-AF65-F5344CB8AC3E}">
        <p14:creationId xmlns:p14="http://schemas.microsoft.com/office/powerpoint/2010/main" val="219230286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分段存储管理的实现</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基于</a:t>
            </a:r>
            <a:r>
              <a:rPr lang="zh-CN" altLang="zh-CN" dirty="0">
                <a:solidFill>
                  <a:srgbClr val="FF0000"/>
                </a:solidFill>
                <a:latin typeface="华文新魏"/>
                <a:cs typeface="华文新魏"/>
              </a:rPr>
              <a:t>可变分区存储管理</a:t>
            </a:r>
            <a:r>
              <a:rPr lang="zh-CN" altLang="zh-CN" dirty="0">
                <a:latin typeface="华文新魏"/>
                <a:cs typeface="华文新魏"/>
              </a:rPr>
              <a:t>原理</a:t>
            </a:r>
            <a:r>
              <a:rPr lang="zh-CN" altLang="en-US" dirty="0">
                <a:latin typeface="华文新魏"/>
                <a:cs typeface="华文新魏"/>
              </a:rPr>
              <a:t>，</a:t>
            </a:r>
            <a:r>
              <a:rPr lang="zh-CN" altLang="zh-CN" dirty="0">
                <a:latin typeface="华文新魏"/>
                <a:cs typeface="华文新魏"/>
              </a:rPr>
              <a:t>可变分区以</a:t>
            </a:r>
            <a:r>
              <a:rPr lang="zh-CN" altLang="zh-CN" dirty="0">
                <a:solidFill>
                  <a:srgbClr val="FF0000"/>
                </a:solidFill>
                <a:latin typeface="华文新魏"/>
                <a:cs typeface="华文新魏"/>
              </a:rPr>
              <a:t>整个作业为单位</a:t>
            </a:r>
            <a:r>
              <a:rPr lang="zh-CN" altLang="zh-CN" dirty="0">
                <a:latin typeface="华文新魏"/>
                <a:cs typeface="华文新魏"/>
              </a:rPr>
              <a:t>来划分和连续存放 </a:t>
            </a:r>
            <a:endParaRPr lang="en-US" altLang="zh-CN" dirty="0">
              <a:latin typeface="华文新魏"/>
              <a:cs typeface="华文新魏"/>
            </a:endParaRPr>
          </a:p>
          <a:p>
            <a:pPr lvl="1"/>
            <a:r>
              <a:rPr lang="zh-CN" altLang="zh-CN" dirty="0">
                <a:solidFill>
                  <a:srgbClr val="0000FF"/>
                </a:solidFill>
              </a:rPr>
              <a:t>作业</a:t>
            </a:r>
            <a:r>
              <a:rPr lang="zh-CN" altLang="zh-CN" dirty="0"/>
              <a:t>在分区内是连续存放的，但</a:t>
            </a:r>
            <a:r>
              <a:rPr lang="zh-CN" altLang="zh-CN" dirty="0">
                <a:solidFill>
                  <a:srgbClr val="FF0000"/>
                </a:solidFill>
              </a:rPr>
              <a:t>独立作业之间不一定连续存放</a:t>
            </a:r>
            <a:r>
              <a:rPr lang="zh-CN" altLang="zh-CN" dirty="0"/>
              <a:t> </a:t>
            </a:r>
            <a:endParaRPr lang="en-US" altLang="zh-CN" dirty="0"/>
          </a:p>
          <a:p>
            <a:pPr lvl="1"/>
            <a:r>
              <a:rPr lang="zh-CN" altLang="zh-CN" dirty="0">
                <a:solidFill>
                  <a:srgbClr val="0000FF"/>
                </a:solidFill>
              </a:rPr>
              <a:t>作业的各段</a:t>
            </a:r>
            <a:r>
              <a:rPr lang="zh-CN" altLang="zh-CN" dirty="0"/>
              <a:t>分配一个连续内存空间，而</a:t>
            </a:r>
            <a:r>
              <a:rPr lang="zh-CN" altLang="zh-CN" dirty="0">
                <a:solidFill>
                  <a:srgbClr val="FF0000"/>
                </a:solidFill>
              </a:rPr>
              <a:t>各段之间不一定连续</a:t>
            </a:r>
            <a:endParaRPr lang="en-US" altLang="zh-CN" dirty="0">
              <a:solidFill>
                <a:srgbClr val="FF0000"/>
              </a:solidFill>
            </a:endParaRPr>
          </a:p>
          <a:p>
            <a:r>
              <a:rPr lang="zh-CN" altLang="zh-CN" dirty="0">
                <a:latin typeface="华文新魏"/>
                <a:cs typeface="华文新魏"/>
              </a:rPr>
              <a:t>存储分配</a:t>
            </a:r>
            <a:r>
              <a:rPr lang="zh-CN" altLang="en-US" dirty="0">
                <a:latin typeface="华文新魏"/>
                <a:cs typeface="华文新魏"/>
              </a:rPr>
              <a:t>管理：</a:t>
            </a:r>
            <a:r>
              <a:rPr lang="zh-CN" altLang="zh-CN" dirty="0">
                <a:solidFill>
                  <a:srgbClr val="0000FF"/>
                </a:solidFill>
                <a:latin typeface="华文新魏"/>
                <a:cs typeface="华文新魏"/>
              </a:rPr>
              <a:t>段表</a:t>
            </a:r>
            <a:endParaRPr lang="en-US" altLang="zh-CN" dirty="0">
              <a:solidFill>
                <a:srgbClr val="0000FF"/>
              </a:solidFill>
              <a:latin typeface="华文新魏"/>
              <a:cs typeface="华文新魏"/>
            </a:endParaRPr>
          </a:p>
          <a:p>
            <a:pPr lvl="1"/>
            <a:r>
              <a:rPr lang="zh-CN" altLang="zh-CN" dirty="0"/>
              <a:t>各段在内存中的情况可由段表来记录，它指出内存中各</a:t>
            </a:r>
            <a:r>
              <a:rPr lang="zh-CN" altLang="zh-CN" dirty="0">
                <a:solidFill>
                  <a:srgbClr val="0000FF"/>
                </a:solidFill>
              </a:rPr>
              <a:t>分段的段号</a:t>
            </a:r>
            <a:r>
              <a:rPr lang="zh-CN" altLang="zh-CN" dirty="0"/>
              <a:t>、</a:t>
            </a:r>
            <a:r>
              <a:rPr lang="zh-CN" altLang="zh-CN" dirty="0">
                <a:solidFill>
                  <a:srgbClr val="0000FF"/>
                </a:solidFill>
              </a:rPr>
              <a:t>段起始地址</a:t>
            </a:r>
            <a:r>
              <a:rPr lang="zh-CN" altLang="zh-CN" dirty="0"/>
              <a:t>和</a:t>
            </a:r>
            <a:r>
              <a:rPr lang="zh-CN" altLang="zh-CN" dirty="0">
                <a:solidFill>
                  <a:srgbClr val="0000FF"/>
                </a:solidFill>
              </a:rPr>
              <a:t>段长度</a:t>
            </a:r>
            <a:endParaRPr lang="en-US" altLang="zh-CN" dirty="0">
              <a:solidFill>
                <a:srgbClr val="0000FF"/>
              </a:solidFill>
            </a:endParaRPr>
          </a:p>
          <a:p>
            <a:pPr lvl="1"/>
            <a:r>
              <a:rPr lang="zh-CN" altLang="zh-CN" dirty="0"/>
              <a:t>撤销进程时，回收所占用的内存空间，并清除进程的段表</a:t>
            </a:r>
            <a:endParaRPr lang="en-US" altLang="zh-CN" dirty="0"/>
          </a:p>
          <a:p>
            <a:pPr lvl="1"/>
            <a:r>
              <a:rPr lang="zh-CN" altLang="zh-CN" dirty="0"/>
              <a:t>段表表项实际上起到</a:t>
            </a:r>
            <a:r>
              <a:rPr lang="zh-CN" altLang="zh-CN" dirty="0">
                <a:solidFill>
                  <a:srgbClr val="0000FF"/>
                </a:solidFill>
              </a:rPr>
              <a:t>基址</a:t>
            </a:r>
            <a:r>
              <a:rPr lang="en-US" altLang="zh-CN" dirty="0">
                <a:solidFill>
                  <a:srgbClr val="0000FF"/>
                </a:solidFill>
              </a:rPr>
              <a:t>/</a:t>
            </a:r>
            <a:r>
              <a:rPr lang="zh-CN" altLang="zh-CN" dirty="0">
                <a:solidFill>
                  <a:srgbClr val="0000FF"/>
                </a:solidFill>
              </a:rPr>
              <a:t>限长寄存器</a:t>
            </a:r>
            <a:r>
              <a:rPr lang="zh-CN" altLang="zh-CN" dirty="0"/>
              <a:t>作用 </a:t>
            </a:r>
            <a:endParaRPr lang="en-US" altLang="zh-CN" dirty="0"/>
          </a:p>
          <a:p>
            <a:pPr lvl="2"/>
            <a:r>
              <a:rPr lang="zh-CN" altLang="zh-CN" dirty="0">
                <a:latin typeface="华文新魏"/>
                <a:ea typeface="华文新魏"/>
                <a:cs typeface="华文新魏"/>
              </a:rPr>
              <a:t>进程运行时</a:t>
            </a:r>
            <a:r>
              <a:rPr lang="zh-CN" altLang="zh-CN" dirty="0">
                <a:solidFill>
                  <a:srgbClr val="FF0000"/>
                </a:solidFill>
                <a:latin typeface="华文新魏"/>
                <a:ea typeface="华文新魏"/>
                <a:cs typeface="华文新魏"/>
              </a:rPr>
              <a:t>通过段表可将逻辑地址转换成物理地址</a:t>
            </a:r>
            <a:r>
              <a:rPr lang="zh-CN" altLang="zh-CN" dirty="0">
                <a:latin typeface="华文新魏"/>
                <a:ea typeface="华文新魏"/>
                <a:cs typeface="华文新魏"/>
              </a:rPr>
              <a:t> </a:t>
            </a:r>
            <a:endParaRPr lang="en-US" altLang="zh-CN" dirty="0">
              <a:latin typeface="华文新魏"/>
              <a:ea typeface="华文新魏"/>
              <a:cs typeface="华文新魏"/>
            </a:endParaRPr>
          </a:p>
          <a:p>
            <a:pPr lvl="2"/>
            <a:r>
              <a:rPr lang="zh-CN" altLang="zh-CN" dirty="0">
                <a:solidFill>
                  <a:srgbClr val="0000FF"/>
                </a:solidFill>
                <a:latin typeface="华文新魏"/>
                <a:ea typeface="华文新魏"/>
                <a:cs typeface="华文新魏"/>
              </a:rPr>
              <a:t>段表基址寄存器</a:t>
            </a:r>
            <a:r>
              <a:rPr lang="zh-CN" altLang="zh-CN" dirty="0">
                <a:latin typeface="华文新魏"/>
                <a:ea typeface="华文新魏"/>
                <a:cs typeface="华文新魏"/>
              </a:rPr>
              <a:t>存放当前占用处理器的作业段表的起始地址和长度</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Tree>
    <p:extLst>
      <p:ext uri="{BB962C8B-B14F-4D97-AF65-F5344CB8AC3E}">
        <p14:creationId xmlns:p14="http://schemas.microsoft.com/office/powerpoint/2010/main" val="2445787421"/>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762000" y="1524000"/>
            <a:ext cx="6934200" cy="4800600"/>
          </a:xfrm>
        </p:spPr>
        <p:txBody>
          <a:bodyPr/>
          <a:lstStyle/>
          <a:p>
            <a:pPr algn="just" eaLnBrk="1" hangingPunct="1">
              <a:buFontTx/>
              <a:buNone/>
            </a:pPr>
            <a:r>
              <a:rPr lang="en-US" altLang="zh-CN">
                <a:latin typeface="华文新魏" charset="0"/>
                <a:ea typeface="华文新魏" charset="0"/>
                <a:cs typeface="华文新魏" charset="0"/>
              </a:rPr>
              <a:t>   </a:t>
            </a:r>
            <a:endParaRPr lang="en-US" altLang="zh-CN" sz="3600">
              <a:latin typeface="华文新魏" charset="0"/>
              <a:ea typeface="华文新魏" charset="0"/>
              <a:cs typeface="华文新魏" charset="0"/>
            </a:endParaRPr>
          </a:p>
        </p:txBody>
      </p:sp>
      <p:grpSp>
        <p:nvGrpSpPr>
          <p:cNvPr id="28676" name="Group 35"/>
          <p:cNvGrpSpPr>
            <a:grpSpLocks/>
          </p:cNvGrpSpPr>
          <p:nvPr/>
        </p:nvGrpSpPr>
        <p:grpSpPr bwMode="auto">
          <a:xfrm>
            <a:off x="1295400" y="1600200"/>
            <a:ext cx="6172200" cy="4343400"/>
            <a:chOff x="480" y="1008"/>
            <a:chExt cx="3888" cy="2736"/>
          </a:xfrm>
        </p:grpSpPr>
        <p:sp>
          <p:nvSpPr>
            <p:cNvPr id="28677" name="Text Box 5"/>
            <p:cNvSpPr txBox="1">
              <a:spLocks noChangeArrowheads="1"/>
            </p:cNvSpPr>
            <p:nvPr/>
          </p:nvSpPr>
          <p:spPr bwMode="auto">
            <a:xfrm>
              <a:off x="768" y="1096"/>
              <a:ext cx="1056" cy="200"/>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0000FF"/>
                  </a:solidFill>
                  <a:latin typeface="华文新魏" charset="0"/>
                  <a:ea typeface="华文新魏" charset="0"/>
                  <a:cs typeface="华文新魏" charset="0"/>
                </a:rPr>
                <a:t>段控制寄存器</a:t>
              </a:r>
            </a:p>
          </p:txBody>
        </p:sp>
        <p:sp>
          <p:nvSpPr>
            <p:cNvPr id="28678" name="Text Box 6"/>
            <p:cNvSpPr txBox="1">
              <a:spLocks noChangeArrowheads="1"/>
            </p:cNvSpPr>
            <p:nvPr/>
          </p:nvSpPr>
          <p:spPr bwMode="auto">
            <a:xfrm>
              <a:off x="480" y="1361"/>
              <a:ext cx="1488" cy="271"/>
            </a:xfrm>
            <a:prstGeom prst="rect">
              <a:avLst/>
            </a:prstGeom>
            <a:solidFill>
              <a:schemeClr val="accent1"/>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dirty="0">
                  <a:solidFill>
                    <a:srgbClr val="FF0000"/>
                  </a:solidFill>
                  <a:latin typeface="华文新魏" charset="0"/>
                  <a:ea typeface="华文新魏" charset="0"/>
                  <a:cs typeface="华文新魏" charset="0"/>
                </a:rPr>
                <a:t>  </a:t>
              </a:r>
              <a:r>
                <a:rPr kumimoji="0" lang="zh-CN" altLang="en-US" sz="1800" dirty="0">
                  <a:solidFill>
                    <a:srgbClr val="0000FF"/>
                  </a:solidFill>
                  <a:latin typeface="华文新魏" charset="0"/>
                  <a:ea typeface="华文新魏" charset="0"/>
                  <a:cs typeface="华文新魏" charset="0"/>
                </a:rPr>
                <a:t>段表始址     段表长度</a:t>
              </a:r>
            </a:p>
          </p:txBody>
        </p:sp>
        <p:sp>
          <p:nvSpPr>
            <p:cNvPr id="28679" name="Line 7"/>
            <p:cNvSpPr>
              <a:spLocks noChangeShapeType="1"/>
            </p:cNvSpPr>
            <p:nvPr/>
          </p:nvSpPr>
          <p:spPr bwMode="auto">
            <a:xfrm>
              <a:off x="1200" y="1361"/>
              <a:ext cx="0" cy="26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0" name="AutoShape 8"/>
            <p:cNvSpPr>
              <a:spLocks noChangeArrowheads="1"/>
            </p:cNvSpPr>
            <p:nvPr/>
          </p:nvSpPr>
          <p:spPr bwMode="auto">
            <a:xfrm>
              <a:off x="1024" y="1802"/>
              <a:ext cx="203" cy="177"/>
            </a:xfrm>
            <a:prstGeom prst="flowChartOr">
              <a:avLst/>
            </a:prstGeom>
            <a:solidFill>
              <a:schemeClr val="accent1"/>
            </a:solidFill>
            <a:ln w="9525">
              <a:solidFill>
                <a:srgbClr val="000000"/>
              </a:solidFill>
              <a:round/>
              <a:headEnd/>
              <a:tailEnd/>
            </a:ln>
          </p:spPr>
          <p:txBody>
            <a:bodyPr lIns="0" tIns="36000" rIns="0" bIns="0"/>
            <a:lstStyle/>
            <a:p>
              <a:endParaRPr lang="zh-CN" altLang="en-US"/>
            </a:p>
          </p:txBody>
        </p:sp>
        <p:sp>
          <p:nvSpPr>
            <p:cNvPr id="28681" name="Line 9"/>
            <p:cNvSpPr>
              <a:spLocks noChangeShapeType="1"/>
            </p:cNvSpPr>
            <p:nvPr/>
          </p:nvSpPr>
          <p:spPr bwMode="auto">
            <a:xfrm>
              <a:off x="1125" y="1626"/>
              <a:ext cx="0" cy="176"/>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2" name="Text Box 10"/>
            <p:cNvSpPr txBox="1">
              <a:spLocks noChangeArrowheads="1"/>
            </p:cNvSpPr>
            <p:nvPr/>
          </p:nvSpPr>
          <p:spPr bwMode="auto">
            <a:xfrm>
              <a:off x="3152" y="1361"/>
              <a:ext cx="1216" cy="265"/>
            </a:xfrm>
            <a:prstGeom prst="rect">
              <a:avLst/>
            </a:prstGeom>
            <a:solidFill>
              <a:schemeClr val="accent1"/>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dirty="0">
                  <a:solidFill>
                    <a:srgbClr val="FF0000"/>
                  </a:solidFill>
                  <a:latin typeface="华文新魏" charset="0"/>
                  <a:ea typeface="华文新魏" charset="0"/>
                  <a:cs typeface="华文新魏" charset="0"/>
                </a:rPr>
                <a:t>段号</a:t>
              </a:r>
              <a:r>
                <a:rPr kumimoji="0" lang="en-US" altLang="zh-CN" sz="1800" dirty="0">
                  <a:solidFill>
                    <a:srgbClr val="FF0000"/>
                  </a:solidFill>
                  <a:latin typeface="华文新魏" charset="0"/>
                  <a:ea typeface="华文新魏" charset="0"/>
                  <a:cs typeface="华文新魏" charset="0"/>
                </a:rPr>
                <a:t>s       </a:t>
              </a:r>
              <a:r>
                <a:rPr kumimoji="0" lang="zh-CN" altLang="en-US" sz="1800" dirty="0">
                  <a:solidFill>
                    <a:srgbClr val="FF0000"/>
                  </a:solidFill>
                  <a:latin typeface="华文新魏" charset="0"/>
                  <a:ea typeface="华文新魏" charset="0"/>
                  <a:cs typeface="华文新魏" charset="0"/>
                </a:rPr>
                <a:t>位移</a:t>
              </a:r>
              <a:r>
                <a:rPr kumimoji="0" lang="en-US" altLang="zh-CN" sz="1800" dirty="0">
                  <a:solidFill>
                    <a:srgbClr val="FF0000"/>
                  </a:solidFill>
                  <a:latin typeface="华文新魏" charset="0"/>
                  <a:ea typeface="华文新魏" charset="0"/>
                  <a:cs typeface="华文新魏" charset="0"/>
                </a:rPr>
                <a:t>d</a:t>
              </a:r>
            </a:p>
          </p:txBody>
        </p:sp>
        <p:sp>
          <p:nvSpPr>
            <p:cNvPr id="28683" name="Line 11"/>
            <p:cNvSpPr>
              <a:spLocks noChangeShapeType="1"/>
            </p:cNvSpPr>
            <p:nvPr/>
          </p:nvSpPr>
          <p:spPr bwMode="auto">
            <a:xfrm>
              <a:off x="3659" y="1361"/>
              <a:ext cx="0" cy="26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4" name="Line 12"/>
            <p:cNvSpPr>
              <a:spLocks noChangeShapeType="1"/>
            </p:cNvSpPr>
            <p:nvPr/>
          </p:nvSpPr>
          <p:spPr bwMode="auto">
            <a:xfrm>
              <a:off x="3355" y="1626"/>
              <a:ext cx="0" cy="26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5" name="Line 13"/>
            <p:cNvSpPr>
              <a:spLocks noChangeShapeType="1"/>
            </p:cNvSpPr>
            <p:nvPr/>
          </p:nvSpPr>
          <p:spPr bwMode="auto">
            <a:xfrm flipH="1">
              <a:off x="1227" y="1891"/>
              <a:ext cx="212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6" name="Text Box 14"/>
            <p:cNvSpPr txBox="1">
              <a:spLocks noChangeArrowheads="1"/>
            </p:cNvSpPr>
            <p:nvPr/>
          </p:nvSpPr>
          <p:spPr bwMode="auto">
            <a:xfrm>
              <a:off x="1968" y="2155"/>
              <a:ext cx="939" cy="19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900">
                  <a:solidFill>
                    <a:srgbClr val="FF0000"/>
                  </a:solidFill>
                  <a:latin typeface="华文新魏" charset="0"/>
                  <a:ea typeface="华文新魏" charset="0"/>
                  <a:cs typeface="华文新魏" charset="0"/>
                </a:rPr>
                <a:t>   </a:t>
              </a:r>
              <a:r>
                <a:rPr kumimoji="0" lang="zh-CN" altLang="en-US" sz="1800">
                  <a:solidFill>
                    <a:srgbClr val="FF0000"/>
                  </a:solidFill>
                  <a:latin typeface="华文新魏" charset="0"/>
                  <a:ea typeface="华文新魏" charset="0"/>
                  <a:cs typeface="华文新魏" charset="0"/>
                </a:rPr>
                <a:t>段长     基址</a:t>
              </a:r>
            </a:p>
          </p:txBody>
        </p:sp>
        <p:grpSp>
          <p:nvGrpSpPr>
            <p:cNvPr id="28687" name="Group 15"/>
            <p:cNvGrpSpPr>
              <a:grpSpLocks/>
            </p:cNvGrpSpPr>
            <p:nvPr/>
          </p:nvGrpSpPr>
          <p:grpSpPr bwMode="auto">
            <a:xfrm>
              <a:off x="2037" y="2420"/>
              <a:ext cx="811" cy="1059"/>
              <a:chOff x="4761" y="3658"/>
              <a:chExt cx="1440" cy="1872"/>
            </a:xfrm>
          </p:grpSpPr>
          <p:sp>
            <p:nvSpPr>
              <p:cNvPr id="28700" name="Rectangle 16"/>
              <p:cNvSpPr>
                <a:spLocks noChangeArrowheads="1"/>
              </p:cNvSpPr>
              <p:nvPr/>
            </p:nvSpPr>
            <p:spPr bwMode="auto">
              <a:xfrm>
                <a:off x="4761" y="3658"/>
                <a:ext cx="1440" cy="1872"/>
              </a:xfrm>
              <a:prstGeom prst="rect">
                <a:avLst/>
              </a:prstGeom>
              <a:solidFill>
                <a:schemeClr val="accent1"/>
              </a:solidFill>
              <a:ln w="9525">
                <a:solidFill>
                  <a:srgbClr val="000000"/>
                </a:solidFill>
                <a:miter lim="800000"/>
                <a:headEnd/>
                <a:tailEnd/>
              </a:ln>
            </p:spPr>
            <p:txBody>
              <a:bodyPr lIns="0" tIns="36000" rIns="0" bIns="0"/>
              <a:lstStyle/>
              <a:p>
                <a:endParaRPr lang="zh-CN" altLang="en-US"/>
              </a:p>
            </p:txBody>
          </p:sp>
          <p:sp>
            <p:nvSpPr>
              <p:cNvPr id="28701" name="Line 17"/>
              <p:cNvSpPr>
                <a:spLocks noChangeShapeType="1"/>
              </p:cNvSpPr>
              <p:nvPr/>
            </p:nvSpPr>
            <p:spPr bwMode="auto">
              <a:xfrm>
                <a:off x="4761" y="3970"/>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702" name="Line 18"/>
              <p:cNvSpPr>
                <a:spLocks noChangeShapeType="1"/>
              </p:cNvSpPr>
              <p:nvPr/>
            </p:nvSpPr>
            <p:spPr bwMode="auto">
              <a:xfrm>
                <a:off x="4761" y="4282"/>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703" name="Line 19"/>
              <p:cNvSpPr>
                <a:spLocks noChangeShapeType="1"/>
              </p:cNvSpPr>
              <p:nvPr/>
            </p:nvSpPr>
            <p:spPr bwMode="auto">
              <a:xfrm>
                <a:off x="4761" y="4594"/>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704" name="Line 20"/>
              <p:cNvSpPr>
                <a:spLocks noChangeShapeType="1"/>
              </p:cNvSpPr>
              <p:nvPr/>
            </p:nvSpPr>
            <p:spPr bwMode="auto">
              <a:xfrm>
                <a:off x="4761" y="4906"/>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705" name="Line 21"/>
              <p:cNvSpPr>
                <a:spLocks noChangeShapeType="1"/>
              </p:cNvSpPr>
              <p:nvPr/>
            </p:nvSpPr>
            <p:spPr bwMode="auto">
              <a:xfrm>
                <a:off x="4761" y="5218"/>
                <a:ext cx="144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706" name="Line 22"/>
              <p:cNvSpPr>
                <a:spLocks noChangeShapeType="1"/>
              </p:cNvSpPr>
              <p:nvPr/>
            </p:nvSpPr>
            <p:spPr bwMode="auto">
              <a:xfrm>
                <a:off x="5301" y="3658"/>
                <a:ext cx="0" cy="187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grpSp>
        <p:sp>
          <p:nvSpPr>
            <p:cNvPr id="28688" name="Line 23"/>
            <p:cNvSpPr>
              <a:spLocks noChangeShapeType="1"/>
            </p:cNvSpPr>
            <p:nvPr/>
          </p:nvSpPr>
          <p:spPr bwMode="auto">
            <a:xfrm>
              <a:off x="1125" y="1979"/>
              <a:ext cx="0" cy="97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89" name="Line 24"/>
            <p:cNvSpPr>
              <a:spLocks noChangeShapeType="1"/>
            </p:cNvSpPr>
            <p:nvPr/>
          </p:nvSpPr>
          <p:spPr bwMode="auto">
            <a:xfrm>
              <a:off x="1125" y="2950"/>
              <a:ext cx="91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0" name="AutoShape 25"/>
            <p:cNvSpPr>
              <a:spLocks noChangeArrowheads="1"/>
            </p:cNvSpPr>
            <p:nvPr/>
          </p:nvSpPr>
          <p:spPr bwMode="auto">
            <a:xfrm>
              <a:off x="3861" y="2950"/>
              <a:ext cx="203" cy="176"/>
            </a:xfrm>
            <a:prstGeom prst="flowChartOr">
              <a:avLst/>
            </a:prstGeom>
            <a:solidFill>
              <a:schemeClr val="accent1"/>
            </a:solidFill>
            <a:ln w="9525">
              <a:solidFill>
                <a:srgbClr val="000000"/>
              </a:solidFill>
              <a:round/>
              <a:headEnd/>
              <a:tailEnd/>
            </a:ln>
          </p:spPr>
          <p:txBody>
            <a:bodyPr lIns="0" tIns="36000" rIns="0" bIns="0"/>
            <a:lstStyle/>
            <a:p>
              <a:endParaRPr lang="zh-CN" altLang="en-US"/>
            </a:p>
          </p:txBody>
        </p:sp>
        <p:sp>
          <p:nvSpPr>
            <p:cNvPr id="28691" name="Line 26"/>
            <p:cNvSpPr>
              <a:spLocks noChangeShapeType="1"/>
            </p:cNvSpPr>
            <p:nvPr/>
          </p:nvSpPr>
          <p:spPr bwMode="auto">
            <a:xfrm>
              <a:off x="2848" y="3038"/>
              <a:ext cx="1013"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2" name="Line 27"/>
            <p:cNvSpPr>
              <a:spLocks noChangeShapeType="1"/>
            </p:cNvSpPr>
            <p:nvPr/>
          </p:nvSpPr>
          <p:spPr bwMode="auto">
            <a:xfrm>
              <a:off x="3963" y="1626"/>
              <a:ext cx="0" cy="132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3" name="Line 28"/>
            <p:cNvSpPr>
              <a:spLocks noChangeShapeType="1"/>
            </p:cNvSpPr>
            <p:nvPr/>
          </p:nvSpPr>
          <p:spPr bwMode="auto">
            <a:xfrm>
              <a:off x="3963" y="3126"/>
              <a:ext cx="0" cy="26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4" name="Text Box 29"/>
            <p:cNvSpPr txBox="1">
              <a:spLocks noChangeArrowheads="1"/>
            </p:cNvSpPr>
            <p:nvPr/>
          </p:nvSpPr>
          <p:spPr bwMode="auto">
            <a:xfrm>
              <a:off x="3557" y="3383"/>
              <a:ext cx="811" cy="265"/>
            </a:xfrm>
            <a:prstGeom prst="rect">
              <a:avLst/>
            </a:prstGeom>
            <a:solidFill>
              <a:srgbClr val="FFCC66"/>
            </a:solidFill>
            <a:ln w="9525">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a:solidFill>
                    <a:srgbClr val="FF0000"/>
                  </a:solidFill>
                  <a:latin typeface="华文新魏" charset="0"/>
                  <a:ea typeface="华文新魏" charset="0"/>
                  <a:cs typeface="华文新魏" charset="0"/>
                </a:rPr>
                <a:t>  </a:t>
              </a:r>
              <a:r>
                <a:rPr kumimoji="0" lang="zh-CN" altLang="en-US" sz="2000">
                  <a:solidFill>
                    <a:srgbClr val="FF0000"/>
                  </a:solidFill>
                  <a:latin typeface="华文新魏" charset="0"/>
                  <a:ea typeface="华文新魏" charset="0"/>
                  <a:cs typeface="华文新魏" charset="0"/>
                </a:rPr>
                <a:t>物理地址</a:t>
              </a:r>
            </a:p>
          </p:txBody>
        </p:sp>
        <p:sp>
          <p:nvSpPr>
            <p:cNvPr id="28695" name="AutoShape 30"/>
            <p:cNvSpPr>
              <a:spLocks noChangeArrowheads="1"/>
            </p:cNvSpPr>
            <p:nvPr/>
          </p:nvSpPr>
          <p:spPr bwMode="auto">
            <a:xfrm>
              <a:off x="2341" y="1273"/>
              <a:ext cx="304" cy="265"/>
            </a:xfrm>
            <a:prstGeom prst="upArrowCallout">
              <a:avLst>
                <a:gd name="adj1" fmla="val 28679"/>
                <a:gd name="adj2" fmla="val 28679"/>
                <a:gd name="adj3" fmla="val 16667"/>
                <a:gd name="adj4" fmla="val 66667"/>
              </a:avLst>
            </a:prstGeom>
            <a:solidFill>
              <a:schemeClr val="accent1"/>
            </a:solidFill>
            <a:ln w="9525">
              <a:solidFill>
                <a:srgbClr val="000000"/>
              </a:solidFill>
              <a:miter lim="800000"/>
              <a:headEnd/>
              <a:tailEnd/>
            </a:ln>
          </p:spPr>
          <p:txBody>
            <a:bodyPr lIns="0" tIns="36000" rIns="0" bIns="0"/>
            <a:lstStyle/>
            <a:p>
              <a:endParaRPr lang="zh-CN" altLang="en-US"/>
            </a:p>
          </p:txBody>
        </p:sp>
        <p:sp>
          <p:nvSpPr>
            <p:cNvPr id="28696" name="Line 31"/>
            <p:cNvSpPr>
              <a:spLocks noChangeShapeType="1"/>
            </p:cNvSpPr>
            <p:nvPr/>
          </p:nvSpPr>
          <p:spPr bwMode="auto">
            <a:xfrm flipV="1">
              <a:off x="2443" y="1538"/>
              <a:ext cx="0" cy="35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7" name="Line 32"/>
            <p:cNvSpPr>
              <a:spLocks noChangeShapeType="1"/>
            </p:cNvSpPr>
            <p:nvPr/>
          </p:nvSpPr>
          <p:spPr bwMode="auto">
            <a:xfrm>
              <a:off x="1936" y="1449"/>
              <a:ext cx="405"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36000" rIns="0" bIns="0"/>
            <a:lstStyle/>
            <a:p>
              <a:endParaRPr lang="zh-CN" altLang="en-US"/>
            </a:p>
          </p:txBody>
        </p:sp>
        <p:sp>
          <p:nvSpPr>
            <p:cNvPr id="28698" name="Text Box 33"/>
            <p:cNvSpPr txBox="1">
              <a:spLocks noChangeArrowheads="1"/>
            </p:cNvSpPr>
            <p:nvPr/>
          </p:nvSpPr>
          <p:spPr bwMode="auto">
            <a:xfrm>
              <a:off x="2341" y="1008"/>
              <a:ext cx="507" cy="17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800">
                  <a:solidFill>
                    <a:srgbClr val="FF0000"/>
                  </a:solidFill>
                  <a:latin typeface="华文新魏" charset="0"/>
                  <a:ea typeface="华文新魏" charset="0"/>
                  <a:cs typeface="华文新魏" charset="0"/>
                </a:rPr>
                <a:t>越界</a:t>
              </a:r>
              <a:r>
                <a:rPr kumimoji="0" lang="en-US" altLang="zh-CN" sz="1800">
                  <a:solidFill>
                    <a:srgbClr val="FF0000"/>
                  </a:solidFill>
                  <a:latin typeface="华文新魏" charset="0"/>
                  <a:ea typeface="华文新魏" charset="0"/>
                  <a:cs typeface="华文新魏" charset="0"/>
                </a:rPr>
                <a:t>?</a:t>
              </a:r>
            </a:p>
          </p:txBody>
        </p:sp>
        <p:sp>
          <p:nvSpPr>
            <p:cNvPr id="28699" name="Text Box 34"/>
            <p:cNvSpPr txBox="1">
              <a:spLocks noChangeArrowheads="1"/>
            </p:cNvSpPr>
            <p:nvPr/>
          </p:nvSpPr>
          <p:spPr bwMode="auto">
            <a:xfrm>
              <a:off x="2139" y="3567"/>
              <a:ext cx="506" cy="177"/>
            </a:xfrm>
            <a:prstGeom prst="rect">
              <a:avLst/>
            </a:prstGeom>
            <a:solidFill>
              <a:srgbClr val="FFCC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  </a:t>
              </a:r>
              <a:r>
                <a:rPr kumimoji="0" lang="zh-CN" altLang="en-US" sz="2000" dirty="0">
                  <a:solidFill>
                    <a:srgbClr val="FF0000"/>
                  </a:solidFill>
                  <a:latin typeface="华文新魏" charset="0"/>
                  <a:ea typeface="华文新魏" charset="0"/>
                  <a:cs typeface="华文新魏" charset="0"/>
                </a:rPr>
                <a:t>段表</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分段存储管理的地址转换与存储保护</a:t>
            </a:r>
            <a:endParaRPr kumimoji="1" lang="zh-CN" altLang="en-US" dirty="0"/>
          </a:p>
        </p:txBody>
      </p:sp>
      <p:sp>
        <p:nvSpPr>
          <p:cNvPr id="3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3370518471"/>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分段存储管理共享和保护</a:t>
            </a:r>
            <a:endParaRPr kumimoji="1"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latin typeface="华文新魏" charset="0"/>
                <a:ea typeface="华文新魏" charset="0"/>
                <a:cs typeface="华文新魏" charset="0"/>
              </a:rPr>
              <a:t>段的共享是通过不同作业段表中的项</a:t>
            </a:r>
            <a:r>
              <a:rPr lang="zh-CN" altLang="en-US" dirty="0">
                <a:solidFill>
                  <a:srgbClr val="FF0000"/>
                </a:solidFill>
                <a:latin typeface="华文新魏" charset="0"/>
                <a:ea typeface="华文新魏" charset="0"/>
                <a:cs typeface="华文新魏" charset="0"/>
              </a:rPr>
              <a:t>指向同一个段基址来实现</a:t>
            </a:r>
            <a:endParaRPr lang="en-US" altLang="zh-CN" dirty="0">
              <a:solidFill>
                <a:srgbClr val="FF0000"/>
              </a:solidFill>
              <a:latin typeface="华文新魏" charset="0"/>
              <a:ea typeface="华文新魏" charset="0"/>
              <a:cs typeface="华文新魏" charset="0"/>
            </a:endParaRPr>
          </a:p>
          <a:p>
            <a:pPr lvl="1" eaLnBrk="1" hangingPunct="1">
              <a:lnSpc>
                <a:spcPct val="90000"/>
              </a:lnSpc>
            </a:pPr>
            <a:r>
              <a:rPr lang="zh-CN" altLang="zh-CN" dirty="0"/>
              <a:t>若多个进程段表中的某段</a:t>
            </a:r>
            <a:r>
              <a:rPr lang="zh-CN" altLang="zh-CN" dirty="0">
                <a:solidFill>
                  <a:srgbClr val="FF0000"/>
                </a:solidFill>
              </a:rPr>
              <a:t>指向内存相同地址</a:t>
            </a:r>
            <a:r>
              <a:rPr lang="zh-CN" altLang="zh-CN" dirty="0"/>
              <a:t>，内存中以该处为起始地址的某段便可被共享 </a:t>
            </a:r>
            <a:endParaRPr lang="zh-CN" altLang="en-US" dirty="0">
              <a:latin typeface="华文新魏" charset="0"/>
              <a:ea typeface="华文新魏" charset="0"/>
              <a:cs typeface="华文新魏" charset="0"/>
            </a:endParaRPr>
          </a:p>
          <a:p>
            <a:pPr lvl="1" eaLnBrk="1" hangingPunct="1">
              <a:lnSpc>
                <a:spcPct val="90000"/>
              </a:lnSpc>
            </a:pPr>
            <a:r>
              <a:rPr lang="zh-CN" altLang="en-US" dirty="0">
                <a:latin typeface="华文新魏" charset="0"/>
                <a:ea typeface="华文新魏" charset="0"/>
                <a:cs typeface="华文新魏" charset="0"/>
              </a:rPr>
              <a:t>几道作业共享的例行程序就可放在一个段中，只要让各道作业的</a:t>
            </a:r>
            <a:r>
              <a:rPr lang="zh-CN" altLang="en-US" dirty="0">
                <a:solidFill>
                  <a:srgbClr val="FF0000"/>
                </a:solidFill>
                <a:latin typeface="华文新魏" charset="0"/>
                <a:ea typeface="华文新魏" charset="0"/>
                <a:cs typeface="华文新魏" charset="0"/>
              </a:rPr>
              <a:t>共享部分有相同的基址</a:t>
            </a:r>
            <a:r>
              <a:rPr lang="en-US" altLang="zh-CN" dirty="0">
                <a:solidFill>
                  <a:srgbClr val="FF0000"/>
                </a:solidFill>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限长值</a:t>
            </a:r>
          </a:p>
          <a:p>
            <a:pPr eaLnBrk="1" hangingPunct="1">
              <a:lnSpc>
                <a:spcPct val="90000"/>
              </a:lnSpc>
            </a:pPr>
            <a:r>
              <a:rPr lang="zh-CN" altLang="en-US" dirty="0">
                <a:latin typeface="华文新魏" charset="0"/>
                <a:ea typeface="华文新魏" charset="0"/>
                <a:cs typeface="华文新魏" charset="0"/>
              </a:rPr>
              <a:t>对共享段的信息必须进行保护</a:t>
            </a:r>
            <a:endParaRPr lang="en-US" altLang="zh-CN" dirty="0">
              <a:latin typeface="华文新魏" charset="0"/>
              <a:ea typeface="华文新魏" charset="0"/>
              <a:cs typeface="华文新魏" charset="0"/>
            </a:endParaRPr>
          </a:p>
          <a:p>
            <a:pPr lvl="1" eaLnBrk="1" hangingPunct="1">
              <a:lnSpc>
                <a:spcPct val="90000"/>
              </a:lnSpc>
            </a:pPr>
            <a:r>
              <a:rPr lang="zh-CN" altLang="zh-CN" dirty="0">
                <a:solidFill>
                  <a:srgbClr val="0000FF"/>
                </a:solidFill>
                <a:latin typeface="华文新魏" charset="0"/>
                <a:ea typeface="华文新魏" charset="0"/>
                <a:cs typeface="华文新魏" charset="0"/>
              </a:rPr>
              <a:t>保护位</a:t>
            </a:r>
            <a:r>
              <a:rPr lang="zh-CN" altLang="zh-CN" dirty="0">
                <a:latin typeface="华文新魏" charset="0"/>
                <a:ea typeface="华文新魏" charset="0"/>
                <a:cs typeface="华文新魏" charset="0"/>
              </a:rPr>
              <a:t>用来对共享段实施保护，如禁写、禁修改等</a:t>
            </a:r>
          </a:p>
          <a:p>
            <a:pPr marL="0" indent="0" eaLnBrk="1" hangingPunct="1">
              <a:lnSpc>
                <a:spcPct val="90000"/>
              </a:lnSpc>
              <a:buNone/>
            </a:pPr>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Tree>
    <p:extLst>
      <p:ext uri="{BB962C8B-B14F-4D97-AF65-F5344CB8AC3E}">
        <p14:creationId xmlns:p14="http://schemas.microsoft.com/office/powerpoint/2010/main" val="206356434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程序链接</a:t>
            </a:r>
          </a:p>
        </p:txBody>
      </p:sp>
      <p:sp>
        <p:nvSpPr>
          <p:cNvPr id="3" name="内容占位符 2"/>
          <p:cNvSpPr>
            <a:spLocks noGrp="1"/>
          </p:cNvSpPr>
          <p:nvPr>
            <p:ph idx="1"/>
          </p:nvPr>
        </p:nvSpPr>
        <p:spPr/>
        <p:txBody>
          <a:bodyPr/>
          <a:lstStyle/>
          <a:p>
            <a:pPr eaLnBrk="1" hangingPunct="1"/>
            <a:r>
              <a:rPr lang="zh-CN" altLang="en-US" dirty="0"/>
              <a:t>作用</a:t>
            </a:r>
            <a:endParaRPr lang="en-US" altLang="zh-CN" dirty="0"/>
          </a:p>
          <a:p>
            <a:pPr lvl="1" eaLnBrk="1" hangingPunct="1"/>
            <a:r>
              <a:rPr lang="zh-CN" altLang="zh-CN" dirty="0"/>
              <a:t>根据目标模块之间的调用和依赖关系，将</a:t>
            </a:r>
            <a:r>
              <a:rPr lang="zh-CN" altLang="zh-CN" dirty="0">
                <a:solidFill>
                  <a:srgbClr val="0000FF"/>
                </a:solidFill>
              </a:rPr>
              <a:t>主调模块</a:t>
            </a:r>
            <a:r>
              <a:rPr lang="zh-CN" altLang="zh-CN" dirty="0"/>
              <a:t>、</a:t>
            </a:r>
            <a:r>
              <a:rPr lang="zh-CN" altLang="zh-CN" dirty="0">
                <a:solidFill>
                  <a:srgbClr val="0000FF"/>
                </a:solidFill>
              </a:rPr>
              <a:t>被调模块</a:t>
            </a:r>
            <a:r>
              <a:rPr lang="zh-CN" altLang="zh-CN" dirty="0"/>
              <a:t>、以及所用到的</a:t>
            </a:r>
            <a:r>
              <a:rPr lang="zh-CN" altLang="zh-CN" dirty="0">
                <a:solidFill>
                  <a:srgbClr val="0000FF"/>
                </a:solidFill>
              </a:rPr>
              <a:t>库函数</a:t>
            </a:r>
            <a:r>
              <a:rPr lang="zh-CN" altLang="zh-CN" dirty="0"/>
              <a:t>装配和链接成一个完整的</a:t>
            </a:r>
            <a:r>
              <a:rPr lang="zh-CN" altLang="zh-CN" dirty="0">
                <a:solidFill>
                  <a:srgbClr val="FF0000"/>
                </a:solidFill>
              </a:rPr>
              <a:t>可装载执行模块 </a:t>
            </a:r>
            <a:endParaRPr lang="en-US" altLang="zh-CN" dirty="0"/>
          </a:p>
          <a:p>
            <a:pPr lvl="1" eaLnBrk="1" hangingPunct="1"/>
            <a:r>
              <a:rPr lang="zh-CN" altLang="zh-CN" dirty="0"/>
              <a:t>装载执行模块</a:t>
            </a:r>
            <a:r>
              <a:rPr lang="zh-CN" altLang="en-US" dirty="0"/>
              <a:t>也称</a:t>
            </a:r>
            <a:r>
              <a:rPr lang="zh-CN" altLang="en-US" dirty="0">
                <a:solidFill>
                  <a:srgbClr val="0000FF"/>
                </a:solidFill>
              </a:rPr>
              <a:t>可重定位目标程序</a:t>
            </a:r>
            <a:r>
              <a:rPr lang="zh-CN" altLang="en-US" dirty="0"/>
              <a:t>，通常保存在磁盘中</a:t>
            </a:r>
            <a:endParaRPr lang="en-US" altLang="zh-CN" dirty="0"/>
          </a:p>
          <a:p>
            <a:pPr eaLnBrk="1" hangingPunct="1"/>
            <a:r>
              <a:rPr lang="zh-CN" altLang="en-US" dirty="0"/>
              <a:t>分类</a:t>
            </a:r>
            <a:endParaRPr lang="en-US" altLang="zh-CN" dirty="0"/>
          </a:p>
          <a:p>
            <a:pPr lvl="1" eaLnBrk="1" hangingPunct="1"/>
            <a:r>
              <a:rPr lang="zh-CN" altLang="en-US" dirty="0"/>
              <a:t>静态链接</a:t>
            </a:r>
            <a:endParaRPr lang="en-US" altLang="zh-CN" dirty="0"/>
          </a:p>
          <a:p>
            <a:pPr lvl="1" eaLnBrk="1" hangingPunct="1"/>
            <a:r>
              <a:rPr lang="zh-CN" altLang="en-US" dirty="0"/>
              <a:t>动态链接</a:t>
            </a:r>
            <a:endParaRPr lang="en-US" altLang="zh-CN" dirty="0"/>
          </a:p>
          <a:p>
            <a:pPr lvl="1" eaLnBrk="1" hangingPunct="1"/>
            <a:r>
              <a:rPr lang="zh-CN" altLang="en-US" dirty="0"/>
              <a:t>运行时链接</a:t>
            </a:r>
            <a:endParaRPr lang="en-US" altLang="zh-CN" dirty="0"/>
          </a:p>
          <a:p>
            <a:pPr lvl="1" eaLnBrk="1" hangingPunct="1"/>
            <a:endParaRPr lang="en-US" altLang="zh-CN" dirty="0"/>
          </a:p>
          <a:p>
            <a:pPr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a:t>
            </a:fld>
            <a:endParaRPr lang="en-US" altLang="zh-CN" dirty="0"/>
          </a:p>
        </p:txBody>
      </p:sp>
    </p:spTree>
    <p:extLst>
      <p:ext uri="{BB962C8B-B14F-4D97-AF65-F5344CB8AC3E}">
        <p14:creationId xmlns:p14="http://schemas.microsoft.com/office/powerpoint/2010/main" val="1822343224"/>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分段和分页的比较</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charset="0"/>
                <a:ea typeface="华文新魏" charset="0"/>
                <a:cs typeface="华文新魏" charset="0"/>
              </a:rPr>
              <a:t>分段是信息的</a:t>
            </a:r>
            <a:r>
              <a:rPr lang="zh-CN" altLang="en-US" dirty="0">
                <a:solidFill>
                  <a:srgbClr val="FF0000"/>
                </a:solidFill>
                <a:latin typeface="华文新魏" charset="0"/>
                <a:ea typeface="华文新魏" charset="0"/>
                <a:cs typeface="华文新魏" charset="0"/>
              </a:rPr>
              <a:t>逻辑单位</a:t>
            </a:r>
            <a:r>
              <a:rPr lang="zh-CN" altLang="en-US" dirty="0">
                <a:latin typeface="华文新魏" charset="0"/>
                <a:ea typeface="华文新魏" charset="0"/>
                <a:cs typeface="华文新魏" charset="0"/>
              </a:rPr>
              <a:t>，由源程序的逻辑结构所决定，用户可见</a:t>
            </a:r>
          </a:p>
          <a:p>
            <a:pPr lvl="1" algn="just" eaLnBrk="1" hangingPunct="1"/>
            <a:r>
              <a:rPr lang="zh-CN" altLang="en-US" dirty="0">
                <a:solidFill>
                  <a:srgbClr val="0000FF"/>
                </a:solidFill>
                <a:latin typeface="华文新魏" charset="0"/>
                <a:ea typeface="华文新魏" charset="0"/>
                <a:cs typeface="华文新魏" charset="0"/>
              </a:rPr>
              <a:t>段长</a:t>
            </a:r>
            <a:r>
              <a:rPr lang="zh-CN" altLang="en-US" dirty="0">
                <a:latin typeface="华文新魏" charset="0"/>
                <a:ea typeface="华文新魏" charset="0"/>
                <a:cs typeface="华文新魏" charset="0"/>
              </a:rPr>
              <a:t>可根据用户需要来规定，</a:t>
            </a:r>
            <a:r>
              <a:rPr lang="zh-CN" altLang="en-US" dirty="0">
                <a:solidFill>
                  <a:srgbClr val="0000FF"/>
                </a:solidFill>
                <a:latin typeface="华文新魏" charset="0"/>
                <a:ea typeface="华文新魏" charset="0"/>
                <a:cs typeface="华文新魏" charset="0"/>
              </a:rPr>
              <a:t>段起始地址</a:t>
            </a:r>
            <a:r>
              <a:rPr lang="zh-CN" altLang="en-US" dirty="0">
                <a:latin typeface="华文新魏" charset="0"/>
                <a:ea typeface="华文新魏" charset="0"/>
                <a:cs typeface="华文新魏" charset="0"/>
              </a:rPr>
              <a:t>可从任何内存地址开始</a:t>
            </a:r>
          </a:p>
          <a:p>
            <a:pPr lvl="1" algn="just" eaLnBrk="1" hangingPunct="1"/>
            <a:r>
              <a:rPr lang="zh-CN" altLang="en-US" dirty="0">
                <a:latin typeface="华文新魏" charset="0"/>
                <a:ea typeface="华文新魏" charset="0"/>
                <a:cs typeface="华文新魏" charset="0"/>
              </a:rPr>
              <a:t>分段方式中，源程序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段号，段内位移</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经</a:t>
            </a:r>
            <a:r>
              <a:rPr lang="zh-CN" altLang="en-US" dirty="0">
                <a:solidFill>
                  <a:srgbClr val="FF0000"/>
                </a:solidFill>
                <a:latin typeface="华文新魏" charset="0"/>
                <a:ea typeface="华文新魏" charset="0"/>
                <a:cs typeface="华文新魏" charset="0"/>
              </a:rPr>
              <a:t>链接装配后地址仍保持二维结构</a:t>
            </a:r>
          </a:p>
          <a:p>
            <a:pPr algn="just" eaLnBrk="1" hangingPunct="1"/>
            <a:r>
              <a:rPr lang="zh-CN" altLang="en-US" dirty="0">
                <a:latin typeface="华文新魏" charset="0"/>
                <a:ea typeface="华文新魏" charset="0"/>
                <a:cs typeface="华文新魏" charset="0"/>
              </a:rPr>
              <a:t>分页是信息的</a:t>
            </a:r>
            <a:r>
              <a:rPr lang="zh-CN" altLang="en-US" dirty="0">
                <a:solidFill>
                  <a:srgbClr val="FF0000"/>
                </a:solidFill>
                <a:latin typeface="华文新魏" charset="0"/>
                <a:ea typeface="华文新魏" charset="0"/>
                <a:cs typeface="华文新魏" charset="0"/>
              </a:rPr>
              <a:t>物理单位</a:t>
            </a:r>
            <a:r>
              <a:rPr lang="zh-CN" altLang="en-US" dirty="0">
                <a:latin typeface="华文新魏" charset="0"/>
                <a:ea typeface="华文新魏" charset="0"/>
                <a:cs typeface="华文新魏" charset="0"/>
              </a:rPr>
              <a:t>，与源程序的逻辑结构无关，用户不可见</a:t>
            </a:r>
          </a:p>
          <a:p>
            <a:pPr lvl="1" algn="just" eaLnBrk="1" hangingPunct="1"/>
            <a:r>
              <a:rPr lang="zh-CN" altLang="en-US" dirty="0">
                <a:solidFill>
                  <a:srgbClr val="0000FF"/>
                </a:solidFill>
                <a:latin typeface="华文新魏" charset="0"/>
                <a:ea typeface="华文新魏" charset="0"/>
                <a:cs typeface="华文新魏" charset="0"/>
              </a:rPr>
              <a:t>页长</a:t>
            </a:r>
            <a:r>
              <a:rPr lang="zh-CN" altLang="en-US" dirty="0">
                <a:latin typeface="华文新魏" charset="0"/>
                <a:ea typeface="华文新魏" charset="0"/>
                <a:cs typeface="华文新魏" charset="0"/>
              </a:rPr>
              <a:t>由系统确定，</a:t>
            </a:r>
            <a:r>
              <a:rPr lang="zh-CN" altLang="en-US" dirty="0">
                <a:solidFill>
                  <a:srgbClr val="0000FF"/>
                </a:solidFill>
                <a:latin typeface="华文新魏" charset="0"/>
                <a:ea typeface="华文新魏" charset="0"/>
                <a:cs typeface="华文新魏" charset="0"/>
              </a:rPr>
              <a:t>页面</a:t>
            </a:r>
            <a:r>
              <a:rPr lang="zh-CN" altLang="en-US" dirty="0">
                <a:latin typeface="华文新魏" charset="0"/>
                <a:ea typeface="华文新魏" charset="0"/>
                <a:cs typeface="华文新魏" charset="0"/>
              </a:rPr>
              <a:t>只能以页大小的整倍数地址开始</a:t>
            </a:r>
          </a:p>
          <a:p>
            <a:pPr lvl="1" algn="just" eaLnBrk="1" hangingPunct="1"/>
            <a:r>
              <a:rPr lang="zh-CN" altLang="en-US" dirty="0">
                <a:latin typeface="华文新魏" charset="0"/>
                <a:ea typeface="华文新魏" charset="0"/>
                <a:cs typeface="华文新魏" charset="0"/>
              </a:rPr>
              <a:t>分页方式中，源程序</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页号，页内位移</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经</a:t>
            </a:r>
            <a:r>
              <a:rPr lang="zh-CN" altLang="en-US" dirty="0">
                <a:solidFill>
                  <a:srgbClr val="FF0000"/>
                </a:solidFill>
                <a:latin typeface="华文新魏" charset="0"/>
                <a:ea typeface="华文新魏" charset="0"/>
                <a:cs typeface="华文新魏" charset="0"/>
              </a:rPr>
              <a:t>链接装配后地址变成了一维结构</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Tree>
    <p:extLst>
      <p:ext uri="{BB962C8B-B14F-4D97-AF65-F5344CB8AC3E}">
        <p14:creationId xmlns:p14="http://schemas.microsoft.com/office/powerpoint/2010/main" val="208166437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71</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zh-CN" altLang="en-US" dirty="0">
                <a:latin typeface="华文新魏" charset="0"/>
                <a:ea typeface="华文新魏" charset="0"/>
                <a:cs typeface="华文新魏" charset="0"/>
              </a:rPr>
              <a:t>存储器工作原理 </a:t>
            </a:r>
          </a:p>
          <a:p>
            <a:pPr eaLnBrk="1" hangingPunct="1"/>
            <a:r>
              <a:rPr lang="zh-CN" altLang="en-US" dirty="0">
                <a:latin typeface="华文新魏" charset="0"/>
                <a:ea typeface="华文新魏" charset="0"/>
                <a:cs typeface="华文新魏" charset="0"/>
              </a:rPr>
              <a:t>连续存储管理 </a:t>
            </a:r>
          </a:p>
          <a:p>
            <a:pPr eaLnBrk="1" hangingPunct="1"/>
            <a:r>
              <a:rPr lang="zh-CN" altLang="en-US" dirty="0">
                <a:latin typeface="华文新魏" charset="0"/>
                <a:ea typeface="华文新魏" charset="0"/>
                <a:cs typeface="华文新魏" charset="0"/>
              </a:rPr>
              <a:t>分页存储管理 </a:t>
            </a:r>
            <a:endParaRPr lang="en-US" altLang="zh-CN" dirty="0">
              <a:latin typeface="华文新魏" charset="0"/>
              <a:ea typeface="华文新魏" charset="0"/>
              <a:cs typeface="华文新魏" charset="0"/>
            </a:endParaRPr>
          </a:p>
          <a:p>
            <a:pPr eaLnBrk="1" hangingPunct="1"/>
            <a:r>
              <a:rPr lang="zh-CN" altLang="en-US" dirty="0">
                <a:solidFill>
                  <a:srgbClr val="292929"/>
                </a:solidFill>
                <a:latin typeface="华文新魏" charset="0"/>
                <a:ea typeface="华文新魏" charset="0"/>
                <a:cs typeface="华文新魏" charset="0"/>
              </a:rPr>
              <a:t>分段存储管理 </a:t>
            </a:r>
            <a:endParaRPr lang="en-US" altLang="zh-CN" dirty="0">
              <a:solidFill>
                <a:srgbClr val="292929"/>
              </a:solidFill>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虚拟存储管理 </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虚拟存储器概念</a:t>
            </a:r>
          </a:p>
          <a:p>
            <a:pPr lvl="1" eaLnBrk="1" hangingPunct="1"/>
            <a:r>
              <a:rPr lang="zh-CN" altLang="en-US" dirty="0">
                <a:solidFill>
                  <a:srgbClr val="0000FF"/>
                </a:solidFill>
                <a:latin typeface="华文新魏" charset="0"/>
                <a:ea typeface="华文新魏" charset="0"/>
                <a:cs typeface="华文新魏" charset="0"/>
              </a:rPr>
              <a:t>请求分页虚拟存储管理</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请求段页式虚拟存储管理</a:t>
            </a:r>
            <a:endParaRPr lang="zh-CN" altLang="en-US"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存储管理方案和虚存页面替换算法小结</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虚拟存储管理 </a:t>
            </a:r>
          </a:p>
        </p:txBody>
      </p:sp>
    </p:spTree>
    <p:extLst>
      <p:ext uri="{BB962C8B-B14F-4D97-AF65-F5344CB8AC3E}">
        <p14:creationId xmlns:p14="http://schemas.microsoft.com/office/powerpoint/2010/main" val="2916370624"/>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虚拟存储器概念</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虚拟存储器引入背景</a:t>
            </a:r>
            <a:endParaRPr lang="en-US" altLang="zh-CN" dirty="0">
              <a:latin typeface="华文新魏" charset="0"/>
              <a:ea typeface="华文新魏" charset="0"/>
              <a:cs typeface="华文新魏" charset="0"/>
            </a:endParaRPr>
          </a:p>
          <a:p>
            <a:pPr lvl="1" algn="just" eaLnBrk="1" hangingPunct="1"/>
            <a:r>
              <a:rPr lang="zh-CN" altLang="zh-CN" dirty="0"/>
              <a:t>让进程全部信息驻留于内存是对宝贵内存资源的极大浪费，会降低内存利用率 </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虚拟存储器基本思路：</a:t>
            </a:r>
            <a:r>
              <a:rPr lang="zh-CN" altLang="zh-CN" dirty="0">
                <a:solidFill>
                  <a:srgbClr val="FF0000"/>
                </a:solidFill>
              </a:rPr>
              <a:t>部分装入</a:t>
            </a:r>
            <a:r>
              <a:rPr lang="zh-CN" altLang="en-US" dirty="0">
                <a:solidFill>
                  <a:srgbClr val="FF0000"/>
                </a:solidFill>
              </a:rPr>
              <a:t>、</a:t>
            </a:r>
            <a:r>
              <a:rPr lang="zh-CN" altLang="zh-CN" dirty="0">
                <a:solidFill>
                  <a:srgbClr val="FF0000"/>
                </a:solidFill>
              </a:rPr>
              <a:t>部分替换  </a:t>
            </a:r>
            <a:endParaRPr lang="en-US" altLang="zh-CN" dirty="0">
              <a:solidFill>
                <a:srgbClr val="FF0000"/>
              </a:solidFill>
              <a:latin typeface="华文新魏" charset="0"/>
              <a:ea typeface="华文新魏" charset="0"/>
              <a:cs typeface="华文新魏" charset="0"/>
            </a:endParaRPr>
          </a:p>
          <a:p>
            <a:pPr lvl="1" algn="just" eaLnBrk="1" hangingPunct="1"/>
            <a:r>
              <a:rPr lang="zh-CN" altLang="zh-CN" dirty="0"/>
              <a:t>能否把物理内存扩大到大容量磁盘上，把磁盘空间当作内存的一部分</a:t>
            </a:r>
            <a:endParaRPr lang="en-US" altLang="zh-CN" dirty="0"/>
          </a:p>
          <a:p>
            <a:pPr lvl="1" algn="just" eaLnBrk="1" hangingPunct="1"/>
            <a:r>
              <a:rPr lang="zh-CN" altLang="zh-CN" dirty="0"/>
              <a:t>进程的程序和数据通常部分放在内存中，部分放在磁盘上</a:t>
            </a:r>
            <a:endParaRPr lang="en-US" altLang="zh-CN" dirty="0"/>
          </a:p>
          <a:p>
            <a:pPr lvl="1" algn="just" eaLnBrk="1" hangingPunct="1"/>
            <a:r>
              <a:rPr lang="zh-CN" altLang="zh-CN" dirty="0"/>
              <a:t>程序运行时，执行的指令或访问的数据</a:t>
            </a:r>
            <a:r>
              <a:rPr lang="zh-CN" altLang="en-US" dirty="0"/>
              <a:t>具体存放位置</a:t>
            </a:r>
            <a:r>
              <a:rPr lang="zh-CN" altLang="zh-CN" dirty="0"/>
              <a:t>则由存储管理负责判断，并针对情况采取相应步骤</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72</a:t>
            </a:fld>
            <a:endParaRPr lang="en-US" altLang="zh-CN" dirty="0"/>
          </a:p>
        </p:txBody>
      </p:sp>
    </p:spTree>
    <p:extLst>
      <p:ext uri="{BB962C8B-B14F-4D97-AF65-F5344CB8AC3E}">
        <p14:creationId xmlns:p14="http://schemas.microsoft.com/office/powerpoint/2010/main" val="1715067207"/>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虚拟存储器概念</a:t>
            </a:r>
          </a:p>
        </p:txBody>
      </p:sp>
      <p:sp>
        <p:nvSpPr>
          <p:cNvPr id="3" name="内容占位符 2"/>
          <p:cNvSpPr>
            <a:spLocks noGrp="1"/>
          </p:cNvSpPr>
          <p:nvPr>
            <p:ph idx="1"/>
          </p:nvPr>
        </p:nvSpPr>
        <p:spPr/>
        <p:txBody>
          <a:bodyPr/>
          <a:lstStyle/>
          <a:p>
            <a:pPr algn="just" eaLnBrk="1" hangingPunct="1"/>
            <a:r>
              <a:rPr lang="zh-CN" altLang="en-US" dirty="0"/>
              <a:t>虚拟存储器作用</a:t>
            </a:r>
            <a:endParaRPr lang="en-US" altLang="zh-CN" dirty="0"/>
          </a:p>
          <a:p>
            <a:pPr lvl="1" algn="just" eaLnBrk="1" hangingPunct="1"/>
            <a:r>
              <a:rPr lang="zh-CN" altLang="zh-CN" dirty="0"/>
              <a:t>允许用户的逻辑地址空间大于内存物理地址空间，对于用户而言，好像计算机系统具有一个容量硕大的“内存”，称其为</a:t>
            </a:r>
            <a:r>
              <a:rPr lang="en-US" altLang="zh-CN" dirty="0"/>
              <a:t>“</a:t>
            </a:r>
            <a:r>
              <a:rPr lang="zh-CN" altLang="zh-CN" dirty="0">
                <a:solidFill>
                  <a:srgbClr val="FF0000"/>
                </a:solidFill>
              </a:rPr>
              <a:t>虚拟内存</a:t>
            </a:r>
            <a:r>
              <a:rPr lang="zh-CN" altLang="zh-CN" dirty="0"/>
              <a:t>或</a:t>
            </a:r>
            <a:r>
              <a:rPr lang="zh-CN" altLang="zh-CN" dirty="0">
                <a:solidFill>
                  <a:srgbClr val="FF0000"/>
                </a:solidFill>
              </a:rPr>
              <a:t>虚拟存储</a:t>
            </a:r>
            <a:r>
              <a:rPr lang="zh-CN" altLang="zh-CN" dirty="0"/>
              <a:t>器</a:t>
            </a:r>
            <a:r>
              <a:rPr lang="en-US" altLang="zh-CN" dirty="0"/>
              <a:t>”</a:t>
            </a:r>
            <a:r>
              <a:rPr lang="zh-CN" altLang="zh-CN" dirty="0"/>
              <a:t>（</a:t>
            </a:r>
            <a:r>
              <a:rPr lang="en-US" altLang="zh-CN" dirty="0"/>
              <a:t>virtual memory</a:t>
            </a:r>
            <a:r>
              <a:rPr lang="zh-CN" altLang="zh-CN" dirty="0"/>
              <a:t>）（</a:t>
            </a:r>
            <a:r>
              <a:rPr lang="en-US" altLang="zh-CN" dirty="0" err="1"/>
              <a:t>Fotheringham</a:t>
            </a:r>
            <a:r>
              <a:rPr lang="zh-CN" altLang="zh-CN" dirty="0"/>
              <a:t>，</a:t>
            </a:r>
            <a:r>
              <a:rPr lang="en-US" altLang="zh-CN" dirty="0"/>
              <a:t>1961</a:t>
            </a:r>
            <a:r>
              <a:rPr lang="zh-CN" altLang="zh-CN" dirty="0"/>
              <a:t>年）  </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虚拟存储器的定义</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在具有层次结构存储器的计算机系统中，采用</a:t>
            </a:r>
            <a:r>
              <a:rPr lang="zh-CN" altLang="en-US" dirty="0">
                <a:solidFill>
                  <a:srgbClr val="FF0000"/>
                </a:solidFill>
                <a:latin typeface="华文新魏" charset="0"/>
                <a:ea typeface="华文新魏" charset="0"/>
                <a:cs typeface="华文新魏" charset="0"/>
              </a:rPr>
              <a:t>自动实现部分装入和部分对换</a:t>
            </a:r>
            <a:r>
              <a:rPr lang="zh-CN" altLang="en-US" dirty="0">
                <a:latin typeface="华文新魏" charset="0"/>
                <a:ea typeface="华文新魏" charset="0"/>
                <a:cs typeface="华文新魏" charset="0"/>
              </a:rPr>
              <a:t>功能，为用户提供一个比物理内存容量大得多的，可寻址的一种</a:t>
            </a:r>
            <a:r>
              <a:rPr lang="zh-CN" altLang="en-US" dirty="0">
                <a:latin typeface="Times New Roman" charset="0"/>
                <a:ea typeface="华文新魏" charset="0"/>
                <a:cs typeface="华文新魏" charset="0"/>
              </a:rPr>
              <a:t>“</a:t>
            </a:r>
            <a:r>
              <a:rPr lang="zh-CN" altLang="en-US" dirty="0">
                <a:latin typeface="华文新魏" charset="0"/>
                <a:ea typeface="华文新魏" charset="0"/>
                <a:cs typeface="华文新魏" charset="0"/>
              </a:rPr>
              <a:t>内存储器</a:t>
            </a:r>
            <a:r>
              <a:rPr lang="zh-CN" altLang="en-US" dirty="0">
                <a:latin typeface="Times New Roman" charset="0"/>
                <a:ea typeface="华文新魏" charset="0"/>
                <a:cs typeface="华文新魏" charset="0"/>
              </a:rPr>
              <a:t>”</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73</a:t>
            </a:fld>
            <a:endParaRPr lang="en-US" altLang="zh-CN" dirty="0"/>
          </a:p>
        </p:txBody>
      </p:sp>
    </p:spTree>
    <p:extLst>
      <p:ext uri="{BB962C8B-B14F-4D97-AF65-F5344CB8AC3E}">
        <p14:creationId xmlns:p14="http://schemas.microsoft.com/office/powerpoint/2010/main" val="478811928"/>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143000" y="1143000"/>
            <a:ext cx="7239000" cy="5257800"/>
          </a:xfrm>
        </p:spPr>
        <p:txBody>
          <a:bodyPr/>
          <a:lstStyle/>
          <a:p>
            <a:pPr eaLnBrk="1" hangingPunct="1">
              <a:buFontTx/>
              <a:buNone/>
            </a:pPr>
            <a:r>
              <a:rPr lang="en-US" altLang="zh-CN">
                <a:latin typeface="华文新魏" charset="0"/>
                <a:ea typeface="华文新魏" charset="0"/>
                <a:cs typeface="华文新魏" charset="0"/>
              </a:rPr>
              <a:t>            </a:t>
            </a:r>
            <a:r>
              <a:rPr lang="en-US" altLang="zh-CN" sz="3600">
                <a:latin typeface="华文新魏" charset="0"/>
                <a:ea typeface="华文新魏" charset="0"/>
                <a:cs typeface="华文新魏" charset="0"/>
              </a:rPr>
              <a:t> </a:t>
            </a:r>
          </a:p>
        </p:txBody>
      </p:sp>
      <p:sp>
        <p:nvSpPr>
          <p:cNvPr id="95237" name="Rectangle 5"/>
          <p:cNvSpPr>
            <a:spLocks noChangeArrowheads="1"/>
          </p:cNvSpPr>
          <p:nvPr/>
        </p:nvSpPr>
        <p:spPr bwMode="auto">
          <a:xfrm>
            <a:off x="1038225" y="2908300"/>
            <a:ext cx="1044575" cy="276701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95238" name="Rectangle 6"/>
          <p:cNvSpPr>
            <a:spLocks noChangeArrowheads="1"/>
          </p:cNvSpPr>
          <p:nvPr/>
        </p:nvSpPr>
        <p:spPr bwMode="auto">
          <a:xfrm>
            <a:off x="6196013" y="2216150"/>
            <a:ext cx="1881187" cy="380365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5126" name="Text Box 7"/>
          <p:cNvSpPr txBox="1">
            <a:spLocks noChangeArrowheads="1"/>
          </p:cNvSpPr>
          <p:nvPr/>
        </p:nvSpPr>
        <p:spPr bwMode="auto">
          <a:xfrm>
            <a:off x="685800" y="1987550"/>
            <a:ext cx="1935163" cy="725488"/>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a:solidFill>
                  <a:srgbClr val="FF0000"/>
                </a:solidFill>
                <a:ea typeface="华文新魏" charset="0"/>
                <a:cs typeface="华文新魏" charset="0"/>
              </a:rPr>
              <a:t>逻辑地址空间</a:t>
            </a:r>
          </a:p>
        </p:txBody>
      </p:sp>
      <p:sp>
        <p:nvSpPr>
          <p:cNvPr id="95240" name="Text Box 8"/>
          <p:cNvSpPr txBox="1">
            <a:spLocks noChangeArrowheads="1"/>
          </p:cNvSpPr>
          <p:nvPr/>
        </p:nvSpPr>
        <p:spPr bwMode="auto">
          <a:xfrm>
            <a:off x="2709863" y="4013200"/>
            <a:ext cx="879475" cy="709613"/>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处理器</a:t>
            </a:r>
          </a:p>
        </p:txBody>
      </p:sp>
      <p:sp>
        <p:nvSpPr>
          <p:cNvPr id="5128" name="Text Box 9"/>
          <p:cNvSpPr txBox="1">
            <a:spLocks noChangeArrowheads="1"/>
          </p:cNvSpPr>
          <p:nvPr/>
        </p:nvSpPr>
        <p:spPr bwMode="auto">
          <a:xfrm>
            <a:off x="3132138" y="3422650"/>
            <a:ext cx="1081087" cy="523875"/>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dirty="0">
                <a:solidFill>
                  <a:srgbClr val="FF0000"/>
                </a:solidFill>
                <a:ea typeface="华文新魏" charset="0"/>
                <a:cs typeface="华文新魏" charset="0"/>
              </a:rPr>
              <a:t>虚拟地址</a:t>
            </a:r>
          </a:p>
        </p:txBody>
      </p:sp>
      <p:sp>
        <p:nvSpPr>
          <p:cNvPr id="5129" name="Line 10"/>
          <p:cNvSpPr>
            <a:spLocks noChangeShapeType="1"/>
          </p:cNvSpPr>
          <p:nvPr/>
        </p:nvSpPr>
        <p:spPr bwMode="auto">
          <a:xfrm>
            <a:off x="2093913" y="4291013"/>
            <a:ext cx="627062"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5130" name="Line 11"/>
          <p:cNvSpPr>
            <a:spLocks noChangeShapeType="1"/>
          </p:cNvSpPr>
          <p:nvPr/>
        </p:nvSpPr>
        <p:spPr bwMode="auto">
          <a:xfrm>
            <a:off x="3600450" y="4291013"/>
            <a:ext cx="611188" cy="158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95244" name="Text Box 12"/>
          <p:cNvSpPr txBox="1">
            <a:spLocks noChangeArrowheads="1"/>
          </p:cNvSpPr>
          <p:nvPr/>
        </p:nvSpPr>
        <p:spPr bwMode="auto">
          <a:xfrm>
            <a:off x="4267200" y="3252788"/>
            <a:ext cx="736600" cy="2060575"/>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en-US" altLang="zh-CN" sz="700" dirty="0">
              <a:solidFill>
                <a:srgbClr val="FF0000"/>
              </a:solidFill>
              <a:ea typeface="华文新魏" charset="0"/>
              <a:cs typeface="华文新魏" charset="0"/>
            </a:endParaRPr>
          </a:p>
          <a:p>
            <a:r>
              <a:rPr kumimoji="0" lang="zh-CN" altLang="en-US" dirty="0">
                <a:solidFill>
                  <a:srgbClr val="0000FF"/>
                </a:solidFill>
                <a:ea typeface="华文新魏" charset="0"/>
                <a:cs typeface="华文新魏" charset="0"/>
              </a:rPr>
              <a:t>存储</a:t>
            </a:r>
          </a:p>
          <a:p>
            <a:r>
              <a:rPr kumimoji="0" lang="zh-CN" altLang="en-US" dirty="0">
                <a:solidFill>
                  <a:srgbClr val="0000FF"/>
                </a:solidFill>
                <a:ea typeface="华文新魏" charset="0"/>
                <a:cs typeface="华文新魏" charset="0"/>
              </a:rPr>
              <a:t>管理</a:t>
            </a:r>
          </a:p>
          <a:p>
            <a:r>
              <a:rPr kumimoji="0" lang="zh-CN" altLang="en-US" dirty="0">
                <a:solidFill>
                  <a:srgbClr val="0000FF"/>
                </a:solidFill>
                <a:ea typeface="华文新魏" charset="0"/>
                <a:cs typeface="华文新魏" charset="0"/>
              </a:rPr>
              <a:t>部件</a:t>
            </a:r>
          </a:p>
        </p:txBody>
      </p:sp>
      <p:sp>
        <p:nvSpPr>
          <p:cNvPr id="5132" name="Text Box 13"/>
          <p:cNvSpPr txBox="1">
            <a:spLocks noChangeArrowheads="1"/>
          </p:cNvSpPr>
          <p:nvPr/>
        </p:nvSpPr>
        <p:spPr bwMode="auto">
          <a:xfrm>
            <a:off x="5076825" y="3422650"/>
            <a:ext cx="1065213" cy="590550"/>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800">
                <a:solidFill>
                  <a:srgbClr val="FF0000"/>
                </a:solidFill>
                <a:ea typeface="华文新魏" charset="0"/>
                <a:cs typeface="华文新魏" charset="0"/>
              </a:rPr>
              <a:t>物理地址</a:t>
            </a:r>
          </a:p>
        </p:txBody>
      </p:sp>
      <p:sp>
        <p:nvSpPr>
          <p:cNvPr id="95247" name="Rectangle 15"/>
          <p:cNvSpPr>
            <a:spLocks noChangeArrowheads="1"/>
          </p:cNvSpPr>
          <p:nvPr/>
        </p:nvSpPr>
        <p:spPr bwMode="auto">
          <a:xfrm>
            <a:off x="6427788" y="3600450"/>
            <a:ext cx="417512" cy="1035050"/>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95248" name="Rectangle 16"/>
          <p:cNvSpPr>
            <a:spLocks noChangeArrowheads="1"/>
          </p:cNvSpPr>
          <p:nvPr/>
        </p:nvSpPr>
        <p:spPr bwMode="auto">
          <a:xfrm>
            <a:off x="7273925" y="3252788"/>
            <a:ext cx="627063" cy="2074862"/>
          </a:xfrm>
          <a:prstGeom prst="rect">
            <a:avLst/>
          </a:prstGeom>
          <a:solidFill>
            <a:schemeClr val="accent1"/>
          </a:solidFill>
          <a:ln w="19050">
            <a:solidFill>
              <a:srgbClr val="000000"/>
            </a:solidFill>
            <a:miter lim="800000"/>
            <a:headEnd/>
            <a:tailEnd/>
          </a:ln>
          <a:effectLst>
            <a:outerShdw dist="107763" dir="2700000" algn="ctr" rotWithShape="0">
              <a:srgbClr val="808080"/>
            </a:outerShdw>
          </a:effectLst>
        </p:spPr>
        <p:txBody>
          <a:bodyPr lIns="0" tIns="0" rIns="0" bIns="0"/>
          <a:lstStyle/>
          <a:p>
            <a:pPr>
              <a:defRPr/>
            </a:pPr>
            <a:endParaRPr lang="zh-CN" altLang="en-US">
              <a:latin typeface="Times New Roman" pitchFamily="18" charset="0"/>
              <a:ea typeface="宋体" pitchFamily="2" charset="-122"/>
              <a:cs typeface="+mn-cs"/>
            </a:endParaRPr>
          </a:p>
        </p:txBody>
      </p:sp>
      <p:sp>
        <p:nvSpPr>
          <p:cNvPr id="5135" name="AutoShape 17"/>
          <p:cNvSpPr>
            <a:spLocks noChangeArrowheads="1"/>
          </p:cNvSpPr>
          <p:nvPr/>
        </p:nvSpPr>
        <p:spPr bwMode="auto">
          <a:xfrm>
            <a:off x="6867525" y="3944938"/>
            <a:ext cx="417513" cy="346075"/>
          </a:xfrm>
          <a:prstGeom prst="leftRightArrow">
            <a:avLst>
              <a:gd name="adj1" fmla="val 50000"/>
              <a:gd name="adj2" fmla="val 24128"/>
            </a:avLst>
          </a:prstGeom>
          <a:solidFill>
            <a:schemeClr val="accent1"/>
          </a:solidFill>
          <a:ln w="19050">
            <a:solidFill>
              <a:srgbClr val="000000"/>
            </a:solidFill>
            <a:miter lim="800000"/>
            <a:headEnd/>
            <a:tailEnd/>
          </a:ln>
        </p:spPr>
        <p:txBody>
          <a:bodyPr lIns="0" tIns="0" rIns="0" bIns="0"/>
          <a:lstStyle/>
          <a:p>
            <a:endParaRPr lang="zh-CN" altLang="en-US"/>
          </a:p>
        </p:txBody>
      </p:sp>
      <p:sp>
        <p:nvSpPr>
          <p:cNvPr id="5136" name="Text Box 18"/>
          <p:cNvSpPr txBox="1">
            <a:spLocks noChangeArrowheads="1"/>
          </p:cNvSpPr>
          <p:nvPr/>
        </p:nvSpPr>
        <p:spPr bwMode="auto">
          <a:xfrm>
            <a:off x="6316663" y="2476500"/>
            <a:ext cx="615950" cy="592138"/>
          </a:xfrm>
          <a:prstGeom prst="rect">
            <a:avLst/>
          </a:prstGeom>
          <a:solidFill>
            <a:schemeClr val="accent1"/>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内存</a:t>
            </a:r>
          </a:p>
        </p:txBody>
      </p:sp>
      <p:sp>
        <p:nvSpPr>
          <p:cNvPr id="5137" name="Text Box 19"/>
          <p:cNvSpPr txBox="1">
            <a:spLocks noChangeArrowheads="1"/>
          </p:cNvSpPr>
          <p:nvPr/>
        </p:nvSpPr>
        <p:spPr bwMode="auto">
          <a:xfrm>
            <a:off x="7240588" y="2476500"/>
            <a:ext cx="660400" cy="625475"/>
          </a:xfrm>
          <a:prstGeom prst="rect">
            <a:avLst/>
          </a:prstGeom>
          <a:solidFill>
            <a:schemeClr val="accent1"/>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2000">
                <a:solidFill>
                  <a:srgbClr val="FF0000"/>
                </a:solidFill>
                <a:ea typeface="华文新魏" charset="0"/>
                <a:cs typeface="华文新魏" charset="0"/>
              </a:rPr>
              <a:t>外存</a:t>
            </a:r>
          </a:p>
        </p:txBody>
      </p:sp>
      <p:sp>
        <p:nvSpPr>
          <p:cNvPr id="5138" name="Text Box 20"/>
          <p:cNvSpPr txBox="1">
            <a:spLocks noChangeArrowheads="1"/>
          </p:cNvSpPr>
          <p:nvPr/>
        </p:nvSpPr>
        <p:spPr bwMode="auto">
          <a:xfrm>
            <a:off x="6142038" y="1295400"/>
            <a:ext cx="1847850" cy="709613"/>
          </a:xfrm>
          <a:prstGeom prst="rect">
            <a:avLst/>
          </a:prstGeom>
          <a:solidFill>
            <a:srgbClr val="FFCC66"/>
          </a:solidFill>
          <a:ln w="19050">
            <a:solidFill>
              <a:srgbClr val="FFFFFF"/>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dirty="0">
                <a:solidFill>
                  <a:srgbClr val="FF0000"/>
                </a:solidFill>
                <a:ea typeface="华文新魏" charset="0"/>
                <a:cs typeface="华文新魏" charset="0"/>
              </a:rPr>
              <a:t>物理地址空间</a:t>
            </a:r>
          </a:p>
        </p:txBody>
      </p:sp>
      <p:sp>
        <p:nvSpPr>
          <p:cNvPr id="5139" name="Line 26"/>
          <p:cNvSpPr>
            <a:spLocks noChangeShapeType="1"/>
          </p:cNvSpPr>
          <p:nvPr/>
        </p:nvSpPr>
        <p:spPr bwMode="auto">
          <a:xfrm>
            <a:off x="4932363" y="4292600"/>
            <a:ext cx="1439862"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kumimoji="1" lang="zh-CN" altLang="en-US" dirty="0"/>
              <a:t>虚拟存储器概念图 </a:t>
            </a:r>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74</a:t>
            </a:fld>
            <a:endParaRPr lang="en-US" altLang="zh-CN" dirty="0"/>
          </a:p>
        </p:txBody>
      </p:sp>
    </p:spTree>
    <p:extLst>
      <p:ext uri="{BB962C8B-B14F-4D97-AF65-F5344CB8AC3E}">
        <p14:creationId xmlns:p14="http://schemas.microsoft.com/office/powerpoint/2010/main" val="1513524082"/>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程序局部性原理</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指程序在执行过程中的一个较短时间内，所执行的</a:t>
            </a:r>
            <a:r>
              <a:rPr lang="zh-CN" altLang="en-US" dirty="0">
                <a:solidFill>
                  <a:srgbClr val="0000FF"/>
                </a:solidFill>
                <a:latin typeface="华文新魏" charset="0"/>
                <a:ea typeface="华文新魏" charset="0"/>
                <a:cs typeface="华文新魏" charset="0"/>
              </a:rPr>
              <a:t>指令地址</a:t>
            </a:r>
            <a:r>
              <a:rPr lang="zh-CN" altLang="en-US" dirty="0">
                <a:latin typeface="华文新魏" charset="0"/>
                <a:ea typeface="华文新魏" charset="0"/>
                <a:cs typeface="华文新魏" charset="0"/>
              </a:rPr>
              <a:t>或</a:t>
            </a:r>
            <a:r>
              <a:rPr lang="zh-CN" altLang="en-US" dirty="0">
                <a:solidFill>
                  <a:srgbClr val="0000FF"/>
                </a:solidFill>
                <a:latin typeface="华文新魏" charset="0"/>
                <a:ea typeface="华文新魏" charset="0"/>
                <a:cs typeface="华文新魏" charset="0"/>
              </a:rPr>
              <a:t>操作数地址</a:t>
            </a:r>
            <a:r>
              <a:rPr lang="zh-CN" altLang="en-US" dirty="0">
                <a:latin typeface="华文新魏" charset="0"/>
                <a:ea typeface="华文新魏" charset="0"/>
                <a:cs typeface="华文新魏" charset="0"/>
              </a:rPr>
              <a:t>分别</a:t>
            </a:r>
            <a:r>
              <a:rPr lang="zh-CN" altLang="en-US" dirty="0">
                <a:solidFill>
                  <a:srgbClr val="FF0000"/>
                </a:solidFill>
                <a:latin typeface="华文新魏" charset="0"/>
                <a:ea typeface="华文新魏" charset="0"/>
                <a:cs typeface="华文新魏" charset="0"/>
              </a:rPr>
              <a:t>局限于一定的存储区域</a:t>
            </a:r>
            <a:r>
              <a:rPr lang="zh-CN" altLang="en-US" dirty="0">
                <a:latin typeface="华文新魏" charset="0"/>
                <a:ea typeface="华文新魏" charset="0"/>
                <a:cs typeface="华文新魏" charset="0"/>
              </a:rPr>
              <a:t>中</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又可细分时间局部性和空间局部性</a:t>
            </a:r>
            <a:endParaRPr lang="en-US" altLang="zh-CN" dirty="0">
              <a:latin typeface="华文新魏" charset="0"/>
              <a:ea typeface="华文新魏" charset="0"/>
              <a:cs typeface="华文新魏" charset="0"/>
            </a:endParaRPr>
          </a:p>
          <a:p>
            <a:pPr lvl="1" eaLnBrk="1" hangingPunct="1"/>
            <a:r>
              <a:rPr lang="zh-CN" altLang="zh-CN" dirty="0">
                <a:solidFill>
                  <a:srgbClr val="FF0000"/>
                </a:solidFill>
              </a:rPr>
              <a:t>顺序局部性</a:t>
            </a:r>
            <a:r>
              <a:rPr lang="zh-CN" altLang="zh-CN" dirty="0"/>
              <a:t>： </a:t>
            </a:r>
            <a:r>
              <a:rPr lang="zh-CN" altLang="en-US" dirty="0">
                <a:latin typeface="Times New Roman" charset="0"/>
                <a:ea typeface="华文新魏" charset="0"/>
                <a:cs typeface="华文新魏" charset="0"/>
              </a:rPr>
              <a:t>程序中只有少量分支和过程调用，大都是顺序执行的指令</a:t>
            </a:r>
          </a:p>
          <a:p>
            <a:pPr lvl="1" eaLnBrk="1" hangingPunct="1"/>
            <a:r>
              <a:rPr lang="zh-CN" altLang="zh-CN" dirty="0">
                <a:solidFill>
                  <a:srgbClr val="FF0000"/>
                </a:solidFill>
              </a:rPr>
              <a:t>时间局部性</a:t>
            </a:r>
            <a:r>
              <a:rPr lang="zh-CN" altLang="zh-CN" dirty="0"/>
              <a:t>：程序中存在迭代和循环结构，处理器最近访问的单元在不久将来再次被访问或多次循环访问 </a:t>
            </a:r>
            <a:endParaRPr lang="zh-CN" altLang="en-US" dirty="0">
              <a:latin typeface="Times New Roman" charset="0"/>
              <a:ea typeface="华文新魏" charset="0"/>
              <a:cs typeface="华文新魏" charset="0"/>
            </a:endParaRPr>
          </a:p>
          <a:p>
            <a:pPr lvl="1" eaLnBrk="1" hangingPunct="1"/>
            <a:r>
              <a:rPr lang="zh-CN" altLang="zh-CN" dirty="0">
                <a:solidFill>
                  <a:srgbClr val="FF0000"/>
                </a:solidFill>
              </a:rPr>
              <a:t>空间局部性 </a:t>
            </a:r>
            <a:r>
              <a:rPr lang="zh-CN" altLang="en-US" dirty="0"/>
              <a:t>：</a:t>
            </a:r>
            <a:r>
              <a:rPr lang="zh-CN" altLang="zh-CN" dirty="0"/>
              <a:t>程序对一定范围的数组、或数据堆栈进行集中访问，对它们的连续引用是对位置相邻的数据项的操作</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75</a:t>
            </a:fld>
            <a:endParaRPr lang="en-US" altLang="zh-CN" dirty="0"/>
          </a:p>
        </p:txBody>
      </p:sp>
    </p:spTree>
    <p:extLst>
      <p:ext uri="{BB962C8B-B14F-4D97-AF65-F5344CB8AC3E}">
        <p14:creationId xmlns:p14="http://schemas.microsoft.com/office/powerpoint/2010/main" val="161380140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虚存管理 </a:t>
            </a:r>
            <a:r>
              <a:rPr lang="en-US" altLang="zh-CN" dirty="0">
                <a:latin typeface="华文新魏" charset="0"/>
                <a:ea typeface="华文新魏" charset="0"/>
                <a:cs typeface="华文新魏" charset="0"/>
              </a:rPr>
              <a:t>VS.</a:t>
            </a:r>
            <a:r>
              <a:rPr lang="zh-CN" altLang="en-US" dirty="0">
                <a:latin typeface="华文新魏" charset="0"/>
                <a:ea typeface="华文新魏" charset="0"/>
                <a:cs typeface="华文新魏" charset="0"/>
              </a:rPr>
              <a:t> 对换技术</a:t>
            </a:r>
          </a:p>
        </p:txBody>
      </p:sp>
      <p:sp>
        <p:nvSpPr>
          <p:cNvPr id="3" name="内容占位符 2"/>
          <p:cNvSpPr>
            <a:spLocks noGrp="1"/>
          </p:cNvSpPr>
          <p:nvPr>
            <p:ph idx="1"/>
          </p:nvPr>
        </p:nvSpPr>
        <p:spPr/>
        <p:txBody>
          <a:bodyPr/>
          <a:lstStyle/>
          <a:p>
            <a:r>
              <a:rPr lang="zh-CN" altLang="zh-CN" dirty="0"/>
              <a:t>都是在内存和磁盘之间交换信息，但却存在很大区别</a:t>
            </a:r>
            <a:endParaRPr lang="en-US" altLang="zh-CN" dirty="0"/>
          </a:p>
          <a:p>
            <a:r>
              <a:rPr lang="zh-CN" altLang="en-US" dirty="0">
                <a:latin typeface="华文新魏" charset="0"/>
                <a:ea typeface="华文新魏" charset="0"/>
                <a:cs typeface="华文新魏" charset="0"/>
              </a:rPr>
              <a:t>又可细分时间局部性和空间局部性</a:t>
            </a:r>
            <a:endParaRPr lang="en-US" altLang="zh-CN" dirty="0">
              <a:latin typeface="华文新魏" charset="0"/>
              <a:ea typeface="华文新魏" charset="0"/>
              <a:cs typeface="华文新魏" charset="0"/>
            </a:endParaRPr>
          </a:p>
          <a:p>
            <a:pPr lvl="1" eaLnBrk="1" hangingPunct="1"/>
            <a:r>
              <a:rPr lang="zh-CN" altLang="zh-CN" dirty="0">
                <a:solidFill>
                  <a:srgbClr val="FF0000"/>
                </a:solidFill>
              </a:rPr>
              <a:t>对换技术</a:t>
            </a:r>
            <a:r>
              <a:rPr lang="zh-CN" altLang="en-US" dirty="0"/>
              <a:t>：</a:t>
            </a:r>
            <a:r>
              <a:rPr lang="zh-CN" altLang="zh-CN" dirty="0"/>
              <a:t>以</a:t>
            </a:r>
            <a:r>
              <a:rPr lang="zh-CN" altLang="zh-CN" dirty="0">
                <a:solidFill>
                  <a:srgbClr val="0000FF"/>
                </a:solidFill>
              </a:rPr>
              <a:t>进程</a:t>
            </a:r>
            <a:r>
              <a:rPr lang="zh-CN" altLang="zh-CN" dirty="0"/>
              <a:t>为单位，当其所需内存空间大于当前系统的拥有量时，进程无法被对换进内存工作</a:t>
            </a:r>
            <a:endParaRPr lang="en-US" altLang="zh-CN" dirty="0"/>
          </a:p>
          <a:p>
            <a:pPr lvl="1" eaLnBrk="1" hangingPunct="1"/>
            <a:r>
              <a:rPr lang="zh-CN" altLang="zh-CN" dirty="0">
                <a:solidFill>
                  <a:srgbClr val="FF0000"/>
                </a:solidFill>
              </a:rPr>
              <a:t>虚存管理</a:t>
            </a:r>
            <a:r>
              <a:rPr lang="zh-CN" altLang="en-US" dirty="0"/>
              <a:t>：</a:t>
            </a:r>
            <a:r>
              <a:rPr lang="zh-CN" altLang="zh-CN" dirty="0"/>
              <a:t>以</a:t>
            </a:r>
            <a:r>
              <a:rPr lang="zh-CN" altLang="zh-CN" dirty="0">
                <a:solidFill>
                  <a:srgbClr val="0000FF"/>
                </a:solidFill>
              </a:rPr>
              <a:t>页或段</a:t>
            </a:r>
            <a:r>
              <a:rPr lang="zh-CN" altLang="zh-CN" dirty="0"/>
              <a:t>为单位，即使进程所需内存空间大于当前系统拥有的内存总量，仍然能正常运行 </a:t>
            </a:r>
            <a:endParaRPr lang="en-US" altLang="zh-CN" dirty="0"/>
          </a:p>
          <a:p>
            <a:pPr eaLnBrk="1" hangingPunct="1"/>
            <a:r>
              <a:rPr lang="zh-CN" altLang="zh-CN" dirty="0"/>
              <a:t>虚存管理</a:t>
            </a:r>
            <a:r>
              <a:rPr lang="zh-CN" altLang="en-US" dirty="0"/>
              <a:t>本质</a:t>
            </a:r>
            <a:endParaRPr lang="en-US" altLang="zh-CN" dirty="0"/>
          </a:p>
          <a:p>
            <a:pPr lvl="1" eaLnBrk="1" hangingPunct="1"/>
            <a:r>
              <a:rPr lang="zh-CN" altLang="zh-CN" dirty="0"/>
              <a:t>实现内存资源的时分复用，每次把应用程序的一部分装入内存运行，运行结束后被换出，再装入应用程序的另一部分到内存中运行</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76</a:t>
            </a:fld>
            <a:endParaRPr lang="en-US" altLang="zh-CN" dirty="0"/>
          </a:p>
        </p:txBody>
      </p:sp>
    </p:spTree>
    <p:extLst>
      <p:ext uri="{BB962C8B-B14F-4D97-AF65-F5344CB8AC3E}">
        <p14:creationId xmlns:p14="http://schemas.microsoft.com/office/powerpoint/2010/main" val="270305660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实现虚拟存储器须解决的问题</a:t>
            </a:r>
          </a:p>
        </p:txBody>
      </p:sp>
      <p:sp>
        <p:nvSpPr>
          <p:cNvPr id="3" name="内容占位符 2"/>
          <p:cNvSpPr>
            <a:spLocks noGrp="1"/>
          </p:cNvSpPr>
          <p:nvPr>
            <p:ph idx="1"/>
          </p:nvPr>
        </p:nvSpPr>
        <p:spPr/>
        <p:txBody>
          <a:bodyPr/>
          <a:lstStyle/>
          <a:p>
            <a:pPr marL="447675" lvl="1" indent="-447675">
              <a:buClr>
                <a:srgbClr val="CC6600"/>
              </a:buClr>
              <a:buSzPct val="70000"/>
              <a:buFont typeface="Wingdings" pitchFamily="2" charset="2"/>
              <a:buChar char="n"/>
            </a:pPr>
            <a:r>
              <a:rPr lang="zh-CN" altLang="en-US" sz="2800" dirty="0">
                <a:latin typeface="华文新魏" charset="0"/>
                <a:ea typeface="华文新魏" charset="0"/>
                <a:cs typeface="华文新魏" charset="0"/>
              </a:rPr>
              <a:t>内存外存统一管理问题</a:t>
            </a:r>
          </a:p>
          <a:p>
            <a:pPr lvl="1" eaLnBrk="1" hangingPunct="1"/>
            <a:r>
              <a:rPr lang="zh-CN" altLang="en-US" dirty="0"/>
              <a:t>逻辑地址到物理地址的转换问题</a:t>
            </a:r>
          </a:p>
          <a:p>
            <a:pPr lvl="1" eaLnBrk="1" hangingPunct="1"/>
            <a:r>
              <a:rPr lang="zh-CN" altLang="en-US" dirty="0"/>
              <a:t>部分装入和部分对换问题</a:t>
            </a:r>
            <a:endParaRPr lang="en-US" altLang="zh-CN" dirty="0"/>
          </a:p>
          <a:p>
            <a:pPr marL="447675" lvl="1" indent="-447675">
              <a:buClr>
                <a:srgbClr val="CC6600"/>
              </a:buClr>
              <a:buSzPct val="70000"/>
              <a:buFont typeface="Wingdings" pitchFamily="2" charset="2"/>
              <a:buChar char="n"/>
            </a:pPr>
            <a:r>
              <a:rPr lang="zh-CN" altLang="en-US" sz="2800" dirty="0">
                <a:latin typeface="华文新魏" charset="0"/>
                <a:ea typeface="华文新魏" charset="0"/>
                <a:cs typeface="华文新魏" charset="0"/>
              </a:rPr>
              <a:t>虚拟存储管理实现技术</a:t>
            </a:r>
            <a:endParaRPr lang="en-US" altLang="zh-CN" sz="2800" dirty="0">
              <a:latin typeface="华文新魏" charset="0"/>
              <a:ea typeface="华文新魏" charset="0"/>
              <a:cs typeface="华文新魏" charset="0"/>
            </a:endParaRPr>
          </a:p>
          <a:p>
            <a:pPr lvl="1" eaLnBrk="1" hangingPunct="1"/>
            <a:r>
              <a:rPr lang="zh-CN" altLang="en-US" dirty="0"/>
              <a:t>请求分页虚拟存储管理</a:t>
            </a:r>
          </a:p>
          <a:p>
            <a:pPr lvl="1" eaLnBrk="1" hangingPunct="1"/>
            <a:r>
              <a:rPr lang="zh-CN" altLang="en-US" dirty="0"/>
              <a:t>请求段页式虚拟存储管理</a:t>
            </a:r>
          </a:p>
          <a:p>
            <a:pPr marL="852488" lvl="2" indent="-447675">
              <a:buClr>
                <a:srgbClr val="CC6600"/>
              </a:buClr>
            </a:pPr>
            <a:endParaRPr kumimoji="1" lang="zh-CN" altLang="en-US" sz="2400" dirty="0">
              <a:latin typeface="华文新魏"/>
              <a:ea typeface="华文新魏"/>
              <a:cs typeface="华文新魏"/>
            </a:endParaRPr>
          </a:p>
          <a:p>
            <a:endParaRPr kumimoji="1" lang="en-US" altLang="zh-CN" dirty="0">
              <a:latin typeface="华文新魏"/>
              <a:cs typeface="华文新魏"/>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77</a:t>
            </a:fld>
            <a:endParaRPr lang="en-US" altLang="zh-CN" dirty="0"/>
          </a:p>
        </p:txBody>
      </p:sp>
    </p:spTree>
    <p:extLst>
      <p:ext uri="{BB962C8B-B14F-4D97-AF65-F5344CB8AC3E}">
        <p14:creationId xmlns:p14="http://schemas.microsoft.com/office/powerpoint/2010/main" val="2098969963"/>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请求分页虚拟存储系统</a:t>
            </a:r>
          </a:p>
        </p:txBody>
      </p:sp>
      <p:sp>
        <p:nvSpPr>
          <p:cNvPr id="3" name="内容占位符 2"/>
          <p:cNvSpPr>
            <a:spLocks noGrp="1"/>
          </p:cNvSpPr>
          <p:nvPr>
            <p:ph idx="1"/>
          </p:nvPr>
        </p:nvSpPr>
        <p:spPr/>
        <p:txBody>
          <a:bodyPr/>
          <a:lstStyle/>
          <a:p>
            <a:r>
              <a:rPr kumimoji="1" lang="zh-CN" altLang="en-US" dirty="0"/>
              <a:t>请求分页虚存系统硬件支撑</a:t>
            </a:r>
            <a:endParaRPr kumimoji="1" lang="en-US" altLang="zh-CN" dirty="0"/>
          </a:p>
          <a:p>
            <a:pPr lvl="1"/>
            <a:r>
              <a:rPr kumimoji="1" lang="zh-CN" altLang="en-US" dirty="0"/>
              <a:t>内存管理单元</a:t>
            </a:r>
            <a:r>
              <a:rPr lang="en-US" altLang="zh-CN" dirty="0">
                <a:solidFill>
                  <a:srgbClr val="FF0000"/>
                </a:solidFill>
              </a:rPr>
              <a:t>MMU</a:t>
            </a:r>
            <a:r>
              <a:rPr kumimoji="1" lang="zh-CN" altLang="en-US" dirty="0"/>
              <a:t>完成逻辑地址到物理地址的转换功能，</a:t>
            </a:r>
            <a:r>
              <a:rPr lang="zh-CN" altLang="en-US" dirty="0"/>
              <a:t>它接受逻辑地址作为输入</a:t>
            </a:r>
            <a:r>
              <a:rPr kumimoji="1" lang="zh-CN" altLang="en-US" dirty="0"/>
              <a:t>，物理地址作为输出，直接送到总线上，</a:t>
            </a:r>
            <a:r>
              <a:rPr lang="zh-CN" altLang="en-US" dirty="0"/>
              <a:t>对内存单元进行寻</a:t>
            </a:r>
            <a:r>
              <a:rPr kumimoji="1" lang="zh-CN" altLang="en-US" dirty="0"/>
              <a:t>址</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78</a:t>
            </a:fld>
            <a:endParaRPr lang="en-US" altLang="zh-CN" dirty="0"/>
          </a:p>
        </p:txBody>
      </p:sp>
    </p:spTree>
    <p:extLst>
      <p:ext uri="{BB962C8B-B14F-4D97-AF65-F5344CB8AC3E}">
        <p14:creationId xmlns:p14="http://schemas.microsoft.com/office/powerpoint/2010/main" val="1724521355"/>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body" idx="1"/>
          </p:nvPr>
        </p:nvSpPr>
        <p:spPr/>
        <p:txBody>
          <a:bodyPr/>
          <a:lstStyle/>
          <a:p>
            <a:pPr eaLnBrk="1" hangingPunct="1">
              <a:buFontTx/>
              <a:buNone/>
            </a:pPr>
            <a:r>
              <a:rPr lang="en-US" altLang="zh-CN">
                <a:latin typeface="华文新魏" charset="0"/>
                <a:ea typeface="华文新魏" charset="0"/>
                <a:cs typeface="华文新魏" charset="0"/>
              </a:rPr>
              <a:t>  </a:t>
            </a:r>
          </a:p>
        </p:txBody>
      </p:sp>
      <p:sp>
        <p:nvSpPr>
          <p:cNvPr id="11270" name="Rectangle 1030"/>
          <p:cNvSpPr>
            <a:spLocks noChangeArrowheads="1"/>
          </p:cNvSpPr>
          <p:nvPr/>
        </p:nvSpPr>
        <p:spPr bwMode="auto">
          <a:xfrm>
            <a:off x="2980556" y="2610123"/>
            <a:ext cx="1289050" cy="1795463"/>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1271" name="Text Box 1031"/>
          <p:cNvSpPr txBox="1">
            <a:spLocks noChangeArrowheads="1"/>
          </p:cNvSpPr>
          <p:nvPr/>
        </p:nvSpPr>
        <p:spPr bwMode="auto">
          <a:xfrm>
            <a:off x="3301231" y="2886348"/>
            <a:ext cx="644525" cy="414338"/>
          </a:xfrm>
          <a:prstGeom prst="rect">
            <a:avLst/>
          </a:prstGeom>
          <a:solidFill>
            <a:schemeClr val="accent1"/>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altLang="zh-CN" sz="1600" noProof="1">
                <a:solidFill>
                  <a:srgbClr val="FF0000"/>
                </a:solidFill>
                <a:latin typeface="华文新魏" charset="0"/>
                <a:ea typeface="华文新魏" charset="0"/>
                <a:cs typeface="华文新魏" charset="0"/>
              </a:rPr>
              <a:t>CPU</a:t>
            </a:r>
          </a:p>
        </p:txBody>
      </p:sp>
      <p:sp>
        <p:nvSpPr>
          <p:cNvPr id="11272" name="Text Box 1032"/>
          <p:cNvSpPr txBox="1">
            <a:spLocks noChangeArrowheads="1"/>
          </p:cNvSpPr>
          <p:nvPr/>
        </p:nvSpPr>
        <p:spPr bwMode="auto">
          <a:xfrm>
            <a:off x="3301231" y="3715023"/>
            <a:ext cx="806450" cy="414338"/>
          </a:xfrm>
          <a:prstGeom prst="rect">
            <a:avLst/>
          </a:prstGeom>
          <a:solidFill>
            <a:schemeClr val="accent1"/>
          </a:solidFill>
          <a:ln w="9525">
            <a:solidFill>
              <a:srgbClr val="000000"/>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altLang="zh-CN" sz="1400" noProof="1">
                <a:solidFill>
                  <a:srgbClr val="0000FF"/>
                </a:solidFill>
                <a:latin typeface="华文新魏" charset="0"/>
                <a:ea typeface="华文新魏" charset="0"/>
                <a:cs typeface="华文新魏" charset="0"/>
              </a:rPr>
              <a:t>MMU</a:t>
            </a:r>
          </a:p>
        </p:txBody>
      </p:sp>
      <p:sp>
        <p:nvSpPr>
          <p:cNvPr id="11273" name="Line 1033"/>
          <p:cNvSpPr>
            <a:spLocks noChangeShapeType="1"/>
          </p:cNvSpPr>
          <p:nvPr/>
        </p:nvSpPr>
        <p:spPr bwMode="auto">
          <a:xfrm>
            <a:off x="3625081" y="3300686"/>
            <a:ext cx="0" cy="41433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11274" name="Rectangle 1034"/>
          <p:cNvSpPr>
            <a:spLocks noChangeArrowheads="1"/>
          </p:cNvSpPr>
          <p:nvPr/>
        </p:nvSpPr>
        <p:spPr bwMode="auto">
          <a:xfrm>
            <a:off x="5076056" y="2748236"/>
            <a:ext cx="966788" cy="1460500"/>
          </a:xfrm>
          <a:prstGeom prst="rect">
            <a:avLst/>
          </a:prstGeom>
          <a:solidFill>
            <a:schemeClr val="accent1"/>
          </a:solidFill>
          <a:ln w="9525">
            <a:solidFill>
              <a:srgbClr val="000000"/>
            </a:solidFill>
            <a:miter lim="800000"/>
            <a:headEnd/>
            <a:tailEnd/>
          </a:ln>
        </p:spPr>
        <p:txBody>
          <a:bodyPr tIns="0" bIns="0"/>
          <a:lstStyle/>
          <a:p>
            <a:endParaRPr lang="zh-CN" altLang="en-US"/>
          </a:p>
        </p:txBody>
      </p:sp>
      <p:sp>
        <p:nvSpPr>
          <p:cNvPr id="11275" name="Line 1035"/>
          <p:cNvSpPr>
            <a:spLocks noChangeShapeType="1"/>
          </p:cNvSpPr>
          <p:nvPr/>
        </p:nvSpPr>
        <p:spPr bwMode="auto">
          <a:xfrm>
            <a:off x="3625081" y="4129361"/>
            <a:ext cx="0" cy="6318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tIns="0" bIns="0"/>
          <a:lstStyle/>
          <a:p>
            <a:endParaRPr lang="zh-CN" altLang="en-US"/>
          </a:p>
        </p:txBody>
      </p:sp>
      <p:sp>
        <p:nvSpPr>
          <p:cNvPr id="11276" name="Line 1036"/>
          <p:cNvSpPr>
            <a:spLocks noChangeShapeType="1"/>
          </p:cNvSpPr>
          <p:nvPr/>
        </p:nvSpPr>
        <p:spPr bwMode="auto">
          <a:xfrm>
            <a:off x="2818631" y="4761186"/>
            <a:ext cx="322421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tIns="0" bIns="0"/>
          <a:lstStyle/>
          <a:p>
            <a:endParaRPr lang="zh-CN" altLang="en-US"/>
          </a:p>
        </p:txBody>
      </p:sp>
      <p:sp>
        <p:nvSpPr>
          <p:cNvPr id="11277" name="Text Box 1037"/>
          <p:cNvSpPr txBox="1">
            <a:spLocks noChangeArrowheads="1"/>
          </p:cNvSpPr>
          <p:nvPr/>
        </p:nvSpPr>
        <p:spPr bwMode="auto">
          <a:xfrm>
            <a:off x="5311948" y="2965723"/>
            <a:ext cx="484188" cy="966788"/>
          </a:xfrm>
          <a:prstGeom prst="rect">
            <a:avLst/>
          </a:prstGeom>
          <a:solidFill>
            <a:schemeClr val="accent1"/>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a:solidFill>
                  <a:srgbClr val="FF0000"/>
                </a:solidFill>
                <a:latin typeface="华文新魏" charset="0"/>
                <a:ea typeface="华文新魏" charset="0"/>
                <a:cs typeface="华文新魏" charset="0"/>
              </a:rPr>
              <a:t>内</a:t>
            </a:r>
          </a:p>
          <a:p>
            <a:pPr algn="just"/>
            <a:endParaRPr kumimoji="0" lang="zh-CN" altLang="en-US" sz="2000">
              <a:solidFill>
                <a:srgbClr val="FF0000"/>
              </a:solidFill>
              <a:latin typeface="华文新魏" charset="0"/>
              <a:ea typeface="华文新魏" charset="0"/>
              <a:cs typeface="华文新魏" charset="0"/>
            </a:endParaRPr>
          </a:p>
          <a:p>
            <a:pPr algn="just"/>
            <a:r>
              <a:rPr kumimoji="0" lang="zh-CN" altLang="en-US" sz="2000">
                <a:solidFill>
                  <a:srgbClr val="FF0000"/>
                </a:solidFill>
                <a:latin typeface="华文新魏" charset="0"/>
                <a:ea typeface="华文新魏" charset="0"/>
                <a:cs typeface="华文新魏" charset="0"/>
              </a:rPr>
              <a:t>存</a:t>
            </a:r>
          </a:p>
        </p:txBody>
      </p:sp>
      <p:sp>
        <p:nvSpPr>
          <p:cNvPr id="11278" name="Line 1038"/>
          <p:cNvSpPr>
            <a:spLocks noChangeShapeType="1"/>
          </p:cNvSpPr>
          <p:nvPr/>
        </p:nvSpPr>
        <p:spPr bwMode="auto">
          <a:xfrm flipH="1" flipV="1">
            <a:off x="3625081" y="4543698"/>
            <a:ext cx="806450" cy="55245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tIns="0" bIns="0"/>
          <a:lstStyle/>
          <a:p>
            <a:endParaRPr lang="zh-CN" altLang="en-US"/>
          </a:p>
        </p:txBody>
      </p:sp>
      <p:sp>
        <p:nvSpPr>
          <p:cNvPr id="11279" name="Text Box 1039"/>
          <p:cNvSpPr txBox="1">
            <a:spLocks noChangeArrowheads="1"/>
          </p:cNvSpPr>
          <p:nvPr/>
        </p:nvSpPr>
        <p:spPr bwMode="auto">
          <a:xfrm>
            <a:off x="4139431" y="2060848"/>
            <a:ext cx="1733550" cy="457200"/>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600">
                <a:solidFill>
                  <a:srgbClr val="FF0000"/>
                </a:solidFill>
                <a:latin typeface="华文新魏" charset="0"/>
                <a:ea typeface="华文新魏" charset="0"/>
                <a:cs typeface="华文新魏" charset="0"/>
              </a:rPr>
              <a:t>CPU</a:t>
            </a:r>
            <a:r>
              <a:rPr kumimoji="0" lang="zh-CN" altLang="en-US" sz="1600">
                <a:solidFill>
                  <a:srgbClr val="FF0000"/>
                </a:solidFill>
                <a:latin typeface="华文新魏" charset="0"/>
                <a:ea typeface="华文新魏" charset="0"/>
                <a:cs typeface="华文新魏" charset="0"/>
              </a:rPr>
              <a:t>把逻辑地</a:t>
            </a:r>
          </a:p>
          <a:p>
            <a:pPr algn="just"/>
            <a:r>
              <a:rPr kumimoji="0" lang="zh-CN" altLang="en-US" sz="1600">
                <a:solidFill>
                  <a:srgbClr val="FF0000"/>
                </a:solidFill>
                <a:latin typeface="华文新魏" charset="0"/>
                <a:ea typeface="华文新魏" charset="0"/>
                <a:cs typeface="华文新魏" charset="0"/>
              </a:rPr>
              <a:t>址送至</a:t>
            </a:r>
            <a:r>
              <a:rPr kumimoji="0" lang="en-US" altLang="zh-CN" sz="1600">
                <a:solidFill>
                  <a:srgbClr val="FF0000"/>
                </a:solidFill>
                <a:latin typeface="华文新魏" charset="0"/>
                <a:ea typeface="华文新魏" charset="0"/>
                <a:cs typeface="华文新魏" charset="0"/>
              </a:rPr>
              <a:t>MMU</a:t>
            </a:r>
          </a:p>
        </p:txBody>
      </p:sp>
      <p:sp>
        <p:nvSpPr>
          <p:cNvPr id="11280" name="Text Box 1040"/>
          <p:cNvSpPr txBox="1">
            <a:spLocks noChangeArrowheads="1"/>
          </p:cNvSpPr>
          <p:nvPr/>
        </p:nvSpPr>
        <p:spPr bwMode="auto">
          <a:xfrm>
            <a:off x="2901181" y="5034236"/>
            <a:ext cx="3217863" cy="379413"/>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800">
                <a:solidFill>
                  <a:srgbClr val="FF0000"/>
                </a:solidFill>
                <a:latin typeface="华文新魏" charset="0"/>
                <a:ea typeface="华文新魏" charset="0"/>
                <a:cs typeface="华文新魏" charset="0"/>
              </a:rPr>
              <a:t>MMU</a:t>
            </a:r>
            <a:r>
              <a:rPr kumimoji="0" lang="zh-CN" altLang="en-US" sz="1800">
                <a:solidFill>
                  <a:srgbClr val="FF0000"/>
                </a:solidFill>
                <a:latin typeface="华文新魏" charset="0"/>
                <a:ea typeface="华文新魏" charset="0"/>
                <a:cs typeface="华文新魏" charset="0"/>
              </a:rPr>
              <a:t>把物理地址送至内存</a:t>
            </a:r>
          </a:p>
        </p:txBody>
      </p:sp>
      <p:sp>
        <p:nvSpPr>
          <p:cNvPr id="11282" name="Line 1042"/>
          <p:cNvSpPr>
            <a:spLocks noChangeShapeType="1"/>
          </p:cNvSpPr>
          <p:nvPr/>
        </p:nvSpPr>
        <p:spPr bwMode="auto">
          <a:xfrm flipH="1">
            <a:off x="3787006" y="2413273"/>
            <a:ext cx="1289050" cy="110490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83" name="Line 1043"/>
          <p:cNvSpPr>
            <a:spLocks noChangeShapeType="1"/>
          </p:cNvSpPr>
          <p:nvPr/>
        </p:nvSpPr>
        <p:spPr bwMode="auto">
          <a:xfrm>
            <a:off x="5558656" y="4208736"/>
            <a:ext cx="0" cy="5524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分页虚拟存储系统硬件支撑</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79</a:t>
            </a:fld>
            <a:endParaRPr lang="en-US" altLang="zh-CN" dirty="0"/>
          </a:p>
        </p:txBody>
      </p:sp>
    </p:spTree>
    <p:extLst>
      <p:ext uri="{BB962C8B-B14F-4D97-AF65-F5344CB8AC3E}">
        <p14:creationId xmlns:p14="http://schemas.microsoft.com/office/powerpoint/2010/main" val="371228978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静态链接</a:t>
            </a:r>
          </a:p>
        </p:txBody>
      </p:sp>
      <p:sp>
        <p:nvSpPr>
          <p:cNvPr id="3" name="内容占位符 2"/>
          <p:cNvSpPr>
            <a:spLocks noGrp="1"/>
          </p:cNvSpPr>
          <p:nvPr>
            <p:ph idx="1"/>
          </p:nvPr>
        </p:nvSpPr>
        <p:spPr>
          <a:xfrm>
            <a:off x="179512" y="1340768"/>
            <a:ext cx="8964488" cy="5112568"/>
          </a:xfrm>
        </p:spPr>
        <p:txBody>
          <a:bodyPr/>
          <a:lstStyle/>
          <a:p>
            <a:pPr eaLnBrk="1" hangingPunct="1"/>
            <a:r>
              <a:rPr lang="zh-CN" altLang="zh-CN" dirty="0"/>
              <a:t>在程序</a:t>
            </a:r>
            <a:r>
              <a:rPr lang="zh-CN" altLang="zh-CN" dirty="0">
                <a:solidFill>
                  <a:srgbClr val="0000FF"/>
                </a:solidFill>
              </a:rPr>
              <a:t>装载</a:t>
            </a:r>
            <a:r>
              <a:rPr lang="zh-CN" altLang="zh-CN" dirty="0"/>
              <a:t>到内存和运行</a:t>
            </a:r>
            <a:r>
              <a:rPr lang="zh-CN" altLang="zh-CN" dirty="0">
                <a:solidFill>
                  <a:srgbClr val="0000FF"/>
                </a:solidFill>
              </a:rPr>
              <a:t>前</a:t>
            </a:r>
            <a:r>
              <a:rPr lang="zh-CN" altLang="zh-CN" dirty="0"/>
              <a:t>，</a:t>
            </a:r>
            <a:r>
              <a:rPr lang="zh-CN" altLang="en-US" dirty="0"/>
              <a:t>其</a:t>
            </a:r>
            <a:r>
              <a:rPr lang="zh-CN" altLang="zh-CN" dirty="0"/>
              <a:t>所有目标模块及所需要的库函数链接和装配成一个</a:t>
            </a:r>
            <a:r>
              <a:rPr lang="zh-CN" altLang="zh-CN" dirty="0">
                <a:solidFill>
                  <a:srgbClr val="FF0000"/>
                </a:solidFill>
              </a:rPr>
              <a:t>完整的可执行程序且此后不再拆分</a:t>
            </a:r>
            <a:r>
              <a:rPr lang="zh-CN" altLang="zh-CN" dirty="0"/>
              <a:t> </a:t>
            </a:r>
            <a:endParaRPr lang="en-US" altLang="zh-CN" dirty="0"/>
          </a:p>
          <a:p>
            <a:pPr lvl="1" eaLnBrk="1" hangingPunct="1"/>
            <a:r>
              <a:rPr lang="zh-CN" altLang="zh-CN" dirty="0">
                <a:solidFill>
                  <a:srgbClr val="0000FF"/>
                </a:solidFill>
              </a:rPr>
              <a:t>链接</a:t>
            </a:r>
            <a:r>
              <a:rPr lang="zh-CN" altLang="zh-CN" dirty="0"/>
              <a:t>与</a:t>
            </a:r>
            <a:r>
              <a:rPr lang="zh-CN" altLang="zh-CN" dirty="0">
                <a:solidFill>
                  <a:srgbClr val="0000FF"/>
                </a:solidFill>
              </a:rPr>
              <a:t>装载过程</a:t>
            </a:r>
            <a:r>
              <a:rPr lang="zh-CN" altLang="zh-CN" dirty="0">
                <a:solidFill>
                  <a:srgbClr val="FF0000"/>
                </a:solidFill>
              </a:rPr>
              <a:t>相对独立</a:t>
            </a:r>
            <a:r>
              <a:rPr lang="zh-CN" altLang="zh-CN" dirty="0"/>
              <a:t>，链接和装载程序可独立设计</a:t>
            </a:r>
            <a:endParaRPr lang="en-US" altLang="zh-CN" dirty="0"/>
          </a:p>
          <a:p>
            <a:pPr lvl="1" eaLnBrk="1" hangingPunct="1"/>
            <a:r>
              <a:rPr lang="zh-CN" altLang="zh-CN" dirty="0"/>
              <a:t>但</a:t>
            </a:r>
            <a:r>
              <a:rPr lang="zh-CN" altLang="zh-CN" dirty="0">
                <a:solidFill>
                  <a:srgbClr val="FF0000"/>
                </a:solidFill>
              </a:rPr>
              <a:t>不支持</a:t>
            </a:r>
            <a:r>
              <a:rPr lang="zh-CN" altLang="zh-CN" dirty="0"/>
              <a:t>内存空间中目标模块的</a:t>
            </a:r>
            <a:r>
              <a:rPr lang="zh-CN" altLang="zh-CN" dirty="0">
                <a:solidFill>
                  <a:srgbClr val="FF0000"/>
                </a:solidFill>
              </a:rPr>
              <a:t>单副本</a:t>
            </a:r>
            <a:r>
              <a:rPr lang="zh-CN" altLang="zh-CN" dirty="0"/>
              <a:t>、</a:t>
            </a:r>
            <a:r>
              <a:rPr lang="zh-CN" altLang="zh-CN" dirty="0">
                <a:solidFill>
                  <a:srgbClr val="FF0000"/>
                </a:solidFill>
              </a:rPr>
              <a:t>不利于模块共享</a:t>
            </a:r>
            <a:endParaRPr lang="en-US" altLang="zh-CN" dirty="0">
              <a:solidFill>
                <a:srgbClr val="FF0000"/>
              </a:solidFill>
            </a:endParaRPr>
          </a:p>
          <a:p>
            <a:pPr eaLnBrk="1" hangingPunct="1"/>
            <a:r>
              <a:rPr lang="zh-CN" altLang="en-US" dirty="0">
                <a:latin typeface="华文新魏"/>
                <a:cs typeface="华文新魏"/>
              </a:rPr>
              <a:t>举例</a:t>
            </a:r>
            <a:endParaRPr lang="en-US" altLang="zh-CN" dirty="0">
              <a:solidFill>
                <a:srgbClr val="660066"/>
              </a:solidFill>
              <a:latin typeface="华文新魏"/>
              <a:cs typeface="华文新魏"/>
            </a:endParaRPr>
          </a:p>
          <a:p>
            <a:pPr lvl="1" eaLnBrk="1" hangingPunct="1"/>
            <a:r>
              <a:rPr lang="en-US" altLang="zh-CN" dirty="0"/>
              <a:t>Link</a:t>
            </a:r>
            <a:r>
              <a:rPr lang="zh-CN" altLang="en-US" dirty="0"/>
              <a:t>程序将主程序调入工作区，然后扫描外部描述符表获得</a:t>
            </a:r>
            <a:r>
              <a:rPr lang="en-US" altLang="zh-CN" dirty="0">
                <a:solidFill>
                  <a:srgbClr val="7030A0"/>
                </a:solidFill>
              </a:rPr>
              <a:t>SQRT</a:t>
            </a:r>
            <a:r>
              <a:rPr lang="zh-CN" altLang="zh-CN" dirty="0"/>
              <a:t>，</a:t>
            </a:r>
            <a:r>
              <a:rPr lang="zh-CN" altLang="en-US" dirty="0"/>
              <a:t>并用此名字从标准函数库找到函数的</a:t>
            </a:r>
            <a:r>
              <a:rPr lang="en-US" altLang="zh-CN" dirty="0" err="1"/>
              <a:t>sqirt.o</a:t>
            </a:r>
            <a:r>
              <a:rPr lang="zh-CN" altLang="en-US" dirty="0"/>
              <a:t>并装入工作区，拼接在主程序下面</a:t>
            </a:r>
            <a:endParaRPr lang="en-US" altLang="zh-CN" dirty="0"/>
          </a:p>
          <a:p>
            <a:pPr lvl="1" eaLnBrk="1" hangingPunct="1"/>
            <a:r>
              <a:rPr lang="en-US" altLang="zh-CN" dirty="0">
                <a:solidFill>
                  <a:srgbClr val="7030A0"/>
                </a:solidFill>
              </a:rPr>
              <a:t>SQRT</a:t>
            </a:r>
            <a:r>
              <a:rPr lang="zh-CN" altLang="en-US" dirty="0"/>
              <a:t>函数的内存位置就是调用</a:t>
            </a:r>
            <a:r>
              <a:rPr lang="en-US" altLang="zh-CN" dirty="0">
                <a:solidFill>
                  <a:srgbClr val="7030A0"/>
                </a:solidFill>
              </a:rPr>
              <a:t>SQRT</a:t>
            </a:r>
            <a:r>
              <a:rPr lang="zh-CN" altLang="en-US" dirty="0"/>
              <a:t>指令的入口地址</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a:t>
            </a:fld>
            <a:endParaRPr lang="en-US" altLang="zh-CN" dirty="0"/>
          </a:p>
        </p:txBody>
      </p:sp>
    </p:spTree>
    <p:extLst>
      <p:ext uri="{BB962C8B-B14F-4D97-AF65-F5344CB8AC3E}">
        <p14:creationId xmlns:p14="http://schemas.microsoft.com/office/powerpoint/2010/main" val="549301259"/>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MMU</a:t>
            </a:r>
            <a:r>
              <a:rPr lang="zh-CN" altLang="en-US" dirty="0">
                <a:latin typeface="华文新魏" charset="0"/>
                <a:ea typeface="华文新魏" charset="0"/>
                <a:cs typeface="华文新魏" charset="0"/>
              </a:rPr>
              <a:t>主要功能</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管理硬件</a:t>
            </a:r>
            <a:r>
              <a:rPr kumimoji="1" lang="zh-CN" altLang="en-US" dirty="0">
                <a:solidFill>
                  <a:srgbClr val="FF0000"/>
                </a:solidFill>
                <a:latin typeface="STXinwei" panose="02010800040101010101" pitchFamily="2" charset="-122"/>
                <a:ea typeface="STXinwei" panose="02010800040101010101" pitchFamily="2" charset="-122"/>
              </a:rPr>
              <a:t>页表</a:t>
            </a:r>
            <a:r>
              <a:rPr kumimoji="1" lang="zh-CN" altLang="en-US" dirty="0">
                <a:latin typeface="STXinwei" panose="02010800040101010101" pitchFamily="2" charset="-122"/>
                <a:ea typeface="STXinwei" panose="02010800040101010101" pitchFamily="2" charset="-122"/>
              </a:rPr>
              <a:t>基址寄存器</a:t>
            </a:r>
          </a:p>
          <a:p>
            <a:r>
              <a:rPr kumimoji="1" lang="zh-CN" altLang="en-US" dirty="0">
                <a:latin typeface="STXinwei" panose="02010800040101010101" pitchFamily="2" charset="-122"/>
                <a:ea typeface="STXinwei" panose="02010800040101010101" pitchFamily="2" charset="-122"/>
              </a:rPr>
              <a:t>分解逻辑地址</a:t>
            </a:r>
          </a:p>
          <a:p>
            <a:r>
              <a:rPr kumimoji="1" lang="zh-CN" altLang="en-US" dirty="0">
                <a:latin typeface="STXinwei" panose="02010800040101010101" pitchFamily="2" charset="-122"/>
                <a:ea typeface="STXinwei" panose="02010800040101010101" pitchFamily="2" charset="-122"/>
              </a:rPr>
              <a:t>管理快表</a:t>
            </a:r>
            <a:r>
              <a:rPr kumimoji="1" lang="en-US" altLang="zh-CN" dirty="0">
                <a:latin typeface="STXinwei" panose="02010800040101010101" pitchFamily="2" charset="-122"/>
                <a:ea typeface="STXinwei" panose="02010800040101010101" pitchFamily="2" charset="-122"/>
              </a:rPr>
              <a:t>TLB</a:t>
            </a:r>
            <a:endParaRPr kumimoji="1" lang="zh-CN" altLang="en-US" dirty="0">
              <a:latin typeface="STXinwei" panose="02010800040101010101" pitchFamily="2" charset="-122"/>
              <a:ea typeface="STXinwei" panose="02010800040101010101" pitchFamily="2" charset="-122"/>
            </a:endParaRPr>
          </a:p>
          <a:p>
            <a:r>
              <a:rPr kumimoji="1" lang="zh-CN" altLang="en-US" dirty="0">
                <a:latin typeface="STXinwei" panose="02010800040101010101" pitchFamily="2" charset="-122"/>
                <a:ea typeface="STXinwei" panose="02010800040101010101" pitchFamily="2" charset="-122"/>
              </a:rPr>
              <a:t>访问页表</a:t>
            </a:r>
          </a:p>
          <a:p>
            <a:r>
              <a:rPr kumimoji="1" lang="zh-CN" altLang="en-US" dirty="0">
                <a:latin typeface="STXinwei" panose="02010800040101010101" pitchFamily="2" charset="-122"/>
                <a:ea typeface="STXinwei" panose="02010800040101010101" pitchFamily="2" charset="-122"/>
              </a:rPr>
              <a:t>发出缺页中断或越界中断，并将控制权交给内核存储管理处理</a:t>
            </a:r>
          </a:p>
          <a:p>
            <a:r>
              <a:rPr kumimoji="1" lang="zh-CN" altLang="en-US" dirty="0">
                <a:latin typeface="STXinwei" panose="02010800040101010101" pitchFamily="2" charset="-122"/>
                <a:ea typeface="STXinwei" panose="02010800040101010101" pitchFamily="2" charset="-122"/>
              </a:rPr>
              <a:t>设置和检查页表中各个特征位</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引用位、有效位、保护权限位等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80</a:t>
            </a:fld>
            <a:endParaRPr lang="en-US" altLang="zh-CN" dirty="0"/>
          </a:p>
        </p:txBody>
      </p:sp>
    </p:spTree>
    <p:extLst>
      <p:ext uri="{BB962C8B-B14F-4D97-AF65-F5344CB8AC3E}">
        <p14:creationId xmlns:p14="http://schemas.microsoft.com/office/powerpoint/2010/main" val="2591644659"/>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027"/>
          <p:cNvSpPr>
            <a:spLocks noGrp="1" noChangeArrowheads="1"/>
          </p:cNvSpPr>
          <p:nvPr>
            <p:ph type="body" idx="1"/>
          </p:nvPr>
        </p:nvSpPr>
        <p:spPr/>
        <p:txBody>
          <a:bodyPr/>
          <a:lstStyle/>
          <a:p>
            <a:pPr eaLnBrk="1" hangingPunct="1">
              <a:buFontTx/>
              <a:buNone/>
            </a:pPr>
            <a:r>
              <a:rPr lang="en-US" altLang="zh-CN" dirty="0">
                <a:latin typeface="华文新魏" charset="0"/>
                <a:ea typeface="华文新魏" charset="0"/>
                <a:cs typeface="华文新魏" charset="0"/>
              </a:rPr>
              <a:t>  </a:t>
            </a:r>
          </a:p>
        </p:txBody>
      </p:sp>
      <p:sp>
        <p:nvSpPr>
          <p:cNvPr id="11269" name="Rectangle 1029"/>
          <p:cNvSpPr>
            <a:spLocks noChangeArrowheads="1"/>
          </p:cNvSpPr>
          <p:nvPr/>
        </p:nvSpPr>
        <p:spPr bwMode="auto">
          <a:xfrm>
            <a:off x="2483768" y="2694011"/>
            <a:ext cx="2579688" cy="2486025"/>
          </a:xfrm>
          <a:prstGeom prst="rect">
            <a:avLst/>
          </a:prstGeom>
          <a:solidFill>
            <a:schemeClr val="accent1"/>
          </a:solidFill>
          <a:ln w="9525">
            <a:solidFill>
              <a:srgbClr val="000000"/>
            </a:solidFill>
            <a:prstDash val="dash"/>
            <a:miter lim="800000"/>
            <a:headEnd/>
            <a:tailEnd/>
          </a:ln>
        </p:spPr>
        <p:txBody>
          <a:bodyPr lIns="0" tIns="0" rIns="0" bIns="0"/>
          <a:lstStyle/>
          <a:p>
            <a:endParaRPr lang="zh-CN" altLang="en-US"/>
          </a:p>
        </p:txBody>
      </p:sp>
      <p:sp>
        <p:nvSpPr>
          <p:cNvPr id="11284" name="Text Box 1044"/>
          <p:cNvSpPr txBox="1">
            <a:spLocks noChangeArrowheads="1"/>
          </p:cNvSpPr>
          <p:nvPr/>
        </p:nvSpPr>
        <p:spPr bwMode="auto">
          <a:xfrm>
            <a:off x="2834606" y="1436711"/>
            <a:ext cx="2146300" cy="457200"/>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600" dirty="0">
                <a:solidFill>
                  <a:srgbClr val="FF0000"/>
                </a:solidFill>
                <a:latin typeface="华文新魏" charset="0"/>
                <a:ea typeface="华文新魏" charset="0"/>
                <a:cs typeface="华文新魏" charset="0"/>
              </a:rPr>
              <a:t>CPU</a:t>
            </a:r>
            <a:r>
              <a:rPr kumimoji="0" lang="zh-CN" altLang="en-US" sz="1600" dirty="0">
                <a:solidFill>
                  <a:srgbClr val="FF0000"/>
                </a:solidFill>
                <a:latin typeface="华文新魏" charset="0"/>
                <a:ea typeface="华文新魏" charset="0"/>
                <a:cs typeface="华文新魏" charset="0"/>
              </a:rPr>
              <a:t>送入的</a:t>
            </a:r>
          </a:p>
          <a:p>
            <a:pPr algn="ctr"/>
            <a:r>
              <a:rPr kumimoji="0" lang="zh-CN" altLang="en-US" sz="1600" dirty="0">
                <a:solidFill>
                  <a:srgbClr val="FF0000"/>
                </a:solidFill>
                <a:latin typeface="华文新魏" charset="0"/>
                <a:ea typeface="华文新魏" charset="0"/>
                <a:cs typeface="华文新魏" charset="0"/>
              </a:rPr>
              <a:t>逻辑地址</a:t>
            </a:r>
            <a:r>
              <a:rPr kumimoji="0" lang="en-US" altLang="zh-CN" sz="1600" dirty="0">
                <a:solidFill>
                  <a:srgbClr val="FF0000"/>
                </a:solidFill>
                <a:latin typeface="华文新魏" charset="0"/>
                <a:ea typeface="华文新魏" charset="0"/>
                <a:cs typeface="华文新魏" charset="0"/>
              </a:rPr>
              <a:t>(</a:t>
            </a:r>
            <a:r>
              <a:rPr kumimoji="0" lang="en-US" altLang="zh-Hans" sz="1600" dirty="0">
                <a:solidFill>
                  <a:srgbClr val="FF0000"/>
                </a:solidFill>
                <a:latin typeface="华文新魏" charset="0"/>
                <a:ea typeface="华文新魏" charset="0"/>
                <a:cs typeface="华文新魏" charset="0"/>
              </a:rPr>
              <a:t>200</a:t>
            </a:r>
            <a:r>
              <a:rPr kumimoji="0" lang="en-US" altLang="zh-CN" sz="1600" dirty="0">
                <a:solidFill>
                  <a:srgbClr val="FF0000"/>
                </a:solidFill>
                <a:latin typeface="华文新魏" charset="0"/>
                <a:ea typeface="华文新魏" charset="0"/>
                <a:cs typeface="华文新魏" charset="0"/>
              </a:rPr>
              <a:t>6)</a:t>
            </a:r>
          </a:p>
        </p:txBody>
      </p:sp>
      <p:sp>
        <p:nvSpPr>
          <p:cNvPr id="11285" name="Text Box 1046"/>
          <p:cNvSpPr txBox="1">
            <a:spLocks noChangeArrowheads="1"/>
          </p:cNvSpPr>
          <p:nvPr/>
        </p:nvSpPr>
        <p:spPr bwMode="auto">
          <a:xfrm>
            <a:off x="2645693" y="1970111"/>
            <a:ext cx="2417763" cy="304800"/>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1200" dirty="0">
                <a:solidFill>
                  <a:srgbClr val="FF0000"/>
                </a:solidFill>
                <a:latin typeface="华文新魏" charset="0"/>
                <a:ea typeface="华文新魏" charset="0"/>
                <a:cs typeface="华文新魏" charset="0"/>
              </a:rPr>
              <a:t>   </a:t>
            </a:r>
            <a:r>
              <a:rPr kumimoji="0" lang="en-US" altLang="zh-CN" sz="1200" dirty="0">
                <a:solidFill>
                  <a:srgbClr val="660066"/>
                </a:solidFill>
                <a:latin typeface="华文新魏" charset="0"/>
                <a:ea typeface="华文新魏" charset="0"/>
                <a:cs typeface="华文新魏" charset="0"/>
              </a:rPr>
              <a:t>0 0 1 0     </a:t>
            </a:r>
            <a:r>
              <a:rPr kumimoji="0" lang="en-US" altLang="zh-CN" sz="1200" dirty="0">
                <a:solidFill>
                  <a:srgbClr val="FF0000"/>
                </a:solidFill>
                <a:latin typeface="华文新魏" charset="0"/>
                <a:ea typeface="华文新魏" charset="0"/>
                <a:cs typeface="华文新魏" charset="0"/>
              </a:rPr>
              <a:t>0 0 0 0 0 0 0 0 0 1 0 0</a:t>
            </a:r>
          </a:p>
        </p:txBody>
      </p:sp>
      <p:sp>
        <p:nvSpPr>
          <p:cNvPr id="11286" name="Text Box 1047"/>
          <p:cNvSpPr txBox="1">
            <a:spLocks noChangeArrowheads="1"/>
          </p:cNvSpPr>
          <p:nvPr/>
        </p:nvSpPr>
        <p:spPr bwMode="auto">
          <a:xfrm>
            <a:off x="2483768" y="5284811"/>
            <a:ext cx="2497138" cy="266700"/>
          </a:xfrm>
          <a:prstGeom prst="rect">
            <a:avLst/>
          </a:prstGeom>
          <a:solidFill>
            <a:srgbClr val="80FF00"/>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a:r>
              <a:rPr kumimoji="0" lang="en-US" altLang="zh-CN" sz="1200" dirty="0">
                <a:solidFill>
                  <a:srgbClr val="660066"/>
                </a:solidFill>
                <a:latin typeface="华文新魏" charset="0"/>
                <a:ea typeface="华文新魏" charset="0"/>
                <a:cs typeface="华文新魏" charset="0"/>
              </a:rPr>
              <a:t>1 1 0      </a:t>
            </a:r>
            <a:r>
              <a:rPr kumimoji="0" lang="en-US" altLang="zh-CN" sz="1200" dirty="0">
                <a:solidFill>
                  <a:srgbClr val="FF0000"/>
                </a:solidFill>
                <a:latin typeface="华文新魏" charset="0"/>
                <a:ea typeface="华文新魏" charset="0"/>
                <a:cs typeface="华文新魏" charset="0"/>
              </a:rPr>
              <a:t>0 0 0 0 0 0 0 0 0 1 0 0</a:t>
            </a:r>
          </a:p>
        </p:txBody>
      </p:sp>
      <p:sp>
        <p:nvSpPr>
          <p:cNvPr id="11287" name="Text Box 1048"/>
          <p:cNvSpPr txBox="1">
            <a:spLocks noChangeArrowheads="1"/>
          </p:cNvSpPr>
          <p:nvPr/>
        </p:nvSpPr>
        <p:spPr bwMode="auto">
          <a:xfrm>
            <a:off x="2563143" y="5709244"/>
            <a:ext cx="2417763" cy="394147"/>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dirty="0">
                <a:solidFill>
                  <a:srgbClr val="FF0000"/>
                </a:solidFill>
                <a:latin typeface="华文新魏" charset="0"/>
                <a:ea typeface="华文新魏" charset="0"/>
                <a:cs typeface="华文新魏" charset="0"/>
              </a:rPr>
              <a:t>MMU</a:t>
            </a:r>
            <a:r>
              <a:rPr kumimoji="0" lang="zh-CN" altLang="en-US" sz="1800" dirty="0">
                <a:solidFill>
                  <a:srgbClr val="FF0000"/>
                </a:solidFill>
                <a:latin typeface="华文新魏" charset="0"/>
                <a:ea typeface="华文新魏" charset="0"/>
                <a:cs typeface="华文新魏" charset="0"/>
              </a:rPr>
              <a:t>送出的物理地址</a:t>
            </a:r>
          </a:p>
        </p:txBody>
      </p:sp>
      <p:sp>
        <p:nvSpPr>
          <p:cNvPr id="11288" name="Text Box 1049"/>
          <p:cNvSpPr txBox="1">
            <a:spLocks noChangeArrowheads="1"/>
          </p:cNvSpPr>
          <p:nvPr/>
        </p:nvSpPr>
        <p:spPr bwMode="auto">
          <a:xfrm>
            <a:off x="3082256" y="2798786"/>
            <a:ext cx="1155700" cy="2143125"/>
          </a:xfrm>
          <a:prstGeom prst="rect">
            <a:avLst/>
          </a:prstGeom>
          <a:solidFill>
            <a:schemeClr val="accent1"/>
          </a:solidFill>
          <a:ln w="9525">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endParaRPr kumimoji="0" lang="en-US" altLang="zh-CN" sz="1400" dirty="0">
              <a:solidFill>
                <a:srgbClr val="FF0000"/>
              </a:solidFill>
              <a:latin typeface="华文新魏" charset="0"/>
              <a:ea typeface="华文新魏" charset="0"/>
              <a:cs typeface="华文新魏" charset="0"/>
            </a:endParaRPr>
          </a:p>
          <a:p>
            <a:pPr algn="just"/>
            <a:endParaRPr kumimoji="0" lang="en-US" altLang="zh-CN" sz="1400" dirty="0">
              <a:solidFill>
                <a:srgbClr val="FF0000"/>
              </a:solidFill>
              <a:latin typeface="华文新魏" charset="0"/>
              <a:ea typeface="华文新魏" charset="0"/>
              <a:cs typeface="华文新魏" charset="0"/>
            </a:endParaRPr>
          </a:p>
          <a:p>
            <a:pPr algn="just"/>
            <a:r>
              <a:rPr kumimoji="0" lang="zh-Hans" altLang="en-US" sz="1400" dirty="0">
                <a:solidFill>
                  <a:srgbClr val="FF0000"/>
                </a:solidFill>
                <a:latin typeface="华文新魏" charset="0"/>
                <a:ea typeface="华文新魏" charset="0"/>
                <a:cs typeface="华文新魏" charset="0"/>
              </a:rPr>
              <a:t>    </a:t>
            </a:r>
            <a:r>
              <a:rPr kumimoji="0" lang="en-US" altLang="zh-CN" sz="1400" dirty="0">
                <a:solidFill>
                  <a:srgbClr val="FF0000"/>
                </a:solidFill>
                <a:latin typeface="华文新魏" charset="0"/>
                <a:ea typeface="华文新魏" charset="0"/>
                <a:cs typeface="华文新魏" charset="0"/>
              </a:rPr>
              <a:t>0  010      1</a:t>
            </a:r>
          </a:p>
          <a:p>
            <a:r>
              <a:rPr kumimoji="0" lang="en-US" altLang="zh-CN" sz="1400" dirty="0">
                <a:solidFill>
                  <a:srgbClr val="FF0000"/>
                </a:solidFill>
                <a:latin typeface="华文新魏" charset="0"/>
                <a:ea typeface="华文新魏" charset="0"/>
                <a:cs typeface="华文新魏" charset="0"/>
              </a:rPr>
              <a:t>1  001      1</a:t>
            </a:r>
          </a:p>
          <a:p>
            <a:r>
              <a:rPr kumimoji="0" lang="en-US" altLang="zh-CN" sz="1400" dirty="0">
                <a:solidFill>
                  <a:srgbClr val="660066"/>
                </a:solidFill>
                <a:latin typeface="华文新魏" charset="0"/>
                <a:ea typeface="华文新魏" charset="0"/>
                <a:cs typeface="华文新魏" charset="0"/>
              </a:rPr>
              <a:t>2</a:t>
            </a:r>
            <a:r>
              <a:rPr kumimoji="0" lang="en-US" altLang="zh-CN" sz="1400" dirty="0">
                <a:solidFill>
                  <a:srgbClr val="FF0000"/>
                </a:solidFill>
                <a:latin typeface="华文新魏" charset="0"/>
                <a:ea typeface="华文新魏" charset="0"/>
                <a:cs typeface="华文新魏" charset="0"/>
              </a:rPr>
              <a:t>  </a:t>
            </a:r>
            <a:r>
              <a:rPr kumimoji="0" lang="en-US" altLang="zh-CN" sz="1400" dirty="0">
                <a:solidFill>
                  <a:srgbClr val="0000FF"/>
                </a:solidFill>
                <a:latin typeface="华文新魏" charset="0"/>
                <a:ea typeface="华文新魏" charset="0"/>
                <a:cs typeface="华文新魏" charset="0"/>
              </a:rPr>
              <a:t>110</a:t>
            </a:r>
            <a:r>
              <a:rPr kumimoji="0" lang="en-US" altLang="zh-CN" sz="1400" dirty="0">
                <a:solidFill>
                  <a:srgbClr val="FF0000"/>
                </a:solidFill>
                <a:latin typeface="华文新魏" charset="0"/>
                <a:ea typeface="华文新魏" charset="0"/>
                <a:cs typeface="华文新魏" charset="0"/>
              </a:rPr>
              <a:t>      1</a:t>
            </a:r>
          </a:p>
          <a:p>
            <a:r>
              <a:rPr kumimoji="0" lang="en-US" altLang="zh-CN" sz="1400" dirty="0">
                <a:solidFill>
                  <a:srgbClr val="FF0000"/>
                </a:solidFill>
                <a:latin typeface="华文新魏" charset="0"/>
                <a:ea typeface="华文新魏" charset="0"/>
                <a:cs typeface="华文新魏" charset="0"/>
              </a:rPr>
              <a:t>3  000     1</a:t>
            </a:r>
          </a:p>
          <a:p>
            <a:r>
              <a:rPr kumimoji="0" lang="en-US" altLang="zh-CN" sz="1400" dirty="0">
                <a:solidFill>
                  <a:srgbClr val="FF0000"/>
                </a:solidFill>
                <a:latin typeface="华文新魏" charset="0"/>
                <a:ea typeface="华文新魏" charset="0"/>
                <a:cs typeface="华文新魏" charset="0"/>
              </a:rPr>
              <a:t>4  100      1</a:t>
            </a:r>
          </a:p>
          <a:p>
            <a:r>
              <a:rPr kumimoji="0" lang="en-US" altLang="zh-CN" sz="1400" dirty="0">
                <a:solidFill>
                  <a:srgbClr val="FF0000"/>
                </a:solidFill>
                <a:latin typeface="华文新魏" charset="0"/>
                <a:ea typeface="华文新魏" charset="0"/>
                <a:cs typeface="华文新魏" charset="0"/>
              </a:rPr>
              <a:t>5  011      1</a:t>
            </a:r>
          </a:p>
          <a:p>
            <a:r>
              <a:rPr kumimoji="0" lang="en-US" altLang="zh-CN" sz="1400" dirty="0">
                <a:solidFill>
                  <a:srgbClr val="FF0000"/>
                </a:solidFill>
                <a:latin typeface="华文新魏" charset="0"/>
                <a:ea typeface="华文新魏" charset="0"/>
                <a:cs typeface="华文新魏" charset="0"/>
              </a:rPr>
              <a:t>6  000    0</a:t>
            </a:r>
          </a:p>
          <a:p>
            <a:r>
              <a:rPr kumimoji="0" lang="en-US" altLang="zh-CN" sz="1400" dirty="0">
                <a:solidFill>
                  <a:srgbClr val="FF0000"/>
                </a:solidFill>
                <a:latin typeface="华文新魏" charset="0"/>
                <a:ea typeface="华文新魏" charset="0"/>
                <a:cs typeface="华文新魏" charset="0"/>
              </a:rPr>
              <a:t>7  000    0</a:t>
            </a:r>
          </a:p>
          <a:p>
            <a:r>
              <a:rPr kumimoji="0" lang="en-US" altLang="zh-CN" sz="1400" dirty="0">
                <a:solidFill>
                  <a:srgbClr val="FF0000"/>
                </a:solidFill>
                <a:latin typeface="华文新魏" charset="0"/>
                <a:ea typeface="华文新魏" charset="0"/>
                <a:cs typeface="华文新魏" charset="0"/>
              </a:rPr>
              <a:t>8  101      1</a:t>
            </a:r>
          </a:p>
          <a:p>
            <a:r>
              <a:rPr kumimoji="0" lang="en-US" altLang="zh-CN" sz="1400" dirty="0">
                <a:solidFill>
                  <a:srgbClr val="FF0000"/>
                </a:solidFill>
                <a:latin typeface="华文新魏" charset="0"/>
                <a:ea typeface="华文新魏" charset="0"/>
                <a:cs typeface="华文新魏" charset="0"/>
              </a:rPr>
              <a:t>9  000    0</a:t>
            </a:r>
          </a:p>
          <a:p>
            <a:pPr algn="just"/>
            <a:r>
              <a:rPr kumimoji="0" lang="zh-Hans" altLang="en-US" sz="1400" dirty="0">
                <a:solidFill>
                  <a:srgbClr val="FF0000"/>
                </a:solidFill>
                <a:ea typeface="华文新魏" charset="0"/>
                <a:cs typeface="华文新魏" charset="0"/>
              </a:rPr>
              <a:t>          </a:t>
            </a:r>
            <a:r>
              <a:rPr kumimoji="0" lang="en-US" altLang="zh-CN" sz="1400" dirty="0">
                <a:solidFill>
                  <a:srgbClr val="FF0000"/>
                </a:solidFill>
                <a:ea typeface="华文新魏" charset="0"/>
                <a:cs typeface="华文新魏" charset="0"/>
              </a:rPr>
              <a:t>…</a:t>
            </a:r>
            <a:endParaRPr kumimoji="0" lang="en-US" altLang="zh-CN" sz="1400" dirty="0">
              <a:solidFill>
                <a:srgbClr val="FF0000"/>
              </a:solidFill>
              <a:latin typeface="华文新魏" charset="0"/>
              <a:ea typeface="华文新魏" charset="0"/>
              <a:cs typeface="华文新魏" charset="0"/>
            </a:endParaRPr>
          </a:p>
          <a:p>
            <a:endParaRPr kumimoji="0" lang="en-US" altLang="zh-CN" sz="900" dirty="0">
              <a:solidFill>
                <a:srgbClr val="FF0000"/>
              </a:solidFill>
              <a:latin typeface="华文新魏" charset="0"/>
              <a:ea typeface="华文新魏" charset="0"/>
              <a:cs typeface="华文新魏" charset="0"/>
            </a:endParaRPr>
          </a:p>
        </p:txBody>
      </p:sp>
      <p:sp>
        <p:nvSpPr>
          <p:cNvPr id="11289" name="Text Box 1050"/>
          <p:cNvSpPr txBox="1">
            <a:spLocks noChangeArrowheads="1"/>
          </p:cNvSpPr>
          <p:nvPr/>
        </p:nvSpPr>
        <p:spPr bwMode="auto">
          <a:xfrm>
            <a:off x="2834606" y="2384449"/>
            <a:ext cx="1931988" cy="271463"/>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200">
                <a:solidFill>
                  <a:srgbClr val="FF0000"/>
                </a:solidFill>
                <a:latin typeface="华文新魏" charset="0"/>
                <a:ea typeface="华文新魏" charset="0"/>
                <a:cs typeface="华文新魏" charset="0"/>
              </a:rPr>
              <a:t>页号 页框号 在内存否</a:t>
            </a:r>
          </a:p>
        </p:txBody>
      </p:sp>
      <p:sp>
        <p:nvSpPr>
          <p:cNvPr id="11290" name="Line 1051"/>
          <p:cNvSpPr>
            <a:spLocks noChangeShapeType="1"/>
          </p:cNvSpPr>
          <p:nvPr/>
        </p:nvSpPr>
        <p:spPr bwMode="auto">
          <a:xfrm>
            <a:off x="3419872" y="1970111"/>
            <a:ext cx="0" cy="2762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1" name="Line 1052"/>
          <p:cNvSpPr>
            <a:spLocks noChangeShapeType="1"/>
          </p:cNvSpPr>
          <p:nvPr/>
        </p:nvSpPr>
        <p:spPr bwMode="auto">
          <a:xfrm>
            <a:off x="3131840" y="5284811"/>
            <a:ext cx="0" cy="2762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2" name="Line 1053"/>
          <p:cNvSpPr>
            <a:spLocks noChangeShapeType="1"/>
          </p:cNvSpPr>
          <p:nvPr/>
        </p:nvSpPr>
        <p:spPr bwMode="auto">
          <a:xfrm>
            <a:off x="2806031" y="2246336"/>
            <a:ext cx="23813" cy="11080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3" name="Line 1054"/>
          <p:cNvSpPr>
            <a:spLocks noChangeShapeType="1"/>
          </p:cNvSpPr>
          <p:nvPr/>
        </p:nvSpPr>
        <p:spPr bwMode="auto">
          <a:xfrm flipV="1">
            <a:off x="2806031" y="3354410"/>
            <a:ext cx="276225" cy="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4" name="Line 1055"/>
          <p:cNvSpPr>
            <a:spLocks noChangeShapeType="1"/>
          </p:cNvSpPr>
          <p:nvPr/>
        </p:nvSpPr>
        <p:spPr bwMode="auto">
          <a:xfrm>
            <a:off x="4237956" y="3343071"/>
            <a:ext cx="16192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5" name="Line 1056"/>
          <p:cNvSpPr>
            <a:spLocks noChangeShapeType="1"/>
          </p:cNvSpPr>
          <p:nvPr/>
        </p:nvSpPr>
        <p:spPr bwMode="auto">
          <a:xfrm>
            <a:off x="4418931" y="3354410"/>
            <a:ext cx="0" cy="165417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6" name="Line 1057"/>
          <p:cNvSpPr>
            <a:spLocks noChangeShapeType="1"/>
          </p:cNvSpPr>
          <p:nvPr/>
        </p:nvSpPr>
        <p:spPr bwMode="auto">
          <a:xfrm>
            <a:off x="2806031" y="5008586"/>
            <a:ext cx="161290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7" name="Line 1058"/>
          <p:cNvSpPr>
            <a:spLocks noChangeShapeType="1"/>
          </p:cNvSpPr>
          <p:nvPr/>
        </p:nvSpPr>
        <p:spPr bwMode="auto">
          <a:xfrm>
            <a:off x="2806031" y="5008586"/>
            <a:ext cx="0" cy="27622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8" name="Line 1059"/>
          <p:cNvSpPr>
            <a:spLocks noChangeShapeType="1"/>
          </p:cNvSpPr>
          <p:nvPr/>
        </p:nvSpPr>
        <p:spPr bwMode="auto">
          <a:xfrm>
            <a:off x="3934743" y="2246336"/>
            <a:ext cx="0" cy="1381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299" name="Line 1060"/>
          <p:cNvSpPr>
            <a:spLocks noChangeShapeType="1"/>
          </p:cNvSpPr>
          <p:nvPr/>
        </p:nvSpPr>
        <p:spPr bwMode="auto">
          <a:xfrm>
            <a:off x="3934743" y="2384449"/>
            <a:ext cx="8048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300" name="Line 1061"/>
          <p:cNvSpPr>
            <a:spLocks noChangeShapeType="1"/>
          </p:cNvSpPr>
          <p:nvPr/>
        </p:nvSpPr>
        <p:spPr bwMode="auto">
          <a:xfrm>
            <a:off x="4739606" y="2384449"/>
            <a:ext cx="0" cy="262413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11301" name="Line 1062"/>
          <p:cNvSpPr>
            <a:spLocks noChangeShapeType="1"/>
          </p:cNvSpPr>
          <p:nvPr/>
        </p:nvSpPr>
        <p:spPr bwMode="auto">
          <a:xfrm flipH="1">
            <a:off x="3934743" y="5008586"/>
            <a:ext cx="804863" cy="276225"/>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lIns="0" tIns="0" rIns="0" bIns="0"/>
          <a:lstStyle/>
          <a:p>
            <a:endParaRPr lang="zh-CN" altLang="en-US"/>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MMU</a:t>
            </a:r>
            <a:r>
              <a:rPr lang="zh-CN" altLang="en-US" dirty="0">
                <a:latin typeface="华文新魏" charset="0"/>
                <a:ea typeface="华文新魏" charset="0"/>
                <a:cs typeface="华文新魏" charset="0"/>
              </a:rPr>
              <a:t>操作处理示例</a:t>
            </a:r>
          </a:p>
        </p:txBody>
      </p:sp>
      <p:sp>
        <p:nvSpPr>
          <p:cNvPr id="3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81</a:t>
            </a:fld>
            <a:endParaRPr lang="en-US" altLang="zh-CN" dirty="0"/>
          </a:p>
        </p:txBody>
      </p:sp>
      <p:sp>
        <p:nvSpPr>
          <p:cNvPr id="39" name="Text Box 1041"/>
          <p:cNvSpPr txBox="1">
            <a:spLocks noChangeArrowheads="1"/>
          </p:cNvSpPr>
          <p:nvPr/>
        </p:nvSpPr>
        <p:spPr bwMode="auto">
          <a:xfrm>
            <a:off x="5508103" y="4293096"/>
            <a:ext cx="3024709" cy="991715"/>
          </a:xfrm>
          <a:prstGeom prst="rect">
            <a:avLst/>
          </a:prstGeom>
          <a:solidFill>
            <a:srgbClr val="FFCC66"/>
          </a:solidFill>
          <a:ln w="9525">
            <a:solidFill>
              <a:srgbClr val="FFFFFF"/>
            </a:solidFill>
            <a:miter lim="800000"/>
            <a:headEnd/>
            <a:tailEnd/>
          </a:ln>
        </p:spPr>
        <p:txBody>
          <a:bodyPr t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en-US" altLang="zh-CN" sz="2000" dirty="0">
                <a:solidFill>
                  <a:srgbClr val="FF0000"/>
                </a:solidFill>
                <a:latin typeface="华文新魏" charset="0"/>
                <a:ea typeface="华文新魏" charset="0"/>
                <a:cs typeface="华文新魏" charset="0"/>
              </a:rPr>
              <a:t> MMU</a:t>
            </a:r>
            <a:r>
              <a:rPr kumimoji="0" lang="zh-CN" altLang="en-US" sz="2000" dirty="0">
                <a:solidFill>
                  <a:srgbClr val="FF0000"/>
                </a:solidFill>
                <a:latin typeface="华文新魏" charset="0"/>
                <a:ea typeface="华文新魏" charset="0"/>
                <a:cs typeface="华文新魏" charset="0"/>
              </a:rPr>
              <a:t>的位置</a:t>
            </a:r>
            <a:r>
              <a:rPr lang="zh-CN" altLang="en-US" sz="1800" b="1" dirty="0">
                <a:solidFill>
                  <a:srgbClr val="FF0000"/>
                </a:solidFill>
                <a:latin typeface="华文新魏" charset="0"/>
                <a:ea typeface="华文新魏" charset="0"/>
                <a:cs typeface="华文新魏" charset="0"/>
              </a:rPr>
              <a:t>、</a:t>
            </a:r>
            <a:r>
              <a:rPr kumimoji="0" lang="zh-CN" altLang="en-US" sz="2000" dirty="0">
                <a:solidFill>
                  <a:srgbClr val="FF0000"/>
                </a:solidFill>
                <a:latin typeface="华文新魏" charset="0"/>
                <a:ea typeface="华文新魏" charset="0"/>
                <a:cs typeface="华文新魏" charset="0"/>
              </a:rPr>
              <a:t>功能和</a:t>
            </a:r>
            <a:r>
              <a:rPr kumimoji="0" lang="en-US" altLang="zh-CN" sz="2000" dirty="0">
                <a:solidFill>
                  <a:srgbClr val="FF0000"/>
                </a:solidFill>
                <a:latin typeface="华文新魏" charset="0"/>
                <a:ea typeface="华文新魏" charset="0"/>
                <a:cs typeface="华文新魏" charset="0"/>
              </a:rPr>
              <a:t>16</a:t>
            </a:r>
            <a:r>
              <a:rPr kumimoji="0" lang="zh-CN" altLang="en-US" sz="2000" dirty="0">
                <a:solidFill>
                  <a:srgbClr val="FF0000"/>
                </a:solidFill>
                <a:latin typeface="华文新魏" charset="0"/>
                <a:ea typeface="华文新魏" charset="0"/>
                <a:cs typeface="华文新魏" charset="0"/>
              </a:rPr>
              <a:t>个</a:t>
            </a:r>
            <a:r>
              <a:rPr kumimoji="0" lang="en-US" altLang="zh-CN" sz="2000" dirty="0">
                <a:solidFill>
                  <a:srgbClr val="FF0000"/>
                </a:solidFill>
                <a:latin typeface="华文新魏" charset="0"/>
                <a:ea typeface="华文新魏" charset="0"/>
                <a:cs typeface="华文新魏" charset="0"/>
              </a:rPr>
              <a:t>4KB</a:t>
            </a:r>
            <a:r>
              <a:rPr kumimoji="0" lang="zh-CN" altLang="en-US" sz="2000" dirty="0">
                <a:solidFill>
                  <a:srgbClr val="FF0000"/>
                </a:solidFill>
                <a:latin typeface="华文新魏" charset="0"/>
                <a:ea typeface="华文新魏" charset="0"/>
                <a:cs typeface="华文新魏" charset="0"/>
              </a:rPr>
              <a:t>页面情况下</a:t>
            </a:r>
            <a:r>
              <a:rPr kumimoji="0" lang="en-US" altLang="zh-CN" sz="2000" dirty="0">
                <a:solidFill>
                  <a:srgbClr val="FF0000"/>
                </a:solidFill>
                <a:latin typeface="华文新魏" charset="0"/>
                <a:ea typeface="华文新魏" charset="0"/>
                <a:cs typeface="华文新魏" charset="0"/>
              </a:rPr>
              <a:t>MMU</a:t>
            </a:r>
            <a:r>
              <a:rPr kumimoji="0" lang="zh-CN" altLang="en-US" sz="2000" dirty="0">
                <a:solidFill>
                  <a:srgbClr val="FF0000"/>
                </a:solidFill>
                <a:latin typeface="华文新魏" charset="0"/>
                <a:ea typeface="华文新魏" charset="0"/>
                <a:cs typeface="华文新魏" charset="0"/>
              </a:rPr>
              <a:t>的内部操作</a:t>
            </a:r>
          </a:p>
        </p:txBody>
      </p:sp>
    </p:spTree>
    <p:extLst>
      <p:ext uri="{BB962C8B-B14F-4D97-AF65-F5344CB8AC3E}">
        <p14:creationId xmlns:p14="http://schemas.microsoft.com/office/powerpoint/2010/main" val="2856477370"/>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请求分页虚存管理基本原理</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分页式虚存不把作业信息</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程序和数据</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全部装入内存，仅装入立即使用的页面，在执行过程中访问到不在内存的页面时，产生</a:t>
            </a:r>
            <a:r>
              <a:rPr lang="zh-CN" altLang="en-US" dirty="0">
                <a:solidFill>
                  <a:srgbClr val="FF0000"/>
                </a:solidFill>
                <a:latin typeface="华文新魏" charset="0"/>
                <a:ea typeface="华文新魏" charset="0"/>
                <a:cs typeface="华文新魏" charset="0"/>
              </a:rPr>
              <a:t>缺页中断</a:t>
            </a:r>
            <a:r>
              <a:rPr lang="zh-CN" altLang="en-US" dirty="0">
                <a:latin typeface="华文新魏" charset="0"/>
                <a:ea typeface="华文新魏" charset="0"/>
                <a:cs typeface="华文新魏" charset="0"/>
              </a:rPr>
              <a:t>，再从磁盘动态地装入 </a:t>
            </a:r>
          </a:p>
          <a:p>
            <a:pPr eaLnBrk="1" hangingPunct="1"/>
            <a:r>
              <a:rPr lang="zh-CN" altLang="en-US" dirty="0">
                <a:latin typeface="华文新魏" charset="0"/>
                <a:ea typeface="华文新魏" charset="0"/>
                <a:cs typeface="华文新魏" charset="0"/>
              </a:rPr>
              <a:t>关键问题：如何发现页面不在内存中及如何处理这种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解决方法：扩充页表的内容，增加驻留标志位等信息</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82</a:t>
            </a:fld>
            <a:endParaRPr lang="en-US" altLang="zh-CN" dirty="0"/>
          </a:p>
        </p:txBody>
      </p:sp>
    </p:spTree>
    <p:extLst>
      <p:ext uri="{BB962C8B-B14F-4D97-AF65-F5344CB8AC3E}">
        <p14:creationId xmlns:p14="http://schemas.microsoft.com/office/powerpoint/2010/main" val="3538048333"/>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hangingPunct="1"/>
            <a:r>
              <a:rPr lang="zh-CN" altLang="en-US" dirty="0">
                <a:solidFill>
                  <a:srgbClr val="FF0000"/>
                </a:solidFill>
                <a:latin typeface="华文新魏" charset="0"/>
                <a:ea typeface="华文新魏" charset="0"/>
                <a:cs typeface="华文新魏" charset="0"/>
              </a:rPr>
              <a:t>驻留标志位</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又称中断位</a:t>
            </a:r>
            <a:r>
              <a:rPr lang="en-US" altLang="zh-CN" dirty="0">
                <a:latin typeface="华文新魏" charset="0"/>
                <a:ea typeface="华文新魏" charset="0"/>
                <a:cs typeface="华文新魏" charset="0"/>
              </a:rPr>
              <a:t>) </a:t>
            </a:r>
          </a:p>
          <a:p>
            <a:pPr lvl="1" eaLnBrk="1" hangingPunct="1"/>
            <a:r>
              <a:rPr lang="zh-CN" altLang="en-US" dirty="0">
                <a:latin typeface="华文新魏" charset="0"/>
                <a:ea typeface="华文新魏" charset="0"/>
                <a:cs typeface="华文新魏" charset="0"/>
              </a:rPr>
              <a:t>跟踪页面使用情况、并对页面实施保护和淘汰</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修改位（</a:t>
            </a:r>
            <a:r>
              <a:rPr lang="en-US" altLang="zh-CN" dirty="0">
                <a:latin typeface="华文新魏" charset="0"/>
                <a:ea typeface="华文新魏" charset="0"/>
                <a:cs typeface="华文新魏" charset="0"/>
              </a:rPr>
              <a:t>Modified</a:t>
            </a:r>
            <a:r>
              <a:rPr lang="zh-CN" altLang="en-US" dirty="0">
                <a:latin typeface="华文新魏" charset="0"/>
                <a:ea typeface="华文新魏" charset="0"/>
                <a:cs typeface="华文新魏" charset="0"/>
              </a:rPr>
              <a:t>）</a:t>
            </a:r>
          </a:p>
          <a:p>
            <a:pPr eaLnBrk="1" hangingPunct="1"/>
            <a:r>
              <a:rPr lang="zh-CN" altLang="en-US" dirty="0">
                <a:latin typeface="华文新魏" charset="0"/>
                <a:ea typeface="华文新魏" charset="0"/>
                <a:cs typeface="华文新魏" charset="0"/>
              </a:rPr>
              <a:t>引用位（</a:t>
            </a:r>
            <a:r>
              <a:rPr lang="en-US" altLang="zh-CN" dirty="0" err="1">
                <a:latin typeface="华文新魏" charset="0"/>
                <a:ea typeface="华文新魏" charset="0"/>
                <a:cs typeface="华文新魏" charset="0"/>
              </a:rPr>
              <a:t>Renferenced</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保护位  </a:t>
            </a:r>
            <a:r>
              <a:rPr lang="en-US" altLang="zh-CN" dirty="0">
                <a:latin typeface="华文新魏" charset="0"/>
                <a:ea typeface="华文新魏" charset="0"/>
                <a:cs typeface="华文新魏" charset="0"/>
              </a:rPr>
              <a:t>(Protected)</a:t>
            </a:r>
          </a:p>
          <a:p>
            <a:pPr eaLnBrk="1" hangingPunct="1"/>
            <a:r>
              <a:rPr lang="en-US" altLang="zh-CN" dirty="0">
                <a:latin typeface="华文新魏" charset="0"/>
                <a:ea typeface="华文新魏" charset="0"/>
                <a:cs typeface="华文新魏" charset="0"/>
              </a:rPr>
              <a:t>页面号 (Page Number)</a:t>
            </a:r>
          </a:p>
          <a:p>
            <a:pPr eaLnBrk="1" hangingPunct="1"/>
            <a:r>
              <a:rPr lang="zh-CN" altLang="en-US" dirty="0">
                <a:latin typeface="华文新魏" charset="0"/>
                <a:ea typeface="华文新魏" charset="0"/>
                <a:cs typeface="华文新魏" charset="0"/>
              </a:rPr>
              <a:t>内存块号</a:t>
            </a:r>
            <a:r>
              <a:rPr lang="en-US" altLang="zh-CN" dirty="0">
                <a:latin typeface="华文新魏" charset="0"/>
                <a:ea typeface="华文新魏" charset="0"/>
                <a:cs typeface="华文新魏" charset="0"/>
              </a:rPr>
              <a:t>(Frame Number)</a:t>
            </a:r>
            <a:endParaRPr lang="zh-CN" altLang="en-US" dirty="0">
              <a:latin typeface="华文新魏" charset="0"/>
              <a:ea typeface="华文新魏" charset="0"/>
              <a:cs typeface="华文新魏" charset="0"/>
            </a:endParaRPr>
          </a:p>
          <a:p>
            <a:pPr eaLnBrk="1" hangingPunct="1"/>
            <a:endParaRPr lang="zh-CN" altLang="en-US" dirty="0">
              <a:latin typeface="华文新魏" charset="0"/>
              <a:ea typeface="华文新魏" charset="0"/>
              <a:cs typeface="华文新魏" charset="0"/>
            </a:endParaRPr>
          </a:p>
          <a:p>
            <a:pPr eaLnBrk="1" hangingPunct="1">
              <a:buFontTx/>
              <a:buNone/>
            </a:pPr>
            <a:r>
              <a:rPr lang="zh-CN" altLang="en-US" dirty="0">
                <a:latin typeface="华文新魏" charset="0"/>
                <a:ea typeface="华文新魏" charset="0"/>
                <a:cs typeface="华文新魏" charset="0"/>
              </a:rPr>
              <a:t> </a:t>
            </a:r>
          </a:p>
          <a:p>
            <a:pPr eaLnBrk="1" hangingPunct="1"/>
            <a:endParaRPr lang="en-US" altLang="zh-CN" dirty="0">
              <a:latin typeface="华文新魏" charset="0"/>
              <a:ea typeface="华文新魏" charset="0"/>
              <a:cs typeface="华文新魏" charset="0"/>
            </a:endParaRPr>
          </a:p>
          <a:p>
            <a:endParaRPr kumimoji="1" lang="zh-CN" altLang="en-US" dirty="0"/>
          </a:p>
        </p:txBody>
      </p:sp>
      <p:sp>
        <p:nvSpPr>
          <p:cNvPr id="15364" name="Rectangle 36"/>
          <p:cNvSpPr>
            <a:spLocks noChangeArrowheads="1"/>
          </p:cNvSpPr>
          <p:nvPr/>
        </p:nvSpPr>
        <p:spPr bwMode="auto">
          <a:xfrm>
            <a:off x="0" y="2527300"/>
            <a:ext cx="9144000" cy="180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indent="25400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r>
              <a:rPr lang="en-US" altLang="zh-CN" sz="1100"/>
              <a:t> </a:t>
            </a:r>
            <a:endParaRPr lang="en-US" altLang="zh-CN" sz="1100">
              <a:latin typeface="宋体" charset="0"/>
            </a:endParaRPr>
          </a:p>
          <a:p>
            <a:pPr indent="254000" eaLnBrk="0" hangingPunct="0"/>
            <a:endParaRPr lang="en-US" altLang="zh-CN"/>
          </a:p>
        </p:txBody>
      </p:sp>
      <p:sp>
        <p:nvSpPr>
          <p:cNvPr id="15365" name="Rectangle 39"/>
          <p:cNvSpPr>
            <a:spLocks noChangeArrowheads="1"/>
          </p:cNvSpPr>
          <p:nvPr/>
        </p:nvSpPr>
        <p:spPr bwMode="auto">
          <a:xfrm>
            <a:off x="0" y="2527300"/>
            <a:ext cx="9144000" cy="625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sz="1100"/>
              <a:t> </a:t>
            </a:r>
            <a:endParaRPr lang="en-US" altLang="zh-CN" sz="1100">
              <a:latin typeface="宋体" charset="0"/>
            </a:endParaRPr>
          </a:p>
          <a:p>
            <a:pPr eaLnBrk="0" hangingPunct="0"/>
            <a:endParaRPr lang="en-US" altLang="zh-CN"/>
          </a:p>
        </p:txBody>
      </p:sp>
      <p:grpSp>
        <p:nvGrpSpPr>
          <p:cNvPr id="15366" name="Group 13"/>
          <p:cNvGrpSpPr>
            <a:grpSpLocks/>
          </p:cNvGrpSpPr>
          <p:nvPr/>
        </p:nvGrpSpPr>
        <p:grpSpPr bwMode="auto">
          <a:xfrm>
            <a:off x="755576" y="4869160"/>
            <a:ext cx="7705725" cy="720080"/>
            <a:chOff x="1911" y="3980"/>
            <a:chExt cx="6074" cy="1014"/>
          </a:xfrm>
        </p:grpSpPr>
        <p:sp>
          <p:nvSpPr>
            <p:cNvPr id="15367" name="Text Box 14"/>
            <p:cNvSpPr txBox="1">
              <a:spLocks noChangeArrowheads="1"/>
            </p:cNvSpPr>
            <p:nvPr/>
          </p:nvSpPr>
          <p:spPr bwMode="auto">
            <a:xfrm>
              <a:off x="1911" y="3980"/>
              <a:ext cx="6074" cy="1014"/>
            </a:xfrm>
            <a:prstGeom prst="rect">
              <a:avLst/>
            </a:prstGeom>
            <a:solidFill>
              <a:srgbClr val="FFCC66"/>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eaLnBrk="1" hangingPunct="1"/>
              <a:r>
                <a:rPr lang="zh-CN" altLang="en-US" sz="2000" dirty="0">
                  <a:latin typeface="华文新魏" charset="0"/>
                  <a:ea typeface="华文新魏" charset="0"/>
                  <a:cs typeface="华文新魏" charset="0"/>
                </a:rPr>
                <a:t>页号   </a:t>
              </a:r>
              <a:r>
                <a:rPr lang="zh-Hans" altLang="en-US" sz="2000" dirty="0">
                  <a:latin typeface="华文新魏" charset="0"/>
                  <a:ea typeface="华文新魏" charset="0"/>
                  <a:cs typeface="华文新魏" charset="0"/>
                </a:rPr>
                <a:t>  </a:t>
              </a:r>
              <a:r>
                <a:rPr lang="zh-CN" altLang="en-US" sz="2000" dirty="0">
                  <a:latin typeface="华文新魏" charset="0"/>
                  <a:ea typeface="华文新魏" charset="0"/>
                  <a:cs typeface="华文新魏" charset="0"/>
                </a:rPr>
                <a:t> </a:t>
              </a:r>
              <a:r>
                <a:rPr lang="zh-Hans" altLang="en-US" sz="2000" dirty="0">
                  <a:latin typeface="华文新魏" charset="0"/>
                  <a:ea typeface="华文新魏" charset="0"/>
                  <a:cs typeface="华文新魏" charset="0"/>
                </a:rPr>
                <a:t>   </a:t>
              </a:r>
              <a:r>
                <a:rPr lang="en-US" altLang="zh-CN" sz="2000" dirty="0">
                  <a:latin typeface="华文新魏" charset="0"/>
                  <a:ea typeface="华文新魏" charset="0"/>
                  <a:cs typeface="华文新魏" charset="0"/>
                </a:rPr>
                <a:t>……      </a:t>
              </a:r>
              <a:r>
                <a:rPr lang="zh-CN" altLang="en-US" sz="2000" dirty="0">
                  <a:solidFill>
                    <a:srgbClr val="FF0000"/>
                  </a:solidFill>
                  <a:latin typeface="华文新魏" charset="0"/>
                  <a:ea typeface="华文新魏" charset="0"/>
                  <a:cs typeface="华文新魏" charset="0"/>
                </a:rPr>
                <a:t>驻留标志位 </a:t>
              </a:r>
              <a:r>
                <a:rPr lang="zh-CN" altLang="en-US" sz="2000" dirty="0">
                  <a:latin typeface="华文新魏" charset="0"/>
                  <a:ea typeface="华文新魏" charset="0"/>
                  <a:cs typeface="华文新魏" charset="0"/>
                </a:rPr>
                <a:t>引用位   修改位   保护位     内存块号</a:t>
              </a:r>
            </a:p>
          </p:txBody>
        </p:sp>
        <p:cxnSp>
          <p:nvCxnSpPr>
            <p:cNvPr id="48143" name="AutoShape 15"/>
            <p:cNvCxnSpPr>
              <a:cxnSpLocks noChangeShapeType="1"/>
            </p:cNvCxnSpPr>
            <p:nvPr/>
          </p:nvCxnSpPr>
          <p:spPr bwMode="auto">
            <a:xfrm>
              <a:off x="6958"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4" name="AutoShape 16"/>
            <p:cNvCxnSpPr>
              <a:cxnSpLocks noChangeShapeType="1"/>
            </p:cNvCxnSpPr>
            <p:nvPr/>
          </p:nvCxnSpPr>
          <p:spPr bwMode="auto">
            <a:xfrm>
              <a:off x="5424"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5" name="AutoShape 17"/>
            <p:cNvCxnSpPr>
              <a:cxnSpLocks noChangeShapeType="1"/>
            </p:cNvCxnSpPr>
            <p:nvPr/>
          </p:nvCxnSpPr>
          <p:spPr bwMode="auto">
            <a:xfrm>
              <a:off x="6176"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6" name="AutoShape 18"/>
            <p:cNvCxnSpPr>
              <a:cxnSpLocks noChangeShapeType="1"/>
            </p:cNvCxnSpPr>
            <p:nvPr/>
          </p:nvCxnSpPr>
          <p:spPr bwMode="auto">
            <a:xfrm>
              <a:off x="4693" y="3980"/>
              <a:ext cx="0" cy="1014"/>
            </a:xfrm>
            <a:prstGeom prst="straightConnector1">
              <a:avLst/>
            </a:prstGeom>
            <a:noFill/>
            <a:ln w="9525">
              <a:solidFill>
                <a:srgbClr val="000000"/>
              </a:solidFill>
              <a:round/>
              <a:headEnd/>
              <a:tailEnd/>
            </a:ln>
            <a:effectLst>
              <a:outerShdw dist="107763" dir="8100000" algn="ctr" rotWithShape="0">
                <a:srgbClr val="808080">
                  <a:alpha val="50000"/>
                </a:srgbClr>
              </a:outerShdw>
            </a:effectLst>
          </p:spPr>
        </p:cxnSp>
        <p:cxnSp>
          <p:nvCxnSpPr>
            <p:cNvPr id="48147" name="AutoShape 19"/>
            <p:cNvCxnSpPr>
              <a:cxnSpLocks noChangeShapeType="1"/>
            </p:cNvCxnSpPr>
            <p:nvPr/>
          </p:nvCxnSpPr>
          <p:spPr bwMode="auto">
            <a:xfrm>
              <a:off x="3557" y="3980"/>
              <a:ext cx="0" cy="1014"/>
            </a:xfrm>
            <a:prstGeom prst="straightConnector1">
              <a:avLst/>
            </a:prstGeom>
            <a:noFill/>
            <a:ln w="9525">
              <a:solidFill>
                <a:srgbClr val="000000"/>
              </a:solidFill>
              <a:prstDash val="solid"/>
              <a:round/>
              <a:headEnd/>
              <a:tailEnd/>
            </a:ln>
            <a:effectLst>
              <a:outerShdw dist="107763" dir="8100000" algn="ctr" rotWithShape="0">
                <a:srgbClr val="808080">
                  <a:alpha val="50000"/>
                </a:srgbClr>
              </a:outerShdw>
            </a:effectLst>
          </p:spPr>
        </p:cxnSp>
        <p:cxnSp>
          <p:nvCxnSpPr>
            <p:cNvPr id="48148" name="AutoShape 20"/>
            <p:cNvCxnSpPr>
              <a:cxnSpLocks noChangeShapeType="1"/>
            </p:cNvCxnSpPr>
            <p:nvPr/>
          </p:nvCxnSpPr>
          <p:spPr bwMode="auto">
            <a:xfrm>
              <a:off x="2549" y="3980"/>
              <a:ext cx="0" cy="1014"/>
            </a:xfrm>
            <a:prstGeom prst="straightConnector1">
              <a:avLst/>
            </a:prstGeom>
            <a:noFill/>
            <a:ln w="9525">
              <a:solidFill>
                <a:srgbClr val="000000"/>
              </a:solidFill>
              <a:prstDash val="solid"/>
              <a:round/>
              <a:headEnd/>
              <a:tailEnd/>
            </a:ln>
            <a:effectLst>
              <a:outerShdw dist="107763" dir="8100000" algn="ctr" rotWithShape="0">
                <a:srgbClr val="808080">
                  <a:alpha val="50000"/>
                </a:srgbClr>
              </a:outerShdw>
            </a:effectLst>
          </p:spPr>
        </p:cxn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请求分页虚存管理页表扩展</a:t>
            </a:r>
          </a:p>
        </p:txBody>
      </p:sp>
      <p:sp>
        <p:nvSpPr>
          <p:cNvPr id="1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83</a:t>
            </a:fld>
            <a:endParaRPr lang="en-US" altLang="zh-CN" dirty="0"/>
          </a:p>
        </p:txBody>
      </p:sp>
    </p:spTree>
    <p:extLst>
      <p:ext uri="{BB962C8B-B14F-4D97-AF65-F5344CB8AC3E}">
        <p14:creationId xmlns:p14="http://schemas.microsoft.com/office/powerpoint/2010/main" val="4143626601"/>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外页表</a:t>
            </a:r>
          </a:p>
        </p:txBody>
      </p:sp>
      <p:sp>
        <p:nvSpPr>
          <p:cNvPr id="3" name="内容占位符 2"/>
          <p:cNvSpPr>
            <a:spLocks noGrp="1"/>
          </p:cNvSpPr>
          <p:nvPr>
            <p:ph idx="1"/>
          </p:nvPr>
        </p:nvSpPr>
        <p:spPr/>
        <p:txBody>
          <a:bodyPr/>
          <a:lstStyle/>
          <a:p>
            <a:pPr eaLnBrk="1" hangingPunct="1"/>
            <a:r>
              <a:rPr lang="zh-CN" altLang="en-US" dirty="0">
                <a:solidFill>
                  <a:srgbClr val="0000FF"/>
                </a:solidFill>
                <a:latin typeface="Times New Roman" charset="0"/>
                <a:ea typeface="华文新魏" charset="0"/>
                <a:cs typeface="华文新魏" charset="0"/>
              </a:rPr>
              <a:t>页面</a:t>
            </a:r>
            <a:r>
              <a:rPr lang="zh-CN" altLang="en-US" dirty="0">
                <a:latin typeface="Times New Roman" charset="0"/>
                <a:ea typeface="华文新魏" charset="0"/>
                <a:cs typeface="华文新魏" charset="0"/>
              </a:rPr>
              <a:t>与</a:t>
            </a:r>
            <a:r>
              <a:rPr lang="zh-CN" altLang="en-US" dirty="0">
                <a:solidFill>
                  <a:srgbClr val="0000FF"/>
                </a:solidFill>
                <a:latin typeface="Times New Roman" charset="0"/>
                <a:ea typeface="华文新魏" charset="0"/>
                <a:cs typeface="华文新魏" charset="0"/>
              </a:rPr>
              <a:t>磁盘物理地址</a:t>
            </a:r>
            <a:r>
              <a:rPr lang="zh-CN" altLang="en-US" dirty="0">
                <a:latin typeface="Times New Roman" charset="0"/>
                <a:ea typeface="华文新魏" charset="0"/>
                <a:cs typeface="华文新魏" charset="0"/>
              </a:rPr>
              <a:t>的对应表</a:t>
            </a:r>
            <a:endParaRPr lang="en-US" altLang="zh-CN" dirty="0">
              <a:latin typeface="Times New Roman" charset="0"/>
              <a:ea typeface="华文新魏" charset="0"/>
              <a:cs typeface="华文新魏" charset="0"/>
            </a:endParaRPr>
          </a:p>
          <a:p>
            <a:pPr lvl="1" eaLnBrk="1" hangingPunct="1"/>
            <a:r>
              <a:rPr lang="zh-CN" altLang="en-US" dirty="0">
                <a:latin typeface="Times New Roman" charset="0"/>
                <a:ea typeface="华文新魏" charset="0"/>
                <a:cs typeface="华文新魏" charset="0"/>
              </a:rPr>
              <a:t>由操作系统管理，进程启动运行前系统为其建立外页表，并把进程程序页面装入外存</a:t>
            </a:r>
          </a:p>
          <a:p>
            <a:pPr lvl="1" eaLnBrk="1" hangingPunct="1"/>
            <a:r>
              <a:rPr lang="zh-CN" altLang="en-US" dirty="0">
                <a:latin typeface="Times New Roman" charset="0"/>
                <a:ea typeface="华文新魏" charset="0"/>
                <a:cs typeface="华文新魏" charset="0"/>
              </a:rPr>
              <a:t>该表按进程页号的顺序排列，为节省内存，</a:t>
            </a:r>
            <a:r>
              <a:rPr lang="zh-CN" altLang="en-US" dirty="0">
                <a:solidFill>
                  <a:srgbClr val="FF0000"/>
                </a:solidFill>
                <a:latin typeface="Times New Roman" charset="0"/>
                <a:ea typeface="华文新魏" charset="0"/>
                <a:cs typeface="华文新魏" charset="0"/>
              </a:rPr>
              <a:t>外页表可存放在磁盘中</a:t>
            </a:r>
            <a:r>
              <a:rPr lang="zh-CN" altLang="en-US" dirty="0">
                <a:latin typeface="Times New Roman" charset="0"/>
                <a:ea typeface="华文新魏" charset="0"/>
                <a:cs typeface="华文新魏" charset="0"/>
              </a:rPr>
              <a:t>，当发生缺页中断需要查用时才被调入</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84</a:t>
            </a:fld>
            <a:endParaRPr lang="en-US" altLang="zh-CN" dirty="0"/>
          </a:p>
        </p:txBody>
      </p:sp>
    </p:spTree>
    <p:extLst>
      <p:ext uri="{BB962C8B-B14F-4D97-AF65-F5344CB8AC3E}">
        <p14:creationId xmlns:p14="http://schemas.microsoft.com/office/powerpoint/2010/main" val="3651676066"/>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1027"/>
          <p:cNvSpPr>
            <a:spLocks noGrp="1" noChangeArrowheads="1"/>
          </p:cNvSpPr>
          <p:nvPr>
            <p:ph type="body" idx="1"/>
          </p:nvPr>
        </p:nvSpPr>
        <p:spPr>
          <a:xfrm>
            <a:off x="381000" y="1066800"/>
            <a:ext cx="8077200" cy="53340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17412" name="Group 1127"/>
          <p:cNvGrpSpPr>
            <a:grpSpLocks/>
          </p:cNvGrpSpPr>
          <p:nvPr/>
        </p:nvGrpSpPr>
        <p:grpSpPr bwMode="auto">
          <a:xfrm>
            <a:off x="304800" y="1066800"/>
            <a:ext cx="8382000" cy="5562600"/>
            <a:chOff x="528" y="672"/>
            <a:chExt cx="4788" cy="3312"/>
          </a:xfrm>
        </p:grpSpPr>
        <p:sp>
          <p:nvSpPr>
            <p:cNvPr id="17413" name="Text Box 1029"/>
            <p:cNvSpPr txBox="1">
              <a:spLocks noChangeArrowheads="1"/>
            </p:cNvSpPr>
            <p:nvPr/>
          </p:nvSpPr>
          <p:spPr bwMode="auto">
            <a:xfrm>
              <a:off x="528" y="672"/>
              <a:ext cx="816" cy="192"/>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逻辑空间地址</a:t>
              </a:r>
            </a:p>
          </p:txBody>
        </p:sp>
        <p:sp>
          <p:nvSpPr>
            <p:cNvPr id="17414" name="Text Box 1031"/>
            <p:cNvSpPr txBox="1">
              <a:spLocks noChangeArrowheads="1"/>
            </p:cNvSpPr>
            <p:nvPr/>
          </p:nvSpPr>
          <p:spPr bwMode="auto">
            <a:xfrm>
              <a:off x="4512" y="1671"/>
              <a:ext cx="804" cy="24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内存</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用户区</a:t>
              </a:r>
              <a:r>
                <a:rPr kumimoji="0" lang="en-US" altLang="zh-CN" sz="1400">
                  <a:solidFill>
                    <a:srgbClr val="FF0000"/>
                  </a:solidFill>
                  <a:latin typeface="华文新魏" charset="0"/>
                  <a:ea typeface="华文新魏" charset="0"/>
                  <a:cs typeface="华文新魏" charset="0"/>
                </a:rPr>
                <a:t>)</a:t>
              </a:r>
            </a:p>
          </p:txBody>
        </p:sp>
        <p:sp>
          <p:nvSpPr>
            <p:cNvPr id="17415" name="Text Box 1033"/>
            <p:cNvSpPr txBox="1">
              <a:spLocks noChangeArrowheads="1"/>
            </p:cNvSpPr>
            <p:nvPr/>
          </p:nvSpPr>
          <p:spPr bwMode="auto">
            <a:xfrm>
              <a:off x="1031" y="898"/>
              <a:ext cx="354" cy="201"/>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CPU</a:t>
              </a:r>
            </a:p>
          </p:txBody>
        </p:sp>
        <p:sp>
          <p:nvSpPr>
            <p:cNvPr id="17416" name="Line 1034"/>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17" name="Line 1035"/>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18" name="Line 1036"/>
            <p:cNvSpPr>
              <a:spLocks noChangeShapeType="1"/>
            </p:cNvSpPr>
            <p:nvPr/>
          </p:nvSpPr>
          <p:spPr bwMode="auto">
            <a:xfrm>
              <a:off x="1327" y="1355"/>
              <a:ext cx="282"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19" name="Line 1037"/>
            <p:cNvSpPr>
              <a:spLocks noChangeShapeType="1"/>
            </p:cNvSpPr>
            <p:nvPr/>
          </p:nvSpPr>
          <p:spPr bwMode="auto">
            <a:xfrm>
              <a:off x="951" y="1355"/>
              <a:ext cx="189"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0" name="Text Box 1038"/>
            <p:cNvSpPr txBox="1">
              <a:spLocks noChangeArrowheads="1"/>
            </p:cNvSpPr>
            <p:nvPr/>
          </p:nvSpPr>
          <p:spPr bwMode="auto">
            <a:xfrm>
              <a:off x="1632" y="947"/>
              <a:ext cx="618" cy="15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逻辑地址</a:t>
              </a:r>
            </a:p>
          </p:txBody>
        </p:sp>
        <p:sp>
          <p:nvSpPr>
            <p:cNvPr id="17421" name="Text Box 1039"/>
            <p:cNvSpPr txBox="1">
              <a:spLocks noChangeArrowheads="1"/>
            </p:cNvSpPr>
            <p:nvPr/>
          </p:nvSpPr>
          <p:spPr bwMode="auto">
            <a:xfrm>
              <a:off x="2925" y="1152"/>
              <a:ext cx="375" cy="203"/>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快表</a:t>
              </a:r>
            </a:p>
          </p:txBody>
        </p:sp>
        <p:sp>
          <p:nvSpPr>
            <p:cNvPr id="17422" name="Line 1040"/>
            <p:cNvSpPr>
              <a:spLocks noChangeShapeType="1"/>
            </p:cNvSpPr>
            <p:nvPr/>
          </p:nvSpPr>
          <p:spPr bwMode="auto">
            <a:xfrm>
              <a:off x="1790" y="1420"/>
              <a:ext cx="7" cy="24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23" name="Text Box 1041"/>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内存</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系统区</a:t>
              </a:r>
              <a:r>
                <a:rPr kumimoji="0" lang="en-US" altLang="zh-CN" sz="1400">
                  <a:solidFill>
                    <a:srgbClr val="FF0000"/>
                  </a:solidFill>
                  <a:latin typeface="华文新魏" charset="0"/>
                  <a:ea typeface="华文新魏" charset="0"/>
                  <a:cs typeface="华文新魏" charset="0"/>
                </a:rPr>
                <a:t>)</a:t>
              </a:r>
              <a:r>
                <a:rPr kumimoji="0" lang="zh-CN" altLang="en-US" sz="1400">
                  <a:solidFill>
                    <a:srgbClr val="FF0000"/>
                  </a:solidFill>
                  <a:latin typeface="华文新魏" charset="0"/>
                  <a:ea typeface="华文新魏" charset="0"/>
                  <a:cs typeface="华文新魏" charset="0"/>
                </a:rPr>
                <a:t>运行进程页表</a:t>
              </a:r>
            </a:p>
          </p:txBody>
        </p:sp>
        <p:sp>
          <p:nvSpPr>
            <p:cNvPr id="17424" name="Text Box 1042"/>
            <p:cNvSpPr txBox="1">
              <a:spLocks noChangeArrowheads="1"/>
            </p:cNvSpPr>
            <p:nvPr/>
          </p:nvSpPr>
          <p:spPr bwMode="auto">
            <a:xfrm>
              <a:off x="1234" y="2788"/>
              <a:ext cx="375" cy="204"/>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外存</a:t>
              </a:r>
            </a:p>
          </p:txBody>
        </p:sp>
        <p:sp>
          <p:nvSpPr>
            <p:cNvPr id="17425" name="Line 1043"/>
            <p:cNvSpPr>
              <a:spLocks noChangeShapeType="1"/>
            </p:cNvSpPr>
            <p:nvPr/>
          </p:nvSpPr>
          <p:spPr bwMode="auto">
            <a:xfrm>
              <a:off x="1704" y="3094"/>
              <a:ext cx="28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6" name="Line 1044"/>
            <p:cNvSpPr>
              <a:spLocks noChangeShapeType="1"/>
            </p:cNvSpPr>
            <p:nvPr/>
          </p:nvSpPr>
          <p:spPr bwMode="auto">
            <a:xfrm>
              <a:off x="1515" y="3196"/>
              <a:ext cx="47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27" name="Line 1045"/>
            <p:cNvSpPr>
              <a:spLocks noChangeShapeType="1"/>
            </p:cNvSpPr>
            <p:nvPr/>
          </p:nvSpPr>
          <p:spPr bwMode="auto">
            <a:xfrm>
              <a:off x="2172" y="2276"/>
              <a:ext cx="0" cy="2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28" name="Line 1046"/>
            <p:cNvSpPr>
              <a:spLocks noChangeShapeType="1"/>
            </p:cNvSpPr>
            <p:nvPr/>
          </p:nvSpPr>
          <p:spPr bwMode="auto">
            <a:xfrm>
              <a:off x="1797" y="2480"/>
              <a:ext cx="37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29" name="Line 1047"/>
            <p:cNvSpPr>
              <a:spLocks noChangeShapeType="1"/>
            </p:cNvSpPr>
            <p:nvPr/>
          </p:nvSpPr>
          <p:spPr bwMode="auto">
            <a:xfrm>
              <a:off x="1797" y="2480"/>
              <a:ext cx="0" cy="41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0" name="Line 1048"/>
            <p:cNvSpPr>
              <a:spLocks noChangeShapeType="1"/>
            </p:cNvSpPr>
            <p:nvPr/>
          </p:nvSpPr>
          <p:spPr bwMode="auto">
            <a:xfrm>
              <a:off x="1797" y="2890"/>
              <a:ext cx="18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31" name="Line 1049"/>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2" name="Line 1050"/>
            <p:cNvSpPr>
              <a:spLocks noChangeShapeType="1"/>
            </p:cNvSpPr>
            <p:nvPr/>
          </p:nvSpPr>
          <p:spPr bwMode="auto">
            <a:xfrm>
              <a:off x="3112" y="2276"/>
              <a:ext cx="470" cy="61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3" name="Line 1051"/>
            <p:cNvSpPr>
              <a:spLocks noChangeShapeType="1"/>
            </p:cNvSpPr>
            <p:nvPr/>
          </p:nvSpPr>
          <p:spPr bwMode="auto">
            <a:xfrm>
              <a:off x="3582" y="2890"/>
              <a:ext cx="9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4" name="Line 1052"/>
            <p:cNvSpPr>
              <a:spLocks noChangeShapeType="1"/>
            </p:cNvSpPr>
            <p:nvPr/>
          </p:nvSpPr>
          <p:spPr bwMode="auto">
            <a:xfrm flipV="1">
              <a:off x="3676" y="2583"/>
              <a:ext cx="0" cy="307"/>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35" name="Line 1053"/>
            <p:cNvSpPr>
              <a:spLocks noChangeShapeType="1"/>
            </p:cNvSpPr>
            <p:nvPr/>
          </p:nvSpPr>
          <p:spPr bwMode="auto">
            <a:xfrm flipH="1">
              <a:off x="2361" y="2992"/>
              <a:ext cx="281"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36" name="Line 1054"/>
            <p:cNvSpPr>
              <a:spLocks noChangeShapeType="1"/>
            </p:cNvSpPr>
            <p:nvPr/>
          </p:nvSpPr>
          <p:spPr bwMode="auto">
            <a:xfrm>
              <a:off x="3676" y="3196"/>
              <a:ext cx="37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7" name="Line 1055"/>
            <p:cNvSpPr>
              <a:spLocks noChangeShapeType="1"/>
            </p:cNvSpPr>
            <p:nvPr/>
          </p:nvSpPr>
          <p:spPr bwMode="auto">
            <a:xfrm flipV="1">
              <a:off x="4051" y="2583"/>
              <a:ext cx="0" cy="613"/>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38" name="Line 1056"/>
            <p:cNvSpPr>
              <a:spLocks noChangeShapeType="1"/>
            </p:cNvSpPr>
            <p:nvPr/>
          </p:nvSpPr>
          <p:spPr bwMode="auto">
            <a:xfrm>
              <a:off x="2361" y="3298"/>
              <a:ext cx="37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39" name="Line 1057"/>
            <p:cNvSpPr>
              <a:spLocks noChangeShapeType="1"/>
            </p:cNvSpPr>
            <p:nvPr/>
          </p:nvSpPr>
          <p:spPr bwMode="auto">
            <a:xfrm flipV="1">
              <a:off x="2736" y="3094"/>
              <a:ext cx="189" cy="2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40" name="Line 1058"/>
            <p:cNvSpPr>
              <a:spLocks noChangeShapeType="1"/>
            </p:cNvSpPr>
            <p:nvPr/>
          </p:nvSpPr>
          <p:spPr bwMode="auto">
            <a:xfrm flipV="1">
              <a:off x="3770" y="2583"/>
              <a:ext cx="0" cy="51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1" name="Line 1059"/>
            <p:cNvSpPr>
              <a:spLocks noChangeShapeType="1"/>
            </p:cNvSpPr>
            <p:nvPr/>
          </p:nvSpPr>
          <p:spPr bwMode="auto">
            <a:xfrm flipH="1">
              <a:off x="3300" y="1662"/>
              <a:ext cx="18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2" name="Line 1060"/>
            <p:cNvSpPr>
              <a:spLocks noChangeShapeType="1"/>
            </p:cNvSpPr>
            <p:nvPr/>
          </p:nvSpPr>
          <p:spPr bwMode="auto">
            <a:xfrm>
              <a:off x="3206" y="3401"/>
              <a:ext cx="0" cy="339"/>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3" name="Text Box 1061"/>
            <p:cNvSpPr txBox="1">
              <a:spLocks noChangeArrowheads="1"/>
            </p:cNvSpPr>
            <p:nvPr/>
          </p:nvSpPr>
          <p:spPr bwMode="auto">
            <a:xfrm>
              <a:off x="2925" y="3740"/>
              <a:ext cx="819" cy="244"/>
            </a:xfrm>
            <a:prstGeom prst="rect">
              <a:avLst/>
            </a:prstGeom>
            <a:solidFill>
              <a:srgbClr val="80FF00"/>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缺页中断处理</a:t>
              </a:r>
            </a:p>
          </p:txBody>
        </p:sp>
        <p:sp>
          <p:nvSpPr>
            <p:cNvPr id="17444" name="Line 1062"/>
            <p:cNvSpPr>
              <a:spLocks noChangeShapeType="1"/>
            </p:cNvSpPr>
            <p:nvPr/>
          </p:nvSpPr>
          <p:spPr bwMode="auto">
            <a:xfrm flipV="1">
              <a:off x="1327" y="3401"/>
              <a:ext cx="0" cy="441"/>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5" name="Line 1063"/>
            <p:cNvSpPr>
              <a:spLocks noChangeShapeType="1"/>
            </p:cNvSpPr>
            <p:nvPr/>
          </p:nvSpPr>
          <p:spPr bwMode="auto">
            <a:xfrm flipV="1">
              <a:off x="4724" y="2378"/>
              <a:ext cx="361" cy="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46" name="Line 1064"/>
            <p:cNvSpPr>
              <a:spLocks noChangeShapeType="1"/>
            </p:cNvSpPr>
            <p:nvPr/>
          </p:nvSpPr>
          <p:spPr bwMode="auto">
            <a:xfrm flipV="1">
              <a:off x="4716" y="2583"/>
              <a:ext cx="412" cy="1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47" name="Line 1065"/>
            <p:cNvSpPr>
              <a:spLocks noChangeShapeType="1"/>
            </p:cNvSpPr>
            <p:nvPr/>
          </p:nvSpPr>
          <p:spPr bwMode="auto">
            <a:xfrm>
              <a:off x="4334" y="2480"/>
              <a:ext cx="390" cy="8"/>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48" name="Text Box 1066"/>
            <p:cNvSpPr txBox="1">
              <a:spLocks noChangeArrowheads="1"/>
            </p:cNvSpPr>
            <p:nvPr/>
          </p:nvSpPr>
          <p:spPr bwMode="auto">
            <a:xfrm>
              <a:off x="1140" y="1458"/>
              <a:ext cx="498" cy="33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①</a:t>
              </a:r>
              <a:r>
                <a:rPr kumimoji="0" lang="zh-CN" altLang="en-US" sz="1400">
                  <a:solidFill>
                    <a:srgbClr val="FF0000"/>
                  </a:solidFill>
                  <a:latin typeface="华文新魏" charset="0"/>
                  <a:ea typeface="华文新魏" charset="0"/>
                  <a:cs typeface="华文新魏" charset="0"/>
                </a:rPr>
                <a:t>分解地址</a:t>
              </a:r>
            </a:p>
          </p:txBody>
        </p:sp>
        <p:sp>
          <p:nvSpPr>
            <p:cNvPr id="17449" name="Text Box 1067"/>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③⑤</a:t>
              </a:r>
            </a:p>
            <a:p>
              <a:r>
                <a:rPr kumimoji="0" lang="zh-CN" altLang="en-US" sz="1400">
                  <a:solidFill>
                    <a:srgbClr val="FF0000"/>
                  </a:solidFill>
                  <a:latin typeface="华文新魏" charset="0"/>
                  <a:ea typeface="华文新魏" charset="0"/>
                  <a:cs typeface="华文新魏" charset="0"/>
                </a:rPr>
                <a:t>访</a:t>
              </a:r>
            </a:p>
            <a:p>
              <a:r>
                <a:rPr kumimoji="0" lang="zh-CN" altLang="en-US" sz="1400">
                  <a:solidFill>
                    <a:srgbClr val="FF0000"/>
                  </a:solidFill>
                  <a:latin typeface="华文新魏" charset="0"/>
                  <a:ea typeface="华文新魏" charset="0"/>
                  <a:cs typeface="华文新魏" charset="0"/>
                </a:rPr>
                <a:t>问</a:t>
              </a:r>
            </a:p>
          </p:txBody>
        </p:sp>
        <p:sp>
          <p:nvSpPr>
            <p:cNvPr id="17450" name="Line 1068"/>
            <p:cNvSpPr>
              <a:spLocks noChangeShapeType="1"/>
            </p:cNvSpPr>
            <p:nvPr/>
          </p:nvSpPr>
          <p:spPr bwMode="auto">
            <a:xfrm>
              <a:off x="1421" y="845"/>
              <a:ext cx="0" cy="1533"/>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51" name="Line 1069"/>
            <p:cNvSpPr>
              <a:spLocks noChangeShapeType="1"/>
            </p:cNvSpPr>
            <p:nvPr/>
          </p:nvSpPr>
          <p:spPr bwMode="auto">
            <a:xfrm>
              <a:off x="1421" y="2378"/>
              <a:ext cx="1128"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52" name="Line 1070"/>
            <p:cNvSpPr>
              <a:spLocks noChangeShapeType="1"/>
            </p:cNvSpPr>
            <p:nvPr/>
          </p:nvSpPr>
          <p:spPr bwMode="auto">
            <a:xfrm flipV="1">
              <a:off x="4428" y="845"/>
              <a:ext cx="0" cy="2691"/>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53" name="Line 1071"/>
            <p:cNvSpPr>
              <a:spLocks noChangeShapeType="1"/>
            </p:cNvSpPr>
            <p:nvPr/>
          </p:nvSpPr>
          <p:spPr bwMode="auto">
            <a:xfrm>
              <a:off x="1421" y="845"/>
              <a:ext cx="3007"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54" name="Text Box 1072"/>
            <p:cNvSpPr txBox="1">
              <a:spLocks noChangeArrowheads="1"/>
            </p:cNvSpPr>
            <p:nvPr/>
          </p:nvSpPr>
          <p:spPr bwMode="auto">
            <a:xfrm>
              <a:off x="3864" y="947"/>
              <a:ext cx="470" cy="307"/>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400">
                  <a:solidFill>
                    <a:srgbClr val="FF0000"/>
                  </a:solidFill>
                  <a:latin typeface="华文新魏" charset="0"/>
                  <a:ea typeface="华文新魏" charset="0"/>
                  <a:cs typeface="华文新魏" charset="0"/>
                </a:rPr>
                <a:t>MMU</a:t>
              </a:r>
            </a:p>
          </p:txBody>
        </p:sp>
        <p:sp>
          <p:nvSpPr>
            <p:cNvPr id="17455" name="Text Box 1073"/>
            <p:cNvSpPr txBox="1">
              <a:spLocks noChangeArrowheads="1"/>
            </p:cNvSpPr>
            <p:nvPr/>
          </p:nvSpPr>
          <p:spPr bwMode="auto">
            <a:xfrm>
              <a:off x="2455" y="1458"/>
              <a:ext cx="564" cy="20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②</a:t>
              </a:r>
              <a:r>
                <a:rPr kumimoji="0" lang="zh-CN" altLang="en-US" sz="1200">
                  <a:solidFill>
                    <a:srgbClr val="FF0000"/>
                  </a:solidFill>
                  <a:latin typeface="华文新魏" charset="0"/>
                  <a:ea typeface="华文新魏" charset="0"/>
                  <a:cs typeface="华文新魏" charset="0"/>
                </a:rPr>
                <a:t>查快表</a:t>
              </a:r>
            </a:p>
          </p:txBody>
        </p:sp>
        <p:sp>
          <p:nvSpPr>
            <p:cNvPr id="17456" name="Line 1074"/>
            <p:cNvSpPr>
              <a:spLocks noChangeShapeType="1"/>
            </p:cNvSpPr>
            <p:nvPr/>
          </p:nvSpPr>
          <p:spPr bwMode="auto">
            <a:xfrm>
              <a:off x="1797" y="1662"/>
              <a:ext cx="1128"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17457" name="Group 1075"/>
            <p:cNvGrpSpPr>
              <a:grpSpLocks/>
            </p:cNvGrpSpPr>
            <p:nvPr/>
          </p:nvGrpSpPr>
          <p:grpSpPr bwMode="auto">
            <a:xfrm>
              <a:off x="2925" y="1355"/>
              <a:ext cx="375" cy="615"/>
              <a:chOff x="6300" y="2376"/>
              <a:chExt cx="720" cy="936"/>
            </a:xfrm>
          </p:grpSpPr>
          <p:sp>
            <p:nvSpPr>
              <p:cNvPr id="17502" name="Text Box 1076"/>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zh-CN" sz="700">
                  <a:solidFill>
                    <a:srgbClr val="FF0000"/>
                  </a:solidFill>
                  <a:latin typeface="华文新魏" charset="0"/>
                  <a:ea typeface="华文新魏" charset="0"/>
                  <a:cs typeface="华文新魏" charset="0"/>
                </a:endParaRPr>
              </a:p>
            </p:txBody>
          </p:sp>
          <p:sp>
            <p:nvSpPr>
              <p:cNvPr id="17503" name="Line 1077"/>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4" name="Line 1078"/>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5" name="Line 1079"/>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6" name="Line 1080"/>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7" name="Line 1081"/>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7458" name="Text Box 1082"/>
            <p:cNvSpPr txBox="1">
              <a:spLocks noChangeArrowheads="1"/>
            </p:cNvSpPr>
            <p:nvPr/>
          </p:nvSpPr>
          <p:spPr bwMode="auto">
            <a:xfrm>
              <a:off x="3112" y="2072"/>
              <a:ext cx="448" cy="203"/>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③</a:t>
              </a:r>
              <a:r>
                <a:rPr kumimoji="0" lang="zh-CN" altLang="en-US" sz="1200">
                  <a:solidFill>
                    <a:srgbClr val="FF0000"/>
                  </a:solidFill>
                  <a:latin typeface="华文新魏" charset="0"/>
                  <a:ea typeface="华文新魏" charset="0"/>
                  <a:cs typeface="华文新魏" charset="0"/>
                </a:rPr>
                <a:t>命中</a:t>
              </a:r>
            </a:p>
          </p:txBody>
        </p:sp>
        <p:sp>
          <p:nvSpPr>
            <p:cNvPr id="17459" name="Line 1083"/>
            <p:cNvSpPr>
              <a:spLocks noChangeShapeType="1"/>
            </p:cNvSpPr>
            <p:nvPr/>
          </p:nvSpPr>
          <p:spPr bwMode="auto">
            <a:xfrm>
              <a:off x="3112" y="1970"/>
              <a:ext cx="0" cy="30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0" name="Text Box 1084"/>
            <p:cNvSpPr txBox="1">
              <a:spLocks noChangeArrowheads="1"/>
            </p:cNvSpPr>
            <p:nvPr/>
          </p:nvSpPr>
          <p:spPr bwMode="auto">
            <a:xfrm>
              <a:off x="2549" y="2378"/>
              <a:ext cx="563"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④</a:t>
              </a:r>
              <a:r>
                <a:rPr kumimoji="0" lang="zh-CN" altLang="en-US" sz="1200">
                  <a:solidFill>
                    <a:srgbClr val="FF0000"/>
                  </a:solidFill>
                  <a:latin typeface="华文新魏" charset="0"/>
                  <a:ea typeface="华文新魏" charset="0"/>
                  <a:cs typeface="华文新魏" charset="0"/>
                </a:rPr>
                <a:t>不命中</a:t>
              </a:r>
            </a:p>
          </p:txBody>
        </p:sp>
        <p:sp>
          <p:nvSpPr>
            <p:cNvPr id="17461" name="Line 1085"/>
            <p:cNvSpPr>
              <a:spLocks noChangeShapeType="1"/>
            </p:cNvSpPr>
            <p:nvPr/>
          </p:nvSpPr>
          <p:spPr bwMode="auto">
            <a:xfrm>
              <a:off x="2549" y="2378"/>
              <a:ext cx="0" cy="1158"/>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2" name="Line 1086"/>
            <p:cNvSpPr>
              <a:spLocks noChangeShapeType="1"/>
            </p:cNvSpPr>
            <p:nvPr/>
          </p:nvSpPr>
          <p:spPr bwMode="auto">
            <a:xfrm flipH="1">
              <a:off x="2642" y="2276"/>
              <a:ext cx="470" cy="7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3" name="Line 1087"/>
            <p:cNvSpPr>
              <a:spLocks noChangeShapeType="1"/>
            </p:cNvSpPr>
            <p:nvPr/>
          </p:nvSpPr>
          <p:spPr bwMode="auto">
            <a:xfrm>
              <a:off x="2642" y="1867"/>
              <a:ext cx="1034" cy="132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4" name="Text Box 1088"/>
            <p:cNvSpPr txBox="1">
              <a:spLocks noChangeArrowheads="1"/>
            </p:cNvSpPr>
            <p:nvPr/>
          </p:nvSpPr>
          <p:spPr bwMode="auto">
            <a:xfrm>
              <a:off x="2830" y="2890"/>
              <a:ext cx="680" cy="186"/>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⑤</a:t>
              </a:r>
              <a:r>
                <a:rPr kumimoji="0" lang="zh-CN" altLang="en-US" sz="1400">
                  <a:solidFill>
                    <a:srgbClr val="FF0000"/>
                  </a:solidFill>
                  <a:latin typeface="华文新魏" charset="0"/>
                  <a:ea typeface="华文新魏" charset="0"/>
                  <a:cs typeface="华文新魏" charset="0"/>
                </a:rPr>
                <a:t>页表命中</a:t>
              </a:r>
            </a:p>
          </p:txBody>
        </p:sp>
        <p:sp>
          <p:nvSpPr>
            <p:cNvPr id="17465" name="Line 1089"/>
            <p:cNvSpPr>
              <a:spLocks noChangeShapeType="1"/>
            </p:cNvSpPr>
            <p:nvPr/>
          </p:nvSpPr>
          <p:spPr bwMode="auto">
            <a:xfrm>
              <a:off x="2925" y="3094"/>
              <a:ext cx="845"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6" name="Text Box 1090"/>
            <p:cNvSpPr txBox="1">
              <a:spLocks noChangeArrowheads="1"/>
            </p:cNvSpPr>
            <p:nvPr/>
          </p:nvSpPr>
          <p:spPr bwMode="auto">
            <a:xfrm>
              <a:off x="2830" y="3196"/>
              <a:ext cx="781" cy="200"/>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b="1" dirty="0">
                  <a:solidFill>
                    <a:srgbClr val="0000FF"/>
                  </a:solidFill>
                  <a:latin typeface="华文新魏" charset="0"/>
                  <a:ea typeface="华文新魏" charset="0"/>
                  <a:cs typeface="华文新魏" charset="0"/>
                </a:rPr>
                <a:t>⑦</a:t>
              </a:r>
              <a:r>
                <a:rPr kumimoji="0" lang="zh-CN" altLang="en-US" sz="1400" b="1" dirty="0">
                  <a:solidFill>
                    <a:srgbClr val="0000FF"/>
                  </a:solidFill>
                  <a:latin typeface="华文新魏" charset="0"/>
                  <a:ea typeface="华文新魏" charset="0"/>
                  <a:cs typeface="华文新魏" charset="0"/>
                </a:rPr>
                <a:t>发缺页中断</a:t>
              </a:r>
            </a:p>
          </p:txBody>
        </p:sp>
        <p:sp>
          <p:nvSpPr>
            <p:cNvPr id="17467" name="Line 1091"/>
            <p:cNvSpPr>
              <a:spLocks noChangeShapeType="1"/>
            </p:cNvSpPr>
            <p:nvPr/>
          </p:nvSpPr>
          <p:spPr bwMode="auto">
            <a:xfrm>
              <a:off x="2925" y="3401"/>
              <a:ext cx="28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8" name="Line 1092"/>
            <p:cNvSpPr>
              <a:spLocks noChangeShapeType="1"/>
            </p:cNvSpPr>
            <p:nvPr/>
          </p:nvSpPr>
          <p:spPr bwMode="auto">
            <a:xfrm>
              <a:off x="2736" y="3298"/>
              <a:ext cx="189" cy="10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69" name="Text Box 1093"/>
            <p:cNvSpPr txBox="1">
              <a:spLocks noChangeArrowheads="1"/>
            </p:cNvSpPr>
            <p:nvPr/>
          </p:nvSpPr>
          <p:spPr bwMode="auto">
            <a:xfrm>
              <a:off x="1891" y="3579"/>
              <a:ext cx="509" cy="26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400">
                  <a:solidFill>
                    <a:srgbClr val="FF0000"/>
                  </a:solidFill>
                  <a:latin typeface="华文新魏" charset="0"/>
                  <a:ea typeface="华文新魏" charset="0"/>
                  <a:cs typeface="华文新魏" charset="0"/>
                </a:rPr>
                <a:t>⑧</a:t>
              </a:r>
              <a:r>
                <a:rPr kumimoji="0" lang="zh-CN" altLang="en-US" sz="1600">
                  <a:solidFill>
                    <a:srgbClr val="FF0000"/>
                  </a:solidFill>
                  <a:latin typeface="华文新魏" charset="0"/>
                  <a:ea typeface="华文新魏" charset="0"/>
                  <a:cs typeface="华文新魏" charset="0"/>
                </a:rPr>
                <a:t>调页</a:t>
              </a:r>
            </a:p>
          </p:txBody>
        </p:sp>
        <p:sp>
          <p:nvSpPr>
            <p:cNvPr id="17470" name="Line 1094"/>
            <p:cNvSpPr>
              <a:spLocks noChangeShapeType="1"/>
            </p:cNvSpPr>
            <p:nvPr/>
          </p:nvSpPr>
          <p:spPr bwMode="auto">
            <a:xfrm>
              <a:off x="1327" y="3842"/>
              <a:ext cx="1598"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71" name="Text Box 1095"/>
            <p:cNvSpPr txBox="1">
              <a:spLocks noChangeArrowheads="1"/>
            </p:cNvSpPr>
            <p:nvPr/>
          </p:nvSpPr>
          <p:spPr bwMode="auto">
            <a:xfrm>
              <a:off x="1421" y="3298"/>
              <a:ext cx="470" cy="259"/>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⑨</a:t>
              </a:r>
              <a:r>
                <a:rPr kumimoji="0" lang="zh-CN" altLang="en-US" sz="1400">
                  <a:solidFill>
                    <a:srgbClr val="FF0000"/>
                  </a:solidFill>
                  <a:latin typeface="华文新魏" charset="0"/>
                  <a:ea typeface="华文新魏" charset="0"/>
                  <a:cs typeface="华文新魏" charset="0"/>
                </a:rPr>
                <a:t>装入、改表</a:t>
              </a:r>
            </a:p>
          </p:txBody>
        </p:sp>
        <p:sp>
          <p:nvSpPr>
            <p:cNvPr id="17472" name="AutoShape 1096"/>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headEnd/>
              <a:tailEnd/>
            </a:ln>
          </p:spPr>
          <p:txBody>
            <a:bodyPr/>
            <a:lstStyle/>
            <a:p>
              <a:endParaRPr lang="zh-CN" altLang="en-US"/>
            </a:p>
          </p:txBody>
        </p:sp>
        <p:grpSp>
          <p:nvGrpSpPr>
            <p:cNvPr id="17473" name="Group 1097"/>
            <p:cNvGrpSpPr>
              <a:grpSpLocks/>
            </p:cNvGrpSpPr>
            <p:nvPr/>
          </p:nvGrpSpPr>
          <p:grpSpPr bwMode="auto">
            <a:xfrm>
              <a:off x="1985" y="2890"/>
              <a:ext cx="376" cy="613"/>
              <a:chOff x="6300" y="2376"/>
              <a:chExt cx="720" cy="936"/>
            </a:xfrm>
          </p:grpSpPr>
          <p:sp>
            <p:nvSpPr>
              <p:cNvPr id="17496" name="Text Box 1098"/>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endParaRPr kumimoji="0" lang="zh-CN" sz="700">
                  <a:solidFill>
                    <a:srgbClr val="FF0000"/>
                  </a:solidFill>
                  <a:latin typeface="华文新魏" charset="0"/>
                  <a:ea typeface="华文新魏" charset="0"/>
                  <a:cs typeface="华文新魏" charset="0"/>
                </a:endParaRPr>
              </a:p>
            </p:txBody>
          </p:sp>
          <p:sp>
            <p:nvSpPr>
              <p:cNvPr id="17497" name="Line 1099"/>
              <p:cNvSpPr>
                <a:spLocks noChangeShapeType="1"/>
              </p:cNvSpPr>
              <p:nvPr/>
            </p:nvSpPr>
            <p:spPr bwMode="auto">
              <a:xfrm>
                <a:off x="6300" y="2532"/>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98" name="Line 1100"/>
              <p:cNvSpPr>
                <a:spLocks noChangeShapeType="1"/>
              </p:cNvSpPr>
              <p:nvPr/>
            </p:nvSpPr>
            <p:spPr bwMode="auto">
              <a:xfrm>
                <a:off x="6300" y="2688"/>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99" name="Line 1101"/>
              <p:cNvSpPr>
                <a:spLocks noChangeShapeType="1"/>
              </p:cNvSpPr>
              <p:nvPr/>
            </p:nvSpPr>
            <p:spPr bwMode="auto">
              <a:xfrm>
                <a:off x="6300" y="2844"/>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0" name="Line 1102"/>
              <p:cNvSpPr>
                <a:spLocks noChangeShapeType="1"/>
              </p:cNvSpPr>
              <p:nvPr/>
            </p:nvSpPr>
            <p:spPr bwMode="auto">
              <a:xfrm>
                <a:off x="6300" y="3000"/>
                <a:ext cx="72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01" name="Line 1103"/>
              <p:cNvSpPr>
                <a:spLocks noChangeShapeType="1"/>
              </p:cNvSpPr>
              <p:nvPr/>
            </p:nvSpPr>
            <p:spPr bwMode="auto">
              <a:xfrm>
                <a:off x="6660" y="2376"/>
                <a:ext cx="0" cy="9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7474" name="Text Box 1104"/>
            <p:cNvSpPr txBox="1">
              <a:spLocks noChangeArrowheads="1"/>
            </p:cNvSpPr>
            <p:nvPr/>
          </p:nvSpPr>
          <p:spPr bwMode="auto">
            <a:xfrm>
              <a:off x="1704" y="1867"/>
              <a:ext cx="562" cy="205"/>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④</a:t>
              </a:r>
              <a:r>
                <a:rPr kumimoji="0" lang="zh-CN" altLang="en-US" sz="1400">
                  <a:solidFill>
                    <a:srgbClr val="FF0000"/>
                  </a:solidFill>
                  <a:latin typeface="华文新魏" charset="0"/>
                  <a:ea typeface="华文新魏" charset="0"/>
                  <a:cs typeface="华文新魏" charset="0"/>
                </a:rPr>
                <a:t>查页表</a:t>
              </a:r>
            </a:p>
          </p:txBody>
        </p:sp>
        <p:sp>
          <p:nvSpPr>
            <p:cNvPr id="17475" name="Line 1105"/>
            <p:cNvSpPr>
              <a:spLocks noChangeShapeType="1"/>
            </p:cNvSpPr>
            <p:nvPr/>
          </p:nvSpPr>
          <p:spPr bwMode="auto">
            <a:xfrm>
              <a:off x="1704" y="1458"/>
              <a:ext cx="0" cy="163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76" name="Line 1106"/>
            <p:cNvSpPr>
              <a:spLocks noChangeShapeType="1"/>
            </p:cNvSpPr>
            <p:nvPr/>
          </p:nvSpPr>
          <p:spPr bwMode="auto">
            <a:xfrm>
              <a:off x="2079" y="1458"/>
              <a:ext cx="0" cy="40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77" name="Line 1107"/>
            <p:cNvSpPr>
              <a:spLocks noChangeShapeType="1"/>
            </p:cNvSpPr>
            <p:nvPr/>
          </p:nvSpPr>
          <p:spPr bwMode="auto">
            <a:xfrm>
              <a:off x="2079" y="1867"/>
              <a:ext cx="563"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78" name="Text Box 1108"/>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运行进程页表基址</a:t>
              </a:r>
            </a:p>
          </p:txBody>
        </p:sp>
        <p:sp>
          <p:nvSpPr>
            <p:cNvPr id="17479" name="Text Box 1109"/>
            <p:cNvSpPr txBox="1">
              <a:spLocks noChangeArrowheads="1"/>
            </p:cNvSpPr>
            <p:nvPr/>
          </p:nvSpPr>
          <p:spPr bwMode="auto">
            <a:xfrm>
              <a:off x="3488" y="1847"/>
              <a:ext cx="679" cy="214"/>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en-US" altLang="zh-CN" sz="1200">
                  <a:solidFill>
                    <a:srgbClr val="FF0000"/>
                  </a:solidFill>
                  <a:latin typeface="华文新魏" charset="0"/>
                  <a:ea typeface="华文新魏" charset="0"/>
                  <a:cs typeface="华文新魏" charset="0"/>
                </a:rPr>
                <a:t>⑥</a:t>
              </a:r>
              <a:r>
                <a:rPr kumimoji="0" lang="zh-CN" altLang="en-US" sz="1400">
                  <a:solidFill>
                    <a:srgbClr val="FF0000"/>
                  </a:solidFill>
                  <a:latin typeface="华文新魏" charset="0"/>
                  <a:ea typeface="华文新魏" charset="0"/>
                  <a:cs typeface="华文新魏" charset="0"/>
                </a:rPr>
                <a:t>装入快表</a:t>
              </a:r>
            </a:p>
          </p:txBody>
        </p:sp>
        <p:sp>
          <p:nvSpPr>
            <p:cNvPr id="17480" name="Text Box 1110"/>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运行进</a:t>
              </a:r>
            </a:p>
            <a:p>
              <a:r>
                <a:rPr kumimoji="0" lang="zh-CN" altLang="en-US" sz="1400">
                  <a:solidFill>
                    <a:srgbClr val="FF0000"/>
                  </a:solidFill>
                  <a:latin typeface="华文新魏" charset="0"/>
                  <a:ea typeface="华文新魏" charset="0"/>
                  <a:cs typeface="华文新魏" charset="0"/>
                </a:rPr>
                <a:t>程映象</a:t>
              </a:r>
            </a:p>
          </p:txBody>
        </p:sp>
        <p:sp>
          <p:nvSpPr>
            <p:cNvPr id="17481" name="Line 1111"/>
            <p:cNvSpPr>
              <a:spLocks noChangeShapeType="1"/>
            </p:cNvSpPr>
            <p:nvPr/>
          </p:nvSpPr>
          <p:spPr bwMode="auto">
            <a:xfrm>
              <a:off x="4709" y="2378"/>
              <a:ext cx="47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82" name="Line 1112"/>
            <p:cNvSpPr>
              <a:spLocks noChangeShapeType="1"/>
            </p:cNvSpPr>
            <p:nvPr/>
          </p:nvSpPr>
          <p:spPr bwMode="auto">
            <a:xfrm>
              <a:off x="4709" y="2583"/>
              <a:ext cx="47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83" name="Line 1113"/>
            <p:cNvSpPr>
              <a:spLocks noChangeShapeType="1"/>
            </p:cNvSpPr>
            <p:nvPr/>
          </p:nvSpPr>
          <p:spPr bwMode="auto">
            <a:xfrm flipV="1">
              <a:off x="3488" y="1662"/>
              <a:ext cx="0" cy="143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84" name="Text Box 1114"/>
            <p:cNvSpPr txBox="1">
              <a:spLocks noChangeArrowheads="1"/>
            </p:cNvSpPr>
            <p:nvPr/>
          </p:nvSpPr>
          <p:spPr bwMode="auto">
            <a:xfrm>
              <a:off x="2266" y="947"/>
              <a:ext cx="950" cy="205"/>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进程切换时装入</a:t>
              </a:r>
            </a:p>
          </p:txBody>
        </p:sp>
        <p:sp>
          <p:nvSpPr>
            <p:cNvPr id="17485" name="Line 1115"/>
            <p:cNvSpPr>
              <a:spLocks noChangeShapeType="1"/>
            </p:cNvSpPr>
            <p:nvPr/>
          </p:nvSpPr>
          <p:spPr bwMode="auto">
            <a:xfrm>
              <a:off x="2455" y="1152"/>
              <a:ext cx="0" cy="92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7486" name="Text Box 1116"/>
            <p:cNvSpPr txBox="1">
              <a:spLocks noChangeArrowheads="1"/>
            </p:cNvSpPr>
            <p:nvPr/>
          </p:nvSpPr>
          <p:spPr bwMode="auto">
            <a:xfrm>
              <a:off x="3676" y="2173"/>
              <a:ext cx="596" cy="179"/>
            </a:xfrm>
            <a:prstGeom prst="rect">
              <a:avLst/>
            </a:prstGeom>
            <a:solidFill>
              <a:srgbClr val="3399FF"/>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物理地址</a:t>
              </a:r>
            </a:p>
          </p:txBody>
        </p:sp>
        <p:sp>
          <p:nvSpPr>
            <p:cNvPr id="17487" name="Text Box 1117"/>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页框</a:t>
              </a:r>
              <a:r>
                <a:rPr kumimoji="0" lang="zh-CN" altLang="en-US" sz="1200">
                  <a:solidFill>
                    <a:srgbClr val="FF0000"/>
                  </a:solidFill>
                  <a:latin typeface="华文新魏" charset="0"/>
                  <a:ea typeface="华文新魏" charset="0"/>
                  <a:cs typeface="华文新魏" charset="0"/>
                </a:rPr>
                <a:t> </a:t>
              </a:r>
              <a:r>
                <a:rPr kumimoji="0" lang="zh-CN" altLang="en-US" sz="1400">
                  <a:solidFill>
                    <a:srgbClr val="FF0000"/>
                  </a:solidFill>
                  <a:latin typeface="华文新魏" charset="0"/>
                  <a:ea typeface="华文新魏" charset="0"/>
                  <a:cs typeface="华文新魏" charset="0"/>
                </a:rPr>
                <a:t>页内地址</a:t>
              </a:r>
            </a:p>
          </p:txBody>
        </p:sp>
        <p:sp>
          <p:nvSpPr>
            <p:cNvPr id="17488" name="Line 1118"/>
            <p:cNvSpPr>
              <a:spLocks noChangeShapeType="1"/>
            </p:cNvSpPr>
            <p:nvPr/>
          </p:nvSpPr>
          <p:spPr bwMode="auto">
            <a:xfrm>
              <a:off x="3864" y="2378"/>
              <a:ext cx="0" cy="20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89" name="Rectangle 1119"/>
            <p:cNvSpPr>
              <a:spLocks noChangeArrowheads="1"/>
            </p:cNvSpPr>
            <p:nvPr/>
          </p:nvSpPr>
          <p:spPr bwMode="auto">
            <a:xfrm>
              <a:off x="1140" y="1254"/>
              <a:ext cx="187" cy="204"/>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17490" name="Text Box 1120"/>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FF0000"/>
                  </a:solidFill>
                  <a:latin typeface="华文新魏" charset="0"/>
                  <a:ea typeface="华文新魏" charset="0"/>
                  <a:cs typeface="华文新魏" charset="0"/>
                </a:rPr>
                <a:t>页号 页内地址</a:t>
              </a:r>
            </a:p>
          </p:txBody>
        </p:sp>
        <p:sp>
          <p:nvSpPr>
            <p:cNvPr id="17491" name="Line 1121"/>
            <p:cNvSpPr>
              <a:spLocks noChangeShapeType="1"/>
            </p:cNvSpPr>
            <p:nvPr/>
          </p:nvSpPr>
          <p:spPr bwMode="auto">
            <a:xfrm>
              <a:off x="1891" y="1254"/>
              <a:ext cx="0" cy="20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92" name="Rectangle 1122"/>
            <p:cNvSpPr>
              <a:spLocks noChangeArrowheads="1"/>
            </p:cNvSpPr>
            <p:nvPr/>
          </p:nvSpPr>
          <p:spPr bwMode="auto">
            <a:xfrm>
              <a:off x="670" y="947"/>
              <a:ext cx="281" cy="715"/>
            </a:xfrm>
            <a:prstGeom prst="rect">
              <a:avLst/>
            </a:prstGeom>
            <a:solidFill>
              <a:schemeClr val="accent1"/>
            </a:solidFill>
            <a:ln w="9525">
              <a:solidFill>
                <a:srgbClr val="000000"/>
              </a:solidFill>
              <a:miter lim="800000"/>
              <a:headEnd/>
              <a:tailEnd/>
            </a:ln>
          </p:spPr>
          <p:txBody>
            <a:bodyPr/>
            <a:lstStyle/>
            <a:p>
              <a:endParaRPr lang="zh-CN" altLang="en-US"/>
            </a:p>
          </p:txBody>
        </p:sp>
        <p:sp>
          <p:nvSpPr>
            <p:cNvPr id="17493" name="Line 1123"/>
            <p:cNvSpPr>
              <a:spLocks noChangeShapeType="1"/>
            </p:cNvSpPr>
            <p:nvPr/>
          </p:nvSpPr>
          <p:spPr bwMode="auto">
            <a:xfrm>
              <a:off x="670" y="1254"/>
              <a:ext cx="28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94" name="Line 1124"/>
            <p:cNvSpPr>
              <a:spLocks noChangeShapeType="1"/>
            </p:cNvSpPr>
            <p:nvPr/>
          </p:nvSpPr>
          <p:spPr bwMode="auto">
            <a:xfrm>
              <a:off x="670" y="1458"/>
              <a:ext cx="281"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95" name="Line 1125"/>
            <p:cNvSpPr>
              <a:spLocks noChangeShapeType="1"/>
            </p:cNvSpPr>
            <p:nvPr/>
          </p:nvSpPr>
          <p:spPr bwMode="auto">
            <a:xfrm>
              <a:off x="2549" y="3536"/>
              <a:ext cx="1879" cy="0"/>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请求分页虚存地址转换过程</a:t>
            </a:r>
          </a:p>
        </p:txBody>
      </p:sp>
      <p:sp>
        <p:nvSpPr>
          <p:cNvPr id="10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85</a:t>
            </a:fld>
            <a:endParaRPr lang="en-US" altLang="zh-CN" dirty="0"/>
          </a:p>
        </p:txBody>
      </p:sp>
    </p:spTree>
    <p:extLst>
      <p:ext uri="{BB962C8B-B14F-4D97-AF65-F5344CB8AC3E}">
        <p14:creationId xmlns:p14="http://schemas.microsoft.com/office/powerpoint/2010/main" val="2506600736"/>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27"/>
          <p:cNvSpPr>
            <a:spLocks noGrp="1" noChangeArrowheads="1"/>
          </p:cNvSpPr>
          <p:nvPr>
            <p:ph type="body" idx="1"/>
          </p:nvPr>
        </p:nvSpPr>
        <p:spPr>
          <a:xfrm>
            <a:off x="457200" y="1066800"/>
            <a:ext cx="7620000" cy="5257800"/>
          </a:xfrm>
        </p:spPr>
        <p:txBody>
          <a:bodyPr/>
          <a:lstStyle/>
          <a:p>
            <a:pPr eaLnBrk="1" hangingPunct="1">
              <a:buFontTx/>
              <a:buNone/>
            </a:pPr>
            <a:r>
              <a:rPr lang="en-US" altLang="zh-CN">
                <a:latin typeface="华文新魏" charset="0"/>
                <a:ea typeface="华文新魏" charset="0"/>
                <a:cs typeface="华文新魏" charset="0"/>
              </a:rPr>
              <a:t>  </a:t>
            </a:r>
          </a:p>
        </p:txBody>
      </p:sp>
      <p:grpSp>
        <p:nvGrpSpPr>
          <p:cNvPr id="18436" name="Group 1086"/>
          <p:cNvGrpSpPr>
            <a:grpSpLocks/>
          </p:cNvGrpSpPr>
          <p:nvPr/>
        </p:nvGrpSpPr>
        <p:grpSpPr bwMode="auto">
          <a:xfrm>
            <a:off x="1219200" y="990600"/>
            <a:ext cx="6477000" cy="5562600"/>
            <a:chOff x="768" y="624"/>
            <a:chExt cx="4080" cy="3504"/>
          </a:xfrm>
        </p:grpSpPr>
        <p:sp>
          <p:nvSpPr>
            <p:cNvPr id="18437" name="Text Box 1029"/>
            <p:cNvSpPr txBox="1">
              <a:spLocks noChangeArrowheads="1"/>
            </p:cNvSpPr>
            <p:nvPr/>
          </p:nvSpPr>
          <p:spPr bwMode="auto">
            <a:xfrm>
              <a:off x="2761" y="970"/>
              <a:ext cx="47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查快表</a:t>
              </a:r>
            </a:p>
          </p:txBody>
        </p:sp>
        <p:sp>
          <p:nvSpPr>
            <p:cNvPr id="18438" name="Text Box 1030"/>
            <p:cNvSpPr txBox="1">
              <a:spLocks noChangeArrowheads="1"/>
            </p:cNvSpPr>
            <p:nvPr/>
          </p:nvSpPr>
          <p:spPr bwMode="auto">
            <a:xfrm>
              <a:off x="3282" y="821"/>
              <a:ext cx="475" cy="197"/>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有登记</a:t>
              </a:r>
            </a:p>
          </p:txBody>
        </p:sp>
        <p:sp>
          <p:nvSpPr>
            <p:cNvPr id="18439" name="Line 1031"/>
            <p:cNvSpPr>
              <a:spLocks noChangeShapeType="1"/>
            </p:cNvSpPr>
            <p:nvPr/>
          </p:nvSpPr>
          <p:spPr bwMode="auto">
            <a:xfrm>
              <a:off x="3235" y="1068"/>
              <a:ext cx="759"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40" name="Line 1032"/>
            <p:cNvSpPr>
              <a:spLocks noChangeShapeType="1"/>
            </p:cNvSpPr>
            <p:nvPr/>
          </p:nvSpPr>
          <p:spPr bwMode="auto">
            <a:xfrm>
              <a:off x="3994" y="1068"/>
              <a:ext cx="0" cy="29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41" name="Line 1033"/>
            <p:cNvSpPr>
              <a:spLocks noChangeShapeType="1"/>
            </p:cNvSpPr>
            <p:nvPr/>
          </p:nvSpPr>
          <p:spPr bwMode="auto">
            <a:xfrm>
              <a:off x="2001" y="1068"/>
              <a:ext cx="76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42" name="Text Box 1034"/>
            <p:cNvSpPr txBox="1">
              <a:spLocks noChangeArrowheads="1"/>
            </p:cNvSpPr>
            <p:nvPr/>
          </p:nvSpPr>
          <p:spPr bwMode="auto">
            <a:xfrm>
              <a:off x="2239" y="821"/>
              <a:ext cx="474" cy="197"/>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无登记</a:t>
              </a:r>
            </a:p>
          </p:txBody>
        </p:sp>
        <p:sp>
          <p:nvSpPr>
            <p:cNvPr id="18443" name="Line 1035"/>
            <p:cNvSpPr>
              <a:spLocks noChangeShapeType="1"/>
            </p:cNvSpPr>
            <p:nvPr/>
          </p:nvSpPr>
          <p:spPr bwMode="auto">
            <a:xfrm>
              <a:off x="2001" y="1068"/>
              <a:ext cx="0" cy="29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44" name="Text Box 1036"/>
            <p:cNvSpPr txBox="1">
              <a:spLocks noChangeArrowheads="1"/>
            </p:cNvSpPr>
            <p:nvPr/>
          </p:nvSpPr>
          <p:spPr bwMode="auto">
            <a:xfrm>
              <a:off x="1764" y="1365"/>
              <a:ext cx="475"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查页表</a:t>
              </a:r>
            </a:p>
          </p:txBody>
        </p:sp>
        <p:sp>
          <p:nvSpPr>
            <p:cNvPr id="18445" name="Text Box 1037"/>
            <p:cNvSpPr txBox="1">
              <a:spLocks noChangeArrowheads="1"/>
            </p:cNvSpPr>
            <p:nvPr/>
          </p:nvSpPr>
          <p:spPr bwMode="auto">
            <a:xfrm>
              <a:off x="2381"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登记入快表</a:t>
              </a:r>
            </a:p>
          </p:txBody>
        </p:sp>
        <p:sp>
          <p:nvSpPr>
            <p:cNvPr id="18446" name="Text Box 1038"/>
            <p:cNvSpPr txBox="1">
              <a:spLocks noChangeArrowheads="1"/>
            </p:cNvSpPr>
            <p:nvPr/>
          </p:nvSpPr>
          <p:spPr bwMode="auto">
            <a:xfrm>
              <a:off x="768" y="1661"/>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发缺页中断</a:t>
              </a:r>
            </a:p>
          </p:txBody>
        </p:sp>
        <p:sp>
          <p:nvSpPr>
            <p:cNvPr id="18447" name="Line 1039"/>
            <p:cNvSpPr>
              <a:spLocks noChangeShapeType="1"/>
            </p:cNvSpPr>
            <p:nvPr/>
          </p:nvSpPr>
          <p:spPr bwMode="auto">
            <a:xfrm>
              <a:off x="2239" y="1463"/>
              <a:ext cx="569"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48" name="Line 1040"/>
            <p:cNvSpPr>
              <a:spLocks noChangeShapeType="1"/>
            </p:cNvSpPr>
            <p:nvPr/>
          </p:nvSpPr>
          <p:spPr bwMode="auto">
            <a:xfrm>
              <a:off x="2808" y="1463"/>
              <a:ext cx="0" cy="19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49" name="Text Box 1041"/>
            <p:cNvSpPr txBox="1">
              <a:spLocks noChangeArrowheads="1"/>
            </p:cNvSpPr>
            <p:nvPr/>
          </p:nvSpPr>
          <p:spPr bwMode="auto">
            <a:xfrm>
              <a:off x="2286" y="1216"/>
              <a:ext cx="475" cy="197"/>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在内存</a:t>
              </a:r>
            </a:p>
          </p:txBody>
        </p:sp>
        <p:sp>
          <p:nvSpPr>
            <p:cNvPr id="18450" name="Text Box 1042"/>
            <p:cNvSpPr txBox="1">
              <a:spLocks noChangeArrowheads="1"/>
            </p:cNvSpPr>
            <p:nvPr/>
          </p:nvSpPr>
          <p:spPr bwMode="auto">
            <a:xfrm>
              <a:off x="1195" y="1216"/>
              <a:ext cx="474" cy="197"/>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在外存</a:t>
              </a:r>
            </a:p>
          </p:txBody>
        </p:sp>
        <p:sp>
          <p:nvSpPr>
            <p:cNvPr id="18451" name="Line 1043"/>
            <p:cNvSpPr>
              <a:spLocks noChangeShapeType="1"/>
            </p:cNvSpPr>
            <p:nvPr/>
          </p:nvSpPr>
          <p:spPr bwMode="auto">
            <a:xfrm>
              <a:off x="1195" y="1463"/>
              <a:ext cx="569"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52" name="Line 1044"/>
            <p:cNvSpPr>
              <a:spLocks noChangeShapeType="1"/>
            </p:cNvSpPr>
            <p:nvPr/>
          </p:nvSpPr>
          <p:spPr bwMode="auto">
            <a:xfrm>
              <a:off x="1195" y="1463"/>
              <a:ext cx="0" cy="19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53" name="Text Box 1045"/>
            <p:cNvSpPr txBox="1">
              <a:spLocks noChangeArrowheads="1"/>
            </p:cNvSpPr>
            <p:nvPr/>
          </p:nvSpPr>
          <p:spPr bwMode="auto">
            <a:xfrm>
              <a:off x="3567" y="1365"/>
              <a:ext cx="854" cy="196"/>
            </a:xfrm>
            <a:prstGeom prst="rect">
              <a:avLst/>
            </a:prstGeom>
            <a:solidFill>
              <a:srgbClr val="FFCC66"/>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形成绝对地址</a:t>
              </a:r>
            </a:p>
          </p:txBody>
        </p:sp>
        <p:sp>
          <p:nvSpPr>
            <p:cNvPr id="18454" name="Line 1046"/>
            <p:cNvSpPr>
              <a:spLocks noChangeShapeType="1"/>
            </p:cNvSpPr>
            <p:nvPr/>
          </p:nvSpPr>
          <p:spPr bwMode="auto">
            <a:xfrm>
              <a:off x="2808" y="1858"/>
              <a:ext cx="0" cy="9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55" name="Line 1047"/>
            <p:cNvSpPr>
              <a:spLocks noChangeShapeType="1"/>
            </p:cNvSpPr>
            <p:nvPr/>
          </p:nvSpPr>
          <p:spPr bwMode="auto">
            <a:xfrm>
              <a:off x="2808" y="1957"/>
              <a:ext cx="569"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56" name="Line 1048"/>
            <p:cNvSpPr>
              <a:spLocks noChangeShapeType="1"/>
            </p:cNvSpPr>
            <p:nvPr/>
          </p:nvSpPr>
          <p:spPr bwMode="auto">
            <a:xfrm flipV="1">
              <a:off x="3377" y="1216"/>
              <a:ext cx="0" cy="741"/>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57" name="Line 1049"/>
            <p:cNvSpPr>
              <a:spLocks noChangeShapeType="1"/>
            </p:cNvSpPr>
            <p:nvPr/>
          </p:nvSpPr>
          <p:spPr bwMode="auto">
            <a:xfrm>
              <a:off x="3377" y="1216"/>
              <a:ext cx="617"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58" name="Text Box 1050"/>
            <p:cNvSpPr txBox="1">
              <a:spLocks noChangeArrowheads="1"/>
            </p:cNvSpPr>
            <p:nvPr/>
          </p:nvSpPr>
          <p:spPr bwMode="auto">
            <a:xfrm>
              <a:off x="3568" y="1662"/>
              <a:ext cx="854" cy="196"/>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继续执行指令</a:t>
              </a:r>
            </a:p>
          </p:txBody>
        </p:sp>
        <p:sp>
          <p:nvSpPr>
            <p:cNvPr id="18459" name="Line 1051"/>
            <p:cNvSpPr>
              <a:spLocks noChangeShapeType="1"/>
            </p:cNvSpPr>
            <p:nvPr/>
          </p:nvSpPr>
          <p:spPr bwMode="auto">
            <a:xfrm>
              <a:off x="3994" y="1562"/>
              <a:ext cx="0" cy="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60" name="Line 1052"/>
            <p:cNvSpPr>
              <a:spLocks noChangeShapeType="1"/>
            </p:cNvSpPr>
            <p:nvPr/>
          </p:nvSpPr>
          <p:spPr bwMode="auto">
            <a:xfrm>
              <a:off x="1195" y="1858"/>
              <a:ext cx="0" cy="247"/>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61" name="Line 1053"/>
            <p:cNvSpPr>
              <a:spLocks noChangeShapeType="1"/>
            </p:cNvSpPr>
            <p:nvPr/>
          </p:nvSpPr>
          <p:spPr bwMode="auto">
            <a:xfrm>
              <a:off x="768" y="2006"/>
              <a:ext cx="4080" cy="0"/>
            </a:xfrm>
            <a:prstGeom prst="line">
              <a:avLst/>
            </a:prstGeom>
            <a:noFill/>
            <a:ln w="19050">
              <a:solidFill>
                <a:srgbClr val="000000"/>
              </a:solidFill>
              <a:prstDash val="lg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62" name="Text Box 1054"/>
            <p:cNvSpPr txBox="1">
              <a:spLocks noChangeArrowheads="1"/>
            </p:cNvSpPr>
            <p:nvPr/>
          </p:nvSpPr>
          <p:spPr bwMode="auto">
            <a:xfrm>
              <a:off x="768" y="3833"/>
              <a:ext cx="854" cy="295"/>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重新执行</a:t>
              </a:r>
            </a:p>
            <a:p>
              <a:pPr algn="ctr"/>
              <a:r>
                <a:rPr kumimoji="0" lang="zh-CN" altLang="en-US" sz="1400">
                  <a:solidFill>
                    <a:srgbClr val="FF0000"/>
                  </a:solidFill>
                  <a:latin typeface="华文新魏" charset="0"/>
                  <a:ea typeface="华文新魏" charset="0"/>
                  <a:cs typeface="华文新魏" charset="0"/>
                </a:rPr>
                <a:t>被中断指令</a:t>
              </a:r>
            </a:p>
          </p:txBody>
        </p:sp>
        <p:sp>
          <p:nvSpPr>
            <p:cNvPr id="18463" name="Text Box 1055"/>
            <p:cNvSpPr txBox="1">
              <a:spLocks noChangeArrowheads="1"/>
            </p:cNvSpPr>
            <p:nvPr/>
          </p:nvSpPr>
          <p:spPr bwMode="auto">
            <a:xfrm>
              <a:off x="768" y="353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恢复现场</a:t>
              </a:r>
            </a:p>
          </p:txBody>
        </p:sp>
        <p:sp>
          <p:nvSpPr>
            <p:cNvPr id="18464" name="Text Box 1056"/>
            <p:cNvSpPr txBox="1">
              <a:spLocks noChangeArrowheads="1"/>
            </p:cNvSpPr>
            <p:nvPr/>
          </p:nvSpPr>
          <p:spPr bwMode="auto">
            <a:xfrm>
              <a:off x="768" y="3191"/>
              <a:ext cx="854" cy="24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调整页表和</a:t>
              </a:r>
            </a:p>
            <a:p>
              <a:pPr algn="ctr"/>
              <a:r>
                <a:rPr kumimoji="0" lang="zh-CN" altLang="en-US" sz="1400">
                  <a:solidFill>
                    <a:srgbClr val="FF0000"/>
                  </a:solidFill>
                  <a:latin typeface="华文新魏" charset="0"/>
                  <a:ea typeface="华文新魏" charset="0"/>
                  <a:cs typeface="华文新魏" charset="0"/>
                </a:rPr>
                <a:t>内存分配表</a:t>
              </a:r>
            </a:p>
          </p:txBody>
        </p:sp>
        <p:sp>
          <p:nvSpPr>
            <p:cNvPr id="18465" name="Text Box 1057"/>
            <p:cNvSpPr txBox="1">
              <a:spLocks noChangeArrowheads="1"/>
            </p:cNvSpPr>
            <p:nvPr/>
          </p:nvSpPr>
          <p:spPr bwMode="auto">
            <a:xfrm>
              <a:off x="768" y="289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装入所需页面</a:t>
              </a:r>
            </a:p>
          </p:txBody>
        </p:sp>
        <p:sp>
          <p:nvSpPr>
            <p:cNvPr id="18466" name="Text Box 1058"/>
            <p:cNvSpPr txBox="1">
              <a:spLocks noChangeArrowheads="1"/>
            </p:cNvSpPr>
            <p:nvPr/>
          </p:nvSpPr>
          <p:spPr bwMode="auto">
            <a:xfrm>
              <a:off x="768" y="2401"/>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内存有空闲块</a:t>
              </a:r>
            </a:p>
          </p:txBody>
        </p:sp>
        <p:sp>
          <p:nvSpPr>
            <p:cNvPr id="18467" name="Text Box 1059"/>
            <p:cNvSpPr txBox="1">
              <a:spLocks noChangeArrowheads="1"/>
            </p:cNvSpPr>
            <p:nvPr/>
          </p:nvSpPr>
          <p:spPr bwMode="auto">
            <a:xfrm>
              <a:off x="768" y="2105"/>
              <a:ext cx="854" cy="197"/>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保护现场</a:t>
              </a:r>
            </a:p>
          </p:txBody>
        </p:sp>
        <p:sp>
          <p:nvSpPr>
            <p:cNvPr id="18468" name="Line 1060"/>
            <p:cNvSpPr>
              <a:spLocks noChangeShapeType="1"/>
            </p:cNvSpPr>
            <p:nvPr/>
          </p:nvSpPr>
          <p:spPr bwMode="auto">
            <a:xfrm>
              <a:off x="1195" y="2303"/>
              <a:ext cx="0" cy="9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69" name="Text Box 1061"/>
            <p:cNvSpPr txBox="1">
              <a:spLocks noChangeArrowheads="1"/>
            </p:cNvSpPr>
            <p:nvPr/>
          </p:nvSpPr>
          <p:spPr bwMode="auto">
            <a:xfrm>
              <a:off x="815" y="2648"/>
              <a:ext cx="238" cy="197"/>
            </a:xfrm>
            <a:prstGeom prst="rect">
              <a:avLst/>
            </a:prstGeom>
            <a:solidFill>
              <a:srgbClr val="3399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有</a:t>
              </a:r>
            </a:p>
          </p:txBody>
        </p:sp>
        <p:sp>
          <p:nvSpPr>
            <p:cNvPr id="18470" name="Line 1062"/>
            <p:cNvSpPr>
              <a:spLocks noChangeShapeType="1"/>
            </p:cNvSpPr>
            <p:nvPr/>
          </p:nvSpPr>
          <p:spPr bwMode="auto">
            <a:xfrm>
              <a:off x="1195" y="3734"/>
              <a:ext cx="0" cy="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1" name="Line 1063"/>
            <p:cNvSpPr>
              <a:spLocks noChangeShapeType="1"/>
            </p:cNvSpPr>
            <p:nvPr/>
          </p:nvSpPr>
          <p:spPr bwMode="auto">
            <a:xfrm>
              <a:off x="1195" y="3438"/>
              <a:ext cx="0" cy="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2" name="Line 1064"/>
            <p:cNvSpPr>
              <a:spLocks noChangeShapeType="1"/>
            </p:cNvSpPr>
            <p:nvPr/>
          </p:nvSpPr>
          <p:spPr bwMode="auto">
            <a:xfrm>
              <a:off x="1195" y="3093"/>
              <a:ext cx="0" cy="9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3" name="Line 1065"/>
            <p:cNvSpPr>
              <a:spLocks noChangeShapeType="1"/>
            </p:cNvSpPr>
            <p:nvPr/>
          </p:nvSpPr>
          <p:spPr bwMode="auto">
            <a:xfrm>
              <a:off x="1195" y="2599"/>
              <a:ext cx="0" cy="29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4" name="Line 1066"/>
            <p:cNvSpPr>
              <a:spLocks noChangeShapeType="1"/>
            </p:cNvSpPr>
            <p:nvPr/>
          </p:nvSpPr>
          <p:spPr bwMode="auto">
            <a:xfrm>
              <a:off x="1622" y="2500"/>
              <a:ext cx="2372"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75" name="Text Box 1067"/>
            <p:cNvSpPr txBox="1">
              <a:spLocks noChangeArrowheads="1"/>
            </p:cNvSpPr>
            <p:nvPr/>
          </p:nvSpPr>
          <p:spPr bwMode="auto">
            <a:xfrm>
              <a:off x="3567" y="2847"/>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选择调出页面</a:t>
              </a:r>
            </a:p>
          </p:txBody>
        </p:sp>
        <p:sp>
          <p:nvSpPr>
            <p:cNvPr id="18476" name="Text Box 1068"/>
            <p:cNvSpPr txBox="1">
              <a:spLocks noChangeArrowheads="1"/>
            </p:cNvSpPr>
            <p:nvPr/>
          </p:nvSpPr>
          <p:spPr bwMode="auto">
            <a:xfrm>
              <a:off x="3567" y="3143"/>
              <a:ext cx="854" cy="196"/>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该页是否修改</a:t>
              </a:r>
            </a:p>
          </p:txBody>
        </p:sp>
        <p:sp>
          <p:nvSpPr>
            <p:cNvPr id="18477" name="Line 1069"/>
            <p:cNvSpPr>
              <a:spLocks noChangeShapeType="1"/>
            </p:cNvSpPr>
            <p:nvPr/>
          </p:nvSpPr>
          <p:spPr bwMode="auto">
            <a:xfrm>
              <a:off x="3994" y="2500"/>
              <a:ext cx="0" cy="34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78" name="Text Box 1070"/>
            <p:cNvSpPr txBox="1">
              <a:spLocks noChangeArrowheads="1"/>
            </p:cNvSpPr>
            <p:nvPr/>
          </p:nvSpPr>
          <p:spPr bwMode="auto">
            <a:xfrm>
              <a:off x="2998" y="2995"/>
              <a:ext cx="427" cy="196"/>
            </a:xfrm>
            <a:prstGeom prst="rect">
              <a:avLst/>
            </a:prstGeom>
            <a:solidFill>
              <a:srgbClr val="3399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未修改</a:t>
              </a:r>
            </a:p>
          </p:txBody>
        </p:sp>
        <p:sp>
          <p:nvSpPr>
            <p:cNvPr id="18479" name="Text Box 1071"/>
            <p:cNvSpPr txBox="1">
              <a:spLocks noChangeArrowheads="1"/>
            </p:cNvSpPr>
            <p:nvPr/>
          </p:nvSpPr>
          <p:spPr bwMode="auto">
            <a:xfrm>
              <a:off x="3472" y="3390"/>
              <a:ext cx="427" cy="196"/>
            </a:xfrm>
            <a:prstGeom prst="rect">
              <a:avLst/>
            </a:prstGeom>
            <a:solidFill>
              <a:srgbClr val="3399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已修改</a:t>
              </a:r>
            </a:p>
          </p:txBody>
        </p:sp>
        <p:sp>
          <p:nvSpPr>
            <p:cNvPr id="18480" name="Text Box 1072"/>
            <p:cNvSpPr txBox="1">
              <a:spLocks noChangeArrowheads="1"/>
            </p:cNvSpPr>
            <p:nvPr/>
          </p:nvSpPr>
          <p:spPr bwMode="auto">
            <a:xfrm>
              <a:off x="3567" y="3685"/>
              <a:ext cx="801" cy="299"/>
            </a:xfrm>
            <a:prstGeom prst="rect">
              <a:avLst/>
            </a:prstGeom>
            <a:solidFill>
              <a:srgbClr val="3399FF"/>
            </a:solidFill>
            <a:ln w="19050">
              <a:solidFill>
                <a:srgbClr val="000000"/>
              </a:solidFill>
              <a:miter lim="800000"/>
              <a:headEnd/>
              <a:tailEnd/>
            </a:ln>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把该页写回</a:t>
              </a:r>
            </a:p>
            <a:p>
              <a:pPr algn="ctr"/>
              <a:r>
                <a:rPr kumimoji="0" lang="zh-CN" altLang="en-US" sz="1400">
                  <a:solidFill>
                    <a:srgbClr val="FF0000"/>
                  </a:solidFill>
                  <a:latin typeface="华文新魏" charset="0"/>
                  <a:ea typeface="华文新魏" charset="0"/>
                  <a:cs typeface="华文新魏" charset="0"/>
                </a:rPr>
                <a:t>外存相应位置</a:t>
              </a:r>
            </a:p>
          </p:txBody>
        </p:sp>
        <p:sp>
          <p:nvSpPr>
            <p:cNvPr id="18481" name="Line 1073"/>
            <p:cNvSpPr>
              <a:spLocks noChangeShapeType="1"/>
            </p:cNvSpPr>
            <p:nvPr/>
          </p:nvSpPr>
          <p:spPr bwMode="auto">
            <a:xfrm>
              <a:off x="3994" y="3043"/>
              <a:ext cx="0" cy="9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2" name="Line 1074"/>
            <p:cNvSpPr>
              <a:spLocks noChangeShapeType="1"/>
            </p:cNvSpPr>
            <p:nvPr/>
          </p:nvSpPr>
          <p:spPr bwMode="auto">
            <a:xfrm>
              <a:off x="3994" y="3339"/>
              <a:ext cx="0" cy="34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3" name="Line 1075"/>
            <p:cNvSpPr>
              <a:spLocks noChangeShapeType="1"/>
            </p:cNvSpPr>
            <p:nvPr/>
          </p:nvSpPr>
          <p:spPr bwMode="auto">
            <a:xfrm>
              <a:off x="3994" y="3981"/>
              <a:ext cx="0" cy="9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84" name="Line 1076"/>
            <p:cNvSpPr>
              <a:spLocks noChangeShapeType="1"/>
            </p:cNvSpPr>
            <p:nvPr/>
          </p:nvSpPr>
          <p:spPr bwMode="auto">
            <a:xfrm flipH="1">
              <a:off x="2400" y="4080"/>
              <a:ext cx="1566"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85" name="Line 1078"/>
            <p:cNvSpPr>
              <a:spLocks noChangeShapeType="1"/>
            </p:cNvSpPr>
            <p:nvPr/>
          </p:nvSpPr>
          <p:spPr bwMode="auto">
            <a:xfrm flipH="1">
              <a:off x="1195" y="2747"/>
              <a:ext cx="1233"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6" name="Line 1079"/>
            <p:cNvSpPr>
              <a:spLocks noChangeShapeType="1"/>
            </p:cNvSpPr>
            <p:nvPr/>
          </p:nvSpPr>
          <p:spPr bwMode="auto">
            <a:xfrm flipH="1">
              <a:off x="2428" y="3241"/>
              <a:ext cx="1139"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87" name="Text Box 1080"/>
            <p:cNvSpPr txBox="1">
              <a:spLocks noChangeArrowheads="1"/>
            </p:cNvSpPr>
            <p:nvPr/>
          </p:nvSpPr>
          <p:spPr bwMode="auto">
            <a:xfrm>
              <a:off x="4184" y="2056"/>
              <a:ext cx="617" cy="196"/>
            </a:xfrm>
            <a:prstGeom prst="rect">
              <a:avLst/>
            </a:prstGeom>
            <a:solidFill>
              <a:srgbClr val="3399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操作系统</a:t>
              </a:r>
            </a:p>
          </p:txBody>
        </p:sp>
        <p:sp>
          <p:nvSpPr>
            <p:cNvPr id="18488" name="Text Box 1081"/>
            <p:cNvSpPr txBox="1">
              <a:spLocks noChangeArrowheads="1"/>
            </p:cNvSpPr>
            <p:nvPr/>
          </p:nvSpPr>
          <p:spPr bwMode="auto">
            <a:xfrm>
              <a:off x="4468" y="1760"/>
              <a:ext cx="333" cy="196"/>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硬件</a:t>
              </a:r>
            </a:p>
          </p:txBody>
        </p:sp>
        <p:sp>
          <p:nvSpPr>
            <p:cNvPr id="18489" name="Text Box 1082"/>
            <p:cNvSpPr txBox="1">
              <a:spLocks noChangeArrowheads="1"/>
            </p:cNvSpPr>
            <p:nvPr/>
          </p:nvSpPr>
          <p:spPr bwMode="auto">
            <a:xfrm>
              <a:off x="2713" y="624"/>
              <a:ext cx="617" cy="197"/>
            </a:xfrm>
            <a:prstGeom prst="rect">
              <a:avLst/>
            </a:prstGeom>
            <a:solidFill>
              <a:srgbClr val="FFCC66"/>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逻辑地址</a:t>
              </a:r>
            </a:p>
          </p:txBody>
        </p:sp>
        <p:sp>
          <p:nvSpPr>
            <p:cNvPr id="18490" name="Line 1083"/>
            <p:cNvSpPr>
              <a:spLocks noChangeShapeType="1"/>
            </p:cNvSpPr>
            <p:nvPr/>
          </p:nvSpPr>
          <p:spPr bwMode="auto">
            <a:xfrm>
              <a:off x="2998" y="821"/>
              <a:ext cx="0" cy="14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8491" name="Text Box 1084"/>
            <p:cNvSpPr txBox="1">
              <a:spLocks noChangeArrowheads="1"/>
            </p:cNvSpPr>
            <p:nvPr/>
          </p:nvSpPr>
          <p:spPr bwMode="auto">
            <a:xfrm>
              <a:off x="1717" y="2254"/>
              <a:ext cx="237" cy="197"/>
            </a:xfrm>
            <a:prstGeom prst="rect">
              <a:avLst/>
            </a:prstGeom>
            <a:solidFill>
              <a:srgbClr val="3399FF"/>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400">
                  <a:solidFill>
                    <a:srgbClr val="FF0000"/>
                  </a:solidFill>
                  <a:latin typeface="华文新魏" charset="0"/>
                  <a:ea typeface="华文新魏" charset="0"/>
                  <a:cs typeface="华文新魏" charset="0"/>
                </a:rPr>
                <a:t>无</a:t>
              </a:r>
            </a:p>
          </p:txBody>
        </p:sp>
        <p:sp>
          <p:nvSpPr>
            <p:cNvPr id="18492" name="Line 1085"/>
            <p:cNvSpPr>
              <a:spLocks noChangeShapeType="1"/>
            </p:cNvSpPr>
            <p:nvPr/>
          </p:nvSpPr>
          <p:spPr bwMode="auto">
            <a:xfrm>
              <a:off x="2400" y="2736"/>
              <a:ext cx="0" cy="1344"/>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缺页中断处理的过程</a:t>
            </a:r>
            <a:r>
              <a:rPr lang="zh-CN" altLang="en-US" dirty="0">
                <a:latin typeface="Times New Roman" charset="0"/>
                <a:ea typeface="宋体" charset="0"/>
              </a:rPr>
              <a:t> </a:t>
            </a:r>
            <a:endParaRPr lang="zh-CN" altLang="en-US" dirty="0">
              <a:latin typeface="华文新魏" charset="0"/>
              <a:ea typeface="华文新魏" charset="0"/>
              <a:cs typeface="华文新魏" charset="0"/>
            </a:endParaRPr>
          </a:p>
        </p:txBody>
      </p:sp>
      <p:sp>
        <p:nvSpPr>
          <p:cNvPr id="6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86</a:t>
            </a:fld>
            <a:endParaRPr lang="en-US" altLang="zh-CN" dirty="0"/>
          </a:p>
        </p:txBody>
      </p:sp>
    </p:spTree>
    <p:extLst>
      <p:ext uri="{BB962C8B-B14F-4D97-AF65-F5344CB8AC3E}">
        <p14:creationId xmlns:p14="http://schemas.microsoft.com/office/powerpoint/2010/main" val="2435140281"/>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请求分页虚存系统优缺点</a:t>
            </a:r>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优点</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作业的程序和数据可按页分散存放在内存中，减少移动开销，有效解决碎片问题</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既有利于改进内存利用率，又有利于多道程序运行</a:t>
            </a:r>
          </a:p>
          <a:p>
            <a:r>
              <a:rPr lang="zh-CN" altLang="en-US" dirty="0">
                <a:latin typeface="华文新魏" charset="0"/>
                <a:ea typeface="华文新魏" charset="0"/>
                <a:cs typeface="华文新魏" charset="0"/>
              </a:rPr>
              <a:t> 缺点</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要有硬件支持，机器成本增加</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要进行缺页中断处理，系统开销加大</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87</a:t>
            </a:fld>
            <a:endParaRPr lang="en-US" altLang="zh-CN" dirty="0"/>
          </a:p>
        </p:txBody>
      </p:sp>
    </p:spTree>
    <p:extLst>
      <p:ext uri="{BB962C8B-B14F-4D97-AF65-F5344CB8AC3E}">
        <p14:creationId xmlns:p14="http://schemas.microsoft.com/office/powerpoint/2010/main" val="447968700"/>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页面装入策略和页面清除策略</a:t>
            </a:r>
          </a:p>
        </p:txBody>
      </p:sp>
      <p:sp>
        <p:nvSpPr>
          <p:cNvPr id="3" name="内容占位符 2"/>
          <p:cNvSpPr>
            <a:spLocks noGrp="1"/>
          </p:cNvSpPr>
          <p:nvPr>
            <p:ph idx="1"/>
          </p:nvPr>
        </p:nvSpPr>
        <p:spPr/>
        <p:txBody>
          <a:bodyPr/>
          <a:lstStyle/>
          <a:p>
            <a:r>
              <a:rPr kumimoji="1" lang="zh-CN" altLang="en-US" dirty="0">
                <a:latin typeface="华文新魏"/>
                <a:cs typeface="华文新魏"/>
              </a:rPr>
              <a:t>页面装入策略</a:t>
            </a:r>
          </a:p>
          <a:p>
            <a:pPr lvl="1"/>
            <a:r>
              <a:rPr kumimoji="1" lang="zh-CN" altLang="en-US" dirty="0">
                <a:solidFill>
                  <a:srgbClr val="FF0000"/>
                </a:solidFill>
              </a:rPr>
              <a:t>请页式调度</a:t>
            </a:r>
            <a:r>
              <a:rPr kumimoji="1" lang="zh-CN" altLang="en-US" dirty="0"/>
              <a:t>：产生</a:t>
            </a:r>
            <a:r>
              <a:rPr kumimoji="1" lang="zh-CN" altLang="en-US" dirty="0">
                <a:solidFill>
                  <a:srgbClr val="0000FF"/>
                </a:solidFill>
              </a:rPr>
              <a:t>缺页中断</a:t>
            </a:r>
            <a:r>
              <a:rPr kumimoji="1" lang="zh-CN" altLang="en-US" dirty="0"/>
              <a:t>时加载、系统开销大</a:t>
            </a:r>
          </a:p>
          <a:p>
            <a:pPr lvl="1"/>
            <a:r>
              <a:rPr kumimoji="1" lang="zh-CN" altLang="en-US" dirty="0">
                <a:solidFill>
                  <a:srgbClr val="FF0000"/>
                </a:solidFill>
              </a:rPr>
              <a:t>预调式调度</a:t>
            </a:r>
            <a:r>
              <a:rPr kumimoji="1" lang="zh-CN" altLang="en-US" dirty="0"/>
              <a:t>：预先调入若干页面到内存，需要有好的预测算法支持</a:t>
            </a:r>
          </a:p>
          <a:p>
            <a:r>
              <a:rPr kumimoji="1" lang="zh-CN" altLang="en-US" dirty="0">
                <a:latin typeface="华文新魏"/>
                <a:cs typeface="华文新魏"/>
              </a:rPr>
              <a:t>页面清除策略</a:t>
            </a:r>
          </a:p>
          <a:p>
            <a:pPr lvl="1"/>
            <a:r>
              <a:rPr kumimoji="1" lang="zh-CN" altLang="en-US" dirty="0">
                <a:solidFill>
                  <a:srgbClr val="FF0000"/>
                </a:solidFill>
              </a:rPr>
              <a:t>请页式清除</a:t>
            </a:r>
            <a:endParaRPr kumimoji="1" lang="en-US" altLang="zh-CN" dirty="0"/>
          </a:p>
          <a:p>
            <a:pPr lvl="2"/>
            <a:r>
              <a:rPr kumimoji="1" lang="zh-CN" altLang="en-US" dirty="0">
                <a:latin typeface="华文新魏"/>
                <a:ea typeface="华文新魏"/>
                <a:cs typeface="华文新魏"/>
              </a:rPr>
              <a:t>仅当页面被选中进行替换，且其内容被修改过才写回磁盘，可成批处理</a:t>
            </a:r>
          </a:p>
          <a:p>
            <a:pPr lvl="1"/>
            <a:r>
              <a:rPr kumimoji="1" lang="zh-CN" altLang="en-US" dirty="0"/>
              <a:t>预清除</a:t>
            </a:r>
            <a:endParaRPr kumimoji="1" lang="en-US" altLang="zh-CN" dirty="0"/>
          </a:p>
          <a:p>
            <a:pPr lvl="2"/>
            <a:r>
              <a:rPr kumimoji="1" lang="zh-CN" altLang="en-US" dirty="0">
                <a:latin typeface="华文新魏"/>
                <a:ea typeface="华文新魏"/>
                <a:cs typeface="华文新魏"/>
              </a:rPr>
              <a:t>写出的页面仍然在内存，直到页替换算法选中此页从内存中移出</a:t>
            </a:r>
            <a:endParaRPr kumimoji="1" lang="en-US" altLang="zh-CN" dirty="0">
              <a:latin typeface="华文新魏"/>
              <a:ea typeface="华文新魏"/>
              <a:cs typeface="华文新魏"/>
            </a:endParaRPr>
          </a:p>
          <a:p>
            <a:pPr lvl="2"/>
            <a:r>
              <a:rPr kumimoji="1" lang="zh-CN" altLang="en-US" dirty="0">
                <a:latin typeface="华文新魏"/>
                <a:ea typeface="华文新魏"/>
                <a:cs typeface="华文新魏"/>
              </a:rPr>
              <a:t>如果写回页面在替换前又被修改，此时将无意义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88</a:t>
            </a:fld>
            <a:endParaRPr lang="en-US" altLang="zh-CN" dirty="0"/>
          </a:p>
        </p:txBody>
      </p:sp>
    </p:spTree>
    <p:extLst>
      <p:ext uri="{BB962C8B-B14F-4D97-AF65-F5344CB8AC3E}">
        <p14:creationId xmlns:p14="http://schemas.microsoft.com/office/powerpoint/2010/main" val="4182817855"/>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页面分配策略</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为进程分配内存的考虑因素</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分给进程的空间越小，同一时间处于内存的进程就越多，至少有一个进程处于就绪态的可能性就越大</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如果进程只有小部分在内存里，即使局部性很好，</a:t>
            </a:r>
            <a:r>
              <a:rPr lang="zh-CN" altLang="en-US" dirty="0">
                <a:solidFill>
                  <a:srgbClr val="FF0000"/>
                </a:solidFill>
                <a:latin typeface="华文新魏" charset="0"/>
                <a:ea typeface="华文新魏" charset="0"/>
                <a:cs typeface="华文新魏" charset="0"/>
              </a:rPr>
              <a:t>缺页中断率还会相当</a:t>
            </a:r>
            <a:endParaRPr lang="en-US" altLang="zh-CN" dirty="0">
              <a:solidFill>
                <a:srgbClr val="FF0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因程序的局部性原理，分给进程的内存超过一定限度后，再增加内存空间，不会明显降低进程的缺页中断率</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89</a:t>
            </a:fld>
            <a:endParaRPr lang="en-US" altLang="zh-CN" dirty="0"/>
          </a:p>
        </p:txBody>
      </p:sp>
    </p:spTree>
    <p:extLst>
      <p:ext uri="{BB962C8B-B14F-4D97-AF65-F5344CB8AC3E}">
        <p14:creationId xmlns:p14="http://schemas.microsoft.com/office/powerpoint/2010/main" val="89391171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a:t>动态</a:t>
            </a:r>
            <a:r>
              <a:rPr kumimoji="1" lang="zh-CN" altLang="en-US" dirty="0"/>
              <a:t>链接</a:t>
            </a:r>
          </a:p>
        </p:txBody>
      </p:sp>
      <p:sp>
        <p:nvSpPr>
          <p:cNvPr id="3" name="内容占位符 2"/>
          <p:cNvSpPr>
            <a:spLocks noGrp="1"/>
          </p:cNvSpPr>
          <p:nvPr>
            <p:ph idx="1"/>
          </p:nvPr>
        </p:nvSpPr>
        <p:spPr/>
        <p:txBody>
          <a:bodyPr/>
          <a:lstStyle/>
          <a:p>
            <a:pPr eaLnBrk="1" hangingPunct="1"/>
            <a:r>
              <a:rPr lang="zh-CN" altLang="zh-CN" dirty="0"/>
              <a:t>在程序装入内存前</a:t>
            </a:r>
            <a:r>
              <a:rPr lang="zh-CN" altLang="en-US" dirty="0"/>
              <a:t>，不</a:t>
            </a:r>
            <a:r>
              <a:rPr lang="zh-CN" altLang="zh-CN" dirty="0"/>
              <a:t>进行程序各目标模块的链接，而是在</a:t>
            </a:r>
            <a:r>
              <a:rPr lang="zh-CN" altLang="zh-CN" dirty="0">
                <a:solidFill>
                  <a:srgbClr val="0000FF"/>
                </a:solidFill>
              </a:rPr>
              <a:t>程序装载时</a:t>
            </a:r>
            <a:r>
              <a:rPr lang="zh-CN" altLang="zh-CN" dirty="0"/>
              <a:t>，</a:t>
            </a:r>
            <a:r>
              <a:rPr lang="zh-CN" altLang="zh-CN" dirty="0">
                <a:solidFill>
                  <a:srgbClr val="FF0000"/>
                </a:solidFill>
              </a:rPr>
              <a:t>一边装载一边链接</a:t>
            </a:r>
            <a:r>
              <a:rPr lang="zh-CN" altLang="zh-CN" dirty="0"/>
              <a:t>，生成一个可执行程序 </a:t>
            </a:r>
            <a:endParaRPr lang="en-US" altLang="zh-CN" dirty="0"/>
          </a:p>
          <a:p>
            <a:pPr lvl="1" eaLnBrk="1" hangingPunct="1"/>
            <a:r>
              <a:rPr lang="zh-CN" altLang="zh-CN" dirty="0"/>
              <a:t>装载目标模块时，若</a:t>
            </a:r>
            <a:r>
              <a:rPr lang="zh-CN" altLang="zh-CN" dirty="0">
                <a:solidFill>
                  <a:srgbClr val="FF0000"/>
                </a:solidFill>
              </a:rPr>
              <a:t>发生外部模块调用</a:t>
            </a:r>
            <a:r>
              <a:rPr lang="zh-CN" altLang="zh-CN" dirty="0"/>
              <a:t>，将</a:t>
            </a:r>
            <a:r>
              <a:rPr lang="zh-CN" altLang="zh-CN" dirty="0">
                <a:solidFill>
                  <a:srgbClr val="FF0000"/>
                </a:solidFill>
              </a:rPr>
              <a:t>引发</a:t>
            </a:r>
            <a:r>
              <a:rPr lang="zh-CN" altLang="zh-CN" dirty="0"/>
              <a:t>相应外部目标模块的</a:t>
            </a:r>
            <a:r>
              <a:rPr lang="zh-CN" altLang="zh-CN" dirty="0">
                <a:solidFill>
                  <a:srgbClr val="0000FF"/>
                </a:solidFill>
              </a:rPr>
              <a:t>搜索</a:t>
            </a:r>
            <a:r>
              <a:rPr lang="zh-CN" altLang="zh-CN" dirty="0"/>
              <a:t>、</a:t>
            </a:r>
            <a:r>
              <a:rPr lang="zh-CN" altLang="zh-CN" dirty="0">
                <a:solidFill>
                  <a:srgbClr val="0000FF"/>
                </a:solidFill>
              </a:rPr>
              <a:t>装载</a:t>
            </a:r>
            <a:r>
              <a:rPr lang="zh-CN" altLang="zh-CN" dirty="0"/>
              <a:t>和</a:t>
            </a:r>
            <a:r>
              <a:rPr lang="zh-CN" altLang="zh-CN" dirty="0">
                <a:solidFill>
                  <a:srgbClr val="0000FF"/>
                </a:solidFill>
              </a:rPr>
              <a:t>链接</a:t>
            </a:r>
            <a:r>
              <a:rPr lang="zh-CN" altLang="zh-CN" dirty="0"/>
              <a:t> </a:t>
            </a:r>
            <a:endParaRPr lang="en-US" altLang="zh-CN" dirty="0"/>
          </a:p>
          <a:p>
            <a:pPr eaLnBrk="1" hangingPunct="1"/>
            <a:r>
              <a:rPr lang="zh-CN" altLang="en-US" dirty="0"/>
              <a:t>优点</a:t>
            </a:r>
            <a:endParaRPr lang="en-US" altLang="zh-CN" dirty="0"/>
          </a:p>
          <a:p>
            <a:pPr lvl="1" eaLnBrk="1" hangingPunct="1"/>
            <a:r>
              <a:rPr lang="zh-CN" altLang="zh-CN" dirty="0"/>
              <a:t>各目标模块相对独立存在，</a:t>
            </a:r>
            <a:r>
              <a:rPr lang="zh-CN" altLang="zh-CN" dirty="0">
                <a:solidFill>
                  <a:srgbClr val="FF0000"/>
                </a:solidFill>
              </a:rPr>
              <a:t>便于个别目标模块的修改或更新</a:t>
            </a:r>
            <a:r>
              <a:rPr lang="zh-CN" altLang="zh-CN" dirty="0"/>
              <a:t>，且不影响程序的装载和执行</a:t>
            </a:r>
            <a:endParaRPr lang="en-US" altLang="zh-CN" dirty="0"/>
          </a:p>
          <a:p>
            <a:pPr lvl="1" eaLnBrk="1" hangingPunct="1"/>
            <a:r>
              <a:rPr lang="zh-CN" altLang="zh-CN" dirty="0"/>
              <a:t>若发现所需某</a:t>
            </a:r>
            <a:r>
              <a:rPr lang="zh-CN" altLang="zh-CN" dirty="0">
                <a:solidFill>
                  <a:srgbClr val="FF0000"/>
                </a:solidFill>
              </a:rPr>
              <a:t>目标模块已在内存</a:t>
            </a:r>
            <a:r>
              <a:rPr lang="zh-CN" altLang="zh-CN" dirty="0"/>
              <a:t>，</a:t>
            </a:r>
            <a:r>
              <a:rPr lang="zh-CN" altLang="zh-CN" dirty="0">
                <a:solidFill>
                  <a:srgbClr val="FF0000"/>
                </a:solidFill>
              </a:rPr>
              <a:t>可直接进行链接</a:t>
            </a:r>
            <a:r>
              <a:rPr lang="zh-CN" altLang="zh-CN" dirty="0"/>
              <a:t>且无须再次装载，支持目标模块的共享 </a:t>
            </a:r>
            <a:endParaRPr lang="en-US" altLang="zh-CN" dirty="0"/>
          </a:p>
          <a:p>
            <a:pPr eaLnBrk="1" hangingPunct="1"/>
            <a:r>
              <a:rPr lang="zh-CN" altLang="en-US" dirty="0"/>
              <a:t>缺点</a:t>
            </a:r>
            <a:endParaRPr lang="en-US" altLang="zh-CN" dirty="0"/>
          </a:p>
          <a:p>
            <a:pPr lvl="1" eaLnBrk="1" hangingPunct="1"/>
            <a:r>
              <a:rPr lang="zh-CN" altLang="zh-CN" dirty="0"/>
              <a:t>装载程序和链接程序将合二为一，增加了设计和开发难度</a:t>
            </a:r>
            <a:endParaRPr lang="en-US" altLang="zh-CN" dirty="0"/>
          </a:p>
          <a:p>
            <a:pPr eaLnBrk="1" hangingPunct="1"/>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a:t>
            </a:fld>
            <a:endParaRPr lang="en-US" altLang="zh-CN" dirty="0"/>
          </a:p>
        </p:txBody>
      </p:sp>
    </p:spTree>
    <p:extLst>
      <p:ext uri="{BB962C8B-B14F-4D97-AF65-F5344CB8AC3E}">
        <p14:creationId xmlns:p14="http://schemas.microsoft.com/office/powerpoint/2010/main" val="2100295820"/>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页面分配策略</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固定分配</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a:t>
            </a:r>
            <a:r>
              <a:rPr lang="zh-CN" altLang="en-US" dirty="0">
                <a:solidFill>
                  <a:srgbClr val="FF0000"/>
                </a:solidFill>
                <a:latin typeface="华文新魏" charset="0"/>
                <a:ea typeface="华文新魏" charset="0"/>
                <a:cs typeface="华文新魏" charset="0"/>
              </a:rPr>
              <a:t>保持页框数固定不变</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进程创建时，根据进程类型和程序员的要求决定页框数，只要有一个缺页中断产生，进程就会有一页被替换</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可变分配</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进程分得的</a:t>
            </a:r>
            <a:r>
              <a:rPr lang="zh-CN" altLang="en-US" dirty="0">
                <a:solidFill>
                  <a:srgbClr val="FF0000"/>
                </a:solidFill>
                <a:latin typeface="华文新魏" charset="0"/>
                <a:ea typeface="华文新魏" charset="0"/>
                <a:cs typeface="华文新魏" charset="0"/>
              </a:rPr>
              <a:t>页框数可变</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进程执行的某阶段缺页率较高，说明目前局部性较差，系统可多分些页框以降低缺页率</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反之说明进程目前的局部性较好，可减少分给进程的页框数</a:t>
            </a:r>
          </a:p>
          <a:p>
            <a:pPr lvl="1" eaLnBrk="1" hangingPunct="1"/>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90</a:t>
            </a:fld>
            <a:endParaRPr lang="en-US" altLang="zh-CN" dirty="0"/>
          </a:p>
        </p:txBody>
      </p:sp>
    </p:spTree>
    <p:extLst>
      <p:ext uri="{BB962C8B-B14F-4D97-AF65-F5344CB8AC3E}">
        <p14:creationId xmlns:p14="http://schemas.microsoft.com/office/powerpoint/2010/main" val="1797895032"/>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页面替换策略</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全局替换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页面替换算法的作用范围是</a:t>
            </a:r>
            <a:r>
              <a:rPr lang="zh-CN" altLang="en-US" dirty="0">
                <a:solidFill>
                  <a:srgbClr val="FF0000"/>
                </a:solidFill>
                <a:latin typeface="华文新魏" charset="0"/>
                <a:ea typeface="华文新魏" charset="0"/>
                <a:cs typeface="华文新魏" charset="0"/>
              </a:rPr>
              <a:t>整个系统</a:t>
            </a:r>
            <a:r>
              <a:rPr lang="zh-CN" altLang="en-US" dirty="0">
                <a:latin typeface="华文新魏" charset="0"/>
                <a:ea typeface="华文新魏" charset="0"/>
                <a:cs typeface="华文新魏" charset="0"/>
              </a:rPr>
              <a:t>，可以在运行进程间</a:t>
            </a:r>
            <a:r>
              <a:rPr lang="zh-CN" altLang="en-US" dirty="0">
                <a:solidFill>
                  <a:srgbClr val="FF0000"/>
                </a:solidFill>
                <a:latin typeface="华文新魏" charset="0"/>
                <a:ea typeface="华文新魏" charset="0"/>
                <a:cs typeface="华文新魏" charset="0"/>
              </a:rPr>
              <a:t>动态地分配</a:t>
            </a:r>
            <a:r>
              <a:rPr lang="zh-CN" altLang="en-US" dirty="0">
                <a:latin typeface="华文新魏" charset="0"/>
                <a:ea typeface="华文新魏" charset="0"/>
                <a:cs typeface="华文新魏" charset="0"/>
              </a:rPr>
              <a:t>页框</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局部替换</a:t>
            </a:r>
          </a:p>
          <a:p>
            <a:pPr lvl="1" eaLnBrk="1" hangingPunct="1"/>
            <a:r>
              <a:rPr lang="zh-CN" altLang="en-US" dirty="0">
                <a:latin typeface="华文新魏" charset="0"/>
                <a:ea typeface="华文新魏" charset="0"/>
                <a:cs typeface="华文新魏" charset="0"/>
              </a:rPr>
              <a:t>页面替换算法的作用范围局限于</a:t>
            </a:r>
            <a:r>
              <a:rPr lang="zh-CN" altLang="en-US" dirty="0">
                <a:solidFill>
                  <a:srgbClr val="FF0000"/>
                </a:solidFill>
                <a:latin typeface="华文新魏" charset="0"/>
                <a:ea typeface="华文新魏" charset="0"/>
                <a:cs typeface="华文新魏" charset="0"/>
              </a:rPr>
              <a:t>本进程</a:t>
            </a:r>
            <a:r>
              <a:rPr lang="zh-CN" altLang="en-US" dirty="0">
                <a:latin typeface="华文新魏" charset="0"/>
                <a:ea typeface="华文新魏" charset="0"/>
                <a:cs typeface="华文新魏" charset="0"/>
              </a:rPr>
              <a:t>，实际上需要为每个进程分配</a:t>
            </a:r>
            <a:r>
              <a:rPr lang="zh-CN" altLang="en-US" dirty="0">
                <a:solidFill>
                  <a:srgbClr val="FF0000"/>
                </a:solidFill>
                <a:latin typeface="华文新魏" charset="0"/>
                <a:ea typeface="华文新魏" charset="0"/>
                <a:cs typeface="华文新魏" charset="0"/>
              </a:rPr>
              <a:t>固定的页框</a:t>
            </a:r>
            <a:r>
              <a:rPr lang="zh-CN" altLang="en-US" dirty="0">
                <a:latin typeface="华文新魏" charset="0"/>
                <a:ea typeface="华文新魏" charset="0"/>
                <a:cs typeface="华文新魏" charset="0"/>
              </a:rPr>
              <a:t>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91</a:t>
            </a:fld>
            <a:endParaRPr lang="en-US" altLang="zh-CN" dirty="0"/>
          </a:p>
        </p:txBody>
      </p:sp>
    </p:spTree>
    <p:extLst>
      <p:ext uri="{BB962C8B-B14F-4D97-AF65-F5344CB8AC3E}">
        <p14:creationId xmlns:p14="http://schemas.microsoft.com/office/powerpoint/2010/main" val="1164236065"/>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固定分配和局部替换策略配合使用</a:t>
            </a:r>
          </a:p>
        </p:txBody>
      </p:sp>
      <p:sp>
        <p:nvSpPr>
          <p:cNvPr id="4" name="内容占位符 3"/>
          <p:cNvSpPr>
            <a:spLocks noGrp="1"/>
          </p:cNvSpPr>
          <p:nvPr>
            <p:ph idx="1"/>
          </p:nvPr>
        </p:nvSpPr>
        <p:spPr/>
        <p:txBody>
          <a:bodyPr/>
          <a:lstStyle/>
          <a:p>
            <a:r>
              <a:rPr kumimoji="1" lang="zh-CN" altLang="en-US" dirty="0"/>
              <a:t>进程分得的页框数不变，发生缺页中断，只能从进程的页面中选页替换，保证进程的页框总数不变</a:t>
            </a:r>
            <a:endParaRPr kumimoji="1" lang="en-US" altLang="zh-CN" dirty="0"/>
          </a:p>
          <a:p>
            <a:r>
              <a:rPr kumimoji="1" lang="zh-CN" altLang="en-US" sz="2800" dirty="0">
                <a:latin typeface="Times New Roman" pitchFamily="18" charset="0"/>
                <a:cs typeface="Times New Roman" pitchFamily="18" charset="0"/>
              </a:rPr>
              <a:t>策略难点：</a:t>
            </a:r>
            <a:r>
              <a:rPr kumimoji="1" lang="zh-CN" altLang="en-US" dirty="0">
                <a:solidFill>
                  <a:srgbClr val="FF0000"/>
                </a:solidFill>
              </a:rPr>
              <a:t>应给每个进程分配多少页框</a:t>
            </a:r>
            <a:endParaRPr kumimoji="1" lang="en-US" altLang="zh-CN" sz="2800" dirty="0">
              <a:solidFill>
                <a:srgbClr val="FF0000"/>
              </a:solidFill>
            </a:endParaRPr>
          </a:p>
          <a:p>
            <a:pPr lvl="1"/>
            <a:r>
              <a:rPr kumimoji="1" lang="zh-CN" altLang="en-US" dirty="0"/>
              <a:t>给少了</a:t>
            </a:r>
            <a:r>
              <a:rPr kumimoji="1" lang="zh-CN" altLang="zh-CN" dirty="0"/>
              <a:t>，</a:t>
            </a:r>
            <a:r>
              <a:rPr kumimoji="1" lang="zh-CN" altLang="en-US" dirty="0"/>
              <a:t>缺页中断率高</a:t>
            </a:r>
            <a:endParaRPr kumimoji="1" lang="en-US" altLang="zh-CN" dirty="0"/>
          </a:p>
          <a:p>
            <a:pPr lvl="1"/>
            <a:r>
              <a:rPr kumimoji="1" lang="zh-CN" altLang="en-US" dirty="0"/>
              <a:t>给多了，会使内存中能同时执行的进程数减少，进而造成处理器和其它设备空闲</a:t>
            </a:r>
            <a:endParaRPr kumimoji="1" lang="en-US" altLang="zh-CN" dirty="0"/>
          </a:p>
          <a:p>
            <a:r>
              <a:rPr kumimoji="1" lang="zh-CN" altLang="en-US" dirty="0"/>
              <a:t>采用固定分配算法，系统把页框分配给进程，采用</a:t>
            </a:r>
          </a:p>
          <a:p>
            <a:pPr lvl="1"/>
            <a:r>
              <a:rPr kumimoji="1" lang="zh-CN" altLang="en-US" dirty="0"/>
              <a:t>平均分配</a:t>
            </a:r>
          </a:p>
          <a:p>
            <a:pPr lvl="1"/>
            <a:r>
              <a:rPr kumimoji="1" lang="zh-CN" altLang="en-US" dirty="0"/>
              <a:t>按比例分配</a:t>
            </a:r>
            <a:r>
              <a:rPr kumimoji="1" lang="en-US" altLang="zh-CN" dirty="0"/>
              <a:t> </a:t>
            </a:r>
          </a:p>
          <a:p>
            <a:pPr lvl="1"/>
            <a:r>
              <a:rPr kumimoji="1" lang="zh-CN" altLang="en-US" dirty="0"/>
              <a:t>优先权分配</a:t>
            </a:r>
          </a:p>
          <a:p>
            <a:endParaRPr kumimoji="1" lang="zh-CN" altLang="en-US" dirty="0"/>
          </a:p>
          <a:p>
            <a:pPr lvl="1"/>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92</a:t>
            </a:fld>
            <a:endParaRPr lang="en-US" altLang="zh-CN" dirty="0"/>
          </a:p>
        </p:txBody>
      </p:sp>
    </p:spTree>
    <p:extLst>
      <p:ext uri="{BB962C8B-B14F-4D97-AF65-F5344CB8AC3E}">
        <p14:creationId xmlns:p14="http://schemas.microsoft.com/office/powerpoint/2010/main" val="2710171512"/>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可变分配和全局替换策略配合使用</a:t>
            </a:r>
          </a:p>
        </p:txBody>
      </p:sp>
      <p:sp>
        <p:nvSpPr>
          <p:cNvPr id="3" name="内容占位符 2"/>
          <p:cNvSpPr>
            <a:spLocks noGrp="1"/>
          </p:cNvSpPr>
          <p:nvPr>
            <p:ph idx="1"/>
          </p:nvPr>
        </p:nvSpPr>
        <p:spPr/>
        <p:txBody>
          <a:bodyPr/>
          <a:lstStyle/>
          <a:p>
            <a:r>
              <a:rPr kumimoji="1" lang="zh-CN" altLang="en-US" dirty="0">
                <a:latin typeface="华文新魏"/>
                <a:cs typeface="华文新魏"/>
              </a:rPr>
              <a:t>为每个</a:t>
            </a:r>
            <a:r>
              <a:rPr kumimoji="1" lang="zh-CN" altLang="en-US" dirty="0">
                <a:solidFill>
                  <a:srgbClr val="FF0000"/>
                </a:solidFill>
                <a:latin typeface="华文新魏"/>
                <a:cs typeface="华文新魏"/>
              </a:rPr>
              <a:t>进程</a:t>
            </a:r>
            <a:r>
              <a:rPr kumimoji="1" lang="zh-CN" altLang="en-US" dirty="0">
                <a:latin typeface="华文新魏"/>
                <a:cs typeface="华文新魏"/>
              </a:rPr>
              <a:t>分配一定数目页框</a:t>
            </a:r>
            <a:r>
              <a:rPr kumimoji="1" lang="zh-CN" altLang="zh-CN" dirty="0">
                <a:latin typeface="华文新魏"/>
                <a:cs typeface="华文新魏"/>
              </a:rPr>
              <a:t>，</a:t>
            </a:r>
            <a:r>
              <a:rPr kumimoji="1" lang="zh-CN" altLang="en-US" dirty="0">
                <a:solidFill>
                  <a:srgbClr val="FF0000"/>
                </a:solidFill>
                <a:latin typeface="华文新魏"/>
                <a:cs typeface="华文新魏"/>
              </a:rPr>
              <a:t>操作系统</a:t>
            </a:r>
            <a:r>
              <a:rPr kumimoji="1" lang="zh-CN" altLang="en-US" dirty="0">
                <a:latin typeface="华文新魏"/>
                <a:cs typeface="华文新魏"/>
              </a:rPr>
              <a:t>保留若干空闲页框</a:t>
            </a:r>
            <a:endParaRPr kumimoji="1" lang="en-US" altLang="zh-CN" dirty="0">
              <a:latin typeface="华文新魏"/>
              <a:cs typeface="华文新魏"/>
            </a:endParaRPr>
          </a:p>
          <a:p>
            <a:pPr lvl="1"/>
            <a:r>
              <a:rPr kumimoji="1" lang="zh-CN" altLang="en-US" dirty="0"/>
              <a:t>进程发生缺页中断时，从系统空闲页框中选一个给进程</a:t>
            </a:r>
            <a:endParaRPr kumimoji="1" lang="en-US" altLang="zh-CN" dirty="0"/>
          </a:p>
          <a:p>
            <a:pPr lvl="2"/>
            <a:r>
              <a:rPr kumimoji="1" lang="zh-CN" altLang="en-US" dirty="0">
                <a:latin typeface="华文新魏"/>
                <a:ea typeface="华文新魏"/>
                <a:cs typeface="华文新魏"/>
              </a:rPr>
              <a:t>这样产生缺页中断进程的内存空间会逐渐增大，有助于减少系统的缺页中断次数</a:t>
            </a:r>
          </a:p>
          <a:p>
            <a:pPr lvl="1"/>
            <a:r>
              <a:rPr kumimoji="1" lang="zh-CN" altLang="en-US" dirty="0"/>
              <a:t>系统拥有的空闲页框耗尽时 ，会从内存中选择一页淘汰</a:t>
            </a:r>
            <a:endParaRPr kumimoji="1" lang="en-US" altLang="zh-CN" dirty="0"/>
          </a:p>
          <a:p>
            <a:pPr lvl="2"/>
            <a:r>
              <a:rPr kumimoji="1" lang="zh-CN" altLang="en-US" dirty="0">
                <a:solidFill>
                  <a:srgbClr val="FF0000"/>
                </a:solidFill>
                <a:latin typeface="华文新魏"/>
                <a:ea typeface="华文新魏"/>
                <a:cs typeface="华文新魏"/>
              </a:rPr>
              <a:t>该页可以是内存中任一进程的页面</a:t>
            </a:r>
            <a:r>
              <a:rPr kumimoji="1" lang="zh-CN" altLang="en-US" dirty="0">
                <a:latin typeface="华文新魏"/>
                <a:ea typeface="华文新魏"/>
                <a:cs typeface="华文新魏"/>
              </a:rPr>
              <a:t>，这样又会使该进程的页框数减少，缺页中断率上升</a:t>
            </a:r>
          </a:p>
          <a:p>
            <a:r>
              <a:rPr kumimoji="1" lang="zh-CN" altLang="en-US" dirty="0"/>
              <a:t>难点：如何选择替换页面</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93</a:t>
            </a:fld>
            <a:endParaRPr lang="en-US" altLang="zh-CN" dirty="0"/>
          </a:p>
        </p:txBody>
      </p:sp>
    </p:spTree>
    <p:extLst>
      <p:ext uri="{BB962C8B-B14F-4D97-AF65-F5344CB8AC3E}">
        <p14:creationId xmlns:p14="http://schemas.microsoft.com/office/powerpoint/2010/main" val="3301982252"/>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可变分配和局部替换配合使用</a:t>
            </a:r>
          </a:p>
        </p:txBody>
      </p:sp>
      <p:sp>
        <p:nvSpPr>
          <p:cNvPr id="3" name="内容占位符 2"/>
          <p:cNvSpPr>
            <a:spLocks noGrp="1"/>
          </p:cNvSpPr>
          <p:nvPr>
            <p:ph idx="1"/>
          </p:nvPr>
        </p:nvSpPr>
        <p:spPr/>
        <p:txBody>
          <a:bodyPr/>
          <a:lstStyle/>
          <a:p>
            <a:pPr>
              <a:lnSpc>
                <a:spcPct val="90000"/>
              </a:lnSpc>
            </a:pPr>
            <a:r>
              <a:rPr kumimoji="1" lang="zh-CN" altLang="en-US" dirty="0"/>
              <a:t>新进程装入内存时，根据应用类型、程序要求，</a:t>
            </a:r>
            <a:r>
              <a:rPr kumimoji="1" lang="zh-CN" altLang="en-US" dirty="0">
                <a:solidFill>
                  <a:srgbClr val="FF0000"/>
                </a:solidFill>
              </a:rPr>
              <a:t>分配给一定数目页框</a:t>
            </a:r>
            <a:r>
              <a:rPr kumimoji="1" lang="zh-CN" altLang="en-US" dirty="0"/>
              <a:t>，可用请页式或预调式完成这个分配</a:t>
            </a:r>
          </a:p>
          <a:p>
            <a:pPr>
              <a:lnSpc>
                <a:spcPct val="90000"/>
              </a:lnSpc>
            </a:pPr>
            <a:r>
              <a:rPr kumimoji="1" lang="zh-CN" altLang="en-US" dirty="0"/>
              <a:t>产生缺页中断时，从进程的页面中选一个页面替换</a:t>
            </a:r>
          </a:p>
          <a:p>
            <a:pPr>
              <a:lnSpc>
                <a:spcPct val="90000"/>
              </a:lnSpc>
            </a:pPr>
            <a:r>
              <a:rPr kumimoji="1" lang="zh-CN" altLang="en-US" dirty="0"/>
              <a:t>不时重新评价进程的分配，增加或减少分配给进程的页框以改善系统性能</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94</a:t>
            </a:fld>
            <a:endParaRPr lang="en-US" altLang="zh-CN" dirty="0"/>
          </a:p>
        </p:txBody>
      </p:sp>
    </p:spTree>
    <p:extLst>
      <p:ext uri="{BB962C8B-B14F-4D97-AF65-F5344CB8AC3E}">
        <p14:creationId xmlns:p14="http://schemas.microsoft.com/office/powerpoint/2010/main" val="1067398818"/>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缺页中断率</a:t>
            </a:r>
          </a:p>
        </p:txBody>
      </p:sp>
      <p:sp>
        <p:nvSpPr>
          <p:cNvPr id="3" name="内容占位符 2"/>
          <p:cNvSpPr>
            <a:spLocks noGrp="1"/>
          </p:cNvSpPr>
          <p:nvPr>
            <p:ph idx="1"/>
          </p:nvPr>
        </p:nvSpPr>
        <p:spPr/>
        <p:txBody>
          <a:bodyPr/>
          <a:lstStyle/>
          <a:p>
            <a:r>
              <a:rPr kumimoji="1" lang="zh-CN" altLang="en-US" dirty="0">
                <a:latin typeface="STXinwei" panose="02010800040101010101" pitchFamily="2" charset="-122"/>
                <a:ea typeface="STXinwei" panose="02010800040101010101" pitchFamily="2" charset="-122"/>
              </a:rPr>
              <a:t>页面替换 </a:t>
            </a:r>
          </a:p>
          <a:p>
            <a:r>
              <a:rPr kumimoji="1" lang="zh-CN" altLang="en-US" dirty="0">
                <a:latin typeface="STXinwei" panose="02010800040101010101" pitchFamily="2" charset="-122"/>
                <a:ea typeface="STXinwei" panose="02010800040101010101" pitchFamily="2" charset="-122"/>
              </a:rPr>
              <a:t>页面淘汰算法</a:t>
            </a:r>
          </a:p>
          <a:p>
            <a:r>
              <a:rPr kumimoji="1" lang="en-US" altLang="zh-CN" dirty="0">
                <a:latin typeface="STXinwei" panose="02010800040101010101" pitchFamily="2" charset="-122"/>
                <a:ea typeface="STXinwei" panose="02010800040101010101" pitchFamily="2" charset="-122"/>
              </a:rPr>
              <a:t>“</a:t>
            </a:r>
            <a:r>
              <a:rPr kumimoji="1" lang="zh-CN" altLang="en-US" dirty="0">
                <a:latin typeface="STXinwei" panose="02010800040101010101" pitchFamily="2" charset="-122"/>
                <a:ea typeface="STXinwei" panose="02010800040101010101" pitchFamily="2" charset="-122"/>
              </a:rPr>
              <a:t>抖动”</a:t>
            </a:r>
            <a:r>
              <a:rPr kumimoji="1" lang="en-US" altLang="zh-CN" dirty="0">
                <a:latin typeface="STXinwei" panose="02010800040101010101" pitchFamily="2" charset="-122"/>
                <a:ea typeface="STXinwei" panose="02010800040101010101" pitchFamily="2" charset="-122"/>
              </a:rPr>
              <a:t>(Thrashing)</a:t>
            </a:r>
            <a:r>
              <a:rPr kumimoji="1" lang="zh-CN" altLang="en-US" dirty="0">
                <a:latin typeface="STXinwei" panose="02010800040101010101" pitchFamily="2" charset="-122"/>
                <a:ea typeface="STXinwei" panose="02010800040101010101" pitchFamily="2" charset="-122"/>
              </a:rPr>
              <a:t>现象</a:t>
            </a:r>
            <a:endParaRPr kumimoji="1" lang="en-US" altLang="zh-CN" dirty="0">
              <a:latin typeface="STXinwei" panose="02010800040101010101" pitchFamily="2" charset="-122"/>
              <a:ea typeface="STXinwei" panose="02010800040101010101" pitchFamily="2" charset="-122"/>
            </a:endParaRPr>
          </a:p>
          <a:p>
            <a:pPr lvl="1"/>
            <a:r>
              <a:rPr kumimoji="1" lang="zh-CN" altLang="en-US" dirty="0">
                <a:latin typeface="STXinwei" panose="02010800040101010101" pitchFamily="2" charset="-122"/>
                <a:ea typeface="STXinwei" panose="02010800040101010101" pitchFamily="2" charset="-122"/>
              </a:rPr>
              <a:t>内存中运行进程过多，分配给的页框太少</a:t>
            </a:r>
            <a:endParaRPr kumimoji="1" lang="en-US" altLang="zh-CN" dirty="0">
              <a:latin typeface="STXinwei" panose="02010800040101010101" pitchFamily="2" charset="-122"/>
              <a:ea typeface="STXinwei" panose="02010800040101010101" pitchFamily="2" charset="-122"/>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Tree>
    <p:extLst>
      <p:ext uri="{BB962C8B-B14F-4D97-AF65-F5344CB8AC3E}">
        <p14:creationId xmlns:p14="http://schemas.microsoft.com/office/powerpoint/2010/main" val="2324809936"/>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影响缺页中断率的因素</a:t>
            </a:r>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假定作业</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共计</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页，系统分配给它的内存块只有</a:t>
            </a:r>
            <a:r>
              <a:rPr lang="en-US" altLang="zh-CN" dirty="0">
                <a:solidFill>
                  <a:srgbClr val="008000"/>
                </a:solidFill>
                <a:latin typeface="华文新魏" charset="0"/>
                <a:ea typeface="华文新魏" charset="0"/>
                <a:cs typeface="华文新魏" charset="0"/>
              </a:rPr>
              <a:t>m</a:t>
            </a:r>
            <a:r>
              <a:rPr lang="zh-CN" altLang="en-US" dirty="0">
                <a:latin typeface="华文新魏" charset="0"/>
                <a:ea typeface="华文新魏" charset="0"/>
                <a:cs typeface="华文新魏" charset="0"/>
              </a:rPr>
              <a:t>块（１≤</a:t>
            </a:r>
            <a:r>
              <a:rPr lang="en-US" altLang="zh-CN" dirty="0" err="1">
                <a:latin typeface="华文新魏" charset="0"/>
                <a:ea typeface="华文新魏" charset="0"/>
                <a:cs typeface="华文新魏" charset="0"/>
              </a:rPr>
              <a:t>m≤n</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如果作业</a:t>
            </a:r>
            <a:r>
              <a:rPr lang="en-US" altLang="zh-CN" dirty="0">
                <a:latin typeface="华文新魏" charset="0"/>
                <a:ea typeface="华文新魏" charset="0"/>
                <a:cs typeface="华文新魏" charset="0"/>
              </a:rPr>
              <a:t>p</a:t>
            </a:r>
            <a:r>
              <a:rPr lang="zh-CN" altLang="en-US" dirty="0">
                <a:latin typeface="华文新魏" charset="0"/>
                <a:ea typeface="华文新魏" charset="0"/>
                <a:cs typeface="华文新魏" charset="0"/>
              </a:rPr>
              <a:t>在运行中成功的访问次数为</a:t>
            </a:r>
            <a:r>
              <a:rPr lang="en-US" altLang="zh-CN" dirty="0">
                <a:solidFill>
                  <a:srgbClr val="008000"/>
                </a:solidFill>
                <a:latin typeface="华文新魏" charset="0"/>
                <a:ea typeface="华文新魏" charset="0"/>
                <a:cs typeface="华文新魏" charset="0"/>
              </a:rPr>
              <a:t>s</a:t>
            </a:r>
            <a:r>
              <a:rPr lang="zh-CN" altLang="en-US" dirty="0">
                <a:latin typeface="华文新魏" charset="0"/>
                <a:ea typeface="华文新魏" charset="0"/>
                <a:cs typeface="华文新魏" charset="0"/>
              </a:rPr>
              <a:t>，不成功的访问次数为</a:t>
            </a:r>
            <a:r>
              <a:rPr lang="en-US" altLang="zh-CN" dirty="0">
                <a:solidFill>
                  <a:srgbClr val="008000"/>
                </a:solidFill>
                <a:latin typeface="华文新魏" charset="0"/>
                <a:ea typeface="华文新魏" charset="0"/>
                <a:cs typeface="华文新魏" charset="0"/>
              </a:rPr>
              <a:t>F</a:t>
            </a:r>
            <a:r>
              <a:rPr lang="zh-CN" altLang="en-US" dirty="0">
                <a:latin typeface="华文新魏" charset="0"/>
                <a:ea typeface="华文新魏" charset="0"/>
                <a:cs typeface="华文新魏" charset="0"/>
              </a:rPr>
              <a:t>，则总的访问次数</a:t>
            </a:r>
            <a:r>
              <a:rPr lang="zh-CN" altLang="en-US" dirty="0">
                <a:solidFill>
                  <a:srgbClr val="008000"/>
                </a:solidFill>
                <a:latin typeface="华文新魏" charset="0"/>
                <a:ea typeface="华文新魏" charset="0"/>
                <a:cs typeface="华文新魏" charset="0"/>
              </a:rPr>
              <a:t>Ａ</a:t>
            </a:r>
            <a:r>
              <a:rPr lang="zh-CN" altLang="en-US" dirty="0">
                <a:latin typeface="华文新魏" charset="0"/>
                <a:ea typeface="华文新魏" charset="0"/>
                <a:cs typeface="华文新魏" charset="0"/>
              </a:rPr>
              <a:t>为</a:t>
            </a:r>
            <a:endParaRPr lang="en-US" altLang="zh-CN" dirty="0">
              <a:latin typeface="华文新魏" charset="0"/>
              <a:ea typeface="华文新魏" charset="0"/>
              <a:cs typeface="华文新魏" charset="0"/>
            </a:endParaRPr>
          </a:p>
          <a:p>
            <a:pPr lvl="2" algn="just" eaLnBrk="1" hangingPunct="1"/>
            <a:r>
              <a:rPr lang="en-US" altLang="zh-CN" dirty="0">
                <a:latin typeface="华文新魏" charset="0"/>
                <a:ea typeface="华文新魏" charset="0"/>
                <a:cs typeface="华文新魏" charset="0"/>
              </a:rPr>
              <a:t>A = S + F</a:t>
            </a:r>
          </a:p>
          <a:p>
            <a:pPr algn="just" eaLnBrk="1" hangingPunct="1"/>
            <a:r>
              <a:rPr lang="zh-CN" altLang="en-US" dirty="0">
                <a:latin typeface="华文新魏" charset="0"/>
                <a:ea typeface="华文新魏" charset="0"/>
                <a:cs typeface="华文新魏" charset="0"/>
              </a:rPr>
              <a:t>定义</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f = F / A</a:t>
            </a:r>
          </a:p>
          <a:p>
            <a:pPr lvl="1" algn="just" eaLnBrk="1" hangingPunct="1"/>
            <a:r>
              <a:rPr lang="zh-CN" altLang="en-US" dirty="0">
                <a:latin typeface="华文新魏" charset="0"/>
                <a:ea typeface="华文新魏" charset="0"/>
                <a:cs typeface="华文新魏" charset="0"/>
              </a:rPr>
              <a:t>称</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为缺页中断率，影响缺页中断率</a:t>
            </a:r>
            <a:r>
              <a:rPr lang="en-US" altLang="zh-CN" dirty="0">
                <a:latin typeface="华文新魏" charset="0"/>
                <a:ea typeface="华文新魏" charset="0"/>
                <a:cs typeface="华文新魏" charset="0"/>
              </a:rPr>
              <a:t>f</a:t>
            </a:r>
            <a:r>
              <a:rPr lang="zh-CN" altLang="en-US" dirty="0">
                <a:latin typeface="华文新魏" charset="0"/>
                <a:ea typeface="华文新魏" charset="0"/>
                <a:cs typeface="华文新魏" charset="0"/>
              </a:rPr>
              <a:t>的因素有</a:t>
            </a:r>
          </a:p>
          <a:p>
            <a:pPr lvl="2" algn="just" eaLnBrk="1" hangingPunct="1"/>
            <a:r>
              <a:rPr lang="zh-CN" altLang="en-US" dirty="0">
                <a:latin typeface="华文新魏" charset="0"/>
                <a:ea typeface="华文新魏" charset="0"/>
                <a:cs typeface="华文新魏" charset="0"/>
              </a:rPr>
              <a:t>内存页框数</a:t>
            </a:r>
          </a:p>
          <a:p>
            <a:pPr lvl="2" algn="just" eaLnBrk="1" hangingPunct="1"/>
            <a:r>
              <a:rPr lang="zh-CN" altLang="en-US" dirty="0">
                <a:latin typeface="华文新魏" charset="0"/>
                <a:ea typeface="华文新魏" charset="0"/>
                <a:cs typeface="华文新魏" charset="0"/>
              </a:rPr>
              <a:t>页面大小</a:t>
            </a:r>
          </a:p>
          <a:p>
            <a:pPr lvl="2" algn="just" eaLnBrk="1" hangingPunct="1"/>
            <a:r>
              <a:rPr lang="zh-CN" altLang="en-US" dirty="0">
                <a:latin typeface="华文新魏" charset="0"/>
                <a:ea typeface="华文新魏" charset="0"/>
                <a:cs typeface="华文新魏" charset="0"/>
              </a:rPr>
              <a:t>页面替换算法</a:t>
            </a:r>
          </a:p>
          <a:p>
            <a:pPr lvl="2" algn="just" eaLnBrk="1" hangingPunct="1"/>
            <a:r>
              <a:rPr lang="zh-CN" altLang="en-US" dirty="0">
                <a:latin typeface="华文新魏" charset="0"/>
                <a:ea typeface="华文新魏" charset="0"/>
                <a:cs typeface="华文新魏" charset="0"/>
              </a:rPr>
              <a:t>程序特性</a:t>
            </a:r>
          </a:p>
          <a:p>
            <a:pPr algn="just" eaLnBrk="1" hangingPunct="1">
              <a:lnSpc>
                <a:spcPct val="90000"/>
              </a:lnSpc>
            </a:pP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Tree>
    <p:extLst>
      <p:ext uri="{BB962C8B-B14F-4D97-AF65-F5344CB8AC3E}">
        <p14:creationId xmlns:p14="http://schemas.microsoft.com/office/powerpoint/2010/main" val="3569910993"/>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程序局部性例子 </a:t>
            </a:r>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程序将数组置为</a:t>
            </a:r>
            <a:r>
              <a:rPr lang="zh-CN" altLang="en-US" dirty="0">
                <a:latin typeface="Times New Roman" charset="0"/>
                <a:ea typeface="华文新魏" charset="0"/>
                <a:cs typeface="华文新魏" charset="0"/>
              </a:rPr>
              <a:t>“</a:t>
            </a:r>
            <a:r>
              <a:rPr lang="en-US" altLang="zh-CN" dirty="0">
                <a:latin typeface="华文新魏" charset="0"/>
                <a:ea typeface="华文新魏" charset="0"/>
                <a:cs typeface="华文新魏" charset="0"/>
              </a:rPr>
              <a:t>0</a:t>
            </a:r>
            <a:r>
              <a:rPr lang="en-US" altLang="zh-CN" dirty="0">
                <a:latin typeface="Times New Roman"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假定仅分得一个内存块，页面尺寸为</a:t>
            </a:r>
            <a:r>
              <a:rPr lang="en-US" altLang="zh-CN" dirty="0">
                <a:latin typeface="华文新魏" charset="0"/>
                <a:ea typeface="华文新魏" charset="0"/>
                <a:cs typeface="华文新魏" charset="0"/>
              </a:rPr>
              <a:t>128</a:t>
            </a:r>
            <a:r>
              <a:rPr lang="zh-CN" altLang="en-US" dirty="0">
                <a:latin typeface="华文新魏" charset="0"/>
                <a:ea typeface="华文新魏" charset="0"/>
                <a:cs typeface="华文新魏" charset="0"/>
              </a:rPr>
              <a:t>个字</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数组元素</a:t>
            </a:r>
            <a:r>
              <a:rPr lang="zh-CN" altLang="en-US" dirty="0">
                <a:solidFill>
                  <a:srgbClr val="FF0000"/>
                </a:solidFill>
                <a:latin typeface="Times New Roman" charset="0"/>
                <a:ea typeface="华文新魏" charset="0"/>
                <a:cs typeface="华文新魏" charset="0"/>
              </a:rPr>
              <a:t>按</a:t>
            </a:r>
            <a:r>
              <a:rPr lang="zh-CN" altLang="en-US" dirty="0">
                <a:solidFill>
                  <a:srgbClr val="FF0000"/>
                </a:solidFill>
                <a:latin typeface="华文新魏" charset="0"/>
                <a:ea typeface="华文新魏" charset="0"/>
                <a:cs typeface="华文新魏" charset="0"/>
              </a:rPr>
              <a:t>行存放</a:t>
            </a:r>
            <a:r>
              <a:rPr lang="zh-CN" altLang="en-US" dirty="0">
                <a:latin typeface="华文新魏" charset="0"/>
                <a:ea typeface="华文新魏" charset="0"/>
                <a:cs typeface="华文新魏" charset="0"/>
              </a:rPr>
              <a:t>，开始时第一页在内存</a:t>
            </a:r>
            <a:r>
              <a:rPr lang="zh-CN" altLang="en-US" dirty="0">
                <a:latin typeface="Times New Roman" charset="0"/>
                <a:ea typeface="宋体" charset="0"/>
              </a:rPr>
              <a:t> </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sp>
        <p:nvSpPr>
          <p:cNvPr id="5" name="矩形 4"/>
          <p:cNvSpPr/>
          <p:nvPr/>
        </p:nvSpPr>
        <p:spPr>
          <a:xfrm>
            <a:off x="395536" y="3068960"/>
            <a:ext cx="4104456" cy="2308324"/>
          </a:xfrm>
          <a:prstGeom prst="rect">
            <a:avLst/>
          </a:prstGeom>
        </p:spPr>
        <p:txBody>
          <a:bodyPr wrap="square">
            <a:spAutoFit/>
          </a:bodyPr>
          <a:lstStyle/>
          <a:p>
            <a:pPr marL="0" indent="0" algn="l" eaLnBrk="1" hangingPunct="1">
              <a:buNone/>
            </a:pP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A[128][128];                </a:t>
            </a:r>
          </a:p>
          <a:p>
            <a:pPr marL="0" indent="0" algn="l" eaLnBrk="1" hangingPunct="1">
              <a:buNone/>
            </a:pP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j=0;j&lt;128;j++)</a:t>
            </a:r>
          </a:p>
          <a:p>
            <a:pPr marL="0" indent="0" algn="l" eaLnBrk="1" hangingPunct="1">
              <a:buNone/>
            </a:pPr>
            <a:r>
              <a:rPr lang="en-US" altLang="zh-CN" sz="2400" dirty="0">
                <a:latin typeface="华文新魏" charset="0"/>
                <a:ea typeface="华文新魏" charset="0"/>
                <a:cs typeface="华文新魏" charset="0"/>
              </a:rPr>
              <a:t>      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err="1">
                <a:solidFill>
                  <a:srgbClr val="0000FF"/>
                </a:solidFill>
                <a:latin typeface="华文新魏" charset="0"/>
                <a:ea typeface="华文新魏" charset="0"/>
                <a:cs typeface="华文新魏" charset="0"/>
              </a:rPr>
              <a:t>i</a:t>
            </a:r>
            <a:r>
              <a:rPr lang="en-US" altLang="zh-CN" sz="2400" dirty="0">
                <a:latin typeface="华文新魏" charset="0"/>
                <a:ea typeface="华文新魏" charset="0"/>
                <a:cs typeface="华文新魏" charset="0"/>
              </a:rPr>
              <a:t>=0;i&lt;128;i++)</a:t>
            </a:r>
          </a:p>
          <a:p>
            <a:pPr marL="0" indent="0" algn="l" eaLnBrk="1" hangingPunct="1">
              <a:buNone/>
            </a:pPr>
            <a:r>
              <a:rPr lang="zh-Hans"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A[</a:t>
            </a:r>
            <a:r>
              <a:rPr lang="en-US" altLang="zh-CN" sz="2400" dirty="0" err="1">
                <a:solidFill>
                  <a:srgbClr val="0000FF"/>
                </a:solidFill>
                <a:latin typeface="华文新魏" charset="0"/>
                <a:ea typeface="华文新魏" charset="0"/>
                <a:cs typeface="华文新魏" charset="0"/>
              </a:rPr>
              <a:t>i</a:t>
            </a:r>
            <a:r>
              <a:rPr lang="en-US" altLang="zh-CN" sz="2400" dirty="0">
                <a:solidFill>
                  <a:srgbClr val="FF0000"/>
                </a:solidFill>
                <a:latin typeface="华文新魏" charset="0"/>
                <a:ea typeface="华文新魏" charset="0"/>
                <a:cs typeface="华文新魏" charset="0"/>
              </a:rPr>
              <a:t>][j]=0</a:t>
            </a:r>
            <a:r>
              <a:rPr lang="en-US" altLang="zh-CN" sz="2400" dirty="0">
                <a:latin typeface="华文新魏" charset="0"/>
                <a:ea typeface="华文新魏" charset="0"/>
                <a:cs typeface="华文新魏" charset="0"/>
              </a:rPr>
              <a:t>;                              </a:t>
            </a:r>
          </a:p>
          <a:p>
            <a:pPr marL="0" indent="0" algn="l" eaLnBrk="1" hangingPunct="1">
              <a:buNone/>
            </a:pPr>
            <a:endParaRPr lang="en-US" altLang="zh-CN" sz="2400" dirty="0">
              <a:latin typeface="华文新魏" charset="0"/>
              <a:ea typeface="华文新魏" charset="0"/>
              <a:cs typeface="华文新魏" charset="0"/>
            </a:endParaRPr>
          </a:p>
          <a:p>
            <a:pPr marL="0" indent="0" algn="l" eaLnBrk="1" hangingPunct="1">
              <a:buNone/>
            </a:pPr>
            <a:r>
              <a:rPr lang="zh-CN" altLang="en-US" sz="2400" dirty="0">
                <a:latin typeface="华文新魏" charset="0"/>
                <a:ea typeface="华文新魏" charset="0"/>
                <a:cs typeface="华文新魏" charset="0"/>
              </a:rPr>
              <a:t>缺页异常次数：</a:t>
            </a:r>
            <a:r>
              <a:rPr lang="en-US" altLang="zh-CN" sz="2400" dirty="0">
                <a:latin typeface="华文新魏" charset="0"/>
                <a:ea typeface="华文新魏" charset="0"/>
                <a:cs typeface="华文新魏" charset="0"/>
              </a:rPr>
              <a:t>128×128-1</a:t>
            </a:r>
          </a:p>
        </p:txBody>
      </p:sp>
      <p:sp>
        <p:nvSpPr>
          <p:cNvPr id="6" name="矩形 5"/>
          <p:cNvSpPr/>
          <p:nvPr/>
        </p:nvSpPr>
        <p:spPr>
          <a:xfrm>
            <a:off x="4572000" y="3140968"/>
            <a:ext cx="4104456" cy="2308324"/>
          </a:xfrm>
          <a:prstGeom prst="rect">
            <a:avLst/>
          </a:prstGeom>
        </p:spPr>
        <p:txBody>
          <a:bodyPr wrap="square">
            <a:spAutoFit/>
          </a:bodyPr>
          <a:lstStyle/>
          <a:p>
            <a:pPr marL="0" indent="0" algn="l" eaLnBrk="1" hangingPunct="1">
              <a:buNone/>
            </a:pP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A[128][128];</a:t>
            </a:r>
          </a:p>
          <a:p>
            <a:pPr marL="0" indent="0" algn="l" eaLnBrk="1" hangingPunct="1">
              <a:buNone/>
            </a:pP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err="1">
                <a:latin typeface="华文新魏" charset="0"/>
                <a:ea typeface="华文新魏" charset="0"/>
                <a:cs typeface="华文新魏" charset="0"/>
              </a:rPr>
              <a:t>i</a:t>
            </a:r>
            <a:r>
              <a:rPr lang="en-US" altLang="zh-CN" sz="2400" dirty="0">
                <a:latin typeface="华文新魏" charset="0"/>
                <a:ea typeface="华文新魏" charset="0"/>
                <a:cs typeface="华文新魏" charset="0"/>
              </a:rPr>
              <a:t>=0;i&lt;128;i++)</a:t>
            </a:r>
          </a:p>
          <a:p>
            <a:pPr marL="0" indent="0" algn="l" eaLnBrk="1" hangingPunct="1">
              <a:buNone/>
            </a:pPr>
            <a:r>
              <a:rPr lang="zh-CN" altLang="en-US" sz="2400" dirty="0">
                <a:latin typeface="华文新魏" charset="0"/>
                <a:ea typeface="华文新魏" charset="0"/>
                <a:cs typeface="华文新魏" charset="0"/>
              </a:rPr>
              <a:t>    </a:t>
            </a:r>
            <a:r>
              <a:rPr lang="en-US" altLang="zh-CN" sz="2400" dirty="0">
                <a:latin typeface="华文新魏" charset="0"/>
                <a:ea typeface="华文新魏" charset="0"/>
                <a:cs typeface="华文新魏" charset="0"/>
              </a:rPr>
              <a:t>for(</a:t>
            </a:r>
            <a:r>
              <a:rPr lang="en-US" altLang="zh-CN" sz="2400" dirty="0" err="1">
                <a:latin typeface="华文新魏" charset="0"/>
                <a:ea typeface="华文新魏" charset="0"/>
                <a:cs typeface="华文新魏" charset="0"/>
              </a:rPr>
              <a:t>int</a:t>
            </a:r>
            <a:r>
              <a:rPr lang="en-US" altLang="zh-CN" sz="2400" dirty="0">
                <a:latin typeface="华文新魏" charset="0"/>
                <a:ea typeface="华文新魏" charset="0"/>
                <a:cs typeface="华文新魏" charset="0"/>
              </a:rPr>
              <a:t> </a:t>
            </a:r>
            <a:r>
              <a:rPr lang="en-US" altLang="zh-CN" sz="2400" dirty="0">
                <a:solidFill>
                  <a:srgbClr val="0000FF"/>
                </a:solidFill>
                <a:latin typeface="华文新魏" charset="0"/>
                <a:ea typeface="华文新魏" charset="0"/>
                <a:cs typeface="华文新魏" charset="0"/>
              </a:rPr>
              <a:t>j</a:t>
            </a:r>
            <a:r>
              <a:rPr lang="en-US" altLang="zh-CN" sz="2400" dirty="0">
                <a:latin typeface="华文新魏" charset="0"/>
                <a:ea typeface="华文新魏" charset="0"/>
                <a:cs typeface="华文新魏" charset="0"/>
              </a:rPr>
              <a:t>=0;j&lt;128;j++)</a:t>
            </a:r>
          </a:p>
          <a:p>
            <a:pPr marL="0" indent="0" algn="l" eaLnBrk="1" hangingPunct="1">
              <a:buNone/>
            </a:pPr>
            <a:r>
              <a:rPr lang="zh-CN" altLang="en-US" sz="2400" dirty="0">
                <a:latin typeface="华文新魏" charset="0"/>
                <a:ea typeface="华文新魏" charset="0"/>
                <a:cs typeface="华文新魏" charset="0"/>
              </a:rPr>
              <a:t>        </a:t>
            </a:r>
            <a:r>
              <a:rPr lang="en-US" altLang="zh-CN" sz="2400" dirty="0">
                <a:solidFill>
                  <a:srgbClr val="FF0000"/>
                </a:solidFill>
                <a:latin typeface="华文新魏" charset="0"/>
                <a:ea typeface="华文新魏" charset="0"/>
                <a:cs typeface="华文新魏" charset="0"/>
              </a:rPr>
              <a:t>A[</a:t>
            </a:r>
            <a:r>
              <a:rPr lang="en-US" altLang="zh-CN" sz="2400" dirty="0" err="1">
                <a:solidFill>
                  <a:srgbClr val="FF0000"/>
                </a:solidFill>
                <a:latin typeface="华文新魏" charset="0"/>
                <a:ea typeface="华文新魏" charset="0"/>
                <a:cs typeface="华文新魏" charset="0"/>
              </a:rPr>
              <a:t>i</a:t>
            </a:r>
            <a:r>
              <a:rPr lang="en-US" altLang="zh-CN" sz="2400" dirty="0">
                <a:solidFill>
                  <a:srgbClr val="FF0000"/>
                </a:solidFill>
                <a:latin typeface="华文新魏" charset="0"/>
                <a:ea typeface="华文新魏" charset="0"/>
                <a:cs typeface="华文新魏" charset="0"/>
              </a:rPr>
              <a:t>][</a:t>
            </a:r>
            <a:r>
              <a:rPr lang="en-US" altLang="zh-CN" sz="2400" dirty="0">
                <a:solidFill>
                  <a:srgbClr val="0000FF"/>
                </a:solidFill>
                <a:latin typeface="华文新魏" charset="0"/>
                <a:ea typeface="华文新魏" charset="0"/>
                <a:cs typeface="华文新魏" charset="0"/>
              </a:rPr>
              <a:t>j</a:t>
            </a:r>
            <a:r>
              <a:rPr lang="en-US" altLang="zh-CN" sz="2400" dirty="0">
                <a:solidFill>
                  <a:srgbClr val="FF0000"/>
                </a:solidFill>
                <a:latin typeface="华文新魏" charset="0"/>
                <a:ea typeface="华文新魏" charset="0"/>
                <a:cs typeface="华文新魏" charset="0"/>
              </a:rPr>
              <a:t>]=0;</a:t>
            </a:r>
          </a:p>
          <a:p>
            <a:pPr marL="0" indent="0" algn="l" eaLnBrk="1" hangingPunct="1">
              <a:buNone/>
            </a:pPr>
            <a:endParaRPr lang="en-US" altLang="zh-CN" sz="2400" dirty="0">
              <a:latin typeface="华文新魏" charset="0"/>
              <a:ea typeface="华文新魏" charset="0"/>
              <a:cs typeface="华文新魏" charset="0"/>
            </a:endParaRPr>
          </a:p>
          <a:p>
            <a:pPr marL="0" indent="0" algn="l" eaLnBrk="1" hangingPunct="1">
              <a:buNone/>
            </a:pPr>
            <a:r>
              <a:rPr lang="zh-CN" altLang="en-US" sz="2400" dirty="0">
                <a:latin typeface="华文新魏" charset="0"/>
                <a:ea typeface="华文新魏" charset="0"/>
                <a:cs typeface="华文新魏" charset="0"/>
              </a:rPr>
              <a:t>缺页异常次数：</a:t>
            </a:r>
            <a:r>
              <a:rPr lang="en-US" altLang="zh-CN" sz="2400" dirty="0">
                <a:latin typeface="华文新魏" charset="0"/>
                <a:ea typeface="华文新魏" charset="0"/>
                <a:cs typeface="华文新魏" charset="0"/>
              </a:rPr>
              <a:t>128-1    </a:t>
            </a:r>
          </a:p>
        </p:txBody>
      </p:sp>
    </p:spTree>
    <p:extLst>
      <p:ext uri="{BB962C8B-B14F-4D97-AF65-F5344CB8AC3E}">
        <p14:creationId xmlns:p14="http://schemas.microsoft.com/office/powerpoint/2010/main" val="4228301283"/>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全局页面替换策略</a:t>
            </a:r>
          </a:p>
        </p:txBody>
      </p:sp>
      <p:sp>
        <p:nvSpPr>
          <p:cNvPr id="3" name="内容占位符 2"/>
          <p:cNvSpPr>
            <a:spLocks noGrp="1"/>
          </p:cNvSpPr>
          <p:nvPr>
            <p:ph idx="1"/>
          </p:nvPr>
        </p:nvSpPr>
        <p:spPr/>
        <p:txBody>
          <a:bodyPr/>
          <a:lstStyle/>
          <a:p>
            <a:r>
              <a:rPr kumimoji="1" lang="zh-CN" altLang="en-US" dirty="0"/>
              <a:t>考虑所有驻留页面都可以作为置换对象</a:t>
            </a:r>
            <a:endParaRPr kumimoji="1" lang="en-US" altLang="zh-CN" dirty="0"/>
          </a:p>
          <a:p>
            <a:pPr lvl="1"/>
            <a:r>
              <a:rPr kumimoji="1" lang="zh-CN" altLang="en-US" dirty="0"/>
              <a:t>最佳页面替换算法</a:t>
            </a:r>
            <a:r>
              <a:rPr kumimoji="1" lang="en-US" altLang="zh-CN" dirty="0"/>
              <a:t>OPT </a:t>
            </a:r>
          </a:p>
          <a:p>
            <a:pPr lvl="1"/>
            <a:r>
              <a:rPr kumimoji="1" lang="zh-CN" altLang="en-US" dirty="0"/>
              <a:t>先进先出页面替换算法</a:t>
            </a:r>
            <a:r>
              <a:rPr kumimoji="1" lang="en-US" altLang="zh-CN" dirty="0"/>
              <a:t>FIFO </a:t>
            </a:r>
          </a:p>
          <a:p>
            <a:pPr lvl="1"/>
            <a:r>
              <a:rPr kumimoji="1" lang="zh-CN" altLang="en-US" dirty="0"/>
              <a:t>最近最少用页面替换算法</a:t>
            </a:r>
            <a:r>
              <a:rPr kumimoji="1" lang="en-US" altLang="zh-CN" dirty="0"/>
              <a:t>LRU </a:t>
            </a:r>
          </a:p>
          <a:p>
            <a:pPr lvl="1"/>
            <a:r>
              <a:rPr kumimoji="1" lang="zh-CN" altLang="en-US" dirty="0"/>
              <a:t>第二次机会页面替换算法</a:t>
            </a:r>
            <a:r>
              <a:rPr kumimoji="1" lang="en-US" altLang="zh-CN" dirty="0"/>
              <a:t>SCR </a:t>
            </a:r>
          </a:p>
          <a:p>
            <a:pPr lvl="1"/>
            <a:r>
              <a:rPr kumimoji="1" lang="zh-CN" altLang="en-US" dirty="0"/>
              <a:t>时钟页面替换算法</a:t>
            </a:r>
            <a:r>
              <a:rPr kumimoji="1" lang="en-US" altLang="zh-CN" dirty="0"/>
              <a:t>Clock </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Tree>
    <p:extLst>
      <p:ext uri="{BB962C8B-B14F-4D97-AF65-F5344CB8AC3E}">
        <p14:creationId xmlns:p14="http://schemas.microsoft.com/office/powerpoint/2010/main" val="2316714894"/>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最佳页面替换算法</a:t>
            </a:r>
          </a:p>
        </p:txBody>
      </p:sp>
      <p:sp>
        <p:nvSpPr>
          <p:cNvPr id="3" name="内容占位符 2"/>
          <p:cNvSpPr>
            <a:spLocks noGrp="1"/>
          </p:cNvSpPr>
          <p:nvPr>
            <p:ph idx="1"/>
          </p:nvPr>
        </p:nvSpPr>
        <p:spPr/>
        <p:txBody>
          <a:bodyPr/>
          <a:lstStyle/>
          <a:p>
            <a:pPr algn="just" eaLnBrk="1" hangingPunct="1"/>
            <a:r>
              <a:rPr lang="en-US" altLang="zh-CN" dirty="0">
                <a:latin typeface="华文新魏" charset="0"/>
                <a:ea typeface="华文新魏" charset="0"/>
                <a:cs typeface="华文新魏" charset="0"/>
              </a:rPr>
              <a:t>Optimal</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replacement</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OPT</a:t>
            </a:r>
            <a:r>
              <a:rPr lang="zh-CN" altLang="en-US" dirty="0">
                <a:latin typeface="华文新魏" charset="0"/>
                <a:ea typeface="华文新魏" charset="0"/>
                <a:cs typeface="华文新魏" charset="0"/>
              </a:rPr>
              <a:t>（</a:t>
            </a:r>
            <a:r>
              <a:rPr lang="en-US" altLang="zh-CN" dirty="0" err="1">
                <a:latin typeface="华文新魏" charset="0"/>
                <a:ea typeface="华文新魏" charset="0"/>
                <a:cs typeface="华文新魏" charset="0"/>
              </a:rPr>
              <a:t>Belady</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1966</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必须淘汰一个旧页时，</a:t>
            </a:r>
            <a:r>
              <a:rPr lang="zh-CN" altLang="en-US" dirty="0">
                <a:solidFill>
                  <a:srgbClr val="FF0000"/>
                </a:solidFill>
                <a:latin typeface="华文新魏" charset="0"/>
                <a:ea typeface="华文新魏" charset="0"/>
                <a:cs typeface="华文新魏" charset="0"/>
              </a:rPr>
              <a:t>淘汰页</a:t>
            </a:r>
            <a:r>
              <a:rPr lang="zh-CN" altLang="en-US" dirty="0">
                <a:latin typeface="华文新魏" charset="0"/>
                <a:ea typeface="华文新魏" charset="0"/>
                <a:cs typeface="华文新魏" charset="0"/>
              </a:rPr>
              <a:t>应该是</a:t>
            </a:r>
            <a:r>
              <a:rPr lang="zh-CN" altLang="en-US" dirty="0">
                <a:solidFill>
                  <a:srgbClr val="FF0000"/>
                </a:solidFill>
                <a:latin typeface="华文新魏" charset="0"/>
                <a:ea typeface="华文新魏" charset="0"/>
                <a:cs typeface="华文新魏" charset="0"/>
              </a:rPr>
              <a:t>以后不再访问</a:t>
            </a:r>
            <a:r>
              <a:rPr lang="zh-CN" altLang="en-US" dirty="0">
                <a:latin typeface="华文新魏" charset="0"/>
                <a:ea typeface="华文新魏" charset="0"/>
                <a:cs typeface="华文新魏" charset="0"/>
              </a:rPr>
              <a:t>的页或</a:t>
            </a:r>
            <a:r>
              <a:rPr lang="zh-CN" altLang="en-US" dirty="0">
                <a:solidFill>
                  <a:srgbClr val="FF0000"/>
                </a:solidFill>
                <a:latin typeface="华文新魏" charset="0"/>
                <a:ea typeface="华文新魏" charset="0"/>
                <a:cs typeface="华文新魏" charset="0"/>
              </a:rPr>
              <a:t>距现在最长时间后再访问</a:t>
            </a:r>
            <a:r>
              <a:rPr lang="zh-CN" altLang="en-US" dirty="0">
                <a:latin typeface="华文新魏" charset="0"/>
                <a:ea typeface="华文新魏" charset="0"/>
                <a:cs typeface="华文新魏" charset="0"/>
              </a:rPr>
              <a:t>的页</a:t>
            </a:r>
          </a:p>
          <a:p>
            <a:pPr algn="just" eaLnBrk="1" hangingPunct="1"/>
            <a:r>
              <a:rPr lang="zh-CN" altLang="en-US" dirty="0">
                <a:latin typeface="华文新魏" charset="0"/>
                <a:ea typeface="华文新魏" charset="0"/>
                <a:cs typeface="华文新魏" charset="0"/>
              </a:rPr>
              <a:t>可用来作为衡量各种具体算法的标准</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Tree>
    <p:extLst>
      <p:ext uri="{BB962C8B-B14F-4D97-AF65-F5344CB8AC3E}">
        <p14:creationId xmlns:p14="http://schemas.microsoft.com/office/powerpoint/2010/main" val="2131542639"/>
      </p:ext>
    </p:extLst>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53691</TotalTime>
  <Words>19000</Words>
  <Application>Microsoft Office PowerPoint</Application>
  <PresentationFormat>全屏显示(4:3)</PresentationFormat>
  <Paragraphs>2715</Paragraphs>
  <Slides>212</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212</vt:i4>
      </vt:variant>
    </vt:vector>
  </HeadingPairs>
  <TitlesOfParts>
    <vt:vector size="224" baseType="lpstr">
      <vt:lpstr>华文新魏</vt:lpstr>
      <vt:lpstr>华文新魏</vt:lpstr>
      <vt:lpstr>楷体</vt:lpstr>
      <vt:lpstr>宋体</vt:lpstr>
      <vt:lpstr>宋体</vt:lpstr>
      <vt:lpstr>Arial</vt:lpstr>
      <vt:lpstr>Calibri</vt:lpstr>
      <vt:lpstr>Times New Roman</vt:lpstr>
      <vt:lpstr>Verdana</vt:lpstr>
      <vt:lpstr>Wingdings</vt:lpstr>
      <vt:lpstr>Axis</vt:lpstr>
      <vt:lpstr>Visio</vt:lpstr>
      <vt:lpstr>第四章 存储管理</vt:lpstr>
      <vt:lpstr>内容提要</vt:lpstr>
      <vt:lpstr>存储管理的功能</vt:lpstr>
      <vt:lpstr>存储器层次</vt:lpstr>
      <vt:lpstr>地址转换与存储保护</vt:lpstr>
      <vt:lpstr>程序编译</vt:lpstr>
      <vt:lpstr>程序链接</vt:lpstr>
      <vt:lpstr>静态链接</vt:lpstr>
      <vt:lpstr>动态链接</vt:lpstr>
      <vt:lpstr>运行时链接</vt:lpstr>
      <vt:lpstr>程序装载</vt:lpstr>
      <vt:lpstr>装载模块</vt:lpstr>
      <vt:lpstr>地址重定位方式</vt:lpstr>
      <vt:lpstr>静态地址重定位</vt:lpstr>
      <vt:lpstr>动态地址重定位</vt:lpstr>
      <vt:lpstr>运行时链接地址重定位 </vt:lpstr>
      <vt:lpstr>运行时链接地址重定位 </vt:lpstr>
      <vt:lpstr>运行时链接地址重定位</vt:lpstr>
      <vt:lpstr>存储保护</vt:lpstr>
      <vt:lpstr>内容提要</vt:lpstr>
      <vt:lpstr>固定分区存储管理</vt:lpstr>
      <vt:lpstr>固定分区存储管理的内存分配表</vt:lpstr>
      <vt:lpstr>固定分区存储管理特点</vt:lpstr>
      <vt:lpstr>可变分区存储管理</vt:lpstr>
      <vt:lpstr>可变分区方式内存分配示例</vt:lpstr>
      <vt:lpstr>可变分区内存管理</vt:lpstr>
      <vt:lpstr>链表空闲区管理方法</vt:lpstr>
      <vt:lpstr>可变分区管理分配算法</vt:lpstr>
      <vt:lpstr>固定分区地址转换与存储保护</vt:lpstr>
      <vt:lpstr>可变分区地址转换与存储保护</vt:lpstr>
      <vt:lpstr>多对基址/限长寄存器</vt:lpstr>
      <vt:lpstr>多对重定位寄存器支持内存共享</vt:lpstr>
      <vt:lpstr>内存不足的存储管理技术</vt:lpstr>
      <vt:lpstr>有关移动问题讨论</vt:lpstr>
      <vt:lpstr>有关移动问题讨论</vt:lpstr>
      <vt:lpstr>对换技术</vt:lpstr>
      <vt:lpstr>对换处理</vt:lpstr>
      <vt:lpstr>覆盖技术</vt:lpstr>
      <vt:lpstr>覆盖技术缺陷</vt:lpstr>
      <vt:lpstr>内容提要</vt:lpstr>
      <vt:lpstr>分页存储管理基本原理</vt:lpstr>
      <vt:lpstr>分页存储管理基本原理</vt:lpstr>
      <vt:lpstr>分页存储管理地址转换和存储保护</vt:lpstr>
      <vt:lpstr>翻译快表</vt:lpstr>
      <vt:lpstr>翻译快表的地址转换处理</vt:lpstr>
      <vt:lpstr>采用相联存储器的地址转换</vt:lpstr>
      <vt:lpstr>分页存储空间分配和去配</vt:lpstr>
      <vt:lpstr>内存分配的位示图和链表方法</vt:lpstr>
      <vt:lpstr>页面共享</vt:lpstr>
      <vt:lpstr>页面保护</vt:lpstr>
      <vt:lpstr>运行时动态链接</vt:lpstr>
      <vt:lpstr>运行时动态链接</vt:lpstr>
      <vt:lpstr>符号表示例（nm命令）</vt:lpstr>
      <vt:lpstr>符号表示例（nm命令）</vt:lpstr>
      <vt:lpstr>多级页表</vt:lpstr>
      <vt:lpstr>多级页表的概念</vt:lpstr>
      <vt:lpstr>二级页表地址转换过程 </vt:lpstr>
      <vt:lpstr>页表页占用内存空间问题的解决</vt:lpstr>
      <vt:lpstr>多级页表结构的本质</vt:lpstr>
      <vt:lpstr>反置页表</vt:lpstr>
      <vt:lpstr>反置页表地址转换过程</vt:lpstr>
      <vt:lpstr>反置页表地址转换过程</vt:lpstr>
      <vt:lpstr>内容提要</vt:lpstr>
      <vt:lpstr>程序分段结构</vt:lpstr>
      <vt:lpstr>模块化程序设计的分段结构</vt:lpstr>
      <vt:lpstr>分段存储管理基本原理</vt:lpstr>
      <vt:lpstr>分段存储管理的实现</vt:lpstr>
      <vt:lpstr>分段存储管理的地址转换与存储保护</vt:lpstr>
      <vt:lpstr>分段存储管理共享和保护</vt:lpstr>
      <vt:lpstr>分段和分页的比较</vt:lpstr>
      <vt:lpstr>内容提要</vt:lpstr>
      <vt:lpstr>虚拟存储器概念</vt:lpstr>
      <vt:lpstr>虚拟存储器概念</vt:lpstr>
      <vt:lpstr>虚拟存储器概念图 </vt:lpstr>
      <vt:lpstr>程序局部性原理</vt:lpstr>
      <vt:lpstr>虚存管理 VS. 对换技术</vt:lpstr>
      <vt:lpstr>实现虚拟存储器须解决的问题</vt:lpstr>
      <vt:lpstr>请求分页虚拟存储系统</vt:lpstr>
      <vt:lpstr>分页虚拟存储系统硬件支撑</vt:lpstr>
      <vt:lpstr>MMU主要功能</vt:lpstr>
      <vt:lpstr>MMU操作处理示例</vt:lpstr>
      <vt:lpstr>请求分页虚存管理基本原理</vt:lpstr>
      <vt:lpstr>请求分页虚存管理页表扩展</vt:lpstr>
      <vt:lpstr>外页表</vt:lpstr>
      <vt:lpstr>请求分页虚存地址转换过程</vt:lpstr>
      <vt:lpstr>缺页中断处理的过程 </vt:lpstr>
      <vt:lpstr>请求分页虚存系统优缺点</vt:lpstr>
      <vt:lpstr>页面装入策略和页面清除策略</vt:lpstr>
      <vt:lpstr>页面分配策略</vt:lpstr>
      <vt:lpstr>页面分配策略</vt:lpstr>
      <vt:lpstr>页面替换策略</vt:lpstr>
      <vt:lpstr>固定分配和局部替换策略配合使用</vt:lpstr>
      <vt:lpstr>可变分配和全局替换策略配合使用</vt:lpstr>
      <vt:lpstr>可变分配和局部替换配合使用</vt:lpstr>
      <vt:lpstr>缺页中断率</vt:lpstr>
      <vt:lpstr>影响缺页中断率的因素</vt:lpstr>
      <vt:lpstr>程序局部性例子 </vt:lpstr>
      <vt:lpstr>全局页面替换策略</vt:lpstr>
      <vt:lpstr>最佳页面替换算法</vt:lpstr>
      <vt:lpstr>FIFO页面替换算法</vt:lpstr>
      <vt:lpstr>FIFO 调度算法的Belady异常现象</vt:lpstr>
      <vt:lpstr>Belady 异常现象举例</vt:lpstr>
      <vt:lpstr>页面缓冲算法 </vt:lpstr>
      <vt:lpstr>最近最少用页面替换算法</vt:lpstr>
      <vt:lpstr>LRU算法示例</vt:lpstr>
      <vt:lpstr>LRU算法实现：引用位法</vt:lpstr>
      <vt:lpstr>LRU算法实现：计数法</vt:lpstr>
      <vt:lpstr>LRU算法实现：记时法</vt:lpstr>
      <vt:lpstr>LRU算法实现：老化算法</vt:lpstr>
      <vt:lpstr>第二次机会页面替换算法</vt:lpstr>
      <vt:lpstr>时钟页面替换算法</vt:lpstr>
      <vt:lpstr>时钟页面替换算法</vt:lpstr>
      <vt:lpstr>时钟页面替换算法的一个例子 </vt:lpstr>
      <vt:lpstr>时钟页面替换改进算法</vt:lpstr>
      <vt:lpstr>时钟页面替换改进算法</vt:lpstr>
      <vt:lpstr>计算缺页中断次数和被淘汰页面示例</vt:lpstr>
      <vt:lpstr>计算缺页中断次数和被淘汰页面示例</vt:lpstr>
      <vt:lpstr>计算缺页中断次数和被淘汰页面示例</vt:lpstr>
      <vt:lpstr>计算缺页中断次数和被淘汰页面示例</vt:lpstr>
      <vt:lpstr>局部页面替换算法</vt:lpstr>
      <vt:lpstr>局部最佳页面替换算法</vt:lpstr>
      <vt:lpstr>PowerPoint 演示文稿</vt:lpstr>
      <vt:lpstr>工作集模型和工作集置换算法 </vt:lpstr>
      <vt:lpstr>进程工作集</vt:lpstr>
      <vt:lpstr>PowerPoint 演示文稿</vt:lpstr>
      <vt:lpstr>驻留集大小确定</vt:lpstr>
      <vt:lpstr>模拟工作集替换算法</vt:lpstr>
      <vt:lpstr>模拟工作集替换算法—时间戳算法</vt:lpstr>
      <vt:lpstr>模拟工作集替换算法—时间戳算法</vt:lpstr>
      <vt:lpstr>缺页频率替换算法</vt:lpstr>
      <vt:lpstr>缺页频率替换算法示例</vt:lpstr>
      <vt:lpstr>请求段页式虚存管理</vt:lpstr>
      <vt:lpstr>请求段页式虚存管理的基本原理</vt:lpstr>
      <vt:lpstr>请求段页式虚存管理的数据结构</vt:lpstr>
      <vt:lpstr> </vt:lpstr>
      <vt:lpstr>请求段页式虚存管理动态地址转换</vt:lpstr>
      <vt:lpstr>存储管理方案小结</vt:lpstr>
      <vt:lpstr>虚存页面替换算法小结</vt:lpstr>
      <vt:lpstr>内容提要</vt:lpstr>
      <vt:lpstr>页框管理的基本结构</vt:lpstr>
      <vt:lpstr>页框设计</vt:lpstr>
      <vt:lpstr>页描述符</vt:lpstr>
      <vt:lpstr>mem_map数组</vt:lpstr>
      <vt:lpstr>mem_map_t </vt:lpstr>
      <vt:lpstr>内存管理框架</vt:lpstr>
      <vt:lpstr>非一致内存访问NUMA</vt:lpstr>
      <vt:lpstr>节点描述符</vt:lpstr>
      <vt:lpstr>管理区zone</vt:lpstr>
      <vt:lpstr>管理区描述符</vt:lpstr>
      <vt:lpstr>Linux在x86上的管理区</vt:lpstr>
      <vt:lpstr>Linux在x86上的管理区说明</vt:lpstr>
      <vt:lpstr>Linux在x86上的管理区说明</vt:lpstr>
      <vt:lpstr>Linux内存分配管理</vt:lpstr>
      <vt:lpstr>管理区页框分配器</vt:lpstr>
      <vt:lpstr>伙伴系统</vt:lpstr>
      <vt:lpstr>伙伴系统数据结构示意图</vt:lpstr>
      <vt:lpstr>基于管理区的伙伴系统</vt:lpstr>
      <vt:lpstr>管理区描述符与伙伴系统相关数据结构</vt:lpstr>
      <vt:lpstr>free_area_struct结构定义</vt:lpstr>
      <vt:lpstr>伙伴的定义</vt:lpstr>
      <vt:lpstr>伙伴的合并及位图含义</vt:lpstr>
      <vt:lpstr>伙伴的位图管理示例</vt:lpstr>
      <vt:lpstr>伙伴的位图管理示例</vt:lpstr>
      <vt:lpstr>伙伴的位图管理示例</vt:lpstr>
      <vt:lpstr>slab分配器引入背景</vt:lpstr>
      <vt:lpstr>slab分配器</vt:lpstr>
      <vt:lpstr>高速缓冲区及slab分配器结构</vt:lpstr>
      <vt:lpstr>slab描述符</vt:lpstr>
      <vt:lpstr>Slab内的对象结构</vt:lpstr>
      <vt:lpstr>slab着色产生背景</vt:lpstr>
      <vt:lpstr>slab着色基本思想</vt:lpstr>
      <vt:lpstr>slab着色原理</vt:lpstr>
      <vt:lpstr>slab着色方法</vt:lpstr>
      <vt:lpstr>slab着色效果</vt:lpstr>
      <vt:lpstr>slab分配器主要操作 </vt:lpstr>
      <vt:lpstr>进程虚拟空间</vt:lpstr>
      <vt:lpstr>内核态和用户态分配内存的差别</vt:lpstr>
      <vt:lpstr>进程地址空间</vt:lpstr>
      <vt:lpstr>进程内存组织相关数据结构</vt:lpstr>
      <vt:lpstr>线性区（memory region）</vt:lpstr>
      <vt:lpstr>线性区主要内容</vt:lpstr>
      <vt:lpstr>线性区描述符vm_area_struct</vt:lpstr>
      <vt:lpstr>进程虚拟地址空间管理</vt:lpstr>
      <vt:lpstr>内存描述符mm_struct</vt:lpstr>
      <vt:lpstr>进程虚存管理数据结构</vt:lpstr>
      <vt:lpstr>Linux的内存寻址</vt:lpstr>
      <vt:lpstr>段描述机制</vt:lpstr>
      <vt:lpstr>段描述符</vt:lpstr>
      <vt:lpstr>段描述符表</vt:lpstr>
      <vt:lpstr>Intel微处理器的地址转换方式</vt:lpstr>
      <vt:lpstr>保护模式判断</vt:lpstr>
      <vt:lpstr>i386的段相关寄存器</vt:lpstr>
      <vt:lpstr>硬件中的分段</vt:lpstr>
      <vt:lpstr>逻辑地址到线性地址的转换</vt:lpstr>
      <vt:lpstr>常规分页</vt:lpstr>
      <vt:lpstr>Intel x86处理器的分页</vt:lpstr>
      <vt:lpstr>页目录表项结构</vt:lpstr>
      <vt:lpstr>页目录表项属性说明</vt:lpstr>
      <vt:lpstr>硬件保护方案</vt:lpstr>
      <vt:lpstr>页目录表项属性说明</vt:lpstr>
      <vt:lpstr>页表项结构</vt:lpstr>
      <vt:lpstr>二级模式线性地址转换的特点</vt:lpstr>
      <vt:lpstr>线性地址到物理地址的转换</vt:lpstr>
      <vt:lpstr>线性地址到物理地址的转换步骤</vt:lpstr>
      <vt:lpstr>常规分页举例</vt:lpstr>
      <vt:lpstr>常规分页举例</vt:lpstr>
      <vt:lpstr>分页举例</vt:lpstr>
      <vt:lpstr>扩展分页</vt:lpstr>
      <vt:lpstr>物理地址扩展（PAE）</vt:lpstr>
      <vt:lpstr>物理地址扩展（PAE）</vt:lpstr>
      <vt:lpstr>物理地址扩展（PAE）</vt:lpstr>
      <vt:lpstr>物理地址扩展（PAE）</vt:lpstr>
    </vt:vector>
  </TitlesOfParts>
  <Company>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shuyu shuyu</cp:lastModifiedBy>
  <cp:revision>3044</cp:revision>
  <dcterms:created xsi:type="dcterms:W3CDTF">2005-03-03T04:54:54Z</dcterms:created>
  <dcterms:modified xsi:type="dcterms:W3CDTF">2019-10-22T14:55:28Z</dcterms:modified>
</cp:coreProperties>
</file>