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2" r:id="rId5"/>
    <p:sldId id="925" r:id="rId6"/>
    <p:sldId id="294" r:id="rId7"/>
    <p:sldId id="933" r:id="rId8"/>
    <p:sldId id="934" r:id="rId9"/>
    <p:sldId id="935" r:id="rId10"/>
    <p:sldId id="298" r:id="rId11"/>
    <p:sldId id="299" r:id="rId12"/>
    <p:sldId id="300" r:id="rId13"/>
    <p:sldId id="301" r:id="rId14"/>
    <p:sldId id="303" r:id="rId15"/>
    <p:sldId id="304" r:id="rId16"/>
    <p:sldId id="306" r:id="rId17"/>
    <p:sldId id="307" r:id="rId18"/>
    <p:sldId id="308" r:id="rId19"/>
    <p:sldId id="309" r:id="rId20"/>
    <p:sldId id="310" r:id="rId21"/>
    <p:sldId id="311" r:id="rId22"/>
    <p:sldId id="312" r:id="rId23"/>
    <p:sldId id="458" r:id="rId24"/>
    <p:sldId id="313" r:id="rId25"/>
    <p:sldId id="524" r:id="rId26"/>
    <p:sldId id="315" r:id="rId27"/>
    <p:sldId id="459" r:id="rId28"/>
    <p:sldId id="460" r:id="rId29"/>
    <p:sldId id="316" r:id="rId30"/>
    <p:sldId id="317" r:id="rId31"/>
    <p:sldId id="318" r:id="rId32"/>
    <p:sldId id="319" r:id="rId33"/>
    <p:sldId id="320" r:id="rId34"/>
    <p:sldId id="321" r:id="rId35"/>
    <p:sldId id="322" r:id="rId36"/>
    <p:sldId id="323" r:id="rId37"/>
    <p:sldId id="324" r:id="rId38"/>
    <p:sldId id="525" r:id="rId39"/>
    <p:sldId id="526" r:id="rId40"/>
    <p:sldId id="461" r:id="rId41"/>
    <p:sldId id="325" r:id="rId42"/>
    <p:sldId id="327" r:id="rId43"/>
    <p:sldId id="328" r:id="rId44"/>
    <p:sldId id="329" r:id="rId45"/>
    <p:sldId id="330" r:id="rId46"/>
    <p:sldId id="462" r:id="rId47"/>
    <p:sldId id="331" r:id="rId48"/>
    <p:sldId id="332" r:id="rId49"/>
    <p:sldId id="463" r:id="rId50"/>
    <p:sldId id="335" r:id="rId51"/>
    <p:sldId id="333" r:id="rId52"/>
    <p:sldId id="334" r:id="rId53"/>
    <p:sldId id="464" r:id="rId54"/>
    <p:sldId id="336" r:id="rId55"/>
    <p:sldId id="465" r:id="rId56"/>
    <p:sldId id="466" r:id="rId57"/>
    <p:sldId id="467" r:id="rId58"/>
    <p:sldId id="469" r:id="rId59"/>
    <p:sldId id="468" r:id="rId60"/>
    <p:sldId id="471" r:id="rId61"/>
    <p:sldId id="520" r:id="rId62"/>
    <p:sldId id="645" r:id="rId63"/>
    <p:sldId id="521" r:id="rId64"/>
    <p:sldId id="522" r:id="rId65"/>
    <p:sldId id="487" r:id="rId66"/>
    <p:sldId id="489" r:id="rId67"/>
    <p:sldId id="490" r:id="rId68"/>
    <p:sldId id="496" r:id="rId69"/>
    <p:sldId id="497" r:id="rId70"/>
    <p:sldId id="503" r:id="rId71"/>
    <p:sldId id="505" r:id="rId72"/>
    <p:sldId id="506" r:id="rId73"/>
    <p:sldId id="507" r:id="rId74"/>
    <p:sldId id="519" r:id="rId75"/>
    <p:sldId id="345" r:id="rId76"/>
    <p:sldId id="346" r:id="rId77"/>
    <p:sldId id="348" r:id="rId78"/>
    <p:sldId id="528" r:id="rId79"/>
    <p:sldId id="350" r:id="rId80"/>
    <p:sldId id="529" r:id="rId81"/>
    <p:sldId id="351" r:id="rId82"/>
    <p:sldId id="352" r:id="rId83"/>
    <p:sldId id="353" r:id="rId84"/>
    <p:sldId id="354" r:id="rId85"/>
    <p:sldId id="355" r:id="rId86"/>
    <p:sldId id="356" r:id="rId87"/>
    <p:sldId id="357" r:id="rId88"/>
    <p:sldId id="530" r:id="rId89"/>
    <p:sldId id="533" r:id="rId90"/>
    <p:sldId id="532" r:id="rId91"/>
    <p:sldId id="361" r:id="rId92"/>
    <p:sldId id="362" r:id="rId93"/>
    <p:sldId id="363" r:id="rId94"/>
    <p:sldId id="364" r:id="rId95"/>
    <p:sldId id="365" r:id="rId96"/>
    <p:sldId id="366" r:id="rId97"/>
    <p:sldId id="534" r:id="rId98"/>
    <p:sldId id="370" r:id="rId99"/>
    <p:sldId id="371" r:id="rId100"/>
    <p:sldId id="372" r:id="rId101"/>
    <p:sldId id="649" r:id="rId102"/>
    <p:sldId id="647" r:id="rId103"/>
    <p:sldId id="374" r:id="rId104"/>
    <p:sldId id="373" r:id="rId105"/>
    <p:sldId id="375" r:id="rId106"/>
    <p:sldId id="377" r:id="rId107"/>
    <p:sldId id="378" r:id="rId108"/>
    <p:sldId id="379" r:id="rId109"/>
    <p:sldId id="380" r:id="rId110"/>
    <p:sldId id="535" r:id="rId111"/>
    <p:sldId id="382" r:id="rId112"/>
    <p:sldId id="383" r:id="rId113"/>
    <p:sldId id="385" r:id="rId114"/>
    <p:sldId id="387" r:id="rId115"/>
    <p:sldId id="389" r:id="rId116"/>
    <p:sldId id="388" r:id="rId117"/>
    <p:sldId id="391" r:id="rId118"/>
    <p:sldId id="393" r:id="rId119"/>
    <p:sldId id="394" r:id="rId120"/>
    <p:sldId id="395" r:id="rId121"/>
    <p:sldId id="536" r:id="rId122"/>
    <p:sldId id="537" r:id="rId123"/>
    <p:sldId id="538" r:id="rId124"/>
    <p:sldId id="396" r:id="rId125"/>
    <p:sldId id="599" r:id="rId126"/>
    <p:sldId id="540" r:id="rId127"/>
    <p:sldId id="600" r:id="rId128"/>
    <p:sldId id="541" r:id="rId129"/>
    <p:sldId id="542" r:id="rId130"/>
    <p:sldId id="543" r:id="rId131"/>
    <p:sldId id="544" r:id="rId132"/>
    <p:sldId id="398" r:id="rId133"/>
    <p:sldId id="545" r:id="rId134"/>
    <p:sldId id="547" r:id="rId135"/>
    <p:sldId id="548" r:id="rId136"/>
    <p:sldId id="551" r:id="rId137"/>
    <p:sldId id="552" r:id="rId138"/>
    <p:sldId id="553" r:id="rId139"/>
    <p:sldId id="554" r:id="rId140"/>
    <p:sldId id="555" r:id="rId141"/>
    <p:sldId id="556" r:id="rId142"/>
    <p:sldId id="557" r:id="rId143"/>
    <p:sldId id="672" r:id="rId144"/>
    <p:sldId id="559" r:id="rId145"/>
    <p:sldId id="561" r:id="rId146"/>
    <p:sldId id="562" r:id="rId147"/>
    <p:sldId id="563" r:id="rId148"/>
    <p:sldId id="673" r:id="rId149"/>
    <p:sldId id="674" r:id="rId150"/>
    <p:sldId id="675" r:id="rId151"/>
    <p:sldId id="676" r:id="rId152"/>
    <p:sldId id="677" r:id="rId153"/>
    <p:sldId id="678" r:id="rId154"/>
    <p:sldId id="679" r:id="rId155"/>
    <p:sldId id="564" r:id="rId156"/>
    <p:sldId id="565" r:id="rId157"/>
    <p:sldId id="566" r:id="rId158"/>
    <p:sldId id="567" r:id="rId159"/>
    <p:sldId id="568" r:id="rId160"/>
    <p:sldId id="569" r:id="rId161"/>
    <p:sldId id="570" r:id="rId162"/>
    <p:sldId id="571" r:id="rId163"/>
    <p:sldId id="572" r:id="rId164"/>
    <p:sldId id="573" r:id="rId165"/>
    <p:sldId id="574" r:id="rId166"/>
    <p:sldId id="578" r:id="rId167"/>
    <p:sldId id="579" r:id="rId168"/>
    <p:sldId id="581" r:id="rId169"/>
    <p:sldId id="583" r:id="rId170"/>
    <p:sldId id="410" r:id="rId171"/>
    <p:sldId id="411" r:id="rId172"/>
    <p:sldId id="412" r:id="rId173"/>
    <p:sldId id="588" r:id="rId174"/>
    <p:sldId id="589" r:id="rId175"/>
    <p:sldId id="590" r:id="rId176"/>
    <p:sldId id="591" r:id="rId177"/>
    <p:sldId id="592" r:id="rId178"/>
    <p:sldId id="653" r:id="rId179"/>
    <p:sldId id="593" r:id="rId180"/>
    <p:sldId id="414" r:id="rId181"/>
    <p:sldId id="415" r:id="rId182"/>
    <p:sldId id="416" r:id="rId183"/>
    <p:sldId id="594" r:id="rId184"/>
    <p:sldId id="418" r:id="rId185"/>
    <p:sldId id="419" r:id="rId186"/>
    <p:sldId id="451" r:id="rId187"/>
    <p:sldId id="423" r:id="rId188"/>
    <p:sldId id="425" r:id="rId189"/>
    <p:sldId id="426" r:id="rId190"/>
    <p:sldId id="427" r:id="rId191"/>
    <p:sldId id="428" r:id="rId192"/>
    <p:sldId id="429" r:id="rId193"/>
    <p:sldId id="430" r:id="rId194"/>
    <p:sldId id="431" r:id="rId195"/>
    <p:sldId id="432" r:id="rId196"/>
    <p:sldId id="433" r:id="rId197"/>
    <p:sldId id="434" r:id="rId198"/>
    <p:sldId id="595" r:id="rId199"/>
    <p:sldId id="435" r:id="rId200"/>
    <p:sldId id="436" r:id="rId201"/>
    <p:sldId id="596" r:id="rId202"/>
    <p:sldId id="597" r:id="rId203"/>
    <p:sldId id="438" r:id="rId204"/>
    <p:sldId id="442" r:id="rId205"/>
    <p:sldId id="444" r:id="rId206"/>
    <p:sldId id="598" r:id="rId207"/>
    <p:sldId id="445" r:id="rId208"/>
    <p:sldId id="447" r:id="rId209"/>
    <p:sldId id="448" r:id="rId210"/>
    <p:sldId id="449" r:id="rId211"/>
    <p:sldId id="450" r:id="rId212"/>
    <p:sldId id="601" r:id="rId213"/>
    <p:sldId id="602" r:id="rId214"/>
    <p:sldId id="603" r:id="rId215"/>
    <p:sldId id="643" r:id="rId216"/>
    <p:sldId id="604" r:id="rId217"/>
    <p:sldId id="605" r:id="rId218"/>
    <p:sldId id="606" r:id="rId219"/>
    <p:sldId id="607" r:id="rId220"/>
    <p:sldId id="608" r:id="rId221"/>
    <p:sldId id="609" r:id="rId222"/>
    <p:sldId id="610" r:id="rId223"/>
    <p:sldId id="611" r:id="rId224"/>
    <p:sldId id="612" r:id="rId225"/>
    <p:sldId id="613" r:id="rId226"/>
    <p:sldId id="614" r:id="rId227"/>
    <p:sldId id="615" r:id="rId228"/>
    <p:sldId id="644" r:id="rId229"/>
    <p:sldId id="616" r:id="rId230"/>
    <p:sldId id="617" r:id="rId231"/>
    <p:sldId id="618" r:id="rId232"/>
    <p:sldId id="619" r:id="rId233"/>
    <p:sldId id="620" r:id="rId234"/>
    <p:sldId id="621" r:id="rId235"/>
    <p:sldId id="622" r:id="rId236"/>
    <p:sldId id="623" r:id="rId237"/>
    <p:sldId id="624" r:id="rId238"/>
    <p:sldId id="625" r:id="rId239"/>
    <p:sldId id="626" r:id="rId240"/>
    <p:sldId id="655" r:id="rId241"/>
    <p:sldId id="656" r:id="rId242"/>
    <p:sldId id="657" r:id="rId243"/>
    <p:sldId id="658" r:id="rId244"/>
    <p:sldId id="659" r:id="rId245"/>
    <p:sldId id="660" r:id="rId246"/>
    <p:sldId id="665" r:id="rId247"/>
    <p:sldId id="661" r:id="rId248"/>
    <p:sldId id="662" r:id="rId249"/>
    <p:sldId id="663" r:id="rId250"/>
    <p:sldId id="637" r:id="rId251"/>
    <p:sldId id="638" r:id="rId252"/>
    <p:sldId id="639" r:id="rId253"/>
    <p:sldId id="640" r:id="rId254"/>
    <p:sldId id="641" r:id="rId255"/>
    <p:sldId id="642" r:id="rId256"/>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F00"/>
    <a:srgbClr val="33CC33"/>
    <a:srgbClr val="FF66FF"/>
    <a:srgbClr val="80FF00"/>
    <a:srgbClr val="66FFFF"/>
    <a:srgbClr val="FFFF66"/>
    <a:srgbClr val="008000"/>
    <a:srgbClr val="CC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92473" autoAdjust="0"/>
  </p:normalViewPr>
  <p:slideViewPr>
    <p:cSldViewPr>
      <p:cViewPr varScale="1">
        <p:scale>
          <a:sx n="55" d="100"/>
          <a:sy n="55" d="100"/>
        </p:scale>
        <p:origin x="1080" y="184"/>
      </p:cViewPr>
      <p:guideLst>
        <p:guide orient="horz" pos="2183"/>
        <p:guide pos="29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1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9" Type="http://schemas.openxmlformats.org/officeDocument/2006/relationships/tableStyles" Target="tableStyles.xml"/><Relationship Id="rId258" Type="http://schemas.openxmlformats.org/officeDocument/2006/relationships/viewProps" Target="viewProps.xml"/><Relationship Id="rId257" Type="http://schemas.openxmlformats.org/officeDocument/2006/relationships/presProps" Target="presProps.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4.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496 0,'0'0,"-25"0,0 0,0 0,25 0,-25 0,1 0,24 0,-50 0,0 0,25 0,-25 0,25 0,-24 0,24 0,0 0,25 0,-25 0,25 0,-25 0,1 0,24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722 26,'-24'0,"-1"0,0 0,25 0,-51 0,27 0,-26 0,25 0,0 0,1 0,-1 0,-25 0,0 0,50 0,-50 0,25 0,0 0,25-24,-24 24,-1 0,0 0,25 0,-25 0,-1 0,26 0,0 0,-24 0,-1 0,0 0,25 0,-25 0,25 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40:0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744 1,'-24'0,"-1"0,0 0,25 0,-25 0,0 0,1 0,-26 0,-24 0,24 0,-49 0,24 0,26 0,-26 0,26 0,24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4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-1 0,'0'0,"24"0,1 0,-25 0,24 0,1 0,-25 0,25 0,-1 0,1 0,-25 0,25 0,-1 0,-24 0,25 0,0 0,-1 0,-24 0,0 0,0 0,25 0,0 0,-25 0,49 0,-25 0,-24 0</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496 0,'0'0,"-25"0,0 0,0 0,25 0,-25 0,1 0,24 0,-50 0,0 0,25 0,-25 0,25 0,-24 0,24 0,0 0,25 0,-25 0,25 0,-25 0,1 0,24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722 26,'-24'0,"-1"0,0 0,25 0,-51 0,27 0,-26 0,25 0,0 0,1 0,-1 0,-25 0,0 0,50 0,-50 0,25 0,0 0,25-24,-24 24,-1 0,0 0,25 0,-25 0,-1 0,26 0,0 0,-24 0,-1 0,0 0,25 0,-25 0,25 0</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40:0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744 1,'-24'0,"-1"0,0 0,25 0,-25 0,0 0,1 0,-26 0,-24 0,24 0,-49 0,24 0,26 0,-26 0,26 0,24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2F65257B-888D-47A6-888A-402FB565835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1663F88B-6D4E-49CF-9380-CA2E712846E7}"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将之前的</a:t>
            </a:r>
            <a:r>
              <a:rPr lang="en-US" altLang="zh-CN"/>
              <a:t>psw</a:t>
            </a:r>
            <a:r>
              <a:rPr lang="zh-CN" altLang="en-US"/>
              <a:t>压栈，然后讲当前要响应的中断程序的</a:t>
            </a:r>
            <a:r>
              <a:rPr lang="en-US" altLang="zh-CN"/>
              <a:t>psw</a:t>
            </a:r>
            <a:r>
              <a:rPr lang="zh-CN" altLang="en-US"/>
              <a:t>放到专门存储的寄存器上。。。</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异常会从</a:t>
            </a:r>
            <a:r>
              <a:rPr lang="en-US" altLang="zh-CN"/>
              <a:t>ret_from_exception</a:t>
            </a:r>
            <a:r>
              <a:rPr lang="zh-CN" altLang="en-US"/>
              <a:t>。中断会从</a:t>
            </a:r>
            <a:r>
              <a:rPr lang="en-US" altLang="zh-CN"/>
              <a:t>ret_from_intr...2</a:t>
            </a:r>
            <a:r>
              <a:rPr lang="zh-CN" altLang="en-US"/>
              <a:t>者都要转到</a:t>
            </a:r>
            <a:r>
              <a:rPr lang="en-US" altLang="zh-CN"/>
              <a:t>ret_from_sys_call()</a:t>
            </a:r>
            <a:r>
              <a:rPr lang="zh-CN" altLang="en-US"/>
              <a:t>，执行后面的一组标准操作</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再来讲一下</a:t>
            </a:r>
            <a:r>
              <a:rPr lang="en-US" altLang="zh-CN"/>
              <a:t>linux</a:t>
            </a:r>
            <a:r>
              <a:rPr lang="zh-CN" altLang="en-US"/>
              <a:t>的中断机制。。。首先</a:t>
            </a:r>
            <a:r>
              <a:rPr lang="en-US" altLang="zh-CN"/>
              <a:t>linux</a:t>
            </a:r>
            <a:r>
              <a:rPr lang="zh-CN" altLang="en-US"/>
              <a:t>支持哪些中断呢？</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介绍了</a:t>
            </a:r>
            <a:r>
              <a:rPr lang="en-US" altLang="zh-CN"/>
              <a:t>linux</a:t>
            </a:r>
            <a:r>
              <a:rPr lang="zh-CN" altLang="en-US"/>
              <a:t>支持哪些中断信号之后，看看这些中断信号是怎么请求的。因为</a:t>
            </a:r>
            <a:r>
              <a:rPr lang="en-US" altLang="zh-CN"/>
              <a:t>8259</a:t>
            </a:r>
            <a:r>
              <a:rPr lang="zh-CN" altLang="zh-CN"/>
              <a:t>引脚不够用，</a:t>
            </a:r>
            <a:r>
              <a:rPr lang="en-US" altLang="zh-CN"/>
              <a:t>linux</a:t>
            </a:r>
            <a:r>
              <a:rPr lang="zh-CN" altLang="en-US"/>
              <a:t>采用多个硬件对应一个</a:t>
            </a:r>
            <a:r>
              <a:rPr lang="en-US" altLang="zh-CN"/>
              <a:t>IRQ</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在内存中怎么找到</a:t>
            </a:r>
            <a:r>
              <a:rPr lang="en-US" altLang="zh-CN"/>
              <a:t>IDT</a:t>
            </a:r>
            <a:r>
              <a:rPr lang="zh-CN" altLang="en-US"/>
              <a:t>的呢？在</a:t>
            </a:r>
            <a:r>
              <a:rPr lang="en-US" altLang="zh-CN"/>
              <a:t>CPU</a:t>
            </a:r>
            <a:r>
              <a:rPr lang="zh-CN" altLang="en-US"/>
              <a:t>中有个</a:t>
            </a:r>
            <a:r>
              <a:rPr lang="en-US" altLang="zh-CN"/>
              <a:t>IDTR</a:t>
            </a:r>
            <a:r>
              <a:rPr lang="zh-CN" altLang="en-US"/>
              <a:t>寄存器，存放</a:t>
            </a:r>
            <a:r>
              <a:rPr lang="en-US" altLang="zh-CN"/>
              <a:t>IDT</a:t>
            </a:r>
            <a:r>
              <a:rPr lang="zh-CN" altLang="en-US"/>
              <a:t>中断描述符表在内存中的起始地址。。</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中断门描述符由</a:t>
            </a:r>
            <a:r>
              <a:rPr lang="en-US" altLang="zh-CN"/>
              <a:t>8</a:t>
            </a:r>
            <a:r>
              <a:rPr lang="zh-CN" altLang="en-US"/>
              <a:t>个字节组成，给出了中断</a:t>
            </a:r>
            <a:r>
              <a:rPr lang="en-US" altLang="zh-CN"/>
              <a:t>/</a:t>
            </a:r>
            <a:r>
              <a:rPr lang="zh-CN" altLang="en-US"/>
              <a:t>异常处理程序的段选择符合段内位移，通过它就能找到中断</a:t>
            </a:r>
            <a:r>
              <a:rPr lang="en-US" altLang="zh-CN"/>
              <a:t>/</a:t>
            </a:r>
            <a:r>
              <a:rPr lang="zh-CN" altLang="en-US"/>
              <a:t>异常的入口地址</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3786479-5BE0-DC4A-923A-A50AB3F94881}" type="slidenum">
              <a:rPr lang="en-US" altLang="zh-CN" sz="1200"/>
            </a:fld>
            <a:endParaRPr lang="en-US" altLang="zh-CN" sz="1200"/>
          </a:p>
        </p:txBody>
      </p:sp>
      <p:sp>
        <p:nvSpPr>
          <p:cNvPr id="39939" name="Rectangle 2"/>
          <p:cNvSpPr>
            <a:spLocks noGrp="1" noRot="1" noChangeAspect="1" noChangeArrowheads="1" noTextEdit="1"/>
          </p:cNvSpPr>
          <p:nvPr>
            <p:ph type="sldImg"/>
          </p:nvPr>
        </p:nvSpPr>
        <p:spPr>
          <a:xfrm>
            <a:off x="933450" y="741363"/>
            <a:ext cx="4933950" cy="3702050"/>
          </a:xfrm>
        </p:spPr>
      </p:sp>
      <p:sp>
        <p:nvSpPr>
          <p:cNvPr id="39940" name="Rectangle 3"/>
          <p:cNvSpPr>
            <a:spLocks noGrp="1" noChangeArrowheads="1"/>
          </p:cNvSpPr>
          <p:nvPr>
            <p:ph type="body" idx="1"/>
          </p:nvPr>
        </p:nvSpPr>
        <p:spPr>
          <a:noFill/>
        </p:spPr>
        <p:txBody>
          <a:bodyPr/>
          <a:lstStyle/>
          <a:p>
            <a:pPr eaLnBrk="1" hangingPunct="1"/>
            <a:endParaRPr 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78A654C5-9492-40F3-8F64-C06B0C0FAEFF}" type="datetime10">
              <a:rPr lang="zh-CN" altLang="en-US" smtClean="0"/>
            </a:fld>
            <a:endParaRPr lang="en-US" altLang="zh-CN"/>
          </a:p>
        </p:txBody>
      </p:sp>
      <p:sp>
        <p:nvSpPr>
          <p:cNvPr id="5" name="灯片编号占位符 4"/>
          <p:cNvSpPr>
            <a:spLocks noGrp="1"/>
          </p:cNvSpPr>
          <p:nvPr>
            <p:ph type="sldNum" sz="quarter" idx="11"/>
          </p:nvPr>
        </p:nvSpPr>
        <p:spPr/>
        <p:txBody>
          <a:bodyPr/>
          <a:lstStyle/>
          <a:p>
            <a:fld id="{477881B4-71D5-4D73-BD0E-CE1801767735}"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处理器根据程序计数器的指向从内存中取指令到指令寄存器，然后在译码执行。然后</a:t>
            </a:r>
            <a:r>
              <a:rPr lang="en-US" altLang="zh-CN"/>
              <a:t>PC</a:t>
            </a:r>
            <a:r>
              <a:rPr lang="zh-CN" altLang="en-US"/>
              <a:t>讲自动增长或变为转移地址以指明下一条待执行指令的地址。。</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由于操作系统是系统资源的管理者和控制者，赋予更好特权。因此可以使用全部的机器指令。而应用程序为了保护系统或信息不受破坏，只能使用非特权指令</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sym typeface="+mn-ea"/>
              </a:rPr>
              <a:t>由于操作系统是系统资源的管理者和控制者，赋予更好特权。因此可以使用全部的机器指令。而应用程序为了保护系统或信息不受破坏，只能使用非特权指令</a:t>
            </a:r>
            <a:endParaRPr lang="zh-CN" altLang="zh-CN"/>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总体上来说，只能采用中断机制。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ln>
        </p:spPr>
        <p:txBody>
          <a:bodyPr wrap="none" anchor="ctr"/>
          <a:lstStyle/>
          <a:p>
            <a:endParaRPr lang="zh-CN" altLang="zh-CN">
              <a:latin typeface="Times New Roman" panose="02020603050405020304" pitchFamily="18" charset="0"/>
              <a:cs typeface="Times New Roman" panose="02020603050405020304"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anose="05000000000000000000" pitchFamily="2" charset="2"/>
              <a:buNone/>
              <a:defRPr>
                <a:latin typeface="Times New Roman" panose="02020603050405020304" pitchFamily="18" charset="0"/>
                <a:cs typeface="Times New Roman" panose="02020603050405020304" pitchFamily="18" charset="0"/>
              </a:defRPr>
            </a:lvl1pPr>
          </a:lstStyle>
          <a:p>
            <a:r>
              <a:rPr lang="zh-CN" altLang="en-US" dirty="0"/>
              <a:t>单击此处编辑母版副标题样式</a:t>
            </a:r>
            <a:endParaRPr lang="zh-CN" altLang="en-US" dirty="0"/>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endParaRPr lang="zh-CN" altLang="en-US" dirty="0"/>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anose="02020603050405020304" pitchFamily="18" charset="0"/>
                <a:cs typeface="Times New Roman" panose="02020603050405020304" pitchFamily="18" charset="0"/>
              </a:defRPr>
            </a:lvl1pPr>
            <a:lvl2pPr>
              <a:spcBef>
                <a:spcPts val="0"/>
              </a:spcBef>
              <a:defRPr b="1">
                <a:latin typeface="华文新魏"/>
                <a:ea typeface="华文新魏"/>
                <a:cs typeface="华文新魏"/>
              </a:defRPr>
            </a:lvl2pPr>
            <a:lvl3pPr>
              <a:spcBef>
                <a:spcPts val="0"/>
              </a:spcBef>
              <a:defRPr b="1">
                <a:latin typeface="Times New Roman" panose="02020603050405020304" pitchFamily="18" charset="0"/>
                <a:cs typeface="Times New Roman" panose="02020603050405020304" pitchFamily="18" charset="0"/>
              </a:defRPr>
            </a:lvl3pPr>
            <a:lvl4pPr>
              <a:spcBef>
                <a:spcPts val="0"/>
              </a:spcBef>
              <a:defRPr b="1">
                <a:latin typeface="Times New Roman" panose="02020603050405020304" pitchFamily="18" charset="0"/>
                <a:cs typeface="Times New Roman" panose="02020603050405020304" pitchFamily="18" charset="0"/>
              </a:defRPr>
            </a:lvl4pPr>
            <a:lvl5pPr>
              <a:spcBef>
                <a:spcPts val="0"/>
              </a:spcBef>
              <a:defRPr b="1">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73088" y="1293813"/>
            <a:ext cx="8532812" cy="5449887"/>
          </a:xfrm>
        </p:spPr>
        <p:txBody>
          <a:bodyPr/>
          <a:lstStyle>
            <a:lvl4pPr>
              <a:defRPr kumimoji="1" lang="zh-CN" altLang="en-US" sz="2000" b="1" baseline="0" dirty="0" smtClean="0">
                <a:solidFill>
                  <a:srgbClr val="002060"/>
                </a:solidFill>
                <a:effectLst/>
                <a:latin typeface="Arial Unicode MS" pitchFamily="34" charset="-122"/>
                <a:ea typeface="华文行楷" pitchFamily="2"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marL="1600200" marR="0" lvl="3" indent="-228600" algn="l" defTabSz="914400" rtl="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u"/>
              <a:defRPr/>
            </a:pPr>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p:ph type="sldNum" sz="quarter" idx="10"/>
          </p:nvPr>
        </p:nvSpPr>
        <p:spPr>
          <a:xfrm>
            <a:off x="-36513" y="6496050"/>
            <a:ext cx="587376" cy="336550"/>
          </a:xfrm>
        </p:spPr>
        <p:txBody>
          <a:bodyPr/>
          <a:lstStyle>
            <a:lvl1pPr>
              <a:defRPr/>
            </a:lvl1pPr>
          </a:lstStyle>
          <a:p>
            <a:fld id="{78D66E1C-2C2C-4369-92CA-08EB9FCEBE5C}" type="slidenum">
              <a:rPr lang="en-US" altLang="zh-CN"/>
            </a:fld>
            <a:endParaRPr lang="en-US" altLang="zh-CN"/>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0" name="Picture 6" descr="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p:spPr>
      </p:pic>
      <p:pic>
        <p:nvPicPr>
          <p:cNvPr id="1032"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p:spPr>
      </p:pic>
      <p:pic>
        <p:nvPicPr>
          <p:cNvPr id="1033" name="Picture 11" descr="校徽"/>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anose="02020603050405020304" pitchFamily="18" charset="0"/>
                <a:cs typeface="Times New Roman" panose="02020603050405020304" pitchFamily="18" charset="0"/>
              </a:defRPr>
            </a:lvl1pPr>
          </a:lstStyle>
          <a:p>
            <a:pPr>
              <a:defRPr/>
            </a:pPr>
            <a:fld id="{7A2B9967-6818-474F-95A7-40AE71F6EFE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3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3.png"/><Relationship Id="rId6" Type="http://schemas.openxmlformats.org/officeDocument/2006/relationships/customXml" Target="../ink/ink3.xml"/><Relationship Id="rId5" Type="http://schemas.openxmlformats.org/officeDocument/2006/relationships/image" Target="../media/image32.png"/><Relationship Id="rId4" Type="http://schemas.openxmlformats.org/officeDocument/2006/relationships/customXml" Target="../ink/ink2.xml"/><Relationship Id="rId3" Type="http://schemas.openxmlformats.org/officeDocument/2006/relationships/image" Target="../media/image31.png"/><Relationship Id="rId2" Type="http://schemas.openxmlformats.org/officeDocument/2006/relationships/customXml" Target="../ink/ink1.xml"/><Relationship Id="rId1" Type="http://schemas.openxmlformats.org/officeDocument/2006/relationships/image" Target="../media/image30.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6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1.bin"/></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oleObject" Target="../embeddings/oleObject4.bin"/><Relationship Id="rId3" Type="http://schemas.openxmlformats.org/officeDocument/2006/relationships/oleObject" Target="../embeddings/oleObject3.bin"/><Relationship Id="rId2" Type="http://schemas.openxmlformats.org/officeDocument/2006/relationships/image" Target="../media/image56.wmf"/><Relationship Id="rId1" Type="http://schemas.openxmlformats.org/officeDocument/2006/relationships/oleObject" Target="../embeddings/oleObject2.bin"/></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9.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63.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64.wmf"/><Relationship Id="rId1" Type="http://schemas.openxmlformats.org/officeDocument/2006/relationships/oleObject" Target="../embeddings/oleObject5.bin"/></Relationships>
</file>

<file path=ppt/slides/_rels/slide2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customXml" Target="../ink/ink7.xml"/><Relationship Id="rId7" Type="http://schemas.openxmlformats.org/officeDocument/2006/relationships/image" Target="../media/image32.png"/><Relationship Id="rId6" Type="http://schemas.openxmlformats.org/officeDocument/2006/relationships/customXml" Target="../ink/ink6.xml"/><Relationship Id="rId5" Type="http://schemas.openxmlformats.org/officeDocument/2006/relationships/image" Target="../media/image31.png"/><Relationship Id="rId4" Type="http://schemas.openxmlformats.org/officeDocument/2006/relationships/customXml" Target="../ink/ink5.xml"/><Relationship Id="rId3" Type="http://schemas.openxmlformats.org/officeDocument/2006/relationships/image" Target="../media/image66.png"/><Relationship Id="rId2" Type="http://schemas.openxmlformats.org/officeDocument/2006/relationships/customXml" Target="../ink/ink4.xml"/><Relationship Id="rId10" Type="http://schemas.openxmlformats.org/officeDocument/2006/relationships/slideLayout" Target="../slideLayouts/slideLayout2.xml"/><Relationship Id="rId1" Type="http://schemas.openxmlformats.org/officeDocument/2006/relationships/image" Target="../media/image30.png"/></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第二章 </a:t>
            </a:r>
            <a:r>
              <a:rPr lang="zh-CN" altLang="en-US" sz="4800" dirty="0">
                <a:latin typeface="华文新魏" charset="0"/>
                <a:ea typeface="华文新魏" charset="0"/>
                <a:cs typeface="华文新魏" charset="0"/>
              </a:rPr>
              <a:t>处理器管理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3665"/>
          </a:xfrm>
          <a:prstGeom prst="rect">
            <a:avLst/>
          </a:prstGeom>
          <a:noFill/>
          <a:ln>
            <a:noFill/>
          </a:ln>
        </p:spPr>
        <p:txBody>
          <a:bodyPr wrap="square">
            <a:spAutoFit/>
          </a:bodyPr>
          <a:lstStyle/>
          <a:p>
            <a:endParaRPr lang="en-US" altLang="zh-CN" sz="2800" b="1" dirty="0">
              <a:solidFill>
                <a:srgbClr val="0000FF"/>
              </a:solidFill>
              <a:latin typeface="华文新魏"/>
              <a:ea typeface="华文新魏"/>
              <a:cs typeface="华文新魏"/>
            </a:endParaRPr>
          </a:p>
          <a:p>
            <a:endParaRPr lang="en-US" altLang="zh-CN" sz="2800" b="1" dirty="0">
              <a:solidFill>
                <a:srgbClr val="0000FF"/>
              </a:solidFill>
              <a:latin typeface="华文新魏"/>
              <a:ea typeface="华文新魏"/>
              <a:cs typeface="华文新魏"/>
            </a:endParaRPr>
          </a:p>
          <a:p>
            <a:endParaRPr lang="zh-CN" altLang="en-US" sz="2800" b="1" dirty="0">
              <a:solidFill>
                <a:srgbClr val="0000FF"/>
              </a:solidFill>
              <a:latin typeface="华文新魏"/>
              <a:ea typeface="华文新魏"/>
              <a:cs typeface="华文新魏"/>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zh-CN" dirty="0">
                <a:latin typeface="华文新魏" charset="0"/>
                <a:ea typeface="华文新魏" charset="0"/>
                <a:cs typeface="华文新魏" charset="0"/>
              </a:rPr>
              <a:t>内核态</a:t>
            </a:r>
            <a:r>
              <a:rPr lang="en-US" altLang="zh-CN" i="1" dirty="0">
                <a:latin typeface="华文新魏" charset="0"/>
                <a:ea typeface="华文新魏" charset="0"/>
                <a:cs typeface="华文新魏" charset="0"/>
              </a:rPr>
              <a:t>vs.</a:t>
            </a:r>
            <a:r>
              <a:rPr lang="zh-CN" altLang="zh-CN" dirty="0">
                <a:latin typeface="华文新魏" charset="0"/>
                <a:ea typeface="华文新魏" charset="0"/>
                <a:cs typeface="华文新魏" charset="0"/>
              </a:rPr>
              <a:t>用户态</a:t>
            </a:r>
            <a:br>
              <a:rPr lang="zh-CN" altLang="zh-CN"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lang="en-US" altLang="zh-CN" dirty="0">
              <a:latin typeface="华文新魏" charset="0"/>
              <a:ea typeface="华文新魏" charset="0"/>
              <a:cs typeface="华文新魏" charset="0"/>
            </a:endParaRPr>
          </a:p>
          <a:p>
            <a:endParaRPr kumimoji="1" lang="zh-CN" altLang="en-US" dirty="0"/>
          </a:p>
        </p:txBody>
      </p:sp>
      <p:sp>
        <p:nvSpPr>
          <p:cNvPr id="6"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r>
              <a:rPr lang="zh-CN" altLang="en-US" dirty="0">
                <a:effectLst/>
                <a:latin typeface="华文新魏" charset="0"/>
                <a:ea typeface="华文新魏" charset="0"/>
                <a:cs typeface="华文新魏" charset="0"/>
              </a:rPr>
              <a:t>通过</a:t>
            </a:r>
            <a:r>
              <a:rPr lang="zh-CN" altLang="en-US" dirty="0">
                <a:solidFill>
                  <a:srgbClr val="FF0000"/>
                </a:solidFill>
                <a:effectLst/>
                <a:latin typeface="华文新魏" charset="0"/>
                <a:ea typeface="华文新魏" charset="0"/>
                <a:cs typeface="华文新魏" charset="0"/>
              </a:rPr>
              <a:t>处理器状态位</a:t>
            </a:r>
            <a:r>
              <a:rPr lang="zh-CN" altLang="en-US" dirty="0">
                <a:solidFill>
                  <a:srgbClr val="292929"/>
                </a:solidFill>
                <a:effectLst/>
                <a:latin typeface="华文新魏" charset="0"/>
                <a:ea typeface="华文新魏" charset="0"/>
                <a:cs typeface="华文新魏" charset="0"/>
              </a:rPr>
              <a:t>（</a:t>
            </a:r>
            <a:r>
              <a:rPr lang="zh-CN" altLang="en-US" dirty="0">
                <a:solidFill>
                  <a:srgbClr val="0000FF"/>
                </a:solidFill>
                <a:effectLst/>
                <a:latin typeface="华文新魏" charset="0"/>
                <a:ea typeface="华文新魏" charset="0"/>
                <a:cs typeface="华文新魏" charset="0"/>
              </a:rPr>
              <a:t>程序状态字中的</a:t>
            </a:r>
            <a:r>
              <a:rPr lang="en-US" altLang="zh-CN" dirty="0">
                <a:solidFill>
                  <a:srgbClr val="0000FF"/>
                </a:solidFill>
                <a:effectLst/>
                <a:latin typeface="华文新魏" charset="0"/>
                <a:ea typeface="华文新魏" charset="0"/>
                <a:cs typeface="华文新魏" charset="0"/>
              </a:rPr>
              <a:t>1</a:t>
            </a:r>
            <a:r>
              <a:rPr lang="zh-CN" altLang="en-US" dirty="0">
                <a:solidFill>
                  <a:srgbClr val="0000FF"/>
                </a:solidFill>
                <a:effectLst/>
                <a:latin typeface="华文新魏" charset="0"/>
                <a:ea typeface="华文新魏" charset="0"/>
                <a:cs typeface="华文新魏" charset="0"/>
              </a:rPr>
              <a:t>位</a:t>
            </a:r>
            <a:r>
              <a:rPr lang="zh-CN" altLang="en-US" dirty="0">
                <a:solidFill>
                  <a:srgbClr val="292929"/>
                </a:solidFill>
                <a:effectLst/>
                <a:latin typeface="华文新魏" charset="0"/>
                <a:ea typeface="华文新魏" charset="0"/>
                <a:cs typeface="华文新魏" charset="0"/>
              </a:rPr>
              <a:t>）</a:t>
            </a:r>
            <a:r>
              <a:rPr lang="zh-CN" altLang="en-US" dirty="0">
                <a:effectLst/>
                <a:latin typeface="华文新魏" charset="0"/>
                <a:ea typeface="华文新魏" charset="0"/>
                <a:cs typeface="华文新魏" charset="0"/>
              </a:rPr>
              <a:t>判断当前操作系统所处态</a:t>
            </a:r>
            <a:endParaRPr lang="en-US" altLang="zh-CN" dirty="0">
              <a:effectLst/>
              <a:latin typeface="华文新魏" charset="0"/>
              <a:ea typeface="华文新魏" charset="0"/>
              <a:cs typeface="华文新魏" charset="0"/>
            </a:endParaRPr>
          </a:p>
          <a:p>
            <a:pPr eaLnBrk="1" hangingPunct="1"/>
            <a:r>
              <a:rPr lang="zh-CN" altLang="en-US" dirty="0">
                <a:effectLst/>
                <a:latin typeface="华文新魏" charset="0"/>
                <a:ea typeface="华文新魏" charset="0"/>
                <a:cs typeface="华文新魏" charset="0"/>
              </a:rPr>
              <a:t>处理器状态标志</a:t>
            </a:r>
            <a:endParaRPr lang="en-US" altLang="zh-CN" dirty="0">
              <a:effectLst/>
              <a:latin typeface="华文新魏" charset="0"/>
              <a:ea typeface="华文新魏" charset="0"/>
              <a:cs typeface="华文新魏" charset="0"/>
            </a:endParaRPr>
          </a:p>
          <a:p>
            <a:pPr lvl="1" eaLnBrk="1" hangingPunct="1"/>
            <a:r>
              <a:rPr lang="zh-CN" altLang="en-US" dirty="0">
                <a:solidFill>
                  <a:srgbClr val="FF0000"/>
                </a:solidFill>
                <a:effectLst/>
                <a:latin typeface="华文新魏" charset="0"/>
                <a:ea typeface="华文新魏" charset="0"/>
                <a:cs typeface="华文新魏" charset="0"/>
              </a:rPr>
              <a:t>管理状态</a:t>
            </a:r>
            <a:r>
              <a:rPr lang="zh-CN" altLang="en-US" dirty="0">
                <a:effectLst/>
                <a:latin typeface="华文新魏" charset="0"/>
                <a:ea typeface="华文新魏" charset="0"/>
                <a:cs typeface="华文新魏" charset="0"/>
              </a:rPr>
              <a:t>（核心状态、特态或管态）和</a:t>
            </a:r>
            <a:r>
              <a:rPr lang="zh-CN" altLang="en-US" dirty="0">
                <a:solidFill>
                  <a:srgbClr val="FF0000"/>
                </a:solidFill>
                <a:effectLst/>
                <a:latin typeface="华文新魏" charset="0"/>
                <a:ea typeface="华文新魏" charset="0"/>
                <a:cs typeface="华文新魏" charset="0"/>
              </a:rPr>
              <a:t>用户状态</a:t>
            </a:r>
            <a:r>
              <a:rPr lang="zh-CN" altLang="en-US" dirty="0">
                <a:effectLst/>
                <a:latin typeface="华文新魏" charset="0"/>
                <a:ea typeface="华文新魏" charset="0"/>
                <a:cs typeface="华文新魏" charset="0"/>
              </a:rPr>
              <a:t>（目标状态、常态或目态</a:t>
            </a:r>
            <a:r>
              <a:rPr lang="en-US" altLang="zh-CN" dirty="0">
                <a:effectLst/>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b="1" dirty="0">
                <a:latin typeface="华文新魏" charset="0"/>
                <a:ea typeface="华文新魏" charset="0"/>
                <a:cs typeface="华文新魏" charset="0"/>
              </a:rPr>
              <a:t>处于管理状态时，程序可以执行全部指令，使用所有资源，具有改变</a:t>
            </a:r>
            <a:r>
              <a:rPr lang="zh-CN" altLang="zh-CN" b="1" dirty="0">
                <a:latin typeface="华文新魏" charset="0"/>
                <a:ea typeface="华文新魏" charset="0"/>
                <a:cs typeface="华文新魏" charset="0"/>
              </a:rPr>
              <a:t>有改变处理器状态的能力</a:t>
            </a:r>
            <a:endParaRPr lang="en-US" altLang="zh-CN" b="1" dirty="0">
              <a:latin typeface="华文新魏" charset="0"/>
              <a:ea typeface="华文新魏" charset="0"/>
              <a:cs typeface="华文新魏" charset="0"/>
            </a:endParaRPr>
          </a:p>
          <a:p>
            <a:pPr lvl="2" eaLnBrk="1" hangingPunct="1"/>
            <a:r>
              <a:rPr lang="zh-CN" altLang="en-US" b="1" dirty="0">
                <a:effectLst/>
                <a:latin typeface="华文新魏" charset="0"/>
                <a:ea typeface="华文新魏" charset="0"/>
                <a:cs typeface="华文新魏" charset="0"/>
              </a:rPr>
              <a:t>处于用户状态时只能执行非特权指令</a:t>
            </a:r>
            <a:endParaRPr lang="zh-CN" altLang="en-US" b="1" dirty="0">
              <a:effectLst/>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中断上下文</a:t>
            </a:r>
            <a:r>
              <a:rPr kumimoji="1" lang="en-US" altLang="zh-CN" dirty="0" err="1"/>
              <a:t>vs</a:t>
            </a:r>
            <a:r>
              <a:rPr kumimoji="1" lang="zh-CN" altLang="en-US" dirty="0"/>
              <a:t>.进程上下文</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zh-CN" dirty="0">
                <a:solidFill>
                  <a:srgbClr val="0000FF"/>
                </a:solidFill>
              </a:rPr>
              <a:t>中断上下文不存在进程背景</a:t>
            </a:r>
            <a:r>
              <a:rPr lang="zh-CN" altLang="en-US" dirty="0"/>
              <a:t>，</a:t>
            </a:r>
            <a:r>
              <a:rPr lang="zh-CN" altLang="zh-CN" dirty="0">
                <a:solidFill>
                  <a:srgbClr val="FF0000"/>
                </a:solidFill>
              </a:rPr>
              <a:t>不可能被阻塞</a:t>
            </a:r>
            <a:r>
              <a:rPr lang="zh-CN" altLang="zh-CN" dirty="0"/>
              <a:t>，</a:t>
            </a:r>
            <a:r>
              <a:rPr lang="zh-CN" altLang="zh-CN" dirty="0">
                <a:solidFill>
                  <a:srgbClr val="FF0000"/>
                </a:solidFill>
              </a:rPr>
              <a:t>也不能调用引起阻塞的函数</a:t>
            </a:r>
            <a:endParaRPr lang="en-US" altLang="zh-CN" dirty="0"/>
          </a:p>
          <a:p>
            <a:pPr lvl="1" eaLnBrk="1" hangingPunct="1"/>
            <a:r>
              <a:rPr lang="zh-CN" altLang="zh-CN" dirty="0"/>
              <a:t>中断服务例程打断了当前正在执行的进程，甚至可能打断了正在执行的另一个中断服务例程的下半部分，这就要求中断上下文需要在极短时间内结束处理</a:t>
            </a:r>
            <a:endParaRPr lang="en-US" altLang="zh-CN" dirty="0"/>
          </a:p>
          <a:p>
            <a:pPr lvl="1" eaLnBrk="1" hangingPunct="1"/>
            <a:r>
              <a:rPr lang="zh-CN" altLang="zh-CN" dirty="0"/>
              <a:t>中断服务例程运行时程序栈的设置是一个配置选项，早先它并没有自己的工作栈，</a:t>
            </a:r>
            <a:r>
              <a:rPr lang="zh-CN" altLang="zh-CN" dirty="0">
                <a:solidFill>
                  <a:srgbClr val="0000FF"/>
                </a:solidFill>
              </a:rPr>
              <a:t>工作时共享被中断进程的核心栈</a:t>
            </a:r>
            <a:r>
              <a:rPr lang="zh-CN" altLang="zh-CN" dirty="0"/>
              <a:t>，如果没有正在运行的进程，便会使用</a:t>
            </a:r>
            <a:r>
              <a:rPr lang="en-US" altLang="zh-CN" dirty="0">
                <a:solidFill>
                  <a:srgbClr val="FF0000"/>
                </a:solidFill>
              </a:rPr>
              <a:t>idle</a:t>
            </a:r>
            <a:r>
              <a:rPr lang="zh-CN" altLang="zh-CN" dirty="0">
                <a:solidFill>
                  <a:srgbClr val="FF0000"/>
                </a:solidFill>
              </a:rPr>
              <a:t>进程</a:t>
            </a:r>
            <a:r>
              <a:rPr lang="zh-CN" altLang="zh-CN" dirty="0"/>
              <a:t>的核心栈</a:t>
            </a:r>
            <a:endParaRPr lang="en-US" altLang="zh-CN" dirty="0"/>
          </a:p>
          <a:p>
            <a:pPr eaLnBrk="1" hangingPunct="1"/>
            <a:r>
              <a:rPr lang="zh-CN" altLang="en-US" dirty="0"/>
              <a:t>中断上下文之间切换或执行代码的过程，</a:t>
            </a:r>
            <a:r>
              <a:rPr lang="zh-CN" altLang="en-US" dirty="0">
                <a:solidFill>
                  <a:srgbClr val="FF0000"/>
                </a:solidFill>
              </a:rPr>
              <a:t>绝不可能插入调度器调度例程的调用</a:t>
            </a:r>
            <a:endParaRPr lang="en-US" altLang="zh-CN" dirty="0">
              <a:solidFill>
                <a:srgbClr val="FF0000"/>
              </a:solidFill>
            </a:endParaRPr>
          </a:p>
          <a:p>
            <a:pPr lvl="1" eaLnBrk="1" hangingPunct="1"/>
            <a:r>
              <a:rPr lang="zh-CN" altLang="en-US" dirty="0"/>
              <a:t>如果被某个进程抢占之后就没法恢复到原来的中断上下文，这</a:t>
            </a:r>
            <a:r>
              <a:rPr lang="zh-CN" altLang="en-US" dirty="0">
                <a:solidFill>
                  <a:srgbClr val="0000FF"/>
                </a:solidFill>
              </a:rPr>
              <a:t>既损害了中断处理效率，也污染了被中断进程的内核栈</a:t>
            </a:r>
            <a:endParaRPr lang="en-US" altLang="zh-CN" dirty="0">
              <a:solidFill>
                <a:srgbClr val="0000FF"/>
              </a:solidFill>
            </a:endParaRPr>
          </a:p>
          <a:p>
            <a:pPr lvl="1" eaLnBrk="1" hangingPunct="1"/>
            <a:endParaRPr lang="zh-CN" altLang="en-US" dirty="0"/>
          </a:p>
          <a:p>
            <a:pPr lvl="1"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进程与任务</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把内核空间中运行的程序称为</a:t>
            </a:r>
            <a:r>
              <a:rPr lang="zh-CN" altLang="en-US" dirty="0">
                <a:solidFill>
                  <a:srgbClr val="FF0000"/>
                </a:solidFill>
                <a:latin typeface="华文新魏" charset="0"/>
                <a:ea typeface="华文新魏" charset="0"/>
                <a:cs typeface="华文新魏" charset="0"/>
              </a:rPr>
              <a:t>任务</a:t>
            </a:r>
            <a:r>
              <a:rPr lang="zh-CN" altLang="en-US" dirty="0">
                <a:latin typeface="华文新魏" charset="0"/>
                <a:ea typeface="华文新魏" charset="0"/>
                <a:cs typeface="华文新魏" charset="0"/>
              </a:rPr>
              <a:t>，而在用户空间中运行的程序称为</a:t>
            </a:r>
            <a:r>
              <a:rPr lang="zh-CN" altLang="en-US" dirty="0">
                <a:solidFill>
                  <a:srgbClr val="FF0000"/>
                </a:solidFill>
                <a:latin typeface="华文新魏" charset="0"/>
                <a:ea typeface="华文新魏" charset="0"/>
                <a:cs typeface="华文新魏" charset="0"/>
              </a:rPr>
              <a:t>进程</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系统中存在两种进程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系统进程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用户进程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，实质上是指一个进程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的两个侧面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两个进程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所执行的程序不同，映射到不同物理地址空间、使用不同的堆栈</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838200" y="1676400"/>
            <a:ext cx="8077200" cy="5181600"/>
          </a:xfrm>
        </p:spPr>
        <p:txBody>
          <a:bodyPr/>
          <a:lstStyle/>
          <a:p>
            <a:pPr eaLnBrk="1" hangingPunct="1">
              <a:buFontTx/>
              <a:buNone/>
            </a:pPr>
            <a:r>
              <a:rPr lang="en-US" altLang="zh-CN">
                <a:latin typeface="仿宋_GB2312" charset="0"/>
                <a:ea typeface="仿宋_GB2312" charset="0"/>
                <a:cs typeface="仿宋_GB2312" charset="0"/>
              </a:rPr>
              <a:t> </a:t>
            </a:r>
            <a:endParaRPr lang="en-US" altLang="zh-CN">
              <a:latin typeface="仿宋_GB2312" charset="0"/>
              <a:ea typeface="仿宋_GB2312" charset="0"/>
              <a:cs typeface="仿宋_GB2312" charset="0"/>
            </a:endParaRPr>
          </a:p>
        </p:txBody>
      </p:sp>
      <p:sp>
        <p:nvSpPr>
          <p:cNvPr id="252933" name="Oval 5"/>
          <p:cNvSpPr>
            <a:spLocks noChangeArrowheads="1"/>
          </p:cNvSpPr>
          <p:nvPr/>
        </p:nvSpPr>
        <p:spPr bwMode="auto">
          <a:xfrm>
            <a:off x="4242147" y="3485158"/>
            <a:ext cx="1041400"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核心态</a:t>
            </a:r>
            <a:endParaRPr kumimoji="0" lang="zh-CN" altLang="en-US" sz="1800">
              <a:solidFill>
                <a:srgbClr val="0000FF"/>
              </a:solidFill>
              <a:latin typeface="华文新魏" charset="0"/>
              <a:ea typeface="华文新魏" charset="0"/>
              <a:cs typeface="华文新魏" charset="0"/>
            </a:endParaRPr>
          </a:p>
          <a:p>
            <a:pPr algn="ctr" eaLnBrk="0" hangingPunct="0"/>
            <a:r>
              <a:rPr kumimoji="0" lang="zh-CN" altLang="en-US" sz="1800">
                <a:solidFill>
                  <a:srgbClr val="0000FF"/>
                </a:solidFill>
                <a:latin typeface="华文新魏" charset="0"/>
                <a:ea typeface="华文新魏" charset="0"/>
                <a:cs typeface="华文新魏" charset="0"/>
              </a:rPr>
              <a:t>运行</a:t>
            </a:r>
            <a:endParaRPr kumimoji="0" lang="zh-CN" altLang="en-US" sz="1800">
              <a:solidFill>
                <a:srgbClr val="0000FF"/>
              </a:solidFill>
              <a:latin typeface="华文新魏" charset="0"/>
              <a:ea typeface="华文新魏" charset="0"/>
              <a:cs typeface="华文新魏" charset="0"/>
            </a:endParaRPr>
          </a:p>
        </p:txBody>
      </p:sp>
      <p:sp>
        <p:nvSpPr>
          <p:cNvPr id="252934" name="Text Box 6"/>
          <p:cNvSpPr txBox="1">
            <a:spLocks noChangeArrowheads="1"/>
          </p:cNvSpPr>
          <p:nvPr/>
        </p:nvSpPr>
        <p:spPr bwMode="auto">
          <a:xfrm>
            <a:off x="3101653" y="2509267"/>
            <a:ext cx="1182315" cy="847725"/>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00FF"/>
                </a:solidFill>
                <a:latin typeface="华文新魏" charset="0"/>
                <a:ea typeface="华文新魏" charset="0"/>
                <a:cs typeface="华文新魏" charset="0"/>
              </a:rPr>
              <a:t>系统调用或中断</a:t>
            </a:r>
            <a:r>
              <a:rPr kumimoji="0" lang="en-US" altLang="zh-CN" sz="1800" dirty="0">
                <a:solidFill>
                  <a:srgbClr val="0000FF"/>
                </a:solidFill>
                <a:latin typeface="华文新魏" charset="0"/>
                <a:ea typeface="华文新魏" charset="0"/>
                <a:cs typeface="华文新魏" charset="0"/>
              </a:rPr>
              <a:t>(</a:t>
            </a:r>
            <a:r>
              <a:rPr kumimoji="0" lang="zh-CN" altLang="en-US" sz="1800" dirty="0">
                <a:solidFill>
                  <a:srgbClr val="0000FF"/>
                </a:solidFill>
                <a:latin typeface="华文新魏" charset="0"/>
                <a:ea typeface="华文新魏" charset="0"/>
                <a:cs typeface="华文新魏" charset="0"/>
              </a:rPr>
              <a:t>隐含状态转换</a:t>
            </a:r>
            <a:r>
              <a:rPr kumimoji="0" lang="en-US" altLang="zh-CN" sz="1800" dirty="0">
                <a:solidFill>
                  <a:srgbClr val="0000FF"/>
                </a:solidFill>
                <a:latin typeface="华文新魏" charset="0"/>
                <a:ea typeface="华文新魏" charset="0"/>
                <a:cs typeface="华文新魏" charset="0"/>
              </a:rPr>
              <a:t>)</a:t>
            </a:r>
            <a:endParaRPr kumimoji="0" lang="en-US" altLang="zh-CN" sz="1800" dirty="0">
              <a:solidFill>
                <a:srgbClr val="0000FF"/>
              </a:solidFill>
              <a:latin typeface="华文新魏" charset="0"/>
              <a:ea typeface="华文新魏" charset="0"/>
              <a:cs typeface="华文新魏" charset="0"/>
            </a:endParaRPr>
          </a:p>
        </p:txBody>
      </p:sp>
      <p:sp>
        <p:nvSpPr>
          <p:cNvPr id="252935" name="Text Box 7"/>
          <p:cNvSpPr txBox="1">
            <a:spLocks noChangeArrowheads="1"/>
          </p:cNvSpPr>
          <p:nvPr/>
        </p:nvSpPr>
        <p:spPr bwMode="auto">
          <a:xfrm>
            <a:off x="5283547" y="2356445"/>
            <a:ext cx="347663" cy="1128713"/>
          </a:xfrm>
          <a:prstGeom prst="rect">
            <a:avLst/>
          </a:prstGeom>
          <a:solidFill>
            <a:srgbClr val="FFCC66"/>
          </a:solidFill>
          <a:ln>
            <a:noFill/>
          </a:ln>
        </p:spPr>
        <p:txBody>
          <a:bodyPr vert="eaVert"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状态转换</a:t>
            </a:r>
            <a:endParaRPr kumimoji="0" lang="zh-CN" altLang="en-US" sz="1800">
              <a:solidFill>
                <a:srgbClr val="0000FF"/>
              </a:solidFill>
              <a:latin typeface="华文新魏" charset="0"/>
              <a:ea typeface="华文新魏" charset="0"/>
              <a:cs typeface="华文新魏" charset="0"/>
            </a:endParaRPr>
          </a:p>
        </p:txBody>
      </p:sp>
      <p:sp>
        <p:nvSpPr>
          <p:cNvPr id="252936" name="Oval 8"/>
          <p:cNvSpPr>
            <a:spLocks noChangeArrowheads="1"/>
          </p:cNvSpPr>
          <p:nvPr/>
        </p:nvSpPr>
        <p:spPr bwMode="auto">
          <a:xfrm>
            <a:off x="4251672" y="1508720"/>
            <a:ext cx="1041400"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用户态</a:t>
            </a:r>
            <a:endParaRPr kumimoji="0" lang="zh-CN" altLang="en-US" sz="1800">
              <a:solidFill>
                <a:srgbClr val="0000FF"/>
              </a:solidFill>
              <a:latin typeface="华文新魏" charset="0"/>
              <a:ea typeface="华文新魏" charset="0"/>
              <a:cs typeface="华文新魏" charset="0"/>
            </a:endParaRPr>
          </a:p>
          <a:p>
            <a:pPr algn="ctr" eaLnBrk="0" hangingPunct="0"/>
            <a:r>
              <a:rPr kumimoji="0" lang="zh-CN" altLang="en-US" sz="1800">
                <a:solidFill>
                  <a:srgbClr val="0000FF"/>
                </a:solidFill>
                <a:latin typeface="华文新魏" charset="0"/>
                <a:ea typeface="华文新魏" charset="0"/>
                <a:cs typeface="华文新魏" charset="0"/>
              </a:rPr>
              <a:t>运行</a:t>
            </a:r>
            <a:endParaRPr kumimoji="0" lang="zh-CN" altLang="en-US" sz="1800">
              <a:solidFill>
                <a:srgbClr val="0000FF"/>
              </a:solidFill>
              <a:latin typeface="华文新魏" charset="0"/>
              <a:ea typeface="华文新魏" charset="0"/>
              <a:cs typeface="华文新魏" charset="0"/>
            </a:endParaRPr>
          </a:p>
        </p:txBody>
      </p:sp>
      <p:sp>
        <p:nvSpPr>
          <p:cNvPr id="252937" name="Oval 9"/>
          <p:cNvSpPr>
            <a:spLocks noChangeArrowheads="1"/>
          </p:cNvSpPr>
          <p:nvPr/>
        </p:nvSpPr>
        <p:spPr bwMode="auto">
          <a:xfrm>
            <a:off x="3026122" y="5461595"/>
            <a:ext cx="1042988"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等待</a:t>
            </a:r>
            <a:endParaRPr kumimoji="0" lang="zh-CN" altLang="en-US" sz="1800">
              <a:solidFill>
                <a:srgbClr val="0000FF"/>
              </a:solidFill>
              <a:latin typeface="华文新魏" charset="0"/>
              <a:ea typeface="华文新魏" charset="0"/>
              <a:cs typeface="华文新魏" charset="0"/>
            </a:endParaRPr>
          </a:p>
          <a:p>
            <a:pPr algn="ctr" eaLnBrk="0" hangingPunct="0"/>
            <a:r>
              <a:rPr kumimoji="0" lang="zh-CN" altLang="en-US" sz="1800">
                <a:solidFill>
                  <a:srgbClr val="0000FF"/>
                </a:solidFill>
                <a:latin typeface="华文新魏" charset="0"/>
                <a:ea typeface="华文新魏" charset="0"/>
                <a:cs typeface="华文新魏" charset="0"/>
              </a:rPr>
              <a:t>状态</a:t>
            </a:r>
            <a:endParaRPr kumimoji="0" lang="zh-CN" altLang="en-US" sz="1800">
              <a:solidFill>
                <a:srgbClr val="0000FF"/>
              </a:solidFill>
              <a:latin typeface="华文新魏" charset="0"/>
              <a:ea typeface="华文新魏" charset="0"/>
              <a:cs typeface="华文新魏" charset="0"/>
            </a:endParaRPr>
          </a:p>
        </p:txBody>
      </p:sp>
      <p:sp>
        <p:nvSpPr>
          <p:cNvPr id="252938" name="Oval 10"/>
          <p:cNvSpPr>
            <a:spLocks noChangeArrowheads="1"/>
          </p:cNvSpPr>
          <p:nvPr/>
        </p:nvSpPr>
        <p:spPr bwMode="auto">
          <a:xfrm>
            <a:off x="5804247" y="5461595"/>
            <a:ext cx="1042988"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就绪</a:t>
            </a:r>
            <a:endParaRPr kumimoji="0" lang="zh-CN" altLang="en-US" sz="1800">
              <a:solidFill>
                <a:srgbClr val="0000FF"/>
              </a:solidFill>
              <a:latin typeface="华文新魏" charset="0"/>
              <a:ea typeface="华文新魏" charset="0"/>
              <a:cs typeface="华文新魏" charset="0"/>
            </a:endParaRPr>
          </a:p>
          <a:p>
            <a:pPr algn="ctr" eaLnBrk="0" hangingPunct="0"/>
            <a:r>
              <a:rPr kumimoji="0" lang="zh-CN" altLang="en-US" sz="1800">
                <a:solidFill>
                  <a:srgbClr val="0000FF"/>
                </a:solidFill>
                <a:latin typeface="华文新魏" charset="0"/>
                <a:ea typeface="华文新魏" charset="0"/>
                <a:cs typeface="华文新魏" charset="0"/>
              </a:rPr>
              <a:t>状态</a:t>
            </a:r>
            <a:endParaRPr kumimoji="0" lang="zh-CN" altLang="en-US" sz="1800">
              <a:solidFill>
                <a:srgbClr val="0000FF"/>
              </a:solidFill>
              <a:latin typeface="华文新魏" charset="0"/>
              <a:ea typeface="华文新魏" charset="0"/>
              <a:cs typeface="华文新魏" charset="0"/>
            </a:endParaRPr>
          </a:p>
        </p:txBody>
      </p:sp>
      <p:sp>
        <p:nvSpPr>
          <p:cNvPr id="252939" name="Line 11"/>
          <p:cNvSpPr>
            <a:spLocks noChangeShapeType="1"/>
          </p:cNvSpPr>
          <p:nvPr/>
        </p:nvSpPr>
        <p:spPr bwMode="auto">
          <a:xfrm>
            <a:off x="4586635" y="2356445"/>
            <a:ext cx="0" cy="1128713"/>
          </a:xfrm>
          <a:prstGeom prst="line">
            <a:avLst/>
          </a:prstGeom>
          <a:noFill/>
          <a:ln w="9525">
            <a:solidFill>
              <a:srgbClr val="000000"/>
            </a:solidFill>
            <a:round/>
            <a:tailEnd type="stealth" w="sm" len="lg"/>
          </a:ln>
        </p:spPr>
        <p:txBody>
          <a:bodyPr/>
          <a:lstStyle/>
          <a:p>
            <a:endParaRPr lang="zh-CN" altLang="en-US"/>
          </a:p>
        </p:txBody>
      </p:sp>
      <p:sp>
        <p:nvSpPr>
          <p:cNvPr id="252940" name="Line 12"/>
          <p:cNvSpPr>
            <a:spLocks noChangeShapeType="1"/>
          </p:cNvSpPr>
          <p:nvPr/>
        </p:nvSpPr>
        <p:spPr bwMode="auto">
          <a:xfrm flipV="1">
            <a:off x="4935885" y="2356445"/>
            <a:ext cx="0" cy="1128713"/>
          </a:xfrm>
          <a:prstGeom prst="line">
            <a:avLst/>
          </a:prstGeom>
          <a:noFill/>
          <a:ln w="9525">
            <a:solidFill>
              <a:srgbClr val="000000"/>
            </a:solidFill>
            <a:round/>
            <a:tailEnd type="stealth" w="sm" len="lg"/>
          </a:ln>
        </p:spPr>
        <p:txBody>
          <a:bodyPr/>
          <a:lstStyle/>
          <a:p>
            <a:endParaRPr lang="zh-CN" altLang="en-US"/>
          </a:p>
        </p:txBody>
      </p:sp>
      <p:sp>
        <p:nvSpPr>
          <p:cNvPr id="252941" name="Line 13"/>
          <p:cNvSpPr>
            <a:spLocks noChangeShapeType="1"/>
          </p:cNvSpPr>
          <p:nvPr/>
        </p:nvSpPr>
        <p:spPr bwMode="auto">
          <a:xfrm flipH="1">
            <a:off x="3719860" y="4332883"/>
            <a:ext cx="868362" cy="1128712"/>
          </a:xfrm>
          <a:prstGeom prst="line">
            <a:avLst/>
          </a:prstGeom>
          <a:noFill/>
          <a:ln w="9525">
            <a:solidFill>
              <a:srgbClr val="000000"/>
            </a:solidFill>
            <a:round/>
            <a:tailEnd type="stealth" w="sm" len="lg"/>
          </a:ln>
        </p:spPr>
        <p:txBody>
          <a:bodyPr/>
          <a:lstStyle/>
          <a:p>
            <a:endParaRPr lang="zh-CN" altLang="en-US"/>
          </a:p>
        </p:txBody>
      </p:sp>
      <p:sp>
        <p:nvSpPr>
          <p:cNvPr id="252942" name="Line 14"/>
          <p:cNvSpPr>
            <a:spLocks noChangeShapeType="1"/>
          </p:cNvSpPr>
          <p:nvPr/>
        </p:nvSpPr>
        <p:spPr bwMode="auto">
          <a:xfrm flipH="1" flipV="1">
            <a:off x="5043835" y="4299545"/>
            <a:ext cx="1008062" cy="1223963"/>
          </a:xfrm>
          <a:prstGeom prst="line">
            <a:avLst/>
          </a:prstGeom>
          <a:noFill/>
          <a:ln w="9525">
            <a:solidFill>
              <a:srgbClr val="000000"/>
            </a:solidFill>
            <a:round/>
            <a:tailEnd type="stealth" w="sm" len="lg"/>
          </a:ln>
        </p:spPr>
        <p:txBody>
          <a:bodyPr/>
          <a:lstStyle/>
          <a:p>
            <a:endParaRPr lang="zh-CN" altLang="en-US"/>
          </a:p>
        </p:txBody>
      </p:sp>
      <p:sp>
        <p:nvSpPr>
          <p:cNvPr id="252943" name="Line 15"/>
          <p:cNvSpPr>
            <a:spLocks noChangeShapeType="1"/>
          </p:cNvSpPr>
          <p:nvPr/>
        </p:nvSpPr>
        <p:spPr bwMode="auto">
          <a:xfrm>
            <a:off x="4069110" y="5885458"/>
            <a:ext cx="1735137" cy="0"/>
          </a:xfrm>
          <a:prstGeom prst="line">
            <a:avLst/>
          </a:prstGeom>
          <a:noFill/>
          <a:ln w="9525">
            <a:solidFill>
              <a:srgbClr val="000000"/>
            </a:solidFill>
            <a:round/>
            <a:tailEnd type="stealth" w="sm" len="lg"/>
          </a:ln>
        </p:spPr>
        <p:txBody>
          <a:bodyPr/>
          <a:lstStyle/>
          <a:p>
            <a:endParaRPr lang="zh-CN" altLang="en-US"/>
          </a:p>
        </p:txBody>
      </p:sp>
      <p:sp>
        <p:nvSpPr>
          <p:cNvPr id="252944" name="Text Box 16"/>
          <p:cNvSpPr txBox="1">
            <a:spLocks noChangeArrowheads="1"/>
          </p:cNvSpPr>
          <p:nvPr/>
        </p:nvSpPr>
        <p:spPr bwMode="auto">
          <a:xfrm>
            <a:off x="3315047" y="4658320"/>
            <a:ext cx="735013" cy="576263"/>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发生</a:t>
            </a:r>
            <a:endParaRPr kumimoji="0" lang="zh-CN" altLang="en-US" sz="1800">
              <a:solidFill>
                <a:srgbClr val="0000FF"/>
              </a:solidFill>
              <a:latin typeface="华文新魏" charset="0"/>
              <a:ea typeface="华文新魏" charset="0"/>
              <a:cs typeface="华文新魏" charset="0"/>
            </a:endParaRPr>
          </a:p>
          <a:p>
            <a:pPr algn="ctr"/>
            <a:r>
              <a:rPr kumimoji="0" lang="zh-CN" altLang="en-US" sz="1800">
                <a:solidFill>
                  <a:srgbClr val="0000FF"/>
                </a:solidFill>
                <a:latin typeface="华文新魏" charset="0"/>
                <a:ea typeface="华文新魏" charset="0"/>
                <a:cs typeface="华文新魏" charset="0"/>
              </a:rPr>
              <a:t>事件</a:t>
            </a:r>
            <a:endParaRPr kumimoji="0" lang="zh-CN" altLang="en-US" sz="1800">
              <a:solidFill>
                <a:srgbClr val="0000FF"/>
              </a:solidFill>
              <a:latin typeface="华文新魏" charset="0"/>
              <a:ea typeface="华文新魏" charset="0"/>
              <a:cs typeface="华文新魏" charset="0"/>
            </a:endParaRPr>
          </a:p>
        </p:txBody>
      </p:sp>
      <p:sp>
        <p:nvSpPr>
          <p:cNvPr id="252945" name="Text Box 17"/>
          <p:cNvSpPr txBox="1">
            <a:spLocks noChangeArrowheads="1"/>
          </p:cNvSpPr>
          <p:nvPr/>
        </p:nvSpPr>
        <p:spPr bwMode="auto">
          <a:xfrm>
            <a:off x="4588222" y="5958483"/>
            <a:ext cx="695325" cy="284162"/>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唤醒</a:t>
            </a:r>
            <a:endParaRPr kumimoji="0" lang="zh-CN" altLang="en-US" sz="1800">
              <a:solidFill>
                <a:srgbClr val="0000FF"/>
              </a:solidFill>
              <a:latin typeface="华文新魏" charset="0"/>
              <a:ea typeface="华文新魏" charset="0"/>
              <a:cs typeface="华文新魏" charset="0"/>
            </a:endParaRPr>
          </a:p>
        </p:txBody>
      </p:sp>
      <p:sp>
        <p:nvSpPr>
          <p:cNvPr id="252946" name="Text Box 18"/>
          <p:cNvSpPr txBox="1">
            <a:spLocks noChangeArrowheads="1"/>
          </p:cNvSpPr>
          <p:nvPr/>
        </p:nvSpPr>
        <p:spPr bwMode="auto">
          <a:xfrm>
            <a:off x="5631210" y="4580533"/>
            <a:ext cx="492125" cy="549275"/>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800">
                <a:solidFill>
                  <a:srgbClr val="0000FF"/>
                </a:solidFill>
                <a:latin typeface="华文新魏" charset="0"/>
                <a:ea typeface="华文新魏" charset="0"/>
                <a:cs typeface="华文新魏" charset="0"/>
              </a:rPr>
              <a:t>调度</a:t>
            </a:r>
            <a:endParaRPr kumimoji="0" lang="zh-CN" altLang="en-US" sz="1800">
              <a:solidFill>
                <a:srgbClr val="0000FF"/>
              </a:solidFill>
              <a:latin typeface="华文新魏" charset="0"/>
              <a:ea typeface="华文新魏" charset="0"/>
              <a:cs typeface="华文新魏" charset="0"/>
            </a:endParaRPr>
          </a:p>
          <a:p>
            <a:pPr algn="just"/>
            <a:r>
              <a:rPr kumimoji="0" lang="zh-CN" altLang="en-US" sz="1800">
                <a:solidFill>
                  <a:srgbClr val="0000FF"/>
                </a:solidFill>
                <a:latin typeface="华文新魏" charset="0"/>
                <a:ea typeface="华文新魏" charset="0"/>
                <a:cs typeface="华文新魏" charset="0"/>
              </a:rPr>
              <a:t>进程</a:t>
            </a:r>
            <a:endParaRPr kumimoji="0" lang="zh-CN" altLang="en-US" sz="1800">
              <a:solidFill>
                <a:srgbClr val="0000FF"/>
              </a:solidFill>
              <a:latin typeface="华文新魏" charset="0"/>
              <a:ea typeface="华文新魏" charset="0"/>
              <a:cs typeface="华文新魏" charset="0"/>
            </a:endParaRPr>
          </a:p>
        </p:txBody>
      </p:sp>
      <p:sp>
        <p:nvSpPr>
          <p:cNvPr id="252947" name="Freeform 19"/>
          <p:cNvSpPr/>
          <p:nvPr/>
        </p:nvSpPr>
        <p:spPr bwMode="auto">
          <a:xfrm>
            <a:off x="5283547" y="3624858"/>
            <a:ext cx="723900" cy="614362"/>
          </a:xfrm>
          <a:custGeom>
            <a:avLst/>
            <a:gdLst>
              <a:gd name="T0" fmla="*/ 0 w 750"/>
              <a:gd name="T1" fmla="*/ 2147483647 h 676"/>
              <a:gd name="T2" fmla="*/ 2147483647 w 750"/>
              <a:gd name="T3" fmla="*/ 2147483647 h 676"/>
              <a:gd name="T4" fmla="*/ 2147483647 w 750"/>
              <a:gd name="T5" fmla="*/ 2147483647 h 676"/>
              <a:gd name="T6" fmla="*/ 2147483647 w 750"/>
              <a:gd name="T7" fmla="*/ 2147483647 h 676"/>
              <a:gd name="T8" fmla="*/ 2147483647 w 750"/>
              <a:gd name="T9" fmla="*/ 2147483647 h 676"/>
              <a:gd name="T10" fmla="*/ 2147483647 w 750"/>
              <a:gd name="T11" fmla="*/ 2147483647 h 676"/>
              <a:gd name="T12" fmla="*/ 2147483647 w 750"/>
              <a:gd name="T13" fmla="*/ 2147483647 h 676"/>
              <a:gd name="T14" fmla="*/ 2147483647 w 750"/>
              <a:gd name="T15" fmla="*/ 2147483647 h 676"/>
              <a:gd name="T16" fmla="*/ 0 w 750"/>
              <a:gd name="T17" fmla="*/ 2147483647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0"/>
              <a:gd name="T28" fmla="*/ 0 h 676"/>
              <a:gd name="T29" fmla="*/ 750 w 750"/>
              <a:gd name="T30" fmla="*/ 676 h 6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9525" cap="flat" cmpd="sng">
            <a:solidFill>
              <a:srgbClr val="000000"/>
            </a:solidFill>
            <a:prstDash val="solid"/>
            <a:round/>
            <a:headEnd type="stealth" w="sm" len="lg"/>
            <a:tailEnd type="stealth" w="sm" len="lg"/>
          </a:ln>
        </p:spPr>
        <p:txBody>
          <a:bodyPr/>
          <a:lstStyle/>
          <a:p>
            <a:endParaRPr lang="zh-CN" altLang="en-US"/>
          </a:p>
        </p:txBody>
      </p:sp>
      <p:sp>
        <p:nvSpPr>
          <p:cNvPr id="252948" name="Text Box 20"/>
          <p:cNvSpPr txBox="1">
            <a:spLocks noChangeArrowheads="1"/>
          </p:cNvSpPr>
          <p:nvPr/>
        </p:nvSpPr>
        <p:spPr bwMode="auto">
          <a:xfrm>
            <a:off x="5977285" y="3624858"/>
            <a:ext cx="1042987" cy="708025"/>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中断、</a:t>
            </a:r>
            <a:endParaRPr kumimoji="0" lang="zh-CN" altLang="en-US" sz="1800">
              <a:solidFill>
                <a:srgbClr val="0000FF"/>
              </a:solidFill>
              <a:latin typeface="华文新魏" charset="0"/>
              <a:ea typeface="华文新魏" charset="0"/>
              <a:cs typeface="华文新魏" charset="0"/>
            </a:endParaRPr>
          </a:p>
          <a:p>
            <a:pPr algn="ctr"/>
            <a:r>
              <a:rPr kumimoji="0" lang="zh-CN" altLang="en-US" sz="1800">
                <a:solidFill>
                  <a:srgbClr val="0000FF"/>
                </a:solidFill>
                <a:latin typeface="华文新魏" charset="0"/>
                <a:ea typeface="华文新魏" charset="0"/>
                <a:cs typeface="华文新魏" charset="0"/>
              </a:rPr>
              <a:t>中断返回</a:t>
            </a:r>
            <a:endParaRPr kumimoji="0" lang="zh-CN" altLang="en-US" sz="1800">
              <a:solidFill>
                <a:srgbClr val="0000FF"/>
              </a:solidFill>
              <a:latin typeface="华文新魏" charset="0"/>
              <a:ea typeface="华文新魏" charset="0"/>
              <a:cs typeface="华文新魏" charset="0"/>
            </a:endParaRPr>
          </a:p>
        </p:txBody>
      </p:sp>
      <p:sp>
        <p:nvSpPr>
          <p:cNvPr id="252949" name="Text Box 21"/>
          <p:cNvSpPr txBox="1">
            <a:spLocks noChangeArrowheads="1"/>
          </p:cNvSpPr>
          <p:nvPr/>
        </p:nvSpPr>
        <p:spPr bwMode="auto">
          <a:xfrm>
            <a:off x="1381472" y="5718770"/>
            <a:ext cx="1409700" cy="527050"/>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00FF"/>
                </a:solidFill>
                <a:latin typeface="华文新魏" charset="0"/>
                <a:ea typeface="华文新魏" charset="0"/>
                <a:cs typeface="华文新魏" charset="0"/>
              </a:rPr>
              <a:t>允许的上下文切换</a:t>
            </a:r>
            <a:endParaRPr kumimoji="0" lang="zh-CN" altLang="en-US" sz="1800" dirty="0">
              <a:solidFill>
                <a:srgbClr val="0000FF"/>
              </a:solidFill>
              <a:latin typeface="华文新魏" charset="0"/>
              <a:ea typeface="华文新魏" charset="0"/>
              <a:cs typeface="华文新魏" charset="0"/>
            </a:endParaRPr>
          </a:p>
          <a:p>
            <a:pPr algn="just"/>
            <a:endParaRPr kumimoji="0" lang="en-US" altLang="zh-CN" sz="1800" dirty="0">
              <a:solidFill>
                <a:srgbClr val="0000FF"/>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中进程上下文切换与</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状态转换</a:t>
            </a:r>
            <a:endParaRPr kumimoji="1" lang="zh-CN" altLang="en-US" dirty="0"/>
          </a:p>
        </p:txBody>
      </p:sp>
      <p:sp>
        <p:nvSpPr>
          <p:cNvPr id="21"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6"/>
                                        </p:tgtEl>
                                        <p:attrNameLst>
                                          <p:attrName>style.visibility</p:attrName>
                                        </p:attrNameLst>
                                      </p:cBhvr>
                                      <p:to>
                                        <p:strVal val="visible"/>
                                      </p:to>
                                    </p:set>
                                    <p:anim calcmode="lin" valueType="num">
                                      <p:cBhvr additive="base">
                                        <p:cTn id="7" dur="500" fill="hold"/>
                                        <p:tgtEl>
                                          <p:spTgt spid="252936"/>
                                        </p:tgtEl>
                                        <p:attrNameLst>
                                          <p:attrName>ppt_x</p:attrName>
                                        </p:attrNameLst>
                                      </p:cBhvr>
                                      <p:tavLst>
                                        <p:tav tm="0">
                                          <p:val>
                                            <p:strVal val="#ppt_x"/>
                                          </p:val>
                                        </p:tav>
                                        <p:tav tm="100000">
                                          <p:val>
                                            <p:strVal val="#ppt_x"/>
                                          </p:val>
                                        </p:tav>
                                      </p:tavLst>
                                    </p:anim>
                                    <p:anim calcmode="lin" valueType="num">
                                      <p:cBhvr additive="base">
                                        <p:cTn id="8" dur="500" fill="hold"/>
                                        <p:tgtEl>
                                          <p:spTgt spid="2529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4"/>
                                        </p:tgtEl>
                                        <p:attrNameLst>
                                          <p:attrName>style.visibility</p:attrName>
                                        </p:attrNameLst>
                                      </p:cBhvr>
                                      <p:to>
                                        <p:strVal val="visible"/>
                                      </p:to>
                                    </p:set>
                                    <p:anim calcmode="lin" valueType="num">
                                      <p:cBhvr additive="base">
                                        <p:cTn id="13" dur="500" fill="hold"/>
                                        <p:tgtEl>
                                          <p:spTgt spid="252934"/>
                                        </p:tgtEl>
                                        <p:attrNameLst>
                                          <p:attrName>ppt_x</p:attrName>
                                        </p:attrNameLst>
                                      </p:cBhvr>
                                      <p:tavLst>
                                        <p:tav tm="0">
                                          <p:val>
                                            <p:strVal val="#ppt_x"/>
                                          </p:val>
                                        </p:tav>
                                        <p:tav tm="100000">
                                          <p:val>
                                            <p:strVal val="#ppt_x"/>
                                          </p:val>
                                        </p:tav>
                                      </p:tavLst>
                                    </p:anim>
                                    <p:anim calcmode="lin" valueType="num">
                                      <p:cBhvr additive="base">
                                        <p:cTn id="14" dur="500" fill="hold"/>
                                        <p:tgtEl>
                                          <p:spTgt spid="25293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2939"/>
                                        </p:tgtEl>
                                        <p:attrNameLst>
                                          <p:attrName>style.visibility</p:attrName>
                                        </p:attrNameLst>
                                      </p:cBhvr>
                                      <p:to>
                                        <p:strVal val="visible"/>
                                      </p:to>
                                    </p:set>
                                    <p:anim calcmode="lin" valueType="num">
                                      <p:cBhvr additive="base">
                                        <p:cTn id="17" dur="500" fill="hold"/>
                                        <p:tgtEl>
                                          <p:spTgt spid="252939"/>
                                        </p:tgtEl>
                                        <p:attrNameLst>
                                          <p:attrName>ppt_x</p:attrName>
                                        </p:attrNameLst>
                                      </p:cBhvr>
                                      <p:tavLst>
                                        <p:tav tm="0">
                                          <p:val>
                                            <p:strVal val="#ppt_x"/>
                                          </p:val>
                                        </p:tav>
                                        <p:tav tm="100000">
                                          <p:val>
                                            <p:strVal val="#ppt_x"/>
                                          </p:val>
                                        </p:tav>
                                      </p:tavLst>
                                    </p:anim>
                                    <p:anim calcmode="lin" valueType="num">
                                      <p:cBhvr additive="base">
                                        <p:cTn id="18" dur="500" fill="hold"/>
                                        <p:tgtEl>
                                          <p:spTgt spid="2529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2933"/>
                                        </p:tgtEl>
                                        <p:attrNameLst>
                                          <p:attrName>style.visibility</p:attrName>
                                        </p:attrNameLst>
                                      </p:cBhvr>
                                      <p:to>
                                        <p:strVal val="visible"/>
                                      </p:to>
                                    </p:set>
                                    <p:anim calcmode="lin" valueType="num">
                                      <p:cBhvr additive="base">
                                        <p:cTn id="21" dur="500" fill="hold"/>
                                        <p:tgtEl>
                                          <p:spTgt spid="252933"/>
                                        </p:tgtEl>
                                        <p:attrNameLst>
                                          <p:attrName>ppt_x</p:attrName>
                                        </p:attrNameLst>
                                      </p:cBhvr>
                                      <p:tavLst>
                                        <p:tav tm="0">
                                          <p:val>
                                            <p:strVal val="#ppt_x"/>
                                          </p:val>
                                        </p:tav>
                                        <p:tav tm="100000">
                                          <p:val>
                                            <p:strVal val="#ppt_x"/>
                                          </p:val>
                                        </p:tav>
                                      </p:tavLst>
                                    </p:anim>
                                    <p:anim calcmode="lin" valueType="num">
                                      <p:cBhvr additive="base">
                                        <p:cTn id="22"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2941"/>
                                        </p:tgtEl>
                                        <p:attrNameLst>
                                          <p:attrName>style.visibility</p:attrName>
                                        </p:attrNameLst>
                                      </p:cBhvr>
                                      <p:to>
                                        <p:strVal val="visible"/>
                                      </p:to>
                                    </p:set>
                                    <p:anim calcmode="lin" valueType="num">
                                      <p:cBhvr additive="base">
                                        <p:cTn id="27" dur="500" fill="hold"/>
                                        <p:tgtEl>
                                          <p:spTgt spid="252941"/>
                                        </p:tgtEl>
                                        <p:attrNameLst>
                                          <p:attrName>ppt_x</p:attrName>
                                        </p:attrNameLst>
                                      </p:cBhvr>
                                      <p:tavLst>
                                        <p:tav tm="0">
                                          <p:val>
                                            <p:strVal val="#ppt_x"/>
                                          </p:val>
                                        </p:tav>
                                        <p:tav tm="100000">
                                          <p:val>
                                            <p:strVal val="#ppt_x"/>
                                          </p:val>
                                        </p:tav>
                                      </p:tavLst>
                                    </p:anim>
                                    <p:anim calcmode="lin" valueType="num">
                                      <p:cBhvr additive="base">
                                        <p:cTn id="28" dur="500" fill="hold"/>
                                        <p:tgtEl>
                                          <p:spTgt spid="2529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2944"/>
                                        </p:tgtEl>
                                        <p:attrNameLst>
                                          <p:attrName>style.visibility</p:attrName>
                                        </p:attrNameLst>
                                      </p:cBhvr>
                                      <p:to>
                                        <p:strVal val="visible"/>
                                      </p:to>
                                    </p:set>
                                    <p:anim calcmode="lin" valueType="num">
                                      <p:cBhvr additive="base">
                                        <p:cTn id="31" dur="500" fill="hold"/>
                                        <p:tgtEl>
                                          <p:spTgt spid="252944"/>
                                        </p:tgtEl>
                                        <p:attrNameLst>
                                          <p:attrName>ppt_x</p:attrName>
                                        </p:attrNameLst>
                                      </p:cBhvr>
                                      <p:tavLst>
                                        <p:tav tm="0">
                                          <p:val>
                                            <p:strVal val="#ppt_x"/>
                                          </p:val>
                                        </p:tav>
                                        <p:tav tm="100000">
                                          <p:val>
                                            <p:strVal val="#ppt_x"/>
                                          </p:val>
                                        </p:tav>
                                      </p:tavLst>
                                    </p:anim>
                                    <p:anim calcmode="lin" valueType="num">
                                      <p:cBhvr additive="base">
                                        <p:cTn id="32" dur="500" fill="hold"/>
                                        <p:tgtEl>
                                          <p:spTgt spid="2529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2937"/>
                                        </p:tgtEl>
                                        <p:attrNameLst>
                                          <p:attrName>style.visibility</p:attrName>
                                        </p:attrNameLst>
                                      </p:cBhvr>
                                      <p:to>
                                        <p:strVal val="visible"/>
                                      </p:to>
                                    </p:set>
                                    <p:anim calcmode="lin" valueType="num">
                                      <p:cBhvr additive="base">
                                        <p:cTn id="35" dur="500" fill="hold"/>
                                        <p:tgtEl>
                                          <p:spTgt spid="252937"/>
                                        </p:tgtEl>
                                        <p:attrNameLst>
                                          <p:attrName>ppt_x</p:attrName>
                                        </p:attrNameLst>
                                      </p:cBhvr>
                                      <p:tavLst>
                                        <p:tav tm="0">
                                          <p:val>
                                            <p:strVal val="#ppt_x"/>
                                          </p:val>
                                        </p:tav>
                                        <p:tav tm="100000">
                                          <p:val>
                                            <p:strVal val="#ppt_x"/>
                                          </p:val>
                                        </p:tav>
                                      </p:tavLst>
                                    </p:anim>
                                    <p:anim calcmode="lin" valueType="num">
                                      <p:cBhvr additive="base">
                                        <p:cTn id="36" dur="500" fill="hold"/>
                                        <p:tgtEl>
                                          <p:spTgt spid="25293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2949"/>
                                        </p:tgtEl>
                                        <p:attrNameLst>
                                          <p:attrName>style.visibility</p:attrName>
                                        </p:attrNameLst>
                                      </p:cBhvr>
                                      <p:to>
                                        <p:strVal val="visible"/>
                                      </p:to>
                                    </p:set>
                                    <p:anim calcmode="lin" valueType="num">
                                      <p:cBhvr additive="base">
                                        <p:cTn id="41" dur="500" fill="hold"/>
                                        <p:tgtEl>
                                          <p:spTgt spid="252949"/>
                                        </p:tgtEl>
                                        <p:attrNameLst>
                                          <p:attrName>ppt_x</p:attrName>
                                        </p:attrNameLst>
                                      </p:cBhvr>
                                      <p:tavLst>
                                        <p:tav tm="0">
                                          <p:val>
                                            <p:strVal val="#ppt_x"/>
                                          </p:val>
                                        </p:tav>
                                        <p:tav tm="100000">
                                          <p:val>
                                            <p:strVal val="#ppt_x"/>
                                          </p:val>
                                        </p:tav>
                                      </p:tavLst>
                                    </p:anim>
                                    <p:anim calcmode="lin" valueType="num">
                                      <p:cBhvr additive="base">
                                        <p:cTn id="42" dur="500" fill="hold"/>
                                        <p:tgtEl>
                                          <p:spTgt spid="2529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2943"/>
                                        </p:tgtEl>
                                        <p:attrNameLst>
                                          <p:attrName>style.visibility</p:attrName>
                                        </p:attrNameLst>
                                      </p:cBhvr>
                                      <p:to>
                                        <p:strVal val="visible"/>
                                      </p:to>
                                    </p:set>
                                    <p:anim calcmode="lin" valueType="num">
                                      <p:cBhvr additive="base">
                                        <p:cTn id="47" dur="500" fill="hold"/>
                                        <p:tgtEl>
                                          <p:spTgt spid="252943"/>
                                        </p:tgtEl>
                                        <p:attrNameLst>
                                          <p:attrName>ppt_x</p:attrName>
                                        </p:attrNameLst>
                                      </p:cBhvr>
                                      <p:tavLst>
                                        <p:tav tm="0">
                                          <p:val>
                                            <p:strVal val="#ppt_x"/>
                                          </p:val>
                                        </p:tav>
                                        <p:tav tm="100000">
                                          <p:val>
                                            <p:strVal val="#ppt_x"/>
                                          </p:val>
                                        </p:tav>
                                      </p:tavLst>
                                    </p:anim>
                                    <p:anim calcmode="lin" valueType="num">
                                      <p:cBhvr additive="base">
                                        <p:cTn id="48" dur="500" fill="hold"/>
                                        <p:tgtEl>
                                          <p:spTgt spid="2529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2945"/>
                                        </p:tgtEl>
                                        <p:attrNameLst>
                                          <p:attrName>style.visibility</p:attrName>
                                        </p:attrNameLst>
                                      </p:cBhvr>
                                      <p:to>
                                        <p:strVal val="visible"/>
                                      </p:to>
                                    </p:set>
                                    <p:anim calcmode="lin" valueType="num">
                                      <p:cBhvr additive="base">
                                        <p:cTn id="51" dur="500" fill="hold"/>
                                        <p:tgtEl>
                                          <p:spTgt spid="252945"/>
                                        </p:tgtEl>
                                        <p:attrNameLst>
                                          <p:attrName>ppt_x</p:attrName>
                                        </p:attrNameLst>
                                      </p:cBhvr>
                                      <p:tavLst>
                                        <p:tav tm="0">
                                          <p:val>
                                            <p:strVal val="#ppt_x"/>
                                          </p:val>
                                        </p:tav>
                                        <p:tav tm="100000">
                                          <p:val>
                                            <p:strVal val="#ppt_x"/>
                                          </p:val>
                                        </p:tav>
                                      </p:tavLst>
                                    </p:anim>
                                    <p:anim calcmode="lin" valueType="num">
                                      <p:cBhvr additive="base">
                                        <p:cTn id="52" dur="500" fill="hold"/>
                                        <p:tgtEl>
                                          <p:spTgt spid="25294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2938"/>
                                        </p:tgtEl>
                                        <p:attrNameLst>
                                          <p:attrName>style.visibility</p:attrName>
                                        </p:attrNameLst>
                                      </p:cBhvr>
                                      <p:to>
                                        <p:strVal val="visible"/>
                                      </p:to>
                                    </p:set>
                                    <p:anim calcmode="lin" valueType="num">
                                      <p:cBhvr additive="base">
                                        <p:cTn id="55" dur="500" fill="hold"/>
                                        <p:tgtEl>
                                          <p:spTgt spid="252938"/>
                                        </p:tgtEl>
                                        <p:attrNameLst>
                                          <p:attrName>ppt_x</p:attrName>
                                        </p:attrNameLst>
                                      </p:cBhvr>
                                      <p:tavLst>
                                        <p:tav tm="0">
                                          <p:val>
                                            <p:strVal val="#ppt_x"/>
                                          </p:val>
                                        </p:tav>
                                        <p:tav tm="100000">
                                          <p:val>
                                            <p:strVal val="#ppt_x"/>
                                          </p:val>
                                        </p:tav>
                                      </p:tavLst>
                                    </p:anim>
                                    <p:anim calcmode="lin" valueType="num">
                                      <p:cBhvr additive="base">
                                        <p:cTn id="56" dur="500" fill="hold"/>
                                        <p:tgtEl>
                                          <p:spTgt spid="2529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2946"/>
                                        </p:tgtEl>
                                        <p:attrNameLst>
                                          <p:attrName>style.visibility</p:attrName>
                                        </p:attrNameLst>
                                      </p:cBhvr>
                                      <p:to>
                                        <p:strVal val="visible"/>
                                      </p:to>
                                    </p:set>
                                    <p:anim calcmode="lin" valueType="num">
                                      <p:cBhvr additive="base">
                                        <p:cTn id="61" dur="500" fill="hold"/>
                                        <p:tgtEl>
                                          <p:spTgt spid="252946"/>
                                        </p:tgtEl>
                                        <p:attrNameLst>
                                          <p:attrName>ppt_x</p:attrName>
                                        </p:attrNameLst>
                                      </p:cBhvr>
                                      <p:tavLst>
                                        <p:tav tm="0">
                                          <p:val>
                                            <p:strVal val="#ppt_x"/>
                                          </p:val>
                                        </p:tav>
                                        <p:tav tm="100000">
                                          <p:val>
                                            <p:strVal val="#ppt_x"/>
                                          </p:val>
                                        </p:tav>
                                      </p:tavLst>
                                    </p:anim>
                                    <p:anim calcmode="lin" valueType="num">
                                      <p:cBhvr additive="base">
                                        <p:cTn id="62" dur="500" fill="hold"/>
                                        <p:tgtEl>
                                          <p:spTgt spid="25294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2942"/>
                                        </p:tgtEl>
                                        <p:attrNameLst>
                                          <p:attrName>style.visibility</p:attrName>
                                        </p:attrNameLst>
                                      </p:cBhvr>
                                      <p:to>
                                        <p:strVal val="visible"/>
                                      </p:to>
                                    </p:set>
                                    <p:anim calcmode="lin" valueType="num">
                                      <p:cBhvr additive="base">
                                        <p:cTn id="65" dur="500" fill="hold"/>
                                        <p:tgtEl>
                                          <p:spTgt spid="252942"/>
                                        </p:tgtEl>
                                        <p:attrNameLst>
                                          <p:attrName>ppt_x</p:attrName>
                                        </p:attrNameLst>
                                      </p:cBhvr>
                                      <p:tavLst>
                                        <p:tav tm="0">
                                          <p:val>
                                            <p:strVal val="#ppt_x"/>
                                          </p:val>
                                        </p:tav>
                                        <p:tav tm="100000">
                                          <p:val>
                                            <p:strVal val="#ppt_x"/>
                                          </p:val>
                                        </p:tav>
                                      </p:tavLst>
                                    </p:anim>
                                    <p:anim calcmode="lin" valueType="num">
                                      <p:cBhvr additive="base">
                                        <p:cTn id="66" dur="500" fill="hold"/>
                                        <p:tgtEl>
                                          <p:spTgt spid="25294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2947"/>
                                        </p:tgtEl>
                                        <p:attrNameLst>
                                          <p:attrName>style.visibility</p:attrName>
                                        </p:attrNameLst>
                                      </p:cBhvr>
                                      <p:to>
                                        <p:strVal val="visible"/>
                                      </p:to>
                                    </p:set>
                                    <p:anim calcmode="lin" valueType="num">
                                      <p:cBhvr additive="base">
                                        <p:cTn id="71" dur="500" fill="hold"/>
                                        <p:tgtEl>
                                          <p:spTgt spid="252947"/>
                                        </p:tgtEl>
                                        <p:attrNameLst>
                                          <p:attrName>ppt_x</p:attrName>
                                        </p:attrNameLst>
                                      </p:cBhvr>
                                      <p:tavLst>
                                        <p:tav tm="0">
                                          <p:val>
                                            <p:strVal val="#ppt_x"/>
                                          </p:val>
                                        </p:tav>
                                        <p:tav tm="100000">
                                          <p:val>
                                            <p:strVal val="#ppt_x"/>
                                          </p:val>
                                        </p:tav>
                                      </p:tavLst>
                                    </p:anim>
                                    <p:anim calcmode="lin" valueType="num">
                                      <p:cBhvr additive="base">
                                        <p:cTn id="72" dur="500" fill="hold"/>
                                        <p:tgtEl>
                                          <p:spTgt spid="25294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2948"/>
                                        </p:tgtEl>
                                        <p:attrNameLst>
                                          <p:attrName>style.visibility</p:attrName>
                                        </p:attrNameLst>
                                      </p:cBhvr>
                                      <p:to>
                                        <p:strVal val="visible"/>
                                      </p:to>
                                    </p:set>
                                    <p:anim calcmode="lin" valueType="num">
                                      <p:cBhvr additive="base">
                                        <p:cTn id="75" dur="500" fill="hold"/>
                                        <p:tgtEl>
                                          <p:spTgt spid="252948"/>
                                        </p:tgtEl>
                                        <p:attrNameLst>
                                          <p:attrName>ppt_x</p:attrName>
                                        </p:attrNameLst>
                                      </p:cBhvr>
                                      <p:tavLst>
                                        <p:tav tm="0">
                                          <p:val>
                                            <p:strVal val="#ppt_x"/>
                                          </p:val>
                                        </p:tav>
                                        <p:tav tm="100000">
                                          <p:val>
                                            <p:strVal val="#ppt_x"/>
                                          </p:val>
                                        </p:tav>
                                      </p:tavLst>
                                    </p:anim>
                                    <p:anim calcmode="lin" valueType="num">
                                      <p:cBhvr additive="base">
                                        <p:cTn id="76" dur="500" fill="hold"/>
                                        <p:tgtEl>
                                          <p:spTgt spid="25294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52940"/>
                                        </p:tgtEl>
                                        <p:attrNameLst>
                                          <p:attrName>style.visibility</p:attrName>
                                        </p:attrNameLst>
                                      </p:cBhvr>
                                      <p:to>
                                        <p:strVal val="visible"/>
                                      </p:to>
                                    </p:set>
                                    <p:anim calcmode="lin" valueType="num">
                                      <p:cBhvr additive="base">
                                        <p:cTn id="81" dur="500" fill="hold"/>
                                        <p:tgtEl>
                                          <p:spTgt spid="252940"/>
                                        </p:tgtEl>
                                        <p:attrNameLst>
                                          <p:attrName>ppt_x</p:attrName>
                                        </p:attrNameLst>
                                      </p:cBhvr>
                                      <p:tavLst>
                                        <p:tav tm="0">
                                          <p:val>
                                            <p:strVal val="#ppt_x"/>
                                          </p:val>
                                        </p:tav>
                                        <p:tav tm="100000">
                                          <p:val>
                                            <p:strVal val="#ppt_x"/>
                                          </p:val>
                                        </p:tav>
                                      </p:tavLst>
                                    </p:anim>
                                    <p:anim calcmode="lin" valueType="num">
                                      <p:cBhvr additive="base">
                                        <p:cTn id="82" dur="500" fill="hold"/>
                                        <p:tgtEl>
                                          <p:spTgt spid="25294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2935"/>
                                        </p:tgtEl>
                                        <p:attrNameLst>
                                          <p:attrName>style.visibility</p:attrName>
                                        </p:attrNameLst>
                                      </p:cBhvr>
                                      <p:to>
                                        <p:strVal val="visible"/>
                                      </p:to>
                                    </p:set>
                                    <p:anim calcmode="lin" valueType="num">
                                      <p:cBhvr additive="base">
                                        <p:cTn id="85" dur="500" fill="hold"/>
                                        <p:tgtEl>
                                          <p:spTgt spid="252935"/>
                                        </p:tgtEl>
                                        <p:attrNameLst>
                                          <p:attrName>ppt_x</p:attrName>
                                        </p:attrNameLst>
                                      </p:cBhvr>
                                      <p:tavLst>
                                        <p:tav tm="0">
                                          <p:val>
                                            <p:strVal val="#ppt_x"/>
                                          </p:val>
                                        </p:tav>
                                        <p:tav tm="100000">
                                          <p:val>
                                            <p:strVal val="#ppt_x"/>
                                          </p:val>
                                        </p:tav>
                                      </p:tavLst>
                                    </p:anim>
                                    <p:anim calcmode="lin" valueType="num">
                                      <p:cBhvr additive="base">
                                        <p:cTn id="86" dur="500" fill="hold"/>
                                        <p:tgtEl>
                                          <p:spTgt spid="252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animBg="1"/>
      <p:bldP spid="252934" grpId="0" animBg="1"/>
      <p:bldP spid="252935" grpId="0" animBg="1"/>
      <p:bldP spid="252936" grpId="0" animBg="1"/>
      <p:bldP spid="252937" grpId="0" animBg="1"/>
      <p:bldP spid="252938" grpId="0" animBg="1"/>
      <p:bldP spid="252939" grpId="0" animBg="1"/>
      <p:bldP spid="252940" grpId="0" animBg="1"/>
      <p:bldP spid="252941" grpId="0" animBg="1"/>
      <p:bldP spid="252942" grpId="0" animBg="1"/>
      <p:bldP spid="252943" grpId="0" animBg="1"/>
      <p:bldP spid="252944" grpId="0" animBg="1"/>
      <p:bldP spid="252945" grpId="0" animBg="1"/>
      <p:bldP spid="252946" grpId="0" animBg="1"/>
      <p:bldP spid="252947" grpId="0" animBg="1"/>
      <p:bldP spid="252948" grpId="0" animBg="1"/>
      <p:bldP spid="2529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进程控制和管理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处理器管理的一个主要工作是对进程的控制，包括</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创建进程、阻塞进程、唤醒进程、挂起进程、激活进程、终止进程和撤销进程等</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这些控制和管理功能由操作系统中的</a:t>
            </a:r>
            <a:r>
              <a:rPr lang="zh-CN" altLang="en-US" dirty="0">
                <a:solidFill>
                  <a:srgbClr val="FF0000"/>
                </a:solidFill>
                <a:latin typeface="华文新魏" charset="0"/>
                <a:ea typeface="华文新魏" charset="0"/>
                <a:cs typeface="华文新魏" charset="0"/>
              </a:rPr>
              <a:t>原语实现</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原语是在</a:t>
            </a:r>
            <a:r>
              <a:rPr lang="zh-CN" altLang="en-US" dirty="0">
                <a:solidFill>
                  <a:srgbClr val="FF0000"/>
                </a:solidFill>
                <a:latin typeface="华文新魏" charset="0"/>
                <a:ea typeface="华文新魏" charset="0"/>
                <a:cs typeface="华文新魏" charset="0"/>
              </a:rPr>
              <a:t>管态下执行</a:t>
            </a:r>
            <a:r>
              <a:rPr lang="zh-CN" altLang="en-US" dirty="0">
                <a:latin typeface="华文新魏" charset="0"/>
                <a:ea typeface="华文新魏" charset="0"/>
                <a:cs typeface="华文新魏" charset="0"/>
              </a:rPr>
              <a:t>、完成系统特定功能的过程</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原语和机器指令类似，其特点是执行过程中</a:t>
            </a:r>
            <a:r>
              <a:rPr lang="zh-CN" altLang="en-US" dirty="0">
                <a:solidFill>
                  <a:srgbClr val="FF0000"/>
                </a:solidFill>
                <a:latin typeface="华文新魏" charset="0"/>
                <a:ea typeface="华文新魏" charset="0"/>
                <a:cs typeface="华文新魏" charset="0"/>
              </a:rPr>
              <a:t>不允许被中断</a:t>
            </a:r>
            <a:r>
              <a:rPr lang="zh-CN" altLang="en-US" dirty="0">
                <a:latin typeface="华文新魏" charset="0"/>
                <a:ea typeface="华文新魏" charset="0"/>
                <a:cs typeface="华文新魏" charset="0"/>
              </a:rPr>
              <a:t>，是一个不可分割的基本单位，原语的执行是</a:t>
            </a:r>
            <a:r>
              <a:rPr lang="zh-CN" altLang="en-US" dirty="0">
                <a:solidFill>
                  <a:srgbClr val="FF0000"/>
                </a:solidFill>
                <a:latin typeface="华文新魏" charset="0"/>
                <a:ea typeface="华文新魏" charset="0"/>
                <a:cs typeface="华文新魏" charset="0"/>
              </a:rPr>
              <a:t>顺序的而不可能是并发的</a:t>
            </a:r>
            <a:endParaRPr lang="zh-CN" altLang="en-US"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进程创建</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当一个进程创建另一个进程时，生成进程称为</a:t>
            </a:r>
            <a:r>
              <a:rPr lang="zh-CN" altLang="zh-CN" dirty="0">
                <a:solidFill>
                  <a:srgbClr val="FF0000"/>
                </a:solidFill>
              </a:rPr>
              <a:t>父进程</a:t>
            </a:r>
            <a:r>
              <a:rPr lang="zh-CN" altLang="zh-CN" dirty="0"/>
              <a:t>，被生成进程称为</a:t>
            </a:r>
            <a:r>
              <a:rPr lang="zh-CN" altLang="zh-CN" dirty="0">
                <a:solidFill>
                  <a:srgbClr val="FF0000"/>
                </a:solidFill>
              </a:rPr>
              <a:t>子进程</a:t>
            </a:r>
            <a:r>
              <a:rPr lang="zh-CN" altLang="zh-CN" dirty="0"/>
              <a:t>，父进程可以创建多个子进程，从而形成</a:t>
            </a:r>
            <a:r>
              <a:rPr lang="zh-CN" altLang="zh-CN" dirty="0">
                <a:solidFill>
                  <a:srgbClr val="FF0000"/>
                </a:solidFill>
              </a:rPr>
              <a:t>树状</a:t>
            </a:r>
            <a:r>
              <a:rPr lang="zh-CN" altLang="zh-CN" dirty="0"/>
              <a:t>族系关系 </a:t>
            </a:r>
            <a:endParaRPr lang="en-US" altLang="zh-CN" dirty="0"/>
          </a:p>
          <a:p>
            <a:pPr eaLnBrk="1" hangingPunct="1"/>
            <a:r>
              <a:rPr lang="zh-CN" altLang="en-US" dirty="0">
                <a:latin typeface="华文新魏" charset="0"/>
                <a:ea typeface="华文新魏" charset="0"/>
                <a:cs typeface="华文新魏" charset="0"/>
              </a:rPr>
              <a:t>进程创建过程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在进程列表中增加一项，从</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池中</a:t>
            </a:r>
            <a:r>
              <a:rPr lang="zh-CN" altLang="en-US" dirty="0">
                <a:solidFill>
                  <a:srgbClr val="FF0000"/>
                </a:solidFill>
                <a:latin typeface="华文新魏" charset="0"/>
                <a:ea typeface="华文新魏" charset="0"/>
                <a:cs typeface="华文新魏" charset="0"/>
              </a:rPr>
              <a:t>申请一个空闲</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，为新进程分配惟一的进程标识符</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为新进程的</a:t>
            </a:r>
            <a:r>
              <a:rPr lang="zh-CN" altLang="en-US" dirty="0">
                <a:solidFill>
                  <a:srgbClr val="FF0000"/>
                </a:solidFill>
                <a:latin typeface="华文新魏" charset="0"/>
                <a:ea typeface="华文新魏" charset="0"/>
                <a:cs typeface="华文新魏" charset="0"/>
              </a:rPr>
              <a:t>进程映像分配地址空间</a:t>
            </a:r>
            <a:r>
              <a:rPr lang="zh-CN" altLang="en-US" dirty="0">
                <a:latin typeface="华文新魏" charset="0"/>
                <a:ea typeface="华文新魏" charset="0"/>
                <a:cs typeface="华文新魏" charset="0"/>
              </a:rPr>
              <a:t>，以便容纳进程实体</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进程管理程序确定加载到进程地址空间中的程序</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为新进程</a:t>
            </a:r>
            <a:r>
              <a:rPr lang="zh-CN" altLang="en-US" dirty="0">
                <a:solidFill>
                  <a:srgbClr val="FF0000"/>
                </a:solidFill>
                <a:latin typeface="华文新魏" charset="0"/>
                <a:ea typeface="华文新魏" charset="0"/>
                <a:cs typeface="华文新魏" charset="0"/>
              </a:rPr>
              <a:t>分配</a:t>
            </a:r>
            <a:r>
              <a:rPr lang="zh-CN" altLang="en-US" dirty="0">
                <a:latin typeface="华文新魏" charset="0"/>
                <a:ea typeface="华文新魏" charset="0"/>
                <a:cs typeface="华文新魏" charset="0"/>
              </a:rPr>
              <a:t>除主存空间外的</a:t>
            </a:r>
            <a:r>
              <a:rPr lang="zh-CN" altLang="en-US" dirty="0">
                <a:solidFill>
                  <a:srgbClr val="FF0000"/>
                </a:solidFill>
                <a:latin typeface="华文新魏" charset="0"/>
                <a:ea typeface="华文新魏" charset="0"/>
                <a:cs typeface="华文新魏" charset="0"/>
              </a:rPr>
              <a:t>其他各种所需资源</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初始化</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，如进程标识符、处理器初始状态、进程优先级等</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把新进程状态</a:t>
            </a:r>
            <a:r>
              <a:rPr lang="zh-CN" altLang="en-US" dirty="0">
                <a:solidFill>
                  <a:srgbClr val="FF0000"/>
                </a:solidFill>
                <a:latin typeface="华文新魏" charset="0"/>
                <a:ea typeface="华文新魏" charset="0"/>
                <a:cs typeface="华文新魏" charset="0"/>
              </a:rPr>
              <a:t>置为就绪态</a:t>
            </a:r>
            <a:r>
              <a:rPr lang="zh-CN" altLang="en-US" dirty="0">
                <a:latin typeface="华文新魏" charset="0"/>
                <a:ea typeface="华文新魏" charset="0"/>
                <a:cs typeface="华文新魏" charset="0"/>
              </a:rPr>
              <a:t>，并移入就绪进程队列</a:t>
            </a:r>
            <a:endParaRPr lang="zh-CN" altLang="en-US" dirty="0">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通知操作系统的某些模块</a:t>
            </a:r>
            <a:r>
              <a:rPr lang="zh-CN" altLang="en-US" dirty="0">
                <a:latin typeface="华文新魏" charset="0"/>
                <a:ea typeface="华文新魏" charset="0"/>
                <a:cs typeface="华文新魏" charset="0"/>
              </a:rPr>
              <a:t>，如记账程序、性能监控程序</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创建进程</a:t>
            </a:r>
            <a:r>
              <a:rPr lang="en-US" altLang="zh-CN" dirty="0">
                <a:latin typeface="华文新魏" charset="0"/>
                <a:ea typeface="华文新魏" charset="0"/>
                <a:cs typeface="华文新魏" charset="0"/>
              </a:rPr>
              <a:t>/线程</a:t>
            </a:r>
            <a:r>
              <a:rPr lang="zh-CN" altLang="en-US" dirty="0">
                <a:latin typeface="华文新魏" charset="0"/>
                <a:ea typeface="华文新魏" charset="0"/>
                <a:cs typeface="华文新魏" charset="0"/>
              </a:rPr>
              <a:t>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fork(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父子进程是独立的进程 </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clone( )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父子进程允许共享资源</a:t>
            </a:r>
            <a:endParaRPr lang="zh-CN" altLang="en-US" dirty="0">
              <a:latin typeface="华文新魏" charset="0"/>
              <a:ea typeface="华文新魏" charset="0"/>
              <a:cs typeface="华文新魏" charset="0"/>
            </a:endParaRPr>
          </a:p>
          <a:p>
            <a:pPr eaLnBrk="1" hangingPunct="1"/>
            <a:r>
              <a:rPr lang="en-US" altLang="zh-CN" dirty="0" err="1">
                <a:latin typeface="华文新魏" charset="0"/>
                <a:ea typeface="华文新魏" charset="0"/>
                <a:cs typeface="华文新魏" charset="0"/>
              </a:rPr>
              <a:t>vfork</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子进程租用父进程地址空间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进程撤销</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进程完成特定工作或出现严重错误后，必须被撤销</a:t>
            </a:r>
            <a:r>
              <a:rPr lang="zh-CN" altLang="en-US" dirty="0"/>
              <a:t>，</a:t>
            </a:r>
            <a:r>
              <a:rPr lang="zh-CN" altLang="zh-CN" dirty="0"/>
              <a:t>进程撤销可分为：</a:t>
            </a:r>
            <a:r>
              <a:rPr lang="zh-CN" altLang="zh-CN" dirty="0">
                <a:solidFill>
                  <a:srgbClr val="FF0000"/>
                </a:solidFill>
              </a:rPr>
              <a:t>正常撤销</a:t>
            </a:r>
            <a:r>
              <a:rPr lang="zh-CN" altLang="zh-CN" dirty="0"/>
              <a:t>和</a:t>
            </a:r>
            <a:r>
              <a:rPr lang="zh-CN" altLang="zh-CN" dirty="0">
                <a:solidFill>
                  <a:srgbClr val="FF0000"/>
                </a:solidFill>
              </a:rPr>
              <a:t>非正常撤销</a:t>
            </a:r>
            <a:endParaRPr lang="en-US" altLang="zh-CN" dirty="0">
              <a:solidFill>
                <a:srgbClr val="FF0000"/>
              </a:solidFill>
            </a:endParaRPr>
          </a:p>
          <a:p>
            <a:pPr eaLnBrk="1" hangingPunct="1"/>
            <a:r>
              <a:rPr lang="zh-CN" altLang="en-US" dirty="0">
                <a:latin typeface="华文新魏" charset="0"/>
                <a:ea typeface="华文新魏" charset="0"/>
                <a:cs typeface="华文新魏" charset="0"/>
              </a:rPr>
              <a:t>进程撤销过程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根据</a:t>
            </a:r>
            <a:r>
              <a:rPr lang="zh-CN" altLang="en-US" dirty="0">
                <a:solidFill>
                  <a:srgbClr val="FF0000"/>
                </a:solidFill>
                <a:latin typeface="华文新魏" charset="0"/>
                <a:ea typeface="华文新魏" charset="0"/>
                <a:cs typeface="华文新魏" charset="0"/>
              </a:rPr>
              <a:t>撤销进程标识号</a:t>
            </a:r>
            <a:r>
              <a:rPr lang="zh-CN" altLang="en-US" dirty="0">
                <a:latin typeface="华文新魏" charset="0"/>
                <a:ea typeface="华文新魏" charset="0"/>
                <a:cs typeface="华文新魏" charset="0"/>
              </a:rPr>
              <a:t>，从相应队列中找到并移出它</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将该进程拥有的</a:t>
            </a:r>
            <a:r>
              <a:rPr lang="zh-CN" altLang="en-US" dirty="0">
                <a:solidFill>
                  <a:srgbClr val="FF0000"/>
                </a:solidFill>
                <a:latin typeface="华文新魏" charset="0"/>
                <a:ea typeface="华文新魏" charset="0"/>
                <a:cs typeface="华文新魏" charset="0"/>
              </a:rPr>
              <a:t>资源归还</a:t>
            </a:r>
            <a:r>
              <a:rPr lang="zh-CN" altLang="en-US" dirty="0">
                <a:latin typeface="华文新魏" charset="0"/>
                <a:ea typeface="华文新魏" charset="0"/>
                <a:cs typeface="华文新魏" charset="0"/>
              </a:rPr>
              <a:t>给父进程或操作系统</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若该进程拥有子进程，先</a:t>
            </a:r>
            <a:r>
              <a:rPr lang="zh-CN" altLang="en-US" dirty="0">
                <a:solidFill>
                  <a:srgbClr val="FF0000"/>
                </a:solidFill>
                <a:latin typeface="华文新魏" charset="0"/>
                <a:ea typeface="华文新魏" charset="0"/>
                <a:cs typeface="华文新魏" charset="0"/>
              </a:rPr>
              <a:t>撤销所有子进程</a:t>
            </a:r>
            <a:r>
              <a:rPr lang="zh-CN" altLang="en-US" dirty="0">
                <a:latin typeface="华文新魏" charset="0"/>
                <a:ea typeface="华文新魏" charset="0"/>
                <a:cs typeface="华文新魏" charset="0"/>
              </a:rPr>
              <a:t>，以防它们脱离控制</a:t>
            </a:r>
            <a:endParaRPr lang="zh-CN" altLang="en-US" dirty="0">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回收</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，并归还到</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池</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进程阻塞和唤醒</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进程阻塞指使进程让出处理器，转而等待一个事件</a:t>
            </a:r>
            <a:r>
              <a:rPr lang="zh-CN" altLang="en-US" dirty="0"/>
              <a:t>（</a:t>
            </a:r>
            <a:r>
              <a:rPr lang="zh-CN" altLang="zh-CN" dirty="0"/>
              <a:t>如等待资源、等待</a:t>
            </a:r>
            <a:r>
              <a:rPr lang="en-US" altLang="zh-CN" dirty="0"/>
              <a:t>I/O</a:t>
            </a:r>
            <a:r>
              <a:rPr lang="zh-CN" altLang="zh-CN" dirty="0"/>
              <a:t>操作</a:t>
            </a:r>
            <a:r>
              <a:rPr lang="zh-CN" altLang="en-US" dirty="0"/>
              <a:t>完成）</a:t>
            </a:r>
            <a:endParaRPr lang="en-US" altLang="zh-CN" dirty="0"/>
          </a:p>
          <a:p>
            <a:pPr eaLnBrk="1" hangingPunct="1"/>
            <a:r>
              <a:rPr lang="zh-CN" altLang="zh-CN" dirty="0"/>
              <a:t>阻塞是进程的</a:t>
            </a:r>
            <a:r>
              <a:rPr lang="zh-CN" altLang="zh-CN" dirty="0">
                <a:solidFill>
                  <a:srgbClr val="FF0000"/>
                </a:solidFill>
              </a:rPr>
              <a:t>自主行为</a:t>
            </a:r>
            <a:r>
              <a:rPr lang="zh-CN" altLang="zh-CN" dirty="0"/>
              <a:t>，是一个</a:t>
            </a:r>
            <a:r>
              <a:rPr lang="zh-CN" altLang="zh-CN" dirty="0">
                <a:solidFill>
                  <a:srgbClr val="FF0000"/>
                </a:solidFill>
              </a:rPr>
              <a:t>同步事件</a:t>
            </a:r>
            <a:endParaRPr lang="en-US" altLang="zh-CN" dirty="0"/>
          </a:p>
          <a:p>
            <a:pPr eaLnBrk="1" hangingPunct="1"/>
            <a:r>
              <a:rPr lang="zh-CN" altLang="zh-CN" dirty="0"/>
              <a:t>等待事件</a:t>
            </a:r>
            <a:r>
              <a:rPr lang="zh-CN" altLang="zh-CN" dirty="0">
                <a:solidFill>
                  <a:srgbClr val="FF0000"/>
                </a:solidFill>
              </a:rPr>
              <a:t>完成时会产生一个中断</a:t>
            </a:r>
            <a:r>
              <a:rPr lang="zh-CN" altLang="zh-CN" dirty="0"/>
              <a:t>，激活操作系统，在系统的控制下将被阻塞进程唤醒 </a:t>
            </a:r>
            <a:endParaRPr lang="en-US" altLang="zh-CN" dirty="0"/>
          </a:p>
          <a:p>
            <a:pPr eaLnBrk="1" hangingPunct="1"/>
            <a:r>
              <a:rPr lang="zh-CN" altLang="zh-CN" dirty="0"/>
              <a:t>进程的阻塞和唤醒显然是由进程切换来完成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进程阻塞和唤醒</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进程阻塞步骤</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停止进程执行，保存现场信息到</a:t>
            </a:r>
            <a:r>
              <a:rPr lang="en-US" altLang="zh-CN" dirty="0">
                <a:latin typeface="华文新魏" charset="0"/>
                <a:ea typeface="华文新魏" charset="0"/>
                <a:cs typeface="华文新魏" charset="0"/>
              </a:rPr>
              <a:t>PCB</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修改进程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有关内容（如进程状态由运行态</a:t>
            </a:r>
            <a:r>
              <a:rPr lang="zh-CN" altLang="en-US" dirty="0">
                <a:solidFill>
                  <a:srgbClr val="FF0000"/>
                </a:solidFill>
                <a:latin typeface="华文新魏" charset="0"/>
                <a:ea typeface="华文新魏" charset="0"/>
                <a:cs typeface="华文新魏" charset="0"/>
              </a:rPr>
              <a:t>改为等待态</a:t>
            </a:r>
            <a:r>
              <a:rPr lang="zh-CN" altLang="en-US" dirty="0">
                <a:latin typeface="华文新魏" charset="0"/>
                <a:ea typeface="华文新魏" charset="0"/>
                <a:cs typeface="华文新魏" charset="0"/>
              </a:rPr>
              <a:t>等），并把修改状态后的进程移入相应事件的等待队列中</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转入进程调度程序去调度其他进程运行</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进程唤醒步骤</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从相应的等待队列中移出进程</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修改进程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的有关信息（如进程状态</a:t>
            </a:r>
            <a:r>
              <a:rPr lang="zh-CN" altLang="en-US" dirty="0">
                <a:solidFill>
                  <a:srgbClr val="FF0000"/>
                </a:solidFill>
                <a:latin typeface="华文新魏" charset="0"/>
                <a:ea typeface="华文新魏" charset="0"/>
                <a:cs typeface="华文新魏" charset="0"/>
              </a:rPr>
              <a:t>改为就绪态</a:t>
            </a:r>
            <a:r>
              <a:rPr lang="zh-CN" altLang="en-US" dirty="0">
                <a:latin typeface="华文新魏" charset="0"/>
                <a:ea typeface="华文新魏" charset="0"/>
                <a:cs typeface="华文新魏" charset="0"/>
              </a:rPr>
              <a:t>），并移入就绪队列</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若被唤醒进程比当前运行进程优先级高，</a:t>
            </a:r>
            <a:r>
              <a:rPr lang="zh-CN" altLang="en-US" dirty="0">
                <a:solidFill>
                  <a:srgbClr val="FF0000"/>
                </a:solidFill>
                <a:latin typeface="华文新魏" charset="0"/>
                <a:ea typeface="华文新魏" charset="0"/>
                <a:cs typeface="华文新魏" charset="0"/>
              </a:rPr>
              <a:t>重新设置调度标志</a:t>
            </a:r>
            <a:endParaRPr lang="zh-CN" altLang="en-US"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solidFill>
                  <a:srgbClr val="FF0000"/>
                </a:solidFill>
                <a:latin typeface="华文新魏" charset="0"/>
                <a:ea typeface="华文新魏" charset="0"/>
                <a:cs typeface="华文新魏" charset="0"/>
              </a:rPr>
              <a:t>线程及其实现</a:t>
            </a:r>
            <a:endParaRPr lang="zh-CN" altLang="en-US" dirty="0">
              <a:solidFill>
                <a:srgbClr val="FF0000"/>
              </a:solidFill>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a:t>
            </a:r>
            <a:r>
              <a:rPr lang="zh-CN" altLang="zh-CN" dirty="0">
                <a:latin typeface="华文新魏" charset="0"/>
                <a:ea typeface="华文新魏" charset="0"/>
                <a:cs typeface="华文新魏" charset="0"/>
              </a:rPr>
              <a:t>状态及其转换</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导致处理器从用户态向内核态转换的时机</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程序请求操作系统服务，</a:t>
            </a:r>
            <a:r>
              <a:rPr lang="zh-CN" altLang="en-US" dirty="0">
                <a:solidFill>
                  <a:srgbClr val="FF0000"/>
                </a:solidFill>
                <a:latin typeface="华文新魏" charset="0"/>
                <a:ea typeface="华文新魏" charset="0"/>
                <a:cs typeface="华文新魏" charset="0"/>
              </a:rPr>
              <a:t>执行系统调用</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程序运行时，</a:t>
            </a:r>
            <a:r>
              <a:rPr lang="zh-CN" altLang="en-US" dirty="0">
                <a:solidFill>
                  <a:srgbClr val="FF0000"/>
                </a:solidFill>
                <a:latin typeface="华文新魏" charset="0"/>
                <a:ea typeface="华文新魏" charset="0"/>
                <a:cs typeface="华文新魏" charset="0"/>
              </a:rPr>
              <a:t>产生中断</a:t>
            </a:r>
            <a:r>
              <a:rPr lang="zh-CN" altLang="en-US" dirty="0">
                <a:latin typeface="华文新魏" charset="0"/>
                <a:ea typeface="华文新魏" charset="0"/>
                <a:cs typeface="华文新魏" charset="0"/>
              </a:rPr>
              <a:t>，转向中断处理程序</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程序运行时，</a:t>
            </a:r>
            <a:r>
              <a:rPr lang="zh-CN" altLang="en-US" dirty="0">
                <a:solidFill>
                  <a:srgbClr val="FF0000"/>
                </a:solidFill>
                <a:latin typeface="华文新魏" charset="0"/>
                <a:ea typeface="华文新魏" charset="0"/>
                <a:cs typeface="华文新魏" charset="0"/>
              </a:rPr>
              <a:t>产生异常事件</a:t>
            </a:r>
            <a:r>
              <a:rPr lang="zh-CN" altLang="en-US" dirty="0">
                <a:latin typeface="华文新魏" charset="0"/>
                <a:ea typeface="华文新魏" charset="0"/>
                <a:cs typeface="华文新魏" charset="0"/>
              </a:rPr>
              <a:t>，转向异常处理程序</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三类情况都通过</a:t>
            </a:r>
            <a:r>
              <a:rPr lang="zh-CN" altLang="en-US" dirty="0">
                <a:solidFill>
                  <a:srgbClr val="FF0000"/>
                </a:solidFill>
                <a:latin typeface="华文新魏" charset="0"/>
                <a:ea typeface="华文新魏" charset="0"/>
                <a:cs typeface="华文新魏" charset="0"/>
              </a:rPr>
              <a:t>中断机制</a:t>
            </a:r>
            <a:r>
              <a:rPr lang="zh-CN" altLang="en-US" dirty="0">
                <a:latin typeface="华文新魏" charset="0"/>
                <a:ea typeface="华文新魏" charset="0"/>
                <a:cs typeface="华文新魏" charset="0"/>
              </a:rPr>
              <a:t>发生</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中断</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异常</a:t>
            </a:r>
            <a:r>
              <a:rPr lang="zh-CN" altLang="en-US" dirty="0">
                <a:solidFill>
                  <a:srgbClr val="292929"/>
                </a:solidFill>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从用户态到内核态</a:t>
            </a:r>
            <a:r>
              <a:rPr lang="zh-CN" altLang="en-US" dirty="0">
                <a:solidFill>
                  <a:srgbClr val="292929"/>
                </a:solidFill>
                <a:latin typeface="华文新魏" charset="0"/>
                <a:ea typeface="华文新魏" charset="0"/>
                <a:cs typeface="华文新魏" charset="0"/>
              </a:rPr>
              <a:t>转换</a:t>
            </a:r>
            <a:r>
              <a:rPr lang="zh-CN" altLang="en-US" dirty="0">
                <a:solidFill>
                  <a:srgbClr val="FF0000"/>
                </a:solidFill>
                <a:latin typeface="华文新魏" charset="0"/>
                <a:ea typeface="华文新魏" charset="0"/>
                <a:cs typeface="华文新魏" charset="0"/>
              </a:rPr>
              <a:t>仅有</a:t>
            </a:r>
            <a:r>
              <a:rPr lang="zh-CN" altLang="en-US" dirty="0">
                <a:solidFill>
                  <a:srgbClr val="292929"/>
                </a:solidFill>
                <a:latin typeface="华文新魏" charset="0"/>
                <a:ea typeface="华文新魏" charset="0"/>
                <a:cs typeface="华文新魏" charset="0"/>
              </a:rPr>
              <a:t>的途径</a:t>
            </a:r>
            <a:endParaRPr lang="zh-CN" altLang="en-US" dirty="0">
              <a:solidFill>
                <a:srgbClr val="292929"/>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计算机提供一条特权指令称作</a:t>
            </a:r>
            <a:r>
              <a:rPr lang="zh-CN" altLang="en-US" dirty="0">
                <a:solidFill>
                  <a:srgbClr val="0000FF"/>
                </a:solidFill>
                <a:latin typeface="华文新魏" charset="0"/>
                <a:ea typeface="华文新魏" charset="0"/>
                <a:cs typeface="华文新魏" charset="0"/>
              </a:rPr>
              <a:t>加载程序状态字</a:t>
            </a:r>
            <a:r>
              <a:rPr lang="en-US" altLang="zh-CN" dirty="0">
                <a:latin typeface="华文新魏" charset="0"/>
                <a:ea typeface="华文新魏" charset="0"/>
                <a:cs typeface="华文新魏" charset="0"/>
              </a:rPr>
              <a:t>(Intel x86</a:t>
            </a:r>
            <a:r>
              <a:rPr lang="zh-CN" altLang="en-US" dirty="0">
                <a:latin typeface="华文新魏" charset="0"/>
                <a:ea typeface="华文新魏" charset="0"/>
                <a:cs typeface="华文新魏" charset="0"/>
              </a:rPr>
              <a:t>为</a:t>
            </a:r>
            <a:r>
              <a:rPr lang="en-US" altLang="zh-CN" dirty="0" err="1">
                <a:solidFill>
                  <a:srgbClr val="0000FF"/>
                </a:solidFill>
                <a:latin typeface="华文新魏" charset="0"/>
                <a:ea typeface="华文新魏" charset="0"/>
                <a:cs typeface="华文新魏" charset="0"/>
              </a:rPr>
              <a:t>iret</a:t>
            </a:r>
            <a:r>
              <a:rPr lang="zh-CN" altLang="en-US" dirty="0">
                <a:solidFill>
                  <a:srgbClr val="0000FF"/>
                </a:solidFill>
                <a:latin typeface="华文新魏" charset="0"/>
                <a:ea typeface="华文新魏" charset="0"/>
                <a:cs typeface="华文新魏" charset="0"/>
              </a:rPr>
              <a:t>指令</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，用来实现从</a:t>
            </a:r>
            <a:r>
              <a:rPr lang="zh-CN" altLang="en-US" dirty="0">
                <a:solidFill>
                  <a:srgbClr val="FF0000"/>
                </a:solidFill>
                <a:latin typeface="华文新魏" charset="0"/>
                <a:ea typeface="华文新魏" charset="0"/>
                <a:cs typeface="华文新魏" charset="0"/>
              </a:rPr>
              <a:t>从内核态转向用户态</a:t>
            </a:r>
            <a:r>
              <a:rPr lang="zh-CN" altLang="en-US" dirty="0">
                <a:latin typeface="华文新魏" charset="0"/>
                <a:ea typeface="华文新魏" charset="0"/>
                <a:cs typeface="华文新魏" charset="0"/>
              </a:rPr>
              <a:t>，控制权交给应用进程</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线程及其实现</a:t>
            </a:r>
            <a:endParaRPr kumimoji="1" lang="zh-CN" altLang="en-US" dirty="0"/>
          </a:p>
        </p:txBody>
      </p:sp>
      <p:sp>
        <p:nvSpPr>
          <p:cNvPr id="3" name="内容占位符 2"/>
          <p:cNvSpPr>
            <a:spLocks noGrp="1"/>
          </p:cNvSpPr>
          <p:nvPr>
            <p:ph idx="1"/>
          </p:nvPr>
        </p:nvSpPr>
        <p:spPr/>
        <p:txBody>
          <a:bodyPr/>
          <a:lstStyle/>
          <a:p>
            <a:r>
              <a:rPr kumimoji="1" lang="zh-CN" altLang="en-US" dirty="0"/>
              <a:t>引入多线程的动机</a:t>
            </a:r>
            <a:endParaRPr kumimoji="1" lang="zh-CN" altLang="en-US" dirty="0"/>
          </a:p>
          <a:p>
            <a:r>
              <a:rPr kumimoji="1" lang="zh-CN" altLang="en-US" dirty="0"/>
              <a:t>多线程环境中的进程和线程</a:t>
            </a:r>
            <a:endParaRPr kumimoji="1" lang="zh-CN" altLang="en-US" dirty="0"/>
          </a:p>
          <a:p>
            <a:r>
              <a:rPr kumimoji="1" lang="zh-CN" altLang="en-US" dirty="0"/>
              <a:t>线程的实现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线程引入动机</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引入进程是为了</a:t>
            </a:r>
            <a:r>
              <a:rPr lang="zh-CN" altLang="en-US" dirty="0">
                <a:solidFill>
                  <a:srgbClr val="FF0000"/>
                </a:solidFill>
                <a:latin typeface="华文新魏" charset="0"/>
                <a:ea typeface="华文新魏" charset="0"/>
                <a:cs typeface="华文新魏" charset="0"/>
              </a:rPr>
              <a:t>使多个程序并发执行</a:t>
            </a:r>
            <a:r>
              <a:rPr lang="zh-CN" altLang="en-US" dirty="0">
                <a:latin typeface="华文新魏" charset="0"/>
                <a:ea typeface="华文新魏" charset="0"/>
                <a:cs typeface="华文新魏" charset="0"/>
              </a:rPr>
              <a:t>，改善资源使用率和提高系统效率</a:t>
            </a:r>
            <a:endParaRPr lang="zh-CN" altLang="en-US"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引入线程则是为了</a:t>
            </a:r>
            <a:r>
              <a:rPr lang="zh-CN" altLang="en-US" dirty="0">
                <a:solidFill>
                  <a:srgbClr val="FF0000"/>
                </a:solidFill>
                <a:latin typeface="华文新魏" charset="0"/>
                <a:ea typeface="华文新魏" charset="0"/>
                <a:cs typeface="华文新魏" charset="0"/>
              </a:rPr>
              <a:t>减少程序并发执行时</a:t>
            </a:r>
            <a:r>
              <a:rPr lang="zh-CN" altLang="en-US" dirty="0">
                <a:latin typeface="华文新魏" charset="0"/>
                <a:ea typeface="华文新魏" charset="0"/>
                <a:cs typeface="华文新魏" charset="0"/>
              </a:rPr>
              <a:t>所付出的</a:t>
            </a:r>
            <a:r>
              <a:rPr lang="zh-CN" altLang="en-US" dirty="0">
                <a:solidFill>
                  <a:srgbClr val="FF0000"/>
                </a:solidFill>
                <a:latin typeface="华文新魏" charset="0"/>
                <a:ea typeface="华文新魏" charset="0"/>
                <a:cs typeface="华文新魏" charset="0"/>
              </a:rPr>
              <a:t>时空开销</a:t>
            </a:r>
            <a:r>
              <a:rPr lang="zh-CN" altLang="en-US" dirty="0">
                <a:latin typeface="华文新魏" charset="0"/>
                <a:ea typeface="华文新魏" charset="0"/>
                <a:cs typeface="华文新魏" charset="0"/>
              </a:rPr>
              <a:t>，使得并发粒度更细、并发性更好</a:t>
            </a:r>
            <a:endParaRPr lang="en-US" altLang="zh-CN" dirty="0">
              <a:latin typeface="华文新魏" charset="0"/>
              <a:ea typeface="华文新魏" charset="0"/>
              <a:cs typeface="华文新魏" charset="0"/>
            </a:endParaRPr>
          </a:p>
          <a:p>
            <a:r>
              <a:rPr kumimoji="1" lang="zh-CN" altLang="en-US" dirty="0"/>
              <a:t>解决问题的基本思路</a:t>
            </a:r>
            <a:endParaRPr kumimoji="1" lang="zh-CN" altLang="en-US" dirty="0"/>
          </a:p>
          <a:p>
            <a:pPr lvl="1"/>
            <a:r>
              <a:rPr kumimoji="1" lang="zh-CN" altLang="en-US" dirty="0"/>
              <a:t>把进程的两项功能：“</a:t>
            </a:r>
            <a:r>
              <a:rPr kumimoji="1" lang="zh-CN" altLang="en-US" dirty="0">
                <a:solidFill>
                  <a:srgbClr val="0000FF"/>
                </a:solidFill>
              </a:rPr>
              <a:t>独立分配资源</a:t>
            </a:r>
            <a:r>
              <a:rPr kumimoji="1" lang="zh-CN" altLang="en-US" dirty="0"/>
              <a:t>”与“</a:t>
            </a:r>
            <a:r>
              <a:rPr kumimoji="1" lang="zh-CN" altLang="en-US" dirty="0">
                <a:solidFill>
                  <a:srgbClr val="0000FF"/>
                </a:solidFill>
              </a:rPr>
              <a:t>被调度分派执行</a:t>
            </a:r>
            <a:r>
              <a:rPr kumimoji="1" lang="zh-CN" altLang="en-US" dirty="0"/>
              <a:t>”分离开来</a:t>
            </a:r>
            <a:endParaRPr kumimoji="1" lang="zh-CN" altLang="en-US" dirty="0"/>
          </a:p>
          <a:p>
            <a:pPr lvl="2"/>
            <a:r>
              <a:rPr kumimoji="1" lang="zh-CN" altLang="en-US" dirty="0">
                <a:solidFill>
                  <a:srgbClr val="FF0000"/>
                </a:solidFill>
                <a:latin typeface="华文新魏"/>
                <a:ea typeface="华文新魏"/>
                <a:cs typeface="华文新魏"/>
              </a:rPr>
              <a:t>进程</a:t>
            </a:r>
            <a:r>
              <a:rPr kumimoji="1" lang="zh-CN" altLang="en-US" dirty="0">
                <a:latin typeface="华文新魏"/>
                <a:ea typeface="华文新魏"/>
                <a:cs typeface="华文新魏"/>
              </a:rPr>
              <a:t>作为系统资源分配和保护的独立单位，</a:t>
            </a:r>
            <a:r>
              <a:rPr kumimoji="1" lang="zh-CN" altLang="en-US" dirty="0">
                <a:solidFill>
                  <a:srgbClr val="FF0000"/>
                </a:solidFill>
                <a:latin typeface="华文新魏"/>
                <a:ea typeface="华文新魏"/>
                <a:cs typeface="华文新魏"/>
              </a:rPr>
              <a:t>不需要频繁地切换</a:t>
            </a:r>
            <a:endParaRPr kumimoji="1" lang="zh-CN" altLang="en-US" dirty="0">
              <a:solidFill>
                <a:srgbClr val="FF0000"/>
              </a:solidFill>
              <a:latin typeface="华文新魏"/>
              <a:ea typeface="华文新魏"/>
              <a:cs typeface="华文新魏"/>
            </a:endParaRPr>
          </a:p>
          <a:p>
            <a:pPr lvl="2"/>
            <a:r>
              <a:rPr kumimoji="1" lang="zh-CN" altLang="en-US" dirty="0">
                <a:solidFill>
                  <a:srgbClr val="FF0000"/>
                </a:solidFill>
                <a:latin typeface="华文新魏"/>
                <a:ea typeface="华文新魏"/>
                <a:cs typeface="华文新魏"/>
              </a:rPr>
              <a:t>线程</a:t>
            </a:r>
            <a:r>
              <a:rPr kumimoji="1" lang="zh-CN" altLang="en-US" dirty="0">
                <a:latin typeface="华文新魏"/>
                <a:ea typeface="华文新魏"/>
                <a:cs typeface="华文新魏"/>
              </a:rPr>
              <a:t>作为系统调度和分派的基本单位，</a:t>
            </a:r>
            <a:r>
              <a:rPr kumimoji="1" lang="zh-CN" altLang="en-US" dirty="0">
                <a:solidFill>
                  <a:srgbClr val="FF0000"/>
                </a:solidFill>
                <a:latin typeface="华文新魏"/>
                <a:ea typeface="华文新魏"/>
                <a:cs typeface="华文新魏"/>
              </a:rPr>
              <a:t>能轻装运行</a:t>
            </a:r>
            <a:r>
              <a:rPr kumimoji="1" lang="zh-CN" altLang="en-US" dirty="0">
                <a:latin typeface="华文新魏"/>
                <a:ea typeface="华文新魏"/>
                <a:cs typeface="华文新魏"/>
              </a:rPr>
              <a:t>，会被频繁地调度和切换</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线程优点</a:t>
            </a:r>
            <a:endParaRPr lang="zh-CN" altLang="en-US" dirty="0">
              <a:latin typeface="华文新魏" charset="0"/>
              <a:ea typeface="华文新魏" charset="0"/>
              <a:cs typeface="华文新魏" charset="0"/>
            </a:endParaRPr>
          </a:p>
        </p:txBody>
      </p:sp>
      <p:sp>
        <p:nvSpPr>
          <p:cNvPr id="5" name="内容占位符 2"/>
          <p:cNvSpPr txBox="1"/>
          <p:nvPr/>
        </p:nvSpPr>
        <p:spPr>
          <a:xfrm>
            <a:off x="32544"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zh-CN" dirty="0">
                <a:effectLst/>
              </a:rPr>
              <a:t>快速线程切换</a:t>
            </a:r>
            <a:endParaRPr lang="en-US" altLang="zh-CN" dirty="0">
              <a:effectLst/>
            </a:endParaRPr>
          </a:p>
          <a:p>
            <a:pPr lvl="1"/>
            <a:r>
              <a:rPr lang="zh-CN" altLang="zh-CN" dirty="0">
                <a:effectLst/>
                <a:latin typeface="华文新魏"/>
                <a:ea typeface="华文新魏"/>
                <a:cs typeface="华文新魏"/>
              </a:rPr>
              <a:t>同一进程中的多</a:t>
            </a:r>
            <a:r>
              <a:rPr lang="zh-CN" altLang="zh-CN" dirty="0">
                <a:solidFill>
                  <a:srgbClr val="FF0000"/>
                </a:solidFill>
                <a:effectLst/>
                <a:latin typeface="华文新魏"/>
                <a:ea typeface="华文新魏"/>
                <a:cs typeface="华文新魏"/>
              </a:rPr>
              <a:t>线程切换只需改变</a:t>
            </a:r>
            <a:r>
              <a:rPr lang="zh-CN" altLang="zh-CN" dirty="0">
                <a:solidFill>
                  <a:srgbClr val="0000FF"/>
                </a:solidFill>
                <a:effectLst/>
                <a:latin typeface="华文新魏"/>
                <a:ea typeface="华文新魏"/>
                <a:cs typeface="华文新魏"/>
              </a:rPr>
              <a:t>堆栈</a:t>
            </a:r>
            <a:r>
              <a:rPr lang="zh-CN" altLang="zh-CN" dirty="0">
                <a:solidFill>
                  <a:srgbClr val="FF0000"/>
                </a:solidFill>
                <a:effectLst/>
                <a:latin typeface="华文新魏"/>
                <a:ea typeface="华文新魏"/>
                <a:cs typeface="华文新魏"/>
              </a:rPr>
              <a:t>和</a:t>
            </a:r>
            <a:r>
              <a:rPr lang="zh-CN" altLang="zh-CN" dirty="0">
                <a:solidFill>
                  <a:srgbClr val="0000FF"/>
                </a:solidFill>
                <a:effectLst/>
                <a:latin typeface="华文新魏"/>
                <a:ea typeface="华文新魏"/>
                <a:cs typeface="华文新魏"/>
              </a:rPr>
              <a:t>寄存器</a:t>
            </a:r>
            <a:r>
              <a:rPr lang="zh-CN" altLang="zh-CN" dirty="0">
                <a:effectLst/>
                <a:latin typeface="华文新魏"/>
                <a:ea typeface="华文新魏"/>
                <a:cs typeface="华文新魏"/>
              </a:rPr>
              <a:t>，地址空间不变 </a:t>
            </a:r>
            <a:endParaRPr lang="zh-CN" altLang="zh-CN" dirty="0">
              <a:effectLst/>
              <a:latin typeface="华文新魏"/>
              <a:ea typeface="华文新魏"/>
              <a:cs typeface="华文新魏"/>
            </a:endParaRPr>
          </a:p>
          <a:p>
            <a:r>
              <a:rPr lang="zh-CN" altLang="zh-CN" dirty="0">
                <a:effectLst/>
              </a:rPr>
              <a:t>通信易于实现</a:t>
            </a:r>
            <a:endParaRPr lang="en-US" altLang="zh-CN" dirty="0">
              <a:effectLst/>
            </a:endParaRPr>
          </a:p>
          <a:p>
            <a:pPr lvl="1"/>
            <a:r>
              <a:rPr lang="zh-CN" altLang="zh-CN" dirty="0">
                <a:latin typeface="华文新魏"/>
                <a:ea typeface="华文新魏"/>
                <a:cs typeface="华文新魏"/>
              </a:rPr>
              <a:t>自动</a:t>
            </a:r>
            <a:r>
              <a:rPr lang="zh-CN" altLang="zh-CN" dirty="0">
                <a:solidFill>
                  <a:srgbClr val="FF0000"/>
                </a:solidFill>
                <a:latin typeface="华文新魏"/>
                <a:ea typeface="华文新魏"/>
                <a:cs typeface="华文新魏"/>
              </a:rPr>
              <a:t>共享进程的内存和文件</a:t>
            </a:r>
            <a:r>
              <a:rPr lang="zh-CN" altLang="zh-CN" dirty="0">
                <a:latin typeface="华文新魏"/>
                <a:ea typeface="华文新魏"/>
                <a:cs typeface="华文新魏"/>
              </a:rPr>
              <a:t>，线程可自由访问全局数据，线程通信相对简单不必经过内核 </a:t>
            </a:r>
            <a:endParaRPr lang="zh-CN" altLang="zh-CN" dirty="0">
              <a:latin typeface="华文新魏"/>
              <a:ea typeface="华文新魏"/>
              <a:cs typeface="华文新魏"/>
            </a:endParaRPr>
          </a:p>
          <a:p>
            <a:r>
              <a:rPr lang="zh-CN" altLang="zh-CN" dirty="0">
                <a:effectLst/>
              </a:rPr>
              <a:t>减少管理开销</a:t>
            </a:r>
            <a:endParaRPr lang="en-US" altLang="zh-CN" dirty="0">
              <a:effectLst/>
            </a:endParaRPr>
          </a:p>
          <a:p>
            <a:pPr lvl="1"/>
            <a:r>
              <a:rPr lang="zh-CN" altLang="zh-CN" dirty="0">
                <a:effectLst/>
                <a:latin typeface="华文新魏"/>
                <a:ea typeface="华文新魏"/>
                <a:cs typeface="华文新魏"/>
              </a:rPr>
              <a:t>线程创建和撤销工作比进程少很多，并且</a:t>
            </a:r>
            <a:r>
              <a:rPr lang="zh-CN" altLang="zh-CN" dirty="0">
                <a:solidFill>
                  <a:srgbClr val="FF0000"/>
                </a:solidFill>
                <a:effectLst/>
                <a:latin typeface="华文新魏"/>
                <a:ea typeface="华文新魏"/>
                <a:cs typeface="华文新魏"/>
              </a:rPr>
              <a:t>无需再分配存储空间和各种资源</a:t>
            </a:r>
            <a:r>
              <a:rPr lang="zh-CN" altLang="zh-CN" dirty="0">
                <a:effectLst/>
                <a:latin typeface="华文新魏"/>
                <a:ea typeface="华文新魏"/>
                <a:cs typeface="华文新魏"/>
              </a:rPr>
              <a:t> </a:t>
            </a:r>
            <a:endParaRPr lang="zh-CN" altLang="zh-CN" dirty="0">
              <a:effectLst/>
              <a:latin typeface="华文新魏"/>
              <a:ea typeface="华文新魏"/>
              <a:cs typeface="华文新魏"/>
            </a:endParaRPr>
          </a:p>
          <a:p>
            <a:r>
              <a:rPr lang="zh-CN" altLang="zh-CN" dirty="0">
                <a:effectLst/>
              </a:rPr>
              <a:t>并发程度提高</a:t>
            </a:r>
            <a:endParaRPr lang="en-US" altLang="zh-CN" dirty="0">
              <a:effectLst/>
            </a:endParaRPr>
          </a:p>
          <a:p>
            <a:pPr lvl="1"/>
            <a:r>
              <a:rPr lang="zh-CN" altLang="zh-CN" dirty="0">
                <a:effectLst/>
                <a:latin typeface="华文新魏"/>
                <a:ea typeface="华文新魏"/>
                <a:cs typeface="华文新魏"/>
              </a:rPr>
              <a:t>多线程适宜并行工作，</a:t>
            </a:r>
            <a:r>
              <a:rPr lang="zh-CN" altLang="zh-CN" dirty="0">
                <a:latin typeface="华文新魏"/>
                <a:ea typeface="华文新魏"/>
                <a:cs typeface="华文新魏"/>
              </a:rPr>
              <a:t>能充分</a:t>
            </a:r>
            <a:r>
              <a:rPr lang="zh-CN" altLang="zh-CN" dirty="0">
                <a:solidFill>
                  <a:srgbClr val="FF0000"/>
                </a:solidFill>
                <a:latin typeface="华文新魏"/>
                <a:ea typeface="华文新魏"/>
                <a:cs typeface="华文新魏"/>
              </a:rPr>
              <a:t>发挥处理器与设备的并行工作能力</a:t>
            </a:r>
            <a:r>
              <a:rPr lang="zh-CN" altLang="zh-CN" dirty="0">
                <a:latin typeface="华文新魏"/>
                <a:ea typeface="华文新魏"/>
                <a:cs typeface="华文新魏"/>
              </a:rPr>
              <a:t>，使多核和多处理器系统的效能发挥得更好 </a:t>
            </a:r>
            <a:endParaRPr lang="zh-CN" altLang="zh-CN"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多线程环境中的进程和线程</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t>进程是操作系统中除处理器外进行的资源分配和保护的基本单位</a:t>
            </a:r>
            <a:endParaRPr kumimoji="1" lang="en-US" altLang="zh-CN" dirty="0"/>
          </a:p>
          <a:p>
            <a:pPr lvl="1"/>
            <a:r>
              <a:rPr kumimoji="1" lang="zh-CN" altLang="en-US" dirty="0"/>
              <a:t>有独立的</a:t>
            </a:r>
            <a:r>
              <a:rPr kumimoji="1" lang="zh-CN" altLang="en-US" dirty="0">
                <a:solidFill>
                  <a:srgbClr val="0000FF"/>
                </a:solidFill>
              </a:rPr>
              <a:t>虚拟地址空间</a:t>
            </a:r>
            <a:r>
              <a:rPr kumimoji="1" lang="zh-CN" altLang="en-US" dirty="0"/>
              <a:t>，容纳进程映像</a:t>
            </a:r>
            <a:r>
              <a:rPr kumimoji="1" lang="en-US" altLang="zh-CN" dirty="0"/>
              <a:t>(</a:t>
            </a:r>
            <a:r>
              <a:rPr kumimoji="1" lang="zh-CN" altLang="en-US" dirty="0"/>
              <a:t>如与进程关联的程序与数据</a:t>
            </a:r>
            <a:r>
              <a:rPr kumimoji="1" lang="en-US" altLang="zh-CN" dirty="0"/>
              <a:t>)</a:t>
            </a:r>
            <a:r>
              <a:rPr kumimoji="1" lang="zh-CN" altLang="en-US" dirty="0"/>
              <a:t>，并</a:t>
            </a:r>
            <a:r>
              <a:rPr kumimoji="1" lang="zh-CN" altLang="en-US" dirty="0">
                <a:solidFill>
                  <a:srgbClr val="0000FF"/>
                </a:solidFill>
              </a:rPr>
              <a:t>以进程为单位对各种资源实施保护</a:t>
            </a:r>
            <a:r>
              <a:rPr kumimoji="1" lang="zh-CN" altLang="en-US" dirty="0"/>
              <a:t>（如受保护地访问处理器、文件、外部设备等）</a:t>
            </a:r>
            <a:endParaRPr kumimoji="1" lang="en-US" altLang="zh-CN" dirty="0"/>
          </a:p>
          <a:p>
            <a:r>
              <a:rPr lang="zh-CN" altLang="en-US" dirty="0">
                <a:latin typeface="华文新魏" charset="0"/>
                <a:ea typeface="华文新魏" charset="0"/>
                <a:cs typeface="华文新魏" charset="0"/>
              </a:rPr>
              <a:t>线程是进程中能够独立执行的实体（</a:t>
            </a:r>
            <a:r>
              <a:rPr lang="zh-CN" altLang="en-US" dirty="0">
                <a:solidFill>
                  <a:srgbClr val="FF0000"/>
                </a:solidFill>
                <a:latin typeface="华文新魏" charset="0"/>
                <a:ea typeface="华文新魏" charset="0"/>
                <a:cs typeface="华文新魏" charset="0"/>
              </a:rPr>
              <a:t>控制流</a:t>
            </a:r>
            <a:r>
              <a:rPr lang="zh-CN" altLang="en-US" dirty="0">
                <a:latin typeface="华文新魏" charset="0"/>
                <a:ea typeface="华文新魏" charset="0"/>
                <a:cs typeface="华文新魏" charset="0"/>
              </a:rPr>
              <a:t>），是处理器调度和分派的基本单位</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线程是进程的组成部分，每个进程内允许包含多个并发执行的实体（控制流）</a:t>
            </a:r>
            <a:endParaRPr lang="en-US" altLang="zh-CN" dirty="0">
              <a:latin typeface="华文新魏" charset="0"/>
              <a:ea typeface="华文新魏" charset="0"/>
              <a:cs typeface="华文新魏" charset="0"/>
            </a:endParaRPr>
          </a:p>
          <a:p>
            <a:r>
              <a:rPr kumimoji="1" lang="zh-CN" altLang="en-US" dirty="0">
                <a:latin typeface="STXinwei" panose="02010800040101010101" pitchFamily="2" charset="-122"/>
                <a:ea typeface="STXinwei" panose="02010800040101010101" pitchFamily="2" charset="-122"/>
              </a:rPr>
              <a:t>进程</a:t>
            </a:r>
            <a:r>
              <a:rPr kumimoji="1" lang="en-US" altLang="zh-CN" i="1" dirty="0">
                <a:latin typeface="STXinwei" panose="02010800040101010101" pitchFamily="2" charset="-122"/>
                <a:ea typeface="STXinwei" panose="02010800040101010101" pitchFamily="2" charset="-122"/>
              </a:rPr>
              <a:t>vs.</a:t>
            </a:r>
            <a:r>
              <a:rPr kumimoji="1" lang="zh-CN" altLang="en-US" dirty="0">
                <a:latin typeface="STXinwei" panose="02010800040101010101" pitchFamily="2" charset="-122"/>
                <a:ea typeface="STXinwei" panose="02010800040101010101" pitchFamily="2" charset="-122"/>
              </a:rPr>
              <a:t>线程</a:t>
            </a:r>
            <a:endParaRPr kumimoji="1" lang="en-US" altLang="zh-CN" dirty="0">
              <a:latin typeface="STXinwei" panose="02010800040101010101" pitchFamily="2" charset="-122"/>
              <a:ea typeface="STXinwei" panose="02010800040101010101" pitchFamily="2" charset="-122"/>
            </a:endParaRPr>
          </a:p>
          <a:p>
            <a:pPr lvl="1"/>
            <a:r>
              <a:rPr lang="zh-CN" altLang="en-US" dirty="0">
                <a:latin typeface="华文新魏" charset="0"/>
                <a:ea typeface="华文新魏" charset="0"/>
                <a:cs typeface="华文新魏" charset="0"/>
              </a:rPr>
              <a:t>线程又称</a:t>
            </a:r>
            <a:r>
              <a:rPr lang="zh-CN" altLang="en-US" dirty="0">
                <a:solidFill>
                  <a:srgbClr val="FF0000"/>
                </a:solidFill>
                <a:latin typeface="华文新魏" charset="0"/>
                <a:ea typeface="华文新魏" charset="0"/>
                <a:cs typeface="华文新魏" charset="0"/>
              </a:rPr>
              <a:t>轻量进程</a:t>
            </a:r>
            <a:endParaRPr kumimoji="1" lang="en-US" altLang="zh-CN" dirty="0">
              <a:solidFill>
                <a:srgbClr val="FF0000"/>
              </a:solidFill>
            </a:endParaRPr>
          </a:p>
          <a:p>
            <a:pPr lvl="1"/>
            <a:r>
              <a:rPr kumimoji="1" lang="zh-CN" altLang="en-US" dirty="0"/>
              <a:t>线程运行在进程的上下文中</a:t>
            </a:r>
            <a:r>
              <a:rPr kumimoji="1" lang="zh-CN" altLang="zh-CN" dirty="0"/>
              <a:t>，</a:t>
            </a:r>
            <a:r>
              <a:rPr kumimoji="1" lang="zh-CN" altLang="en-US" dirty="0"/>
              <a:t>使用进程的资源和环境</a:t>
            </a:r>
            <a:endParaRPr kumimoji="1" lang="zh-CN" altLang="en-US" dirty="0"/>
          </a:p>
          <a:p>
            <a:pPr lvl="1"/>
            <a:r>
              <a:rPr kumimoji="1" lang="zh-CN" altLang="en-US" dirty="0"/>
              <a:t>系统调度的基本单位是线程而不是进程</a:t>
            </a:r>
            <a:r>
              <a:rPr kumimoji="1" lang="en-US" altLang="zh-CN" dirty="0"/>
              <a:t>,</a:t>
            </a:r>
            <a:r>
              <a:rPr kumimoji="1" lang="zh-CN" altLang="en-US" dirty="0"/>
              <a:t>每当创建一个进程时，至少要同时为该进程创建一个线程</a:t>
            </a:r>
            <a:endParaRPr lang="zh-CN" altLang="en-US" dirty="0">
              <a:latin typeface="华文新魏" charset="0"/>
              <a:ea typeface="华文新魏" charset="0"/>
              <a:cs typeface="华文新魏" charset="0"/>
            </a:endParaRPr>
          </a:p>
          <a:p>
            <a:pPr lvl="1"/>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85800" y="1143000"/>
            <a:ext cx="7696200" cy="5257800"/>
          </a:xfrm>
        </p:spPr>
        <p:txBody>
          <a:bodyPr/>
          <a:lstStyle/>
          <a:p>
            <a:pPr eaLnBrk="1" hangingPunct="1"/>
            <a:endParaRPr lang="zh-CN" altLang="en-US" sz="3600" dirty="0">
              <a:solidFill>
                <a:schemeClr val="tx2"/>
              </a:solidFill>
              <a:latin typeface="仿宋_GB2312" charset="0"/>
              <a:ea typeface="仿宋_GB2312" charset="0"/>
              <a:cs typeface="仿宋_GB2312" charset="0"/>
            </a:endParaRPr>
          </a:p>
          <a:p>
            <a:pPr eaLnBrk="1" hangingPunct="1">
              <a:buFontTx/>
              <a:buNone/>
            </a:pPr>
            <a:endParaRPr lang="en-US" altLang="zh-CN" dirty="0">
              <a:latin typeface="仿宋_GB2312" charset="0"/>
              <a:ea typeface="仿宋_GB2312" charset="0"/>
              <a:cs typeface="仿宋_GB2312" charset="0"/>
            </a:endParaRPr>
          </a:p>
        </p:txBody>
      </p:sp>
      <p:grpSp>
        <p:nvGrpSpPr>
          <p:cNvPr id="7172" name="Group 53"/>
          <p:cNvGrpSpPr/>
          <p:nvPr/>
        </p:nvGrpSpPr>
        <p:grpSpPr bwMode="auto">
          <a:xfrm>
            <a:off x="1341438" y="1773238"/>
            <a:ext cx="6759575" cy="4464050"/>
            <a:chOff x="845" y="1117"/>
            <a:chExt cx="4258" cy="2812"/>
          </a:xfrm>
        </p:grpSpPr>
        <p:sp>
          <p:nvSpPr>
            <p:cNvPr id="108569" name="Text Box 2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1800">
                <a:solidFill>
                  <a:schemeClr val="tx2"/>
                </a:solidFill>
                <a:latin typeface="华文新魏" pitchFamily="2" charset="-122"/>
                <a:ea typeface="华文新魏" pitchFamily="2" charset="-122"/>
                <a:cs typeface="+mn-cs"/>
              </a:endParaRPr>
            </a:p>
          </p:txBody>
        </p:sp>
        <p:sp>
          <p:nvSpPr>
            <p:cNvPr id="7174" name="Text Box 27"/>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FF0000"/>
                  </a:solidFill>
                  <a:latin typeface="华文新魏" charset="0"/>
                  <a:ea typeface="华文新魏" charset="0"/>
                  <a:cs typeface="华文新魏" charset="0"/>
                </a:rPr>
                <a:t>进程 </a:t>
              </a:r>
              <a:endParaRPr lang="zh-CN" altLang="en-US" sz="2800" dirty="0">
                <a:solidFill>
                  <a:srgbClr val="FF0000"/>
                </a:solidFill>
                <a:latin typeface="华文新魏" charset="0"/>
                <a:ea typeface="华文新魏" charset="0"/>
                <a:cs typeface="华文新魏" charset="0"/>
              </a:endParaRPr>
            </a:p>
            <a:p>
              <a:pPr algn="just" eaLnBrk="1" hangingPunct="1"/>
              <a:endParaRPr lang="zh-CN" altLang="en-US" sz="2800" dirty="0">
                <a:solidFill>
                  <a:schemeClr val="tx2"/>
                </a:solidFill>
                <a:latin typeface="华文新魏" charset="0"/>
                <a:ea typeface="华文新魏" charset="0"/>
                <a:cs typeface="华文新魏" charset="0"/>
              </a:endParaRPr>
            </a:p>
            <a:p>
              <a:pPr algn="just"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75" name="Text Box 28"/>
            <p:cNvSpPr txBox="1">
              <a:spLocks noChangeArrowheads="1"/>
            </p:cNvSpPr>
            <p:nvPr/>
          </p:nvSpPr>
          <p:spPr bwMode="auto">
            <a:xfrm>
              <a:off x="975" y="1504"/>
              <a:ext cx="473" cy="536"/>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chemeClr val="tx2"/>
                  </a:solidFill>
                  <a:latin typeface="华文新魏" charset="0"/>
                  <a:ea typeface="华文新魏" charset="0"/>
                  <a:cs typeface="华文新魏" charset="0"/>
                </a:rPr>
                <a:t>进程</a:t>
              </a:r>
              <a:r>
                <a:rPr lang="en-US" altLang="zh-CN" sz="1800" dirty="0">
                  <a:solidFill>
                    <a:schemeClr val="tx2"/>
                  </a:solidFill>
                  <a:latin typeface="华文新魏" charset="0"/>
                  <a:ea typeface="华文新魏" charset="0"/>
                  <a:cs typeface="华文新魏" charset="0"/>
                </a:rPr>
                <a:t>PCB</a:t>
              </a:r>
              <a:endParaRPr lang="en-US" altLang="zh-CN" sz="1800" dirty="0">
                <a:solidFill>
                  <a:schemeClr val="tx2"/>
                </a:solidFill>
                <a:latin typeface="华文新魏" charset="0"/>
                <a:ea typeface="华文新魏" charset="0"/>
                <a:cs typeface="华文新魏" charset="0"/>
              </a:endParaRPr>
            </a:p>
          </p:txBody>
        </p:sp>
        <p:sp>
          <p:nvSpPr>
            <p:cNvPr id="7176" name="Text Box 29"/>
            <p:cNvSpPr txBox="1">
              <a:spLocks noChangeArrowheads="1"/>
            </p:cNvSpPr>
            <p:nvPr/>
          </p:nvSpPr>
          <p:spPr bwMode="auto">
            <a:xfrm>
              <a:off x="1555" y="1519"/>
              <a:ext cx="473" cy="536"/>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资源</a:t>
              </a:r>
              <a:endParaRPr lang="zh-CN" altLang="en-US" sz="1800">
                <a:solidFill>
                  <a:schemeClr val="tx2"/>
                </a:solidFill>
                <a:latin typeface="华文新魏" charset="0"/>
                <a:ea typeface="华文新魏" charset="0"/>
                <a:cs typeface="华文新魏" charset="0"/>
              </a:endParaRPr>
            </a:p>
          </p:txBody>
        </p:sp>
        <p:sp>
          <p:nvSpPr>
            <p:cNvPr id="7177" name="Line 31"/>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7178" name="Line 32"/>
            <p:cNvSpPr>
              <a:spLocks noChangeShapeType="1"/>
            </p:cNvSpPr>
            <p:nvPr/>
          </p:nvSpPr>
          <p:spPr bwMode="auto">
            <a:xfrm>
              <a:off x="2856" y="3394"/>
              <a:ext cx="591" cy="0"/>
            </a:xfrm>
            <a:prstGeom prst="line">
              <a:avLst/>
            </a:prstGeom>
            <a:noFill/>
            <a:ln w="9525">
              <a:solidFill>
                <a:srgbClr val="000000"/>
              </a:solidFill>
              <a:prstDash val="dash"/>
              <a:round/>
            </a:ln>
          </p:spPr>
          <p:txBody>
            <a:bodyPr/>
            <a:lstStyle/>
            <a:p>
              <a:endParaRPr lang="zh-CN" altLang="en-US"/>
            </a:p>
          </p:txBody>
        </p:sp>
        <p:sp>
          <p:nvSpPr>
            <p:cNvPr id="7179" name="Line 33"/>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7180" name="Line 34"/>
            <p:cNvSpPr>
              <a:spLocks noChangeShapeType="1"/>
            </p:cNvSpPr>
            <p:nvPr/>
          </p:nvSpPr>
          <p:spPr bwMode="auto">
            <a:xfrm>
              <a:off x="2146" y="1117"/>
              <a:ext cx="2602" cy="0"/>
            </a:xfrm>
            <a:prstGeom prst="line">
              <a:avLst/>
            </a:prstGeom>
            <a:noFill/>
            <a:ln w="19050">
              <a:solidFill>
                <a:srgbClr val="000000"/>
              </a:solidFill>
              <a:round/>
            </a:ln>
          </p:spPr>
          <p:txBody>
            <a:bodyPr/>
            <a:lstStyle/>
            <a:p>
              <a:endParaRPr lang="zh-CN" altLang="en-US"/>
            </a:p>
          </p:txBody>
        </p:sp>
        <p:sp>
          <p:nvSpPr>
            <p:cNvPr id="7181" name="Rectangle 35"/>
            <p:cNvSpPr>
              <a:spLocks noChangeArrowheads="1"/>
            </p:cNvSpPr>
            <p:nvPr/>
          </p:nvSpPr>
          <p:spPr bwMode="auto">
            <a:xfrm>
              <a:off x="963" y="2188"/>
              <a:ext cx="4022" cy="1608"/>
            </a:xfrm>
            <a:prstGeom prst="rect">
              <a:avLst/>
            </a:prstGeom>
            <a:solidFill>
              <a:srgbClr val="FFFF66"/>
            </a:solidFill>
            <a:ln w="9525">
              <a:solidFill>
                <a:srgbClr val="FF0000"/>
              </a:solidFill>
              <a:prstDash val="dash"/>
              <a:miter lim="800000"/>
            </a:ln>
          </p:spPr>
          <p:txBody>
            <a:bodyPr/>
            <a:lstStyle/>
            <a:p>
              <a:endParaRPr lang="zh-CN" altLang="en-US"/>
            </a:p>
          </p:txBody>
        </p:sp>
        <p:sp>
          <p:nvSpPr>
            <p:cNvPr id="7182" name="Text Box 36"/>
            <p:cNvSpPr txBox="1">
              <a:spLocks noChangeArrowheads="1"/>
            </p:cNvSpPr>
            <p:nvPr/>
          </p:nvSpPr>
          <p:spPr bwMode="auto">
            <a:xfrm>
              <a:off x="2146" y="1519"/>
              <a:ext cx="591"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chemeClr val="tx2"/>
                  </a:solidFill>
                  <a:latin typeface="华文新魏" charset="0"/>
                  <a:ea typeface="华文新魏" charset="0"/>
                  <a:cs typeface="华文新魏" charset="0"/>
                </a:rPr>
                <a:t>线程</a:t>
              </a:r>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控制块</a:t>
              </a:r>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用户栈</a:t>
              </a:r>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核心栈</a:t>
              </a:r>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83" name="Text Box 37"/>
            <p:cNvSpPr txBox="1">
              <a:spLocks noChangeArrowheads="1"/>
            </p:cNvSpPr>
            <p:nvPr/>
          </p:nvSpPr>
          <p:spPr bwMode="auto">
            <a:xfrm>
              <a:off x="2856" y="1519"/>
              <a:ext cx="591"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chemeClr val="tx2"/>
                  </a:solidFill>
                  <a:latin typeface="华文新魏" charset="0"/>
                  <a:ea typeface="华文新魏" charset="0"/>
                  <a:cs typeface="华文新魏" charset="0"/>
                </a:rPr>
                <a:t>线程</a:t>
              </a:r>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控制块</a:t>
              </a:r>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用户栈</a:t>
              </a:r>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核心栈</a:t>
              </a:r>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84" name="Text Box 38"/>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r>
                <a:rPr lang="en-US" altLang="zh-CN" sz="1800">
                  <a:solidFill>
                    <a:schemeClr val="tx2"/>
                  </a:solidFill>
                  <a:ea typeface="华文新魏" charset="0"/>
                  <a:cs typeface="华文新魏" charset="0"/>
                </a:rPr>
                <a:t>…</a:t>
              </a:r>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85" name="Text Box 39"/>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n</a:t>
              </a:r>
              <a:endParaRPr lang="en-US" altLang="zh-CN" sz="1800">
                <a:solidFill>
                  <a:schemeClr val="tx2"/>
                </a:solidFill>
                <a:latin typeface="华文新魏" charset="0"/>
                <a:ea typeface="华文新魏" charset="0"/>
                <a:cs typeface="华文新魏" charset="0"/>
              </a:endParaRPr>
            </a:p>
            <a:p>
              <a:pPr algn="just" eaLnBrk="1" hangingPunct="1"/>
              <a:r>
                <a:rPr lang="zh-CN" altLang="en-US" sz="1800">
                  <a:solidFill>
                    <a:schemeClr val="tx2"/>
                  </a:solidFill>
                  <a:latin typeface="华文新魏" charset="0"/>
                  <a:ea typeface="华文新魏" charset="0"/>
                  <a:cs typeface="华文新魏" charset="0"/>
                </a:rPr>
                <a:t>控制块</a:t>
              </a:r>
              <a:endParaRPr lang="zh-CN" altLang="en-US" sz="1800">
                <a:solidFill>
                  <a:schemeClr val="tx2"/>
                </a:solidFill>
                <a:latin typeface="华文新魏" charset="0"/>
                <a:ea typeface="华文新魏" charset="0"/>
                <a:cs typeface="华文新魏" charset="0"/>
              </a:endParaRPr>
            </a:p>
            <a:p>
              <a:pPr algn="just" eaLnBrk="1" hangingPunct="1"/>
              <a:endParaRPr lang="zh-CN" altLang="en-US" sz="1800">
                <a:solidFill>
                  <a:schemeClr val="tx2"/>
                </a:solidFill>
                <a:latin typeface="华文新魏" charset="0"/>
                <a:ea typeface="华文新魏" charset="0"/>
                <a:cs typeface="华文新魏" charset="0"/>
              </a:endParaRPr>
            </a:p>
            <a:p>
              <a:pPr algn="just" eaLnBrk="1" hangingPunct="1"/>
              <a:r>
                <a:rPr lang="zh-CN" altLang="en-US" sz="1800">
                  <a:solidFill>
                    <a:schemeClr val="tx2"/>
                  </a:solidFill>
                  <a:latin typeface="华文新魏" charset="0"/>
                  <a:ea typeface="华文新魏" charset="0"/>
                  <a:cs typeface="华文新魏" charset="0"/>
                </a:rPr>
                <a:t>用户栈</a:t>
              </a:r>
              <a:endParaRPr lang="zh-CN" altLang="en-US" sz="1800">
                <a:solidFill>
                  <a:schemeClr val="tx2"/>
                </a:solidFill>
                <a:latin typeface="华文新魏" charset="0"/>
                <a:ea typeface="华文新魏" charset="0"/>
                <a:cs typeface="华文新魏" charset="0"/>
              </a:endParaRPr>
            </a:p>
            <a:p>
              <a:pPr algn="just" eaLnBrk="1" hangingPunct="1"/>
              <a:r>
                <a:rPr lang="zh-CN" altLang="en-US" sz="1800">
                  <a:solidFill>
                    <a:schemeClr val="tx2"/>
                  </a:solidFill>
                  <a:latin typeface="华文新魏" charset="0"/>
                  <a:ea typeface="华文新魏" charset="0"/>
                  <a:cs typeface="华文新魏" charset="0"/>
                </a:rPr>
                <a:t>核心栈</a:t>
              </a:r>
              <a:endParaRPr lang="zh-CN" altLang="en-US" sz="1800">
                <a:solidFill>
                  <a:schemeClr val="tx2"/>
                </a:solidFill>
                <a:latin typeface="华文新魏" charset="0"/>
                <a:ea typeface="华文新魏" charset="0"/>
                <a:cs typeface="华文新魏" charset="0"/>
              </a:endParaRPr>
            </a:p>
            <a:p>
              <a:pPr algn="just" eaLnBrk="1" hangingPunct="1"/>
              <a:r>
                <a:rPr lang="zh-CN" altLang="en-US" sz="1800">
                  <a:solidFill>
                    <a:schemeClr val="tx2"/>
                  </a:solidFill>
                  <a:latin typeface="华文新魏" charset="0"/>
                  <a:ea typeface="华文新魏" charset="0"/>
                  <a:cs typeface="华文新魏" charset="0"/>
                </a:rPr>
                <a:t>存储区</a:t>
              </a:r>
              <a:endParaRPr lang="zh-CN" altLang="en-US" sz="1800">
                <a:solidFill>
                  <a:schemeClr val="tx2"/>
                </a:solidFill>
                <a:latin typeface="华文新魏" charset="0"/>
                <a:ea typeface="华文新魏" charset="0"/>
                <a:cs typeface="华文新魏" charset="0"/>
              </a:endParaRPr>
            </a:p>
            <a:p>
              <a:pPr algn="just" eaLnBrk="1" hangingPunct="1"/>
              <a:endParaRPr lang="zh-CN" altLang="en-US"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86" name="Text Box 40"/>
            <p:cNvSpPr txBox="1">
              <a:spLocks noChangeArrowheads="1"/>
            </p:cNvSpPr>
            <p:nvPr/>
          </p:nvSpPr>
          <p:spPr bwMode="auto">
            <a:xfrm>
              <a:off x="1200" y="2322"/>
              <a:ext cx="710" cy="402"/>
            </a:xfrm>
            <a:prstGeom prst="rect">
              <a:avLst/>
            </a:prstGeom>
            <a:solidFill>
              <a:schemeClr val="accent1"/>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dirty="0">
                  <a:solidFill>
                    <a:schemeClr val="tx2"/>
                  </a:solidFill>
                  <a:latin typeface="华文新魏" charset="0"/>
                  <a:ea typeface="华文新魏" charset="0"/>
                  <a:cs typeface="华文新魏" charset="0"/>
                </a:rPr>
                <a:t>存储空间</a:t>
              </a:r>
              <a:endParaRPr lang="zh-CN" altLang="en-US" sz="1800" dirty="0">
                <a:solidFill>
                  <a:schemeClr val="tx2"/>
                </a:solidFill>
                <a:latin typeface="华文新魏" charset="0"/>
                <a:ea typeface="华文新魏" charset="0"/>
                <a:cs typeface="华文新魏" charset="0"/>
              </a:endParaRPr>
            </a:p>
          </p:txBody>
        </p:sp>
        <p:sp>
          <p:nvSpPr>
            <p:cNvPr id="7187" name="Text Box 41"/>
            <p:cNvSpPr txBox="1">
              <a:spLocks noChangeArrowheads="1"/>
            </p:cNvSpPr>
            <p:nvPr/>
          </p:nvSpPr>
          <p:spPr bwMode="auto">
            <a:xfrm>
              <a:off x="1200" y="2724"/>
              <a:ext cx="710" cy="402"/>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tx2"/>
                  </a:solidFill>
                  <a:latin typeface="华文新魏" charset="0"/>
                  <a:ea typeface="华文新魏" charset="0"/>
                  <a:cs typeface="华文新魏" charset="0"/>
                </a:rPr>
                <a:t>全局数据</a:t>
              </a:r>
              <a:endParaRPr lang="zh-CN" altLang="en-US" sz="1800">
                <a:solidFill>
                  <a:schemeClr val="tx2"/>
                </a:solidFill>
                <a:latin typeface="华文新魏" charset="0"/>
                <a:ea typeface="华文新魏" charset="0"/>
                <a:cs typeface="华文新魏" charset="0"/>
              </a:endParaRPr>
            </a:p>
          </p:txBody>
        </p:sp>
        <p:sp>
          <p:nvSpPr>
            <p:cNvPr id="7188" name="Text Box 42"/>
            <p:cNvSpPr txBox="1">
              <a:spLocks noChangeArrowheads="1"/>
            </p:cNvSpPr>
            <p:nvPr/>
          </p:nvSpPr>
          <p:spPr bwMode="auto">
            <a:xfrm>
              <a:off x="1200" y="3260"/>
              <a:ext cx="710" cy="402"/>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程序代码</a:t>
              </a:r>
              <a:endParaRPr lang="zh-CN" altLang="en-US" sz="1800">
                <a:solidFill>
                  <a:schemeClr val="tx2"/>
                </a:solidFill>
                <a:latin typeface="华文新魏" charset="0"/>
                <a:ea typeface="华文新魏" charset="0"/>
                <a:cs typeface="华文新魏" charset="0"/>
              </a:endParaRPr>
            </a:p>
          </p:txBody>
        </p:sp>
        <p:sp>
          <p:nvSpPr>
            <p:cNvPr id="7189" name="Text Box 43"/>
            <p:cNvSpPr txBox="1">
              <a:spLocks noChangeArrowheads="1"/>
            </p:cNvSpPr>
            <p:nvPr/>
          </p:nvSpPr>
          <p:spPr bwMode="auto">
            <a:xfrm>
              <a:off x="2146" y="3260"/>
              <a:ext cx="591"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1</a:t>
              </a:r>
              <a:endParaRPr lang="en-US" altLang="zh-CN" sz="1800" dirty="0">
                <a:solidFill>
                  <a:srgbClr val="FF0000"/>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90" name="Text Box 44"/>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1</a:t>
              </a:r>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1" name="Text Box 45"/>
            <p:cNvSpPr txBox="1">
              <a:spLocks noChangeArrowheads="1"/>
            </p:cNvSpPr>
            <p:nvPr/>
          </p:nvSpPr>
          <p:spPr bwMode="auto">
            <a:xfrm>
              <a:off x="3565" y="1519"/>
              <a:ext cx="592"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tx2"/>
                  </a:solidFill>
                  <a:latin typeface="华文新魏" charset="0"/>
                  <a:ea typeface="华文新魏" charset="0"/>
                  <a:cs typeface="华文新魏" charset="0"/>
                </a:rPr>
                <a:t>线程</a:t>
              </a:r>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控制块</a:t>
              </a:r>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en-US" altLang="zh-CN" sz="1800">
                  <a:solidFill>
                    <a:schemeClr val="tx2"/>
                  </a:solidFill>
                  <a:ea typeface="华文新魏" charset="0"/>
                  <a:cs typeface="华文新魏" charset="0"/>
                </a:rPr>
                <a:t>…</a:t>
              </a:r>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2" name="Text Box 46"/>
            <p:cNvSpPr txBox="1">
              <a:spLocks noChangeArrowheads="1"/>
            </p:cNvSpPr>
            <p:nvPr/>
          </p:nvSpPr>
          <p:spPr bwMode="auto">
            <a:xfrm>
              <a:off x="2856" y="3260"/>
              <a:ext cx="591"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2</a:t>
              </a:r>
              <a:endParaRPr lang="en-US" altLang="zh-CN" sz="1800" dirty="0">
                <a:solidFill>
                  <a:srgbClr val="FF0000"/>
                </a:solidFill>
                <a:latin typeface="华文新魏" charset="0"/>
                <a:ea typeface="华文新魏" charset="0"/>
                <a:cs typeface="华文新魏" charset="0"/>
              </a:endParaRPr>
            </a:p>
            <a:p>
              <a:pPr eaLnBrk="1" hangingPunct="1"/>
              <a:endParaRPr lang="en-US" altLang="zh-CN" sz="1800" dirty="0">
                <a:solidFill>
                  <a:srgbClr val="FF0000"/>
                </a:solidFill>
                <a:latin typeface="华文新魏" charset="0"/>
                <a:ea typeface="华文新魏" charset="0"/>
                <a:cs typeface="华文新魏" charset="0"/>
              </a:endParaRPr>
            </a:p>
          </p:txBody>
        </p:sp>
        <p:sp>
          <p:nvSpPr>
            <p:cNvPr id="7193" name="Text Box 47"/>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1</a:t>
              </a:r>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4" name="Text Box 48"/>
            <p:cNvSpPr txBox="1">
              <a:spLocks noChangeArrowheads="1"/>
            </p:cNvSpPr>
            <p:nvPr/>
          </p:nvSpPr>
          <p:spPr bwMode="auto">
            <a:xfrm>
              <a:off x="4275" y="1519"/>
              <a:ext cx="591"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tx2"/>
                  </a:solidFill>
                  <a:latin typeface="华文新魏" charset="0"/>
                  <a:ea typeface="华文新魏" charset="0"/>
                  <a:cs typeface="华文新魏" charset="0"/>
                </a:rPr>
                <a:t>线程</a:t>
              </a:r>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控制块</a:t>
              </a:r>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用户栈</a:t>
              </a:r>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核心栈</a:t>
              </a:r>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5" name="Text Box 49"/>
            <p:cNvSpPr txBox="1">
              <a:spLocks noChangeArrowheads="1"/>
            </p:cNvSpPr>
            <p:nvPr/>
          </p:nvSpPr>
          <p:spPr bwMode="auto">
            <a:xfrm>
              <a:off x="3565" y="3260"/>
              <a:ext cx="592"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i</a:t>
              </a:r>
              <a:endParaRPr lang="en-US" altLang="zh-CN" sz="1800" dirty="0">
                <a:solidFill>
                  <a:srgbClr val="FF0000"/>
                </a:solidFill>
                <a:latin typeface="华文新魏" charset="0"/>
                <a:ea typeface="华文新魏" charset="0"/>
                <a:cs typeface="华文新魏" charset="0"/>
              </a:endParaRPr>
            </a:p>
            <a:p>
              <a:pPr eaLnBrk="1" hangingPunct="1"/>
              <a:endParaRPr lang="en-US" altLang="zh-CN" sz="1800" dirty="0">
                <a:solidFill>
                  <a:srgbClr val="FF0000"/>
                </a:solidFill>
                <a:latin typeface="华文新魏" charset="0"/>
                <a:ea typeface="华文新魏" charset="0"/>
                <a:cs typeface="华文新魏" charset="0"/>
              </a:endParaRPr>
            </a:p>
          </p:txBody>
        </p:sp>
        <p:sp>
          <p:nvSpPr>
            <p:cNvPr id="7196" name="Text Box 50"/>
            <p:cNvSpPr txBox="1">
              <a:spLocks noChangeArrowheads="1"/>
            </p:cNvSpPr>
            <p:nvPr/>
          </p:nvSpPr>
          <p:spPr bwMode="auto">
            <a:xfrm>
              <a:off x="4275" y="3260"/>
              <a:ext cx="591"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latin typeface="华文新魏" charset="0"/>
                  <a:ea typeface="华文新魏" charset="0"/>
                  <a:cs typeface="华文新魏" charset="0"/>
                </a:rPr>
                <a:t>线程</a:t>
              </a:r>
              <a:r>
                <a:rPr lang="en-US" altLang="zh-CN" sz="1800">
                  <a:solidFill>
                    <a:srgbClr val="FF0000"/>
                  </a:solidFill>
                  <a:latin typeface="华文新魏" charset="0"/>
                  <a:ea typeface="华文新魏" charset="0"/>
                  <a:cs typeface="华文新魏" charset="0"/>
                </a:rPr>
                <a:t>n</a:t>
              </a:r>
              <a:endParaRPr lang="en-US" altLang="zh-CN" sz="1800">
                <a:solidFill>
                  <a:srgbClr val="FF0000"/>
                </a:solidFill>
                <a:latin typeface="华文新魏" charset="0"/>
                <a:ea typeface="华文新魏" charset="0"/>
                <a:cs typeface="华文新魏" charset="0"/>
              </a:endParaRPr>
            </a:p>
            <a:p>
              <a:pPr eaLnBrk="1" hangingPunct="1"/>
              <a:endParaRPr lang="en-US" altLang="zh-CN" sz="1800">
                <a:solidFill>
                  <a:srgbClr val="FF0000"/>
                </a:solidFill>
                <a:latin typeface="华文新魏" charset="0"/>
                <a:ea typeface="华文新魏" charset="0"/>
                <a:cs typeface="华文新魏" charset="0"/>
              </a:endParaRPr>
            </a:p>
          </p:txBody>
        </p:sp>
        <p:sp>
          <p:nvSpPr>
            <p:cNvPr id="7197" name="Line 51"/>
            <p:cNvSpPr>
              <a:spLocks noChangeShapeType="1"/>
            </p:cNvSpPr>
            <p:nvPr/>
          </p:nvSpPr>
          <p:spPr bwMode="auto">
            <a:xfrm>
              <a:off x="2146" y="2188"/>
              <a:ext cx="2720" cy="0"/>
            </a:xfrm>
            <a:prstGeom prst="line">
              <a:avLst/>
            </a:prstGeom>
            <a:noFill/>
            <a:ln w="9525">
              <a:solidFill>
                <a:srgbClr val="FF0000"/>
              </a:solidFill>
              <a:prstDash val="dash"/>
              <a:round/>
            </a:ln>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多线程结构进程</a:t>
            </a:r>
            <a:endParaRPr lang="zh-CN" altLang="en-US" dirty="0">
              <a:latin typeface="华文新魏" charset="0"/>
              <a:ea typeface="华文新魏" charset="0"/>
              <a:cs typeface="华文新魏" charset="0"/>
            </a:endParaRPr>
          </a:p>
        </p:txBody>
      </p:sp>
      <p:sp>
        <p:nvSpPr>
          <p:cNvPr id="3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线程组成</a:t>
            </a:r>
            <a:endParaRPr kumimoji="1" lang="zh-CN" altLang="en-US" dirty="0"/>
          </a:p>
        </p:txBody>
      </p:sp>
      <p:sp>
        <p:nvSpPr>
          <p:cNvPr id="3" name="内容占位符 2"/>
          <p:cNvSpPr>
            <a:spLocks noGrp="1"/>
          </p:cNvSpPr>
          <p:nvPr>
            <p:ph idx="1"/>
          </p:nvPr>
        </p:nvSpPr>
        <p:spPr/>
        <p:txBody>
          <a:bodyPr/>
          <a:lstStyle/>
          <a:p>
            <a:pPr algn="just"/>
            <a:r>
              <a:rPr lang="zh-CN" altLang="zh-CN" dirty="0">
                <a:latin typeface="Times New Roman" panose="02020603050405020304" pitchFamily="18" charset="0"/>
                <a:ea typeface="华文新魏" charset="0"/>
                <a:cs typeface="华文新魏" charset="0"/>
              </a:rPr>
              <a:t>线程</a:t>
            </a:r>
            <a:r>
              <a:rPr lang="zh-CN" altLang="zh-CN" dirty="0">
                <a:solidFill>
                  <a:srgbClr val="FF0000"/>
                </a:solidFill>
                <a:latin typeface="Times New Roman" panose="02020603050405020304" pitchFamily="18" charset="0"/>
                <a:ea typeface="华文新魏" charset="0"/>
                <a:cs typeface="华文新魏" charset="0"/>
              </a:rPr>
              <a:t>唯一标识符</a:t>
            </a:r>
            <a:r>
              <a:rPr lang="zh-CN" altLang="zh-CN" dirty="0">
                <a:latin typeface="Times New Roman" panose="02020603050405020304" pitchFamily="18" charset="0"/>
                <a:ea typeface="华文新魏" charset="0"/>
                <a:cs typeface="华文新魏" charset="0"/>
              </a:rPr>
              <a:t>及线程</a:t>
            </a:r>
            <a:r>
              <a:rPr lang="zh-CN" altLang="zh-CN" dirty="0">
                <a:solidFill>
                  <a:srgbClr val="FF0000"/>
                </a:solidFill>
                <a:latin typeface="Times New Roman" panose="02020603050405020304" pitchFamily="18" charset="0"/>
                <a:ea typeface="华文新魏" charset="0"/>
                <a:cs typeface="华文新魏" charset="0"/>
              </a:rPr>
              <a:t>状态信息</a:t>
            </a:r>
            <a:r>
              <a:rPr lang="en-US" altLang="zh-CN" dirty="0">
                <a:latin typeface="Times New Roman" panose="02020603050405020304" pitchFamily="18" charset="0"/>
                <a:ea typeface="华文新魏" charset="0"/>
                <a:cs typeface="华文新魏" charset="0"/>
              </a:rPr>
              <a:t>(</a:t>
            </a:r>
            <a:r>
              <a:rPr lang="zh-CN" altLang="zh-CN" dirty="0">
                <a:latin typeface="Times New Roman" panose="02020603050405020304" pitchFamily="18" charset="0"/>
                <a:ea typeface="华文新魏" charset="0"/>
                <a:cs typeface="华文新魏" charset="0"/>
              </a:rPr>
              <a:t>运行态、就绪态、阻塞态和终止态</a:t>
            </a:r>
            <a:r>
              <a:rPr lang="en-US" altLang="zh-CN" dirty="0">
                <a:latin typeface="Times New Roman" panose="02020603050405020304" pitchFamily="18" charset="0"/>
                <a:ea typeface="华文新魏" charset="0"/>
                <a:cs typeface="华文新魏" charset="0"/>
              </a:rPr>
              <a:t>)</a:t>
            </a:r>
            <a:endParaRPr lang="zh-CN" altLang="zh-CN" dirty="0">
              <a:latin typeface="Times New Roman" panose="02020603050405020304" pitchFamily="18" charset="0"/>
              <a:ea typeface="华文新魏" charset="0"/>
              <a:cs typeface="华文新魏" charset="0"/>
            </a:endParaRPr>
          </a:p>
          <a:p>
            <a:pPr algn="just"/>
            <a:r>
              <a:rPr lang="zh-CN" altLang="zh-CN" dirty="0">
                <a:latin typeface="Times New Roman" panose="02020603050405020304" pitchFamily="18" charset="0"/>
                <a:ea typeface="华文新魏" charset="0"/>
                <a:cs typeface="华文新魏" charset="0"/>
              </a:rPr>
              <a:t>线程是一条执行路径，有</a:t>
            </a:r>
            <a:r>
              <a:rPr lang="zh-CN" altLang="zh-CN" dirty="0">
                <a:solidFill>
                  <a:srgbClr val="FF0000"/>
                </a:solidFill>
                <a:latin typeface="Times New Roman" panose="02020603050405020304" pitchFamily="18" charset="0"/>
                <a:ea typeface="华文新魏" charset="0"/>
                <a:cs typeface="华文新魏" charset="0"/>
              </a:rPr>
              <a:t>独立的程序计数器</a:t>
            </a:r>
            <a:r>
              <a:rPr lang="zh-CN" altLang="en-US" dirty="0">
                <a:latin typeface="Times New Roman" panose="02020603050405020304" pitchFamily="18" charset="0"/>
                <a:ea typeface="华文新魏" charset="0"/>
                <a:cs typeface="华文新魏" charset="0"/>
              </a:rPr>
              <a:t>，</a:t>
            </a:r>
            <a:r>
              <a:rPr lang="zh-CN" altLang="zh-CN" dirty="0">
                <a:latin typeface="Times New Roman" panose="02020603050405020304" pitchFamily="18" charset="0"/>
                <a:ea typeface="华文新魏" charset="0"/>
                <a:cs typeface="华文新魏" charset="0"/>
              </a:rPr>
              <a:t>未运行时保护线程上下文</a:t>
            </a:r>
            <a:endParaRPr lang="zh-CN" altLang="zh-CN" dirty="0">
              <a:latin typeface="Times New Roman" panose="02020603050405020304" pitchFamily="18" charset="0"/>
              <a:ea typeface="华文新魏" charset="0"/>
              <a:cs typeface="华文新魏" charset="0"/>
            </a:endParaRPr>
          </a:p>
          <a:p>
            <a:pPr algn="just"/>
            <a:r>
              <a:rPr lang="zh-CN" altLang="zh-CN" dirty="0">
                <a:latin typeface="Times New Roman" panose="02020603050405020304" pitchFamily="18" charset="0"/>
                <a:ea typeface="华文新魏" charset="0"/>
                <a:cs typeface="华文新魏" charset="0"/>
              </a:rPr>
              <a:t>线程有执行栈和存放局部变量的私用存储空间</a:t>
            </a:r>
            <a:endParaRPr lang="zh-CN" altLang="zh-CN" dirty="0">
              <a:latin typeface="Times New Roman" panose="02020603050405020304" pitchFamily="18" charset="0"/>
              <a:ea typeface="华文新魏" charset="0"/>
              <a:cs typeface="华文新魏" charset="0"/>
            </a:endParaRPr>
          </a:p>
          <a:p>
            <a:pPr algn="just"/>
            <a:r>
              <a:rPr lang="zh-CN" altLang="zh-CN" dirty="0">
                <a:latin typeface="Times New Roman" panose="02020603050405020304" pitchFamily="18" charset="0"/>
                <a:ea typeface="华文新魏" charset="0"/>
                <a:cs typeface="华文新魏" charset="0"/>
              </a:rPr>
              <a:t>可访问所属进程的内存和资源，并与该进程中的其他线程共享这些资源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线程的状态</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en-US" dirty="0">
                <a:latin typeface="华文新魏" charset="0"/>
                <a:ea typeface="华文新魏" charset="0"/>
                <a:cs typeface="华文新魏" charset="0"/>
              </a:rPr>
              <a:t>线程状态：</a:t>
            </a:r>
            <a:r>
              <a:rPr lang="zh-CN" altLang="en-US" dirty="0">
                <a:solidFill>
                  <a:srgbClr val="FF0000"/>
                </a:solidFill>
                <a:latin typeface="华文新魏" charset="0"/>
                <a:ea typeface="华文新魏" charset="0"/>
                <a:cs typeface="华文新魏" charset="0"/>
              </a:rPr>
              <a:t>运行</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就绪</a:t>
            </a:r>
            <a:r>
              <a:rPr lang="zh-CN" altLang="en-US"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等待</a:t>
            </a:r>
            <a:r>
              <a:rPr lang="zh-CN" altLang="zh-CN" dirty="0">
                <a:latin typeface="华文新魏" charset="0"/>
                <a:ea typeface="华文新魏" charset="0"/>
                <a:cs typeface="华文新魏" charset="0"/>
              </a:rPr>
              <a:t>和</a:t>
            </a:r>
            <a:r>
              <a:rPr lang="zh-CN" altLang="zh-CN" dirty="0">
                <a:solidFill>
                  <a:srgbClr val="FF0000"/>
                </a:solidFill>
                <a:latin typeface="华文新魏" charset="0"/>
                <a:ea typeface="华文新魏" charset="0"/>
                <a:cs typeface="华文新魏" charset="0"/>
              </a:rPr>
              <a:t>终止</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状态转换也类似于进程</a:t>
            </a:r>
            <a:endParaRPr lang="zh-CN" altLang="en-US" dirty="0">
              <a:latin typeface="华文新魏" charset="0"/>
              <a:ea typeface="华文新魏" charset="0"/>
              <a:cs typeface="华文新魏" charset="0"/>
            </a:endParaRPr>
          </a:p>
          <a:p>
            <a:pPr algn="just" eaLnBrk="1" hangingPunct="1"/>
            <a:r>
              <a:rPr lang="zh-CN" altLang="zh-CN" dirty="0"/>
              <a:t>由于线程不是资源拥有单位，</a:t>
            </a:r>
            <a:r>
              <a:rPr lang="zh-CN" altLang="en-US" dirty="0">
                <a:solidFill>
                  <a:srgbClr val="FF0000"/>
                </a:solidFill>
                <a:latin typeface="华文新魏" charset="0"/>
                <a:ea typeface="华文新魏" charset="0"/>
                <a:cs typeface="华文新魏" charset="0"/>
              </a:rPr>
              <a:t>挂起状态对线程是没有意义</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如果进程挂起后被对换出主存，则它的所有线程因共享进程的地址空间，也必须全部对换出去</a:t>
            </a:r>
            <a:endParaRPr lang="zh-CN" altLang="en-US" dirty="0">
              <a:latin typeface="华文新魏" charset="0"/>
              <a:ea typeface="华文新魏" charset="0"/>
              <a:cs typeface="华文新魏" charset="0"/>
            </a:endParaRPr>
          </a:p>
          <a:p>
            <a:r>
              <a:rPr lang="zh-CN" altLang="zh-CN" dirty="0"/>
              <a:t>等待态</a:t>
            </a:r>
            <a:endParaRPr lang="en-US" altLang="zh-CN" dirty="0"/>
          </a:p>
          <a:p>
            <a:pPr lvl="1"/>
            <a:r>
              <a:rPr lang="zh-CN" altLang="zh-CN" dirty="0"/>
              <a:t>如执行</a:t>
            </a:r>
            <a:r>
              <a:rPr lang="en-US" altLang="zh-CN" dirty="0"/>
              <a:t>I/O</a:t>
            </a:r>
            <a:r>
              <a:rPr lang="zh-CN" altLang="zh-CN" dirty="0"/>
              <a:t>请求而转换为等待态时，多线程进程中是否要阻塞整个进程</a:t>
            </a:r>
            <a:endParaRPr lang="en-US" altLang="zh-CN" dirty="0"/>
          </a:p>
          <a:p>
            <a:pPr lvl="2"/>
            <a:r>
              <a:rPr lang="zh-CN" altLang="zh-CN" dirty="0">
                <a:latin typeface="华文新魏"/>
                <a:ea typeface="华文新魏"/>
                <a:cs typeface="华文新魏"/>
              </a:rPr>
              <a:t>对于某些线程实现机制，所在进程也转换为等待态</a:t>
            </a:r>
            <a:endParaRPr lang="en-US" altLang="zh-CN" dirty="0">
              <a:latin typeface="华文新魏"/>
              <a:ea typeface="华文新魏"/>
              <a:cs typeface="华文新魏"/>
            </a:endParaRPr>
          </a:p>
          <a:p>
            <a:pPr lvl="2"/>
            <a:r>
              <a:rPr lang="zh-CN" altLang="zh-CN" dirty="0">
                <a:latin typeface="华文新魏"/>
                <a:ea typeface="华文新魏"/>
                <a:cs typeface="华文新魏"/>
              </a:rPr>
              <a:t>对于另外一些线程实现机制，如果存在另一个处于就绪态的线程，则调度此线程运行，否则进程才会转换为等待态</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线程组织</a:t>
            </a:r>
            <a:endParaRPr kumimoji="1" lang="zh-CN" altLang="en-US" dirty="0"/>
          </a:p>
        </p:txBody>
      </p:sp>
      <p:sp>
        <p:nvSpPr>
          <p:cNvPr id="3" name="内容占位符 2"/>
          <p:cNvSpPr>
            <a:spLocks noGrp="1"/>
          </p:cNvSpPr>
          <p:nvPr>
            <p:ph idx="1"/>
          </p:nvPr>
        </p:nvSpPr>
        <p:spPr/>
        <p:txBody>
          <a:bodyPr/>
          <a:lstStyle/>
          <a:p>
            <a:r>
              <a:rPr kumimoji="1" lang="zh-CN" altLang="en-US" dirty="0"/>
              <a:t>调度员</a:t>
            </a:r>
            <a:r>
              <a:rPr kumimoji="1" lang="en-US" altLang="zh-CN" dirty="0"/>
              <a:t>/</a:t>
            </a:r>
            <a:r>
              <a:rPr kumimoji="1" lang="zh-CN" altLang="en-US" dirty="0"/>
              <a:t>工作者模式</a:t>
            </a:r>
            <a:endParaRPr kumimoji="1" lang="en-US" altLang="zh-CN" dirty="0"/>
          </a:p>
          <a:p>
            <a:pPr lvl="1"/>
            <a:r>
              <a:rPr lang="zh-CN" altLang="zh-CN" dirty="0"/>
              <a:t>进程中的</a:t>
            </a:r>
            <a:r>
              <a:rPr lang="zh-CN" altLang="zh-CN" dirty="0">
                <a:solidFill>
                  <a:srgbClr val="FF0000"/>
                </a:solidFill>
              </a:rPr>
              <a:t>一个线程担任调度员</a:t>
            </a:r>
            <a:r>
              <a:rPr lang="zh-CN" altLang="zh-CN" dirty="0"/>
              <a:t>，接收和处理工作请求，其他线程是工作者线程，由调度员线程分配任务并唤醒工作者线程 </a:t>
            </a:r>
            <a:endParaRPr kumimoji="1" lang="en-US" altLang="zh-CN" dirty="0"/>
          </a:p>
          <a:p>
            <a:r>
              <a:rPr kumimoji="1" lang="zh-CN" altLang="en-US" dirty="0"/>
              <a:t>组模式</a:t>
            </a:r>
            <a:endParaRPr kumimoji="1" lang="en-US" altLang="zh-CN" dirty="0"/>
          </a:p>
          <a:p>
            <a:pPr lvl="1"/>
            <a:r>
              <a:rPr lang="zh-CN" altLang="zh-CN" dirty="0">
                <a:solidFill>
                  <a:srgbClr val="FF0000"/>
                </a:solidFill>
              </a:rPr>
              <a:t>各线程都可以取得并处理工作请求</a:t>
            </a:r>
            <a:r>
              <a:rPr lang="zh-CN" altLang="zh-CN" dirty="0"/>
              <a:t>，有时每个线程被设计成专门执行特定任务，并建立相应任务队列 </a:t>
            </a:r>
            <a:endParaRPr kumimoji="1" lang="en-US" altLang="zh-CN" dirty="0"/>
          </a:p>
          <a:p>
            <a:r>
              <a:rPr kumimoji="1" lang="zh-CN" altLang="en-US" dirty="0"/>
              <a:t>流水线模式  </a:t>
            </a:r>
            <a:endParaRPr kumimoji="1" lang="en-US" altLang="zh-CN" dirty="0"/>
          </a:p>
          <a:p>
            <a:pPr lvl="1"/>
            <a:r>
              <a:rPr lang="zh-CN" altLang="zh-CN" dirty="0">
                <a:solidFill>
                  <a:srgbClr val="FF0000"/>
                </a:solidFill>
              </a:rPr>
              <a:t>线程排成某个次序</a:t>
            </a:r>
            <a:r>
              <a:rPr lang="zh-CN" altLang="zh-CN" dirty="0"/>
              <a:t>，第一个线程所产生的数据传送给下一个线程进行处理，依次类推，数据按照排定次序由线程依次传递以完成被请求的任务</a:t>
            </a:r>
            <a:endParaRPr kumimoji="1"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线程的实现</a:t>
            </a:r>
            <a:endParaRPr kumimoji="1" lang="zh-CN" altLang="en-US" dirty="0"/>
          </a:p>
        </p:txBody>
      </p:sp>
      <p:sp>
        <p:nvSpPr>
          <p:cNvPr id="6" name="内容占位符 2"/>
          <p:cNvSpPr txBox="1"/>
          <p:nvPr/>
        </p:nvSpPr>
        <p:spPr>
          <a:xfrm>
            <a:off x="107504" y="1340768"/>
            <a:ext cx="8964488"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内核级线程</a:t>
            </a:r>
            <a:r>
              <a:rPr kumimoji="1" lang="en-US" altLang="zh-CN" dirty="0">
                <a:effectLst/>
              </a:rPr>
              <a:t>KLT(</a:t>
            </a:r>
            <a:r>
              <a:rPr kumimoji="1" lang="zh-CN" altLang="en-US" dirty="0">
                <a:effectLst/>
              </a:rPr>
              <a:t>如</a:t>
            </a:r>
            <a:r>
              <a:rPr kumimoji="1" lang="en-US" altLang="zh-CN" dirty="0">
                <a:effectLst/>
              </a:rPr>
              <a:t>OS/2)</a:t>
            </a:r>
            <a:endParaRPr kumimoji="1" lang="zh-CN" altLang="en-US" dirty="0">
              <a:effectLst/>
            </a:endParaRPr>
          </a:p>
          <a:p>
            <a:pPr lvl="1"/>
            <a:r>
              <a:rPr lang="zh-CN" altLang="zh-CN" dirty="0">
                <a:effectLst/>
                <a:latin typeface="华文新魏"/>
                <a:ea typeface="华文新魏"/>
                <a:cs typeface="华文新魏"/>
              </a:rPr>
              <a:t>内核级线程指线程管理工作</a:t>
            </a:r>
            <a:r>
              <a:rPr lang="zh-CN" altLang="zh-CN" dirty="0">
                <a:solidFill>
                  <a:srgbClr val="FF0000"/>
                </a:solidFill>
                <a:effectLst/>
                <a:latin typeface="华文新魏"/>
                <a:ea typeface="华文新魏"/>
                <a:cs typeface="华文新魏"/>
              </a:rPr>
              <a:t>由内核完成</a:t>
            </a:r>
            <a:r>
              <a:rPr lang="zh-CN" altLang="zh-CN" dirty="0">
                <a:effectLst/>
                <a:latin typeface="华文新魏"/>
                <a:ea typeface="华文新魏"/>
                <a:cs typeface="华文新魏"/>
              </a:rPr>
              <a:t>，并提供线程</a:t>
            </a:r>
            <a:r>
              <a:rPr lang="en-US" altLang="zh-CN" dirty="0">
                <a:effectLst/>
                <a:latin typeface="华文新魏"/>
                <a:ea typeface="华文新魏"/>
                <a:cs typeface="华文新魏"/>
              </a:rPr>
              <a:t>API</a:t>
            </a:r>
            <a:r>
              <a:rPr lang="zh-CN" altLang="zh-CN" dirty="0">
                <a:effectLst/>
                <a:latin typeface="华文新魏"/>
                <a:ea typeface="华文新魏"/>
                <a:cs typeface="华文新魏"/>
              </a:rPr>
              <a:t>来使用线程 </a:t>
            </a:r>
            <a:endParaRPr kumimoji="1" lang="en-US" altLang="zh-CN" dirty="0">
              <a:effectLst/>
              <a:latin typeface="华文新魏"/>
              <a:ea typeface="华文新魏"/>
              <a:cs typeface="华文新魏"/>
            </a:endParaRPr>
          </a:p>
          <a:p>
            <a:r>
              <a:rPr kumimoji="1" lang="zh-CN" altLang="en-US" dirty="0">
                <a:effectLst/>
              </a:rPr>
              <a:t>用户级线程</a:t>
            </a:r>
            <a:r>
              <a:rPr kumimoji="1" lang="en-US" altLang="zh-CN" dirty="0">
                <a:effectLst/>
              </a:rPr>
              <a:t>ULT(</a:t>
            </a:r>
            <a:r>
              <a:rPr kumimoji="1" lang="zh-CN" altLang="en-US" dirty="0">
                <a:effectLst/>
              </a:rPr>
              <a:t>如</a:t>
            </a:r>
            <a:r>
              <a:rPr kumimoji="1" lang="en-US" altLang="zh-CN" dirty="0">
                <a:effectLst/>
              </a:rPr>
              <a:t>Java ,Informix)</a:t>
            </a:r>
            <a:endParaRPr kumimoji="1" lang="en-US" altLang="zh-CN" dirty="0">
              <a:effectLst/>
            </a:endParaRPr>
          </a:p>
          <a:p>
            <a:pPr lvl="1"/>
            <a:r>
              <a:rPr lang="zh-CN" altLang="zh-CN" dirty="0">
                <a:effectLst/>
                <a:latin typeface="华文新魏"/>
                <a:ea typeface="华文新魏"/>
                <a:cs typeface="华文新魏"/>
              </a:rPr>
              <a:t>用户级线程指线程的管理工作</a:t>
            </a:r>
            <a:r>
              <a:rPr lang="zh-CN" altLang="zh-CN" dirty="0">
                <a:solidFill>
                  <a:srgbClr val="FF0000"/>
                </a:solidFill>
                <a:effectLst/>
                <a:latin typeface="华文新魏"/>
                <a:ea typeface="华文新魏"/>
                <a:cs typeface="华文新魏"/>
              </a:rPr>
              <a:t>由应用程序来做</a:t>
            </a:r>
            <a:r>
              <a:rPr lang="zh-CN" altLang="zh-CN" dirty="0">
                <a:effectLst/>
                <a:latin typeface="华文新魏"/>
                <a:ea typeface="华文新魏"/>
                <a:cs typeface="华文新魏"/>
              </a:rPr>
              <a:t>，在用户空间内实现，</a:t>
            </a:r>
            <a:r>
              <a:rPr lang="zh-CN" altLang="zh-CN" dirty="0">
                <a:solidFill>
                  <a:srgbClr val="FF0000"/>
                </a:solidFill>
                <a:effectLst/>
                <a:latin typeface="华文新魏"/>
                <a:ea typeface="华文新魏"/>
                <a:cs typeface="华文新魏"/>
              </a:rPr>
              <a:t>内核不知道线程的存在</a:t>
            </a:r>
            <a:r>
              <a:rPr lang="zh-CN" altLang="zh-CN" dirty="0">
                <a:effectLst/>
                <a:latin typeface="华文新魏"/>
                <a:ea typeface="华文新魏"/>
                <a:cs typeface="华文新魏"/>
              </a:rPr>
              <a:t> </a:t>
            </a:r>
            <a:endParaRPr lang="en-US" altLang="zh-CN" dirty="0">
              <a:effectLst/>
              <a:latin typeface="华文新魏"/>
              <a:ea typeface="华文新魏"/>
              <a:cs typeface="华文新魏"/>
            </a:endParaRPr>
          </a:p>
          <a:p>
            <a:pPr lvl="1"/>
            <a:r>
              <a:rPr lang="zh-CN" altLang="zh-CN" dirty="0">
                <a:latin typeface="华文新魏"/>
                <a:ea typeface="华文新魏"/>
                <a:cs typeface="华文新魏"/>
              </a:rPr>
              <a:t>线程库是一个</a:t>
            </a:r>
            <a:r>
              <a:rPr lang="en-US" altLang="zh-CN" dirty="0">
                <a:latin typeface="华文新魏"/>
                <a:ea typeface="华文新魏"/>
                <a:cs typeface="华文新魏"/>
              </a:rPr>
              <a:t>ULT</a:t>
            </a:r>
            <a:r>
              <a:rPr lang="zh-CN" altLang="zh-CN" dirty="0">
                <a:latin typeface="华文新魏"/>
                <a:ea typeface="华文新魏"/>
                <a:cs typeface="华文新魏"/>
              </a:rPr>
              <a:t>管理的例行程序包，主要功能有：线程创建、调度、管理等 </a:t>
            </a:r>
            <a:endParaRPr lang="en-US" altLang="zh-CN" dirty="0">
              <a:latin typeface="华文新魏"/>
              <a:ea typeface="华文新魏"/>
              <a:cs typeface="华文新魏"/>
            </a:endParaRPr>
          </a:p>
          <a:p>
            <a:r>
              <a:rPr kumimoji="1" lang="zh-CN" altLang="en-US" dirty="0">
                <a:effectLst/>
              </a:rPr>
              <a:t>混合式线程</a:t>
            </a:r>
            <a:r>
              <a:rPr kumimoji="1" lang="en-US" altLang="zh-CN" dirty="0">
                <a:effectLst/>
              </a:rPr>
              <a:t>(</a:t>
            </a:r>
            <a:r>
              <a:rPr kumimoji="1" lang="zh-CN" altLang="en-US" dirty="0">
                <a:effectLst/>
              </a:rPr>
              <a:t>如</a:t>
            </a:r>
            <a:r>
              <a:rPr kumimoji="1" lang="en-US" altLang="zh-CN" dirty="0">
                <a:effectLst/>
              </a:rPr>
              <a:t>Solaris)</a:t>
            </a:r>
            <a:endParaRPr kumimoji="1" lang="en-US" altLang="zh-CN" dirty="0">
              <a:effectLst/>
            </a:endParaRPr>
          </a:p>
          <a:p>
            <a:pPr lvl="1"/>
            <a:r>
              <a:rPr lang="zh-CN" altLang="zh-CN" dirty="0">
                <a:effectLst/>
                <a:latin typeface="华文新魏"/>
                <a:ea typeface="华文新魏"/>
                <a:cs typeface="华文新魏"/>
              </a:rPr>
              <a:t>实现分为两个层次：</a:t>
            </a:r>
            <a:r>
              <a:rPr lang="zh-CN" altLang="zh-CN" dirty="0">
                <a:solidFill>
                  <a:srgbClr val="FF0000"/>
                </a:solidFill>
                <a:effectLst/>
                <a:latin typeface="华文新魏"/>
                <a:ea typeface="华文新魏"/>
                <a:cs typeface="华文新魏"/>
              </a:rPr>
              <a:t>用户层</a:t>
            </a:r>
            <a:r>
              <a:rPr lang="zh-CN" altLang="zh-CN" dirty="0">
                <a:effectLst/>
                <a:latin typeface="华文新魏"/>
                <a:ea typeface="华文新魏"/>
                <a:cs typeface="华文新魏"/>
              </a:rPr>
              <a:t>和</a:t>
            </a:r>
            <a:r>
              <a:rPr lang="zh-CN" altLang="zh-CN" dirty="0">
                <a:solidFill>
                  <a:srgbClr val="FF0000"/>
                </a:solidFill>
                <a:effectLst/>
                <a:latin typeface="华文新魏"/>
                <a:ea typeface="华文新魏"/>
                <a:cs typeface="华文新魏"/>
              </a:rPr>
              <a:t>核心层</a:t>
            </a:r>
            <a:endParaRPr lang="en-US" altLang="zh-CN" dirty="0">
              <a:solidFill>
                <a:srgbClr val="FF0000"/>
              </a:solidFill>
              <a:effectLst/>
              <a:latin typeface="华文新魏"/>
              <a:ea typeface="华文新魏"/>
              <a:cs typeface="华文新魏"/>
            </a:endParaRPr>
          </a:p>
          <a:p>
            <a:pPr lvl="2"/>
            <a:r>
              <a:rPr lang="zh-CN" altLang="zh-CN" b="1" dirty="0">
                <a:effectLst/>
                <a:latin typeface="华文新魏"/>
                <a:ea typeface="华文新魏"/>
                <a:cs typeface="华文新魏"/>
              </a:rPr>
              <a:t>用户层线程在用户线程库中实现</a:t>
            </a:r>
            <a:r>
              <a:rPr lang="zh-CN" altLang="zh-CN" b="1" dirty="0">
                <a:latin typeface="华文新魏"/>
                <a:ea typeface="华文新魏"/>
                <a:cs typeface="华文新魏"/>
              </a:rPr>
              <a:t>，</a:t>
            </a:r>
            <a:r>
              <a:rPr lang="zh-CN" altLang="zh-CN" b="1" dirty="0">
                <a:effectLst/>
                <a:latin typeface="华文新魏"/>
                <a:ea typeface="华文新魏"/>
                <a:cs typeface="华文新魏"/>
              </a:rPr>
              <a:t>核心层线程在内核中实现</a:t>
            </a:r>
            <a:endParaRPr lang="en-US" altLang="zh-CN" b="1" dirty="0">
              <a:effectLst/>
              <a:latin typeface="华文新魏"/>
              <a:ea typeface="华文新魏"/>
              <a:cs typeface="华文新魏"/>
            </a:endParaRPr>
          </a:p>
          <a:p>
            <a:pPr lvl="2"/>
            <a:r>
              <a:rPr lang="zh-CN" altLang="zh-CN" b="1" dirty="0">
                <a:effectLst/>
                <a:latin typeface="华文新魏"/>
                <a:ea typeface="华文新魏"/>
                <a:cs typeface="华文新魏"/>
              </a:rPr>
              <a:t>在混合式线程系统中，内核必须支持内核级多线程的建立、调度和管理，同时也允许应用程序建立、调度和管理用户级线程</a:t>
            </a:r>
            <a:endParaRPr kumimoji="1" lang="en-US" altLang="zh-CN" b="1" dirty="0">
              <a:effectLst/>
              <a:latin typeface="华文新魏"/>
              <a:ea typeface="华文新魏"/>
              <a:cs typeface="华文新魏"/>
            </a:endParaRPr>
          </a:p>
          <a:p>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fld>
            <a:endParaRPr lang="en-US" altLang="zh-CN" b="1" dirty="0">
              <a:solidFill>
                <a:srgbClr val="00009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kumimoji="1" lang="zh-CN" altLang="en-US" dirty="0"/>
              <a:t>内核级线程特点</a:t>
            </a:r>
            <a:endParaRPr kumimoji="1" lang="zh-CN" altLang="en-US" dirty="0"/>
          </a:p>
        </p:txBody>
      </p:sp>
      <p:sp>
        <p:nvSpPr>
          <p:cNvPr id="6" name="内容占位符 2"/>
          <p:cNvSpPr txBox="1"/>
          <p:nvPr/>
        </p:nvSpPr>
        <p:spPr>
          <a:xfrm>
            <a:off x="107504" y="1340768"/>
            <a:ext cx="9036496"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zh-CN" sz="2800" dirty="0">
                <a:effectLst/>
              </a:rPr>
              <a:t>优点</a:t>
            </a:r>
            <a:endParaRPr kumimoji="1" lang="en-US" altLang="zh-CN" dirty="0">
              <a:effectLst/>
            </a:endParaRPr>
          </a:p>
          <a:p>
            <a:pPr lvl="1"/>
            <a:r>
              <a:rPr kumimoji="1" lang="zh-CN" altLang="zh-CN" sz="2400" dirty="0">
                <a:latin typeface="华文新魏"/>
                <a:ea typeface="华文新魏"/>
                <a:cs typeface="华文新魏"/>
              </a:rPr>
              <a:t>在多处理器上核能够同时调度同一进程中的多线程并行执行</a:t>
            </a:r>
            <a:endParaRPr kumimoji="1" lang="en-US" altLang="zh-CN" sz="2400" dirty="0">
              <a:latin typeface="华文新魏"/>
              <a:ea typeface="华文新魏"/>
              <a:cs typeface="华文新魏"/>
            </a:endParaRPr>
          </a:p>
          <a:p>
            <a:pPr lvl="1"/>
            <a:r>
              <a:rPr kumimoji="1" lang="zh-CN" altLang="zh-CN" sz="2400" dirty="0">
                <a:latin typeface="华文新魏"/>
                <a:ea typeface="华文新魏"/>
                <a:cs typeface="华文新魏"/>
              </a:rPr>
              <a:t>若进程中的</a:t>
            </a:r>
            <a:r>
              <a:rPr kumimoji="1" lang="zh-CN" altLang="zh-CN" sz="2400" dirty="0">
                <a:solidFill>
                  <a:srgbClr val="FF0000"/>
                </a:solidFill>
                <a:latin typeface="华文新魏"/>
                <a:ea typeface="华文新魏"/>
                <a:cs typeface="华文新魏"/>
              </a:rPr>
              <a:t>一个线程被阻塞 </a:t>
            </a:r>
            <a:r>
              <a:rPr kumimoji="1" lang="zh-CN" altLang="zh-CN" sz="2400" dirty="0">
                <a:latin typeface="华文新魏"/>
                <a:ea typeface="华文新魏"/>
                <a:cs typeface="华文新魏"/>
              </a:rPr>
              <a:t>，内核</a:t>
            </a:r>
            <a:r>
              <a:rPr kumimoji="1" lang="zh-CN" altLang="zh-CN" sz="2400" dirty="0">
                <a:solidFill>
                  <a:srgbClr val="FF0000"/>
                </a:solidFill>
                <a:latin typeface="华文新魏"/>
                <a:ea typeface="华文新魏"/>
                <a:cs typeface="华文新魏"/>
              </a:rPr>
              <a:t>能够调度同一进程的其他线程</a:t>
            </a:r>
            <a:r>
              <a:rPr kumimoji="1" lang="zh-CN" altLang="zh-CN" sz="2400" dirty="0">
                <a:latin typeface="华文新魏"/>
                <a:ea typeface="华文新魏"/>
                <a:cs typeface="华文新魏"/>
              </a:rPr>
              <a:t>占有处理器运行，也可以运行其他进程中的线程</a:t>
            </a:r>
            <a:endParaRPr kumimoji="1" lang="en-US" altLang="zh-CN" sz="2400" dirty="0">
              <a:latin typeface="华文新魏"/>
              <a:ea typeface="华文新魏"/>
              <a:cs typeface="华文新魏"/>
            </a:endParaRPr>
          </a:p>
          <a:p>
            <a:pPr lvl="1"/>
            <a:r>
              <a:rPr kumimoji="1" lang="zh-CN" altLang="zh-CN" sz="2400" dirty="0">
                <a:latin typeface="华文新魏"/>
                <a:ea typeface="华文新魏"/>
                <a:cs typeface="华文新魏"/>
              </a:rPr>
              <a:t>由于内核级线程只有很小的数据结构和堆栈，</a:t>
            </a:r>
            <a:r>
              <a:rPr kumimoji="1" lang="zh-CN" altLang="zh-CN" sz="2400" dirty="0">
                <a:solidFill>
                  <a:srgbClr val="FF0000"/>
                </a:solidFill>
                <a:latin typeface="华文新魏"/>
                <a:ea typeface="华文新魏"/>
                <a:cs typeface="华文新魏"/>
              </a:rPr>
              <a:t>切换速度快</a:t>
            </a:r>
            <a:r>
              <a:rPr kumimoji="1" lang="zh-CN" altLang="zh-CN" sz="2400" dirty="0">
                <a:latin typeface="华文新魏"/>
                <a:ea typeface="华文新魏"/>
                <a:cs typeface="华文新魏"/>
              </a:rPr>
              <a:t>，内核自身也可用多线程技术实现，从而提高系统的执行效率</a:t>
            </a:r>
            <a:endParaRPr kumimoji="1" lang="en-US" altLang="zh-CN" sz="2400" dirty="0">
              <a:latin typeface="华文新魏"/>
              <a:ea typeface="华文新魏"/>
              <a:cs typeface="华文新魏"/>
            </a:endParaRPr>
          </a:p>
          <a:p>
            <a:r>
              <a:rPr kumimoji="1" lang="zh-CN" altLang="zh-CN" sz="2800" dirty="0">
                <a:effectLst/>
              </a:rPr>
              <a:t>缺点</a:t>
            </a:r>
            <a:endParaRPr kumimoji="1" lang="en-US" altLang="zh-CN" dirty="0">
              <a:effectLst/>
            </a:endParaRPr>
          </a:p>
          <a:p>
            <a:pPr lvl="1"/>
            <a:r>
              <a:rPr kumimoji="1" lang="zh-CN" altLang="zh-CN" sz="2400" dirty="0">
                <a:latin typeface="华文新魏"/>
                <a:ea typeface="华文新魏"/>
                <a:cs typeface="华文新魏"/>
              </a:rPr>
              <a:t>线程在用户态运行，而线程的调度和管理在内核实现</a:t>
            </a:r>
            <a:r>
              <a:rPr kumimoji="1" lang="zh-CN" altLang="en-US" sz="2400" dirty="0">
                <a:latin typeface="华文新魏"/>
                <a:ea typeface="华文新魏"/>
                <a:cs typeface="华文新魏"/>
              </a:rPr>
              <a:t>，</a:t>
            </a:r>
            <a:r>
              <a:rPr kumimoji="1" lang="zh-CN" altLang="zh-CN" sz="2400" dirty="0">
                <a:latin typeface="华文新魏"/>
                <a:ea typeface="华文新魏"/>
                <a:cs typeface="华文新魏"/>
              </a:rPr>
              <a:t>在同一进程中，控制权从一个线程传送到另一个线程时需要</a:t>
            </a:r>
            <a:r>
              <a:rPr kumimoji="1" lang="zh-CN" altLang="zh-CN" sz="2400" dirty="0">
                <a:solidFill>
                  <a:srgbClr val="FF0000"/>
                </a:solidFill>
                <a:latin typeface="华文新魏"/>
                <a:ea typeface="华文新魏"/>
                <a:cs typeface="华文新魏"/>
              </a:rPr>
              <a:t>用户态－内核态－用户态模式切换</a:t>
            </a:r>
            <a:r>
              <a:rPr kumimoji="1" lang="zh-CN" altLang="zh-CN" sz="2400" dirty="0">
                <a:latin typeface="华文新魏"/>
                <a:ea typeface="华文新魏"/>
                <a:cs typeface="华文新魏"/>
              </a:rPr>
              <a:t>，系统开销较大 </a:t>
            </a:r>
            <a:endParaRPr kumimoji="1" lang="zh-CN" altLang="en-US" sz="2400" dirty="0">
              <a:latin typeface="华文新魏"/>
              <a:ea typeface="华文新魏"/>
              <a:cs typeface="华文新魏"/>
            </a:endParaRPr>
          </a:p>
        </p:txBody>
      </p:sp>
      <p:sp>
        <p:nvSpPr>
          <p:cNvPr id="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程序状态字</a:t>
            </a:r>
            <a:r>
              <a:rPr lang="en-US" altLang="zh-CN" dirty="0">
                <a:latin typeface="华文新魏" charset="0"/>
                <a:ea typeface="华文新魏" charset="0"/>
                <a:cs typeface="华文新魏" charset="0"/>
              </a:rPr>
              <a:t>PSW</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rPr>
              <a:t>用于</a:t>
            </a:r>
            <a:r>
              <a:rPr lang="zh-CN" altLang="zh-CN" dirty="0">
                <a:effectLst/>
              </a:rPr>
              <a:t>将程序运行时的一组动态信息汇集在一起，</a:t>
            </a:r>
            <a:r>
              <a:rPr lang="zh-CN" altLang="en-US" dirty="0">
                <a:effectLst/>
              </a:rPr>
              <a:t>用于</a:t>
            </a:r>
            <a:r>
              <a:rPr lang="zh-CN" altLang="en-US" dirty="0">
                <a:solidFill>
                  <a:srgbClr val="FF0000"/>
                </a:solidFill>
                <a:effectLst/>
              </a:rPr>
              <a:t>实现</a:t>
            </a:r>
            <a:r>
              <a:rPr lang="zh-CN" altLang="en-US" dirty="0">
                <a:solidFill>
                  <a:srgbClr val="FF0000"/>
                </a:solidFill>
                <a:effectLst/>
                <a:latin typeface="华文新魏" charset="0"/>
                <a:ea typeface="华文新魏" charset="0"/>
                <a:cs typeface="华文新魏" charset="0"/>
              </a:rPr>
              <a:t>程序状态的保护和恢复</a:t>
            </a:r>
            <a:endParaRPr lang="zh-CN" altLang="en-US" dirty="0">
              <a:solidFill>
                <a:srgbClr val="FF0000"/>
              </a:solidFill>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控制指令执行顺序</a:t>
            </a:r>
            <a:endParaRPr lang="en-US" altLang="zh-CN" dirty="0">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保留和指示与程序有关的系统状态</a:t>
            </a:r>
            <a:endParaRPr lang="en-US" altLang="zh-CN" dirty="0">
              <a:effectLst/>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每个程序都有一个与其执行相关的</a:t>
            </a:r>
            <a:r>
              <a:rPr lang="en-US" altLang="zh-CN" dirty="0">
                <a:effectLst/>
                <a:latin typeface="华文新魏" charset="0"/>
                <a:ea typeface="华文新魏" charset="0"/>
                <a:cs typeface="华文新魏" charset="0"/>
              </a:rPr>
              <a:t>PSW</a:t>
            </a:r>
            <a:r>
              <a:rPr lang="zh-CN" altLang="zh-CN" dirty="0">
                <a:effectLst/>
                <a:latin typeface="华文新魏" charset="0"/>
                <a:ea typeface="华文新魏" charset="0"/>
                <a:cs typeface="华文新魏" charset="0"/>
              </a:rPr>
              <a:t>，</a:t>
            </a:r>
            <a:r>
              <a:rPr lang="zh-CN" altLang="en-US" dirty="0">
                <a:effectLst/>
                <a:latin typeface="华文新魏" charset="0"/>
                <a:ea typeface="华文新魏" charset="0"/>
                <a:cs typeface="华文新魏" charset="0"/>
              </a:rPr>
              <a:t>每个处理器都设置一个</a:t>
            </a:r>
            <a:r>
              <a:rPr lang="en-US" altLang="zh-CN" dirty="0">
                <a:solidFill>
                  <a:srgbClr val="FF0000"/>
                </a:solidFill>
                <a:effectLst/>
                <a:latin typeface="华文新魏" charset="0"/>
                <a:ea typeface="华文新魏" charset="0"/>
                <a:cs typeface="华文新魏" charset="0"/>
              </a:rPr>
              <a:t>PSW</a:t>
            </a:r>
            <a:r>
              <a:rPr lang="zh-CN" altLang="en-US" dirty="0">
                <a:solidFill>
                  <a:srgbClr val="FF0000"/>
                </a:solidFill>
                <a:effectLst/>
                <a:latin typeface="华文新魏" charset="0"/>
                <a:ea typeface="华文新魏" charset="0"/>
                <a:cs typeface="华文新魏" charset="0"/>
              </a:rPr>
              <a:t>寄存器</a:t>
            </a:r>
            <a:endParaRPr lang="en-US" altLang="zh-CN" dirty="0">
              <a:solidFill>
                <a:srgbClr val="FF0000"/>
              </a:solidFill>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程序占有处理器执行时，它的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将占有</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寄存器 </a:t>
            </a:r>
            <a:endParaRPr lang="zh-CN" altLang="en-US" dirty="0">
              <a:effectLst/>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kumimoji="1" lang="en-US" altLang="en-US" dirty="0"/>
              <a:t>用户</a:t>
            </a:r>
            <a:r>
              <a:rPr kumimoji="1" lang="zh-CN" altLang="en-US" dirty="0"/>
              <a:t>级线程特点</a:t>
            </a:r>
            <a:endParaRPr kumimoji="1" lang="zh-CN" altLang="en-US" dirty="0"/>
          </a:p>
        </p:txBody>
      </p:sp>
      <p:sp>
        <p:nvSpPr>
          <p:cNvPr id="6" name="内容占位符 2"/>
          <p:cNvSpPr txBox="1"/>
          <p:nvPr/>
        </p:nvSpPr>
        <p:spPr>
          <a:xfrm>
            <a:off x="107504" y="1268760"/>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zh-CN" sz="2800" dirty="0">
                <a:effectLst/>
              </a:rPr>
              <a:t>优点</a:t>
            </a:r>
            <a:endParaRPr kumimoji="1" lang="en-US" altLang="zh-CN" dirty="0">
              <a:effectLst/>
            </a:endParaRPr>
          </a:p>
          <a:p>
            <a:pPr lvl="1"/>
            <a:r>
              <a:rPr kumimoji="1" lang="zh-CN" altLang="zh-CN" dirty="0">
                <a:solidFill>
                  <a:srgbClr val="FF0000"/>
                </a:solidFill>
                <a:latin typeface="华文新魏"/>
                <a:ea typeface="华文新魏"/>
                <a:cs typeface="华文新魏"/>
              </a:rPr>
              <a:t>线程切换无须使用内核特权方式</a:t>
            </a:r>
            <a:r>
              <a:rPr kumimoji="1" lang="zh-CN" altLang="zh-CN" dirty="0">
                <a:latin typeface="华文新魏"/>
                <a:ea typeface="华文新魏"/>
                <a:cs typeface="华文新魏"/>
              </a:rPr>
              <a:t>，所有线程管理的数据结构均在用户空间中，可以节省模式切换开销和内核的宝贵资源</a:t>
            </a:r>
            <a:endParaRPr kumimoji="1" lang="en-US" altLang="zh-CN" dirty="0">
              <a:latin typeface="华文新魏"/>
              <a:ea typeface="华文新魏"/>
              <a:cs typeface="华文新魏"/>
            </a:endParaRPr>
          </a:p>
          <a:p>
            <a:pPr lvl="1"/>
            <a:r>
              <a:rPr kumimoji="1" lang="zh-CN" altLang="zh-CN" dirty="0">
                <a:solidFill>
                  <a:srgbClr val="FF0000"/>
                </a:solidFill>
                <a:latin typeface="华文新魏"/>
                <a:ea typeface="华文新魏"/>
                <a:cs typeface="华文新魏"/>
              </a:rPr>
              <a:t>允许</a:t>
            </a:r>
            <a:r>
              <a:rPr kumimoji="1" lang="zh-CN" altLang="zh-CN" dirty="0">
                <a:latin typeface="华文新魏"/>
                <a:ea typeface="华文新魏"/>
                <a:cs typeface="华文新魏"/>
              </a:rPr>
              <a:t>进程按照应用的特定需要</a:t>
            </a:r>
            <a:r>
              <a:rPr kumimoji="1" lang="zh-CN" altLang="zh-CN" dirty="0">
                <a:solidFill>
                  <a:srgbClr val="FF0000"/>
                </a:solidFill>
                <a:latin typeface="华文新魏"/>
                <a:ea typeface="华文新魏"/>
                <a:cs typeface="华文新魏"/>
              </a:rPr>
              <a:t>选择调度算法</a:t>
            </a:r>
            <a:r>
              <a:rPr kumimoji="1" lang="zh-CN" altLang="zh-CN" dirty="0">
                <a:latin typeface="华文新魏"/>
                <a:ea typeface="华文新魏"/>
                <a:cs typeface="华文新魏"/>
              </a:rPr>
              <a:t>，且线程库的线程</a:t>
            </a:r>
            <a:r>
              <a:rPr kumimoji="1" lang="zh-CN" altLang="zh-CN" dirty="0">
                <a:solidFill>
                  <a:srgbClr val="0000FF"/>
                </a:solidFill>
                <a:latin typeface="华文新魏"/>
                <a:ea typeface="华文新魏"/>
                <a:cs typeface="华文新魏"/>
              </a:rPr>
              <a:t>调度算法与操作系统的低级调度算法无关</a:t>
            </a:r>
            <a:endParaRPr kumimoji="1" lang="en-US" altLang="zh-CN" dirty="0">
              <a:solidFill>
                <a:srgbClr val="0000FF"/>
              </a:solidFill>
              <a:latin typeface="华文新魏"/>
              <a:ea typeface="华文新魏"/>
              <a:cs typeface="华文新魏"/>
            </a:endParaRPr>
          </a:p>
          <a:p>
            <a:pPr lvl="1"/>
            <a:r>
              <a:rPr kumimoji="1" lang="zh-CN" altLang="zh-CN" dirty="0">
                <a:solidFill>
                  <a:srgbClr val="FF0000"/>
                </a:solidFill>
                <a:latin typeface="华文新魏"/>
                <a:ea typeface="华文新魏"/>
                <a:cs typeface="华文新魏"/>
              </a:rPr>
              <a:t>能够运行在任何操作系统上</a:t>
            </a:r>
            <a:r>
              <a:rPr kumimoji="1" lang="zh-CN" altLang="zh-CN" dirty="0">
                <a:latin typeface="华文新魏"/>
                <a:ea typeface="华文新魏"/>
                <a:cs typeface="华文新魏"/>
              </a:rPr>
              <a:t>，内核无须做任何改变</a:t>
            </a:r>
            <a:endParaRPr kumimoji="1" lang="en-US" altLang="zh-CN" dirty="0">
              <a:latin typeface="华文新魏"/>
              <a:ea typeface="华文新魏"/>
              <a:cs typeface="华文新魏"/>
            </a:endParaRPr>
          </a:p>
          <a:p>
            <a:r>
              <a:rPr kumimoji="1" lang="zh-CN" altLang="zh-CN" dirty="0">
                <a:effectLst/>
              </a:rPr>
              <a:t>缺点</a:t>
            </a:r>
            <a:endParaRPr kumimoji="1" lang="en-US" altLang="zh-CN" dirty="0">
              <a:effectLst/>
            </a:endParaRPr>
          </a:p>
          <a:p>
            <a:pPr lvl="1"/>
            <a:r>
              <a:rPr kumimoji="1" lang="zh-CN" altLang="zh-CN" dirty="0">
                <a:latin typeface="华文新魏"/>
                <a:ea typeface="华文新魏"/>
                <a:cs typeface="华文新魏"/>
              </a:rPr>
              <a:t>由于大多数系统调用是</a:t>
            </a:r>
            <a:r>
              <a:rPr kumimoji="1" lang="zh-CN" altLang="zh-CN" dirty="0">
                <a:solidFill>
                  <a:srgbClr val="0000FF"/>
                </a:solidFill>
                <a:latin typeface="华文新魏"/>
                <a:ea typeface="华文新魏"/>
                <a:cs typeface="华文新魏"/>
              </a:rPr>
              <a:t>阻塞型</a:t>
            </a:r>
            <a:r>
              <a:rPr kumimoji="1" lang="zh-CN" altLang="zh-CN" dirty="0">
                <a:latin typeface="华文新魏"/>
                <a:ea typeface="华文新魏"/>
                <a:cs typeface="华文新魏"/>
              </a:rPr>
              <a:t>的，因此，一个</a:t>
            </a:r>
            <a:r>
              <a:rPr kumimoji="1" lang="zh-CN" altLang="zh-CN" dirty="0">
                <a:solidFill>
                  <a:srgbClr val="FF0000"/>
                </a:solidFill>
                <a:latin typeface="华文新魏"/>
                <a:ea typeface="华文新魏"/>
                <a:cs typeface="华文新魏"/>
              </a:rPr>
              <a:t>用户级线程的阻塞将引起</a:t>
            </a:r>
            <a:r>
              <a:rPr kumimoji="1" lang="zh-CN" altLang="zh-CN" dirty="0">
                <a:solidFill>
                  <a:srgbClr val="0000FF"/>
                </a:solidFill>
                <a:latin typeface="华文新魏"/>
                <a:ea typeface="华文新魏"/>
                <a:cs typeface="华文新魏"/>
              </a:rPr>
              <a:t>整个进程阻塞</a:t>
            </a:r>
            <a:endParaRPr kumimoji="1" lang="en-US" altLang="zh-CN" dirty="0">
              <a:solidFill>
                <a:srgbClr val="0000FF"/>
              </a:solidFill>
              <a:latin typeface="华文新魏"/>
              <a:ea typeface="华文新魏"/>
              <a:cs typeface="华文新魏"/>
            </a:endParaRPr>
          </a:p>
          <a:p>
            <a:pPr lvl="1"/>
            <a:r>
              <a:rPr kumimoji="1" lang="zh-CN" altLang="zh-CN" dirty="0">
                <a:latin typeface="华文新魏"/>
                <a:ea typeface="华文新魏"/>
                <a:cs typeface="华文新魏"/>
              </a:rPr>
              <a:t>用户级线程</a:t>
            </a:r>
            <a:r>
              <a:rPr kumimoji="1" lang="zh-CN" altLang="zh-CN" dirty="0">
                <a:solidFill>
                  <a:srgbClr val="FF0000"/>
                </a:solidFill>
                <a:latin typeface="华文新魏"/>
                <a:ea typeface="华文新魏"/>
                <a:cs typeface="华文新魏"/>
              </a:rPr>
              <a:t>不能利用多重处理</a:t>
            </a:r>
            <a:r>
              <a:rPr kumimoji="1" lang="zh-CN" altLang="zh-CN" dirty="0">
                <a:latin typeface="华文新魏"/>
                <a:ea typeface="华文新魏"/>
                <a:cs typeface="华文新魏"/>
              </a:rPr>
              <a:t>的优点，进程由内核分配到</a:t>
            </a:r>
            <a:r>
              <a:rPr kumimoji="1" lang="en-US" altLang="zh-CN" dirty="0">
                <a:latin typeface="华文新魏"/>
                <a:ea typeface="华文新魏"/>
                <a:cs typeface="华文新魏"/>
              </a:rPr>
              <a:t>CPU</a:t>
            </a:r>
            <a:r>
              <a:rPr kumimoji="1" lang="zh-CN" altLang="zh-CN" dirty="0">
                <a:latin typeface="华文新魏"/>
                <a:ea typeface="华文新魏"/>
                <a:cs typeface="华文新魏"/>
              </a:rPr>
              <a:t>上，仅有一个用户级线程可以执行</a:t>
            </a:r>
            <a:r>
              <a:rPr kumimoji="1" lang="zh-CN" altLang="en-US" dirty="0">
                <a:latin typeface="华文新魏"/>
                <a:ea typeface="华文新魏"/>
                <a:cs typeface="华文新魏"/>
              </a:rPr>
              <a:t>，</a:t>
            </a:r>
            <a:r>
              <a:rPr kumimoji="1" lang="zh-CN" altLang="zh-CN" dirty="0">
                <a:latin typeface="华文新魏"/>
                <a:ea typeface="华文新魏"/>
                <a:cs typeface="华文新魏"/>
              </a:rPr>
              <a:t>因此不可能得益于多线程的并发执行</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kumimoji="1" lang="en-US" altLang="en-US" dirty="0"/>
              <a:t>混合式</a:t>
            </a:r>
            <a:r>
              <a:rPr kumimoji="1" lang="zh-CN" altLang="en-US" dirty="0"/>
              <a:t>线程特点</a:t>
            </a:r>
            <a:endParaRPr kumimoji="1" lang="zh-CN" altLang="en-US" dirty="0"/>
          </a:p>
        </p:txBody>
      </p:sp>
      <p:sp>
        <p:nvSpPr>
          <p:cNvPr id="6" name="内容占位符 2"/>
          <p:cNvSpPr txBox="1"/>
          <p:nvPr/>
        </p:nvSpPr>
        <p:spPr>
          <a:xfrm>
            <a:off x="107504" y="1268760"/>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zh-CN" dirty="0">
                <a:effectLst/>
              </a:rPr>
              <a:t>一个应用程序中的多个用户级线程能分配和对应于一个或多个内核级线程</a:t>
            </a:r>
            <a:endParaRPr lang="en-US" altLang="zh-CN" dirty="0">
              <a:effectLst/>
            </a:endParaRPr>
          </a:p>
          <a:p>
            <a:r>
              <a:rPr lang="zh-CN" altLang="zh-CN" dirty="0">
                <a:effectLst/>
              </a:rPr>
              <a:t>内核级线程可同时在多处理器上并行执行，且在阻塞一个用户级线程时，内核可以调度另一个线程执行</a:t>
            </a:r>
            <a:endParaRPr lang="en-US" altLang="zh-CN" dirty="0">
              <a:effectLst/>
            </a:endParaRPr>
          </a:p>
          <a:p>
            <a:r>
              <a:rPr lang="zh-CN" altLang="en-US" dirty="0">
                <a:effectLst/>
              </a:rPr>
              <a:t>在</a:t>
            </a:r>
            <a:r>
              <a:rPr lang="zh-CN" altLang="zh-CN" dirty="0">
                <a:effectLst/>
              </a:rPr>
              <a:t>宏观上和微观上都具有很好的并行性</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线程调度</a:t>
            </a:r>
            <a:endParaRPr kumimoji="1" lang="zh-CN" altLang="en-US" dirty="0"/>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当若干进程都有多个线程时，就存在两个层次并行：进程和线程</a:t>
            </a:r>
            <a:endParaRPr kumimoji="1" lang="en-US" altLang="zh-CN" dirty="0">
              <a:effectLst/>
            </a:endParaRPr>
          </a:p>
          <a:p>
            <a:r>
              <a:rPr kumimoji="1" lang="zh-CN" altLang="en-US" dirty="0">
                <a:effectLst/>
              </a:rPr>
              <a:t>操作系统调度程序需要根据是</a:t>
            </a:r>
            <a:r>
              <a:rPr kumimoji="1" lang="zh-CN" altLang="en-US" dirty="0">
                <a:solidFill>
                  <a:srgbClr val="0000FF"/>
                </a:solidFill>
                <a:effectLst/>
              </a:rPr>
              <a:t>用户级线程</a:t>
            </a:r>
            <a:r>
              <a:rPr kumimoji="1" lang="zh-CN" altLang="en-US" dirty="0">
                <a:effectLst/>
              </a:rPr>
              <a:t>还是</a:t>
            </a:r>
            <a:r>
              <a:rPr kumimoji="1" lang="zh-CN" altLang="en-US" dirty="0">
                <a:solidFill>
                  <a:srgbClr val="0000FF"/>
                </a:solidFill>
                <a:effectLst/>
              </a:rPr>
              <a:t>内核级线程</a:t>
            </a:r>
            <a:r>
              <a:rPr kumimoji="1" lang="zh-CN" altLang="en-US" dirty="0">
                <a:solidFill>
                  <a:srgbClr val="FF0000"/>
                </a:solidFill>
                <a:effectLst/>
              </a:rPr>
              <a:t>来决定对进程和线程的调度方法</a:t>
            </a:r>
            <a:endParaRPr kumimoji="1" lang="en-US" altLang="zh-CN" dirty="0">
              <a:solidFill>
                <a:srgbClr val="FF0000"/>
              </a:solidFill>
              <a:effectLst/>
            </a:endParaRPr>
          </a:p>
          <a:p>
            <a:r>
              <a:rPr kumimoji="1" lang="zh-CN" altLang="zh-CN" dirty="0">
                <a:effectLst/>
              </a:rPr>
              <a:t>用户级线程</a:t>
            </a:r>
            <a:r>
              <a:rPr kumimoji="1" lang="zh-CN" altLang="en-US" dirty="0">
                <a:effectLst/>
              </a:rPr>
              <a:t>调度</a:t>
            </a:r>
            <a:endParaRPr kumimoji="1" lang="en-US" altLang="zh-CN" dirty="0">
              <a:effectLst/>
            </a:endParaRPr>
          </a:p>
          <a:p>
            <a:pPr lvl="1"/>
            <a:r>
              <a:rPr lang="zh-CN" altLang="zh-CN" dirty="0">
                <a:effectLst/>
                <a:latin typeface="华文新魏"/>
                <a:ea typeface="华文新魏"/>
                <a:cs typeface="华文新魏"/>
              </a:rPr>
              <a:t>由于内核并不知道有线程存在，所以，操作系统调度程序还是</a:t>
            </a:r>
            <a:r>
              <a:rPr lang="zh-CN" altLang="zh-CN" dirty="0">
                <a:solidFill>
                  <a:srgbClr val="FF0000"/>
                </a:solidFill>
                <a:effectLst/>
                <a:latin typeface="华文新魏"/>
                <a:ea typeface="华文新魏"/>
                <a:cs typeface="华文新魏"/>
              </a:rPr>
              <a:t>以进程为单位进行调度</a:t>
            </a:r>
            <a:r>
              <a:rPr lang="zh-CN" altLang="zh-CN" dirty="0">
                <a:effectLst/>
                <a:latin typeface="华文新魏"/>
                <a:ea typeface="华文新魏"/>
                <a:cs typeface="华文新魏"/>
              </a:rPr>
              <a:t> </a:t>
            </a:r>
            <a:endParaRPr kumimoji="1" lang="en-US" altLang="zh-CN" dirty="0">
              <a:effectLst/>
              <a:latin typeface="华文新魏"/>
              <a:ea typeface="华文新魏"/>
              <a:cs typeface="华文新魏"/>
            </a:endParaRPr>
          </a:p>
          <a:p>
            <a:r>
              <a:rPr kumimoji="1" lang="zh-CN" altLang="zh-CN" dirty="0">
                <a:effectLst/>
              </a:rPr>
              <a:t>内核级线程</a:t>
            </a:r>
            <a:r>
              <a:rPr kumimoji="1" lang="zh-CN" altLang="en-US" dirty="0">
                <a:effectLst/>
              </a:rPr>
              <a:t>调度</a:t>
            </a:r>
            <a:endParaRPr kumimoji="1" lang="en-US" altLang="zh-CN" dirty="0">
              <a:effectLst/>
            </a:endParaRPr>
          </a:p>
          <a:p>
            <a:pPr lvl="1"/>
            <a:r>
              <a:rPr lang="zh-CN" altLang="zh-CN" dirty="0">
                <a:effectLst/>
                <a:latin typeface="华文新魏"/>
                <a:ea typeface="华文新魏"/>
                <a:cs typeface="华文新魏"/>
              </a:rPr>
              <a:t>操作系统调度程序会</a:t>
            </a:r>
            <a:r>
              <a:rPr lang="zh-CN" altLang="zh-CN" dirty="0">
                <a:solidFill>
                  <a:srgbClr val="FF0000"/>
                </a:solidFill>
                <a:effectLst/>
                <a:latin typeface="华文新魏"/>
                <a:ea typeface="华文新魏"/>
                <a:cs typeface="华文新魏"/>
              </a:rPr>
              <a:t>选择一个优先级高的线程运行</a:t>
            </a:r>
            <a:r>
              <a:rPr lang="zh-CN" altLang="zh-CN" dirty="0">
                <a:effectLst/>
                <a:latin typeface="华文新魏"/>
                <a:ea typeface="华文新魏"/>
                <a:cs typeface="华文新魏"/>
              </a:rPr>
              <a:t>，不用考虑该线程属于哪个进程</a:t>
            </a:r>
            <a:endParaRPr kumimoji="1" lang="en-US" altLang="zh-CN" dirty="0">
              <a:effectLst/>
              <a:latin typeface="华文新魏"/>
              <a:ea typeface="华文新魏"/>
              <a:cs typeface="华文新魏"/>
            </a:endParaRPr>
          </a:p>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zh-CN" dirty="0">
                <a:latin typeface="华文新魏" charset="0"/>
                <a:ea typeface="华文新魏" charset="0"/>
                <a:cs typeface="华文新魏" charset="0"/>
              </a:rPr>
              <a:t>用户级线程</a:t>
            </a:r>
            <a:r>
              <a:rPr lang="zh-CN" altLang="en-US" dirty="0">
                <a:latin typeface="华文新魏" charset="0"/>
                <a:ea typeface="华文新魏" charset="0"/>
                <a:cs typeface="华文新魏" charset="0"/>
              </a:rPr>
              <a:t>调度举例</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
        <p:nvSpPr>
          <p:cNvPr id="7" name="内容占位符 2"/>
          <p:cNvSpPr txBox="1"/>
          <p:nvPr/>
        </p:nvSpPr>
        <p:spPr>
          <a:xfrm>
            <a:off x="107504" y="1340768"/>
            <a:ext cx="9081392" cy="51209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进程</a:t>
            </a:r>
            <a:r>
              <a:rPr lang="en-US" altLang="zh-CN" dirty="0">
                <a:solidFill>
                  <a:srgbClr val="0000FF"/>
                </a:solidFill>
                <a:effectLst/>
              </a:rPr>
              <a:t>A</a:t>
            </a:r>
            <a:r>
              <a:rPr lang="zh-CN" altLang="en-US" dirty="0">
                <a:effectLst/>
              </a:rPr>
              <a:t>（</a:t>
            </a:r>
            <a:r>
              <a:rPr lang="en-US" altLang="zh-CN" dirty="0">
                <a:effectLst/>
              </a:rPr>
              <a:t>A1,</a:t>
            </a:r>
            <a:r>
              <a:rPr lang="zh-CN" altLang="en-US" dirty="0">
                <a:effectLst/>
              </a:rPr>
              <a:t> </a:t>
            </a:r>
            <a:r>
              <a:rPr lang="en-US" altLang="zh-CN" dirty="0">
                <a:effectLst/>
              </a:rPr>
              <a:t>A2</a:t>
            </a:r>
            <a:r>
              <a:rPr lang="zh-CN" altLang="en-US" dirty="0">
                <a:effectLst/>
              </a:rPr>
              <a:t>, </a:t>
            </a:r>
            <a:r>
              <a:rPr lang="en-US" altLang="zh-CN" dirty="0">
                <a:effectLst/>
              </a:rPr>
              <a:t>A3</a:t>
            </a:r>
            <a:r>
              <a:rPr lang="zh-CN" altLang="en-US" dirty="0">
                <a:effectLst/>
              </a:rPr>
              <a:t>）</a:t>
            </a:r>
            <a:r>
              <a:rPr lang="zh-CN" altLang="zh-CN" dirty="0">
                <a:effectLst/>
              </a:rPr>
              <a:t>、</a:t>
            </a:r>
            <a:r>
              <a:rPr kumimoji="1" lang="zh-CN" altLang="en-US" dirty="0">
                <a:effectLst/>
              </a:rPr>
              <a:t>进程</a:t>
            </a:r>
            <a:r>
              <a:rPr kumimoji="1" lang="en-US" altLang="zh-CN" dirty="0">
                <a:solidFill>
                  <a:srgbClr val="008F00"/>
                </a:solidFill>
                <a:effectLst/>
              </a:rPr>
              <a:t>B</a:t>
            </a:r>
            <a:r>
              <a:rPr lang="zh-CN" altLang="en-US" dirty="0">
                <a:effectLst/>
              </a:rPr>
              <a:t>（</a:t>
            </a:r>
            <a:r>
              <a:rPr kumimoji="1" lang="en-US" altLang="zh-CN" dirty="0">
                <a:solidFill>
                  <a:srgbClr val="008F00"/>
                </a:solidFill>
                <a:effectLst/>
              </a:rPr>
              <a:t>B</a:t>
            </a:r>
            <a:r>
              <a:rPr lang="en-US" altLang="zh-CN" dirty="0">
                <a:solidFill>
                  <a:srgbClr val="008F00"/>
                </a:solidFill>
                <a:effectLst/>
              </a:rPr>
              <a:t>1</a:t>
            </a:r>
            <a:r>
              <a:rPr lang="en-US" altLang="zh-CN" dirty="0">
                <a:effectLst/>
              </a:rPr>
              <a:t>,</a:t>
            </a:r>
            <a:r>
              <a:rPr lang="zh-CN" altLang="en-US" dirty="0">
                <a:effectLst/>
              </a:rPr>
              <a:t> </a:t>
            </a:r>
            <a:r>
              <a:rPr kumimoji="1" lang="en-US" altLang="zh-CN" dirty="0">
                <a:solidFill>
                  <a:srgbClr val="008F00"/>
                </a:solidFill>
                <a:effectLst/>
              </a:rPr>
              <a:t>B</a:t>
            </a:r>
            <a:r>
              <a:rPr lang="en-US" altLang="zh-CN" dirty="0">
                <a:solidFill>
                  <a:srgbClr val="008F00"/>
                </a:solidFill>
                <a:effectLst/>
              </a:rPr>
              <a:t>2</a:t>
            </a:r>
            <a:r>
              <a:rPr lang="zh-CN" altLang="en-US" dirty="0">
                <a:effectLst/>
              </a:rPr>
              <a:t>, </a:t>
            </a:r>
            <a:r>
              <a:rPr kumimoji="1" lang="en-US" altLang="zh-CN" dirty="0">
                <a:solidFill>
                  <a:srgbClr val="008F00"/>
                </a:solidFill>
                <a:effectLst/>
              </a:rPr>
              <a:t>B</a:t>
            </a:r>
            <a:r>
              <a:rPr lang="en-US" altLang="zh-CN" dirty="0">
                <a:solidFill>
                  <a:srgbClr val="008F00"/>
                </a:solidFill>
                <a:effectLst/>
              </a:rPr>
              <a:t>3</a:t>
            </a:r>
            <a:r>
              <a:rPr lang="zh-CN" altLang="en-US" dirty="0">
                <a:effectLst/>
              </a:rPr>
              <a:t>）</a:t>
            </a:r>
            <a:endParaRPr kumimoji="1" lang="en-US" altLang="zh-CN" dirty="0">
              <a:solidFill>
                <a:srgbClr val="FF0000"/>
              </a:solidFill>
              <a:effectLst/>
            </a:endParaRPr>
          </a:p>
          <a:p>
            <a:r>
              <a:rPr kumimoji="1" lang="zh-CN" altLang="zh-CN" dirty="0">
                <a:effectLst/>
              </a:rPr>
              <a:t>用户级线程</a:t>
            </a:r>
            <a:r>
              <a:rPr kumimoji="1" lang="zh-CN" altLang="en-US" dirty="0">
                <a:effectLst/>
              </a:rPr>
              <a:t>调度</a:t>
            </a:r>
            <a:r>
              <a:rPr kumimoji="1" lang="zh-CN" altLang="zh-CN" dirty="0">
                <a:effectLst/>
              </a:rPr>
              <a:t>（假设选择</a:t>
            </a:r>
            <a:r>
              <a:rPr kumimoji="1" lang="en-US" altLang="zh-CN" dirty="0">
                <a:solidFill>
                  <a:srgbClr val="0000FF"/>
                </a:solidFill>
                <a:effectLst/>
              </a:rPr>
              <a:t>A</a:t>
            </a:r>
            <a:r>
              <a:rPr kumimoji="1" lang="zh-CN" altLang="zh-CN" dirty="0">
                <a:effectLst/>
              </a:rPr>
              <a:t>，并给予</a:t>
            </a:r>
            <a:r>
              <a:rPr kumimoji="1" lang="en-US" altLang="zh-CN" dirty="0">
                <a:solidFill>
                  <a:srgbClr val="0000FF"/>
                </a:solidFill>
                <a:effectLst/>
              </a:rPr>
              <a:t>A</a:t>
            </a:r>
            <a:r>
              <a:rPr kumimoji="1" lang="zh-CN" altLang="zh-CN" dirty="0">
                <a:effectLst/>
              </a:rPr>
              <a:t>一个时间片</a:t>
            </a:r>
            <a:r>
              <a:rPr kumimoji="1" lang="zh-CN" altLang="en-US" dirty="0">
                <a:effectLst/>
              </a:rPr>
              <a:t>）</a:t>
            </a:r>
            <a:endParaRPr kumimoji="1" lang="en-US" altLang="zh-CN" dirty="0">
              <a:effectLst/>
            </a:endParaRPr>
          </a:p>
          <a:p>
            <a:pPr lvl="1"/>
            <a:r>
              <a:rPr lang="zh-CN" altLang="zh-CN" dirty="0">
                <a:latin typeface="华文新魏"/>
                <a:ea typeface="华文新魏"/>
                <a:cs typeface="华文新魏"/>
              </a:rPr>
              <a:t>考虑进程</a:t>
            </a:r>
            <a:r>
              <a:rPr lang="en-US" altLang="zh-CN" dirty="0">
                <a:solidFill>
                  <a:srgbClr val="0000FF"/>
                </a:solidFill>
                <a:latin typeface="华文新魏"/>
                <a:ea typeface="华文新魏"/>
                <a:cs typeface="华文新魏"/>
              </a:rPr>
              <a:t>A</a:t>
            </a:r>
            <a:r>
              <a:rPr lang="zh-CN" altLang="zh-CN" dirty="0">
                <a:latin typeface="华文新魏"/>
                <a:ea typeface="华文新魏"/>
                <a:cs typeface="华文新魏"/>
              </a:rPr>
              <a:t>的线程每次</a:t>
            </a:r>
            <a:r>
              <a:rPr lang="en-US" altLang="zh-CN" dirty="0">
                <a:latin typeface="华文新魏"/>
                <a:ea typeface="华文新魏"/>
                <a:cs typeface="华文新魏"/>
              </a:rPr>
              <a:t>CPU</a:t>
            </a:r>
            <a:r>
              <a:rPr lang="zh-CN" altLang="zh-CN" dirty="0">
                <a:latin typeface="华文新魏"/>
                <a:ea typeface="华文新魏"/>
                <a:cs typeface="华文新魏"/>
              </a:rPr>
              <a:t>计算的</a:t>
            </a:r>
            <a:r>
              <a:rPr lang="zh-CN" altLang="zh-CN" dirty="0">
                <a:solidFill>
                  <a:srgbClr val="FF0000"/>
                </a:solidFill>
                <a:latin typeface="华文新魏"/>
                <a:ea typeface="华文新魏"/>
                <a:cs typeface="华文新魏"/>
              </a:rPr>
              <a:t>工作量较</a:t>
            </a:r>
            <a:r>
              <a:rPr lang="zh-CN" altLang="en-US" dirty="0">
                <a:solidFill>
                  <a:srgbClr val="FF0000"/>
                </a:solidFill>
                <a:latin typeface="华文新魏"/>
                <a:ea typeface="华文新魏"/>
                <a:cs typeface="华文新魏"/>
              </a:rPr>
              <a:t>长</a:t>
            </a:r>
            <a:r>
              <a:rPr lang="zh-CN" altLang="zh-CN" dirty="0">
                <a:latin typeface="华文新魏"/>
                <a:ea typeface="华文新魏"/>
                <a:cs typeface="华文新魏"/>
              </a:rPr>
              <a:t>情况</a:t>
            </a:r>
            <a:endParaRPr lang="en-US" altLang="zh-CN" dirty="0">
              <a:latin typeface="华文新魏"/>
              <a:ea typeface="华文新魏"/>
              <a:cs typeface="华文新魏"/>
            </a:endParaRPr>
          </a:p>
          <a:p>
            <a:pPr lvl="2"/>
            <a:r>
              <a:rPr lang="zh-CN" altLang="zh-CN" b="1" dirty="0">
                <a:latin typeface="华文新魏"/>
                <a:ea typeface="华文新魏"/>
                <a:cs typeface="华文新魏"/>
              </a:rPr>
              <a:t>进程</a:t>
            </a:r>
            <a:r>
              <a:rPr lang="en-US" altLang="zh-CN" b="1" dirty="0">
                <a:solidFill>
                  <a:srgbClr val="0000FF"/>
                </a:solidFill>
                <a:latin typeface="华文新魏"/>
                <a:ea typeface="华文新魏"/>
                <a:cs typeface="华文新魏"/>
              </a:rPr>
              <a:t>A</a:t>
            </a:r>
            <a:r>
              <a:rPr lang="zh-CN" altLang="zh-CN" b="1" dirty="0">
                <a:latin typeface="华文新魏"/>
                <a:ea typeface="华文新魏"/>
                <a:cs typeface="华文新魏"/>
              </a:rPr>
              <a:t>的线程调度程序决定哪个线程运行，假设选择</a:t>
            </a:r>
            <a:r>
              <a:rPr lang="en-US" altLang="zh-CN" b="1" dirty="0">
                <a:solidFill>
                  <a:srgbClr val="0000FF"/>
                </a:solidFill>
                <a:latin typeface="华文新魏"/>
                <a:ea typeface="华文新魏"/>
                <a:cs typeface="华文新魏"/>
              </a:rPr>
              <a:t>Al</a:t>
            </a:r>
            <a:endParaRPr lang="en-US" altLang="zh-CN" b="1" dirty="0">
              <a:solidFill>
                <a:srgbClr val="0000FF"/>
              </a:solidFill>
              <a:latin typeface="华文新魏"/>
              <a:ea typeface="华文新魏"/>
              <a:cs typeface="华文新魏"/>
            </a:endParaRPr>
          </a:p>
          <a:p>
            <a:pPr lvl="2"/>
            <a:r>
              <a:rPr lang="zh-CN" altLang="zh-CN" b="1" dirty="0">
                <a:latin typeface="华文新魏"/>
                <a:ea typeface="华文新魏"/>
                <a:cs typeface="华文新魏"/>
              </a:rPr>
              <a:t>由于用户级线程不存在时钟中断，</a:t>
            </a:r>
            <a:r>
              <a:rPr lang="en-US" altLang="zh-CN" b="1" dirty="0">
                <a:solidFill>
                  <a:srgbClr val="0000FF"/>
                </a:solidFill>
                <a:latin typeface="华文新魏"/>
                <a:ea typeface="华文新魏"/>
                <a:cs typeface="华文新魏"/>
              </a:rPr>
              <a:t> Al</a:t>
            </a:r>
            <a:r>
              <a:rPr lang="zh-CN" altLang="zh-CN" b="1" dirty="0">
                <a:latin typeface="华文新魏"/>
                <a:ea typeface="华文新魏"/>
                <a:cs typeface="华文新魏"/>
              </a:rPr>
              <a:t>可以占有</a:t>
            </a:r>
            <a:r>
              <a:rPr lang="en-US" altLang="zh-CN" b="1" dirty="0">
                <a:latin typeface="华文新魏"/>
                <a:ea typeface="华文新魏"/>
                <a:cs typeface="华文新魏"/>
              </a:rPr>
              <a:t>CPU</a:t>
            </a:r>
            <a:r>
              <a:rPr lang="zh-CN" altLang="zh-CN" b="1" dirty="0">
                <a:latin typeface="华文新魏"/>
                <a:ea typeface="华文新魏"/>
                <a:cs typeface="华文新魏"/>
              </a:rPr>
              <a:t>一直运行</a:t>
            </a:r>
            <a:endParaRPr lang="en-US" altLang="zh-CN" b="1" dirty="0">
              <a:latin typeface="华文新魏"/>
              <a:ea typeface="华文新魏"/>
              <a:cs typeface="华文新魏"/>
            </a:endParaRPr>
          </a:p>
          <a:p>
            <a:pPr lvl="2"/>
            <a:r>
              <a:rPr lang="zh-CN" altLang="zh-CN" b="1" dirty="0">
                <a:latin typeface="华文新魏"/>
                <a:ea typeface="华文新魏"/>
                <a:cs typeface="华文新魏"/>
              </a:rPr>
              <a:t>如果</a:t>
            </a:r>
            <a:r>
              <a:rPr lang="en-US" altLang="zh-CN" b="1" dirty="0">
                <a:solidFill>
                  <a:srgbClr val="0000FF"/>
                </a:solidFill>
                <a:latin typeface="华文新魏"/>
                <a:ea typeface="华文新魏"/>
                <a:cs typeface="华文新魏"/>
              </a:rPr>
              <a:t>Al</a:t>
            </a:r>
            <a:r>
              <a:rPr lang="zh-CN" altLang="zh-CN" b="1" dirty="0">
                <a:latin typeface="华文新魏"/>
                <a:ea typeface="华文新魏"/>
                <a:cs typeface="华文新魏"/>
              </a:rPr>
              <a:t>用完进程分得的时间片，</a:t>
            </a:r>
            <a:r>
              <a:rPr lang="en-US" altLang="en-US" b="1" dirty="0">
                <a:latin typeface="华文新魏"/>
                <a:ea typeface="华文新魏"/>
                <a:cs typeface="华文新魏"/>
              </a:rPr>
              <a:t>此时</a:t>
            </a:r>
            <a:r>
              <a:rPr lang="zh-CN" altLang="zh-CN" b="1" dirty="0">
                <a:latin typeface="华文新魏"/>
                <a:ea typeface="华文新魏"/>
                <a:cs typeface="华文新魏"/>
              </a:rPr>
              <a:t>会产生时钟中断，操作系统调度程序就会选择另一个进程运行</a:t>
            </a:r>
            <a:endParaRPr lang="en-US" altLang="zh-CN" b="1" dirty="0">
              <a:latin typeface="华文新魏"/>
              <a:ea typeface="华文新魏"/>
              <a:cs typeface="华文新魏"/>
            </a:endParaRPr>
          </a:p>
          <a:p>
            <a:pPr lvl="2"/>
            <a:r>
              <a:rPr lang="zh-CN" altLang="zh-CN" b="1" dirty="0">
                <a:solidFill>
                  <a:srgbClr val="FF0000"/>
                </a:solidFill>
                <a:latin typeface="华文新魏"/>
                <a:ea typeface="华文新魏"/>
                <a:cs typeface="华文新魏"/>
              </a:rPr>
              <a:t>当进程</a:t>
            </a:r>
            <a:r>
              <a:rPr lang="en-US" altLang="zh-CN" b="1" dirty="0">
                <a:solidFill>
                  <a:srgbClr val="0000FF"/>
                </a:solidFill>
                <a:latin typeface="华文新魏"/>
                <a:ea typeface="华文新魏"/>
                <a:cs typeface="华文新魏"/>
              </a:rPr>
              <a:t>A</a:t>
            </a:r>
            <a:r>
              <a:rPr lang="zh-CN" altLang="zh-CN" b="1" dirty="0">
                <a:solidFill>
                  <a:srgbClr val="FF0000"/>
                </a:solidFill>
                <a:latin typeface="华文新魏"/>
                <a:ea typeface="华文新魏"/>
                <a:cs typeface="华文新魏"/>
              </a:rPr>
              <a:t>又一次获得时间片运行时</a:t>
            </a:r>
            <a:r>
              <a:rPr lang="zh-CN" altLang="zh-CN" b="1" dirty="0">
                <a:latin typeface="华文新魏"/>
                <a:ea typeface="华文新魏"/>
                <a:cs typeface="华文新魏"/>
              </a:rPr>
              <a:t>，线程</a:t>
            </a:r>
            <a:r>
              <a:rPr lang="en-US" altLang="zh-CN" b="1" dirty="0">
                <a:solidFill>
                  <a:srgbClr val="0000FF"/>
                </a:solidFill>
                <a:latin typeface="华文新魏"/>
                <a:ea typeface="华文新魏"/>
                <a:cs typeface="华文新魏"/>
              </a:rPr>
              <a:t>Al</a:t>
            </a:r>
            <a:r>
              <a:rPr lang="zh-CN" altLang="zh-CN" b="1" dirty="0">
                <a:latin typeface="华文新魏"/>
                <a:ea typeface="华文新魏"/>
                <a:cs typeface="华文新魏"/>
              </a:rPr>
              <a:t>会接着运行，会继续耗费</a:t>
            </a:r>
            <a:r>
              <a:rPr lang="en-US" altLang="zh-CN" b="1" dirty="0">
                <a:latin typeface="华文新魏"/>
                <a:ea typeface="华文新魏"/>
                <a:cs typeface="华文新魏"/>
              </a:rPr>
              <a:t>A</a:t>
            </a:r>
            <a:r>
              <a:rPr lang="zh-CN" altLang="zh-CN" b="1" dirty="0">
                <a:latin typeface="华文新魏"/>
                <a:ea typeface="华文新魏"/>
                <a:cs typeface="华文新魏"/>
              </a:rPr>
              <a:t>进程所拥有的时间，直至完成工作</a:t>
            </a:r>
            <a:endParaRPr lang="en-US" altLang="zh-CN" b="1" dirty="0">
              <a:latin typeface="华文新魏"/>
              <a:ea typeface="华文新魏"/>
              <a:cs typeface="华文新魏"/>
            </a:endParaRPr>
          </a:p>
          <a:p>
            <a:pPr lvl="1"/>
            <a:r>
              <a:rPr lang="zh-CN" altLang="zh-CN" dirty="0">
                <a:latin typeface="华文新魏"/>
                <a:ea typeface="华文新魏"/>
                <a:cs typeface="华文新魏"/>
              </a:rPr>
              <a:t>考虑进程</a:t>
            </a:r>
            <a:r>
              <a:rPr lang="en-US" altLang="zh-CN" dirty="0">
                <a:solidFill>
                  <a:srgbClr val="0000FF"/>
                </a:solidFill>
                <a:latin typeface="华文新魏"/>
                <a:ea typeface="华文新魏"/>
                <a:cs typeface="华文新魏"/>
              </a:rPr>
              <a:t>A</a:t>
            </a:r>
            <a:r>
              <a:rPr lang="zh-CN" altLang="zh-CN" dirty="0">
                <a:latin typeface="华文新魏"/>
                <a:ea typeface="华文新魏"/>
                <a:cs typeface="华文新魏"/>
              </a:rPr>
              <a:t>的线程每次</a:t>
            </a:r>
            <a:r>
              <a:rPr lang="en-US" altLang="zh-CN" dirty="0">
                <a:latin typeface="华文新魏"/>
                <a:ea typeface="华文新魏"/>
                <a:cs typeface="华文新魏"/>
              </a:rPr>
              <a:t>CPU</a:t>
            </a:r>
            <a:r>
              <a:rPr lang="zh-CN" altLang="zh-CN" dirty="0">
                <a:latin typeface="华文新魏"/>
                <a:ea typeface="华文新魏"/>
                <a:cs typeface="华文新魏"/>
              </a:rPr>
              <a:t>计算的</a:t>
            </a:r>
            <a:r>
              <a:rPr lang="zh-CN" altLang="zh-CN" dirty="0">
                <a:solidFill>
                  <a:srgbClr val="FF0000"/>
                </a:solidFill>
                <a:latin typeface="华文新魏"/>
                <a:ea typeface="华文新魏"/>
                <a:cs typeface="华文新魏"/>
              </a:rPr>
              <a:t>工作量较少</a:t>
            </a:r>
            <a:r>
              <a:rPr lang="zh-CN" altLang="zh-CN" dirty="0">
                <a:latin typeface="华文新魏"/>
                <a:ea typeface="华文新魏"/>
                <a:cs typeface="华文新魏"/>
              </a:rPr>
              <a:t>的情况，例如，在</a:t>
            </a:r>
            <a:r>
              <a:rPr lang="en-US" altLang="zh-CN" dirty="0">
                <a:solidFill>
                  <a:srgbClr val="7030A0"/>
                </a:solidFill>
                <a:latin typeface="华文新魏"/>
                <a:ea typeface="华文新魏"/>
                <a:cs typeface="华文新魏"/>
              </a:rPr>
              <a:t>50ms</a:t>
            </a:r>
            <a:r>
              <a:rPr lang="zh-CN" altLang="zh-CN" dirty="0">
                <a:latin typeface="华文新魏"/>
                <a:ea typeface="华文新魏"/>
                <a:cs typeface="华文新魏"/>
              </a:rPr>
              <a:t>时间片中有</a:t>
            </a:r>
            <a:r>
              <a:rPr lang="en-US" altLang="zh-CN" dirty="0">
                <a:solidFill>
                  <a:srgbClr val="7030A0"/>
                </a:solidFill>
                <a:latin typeface="华文新魏"/>
                <a:ea typeface="华文新魏"/>
                <a:cs typeface="华文新魏"/>
              </a:rPr>
              <a:t>5ms</a:t>
            </a:r>
            <a:r>
              <a:rPr lang="zh-CN" altLang="zh-CN" dirty="0">
                <a:latin typeface="华文新魏"/>
                <a:ea typeface="华文新魏"/>
                <a:cs typeface="华文新魏"/>
              </a:rPr>
              <a:t>的计算工作</a:t>
            </a:r>
            <a:endParaRPr lang="en-US" altLang="zh-CN" dirty="0">
              <a:latin typeface="华文新魏"/>
              <a:ea typeface="华文新魏"/>
              <a:cs typeface="华文新魏"/>
            </a:endParaRPr>
          </a:p>
          <a:p>
            <a:pPr lvl="2"/>
            <a:r>
              <a:rPr lang="zh-CN" altLang="zh-CN" b="1" dirty="0">
                <a:latin typeface="华文新魏"/>
                <a:ea typeface="华文新魏"/>
                <a:cs typeface="华文新魏"/>
              </a:rPr>
              <a:t>每个线程运行</a:t>
            </a:r>
            <a:r>
              <a:rPr lang="en-US" altLang="zh-CN" b="1" dirty="0">
                <a:solidFill>
                  <a:srgbClr val="7030A0"/>
                </a:solidFill>
                <a:latin typeface="华文新魏"/>
                <a:ea typeface="华文新魏"/>
                <a:cs typeface="华文新魏"/>
              </a:rPr>
              <a:t>5ms</a:t>
            </a:r>
            <a:r>
              <a:rPr lang="zh-CN" altLang="zh-CN" b="1" dirty="0">
                <a:latin typeface="华文新魏"/>
                <a:ea typeface="华文新魏"/>
                <a:cs typeface="华文新魏"/>
              </a:rPr>
              <a:t>，再把</a:t>
            </a:r>
            <a:r>
              <a:rPr lang="en-US" altLang="zh-CN" b="1" dirty="0">
                <a:latin typeface="华文新魏"/>
                <a:ea typeface="华文新魏"/>
                <a:cs typeface="华文新魏"/>
              </a:rPr>
              <a:t>CPU</a:t>
            </a:r>
            <a:r>
              <a:rPr lang="zh-CN" altLang="zh-CN" b="1" dirty="0">
                <a:latin typeface="华文新魏"/>
                <a:ea typeface="华文新魏"/>
                <a:cs typeface="华文新魏"/>
              </a:rPr>
              <a:t>交回给进程</a:t>
            </a:r>
            <a:r>
              <a:rPr lang="en-US" altLang="zh-CN" b="1" dirty="0">
                <a:solidFill>
                  <a:srgbClr val="0000FF"/>
                </a:solidFill>
                <a:latin typeface="华文新魏"/>
                <a:ea typeface="华文新魏"/>
                <a:cs typeface="华文新魏"/>
              </a:rPr>
              <a:t>A</a:t>
            </a:r>
            <a:r>
              <a:rPr lang="zh-CN" altLang="zh-CN" b="1" dirty="0">
                <a:latin typeface="华文新魏"/>
                <a:ea typeface="华文新魏"/>
                <a:cs typeface="华文新魏"/>
              </a:rPr>
              <a:t>的线程调度程序</a:t>
            </a:r>
            <a:endParaRPr lang="en-US" altLang="zh-CN" b="1" dirty="0">
              <a:latin typeface="华文新魏"/>
              <a:ea typeface="华文新魏"/>
              <a:cs typeface="华文新魏"/>
            </a:endParaRPr>
          </a:p>
          <a:p>
            <a:pPr lvl="2"/>
            <a:r>
              <a:rPr lang="zh-CN" altLang="zh-CN" b="1" dirty="0">
                <a:latin typeface="华文新魏"/>
                <a:ea typeface="华文新魏"/>
                <a:cs typeface="华文新魏"/>
              </a:rPr>
              <a:t>这样在内核切换到进程</a:t>
            </a:r>
            <a:r>
              <a:rPr lang="en-US" altLang="zh-CN" b="1" dirty="0">
                <a:solidFill>
                  <a:srgbClr val="008F00"/>
                </a:solidFill>
                <a:latin typeface="华文新魏"/>
                <a:ea typeface="华文新魏"/>
                <a:cs typeface="华文新魏"/>
              </a:rPr>
              <a:t>B</a:t>
            </a:r>
            <a:r>
              <a:rPr lang="zh-CN" altLang="zh-CN" b="1" dirty="0">
                <a:latin typeface="华文新魏"/>
                <a:ea typeface="华文新魏"/>
                <a:cs typeface="华文新魏"/>
              </a:rPr>
              <a:t>之前，就会有工作流：</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t>
            </a:r>
            <a:endParaRPr lang="en-US" altLang="zh-CN" b="1" dirty="0">
              <a:solidFill>
                <a:srgbClr val="0000FF"/>
              </a:solidFill>
              <a:latin typeface="华文新魏"/>
              <a:ea typeface="华文新魏"/>
              <a:cs typeface="华文新魏"/>
            </a:endParaRPr>
          </a:p>
        </p:txBody>
      </p:sp>
      <p:sp>
        <p:nvSpPr>
          <p:cNvPr id="2" name="矩形 1"/>
          <p:cNvSpPr/>
          <p:nvPr/>
        </p:nvSpPr>
        <p:spPr>
          <a:xfrm>
            <a:off x="594048" y="6453336"/>
            <a:ext cx="7938392" cy="369332"/>
          </a:xfrm>
          <a:prstGeom prst="rect">
            <a:avLst/>
          </a:prstGeom>
        </p:spPr>
        <p:txBody>
          <a:bodyPr wrap="none">
            <a:spAutoFit/>
          </a:bodyPr>
          <a:lstStyle/>
          <a:p>
            <a:r>
              <a:rPr kumimoji="1" lang="zh-CN" altLang="zh-CN" b="1" dirty="0">
                <a:solidFill>
                  <a:srgbClr val="FF0000"/>
                </a:solidFill>
                <a:latin typeface="STXinwei" panose="02010800040101010101" pitchFamily="2" charset="-122"/>
                <a:ea typeface="STXinwei" panose="02010800040101010101" pitchFamily="2" charset="-122"/>
              </a:rPr>
              <a:t>用户级线程</a:t>
            </a:r>
            <a:r>
              <a:rPr kumimoji="1" lang="en-US" altLang="en-US" b="1" dirty="0">
                <a:solidFill>
                  <a:srgbClr val="FF0000"/>
                </a:solidFill>
                <a:latin typeface="STXinwei" panose="02010800040101010101" pitchFamily="2" charset="-122"/>
                <a:ea typeface="STXinwei" panose="02010800040101010101" pitchFamily="2" charset="-122"/>
              </a:rPr>
              <a:t>的</a:t>
            </a:r>
            <a:r>
              <a:rPr kumimoji="1" lang="zh-CN" altLang="en-US" b="1" dirty="0">
                <a:solidFill>
                  <a:srgbClr val="FF0000"/>
                </a:solidFill>
                <a:latin typeface="STXinwei" panose="02010800040101010101" pitchFamily="2" charset="-122"/>
                <a:ea typeface="STXinwei" panose="02010800040101010101" pitchFamily="2" charset="-122"/>
              </a:rPr>
              <a:t>调度</a:t>
            </a:r>
            <a:r>
              <a:rPr kumimoji="1" lang="en-US" altLang="en-US" b="1" dirty="0">
                <a:solidFill>
                  <a:srgbClr val="FF0000"/>
                </a:solidFill>
                <a:latin typeface="STXinwei" panose="02010800040101010101" pitchFamily="2" charset="-122"/>
                <a:ea typeface="STXinwei" panose="02010800040101010101" pitchFamily="2" charset="-122"/>
              </a:rPr>
              <a:t>不会影响到其他进程，进程通过调度程序获得时间片份额</a:t>
            </a:r>
            <a:endParaRPr lang="zh-CN" altLang="en-US" b="1" dirty="0">
              <a:solidFill>
                <a:srgbClr val="FF0000"/>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zh-CN" dirty="0">
                <a:latin typeface="华文新魏" charset="0"/>
                <a:ea typeface="华文新魏" charset="0"/>
                <a:cs typeface="华文新魏" charset="0"/>
              </a:rPr>
              <a:t>内核级线程</a:t>
            </a:r>
            <a:r>
              <a:rPr lang="zh-CN" altLang="en-US" dirty="0">
                <a:latin typeface="华文新魏" charset="0"/>
                <a:ea typeface="华文新魏" charset="0"/>
                <a:cs typeface="华文新魏" charset="0"/>
              </a:rPr>
              <a:t>调度举例</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
        <p:nvSpPr>
          <p:cNvPr id="7" name="内容占位符 2"/>
          <p:cNvSpPr txBox="1"/>
          <p:nvPr/>
        </p:nvSpPr>
        <p:spPr>
          <a:xfrm>
            <a:off x="107504" y="1340768"/>
            <a:ext cx="9081392" cy="51209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进程</a:t>
            </a:r>
            <a:r>
              <a:rPr lang="en-US" altLang="zh-CN" dirty="0">
                <a:solidFill>
                  <a:srgbClr val="0000FF"/>
                </a:solidFill>
                <a:effectLst/>
              </a:rPr>
              <a:t>A</a:t>
            </a:r>
            <a:r>
              <a:rPr lang="zh-CN" altLang="en-US" dirty="0">
                <a:effectLst/>
              </a:rPr>
              <a:t>（</a:t>
            </a:r>
            <a:r>
              <a:rPr lang="en-US" altLang="zh-CN" dirty="0">
                <a:solidFill>
                  <a:srgbClr val="0000FF"/>
                </a:solidFill>
                <a:effectLst/>
              </a:rPr>
              <a:t>A1</a:t>
            </a:r>
            <a:r>
              <a:rPr lang="en-US" altLang="zh-CN" dirty="0">
                <a:effectLst/>
              </a:rPr>
              <a:t>,</a:t>
            </a:r>
            <a:r>
              <a:rPr lang="zh-CN" altLang="en-US" dirty="0">
                <a:effectLst/>
              </a:rPr>
              <a:t> </a:t>
            </a:r>
            <a:r>
              <a:rPr lang="en-US" altLang="zh-CN" dirty="0">
                <a:solidFill>
                  <a:srgbClr val="0000FF"/>
                </a:solidFill>
                <a:effectLst/>
              </a:rPr>
              <a:t>A2</a:t>
            </a:r>
            <a:r>
              <a:rPr lang="zh-CN" altLang="en-US" dirty="0">
                <a:effectLst/>
              </a:rPr>
              <a:t>, </a:t>
            </a:r>
            <a:r>
              <a:rPr lang="en-US" altLang="zh-CN" dirty="0">
                <a:solidFill>
                  <a:srgbClr val="0000FF"/>
                </a:solidFill>
                <a:effectLst/>
              </a:rPr>
              <a:t>A3</a:t>
            </a:r>
            <a:r>
              <a:rPr lang="zh-CN" altLang="en-US" dirty="0">
                <a:effectLst/>
              </a:rPr>
              <a:t>）</a:t>
            </a:r>
            <a:r>
              <a:rPr lang="zh-CN" altLang="zh-CN" dirty="0">
                <a:effectLst/>
              </a:rPr>
              <a:t>、</a:t>
            </a:r>
            <a:r>
              <a:rPr kumimoji="1" lang="zh-CN" altLang="en-US" dirty="0">
                <a:effectLst/>
              </a:rPr>
              <a:t>进程</a:t>
            </a:r>
            <a:r>
              <a:rPr kumimoji="1" lang="en-US" altLang="zh-CN" dirty="0">
                <a:solidFill>
                  <a:srgbClr val="008F00"/>
                </a:solidFill>
                <a:effectLst/>
              </a:rPr>
              <a:t>B</a:t>
            </a:r>
            <a:r>
              <a:rPr lang="zh-CN" altLang="en-US" dirty="0">
                <a:effectLst/>
              </a:rPr>
              <a:t>（</a:t>
            </a:r>
            <a:r>
              <a:rPr kumimoji="1" lang="en-US" altLang="zh-CN" dirty="0">
                <a:solidFill>
                  <a:srgbClr val="008F00"/>
                </a:solidFill>
                <a:effectLst/>
              </a:rPr>
              <a:t>B</a:t>
            </a:r>
            <a:r>
              <a:rPr lang="en-US" altLang="zh-CN" dirty="0">
                <a:solidFill>
                  <a:srgbClr val="008F00"/>
                </a:solidFill>
                <a:effectLst/>
              </a:rPr>
              <a:t>1</a:t>
            </a:r>
            <a:r>
              <a:rPr lang="en-US" altLang="zh-CN" dirty="0">
                <a:effectLst/>
              </a:rPr>
              <a:t>,</a:t>
            </a:r>
            <a:r>
              <a:rPr lang="zh-CN" altLang="en-US" dirty="0">
                <a:effectLst/>
              </a:rPr>
              <a:t> </a:t>
            </a:r>
            <a:r>
              <a:rPr kumimoji="1" lang="en-US" altLang="zh-CN" dirty="0">
                <a:solidFill>
                  <a:srgbClr val="008F00"/>
                </a:solidFill>
                <a:effectLst/>
              </a:rPr>
              <a:t>B</a:t>
            </a:r>
            <a:r>
              <a:rPr lang="en-US" altLang="zh-CN" dirty="0">
                <a:solidFill>
                  <a:srgbClr val="008F00"/>
                </a:solidFill>
                <a:effectLst/>
              </a:rPr>
              <a:t>2</a:t>
            </a:r>
            <a:r>
              <a:rPr lang="zh-CN" altLang="en-US" dirty="0">
                <a:effectLst/>
              </a:rPr>
              <a:t>, </a:t>
            </a:r>
            <a:r>
              <a:rPr kumimoji="1" lang="en-US" altLang="zh-CN" dirty="0">
                <a:solidFill>
                  <a:srgbClr val="008F00"/>
                </a:solidFill>
                <a:effectLst/>
              </a:rPr>
              <a:t>B</a:t>
            </a:r>
            <a:r>
              <a:rPr lang="en-US" altLang="zh-CN" dirty="0">
                <a:solidFill>
                  <a:srgbClr val="008F00"/>
                </a:solidFill>
                <a:effectLst/>
              </a:rPr>
              <a:t>3</a:t>
            </a:r>
            <a:r>
              <a:rPr lang="zh-CN" altLang="en-US" dirty="0">
                <a:effectLst/>
              </a:rPr>
              <a:t>）</a:t>
            </a:r>
            <a:endParaRPr kumimoji="1" lang="en-US" altLang="zh-CN" dirty="0">
              <a:solidFill>
                <a:srgbClr val="FF0000"/>
              </a:solidFill>
              <a:effectLst/>
            </a:endParaRPr>
          </a:p>
          <a:p>
            <a:r>
              <a:rPr kumimoji="1" lang="zh-CN" altLang="en-US" dirty="0">
                <a:effectLst/>
              </a:rPr>
              <a:t>内核</a:t>
            </a:r>
            <a:r>
              <a:rPr kumimoji="1" lang="zh-CN" altLang="zh-CN" dirty="0">
                <a:effectLst/>
              </a:rPr>
              <a:t>级线程</a:t>
            </a:r>
            <a:r>
              <a:rPr kumimoji="1" lang="zh-CN" altLang="en-US" dirty="0">
                <a:effectLst/>
              </a:rPr>
              <a:t>调度</a:t>
            </a:r>
            <a:endParaRPr kumimoji="1" lang="en-US" altLang="zh-CN" dirty="0">
              <a:effectLst/>
            </a:endParaRPr>
          </a:p>
          <a:p>
            <a:pPr lvl="1"/>
            <a:r>
              <a:rPr kumimoji="1" lang="zh-CN" altLang="zh-CN" b="1" dirty="0">
                <a:latin typeface="华文新魏"/>
                <a:ea typeface="华文新魏"/>
                <a:cs typeface="华文新魏"/>
              </a:rPr>
              <a:t>一个线程在</a:t>
            </a:r>
            <a:r>
              <a:rPr kumimoji="1" lang="en-US" altLang="zh-CN" b="1" dirty="0">
                <a:solidFill>
                  <a:srgbClr val="7030A0"/>
                </a:solidFill>
                <a:latin typeface="华文新魏"/>
                <a:ea typeface="华文新魏"/>
                <a:cs typeface="华文新魏"/>
              </a:rPr>
              <a:t>50ms</a:t>
            </a:r>
            <a:r>
              <a:rPr kumimoji="1" lang="zh-CN" altLang="zh-CN" b="1" dirty="0">
                <a:latin typeface="华文新魏"/>
                <a:ea typeface="华文新魏"/>
                <a:cs typeface="华文新魏"/>
              </a:rPr>
              <a:t>的时间片内，</a:t>
            </a:r>
            <a:r>
              <a:rPr kumimoji="1" lang="en-US" altLang="zh-CN" b="1" dirty="0">
                <a:solidFill>
                  <a:srgbClr val="7030A0"/>
                </a:solidFill>
                <a:latin typeface="华文新魏"/>
                <a:ea typeface="华文新魏"/>
                <a:cs typeface="华文新魏"/>
              </a:rPr>
              <a:t>5ms</a:t>
            </a:r>
            <a:r>
              <a:rPr kumimoji="1" lang="zh-CN" altLang="en-US" b="1" dirty="0">
                <a:latin typeface="华文新魏"/>
                <a:ea typeface="华文新魏"/>
                <a:cs typeface="华文新魏"/>
              </a:rPr>
              <a:t>使用完</a:t>
            </a:r>
            <a:r>
              <a:rPr kumimoji="1" lang="en-US" altLang="zh-CN" b="1" dirty="0">
                <a:latin typeface="华文新魏"/>
                <a:ea typeface="华文新魏"/>
                <a:cs typeface="华文新魏"/>
              </a:rPr>
              <a:t>CPU</a:t>
            </a:r>
            <a:r>
              <a:rPr kumimoji="1" lang="zh-CN" altLang="en-US" b="1" dirty="0">
                <a:latin typeface="华文新魏"/>
                <a:ea typeface="华文新魏"/>
                <a:cs typeface="华文新魏"/>
              </a:rPr>
              <a:t>时间</a:t>
            </a:r>
            <a:r>
              <a:rPr kumimoji="1" lang="zh-CN" altLang="zh-CN" b="1" dirty="0">
                <a:latin typeface="华文新魏"/>
                <a:ea typeface="华文新魏"/>
                <a:cs typeface="华文新魏"/>
              </a:rPr>
              <a:t>后</a:t>
            </a:r>
            <a:r>
              <a:rPr kumimoji="1" lang="zh-CN" altLang="zh-CN" b="1" strike="sngStrike" dirty="0">
                <a:solidFill>
                  <a:srgbClr val="FF0000"/>
                </a:solidFill>
                <a:latin typeface="华文新魏"/>
                <a:ea typeface="华文新魏"/>
                <a:cs typeface="华文新魏"/>
              </a:rPr>
              <a:t>被阻塞</a:t>
            </a:r>
            <a:endParaRPr kumimoji="1" lang="en-US" altLang="zh-CN" b="1" strike="sngStrike" dirty="0">
              <a:solidFill>
                <a:srgbClr val="FF0000"/>
              </a:solidFill>
              <a:latin typeface="华文新魏"/>
              <a:ea typeface="华文新魏"/>
              <a:cs typeface="华文新魏"/>
            </a:endParaRPr>
          </a:p>
          <a:p>
            <a:pPr lvl="1"/>
            <a:r>
              <a:rPr kumimoji="1" lang="zh-CN" altLang="zh-CN" b="1" dirty="0">
                <a:latin typeface="华文新魏"/>
                <a:ea typeface="华文新魏"/>
                <a:cs typeface="华文新魏"/>
              </a:rPr>
              <a:t>在这个时间段中，线程的执行顺序可能会是：</a:t>
            </a:r>
            <a:r>
              <a:rPr kumimoji="1" lang="en-US" altLang="zh-CN" b="1" dirty="0">
                <a:solidFill>
                  <a:srgbClr val="0000FF"/>
                </a:solidFill>
                <a:latin typeface="华文新魏"/>
                <a:ea typeface="华文新魏"/>
                <a:cs typeface="华文新魏"/>
              </a:rPr>
              <a:t>A1</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B1</a:t>
            </a:r>
            <a:r>
              <a:rPr kumimoji="1" lang="zh-CN" altLang="zh-CN" b="1" dirty="0">
                <a:solidFill>
                  <a:srgbClr val="0000FF"/>
                </a:solidFill>
                <a:latin typeface="华文新魏"/>
                <a:ea typeface="华文新魏"/>
                <a:cs typeface="华文新魏"/>
              </a:rPr>
              <a:t>，</a:t>
            </a:r>
            <a:r>
              <a:rPr kumimoji="1" lang="en-US" altLang="zh-CN" b="1" dirty="0">
                <a:solidFill>
                  <a:srgbClr val="0000FF"/>
                </a:solidFill>
                <a:latin typeface="华文新魏"/>
                <a:ea typeface="华文新魏"/>
                <a:cs typeface="华文新魏"/>
              </a:rPr>
              <a:t>A2</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B2</a:t>
            </a:r>
            <a:r>
              <a:rPr kumimoji="1" lang="zh-CN" altLang="zh-CN" b="1" dirty="0">
                <a:solidFill>
                  <a:srgbClr val="0000FF"/>
                </a:solidFill>
                <a:latin typeface="华文新魏"/>
                <a:ea typeface="华文新魏"/>
                <a:cs typeface="华文新魏"/>
              </a:rPr>
              <a:t>，</a:t>
            </a:r>
            <a:r>
              <a:rPr kumimoji="1" lang="en-US" altLang="zh-CN" b="1" dirty="0">
                <a:solidFill>
                  <a:srgbClr val="0000FF"/>
                </a:solidFill>
                <a:latin typeface="华文新魏"/>
                <a:ea typeface="华文新魏"/>
                <a:cs typeface="华文新魏"/>
              </a:rPr>
              <a:t>A3</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B3</a:t>
            </a:r>
            <a:endParaRPr kumimoji="1" lang="en-US" altLang="zh-CN" b="1" dirty="0">
              <a:solidFill>
                <a:srgbClr val="008F00"/>
              </a:solidFill>
              <a:latin typeface="华文新魏"/>
              <a:ea typeface="华文新魏"/>
              <a:cs typeface="华文新魏"/>
            </a:endParaRPr>
          </a:p>
        </p:txBody>
      </p:sp>
      <p:sp>
        <p:nvSpPr>
          <p:cNvPr id="8" name="矩形 7"/>
          <p:cNvSpPr/>
          <p:nvPr/>
        </p:nvSpPr>
        <p:spPr>
          <a:xfrm>
            <a:off x="786717" y="4653136"/>
            <a:ext cx="7828501" cy="646331"/>
          </a:xfrm>
          <a:prstGeom prst="rect">
            <a:avLst/>
          </a:prstGeom>
        </p:spPr>
        <p:txBody>
          <a:bodyPr wrap="square">
            <a:spAutoFit/>
          </a:bodyPr>
          <a:lstStyle/>
          <a:p>
            <a:pPr algn="l"/>
            <a:r>
              <a:rPr kumimoji="1" lang="en-US" altLang="en-US" b="1" dirty="0">
                <a:solidFill>
                  <a:srgbClr val="FF0000"/>
                </a:solidFill>
                <a:latin typeface="STXinwei" panose="02010800040101010101" pitchFamily="2" charset="-122"/>
                <a:ea typeface="STXinwei" panose="02010800040101010101" pitchFamily="2" charset="-122"/>
              </a:rPr>
              <a:t>对于内核</a:t>
            </a:r>
            <a:r>
              <a:rPr kumimoji="1" lang="zh-CN" altLang="zh-CN" b="1" dirty="0">
                <a:solidFill>
                  <a:srgbClr val="FF0000"/>
                </a:solidFill>
                <a:latin typeface="STXinwei" panose="02010800040101010101" pitchFamily="2" charset="-122"/>
                <a:ea typeface="STXinwei" panose="02010800040101010101" pitchFamily="2" charset="-122"/>
              </a:rPr>
              <a:t>级线程</a:t>
            </a:r>
            <a:r>
              <a:rPr kumimoji="1" lang="zh-CN" altLang="en-US" b="1" dirty="0">
                <a:solidFill>
                  <a:srgbClr val="FF0000"/>
                </a:solidFill>
                <a:latin typeface="STXinwei" panose="02010800040101010101" pitchFamily="2" charset="-122"/>
                <a:ea typeface="STXinwei" panose="02010800040101010101" pitchFamily="2" charset="-122"/>
              </a:rPr>
              <a:t>，</a:t>
            </a:r>
            <a:r>
              <a:rPr kumimoji="1" lang="en-US" altLang="en-US" b="1" dirty="0">
                <a:solidFill>
                  <a:srgbClr val="FF0000"/>
                </a:solidFill>
                <a:latin typeface="STXinwei" panose="02010800040101010101" pitchFamily="2" charset="-122"/>
                <a:ea typeface="STXinwei" panose="02010800040101010101" pitchFamily="2" charset="-122"/>
              </a:rPr>
              <a:t>操作系统调度程序会选择优先级高的线程执行，而不考虑该线程属于哪个进程</a:t>
            </a:r>
            <a:endParaRPr lang="zh-CN" altLang="en-US" b="1" dirty="0">
              <a:solidFill>
                <a:srgbClr val="FF0000"/>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进程</a:t>
            </a:r>
            <a:endParaRPr lang="zh-CN" altLang="en-US"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23850" y="1268413"/>
            <a:ext cx="8424863" cy="5113337"/>
          </a:xfrm>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进程的描述与管理</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进程实现机制</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线程特点</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线程实现机制</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p:txBody>
      </p:sp>
      <p:sp>
        <p:nvSpPr>
          <p:cNvPr id="4" name="Rectangle 2"/>
          <p:cNvSpPr>
            <a:spLocks noGrp="1" noChangeArrowheads="1"/>
          </p:cNvSpPr>
          <p:nvPr>
            <p:ph type="title"/>
          </p:nvPr>
        </p:nvSpPr>
        <p:spPr>
          <a:xfrm>
            <a:off x="814836" y="332656"/>
            <a:ext cx="7357564" cy="576262"/>
          </a:xfrm>
        </p:spPr>
        <p:txBody>
          <a:bodyPr/>
          <a:lstStyle/>
          <a:p>
            <a:pPr eaLnBrk="1" hangingPunct="1"/>
            <a:r>
              <a:rPr altLang="zh-CN" noProof="1">
                <a:latin typeface="华文新魏" charset="0"/>
                <a:ea typeface="华文新魏" charset="0"/>
                <a:cs typeface="华文新魏" charset="0"/>
              </a:rPr>
              <a:t>Linux</a:t>
            </a:r>
            <a:r>
              <a:rPr lang="zh-CN" altLang="en-US" noProof="1">
                <a:latin typeface="华文新魏" charset="0"/>
                <a:ea typeface="华文新魏" charset="0"/>
                <a:cs typeface="华文新魏" charset="0"/>
              </a:rPr>
              <a:t>进程与线程实现机制</a:t>
            </a:r>
            <a:endParaRPr lang="zh-CN" altLang="en-US" dirty="0">
              <a:solidFill>
                <a:schemeClr val="tx1"/>
              </a:solidFill>
              <a:latin typeface="华文新魏" charset="0"/>
              <a:ea typeface="华文新魏" charset="0"/>
              <a:cs typeface="华文新魏" charset="0"/>
            </a:endParaRPr>
          </a:p>
        </p:txBody>
      </p:sp>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5931657-F564-4151-8F5F-B3AB41E8AEC0}" type="slidenum">
              <a:rPr lang="en-US" altLang="zh-CN"/>
            </a:fld>
            <a:endParaRPr lang="en-US" altLang="zh-CN"/>
          </a:p>
        </p:txBody>
      </p:sp>
      <p:sp>
        <p:nvSpPr>
          <p:cNvPr id="531458" name="Rectangle 2"/>
          <p:cNvSpPr>
            <a:spLocks noGrp="1" noChangeArrowheads="1"/>
          </p:cNvSpPr>
          <p:nvPr>
            <p:ph type="title"/>
          </p:nvPr>
        </p:nvSpPr>
        <p:spPr/>
        <p:txBody>
          <a:bodyPr/>
          <a:lstStyle/>
          <a:p>
            <a:pPr eaLnBrk="1" hangingPunct="1">
              <a:defRPr/>
            </a:pPr>
            <a:r>
              <a:rPr lang="en-US" altLang="zh-CN" dirty="0"/>
              <a:t>Linux</a:t>
            </a:r>
            <a:r>
              <a:rPr lang="zh-CN" altLang="en-US" dirty="0"/>
              <a:t>进程描述符</a:t>
            </a:r>
            <a:endParaRPr lang="zh-CN" altLang="en-US" dirty="0"/>
          </a:p>
        </p:txBody>
      </p:sp>
      <p:sp>
        <p:nvSpPr>
          <p:cNvPr id="531459"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进程描述符</a:t>
            </a:r>
            <a:endParaRPr lang="en-US" altLang="zh-CN" dirty="0">
              <a:latin typeface="华文新魏"/>
              <a:cs typeface="华文新魏"/>
            </a:endParaRPr>
          </a:p>
          <a:p>
            <a:pPr lvl="1" eaLnBrk="1" hangingPunct="1">
              <a:defRPr/>
            </a:pPr>
            <a:r>
              <a:rPr lang="zh-CN" altLang="en-US" dirty="0"/>
              <a:t>数据结构：</a:t>
            </a:r>
            <a:r>
              <a:rPr lang="en-US" altLang="zh-CN" dirty="0" err="1">
                <a:solidFill>
                  <a:srgbClr val="FF0000"/>
                </a:solidFill>
              </a:rPr>
              <a:t>struct</a:t>
            </a:r>
            <a:r>
              <a:rPr lang="en-US" altLang="zh-CN" dirty="0">
                <a:solidFill>
                  <a:srgbClr val="FF0000"/>
                </a:solidFill>
              </a:rPr>
              <a:t> </a:t>
            </a:r>
            <a:r>
              <a:rPr lang="en-US" altLang="zh-CN" sz="2200" dirty="0" err="1">
                <a:solidFill>
                  <a:srgbClr val="FF0000"/>
                </a:solidFill>
              </a:rPr>
              <a:t>task_struct</a:t>
            </a:r>
            <a:endParaRPr lang="en-US" altLang="zh-CN" sz="2200" dirty="0">
              <a:solidFill>
                <a:srgbClr val="FF0000"/>
              </a:solidFill>
            </a:endParaRPr>
          </a:p>
          <a:p>
            <a:pPr lvl="1" eaLnBrk="1" hangingPunct="1">
              <a:defRPr/>
            </a:pPr>
            <a:r>
              <a:rPr lang="zh-CN" altLang="en-US" dirty="0"/>
              <a:t>定义位置：</a:t>
            </a:r>
            <a:r>
              <a:rPr lang="en-US" altLang="zh-CN" sz="2200" dirty="0"/>
              <a:t>include/</a:t>
            </a:r>
            <a:r>
              <a:rPr lang="en-US" altLang="zh-CN" sz="2200" dirty="0" err="1"/>
              <a:t>linux</a:t>
            </a:r>
            <a:r>
              <a:rPr lang="en-US" altLang="zh-CN" sz="2200" dirty="0"/>
              <a:t>/</a:t>
            </a:r>
            <a:r>
              <a:rPr lang="en-US" altLang="zh-CN" sz="2200" dirty="0" err="1"/>
              <a:t>sched.h</a:t>
            </a:r>
            <a:endParaRPr lang="en-US" altLang="zh-CN" sz="2200" dirty="0"/>
          </a:p>
          <a:p>
            <a:pPr eaLnBrk="1" hangingPunct="1">
              <a:defRPr/>
            </a:pPr>
            <a:r>
              <a:rPr lang="zh-CN" altLang="en-US" dirty="0">
                <a:latin typeface="华文新魏"/>
                <a:cs typeface="华文新魏"/>
              </a:rPr>
              <a:t>进程描述符向量结构</a:t>
            </a:r>
            <a:endParaRPr lang="en-US" altLang="zh-CN" dirty="0">
              <a:latin typeface="华文新魏"/>
              <a:cs typeface="华文新魏"/>
            </a:endParaRPr>
          </a:p>
          <a:p>
            <a:pPr lvl="1" eaLnBrk="1" hangingPunct="1">
              <a:defRPr/>
            </a:pPr>
            <a:r>
              <a:rPr lang="zh-CN" altLang="en-US" dirty="0"/>
              <a:t>数据结构：</a:t>
            </a:r>
            <a:r>
              <a:rPr lang="en-US" altLang="zh-CN" dirty="0">
                <a:solidFill>
                  <a:srgbClr val="FF0000"/>
                </a:solidFill>
              </a:rPr>
              <a:t>task[NR_TASKS]</a:t>
            </a:r>
            <a:endParaRPr lang="en-US" altLang="zh-CN" dirty="0"/>
          </a:p>
          <a:p>
            <a:pPr lvl="1" eaLnBrk="1" hangingPunct="1">
              <a:defRPr/>
            </a:pPr>
            <a:r>
              <a:rPr lang="zh-CN" altLang="en-US" dirty="0"/>
              <a:t>定义位置：</a:t>
            </a:r>
            <a:r>
              <a:rPr lang="en-US" altLang="zh-CN" dirty="0"/>
              <a:t> include/</a:t>
            </a:r>
            <a:r>
              <a:rPr lang="en-US" altLang="zh-CN" dirty="0" err="1"/>
              <a:t>linux</a:t>
            </a:r>
            <a:r>
              <a:rPr lang="en-US" altLang="zh-CN" dirty="0"/>
              <a:t>/</a:t>
            </a:r>
            <a:r>
              <a:rPr lang="en-US" altLang="zh-CN" dirty="0" err="1"/>
              <a:t>sched.h</a:t>
            </a:r>
            <a:endParaRPr lang="en-US" altLang="zh-CN" dirty="0"/>
          </a:p>
          <a:p>
            <a:pPr lvl="1" eaLnBrk="1" hangingPunct="1">
              <a:defRPr/>
            </a:pPr>
            <a:r>
              <a:rPr lang="zh-CN" altLang="en-US" dirty="0"/>
              <a:t>定义格式</a:t>
            </a:r>
            <a:endParaRPr lang="en-US" altLang="zh-CN" dirty="0"/>
          </a:p>
          <a:p>
            <a:pPr lvl="2" eaLnBrk="1" hangingPunct="1">
              <a:buFont typeface="Wingdings" panose="05000000000000000000" pitchFamily="2" charset="2"/>
              <a:buNone/>
              <a:defRPr/>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task_struct</a:t>
            </a:r>
            <a:r>
              <a:rPr lang="en-US" altLang="zh-CN" dirty="0">
                <a:latin typeface="华文新魏"/>
                <a:ea typeface="华文新魏"/>
                <a:cs typeface="华文新魏"/>
              </a:rPr>
              <a:t> *task[NR_TASKS] = {&amp;</a:t>
            </a:r>
            <a:r>
              <a:rPr lang="en-US" altLang="zh-CN" dirty="0" err="1">
                <a:latin typeface="华文新魏"/>
                <a:ea typeface="华文新魏"/>
                <a:cs typeface="华文新魏"/>
              </a:rPr>
              <a:t>init_task</a:t>
            </a:r>
            <a:r>
              <a:rPr lang="en-US"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buFont typeface="Wingdings" panose="05000000000000000000" pitchFamily="2" charset="2"/>
              <a:buNone/>
              <a:defRPr/>
            </a:pPr>
            <a:r>
              <a:rPr lang="en-US" altLang="zh-CN" dirty="0">
                <a:latin typeface="华文新魏"/>
                <a:ea typeface="华文新魏"/>
                <a:cs typeface="华文新魏"/>
              </a:rPr>
              <a:t>#define NR_TASKS 512</a:t>
            </a:r>
            <a:endParaRPr lang="en-US" altLang="zh-CN" dirty="0">
              <a:latin typeface="华文新魏"/>
              <a:ea typeface="华文新魏"/>
              <a:cs typeface="华文新魏"/>
            </a:endParaRPr>
          </a:p>
          <a:p>
            <a:pPr lvl="1" eaLnBrk="1" hangingPunct="1">
              <a:defRPr/>
            </a:pPr>
            <a:r>
              <a:rPr lang="zh-CN" altLang="en-US" dirty="0"/>
              <a:t>说明</a:t>
            </a:r>
            <a:endParaRPr lang="en-US" altLang="zh-CN" dirty="0"/>
          </a:p>
          <a:p>
            <a:pPr lvl="2" eaLnBrk="1" hangingPunct="1">
              <a:defRPr/>
            </a:pPr>
            <a:r>
              <a:rPr lang="zh-CN" altLang="en-US" dirty="0">
                <a:latin typeface="华文新魏"/>
                <a:ea typeface="华文新魏"/>
                <a:cs typeface="华文新魏"/>
              </a:rPr>
              <a:t>全局变量</a:t>
            </a:r>
            <a:r>
              <a:rPr lang="en-US" altLang="zh-CN" dirty="0">
                <a:solidFill>
                  <a:srgbClr val="FF0000"/>
                </a:solidFill>
                <a:latin typeface="华文新魏"/>
                <a:ea typeface="华文新魏"/>
                <a:cs typeface="华文新魏"/>
              </a:rPr>
              <a:t>NR_TASKS</a:t>
            </a:r>
            <a:r>
              <a:rPr lang="zh-CN" altLang="en-US" dirty="0">
                <a:latin typeface="华文新魏"/>
                <a:ea typeface="华文新魏"/>
                <a:cs typeface="华文新魏"/>
              </a:rPr>
              <a:t>记录系统可容纳进程数</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进程描述符的信息组成</a:t>
            </a:r>
            <a:endParaRPr lang="zh-CN" altLang="en-US" dirty="0"/>
          </a:p>
        </p:txBody>
      </p:sp>
      <p:sp>
        <p:nvSpPr>
          <p:cNvPr id="3" name="内容占位符 2"/>
          <p:cNvSpPr>
            <a:spLocks noGrp="1"/>
          </p:cNvSpPr>
          <p:nvPr>
            <p:ph idx="1"/>
          </p:nvPr>
        </p:nvSpPr>
        <p:spPr/>
        <p:txBody>
          <a:bodyPr/>
          <a:lstStyle/>
          <a:p>
            <a:pPr eaLnBrk="1" hangingPunct="1">
              <a:defRPr/>
            </a:pPr>
            <a:r>
              <a:rPr lang="zh-CN" altLang="en-US" sz="2400" dirty="0">
                <a:latin typeface="STXinwei" panose="02010800040101010101" pitchFamily="2" charset="-122"/>
                <a:ea typeface="STXinwei" panose="02010800040101010101" pitchFamily="2" charset="-122"/>
              </a:rPr>
              <a:t>进程状态信息</a:t>
            </a:r>
            <a:r>
              <a:rPr lang="en-US" altLang="zh-CN" sz="2400" dirty="0">
                <a:latin typeface="STXinwei" panose="02010800040101010101" pitchFamily="2" charset="-122"/>
                <a:ea typeface="STXinwei" panose="02010800040101010101" pitchFamily="2" charset="-122"/>
              </a:rPr>
              <a:t>(state, flags, </a:t>
            </a:r>
            <a:r>
              <a:rPr lang="en-US" altLang="zh-CN" sz="2400" dirty="0" err="1">
                <a:latin typeface="STXinwei" panose="02010800040101010101" pitchFamily="2" charset="-122"/>
                <a:ea typeface="STXinwei" panose="02010800040101010101" pitchFamily="2" charset="-122"/>
              </a:rPr>
              <a:t>ptrace</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调度信息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static_prio</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normal_proi</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run_list</a:t>
            </a:r>
            <a:r>
              <a:rPr lang="en-US" altLang="zh-CN" sz="2400" dirty="0">
                <a:latin typeface="STXinwei" panose="02010800040101010101" pitchFamily="2" charset="-122"/>
                <a:ea typeface="STXinwei" panose="02010800040101010101" pitchFamily="2" charset="-122"/>
              </a:rPr>
              <a:t>, array, policy)</a:t>
            </a:r>
            <a:endParaRPr lang="en-US" altLang="zh-CN"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内存管理</a:t>
            </a:r>
            <a:r>
              <a:rPr lang="en-US" altLang="zh-CN" sz="2400" dirty="0">
                <a:latin typeface="STXinwei" panose="02010800040101010101" pitchFamily="2" charset="-122"/>
                <a:ea typeface="STXinwei" panose="02010800040101010101" pitchFamily="2" charset="-122"/>
              </a:rPr>
              <a:t>(mm, </a:t>
            </a:r>
            <a:r>
              <a:rPr lang="en-US" altLang="zh-CN" sz="2400" dirty="0" err="1">
                <a:latin typeface="STXinwei" panose="02010800040101010101" pitchFamily="2" charset="-122"/>
                <a:ea typeface="STXinwei" panose="02010800040101010101" pitchFamily="2" charset="-122"/>
              </a:rPr>
              <a:t>active_mm</a:t>
            </a:r>
            <a:r>
              <a:rPr lang="en-US" altLang="zh-CN" sz="2400" dirty="0">
                <a:latin typeface="STXinwei" panose="02010800040101010101" pitchFamily="2" charset="-122"/>
                <a:ea typeface="STXinwei" panose="02010800040101010101" pitchFamily="2" charset="-122"/>
              </a:rPr>
              <a:t>)</a:t>
            </a:r>
            <a:endParaRPr lang="en-US" altLang="zh-CN"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进程状态位信息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binfmt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exit_state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exit_code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exit_signal</a:t>
            </a:r>
            <a:r>
              <a:rPr lang="en-US" altLang="zh-CN" sz="2400" dirty="0">
                <a:latin typeface="STXinwei" panose="02010800040101010101" pitchFamily="2" charset="-122"/>
                <a:ea typeface="STXinwei" panose="02010800040101010101" pitchFamily="2" charset="-122"/>
              </a:rPr>
              <a:t>)</a:t>
            </a:r>
            <a:endParaRPr lang="en-US" altLang="zh-CN"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身份信息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pid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tgid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fsgid</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家族信息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real_parent</a:t>
            </a:r>
            <a:r>
              <a:rPr lang="en-US" altLang="zh-CN" sz="2400" dirty="0">
                <a:latin typeface="STXinwei" panose="02010800040101010101" pitchFamily="2" charset="-122"/>
                <a:ea typeface="STXinwei" panose="02010800040101010101" pitchFamily="2" charset="-122"/>
              </a:rPr>
              <a:t>, parent, children, sibling)</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进程耗间信息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realtime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utime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starttime</a:t>
            </a:r>
            <a:r>
              <a:rPr lang="en-US" altLang="zh-CN" sz="2400" dirty="0">
                <a:latin typeface="STXinwei" panose="02010800040101010101" pitchFamily="2" charset="-122"/>
                <a:ea typeface="STXinwei" panose="02010800040101010101" pitchFamily="2" charset="-122"/>
              </a:rPr>
              <a:t>)</a:t>
            </a:r>
            <a:endParaRPr lang="en-US" altLang="zh-CN"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时钟信息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it_prof_expires</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it_virt_expires</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it_sched_expires</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文件系统信息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link_count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a:t>
            </a:r>
            <a:r>
              <a:rPr lang="en-US" altLang="zh-CN" sz="2400" dirty="0">
                <a:latin typeface="STXinwei" panose="02010800040101010101" pitchFamily="2" charset="-122"/>
                <a:ea typeface="STXinwei" panose="02010800040101010101" pitchFamily="2" charset="-122"/>
              </a:rPr>
              <a:t>, files)</a:t>
            </a:r>
            <a:endParaRPr lang="zh-CN" altLang="en-US" sz="2400" dirty="0">
              <a:latin typeface="STXinwei" panose="02010800040101010101" pitchFamily="2" charset="-122"/>
              <a:ea typeface="STXinwei" panose="02010800040101010101" pitchFamily="2" charset="-122"/>
            </a:endParaRPr>
          </a:p>
          <a:p>
            <a:pPr eaLnBrk="1" hangingPunct="1">
              <a:defRPr/>
            </a:pPr>
            <a:r>
              <a:rPr lang="en-US" altLang="zh-CN" sz="2400" dirty="0">
                <a:latin typeface="STXinwei" panose="02010800040101010101" pitchFamily="2" charset="-122"/>
                <a:ea typeface="STXinwei" panose="02010800040101010101" pitchFamily="2" charset="-122"/>
              </a:rPr>
              <a:t>IPC</a:t>
            </a:r>
            <a:r>
              <a:rPr lang="zh-CN" altLang="en-US" sz="2400" dirty="0">
                <a:latin typeface="STXinwei" panose="02010800040101010101" pitchFamily="2" charset="-122"/>
                <a:ea typeface="STXinwei" panose="02010800040101010101" pitchFamily="2" charset="-122"/>
              </a:rPr>
              <a:t>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sysvsem</a:t>
            </a:r>
            <a:r>
              <a:rPr lang="en-US" altLang="zh-CN" sz="2400" dirty="0">
                <a:latin typeface="STXinwei" panose="02010800040101010101" pitchFamily="2" charset="-122"/>
                <a:ea typeface="STXinwei" panose="02010800040101010101" pitchFamily="2" charset="-122"/>
              </a:rPr>
              <a:t>, signal, </a:t>
            </a:r>
            <a:r>
              <a:rPr lang="en-US" altLang="zh-CN" sz="2400" dirty="0" err="1">
                <a:latin typeface="STXinwei" panose="02010800040101010101" pitchFamily="2" charset="-122"/>
                <a:ea typeface="STXinwei" panose="02010800040101010101" pitchFamily="2" charset="-122"/>
              </a:rPr>
              <a:t>sighand</a:t>
            </a:r>
            <a:r>
              <a:rPr lang="en-US" altLang="zh-CN" sz="2400" dirty="0">
                <a:latin typeface="STXinwei" panose="02010800040101010101" pitchFamily="2" charset="-122"/>
                <a:ea typeface="STXinwei" panose="02010800040101010101" pitchFamily="2" charset="-122"/>
              </a:rPr>
              <a:t>, blocked, </a:t>
            </a:r>
            <a:r>
              <a:rPr lang="en-US" altLang="zh-CN" sz="2400" dirty="0" err="1">
                <a:latin typeface="STXinwei" panose="02010800040101010101" pitchFamily="2" charset="-122"/>
                <a:ea typeface="STXinwei" panose="02010800040101010101" pitchFamily="2" charset="-122"/>
              </a:rPr>
              <a:t>sigmask</a:t>
            </a:r>
            <a:r>
              <a:rPr lang="en-US" altLang="zh-CN" sz="2400" dirty="0">
                <a:latin typeface="STXinwei" panose="02010800040101010101" pitchFamily="2" charset="-122"/>
                <a:ea typeface="STXinwei" panose="02010800040101010101" pitchFamily="2" charset="-122"/>
              </a:rPr>
              <a:t>, pending)</a:t>
            </a:r>
            <a:endParaRPr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p:txBody>
          <a:bodyPr/>
          <a:lstStyle/>
          <a:p>
            <a:pPr>
              <a:defRPr/>
            </a:pPr>
            <a:fld id="{84F15F23-D3AC-4E27-A814-DE362BAF3731}"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F222784-0BE2-43B9-AC7A-6A676BB6C6D1}" type="slidenum">
              <a:rPr lang="en-US" altLang="zh-CN"/>
            </a:fld>
            <a:endParaRPr lang="en-US" altLang="zh-CN"/>
          </a:p>
        </p:txBody>
      </p:sp>
      <p:sp>
        <p:nvSpPr>
          <p:cNvPr id="532482" name="Rectangle 2"/>
          <p:cNvSpPr>
            <a:spLocks noGrp="1" noChangeArrowheads="1"/>
          </p:cNvSpPr>
          <p:nvPr>
            <p:ph type="title"/>
          </p:nvPr>
        </p:nvSpPr>
        <p:spPr/>
        <p:txBody>
          <a:bodyPr/>
          <a:lstStyle/>
          <a:p>
            <a:pPr eaLnBrk="1" hangingPunct="1">
              <a:defRPr/>
            </a:pPr>
            <a:r>
              <a:rPr lang="en-US" altLang="zh-CN" dirty="0"/>
              <a:t>Linux</a:t>
            </a:r>
            <a:r>
              <a:rPr lang="zh-CN" altLang="en-US" dirty="0"/>
              <a:t>进程描述符与进程资源相关的信息 </a:t>
            </a:r>
            <a:endParaRPr lang="zh-CN" altLang="en-US" dirty="0"/>
          </a:p>
        </p:txBody>
      </p:sp>
      <p:sp>
        <p:nvSpPr>
          <p:cNvPr id="532483" name="Rectangle 3"/>
          <p:cNvSpPr>
            <a:spLocks noGrp="1" noChangeArrowheads="1"/>
          </p:cNvSpPr>
          <p:nvPr>
            <p:ph type="body" idx="1"/>
          </p:nvPr>
        </p:nvSpPr>
        <p:spPr/>
        <p:txBody>
          <a:bodyPr/>
          <a:lstStyle/>
          <a:p>
            <a:pPr eaLnBrk="1" hangingPunct="1">
              <a:defRPr/>
            </a:pPr>
            <a:endParaRPr lang="zh-CN" altLang="zh-CN"/>
          </a:p>
        </p:txBody>
      </p:sp>
      <p:pic>
        <p:nvPicPr>
          <p:cNvPr id="16389" name="Picture 4"/>
          <p:cNvPicPr>
            <a:picLocks noChangeAspect="1" noChangeArrowheads="1"/>
          </p:cNvPicPr>
          <p:nvPr/>
        </p:nvPicPr>
        <p:blipFill>
          <a:blip r:embed="rId1" cstate="print"/>
          <a:srcRect/>
          <a:stretch>
            <a:fillRect/>
          </a:stretch>
        </p:blipFill>
        <p:spPr bwMode="auto">
          <a:xfrm>
            <a:off x="1674813" y="1366838"/>
            <a:ext cx="6480175" cy="5359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en-US" altLang="en-US" dirty="0">
                <a:effectLst/>
                <a:latin typeface="华文新魏" charset="0"/>
                <a:ea typeface="华文新魏" charset="0"/>
                <a:cs typeface="华文新魏" charset="0"/>
              </a:rPr>
              <a:t>区分不同的处理器状态，</a:t>
            </a:r>
            <a:r>
              <a:rPr lang="zh-CN" altLang="en-US" dirty="0">
                <a:effectLst/>
                <a:latin typeface="华文新魏" charset="0"/>
                <a:ea typeface="华文新魏" charset="0"/>
                <a:cs typeface="华文新魏" charset="0"/>
              </a:rPr>
              <a:t>内容</a:t>
            </a:r>
            <a:r>
              <a:rPr lang="en-US" altLang="en-US" dirty="0">
                <a:effectLst/>
                <a:latin typeface="华文新魏" charset="0"/>
                <a:ea typeface="华文新魏" charset="0"/>
                <a:cs typeface="华文新魏" charset="0"/>
              </a:rPr>
              <a:t>包括</a:t>
            </a:r>
            <a:endParaRPr lang="zh-CN" altLang="en-US"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程序基本状态</a:t>
            </a:r>
            <a:endParaRPr lang="zh-CN" altLang="en-US"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程序计数器</a:t>
            </a:r>
            <a:endParaRPr lang="zh-CN" altLang="en-US" b="1"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条件码</a:t>
            </a:r>
            <a:endParaRPr lang="zh-CN" altLang="en-US" b="1"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处理器状态位</a:t>
            </a:r>
            <a:endParaRPr lang="zh-CN" altLang="en-US" b="1" dirty="0">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中断码</a:t>
            </a:r>
            <a:endParaRPr lang="en-US" altLang="zh-CN"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保存程序执行时当前发生的中断事件</a:t>
            </a:r>
            <a:endParaRPr lang="zh-CN" altLang="en-US" b="1" dirty="0">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中断屏蔽位</a:t>
            </a:r>
            <a:endParaRPr lang="en-US" altLang="zh-CN"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指明程序执行中发生中断事件时，是否响应出现的中断事件</a:t>
            </a:r>
            <a:endParaRPr lang="zh-CN" altLang="en-US" b="1" dirty="0">
              <a:latin typeface="华文新魏" charset="0"/>
              <a:ea typeface="华文新魏" charset="0"/>
              <a:cs typeface="华文新魏" charset="0"/>
            </a:endParaRPr>
          </a:p>
        </p:txBody>
      </p:sp>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程序状态字</a:t>
            </a:r>
            <a:endParaRPr lang="en-US" altLang="zh-CN"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560" y="476672"/>
            <a:ext cx="7501580" cy="576262"/>
          </a:xfrm>
        </p:spPr>
        <p:txBody>
          <a:bodyPr/>
          <a:lstStyle/>
          <a:p>
            <a:pPr eaLnBrk="1" hangingPunct="1"/>
            <a:r>
              <a:rPr altLang="zh-CN" noProof="1">
                <a:latin typeface="华文新魏" charset="0"/>
                <a:ea typeface="华文新魏" charset="0"/>
                <a:cs typeface="华文新魏" charset="0"/>
              </a:rPr>
              <a:t>Linux</a:t>
            </a:r>
            <a:r>
              <a:rPr noProof="1">
                <a:latin typeface="华文新魏" charset="0"/>
                <a:ea typeface="华文新魏" charset="0"/>
                <a:cs typeface="华文新魏" charset="0"/>
              </a:rPr>
              <a:t>进程核心栈</a:t>
            </a:r>
            <a:r>
              <a:rPr lang="zh-CN" altLang="en-US" dirty="0">
                <a:latin typeface="华文新魏" charset="0"/>
                <a:ea typeface="华文新魏" charset="0"/>
                <a:cs typeface="华文新魏" charset="0"/>
              </a:rPr>
              <a:t>、</a:t>
            </a:r>
            <a:r>
              <a:rPr altLang="zh-CN" noProof="1">
                <a:latin typeface="华文新魏" charset="0"/>
                <a:ea typeface="华文新魏" charset="0"/>
                <a:cs typeface="华文新魏" charset="0"/>
              </a:rPr>
              <a:t>PCB</a:t>
            </a:r>
            <a:r>
              <a:rPr noProof="1">
                <a:latin typeface="华文新魏" charset="0"/>
                <a:ea typeface="华文新魏" charset="0"/>
                <a:cs typeface="华文新魏" charset="0"/>
              </a:rPr>
              <a:t>和</a:t>
            </a:r>
            <a:r>
              <a:rPr lang="zh-CN" altLang="en-US" dirty="0">
                <a:latin typeface="华文新魏" charset="0"/>
                <a:ea typeface="华文新魏" charset="0"/>
                <a:cs typeface="华文新魏" charset="0"/>
              </a:rPr>
              <a:t>虚存映象</a:t>
            </a:r>
            <a:endParaRPr lang="zh-CN" altLang="en-US" dirty="0">
              <a:solidFill>
                <a:schemeClr val="tx1"/>
              </a:solidFill>
              <a:latin typeface="华文新魏" charset="0"/>
              <a:ea typeface="华文新魏" charset="0"/>
              <a:cs typeface="华文新魏" charset="0"/>
            </a:endParaRPr>
          </a:p>
        </p:txBody>
      </p:sp>
      <p:grpSp>
        <p:nvGrpSpPr>
          <p:cNvPr id="17411" name="Group 15"/>
          <p:cNvGrpSpPr/>
          <p:nvPr/>
        </p:nvGrpSpPr>
        <p:grpSpPr bwMode="auto">
          <a:xfrm>
            <a:off x="4287838" y="1413223"/>
            <a:ext cx="4387850" cy="5040312"/>
            <a:chOff x="5533" y="9396"/>
            <a:chExt cx="4500" cy="4680"/>
          </a:xfrm>
        </p:grpSpPr>
        <p:sp>
          <p:nvSpPr>
            <p:cNvPr id="17427" name="Text Box 16"/>
            <p:cNvSpPr txBox="1">
              <a:spLocks noChangeArrowheads="1"/>
            </p:cNvSpPr>
            <p:nvPr/>
          </p:nvSpPr>
          <p:spPr bwMode="auto">
            <a:xfrm>
              <a:off x="7333" y="13452"/>
              <a:ext cx="540" cy="624"/>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     </a:t>
              </a:r>
              <a:endParaRPr lang="en-US" altLang="zh-CN" sz="1600">
                <a:solidFill>
                  <a:schemeClr val="tx2"/>
                </a:solidFill>
                <a:latin typeface="华文新魏" charset="0"/>
                <a:ea typeface="华文新魏" charset="0"/>
                <a:cs typeface="华文新魏" charset="0"/>
              </a:endParaRPr>
            </a:p>
          </p:txBody>
        </p:sp>
        <p:sp>
          <p:nvSpPr>
            <p:cNvPr id="17428" name="Text Box 17"/>
            <p:cNvSpPr txBox="1">
              <a:spLocks noChangeArrowheads="1"/>
            </p:cNvSpPr>
            <p:nvPr/>
          </p:nvSpPr>
          <p:spPr bwMode="auto">
            <a:xfrm>
              <a:off x="5533" y="13452"/>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0</a:t>
              </a:r>
              <a:endParaRPr lang="en-US" altLang="zh-CN" sz="1600">
                <a:solidFill>
                  <a:schemeClr val="tx2"/>
                </a:solidFill>
                <a:latin typeface="华文新魏" charset="0"/>
                <a:ea typeface="华文新魏" charset="0"/>
                <a:cs typeface="华文新魏" charset="0"/>
              </a:endParaRPr>
            </a:p>
          </p:txBody>
        </p:sp>
        <p:sp>
          <p:nvSpPr>
            <p:cNvPr id="17429" name="Text Box 18"/>
            <p:cNvSpPr txBox="1">
              <a:spLocks noChangeArrowheads="1"/>
            </p:cNvSpPr>
            <p:nvPr/>
          </p:nvSpPr>
          <p:spPr bwMode="auto">
            <a:xfrm>
              <a:off x="5533" y="12984"/>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olidFill>
                    <a:schemeClr val="tx2"/>
                  </a:solidFill>
                  <a:latin typeface="华文新魏" charset="0"/>
                  <a:ea typeface="华文新魏" charset="0"/>
                  <a:cs typeface="华文新魏" charset="0"/>
                </a:rPr>
                <a:t>0x08048000</a:t>
              </a:r>
              <a:endParaRPr lang="en-US" altLang="zh-CN" sz="1400" dirty="0">
                <a:solidFill>
                  <a:schemeClr val="tx2"/>
                </a:solidFill>
                <a:latin typeface="华文新魏" charset="0"/>
                <a:ea typeface="华文新魏" charset="0"/>
                <a:cs typeface="华文新魏" charset="0"/>
              </a:endParaRPr>
            </a:p>
          </p:txBody>
        </p:sp>
        <p:sp>
          <p:nvSpPr>
            <p:cNvPr id="17430" name="Text Box 19"/>
            <p:cNvSpPr txBox="1">
              <a:spLocks noChangeArrowheads="1"/>
            </p:cNvSpPr>
            <p:nvPr/>
          </p:nvSpPr>
          <p:spPr bwMode="auto">
            <a:xfrm>
              <a:off x="5533" y="11112"/>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tx2"/>
                  </a:solidFill>
                  <a:latin typeface="华文新魏" charset="0"/>
                  <a:ea typeface="华文新魏" charset="0"/>
                  <a:cs typeface="华文新魏" charset="0"/>
                </a:rPr>
                <a:t>0x40000000</a:t>
              </a:r>
              <a:endParaRPr lang="en-US" altLang="zh-CN" sz="1400">
                <a:solidFill>
                  <a:schemeClr val="tx2"/>
                </a:solidFill>
                <a:latin typeface="华文新魏" charset="0"/>
                <a:ea typeface="华文新魏" charset="0"/>
                <a:cs typeface="华文新魏" charset="0"/>
              </a:endParaRPr>
            </a:p>
          </p:txBody>
        </p:sp>
        <p:sp>
          <p:nvSpPr>
            <p:cNvPr id="17431" name="Text Box 20"/>
            <p:cNvSpPr txBox="1">
              <a:spLocks noChangeArrowheads="1"/>
            </p:cNvSpPr>
            <p:nvPr/>
          </p:nvSpPr>
          <p:spPr bwMode="auto">
            <a:xfrm>
              <a:off x="5533" y="9708"/>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tx2"/>
                  </a:solidFill>
                  <a:latin typeface="华文新魏" charset="0"/>
                  <a:ea typeface="华文新魏" charset="0"/>
                  <a:cs typeface="华文新魏" charset="0"/>
                </a:rPr>
                <a:t>0xc0000000</a:t>
              </a:r>
              <a:endParaRPr lang="en-US" altLang="zh-CN" sz="1400">
                <a:solidFill>
                  <a:schemeClr val="tx2"/>
                </a:solidFill>
                <a:latin typeface="华文新魏" charset="0"/>
                <a:ea typeface="华文新魏" charset="0"/>
                <a:cs typeface="华文新魏" charset="0"/>
              </a:endParaRPr>
            </a:p>
          </p:txBody>
        </p:sp>
        <p:sp>
          <p:nvSpPr>
            <p:cNvPr id="17432" name="Text Box 21"/>
            <p:cNvSpPr txBox="1">
              <a:spLocks noChangeArrowheads="1"/>
            </p:cNvSpPr>
            <p:nvPr/>
          </p:nvSpPr>
          <p:spPr bwMode="auto">
            <a:xfrm>
              <a:off x="6793" y="9396"/>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内核虚存</a:t>
              </a:r>
              <a:endParaRPr lang="zh-CN" altLang="en-US" sz="1600">
                <a:solidFill>
                  <a:schemeClr val="tx2"/>
                </a:solidFill>
                <a:latin typeface="华文新魏" charset="0"/>
                <a:ea typeface="华文新魏" charset="0"/>
                <a:cs typeface="华文新魏" charset="0"/>
              </a:endParaRPr>
            </a:p>
          </p:txBody>
        </p:sp>
        <p:sp>
          <p:nvSpPr>
            <p:cNvPr id="17433" name="Text Box 22"/>
            <p:cNvSpPr txBox="1">
              <a:spLocks noChangeArrowheads="1"/>
            </p:cNvSpPr>
            <p:nvPr/>
          </p:nvSpPr>
          <p:spPr bwMode="auto">
            <a:xfrm>
              <a:off x="6793" y="9864"/>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用户栈</a:t>
              </a:r>
              <a:r>
                <a:rPr lang="en-US" altLang="zh-CN" sz="1600">
                  <a:solidFill>
                    <a:schemeClr val="tx2"/>
                  </a:solidFill>
                  <a:latin typeface="华文新魏" charset="0"/>
                  <a:ea typeface="华文新魏" charset="0"/>
                  <a:cs typeface="华文新魏" charset="0"/>
                </a:rPr>
                <a:t>(</a:t>
              </a:r>
              <a:r>
                <a:rPr lang="zh-CN" altLang="en-US" sz="1600">
                  <a:solidFill>
                    <a:schemeClr val="tx2"/>
                  </a:solidFill>
                  <a:latin typeface="华文新魏" charset="0"/>
                  <a:ea typeface="华文新魏" charset="0"/>
                  <a:cs typeface="华文新魏" charset="0"/>
                </a:rPr>
                <a:t>运行时创建</a:t>
              </a:r>
              <a:r>
                <a:rPr lang="en-US" altLang="zh-CN" sz="1600">
                  <a:solidFill>
                    <a:schemeClr val="tx2"/>
                  </a:solidFill>
                  <a:latin typeface="华文新魏" charset="0"/>
                  <a:ea typeface="华文新魏" charset="0"/>
                  <a:cs typeface="华文新魏" charset="0"/>
                </a:rPr>
                <a:t>)</a:t>
              </a:r>
              <a:endParaRPr lang="en-US" altLang="zh-CN" sz="1600">
                <a:solidFill>
                  <a:schemeClr val="tx2"/>
                </a:solidFill>
                <a:latin typeface="华文新魏" charset="0"/>
                <a:ea typeface="华文新魏" charset="0"/>
                <a:cs typeface="华文新魏" charset="0"/>
              </a:endParaRPr>
            </a:p>
          </p:txBody>
        </p:sp>
        <p:sp>
          <p:nvSpPr>
            <p:cNvPr id="17434" name="Text Box 23"/>
            <p:cNvSpPr txBox="1">
              <a:spLocks noChangeArrowheads="1"/>
            </p:cNvSpPr>
            <p:nvPr/>
          </p:nvSpPr>
          <p:spPr bwMode="auto">
            <a:xfrm>
              <a:off x="6793" y="10332"/>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solidFill>
                  <a:schemeClr val="tx2"/>
                </a:solidFill>
                <a:latin typeface="华文新魏" charset="0"/>
                <a:ea typeface="华文新魏" charset="0"/>
                <a:cs typeface="华文新魏" charset="0"/>
              </a:endParaRPr>
            </a:p>
          </p:txBody>
        </p:sp>
        <p:sp>
          <p:nvSpPr>
            <p:cNvPr id="17435" name="Text Box 24"/>
            <p:cNvSpPr txBox="1">
              <a:spLocks noChangeArrowheads="1"/>
            </p:cNvSpPr>
            <p:nvPr/>
          </p:nvSpPr>
          <p:spPr bwMode="auto">
            <a:xfrm>
              <a:off x="6793" y="10800"/>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共享库主存映象区</a:t>
              </a:r>
              <a:endParaRPr lang="zh-CN" altLang="en-US" sz="1600">
                <a:solidFill>
                  <a:schemeClr val="tx2"/>
                </a:solidFill>
                <a:latin typeface="华文新魏" charset="0"/>
                <a:ea typeface="华文新魏" charset="0"/>
                <a:cs typeface="华文新魏" charset="0"/>
              </a:endParaRPr>
            </a:p>
          </p:txBody>
        </p:sp>
        <p:sp>
          <p:nvSpPr>
            <p:cNvPr id="17436" name="Text Box 25"/>
            <p:cNvSpPr txBox="1">
              <a:spLocks noChangeArrowheads="1"/>
            </p:cNvSpPr>
            <p:nvPr/>
          </p:nvSpPr>
          <p:spPr bwMode="auto">
            <a:xfrm>
              <a:off x="6793" y="11268"/>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solidFill>
                  <a:schemeClr val="tx2"/>
                </a:solidFill>
                <a:latin typeface="华文新魏" charset="0"/>
                <a:ea typeface="华文新魏" charset="0"/>
                <a:cs typeface="华文新魏" charset="0"/>
              </a:endParaRPr>
            </a:p>
          </p:txBody>
        </p:sp>
        <p:sp>
          <p:nvSpPr>
            <p:cNvPr id="17437" name="Text Box 26"/>
            <p:cNvSpPr txBox="1">
              <a:spLocks noChangeArrowheads="1"/>
            </p:cNvSpPr>
            <p:nvPr/>
          </p:nvSpPr>
          <p:spPr bwMode="auto">
            <a:xfrm>
              <a:off x="6793" y="11736"/>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运行时堆空间</a:t>
              </a:r>
              <a:endParaRPr lang="zh-CN" altLang="en-US" sz="1600">
                <a:solidFill>
                  <a:schemeClr val="tx2"/>
                </a:solidFill>
                <a:latin typeface="华文新魏" charset="0"/>
                <a:ea typeface="华文新魏" charset="0"/>
                <a:cs typeface="华文新魏" charset="0"/>
              </a:endParaRPr>
            </a:p>
            <a:p>
              <a:pPr algn="just" eaLnBrk="1" hangingPunct="1"/>
              <a:r>
                <a:rPr lang="zh-CN" altLang="en-US" sz="1600">
                  <a:solidFill>
                    <a:schemeClr val="tx2"/>
                  </a:solidFill>
                  <a:latin typeface="华文新魏" charset="0"/>
                  <a:ea typeface="华文新魏" charset="0"/>
                  <a:cs typeface="华文新魏" charset="0"/>
                </a:rPr>
                <a:t>堆</a:t>
              </a:r>
              <a:r>
                <a:rPr lang="en-US" altLang="zh-CN" sz="1600">
                  <a:solidFill>
                    <a:schemeClr val="tx2"/>
                  </a:solidFill>
                  <a:latin typeface="华文新魏" charset="0"/>
                  <a:ea typeface="华文新魏" charset="0"/>
                  <a:cs typeface="华文新魏" charset="0"/>
                </a:rPr>
                <a:t>(malloc</a:t>
              </a:r>
              <a:r>
                <a:rPr lang="zh-CN" altLang="en-US" sz="1600">
                  <a:solidFill>
                    <a:schemeClr val="tx2"/>
                  </a:solidFill>
                  <a:latin typeface="华文新魏" charset="0"/>
                  <a:ea typeface="华文新魏" charset="0"/>
                  <a:cs typeface="华文新魏" charset="0"/>
                </a:rPr>
                <a:t>创建</a:t>
              </a:r>
              <a:r>
                <a:rPr lang="en-US" altLang="zh-CN" sz="1600">
                  <a:solidFill>
                    <a:schemeClr val="tx2"/>
                  </a:solidFill>
                  <a:latin typeface="华文新魏" charset="0"/>
                  <a:ea typeface="华文新魏" charset="0"/>
                  <a:cs typeface="华文新魏" charset="0"/>
                </a:rPr>
                <a:t>)</a:t>
              </a:r>
              <a:endParaRPr lang="en-US" altLang="zh-CN" sz="1600">
                <a:solidFill>
                  <a:schemeClr val="tx2"/>
                </a:solidFill>
                <a:latin typeface="华文新魏" charset="0"/>
                <a:ea typeface="华文新魏" charset="0"/>
                <a:cs typeface="华文新魏" charset="0"/>
              </a:endParaRPr>
            </a:p>
          </p:txBody>
        </p:sp>
        <p:sp>
          <p:nvSpPr>
            <p:cNvPr id="17438" name="Text Box 27"/>
            <p:cNvSpPr txBox="1">
              <a:spLocks noChangeArrowheads="1"/>
            </p:cNvSpPr>
            <p:nvPr/>
          </p:nvSpPr>
          <p:spPr bwMode="auto">
            <a:xfrm>
              <a:off x="6793" y="12204"/>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读</a:t>
              </a:r>
              <a:r>
                <a:rPr lang="en-US" altLang="zh-CN" sz="1600">
                  <a:solidFill>
                    <a:schemeClr val="tx2"/>
                  </a:solidFill>
                  <a:latin typeface="华文新魏" charset="0"/>
                  <a:ea typeface="华文新魏" charset="0"/>
                  <a:cs typeface="华文新魏" charset="0"/>
                </a:rPr>
                <a:t>/</a:t>
              </a:r>
              <a:r>
                <a:rPr lang="zh-CN" altLang="en-US" sz="1600">
                  <a:solidFill>
                    <a:schemeClr val="tx2"/>
                  </a:solidFill>
                  <a:latin typeface="华文新魏" charset="0"/>
                  <a:ea typeface="华文新魏" charset="0"/>
                  <a:cs typeface="华文新魏" charset="0"/>
                </a:rPr>
                <a:t>写段</a:t>
              </a:r>
              <a:endParaRPr lang="zh-CN" altLang="en-US" sz="1600">
                <a:solidFill>
                  <a:schemeClr val="tx2"/>
                </a:solidFill>
                <a:latin typeface="华文新魏" charset="0"/>
                <a:ea typeface="华文新魏" charset="0"/>
                <a:cs typeface="华文新魏" charset="0"/>
              </a:endParaRPr>
            </a:p>
          </p:txBody>
        </p:sp>
        <p:sp>
          <p:nvSpPr>
            <p:cNvPr id="17439" name="Text Box 28"/>
            <p:cNvSpPr txBox="1">
              <a:spLocks noChangeArrowheads="1"/>
            </p:cNvSpPr>
            <p:nvPr/>
          </p:nvSpPr>
          <p:spPr bwMode="auto">
            <a:xfrm>
              <a:off x="6793" y="12672"/>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只读段</a:t>
              </a:r>
              <a:endParaRPr lang="zh-CN" altLang="en-US" sz="1600">
                <a:solidFill>
                  <a:schemeClr val="tx2"/>
                </a:solidFill>
                <a:latin typeface="华文新魏" charset="0"/>
                <a:ea typeface="华文新魏" charset="0"/>
                <a:cs typeface="华文新魏" charset="0"/>
              </a:endParaRPr>
            </a:p>
          </p:txBody>
        </p:sp>
        <p:sp>
          <p:nvSpPr>
            <p:cNvPr id="17440" name="Text Box 29"/>
            <p:cNvSpPr txBox="1">
              <a:spLocks noChangeArrowheads="1"/>
            </p:cNvSpPr>
            <p:nvPr/>
          </p:nvSpPr>
          <p:spPr bwMode="auto">
            <a:xfrm>
              <a:off x="8953" y="12360"/>
              <a:ext cx="1080" cy="624"/>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2"/>
                  </a:solidFill>
                  <a:latin typeface="华文新魏" charset="0"/>
                  <a:ea typeface="华文新魏" charset="0"/>
                  <a:cs typeface="华文新魏" charset="0"/>
                </a:rPr>
                <a:t>从可执行文件加载</a:t>
              </a:r>
              <a:endParaRPr lang="zh-CN" altLang="en-US" sz="1600">
                <a:solidFill>
                  <a:schemeClr val="tx2"/>
                </a:solidFill>
                <a:latin typeface="华文新魏" charset="0"/>
                <a:ea typeface="华文新魏" charset="0"/>
                <a:cs typeface="华文新魏" charset="0"/>
              </a:endParaRPr>
            </a:p>
          </p:txBody>
        </p:sp>
        <p:sp>
          <p:nvSpPr>
            <p:cNvPr id="17441" name="AutoShape 30"/>
            <p:cNvSpPr/>
            <p:nvPr/>
          </p:nvSpPr>
          <p:spPr bwMode="auto">
            <a:xfrm>
              <a:off x="8773" y="12204"/>
              <a:ext cx="180" cy="936"/>
            </a:xfrm>
            <a:prstGeom prst="rightBrace">
              <a:avLst>
                <a:gd name="adj1" fmla="val 43333"/>
                <a:gd name="adj2" fmla="val 50000"/>
              </a:avLst>
            </a:prstGeom>
            <a:noFill/>
            <a:ln w="9525">
              <a:solidFill>
                <a:srgbClr val="000000"/>
              </a:solidFill>
              <a:round/>
            </a:ln>
          </p:spPr>
          <p:txBody>
            <a:bodyPr/>
            <a:lstStyle/>
            <a:p>
              <a:endParaRPr lang="zh-CN" altLang="en-US"/>
            </a:p>
          </p:txBody>
        </p:sp>
        <p:sp>
          <p:nvSpPr>
            <p:cNvPr id="17442" name="Text Box 31"/>
            <p:cNvSpPr txBox="1">
              <a:spLocks noChangeArrowheads="1"/>
            </p:cNvSpPr>
            <p:nvPr/>
          </p:nvSpPr>
          <p:spPr bwMode="auto">
            <a:xfrm>
              <a:off x="8953" y="10020"/>
              <a:ext cx="540" cy="468"/>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esp</a:t>
              </a:r>
              <a:endParaRPr lang="en-US" altLang="zh-CN" sz="1600">
                <a:solidFill>
                  <a:schemeClr val="tx2"/>
                </a:solidFill>
                <a:latin typeface="华文新魏" charset="0"/>
                <a:ea typeface="华文新魏" charset="0"/>
                <a:cs typeface="华文新魏" charset="0"/>
              </a:endParaRPr>
            </a:p>
          </p:txBody>
        </p:sp>
        <p:sp>
          <p:nvSpPr>
            <p:cNvPr id="17443" name="Line 32"/>
            <p:cNvSpPr>
              <a:spLocks noChangeShapeType="1"/>
            </p:cNvSpPr>
            <p:nvPr/>
          </p:nvSpPr>
          <p:spPr bwMode="auto">
            <a:xfrm flipH="1">
              <a:off x="8773" y="10176"/>
              <a:ext cx="360" cy="0"/>
            </a:xfrm>
            <a:prstGeom prst="line">
              <a:avLst/>
            </a:prstGeom>
            <a:noFill/>
            <a:ln w="9525">
              <a:solidFill>
                <a:srgbClr val="000000"/>
              </a:solidFill>
              <a:round/>
              <a:tailEnd type="triangle" w="med" len="med"/>
            </a:ln>
          </p:spPr>
          <p:txBody>
            <a:bodyPr/>
            <a:lstStyle/>
            <a:p>
              <a:endParaRPr lang="zh-CN" altLang="en-US"/>
            </a:p>
          </p:txBody>
        </p:sp>
        <p:sp>
          <p:nvSpPr>
            <p:cNvPr id="17444" name="Line 33"/>
            <p:cNvSpPr>
              <a:spLocks noChangeShapeType="1"/>
            </p:cNvSpPr>
            <p:nvPr/>
          </p:nvSpPr>
          <p:spPr bwMode="auto">
            <a:xfrm flipH="1">
              <a:off x="8773" y="10176"/>
              <a:ext cx="360" cy="0"/>
            </a:xfrm>
            <a:prstGeom prst="line">
              <a:avLst/>
            </a:prstGeom>
            <a:noFill/>
            <a:ln w="9525">
              <a:solidFill>
                <a:srgbClr val="000000"/>
              </a:solidFill>
              <a:round/>
              <a:tailEnd type="triangle" w="med" len="med"/>
            </a:ln>
          </p:spPr>
          <p:txBody>
            <a:bodyPr/>
            <a:lstStyle/>
            <a:p>
              <a:endParaRPr lang="zh-CN" altLang="en-US"/>
            </a:p>
          </p:txBody>
        </p:sp>
        <p:sp>
          <p:nvSpPr>
            <p:cNvPr id="17445" name="Text Box 34"/>
            <p:cNvSpPr txBox="1">
              <a:spLocks noChangeArrowheads="1"/>
            </p:cNvSpPr>
            <p:nvPr/>
          </p:nvSpPr>
          <p:spPr bwMode="auto">
            <a:xfrm>
              <a:off x="8953" y="9396"/>
              <a:ext cx="1080" cy="624"/>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chemeClr val="tx2"/>
                  </a:solidFill>
                  <a:latin typeface="华文新魏" charset="0"/>
                  <a:ea typeface="华文新魏" charset="0"/>
                  <a:cs typeface="华文新魏" charset="0"/>
                </a:rPr>
                <a:t>用户代码</a:t>
              </a:r>
              <a:endParaRPr lang="zh-CN" altLang="en-US" sz="1400">
                <a:solidFill>
                  <a:schemeClr val="tx2"/>
                </a:solidFill>
                <a:latin typeface="华文新魏" charset="0"/>
                <a:ea typeface="华文新魏" charset="0"/>
                <a:cs typeface="华文新魏" charset="0"/>
              </a:endParaRPr>
            </a:p>
            <a:p>
              <a:pPr eaLnBrk="1" hangingPunct="1"/>
              <a:r>
                <a:rPr lang="zh-CN" altLang="en-US" sz="1400">
                  <a:solidFill>
                    <a:schemeClr val="tx2"/>
                  </a:solidFill>
                  <a:latin typeface="华文新魏" charset="0"/>
                  <a:ea typeface="华文新魏" charset="0"/>
                  <a:cs typeface="华文新魏" charset="0"/>
                </a:rPr>
                <a:t>不可见</a:t>
              </a:r>
              <a:endParaRPr lang="zh-CN" altLang="en-US" sz="1400">
                <a:solidFill>
                  <a:schemeClr val="tx2"/>
                </a:solidFill>
                <a:latin typeface="华文新魏" charset="0"/>
                <a:ea typeface="华文新魏" charset="0"/>
                <a:cs typeface="华文新魏" charset="0"/>
              </a:endParaRPr>
            </a:p>
          </p:txBody>
        </p:sp>
        <p:sp>
          <p:nvSpPr>
            <p:cNvPr id="17446" name="Line 35"/>
            <p:cNvSpPr>
              <a:spLocks noChangeShapeType="1"/>
            </p:cNvSpPr>
            <p:nvPr/>
          </p:nvSpPr>
          <p:spPr bwMode="auto">
            <a:xfrm flipH="1">
              <a:off x="8773" y="9708"/>
              <a:ext cx="360" cy="0"/>
            </a:xfrm>
            <a:prstGeom prst="line">
              <a:avLst/>
            </a:prstGeom>
            <a:noFill/>
            <a:ln w="9525">
              <a:solidFill>
                <a:srgbClr val="000000"/>
              </a:solidFill>
              <a:round/>
              <a:tailEnd type="triangle" w="med" len="med"/>
            </a:ln>
          </p:spPr>
          <p:txBody>
            <a:bodyPr/>
            <a:lstStyle/>
            <a:p>
              <a:endParaRPr lang="zh-CN" altLang="en-US"/>
            </a:p>
          </p:txBody>
        </p:sp>
        <p:sp>
          <p:nvSpPr>
            <p:cNvPr id="17447" name="Text Box 36"/>
            <p:cNvSpPr txBox="1">
              <a:spLocks noChangeArrowheads="1"/>
            </p:cNvSpPr>
            <p:nvPr/>
          </p:nvSpPr>
          <p:spPr bwMode="auto">
            <a:xfrm>
              <a:off x="6793" y="13140"/>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未  用</a:t>
              </a:r>
              <a:endParaRPr lang="zh-CN" altLang="en-US" sz="1600">
                <a:solidFill>
                  <a:schemeClr val="tx2"/>
                </a:solidFill>
                <a:latin typeface="华文新魏" charset="0"/>
                <a:ea typeface="华文新魏" charset="0"/>
                <a:cs typeface="华文新魏" charset="0"/>
              </a:endParaRPr>
            </a:p>
          </p:txBody>
        </p:sp>
        <p:sp>
          <p:nvSpPr>
            <p:cNvPr id="17448" name="Line 37"/>
            <p:cNvSpPr>
              <a:spLocks noChangeShapeType="1"/>
            </p:cNvSpPr>
            <p:nvPr/>
          </p:nvSpPr>
          <p:spPr bwMode="auto">
            <a:xfrm rot="16200000" flipH="1">
              <a:off x="7603" y="10398"/>
              <a:ext cx="180" cy="0"/>
            </a:xfrm>
            <a:prstGeom prst="line">
              <a:avLst/>
            </a:prstGeom>
            <a:noFill/>
            <a:ln w="9525">
              <a:solidFill>
                <a:srgbClr val="000000"/>
              </a:solidFill>
              <a:round/>
              <a:tailEnd type="triangle" w="med" len="med"/>
            </a:ln>
          </p:spPr>
          <p:txBody>
            <a:bodyPr/>
            <a:lstStyle/>
            <a:p>
              <a:endParaRPr lang="zh-CN" altLang="en-US"/>
            </a:p>
          </p:txBody>
        </p:sp>
        <p:sp>
          <p:nvSpPr>
            <p:cNvPr id="17449" name="Line 38"/>
            <p:cNvSpPr>
              <a:spLocks noChangeShapeType="1"/>
            </p:cNvSpPr>
            <p:nvPr/>
          </p:nvSpPr>
          <p:spPr bwMode="auto">
            <a:xfrm rot="5400000" flipH="1">
              <a:off x="7513" y="11556"/>
              <a:ext cx="360" cy="0"/>
            </a:xfrm>
            <a:prstGeom prst="line">
              <a:avLst/>
            </a:prstGeom>
            <a:noFill/>
            <a:ln w="9525">
              <a:solidFill>
                <a:srgbClr val="000000"/>
              </a:solidFill>
              <a:round/>
              <a:tailEnd type="triangle" w="med" len="med"/>
            </a:ln>
          </p:spPr>
          <p:txBody>
            <a:bodyPr/>
            <a:lstStyle/>
            <a:p>
              <a:endParaRPr lang="zh-CN" altLang="en-US"/>
            </a:p>
          </p:txBody>
        </p:sp>
        <p:sp>
          <p:nvSpPr>
            <p:cNvPr id="17450" name="Line 39"/>
            <p:cNvSpPr>
              <a:spLocks noChangeShapeType="1"/>
            </p:cNvSpPr>
            <p:nvPr/>
          </p:nvSpPr>
          <p:spPr bwMode="auto">
            <a:xfrm rot="5400000" flipH="1">
              <a:off x="7591" y="10698"/>
              <a:ext cx="204" cy="0"/>
            </a:xfrm>
            <a:prstGeom prst="line">
              <a:avLst/>
            </a:prstGeom>
            <a:noFill/>
            <a:ln w="9525">
              <a:solidFill>
                <a:srgbClr val="000000"/>
              </a:solidFill>
              <a:round/>
              <a:tailEnd type="triangle" w="med" len="med"/>
            </a:ln>
          </p:spPr>
          <p:txBody>
            <a:bodyPr/>
            <a:lstStyle/>
            <a:p>
              <a:endParaRPr lang="zh-CN" altLang="en-US"/>
            </a:p>
          </p:txBody>
        </p:sp>
        <p:sp>
          <p:nvSpPr>
            <p:cNvPr id="17451" name="Text Box 40"/>
            <p:cNvSpPr txBox="1">
              <a:spLocks noChangeArrowheads="1"/>
            </p:cNvSpPr>
            <p:nvPr/>
          </p:nvSpPr>
          <p:spPr bwMode="auto">
            <a:xfrm>
              <a:off x="8953" y="11580"/>
              <a:ext cx="540" cy="468"/>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brk</a:t>
              </a:r>
              <a:endParaRPr lang="en-US" altLang="zh-CN" sz="1600">
                <a:solidFill>
                  <a:schemeClr val="tx2"/>
                </a:solidFill>
                <a:latin typeface="华文新魏" charset="0"/>
                <a:ea typeface="华文新魏" charset="0"/>
                <a:cs typeface="华文新魏" charset="0"/>
              </a:endParaRPr>
            </a:p>
          </p:txBody>
        </p:sp>
        <p:sp>
          <p:nvSpPr>
            <p:cNvPr id="17452" name="Line 41"/>
            <p:cNvSpPr>
              <a:spLocks noChangeShapeType="1"/>
            </p:cNvSpPr>
            <p:nvPr/>
          </p:nvSpPr>
          <p:spPr bwMode="auto">
            <a:xfrm flipH="1">
              <a:off x="8773" y="11736"/>
              <a:ext cx="360" cy="0"/>
            </a:xfrm>
            <a:prstGeom prst="line">
              <a:avLst/>
            </a:prstGeom>
            <a:noFill/>
            <a:ln w="9525">
              <a:solidFill>
                <a:srgbClr val="000000"/>
              </a:solidFill>
              <a:round/>
              <a:tailEnd type="triangle" w="med" len="med"/>
            </a:ln>
          </p:spPr>
          <p:txBody>
            <a:bodyPr/>
            <a:lstStyle/>
            <a:p>
              <a:endParaRPr lang="zh-CN" altLang="en-US"/>
            </a:p>
          </p:txBody>
        </p:sp>
      </p:grpSp>
      <p:grpSp>
        <p:nvGrpSpPr>
          <p:cNvPr id="17412" name="Group 71"/>
          <p:cNvGrpSpPr/>
          <p:nvPr/>
        </p:nvGrpSpPr>
        <p:grpSpPr bwMode="auto">
          <a:xfrm>
            <a:off x="725488" y="1268760"/>
            <a:ext cx="3559175" cy="4679950"/>
            <a:chOff x="1037" y="1410"/>
            <a:chExt cx="4208" cy="4403"/>
          </a:xfrm>
        </p:grpSpPr>
        <p:sp>
          <p:nvSpPr>
            <p:cNvPr id="17414" name="Text Box 72"/>
            <p:cNvSpPr txBox="1">
              <a:spLocks noChangeArrowheads="1"/>
            </p:cNvSpPr>
            <p:nvPr/>
          </p:nvSpPr>
          <p:spPr bwMode="auto">
            <a:xfrm>
              <a:off x="1171" y="1410"/>
              <a:ext cx="1860" cy="456"/>
            </a:xfrm>
            <a:prstGeom prst="rect">
              <a:avLst/>
            </a:prstGeom>
            <a:solidFill>
              <a:srgbClr val="FFFF0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进程核心栈</a:t>
              </a:r>
              <a:endParaRPr lang="zh-CN" altLang="en-US" sz="1600">
                <a:solidFill>
                  <a:schemeClr val="tx2"/>
                </a:solidFill>
                <a:latin typeface="华文新魏" charset="0"/>
                <a:ea typeface="华文新魏" charset="0"/>
                <a:cs typeface="华文新魏" charset="0"/>
              </a:endParaRPr>
            </a:p>
          </p:txBody>
        </p:sp>
        <p:sp>
          <p:nvSpPr>
            <p:cNvPr id="51273" name="Text Box 73"/>
            <p:cNvSpPr txBox="1">
              <a:spLocks noChangeArrowheads="1"/>
            </p:cNvSpPr>
            <p:nvPr/>
          </p:nvSpPr>
          <p:spPr bwMode="auto">
            <a:xfrm>
              <a:off x="1073" y="1957"/>
              <a:ext cx="1958" cy="3788"/>
            </a:xfrm>
            <a:prstGeom prst="rect">
              <a:avLst/>
            </a:prstGeom>
            <a:solidFill>
              <a:schemeClr val="accent6">
                <a:lumMod val="40000"/>
                <a:lumOff val="60000"/>
              </a:schemeClr>
            </a:solidFill>
            <a:ln w="9525">
              <a:solidFill>
                <a:srgbClr val="000000"/>
              </a:solidFill>
              <a:miter lim="800000"/>
            </a:ln>
          </p:spPr>
          <p:txBody>
            <a:bodyPr/>
            <a:lstStyle/>
            <a:p>
              <a:pPr>
                <a:defRPr/>
              </a:pPr>
              <a:endParaRPr lang="zh-CN" altLang="zh-CN">
                <a:latin typeface="Times New Roman" panose="02020603050405020304" pitchFamily="18" charset="0"/>
                <a:ea typeface="宋体" panose="02010600030101010101" pitchFamily="2" charset="-122"/>
                <a:cs typeface="+mn-cs"/>
              </a:endParaRPr>
            </a:p>
          </p:txBody>
        </p:sp>
        <p:sp>
          <p:nvSpPr>
            <p:cNvPr id="17416" name="Text Box 74"/>
            <p:cNvSpPr txBox="1">
              <a:spLocks noChangeArrowheads="1"/>
            </p:cNvSpPr>
            <p:nvPr/>
          </p:nvSpPr>
          <p:spPr bwMode="auto">
            <a:xfrm>
              <a:off x="3580" y="2750"/>
              <a:ext cx="1324" cy="354"/>
            </a:xfrm>
            <a:prstGeom prst="rect">
              <a:avLst/>
            </a:prstGeom>
            <a:solidFill>
              <a:srgbClr val="FFFF0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栈指针</a:t>
              </a:r>
              <a:r>
                <a:rPr lang="en-US" altLang="zh-CN" sz="1600">
                  <a:solidFill>
                    <a:schemeClr val="tx2"/>
                  </a:solidFill>
                  <a:latin typeface="华文新魏" charset="0"/>
                  <a:ea typeface="华文新魏" charset="0"/>
                  <a:cs typeface="华文新魏" charset="0"/>
                </a:rPr>
                <a:t>esp</a:t>
              </a:r>
              <a:endParaRPr lang="en-US" altLang="zh-CN" sz="1600">
                <a:solidFill>
                  <a:schemeClr val="tx2"/>
                </a:solidFill>
                <a:latin typeface="华文新魏" charset="0"/>
                <a:ea typeface="华文新魏" charset="0"/>
                <a:cs typeface="华文新魏" charset="0"/>
              </a:endParaRPr>
            </a:p>
            <a:p>
              <a:pPr eaLnBrk="1" hangingPunct="1"/>
              <a:endParaRPr lang="zh-CN"/>
            </a:p>
          </p:txBody>
        </p:sp>
        <p:sp>
          <p:nvSpPr>
            <p:cNvPr id="17417" name="Line 75"/>
            <p:cNvSpPr>
              <a:spLocks noChangeShapeType="1"/>
            </p:cNvSpPr>
            <p:nvPr/>
          </p:nvSpPr>
          <p:spPr bwMode="auto">
            <a:xfrm>
              <a:off x="1037" y="2900"/>
              <a:ext cx="2079" cy="0"/>
            </a:xfrm>
            <a:prstGeom prst="line">
              <a:avLst/>
            </a:prstGeom>
            <a:noFill/>
            <a:ln w="9525">
              <a:solidFill>
                <a:srgbClr val="000000"/>
              </a:solidFill>
              <a:round/>
            </a:ln>
          </p:spPr>
          <p:txBody>
            <a:bodyPr/>
            <a:lstStyle/>
            <a:p>
              <a:endParaRPr lang="zh-CN" altLang="en-US"/>
            </a:p>
          </p:txBody>
        </p:sp>
        <p:sp>
          <p:nvSpPr>
            <p:cNvPr id="17418" name="AutoShape 76"/>
            <p:cNvSpPr>
              <a:spLocks noChangeArrowheads="1"/>
            </p:cNvSpPr>
            <p:nvPr/>
          </p:nvSpPr>
          <p:spPr bwMode="auto">
            <a:xfrm>
              <a:off x="1673" y="2532"/>
              <a:ext cx="163" cy="1272"/>
            </a:xfrm>
            <a:prstGeom prst="downArrow">
              <a:avLst>
                <a:gd name="adj1" fmla="val 50000"/>
                <a:gd name="adj2" fmla="val 195092"/>
              </a:avLst>
            </a:prstGeom>
            <a:solidFill>
              <a:srgbClr val="FFFFFF"/>
            </a:solidFill>
            <a:ln w="9525">
              <a:solidFill>
                <a:srgbClr val="000000"/>
              </a:solidFill>
              <a:miter lim="800000"/>
            </a:ln>
          </p:spPr>
          <p:txBody>
            <a:bodyPr/>
            <a:lstStyle/>
            <a:p>
              <a:endParaRPr lang="zh-CN" altLang="en-US"/>
            </a:p>
          </p:txBody>
        </p:sp>
        <p:sp>
          <p:nvSpPr>
            <p:cNvPr id="17419" name="Line 77"/>
            <p:cNvSpPr>
              <a:spLocks noChangeShapeType="1"/>
            </p:cNvSpPr>
            <p:nvPr/>
          </p:nvSpPr>
          <p:spPr bwMode="auto">
            <a:xfrm>
              <a:off x="3031" y="5136"/>
              <a:ext cx="573" cy="1"/>
            </a:xfrm>
            <a:prstGeom prst="line">
              <a:avLst/>
            </a:prstGeom>
            <a:noFill/>
            <a:ln w="9525">
              <a:solidFill>
                <a:srgbClr val="000000"/>
              </a:solidFill>
              <a:round/>
              <a:tailEnd type="triangle" w="med" len="med"/>
            </a:ln>
          </p:spPr>
          <p:txBody>
            <a:bodyPr/>
            <a:lstStyle/>
            <a:p>
              <a:endParaRPr lang="zh-CN" altLang="en-US"/>
            </a:p>
          </p:txBody>
        </p:sp>
        <p:sp>
          <p:nvSpPr>
            <p:cNvPr id="17420" name="Text Box 78"/>
            <p:cNvSpPr txBox="1">
              <a:spLocks noChangeArrowheads="1"/>
            </p:cNvSpPr>
            <p:nvPr/>
          </p:nvSpPr>
          <p:spPr bwMode="auto">
            <a:xfrm>
              <a:off x="3738" y="4000"/>
              <a:ext cx="1167" cy="458"/>
            </a:xfrm>
            <a:prstGeom prst="rect">
              <a:avLst/>
            </a:prstGeom>
            <a:solidFill>
              <a:srgbClr val="FFFF0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tx2"/>
                  </a:solidFill>
                  <a:latin typeface="华文新魏" charset="0"/>
                  <a:ea typeface="华文新魏" charset="0"/>
                  <a:cs typeface="华文新魏" charset="0"/>
                </a:rPr>
                <a:t> current</a:t>
              </a:r>
              <a:endParaRPr lang="zh-CN" sz="1600">
                <a:solidFill>
                  <a:schemeClr val="tx2"/>
                </a:solidFill>
                <a:latin typeface="华文新魏" charset="0"/>
                <a:ea typeface="华文新魏" charset="0"/>
                <a:cs typeface="华文新魏" charset="0"/>
              </a:endParaRPr>
            </a:p>
          </p:txBody>
        </p:sp>
        <p:sp>
          <p:nvSpPr>
            <p:cNvPr id="17421" name="Text Box 79"/>
            <p:cNvSpPr txBox="1">
              <a:spLocks noChangeArrowheads="1"/>
            </p:cNvSpPr>
            <p:nvPr/>
          </p:nvSpPr>
          <p:spPr bwMode="auto">
            <a:xfrm>
              <a:off x="3653" y="4797"/>
              <a:ext cx="1592" cy="1016"/>
            </a:xfrm>
            <a:prstGeom prst="rect">
              <a:avLst/>
            </a:prstGeom>
            <a:solidFill>
              <a:srgbClr val="92D050"/>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tx2"/>
                  </a:solidFill>
                  <a:latin typeface="华文新魏" charset="0"/>
                  <a:ea typeface="华文新魏" charset="0"/>
                  <a:cs typeface="华文新魏" charset="0"/>
                </a:rPr>
                <a:t>task_struct {*thread_info;…}</a:t>
              </a:r>
              <a:endParaRPr lang="zh-CN" sz="1600">
                <a:solidFill>
                  <a:schemeClr val="tx2"/>
                </a:solidFill>
                <a:latin typeface="华文新魏" charset="0"/>
                <a:ea typeface="华文新魏" charset="0"/>
                <a:cs typeface="华文新魏" charset="0"/>
              </a:endParaRPr>
            </a:p>
          </p:txBody>
        </p:sp>
        <p:sp>
          <p:nvSpPr>
            <p:cNvPr id="17422" name="Line 80"/>
            <p:cNvSpPr>
              <a:spLocks noChangeShapeType="1"/>
            </p:cNvSpPr>
            <p:nvPr/>
          </p:nvSpPr>
          <p:spPr bwMode="auto">
            <a:xfrm>
              <a:off x="1037" y="4797"/>
              <a:ext cx="1994" cy="0"/>
            </a:xfrm>
            <a:prstGeom prst="line">
              <a:avLst/>
            </a:prstGeom>
            <a:noFill/>
            <a:ln w="9525">
              <a:solidFill>
                <a:srgbClr val="000000"/>
              </a:solidFill>
              <a:round/>
            </a:ln>
          </p:spPr>
          <p:txBody>
            <a:bodyPr/>
            <a:lstStyle/>
            <a:p>
              <a:endParaRPr lang="zh-CN" altLang="en-US"/>
            </a:p>
          </p:txBody>
        </p:sp>
        <p:sp>
          <p:nvSpPr>
            <p:cNvPr id="17423" name="Line 81"/>
            <p:cNvSpPr>
              <a:spLocks noChangeShapeType="1"/>
            </p:cNvSpPr>
            <p:nvPr/>
          </p:nvSpPr>
          <p:spPr bwMode="auto">
            <a:xfrm>
              <a:off x="4393" y="4458"/>
              <a:ext cx="0" cy="363"/>
            </a:xfrm>
            <a:prstGeom prst="line">
              <a:avLst/>
            </a:prstGeom>
            <a:noFill/>
            <a:ln w="9525">
              <a:solidFill>
                <a:srgbClr val="000000"/>
              </a:solidFill>
              <a:round/>
              <a:tailEnd type="triangle" w="med" len="med"/>
            </a:ln>
          </p:spPr>
          <p:txBody>
            <a:bodyPr/>
            <a:lstStyle/>
            <a:p>
              <a:endParaRPr lang="zh-CN" altLang="en-US"/>
            </a:p>
          </p:txBody>
        </p:sp>
        <p:sp>
          <p:nvSpPr>
            <p:cNvPr id="17424" name="Line 82"/>
            <p:cNvSpPr>
              <a:spLocks noChangeShapeType="1"/>
            </p:cNvSpPr>
            <p:nvPr/>
          </p:nvSpPr>
          <p:spPr bwMode="auto">
            <a:xfrm flipH="1" flipV="1">
              <a:off x="2920" y="5542"/>
              <a:ext cx="707" cy="0"/>
            </a:xfrm>
            <a:prstGeom prst="line">
              <a:avLst/>
            </a:prstGeom>
            <a:noFill/>
            <a:ln w="9525">
              <a:solidFill>
                <a:srgbClr val="000000"/>
              </a:solidFill>
              <a:round/>
              <a:tailEnd type="triangle" w="med" len="med"/>
            </a:ln>
          </p:spPr>
          <p:txBody>
            <a:bodyPr/>
            <a:lstStyle/>
            <a:p>
              <a:endParaRPr lang="zh-CN" altLang="en-US"/>
            </a:p>
          </p:txBody>
        </p:sp>
        <p:sp>
          <p:nvSpPr>
            <p:cNvPr id="17425" name="Text Box 83"/>
            <p:cNvSpPr txBox="1">
              <a:spLocks noChangeArrowheads="1"/>
            </p:cNvSpPr>
            <p:nvPr/>
          </p:nvSpPr>
          <p:spPr bwMode="auto">
            <a:xfrm>
              <a:off x="1501" y="2063"/>
              <a:ext cx="900" cy="376"/>
            </a:xfrm>
            <a:prstGeom prst="rect">
              <a:avLst/>
            </a:prstGeom>
            <a:solidFill>
              <a:srgbClr val="FF6699"/>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栈顶</a:t>
              </a:r>
              <a:endParaRPr lang="zh-CN" altLang="en-US" sz="1600">
                <a:solidFill>
                  <a:schemeClr val="tx2"/>
                </a:solidFill>
                <a:latin typeface="华文新魏" charset="0"/>
                <a:ea typeface="华文新魏" charset="0"/>
                <a:cs typeface="华文新魏" charset="0"/>
              </a:endParaRPr>
            </a:p>
          </p:txBody>
        </p:sp>
        <p:sp>
          <p:nvSpPr>
            <p:cNvPr id="17426" name="Text Box 84"/>
            <p:cNvSpPr txBox="1">
              <a:spLocks noChangeArrowheads="1"/>
            </p:cNvSpPr>
            <p:nvPr/>
          </p:nvSpPr>
          <p:spPr bwMode="auto">
            <a:xfrm>
              <a:off x="1073" y="4797"/>
              <a:ext cx="1958" cy="948"/>
            </a:xfrm>
            <a:prstGeom prst="rect">
              <a:avLst/>
            </a:prstGeom>
            <a:solidFill>
              <a:srgbClr val="92D05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tx2"/>
                  </a:solidFill>
                  <a:latin typeface="华文新魏" charset="0"/>
                  <a:ea typeface="华文新魏" charset="0"/>
                  <a:cs typeface="华文新魏" charset="0"/>
                </a:rPr>
                <a:t>thred_info { </a:t>
              </a:r>
              <a:endParaRPr lang="en-US" altLang="zh-CN" sz="1600">
                <a:solidFill>
                  <a:schemeClr val="tx2"/>
                </a:solidFill>
                <a:latin typeface="华文新魏" charset="0"/>
                <a:ea typeface="华文新魏" charset="0"/>
                <a:cs typeface="华文新魏" charset="0"/>
              </a:endParaRPr>
            </a:p>
            <a:p>
              <a:pPr algn="just" eaLnBrk="1" hangingPunct="1"/>
              <a:r>
                <a:rPr lang="en-US" altLang="zh-CN" sz="1600">
                  <a:solidFill>
                    <a:schemeClr val="tx2"/>
                  </a:solidFill>
                  <a:latin typeface="华文新魏" charset="0"/>
                  <a:ea typeface="华文新魏" charset="0"/>
                  <a:cs typeface="华文新魏" charset="0"/>
                </a:rPr>
                <a:t>thred_info *task;…}</a:t>
              </a:r>
              <a:endParaRPr lang="en-US" altLang="zh-CN" sz="1600">
                <a:solidFill>
                  <a:schemeClr val="tx2"/>
                </a:solidFill>
                <a:latin typeface="华文新魏" charset="0"/>
                <a:ea typeface="华文新魏" charset="0"/>
                <a:cs typeface="华文新魏" charset="0"/>
              </a:endParaRPr>
            </a:p>
            <a:p>
              <a:pPr algn="just" eaLnBrk="1" hangingPunct="1"/>
              <a:r>
                <a:rPr lang="en-US" altLang="zh-CN" sz="1600">
                  <a:solidFill>
                    <a:schemeClr val="tx2"/>
                  </a:solidFill>
                  <a:latin typeface="华文新魏" charset="0"/>
                  <a:ea typeface="华文新魏" charset="0"/>
                  <a:cs typeface="华文新魏" charset="0"/>
                </a:rPr>
                <a:t>   </a:t>
              </a:r>
              <a:endParaRPr lang="zh-CN" sz="1600">
                <a:solidFill>
                  <a:schemeClr val="tx2"/>
                </a:solidFill>
                <a:latin typeface="华文新魏" charset="0"/>
                <a:ea typeface="华文新魏" charset="0"/>
                <a:cs typeface="华文新魏" charset="0"/>
              </a:endParaRPr>
            </a:p>
          </p:txBody>
        </p:sp>
      </p:grpSp>
      <p:sp>
        <p:nvSpPr>
          <p:cNvPr id="17413" name="Line 85"/>
          <p:cNvSpPr>
            <a:spLocks noChangeShapeType="1"/>
          </p:cNvSpPr>
          <p:nvPr/>
        </p:nvSpPr>
        <p:spPr bwMode="auto">
          <a:xfrm flipH="1">
            <a:off x="2411413" y="2853085"/>
            <a:ext cx="431800" cy="0"/>
          </a:xfrm>
          <a:prstGeom prst="line">
            <a:avLst/>
          </a:prstGeom>
          <a:noFill/>
          <a:ln w="9525">
            <a:solidFill>
              <a:srgbClr val="000000"/>
            </a:solidFill>
            <a:round/>
            <a:tailEnd type="triangle" w="med" len="med"/>
          </a:ln>
        </p:spPr>
        <p:txBody>
          <a:bodyPr/>
          <a:lstStyle/>
          <a:p>
            <a:endParaRPr lang="zh-CN" altLang="en-US"/>
          </a:p>
        </p:txBody>
      </p:sp>
      <p:sp>
        <p:nvSpPr>
          <p:cNvPr id="3" name="矩形 2"/>
          <p:cNvSpPr/>
          <p:nvPr/>
        </p:nvSpPr>
        <p:spPr>
          <a:xfrm>
            <a:off x="3203848" y="6021288"/>
            <a:ext cx="1723525" cy="400110"/>
          </a:xfrm>
          <a:prstGeom prst="rect">
            <a:avLst/>
          </a:prstGeom>
        </p:spPr>
        <p:txBody>
          <a:bodyPr wrap="none">
            <a:spAutoFit/>
          </a:bodyPr>
          <a:lstStyle/>
          <a:p>
            <a:r>
              <a:rPr lang="en-US" altLang="zh-CN" sz="2000" b="1" noProof="1">
                <a:solidFill>
                  <a:srgbClr val="0000FF"/>
                </a:solidFill>
                <a:latin typeface="华文新魏" charset="0"/>
                <a:ea typeface="华文新魏" charset="0"/>
                <a:cs typeface="华文新魏" charset="0"/>
              </a:rPr>
              <a:t>Linux</a:t>
            </a:r>
            <a:r>
              <a:rPr lang="zh-CN" altLang="en-US" sz="2000" b="1" noProof="1">
                <a:solidFill>
                  <a:srgbClr val="0000FF"/>
                </a:solidFill>
                <a:latin typeface="华文新魏" charset="0"/>
                <a:ea typeface="华文新魏" charset="0"/>
                <a:cs typeface="华文新魏" charset="0"/>
              </a:rPr>
              <a:t> </a:t>
            </a:r>
            <a:r>
              <a:rPr lang="en-US" altLang="zh-CN" sz="2000" b="1" noProof="1">
                <a:solidFill>
                  <a:srgbClr val="0000FF"/>
                </a:solidFill>
                <a:latin typeface="华文新魏" charset="0"/>
                <a:ea typeface="华文新魏" charset="0"/>
                <a:cs typeface="华文新魏" charset="0"/>
              </a:rPr>
              <a:t>2.6</a:t>
            </a:r>
            <a:r>
              <a:rPr lang="zh-CN" altLang="en-US" sz="2000" b="1" noProof="1">
                <a:solidFill>
                  <a:srgbClr val="0000FF"/>
                </a:solidFill>
                <a:latin typeface="华文新魏" charset="0"/>
                <a:ea typeface="华文新魏" charset="0"/>
                <a:cs typeface="华文新魏" charset="0"/>
              </a:rPr>
              <a:t>为例</a:t>
            </a:r>
            <a:endParaRPr lang="zh-CN" altLang="en-US" sz="2000" b="1" dirty="0">
              <a:solidFill>
                <a:srgbClr val="0000FF"/>
              </a:solidFill>
            </a:endParaRPr>
          </a:p>
        </p:txBody>
      </p:sp>
      <p:sp>
        <p:nvSpPr>
          <p:cNvPr id="4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系统进程系统堆栈结构</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a:t>每个进程都要单独分配一个</a:t>
            </a:r>
            <a:r>
              <a:rPr lang="zh-CN" altLang="en-US" dirty="0">
                <a:solidFill>
                  <a:srgbClr val="FF0000"/>
                </a:solidFill>
              </a:rPr>
              <a:t>系统堆栈</a:t>
            </a:r>
            <a:endParaRPr lang="en-US" altLang="zh-CN" dirty="0">
              <a:solidFill>
                <a:srgbClr val="FF0000"/>
              </a:solidFill>
            </a:endParaRPr>
          </a:p>
          <a:p>
            <a:pPr eaLnBrk="1" hangingPunct="1">
              <a:defRPr/>
            </a:pPr>
            <a:r>
              <a:rPr lang="zh-CN" altLang="en-US" dirty="0"/>
              <a:t>结构组成</a:t>
            </a:r>
            <a:endParaRPr lang="en-US" altLang="zh-CN" dirty="0"/>
          </a:p>
          <a:p>
            <a:pPr lvl="1" eaLnBrk="1" hangingPunct="1">
              <a:defRPr/>
            </a:pPr>
            <a:r>
              <a:rPr lang="zh-CN" altLang="en-US" dirty="0"/>
              <a:t>内核态的进程堆栈</a:t>
            </a:r>
            <a:endParaRPr lang="en-US" altLang="zh-CN" dirty="0"/>
          </a:p>
          <a:p>
            <a:pPr lvl="1" eaLnBrk="1" hangingPunct="1">
              <a:defRPr/>
            </a:pPr>
            <a:r>
              <a:rPr lang="zh-CN" altLang="en-US" dirty="0"/>
              <a:t>进程描述符信息</a:t>
            </a:r>
            <a:r>
              <a:rPr lang="en-US" altLang="zh-CN" dirty="0"/>
              <a:t>(</a:t>
            </a:r>
            <a:r>
              <a:rPr lang="en-US" altLang="zh-CN" dirty="0" err="1">
                <a:solidFill>
                  <a:srgbClr val="FF0000"/>
                </a:solidFill>
              </a:rPr>
              <a:t>task_struct</a:t>
            </a:r>
            <a:r>
              <a:rPr lang="en-US" altLang="zh-CN" dirty="0"/>
              <a:t>)</a:t>
            </a:r>
            <a:endParaRPr lang="en-US" altLang="zh-CN" dirty="0"/>
          </a:p>
          <a:p>
            <a:pPr eaLnBrk="1" hangingPunct="1">
              <a:defRPr/>
            </a:pPr>
            <a:r>
              <a:rPr lang="zh-CN" altLang="en-US" dirty="0"/>
              <a:t>结构特点</a:t>
            </a:r>
            <a:endParaRPr lang="en-US" altLang="zh-CN" dirty="0"/>
          </a:p>
          <a:p>
            <a:pPr lvl="1" eaLnBrk="1" hangingPunct="1">
              <a:defRPr/>
            </a:pPr>
            <a:r>
              <a:rPr lang="en-US" altLang="zh-CN" dirty="0"/>
              <a:t>8192</a:t>
            </a:r>
            <a:r>
              <a:rPr lang="zh-CN" altLang="en-US" dirty="0"/>
              <a:t>（</a:t>
            </a:r>
            <a:r>
              <a:rPr lang="en-US" altLang="zh-CN" dirty="0">
                <a:solidFill>
                  <a:srgbClr val="FF0000"/>
                </a:solidFill>
              </a:rPr>
              <a:t> 2</a:t>
            </a:r>
            <a:r>
              <a:rPr lang="en-US" altLang="zh-CN" baseline="30000" dirty="0">
                <a:solidFill>
                  <a:srgbClr val="FF0000"/>
                </a:solidFill>
              </a:rPr>
              <a:t>13 </a:t>
            </a:r>
            <a:r>
              <a:rPr lang="zh-CN" altLang="en-US" dirty="0"/>
              <a:t>）字节，两个页框</a:t>
            </a:r>
            <a:endParaRPr lang="en-US" altLang="zh-CN" dirty="0"/>
          </a:p>
          <a:p>
            <a:pPr lvl="1" eaLnBrk="1" hangingPunct="1">
              <a:defRPr/>
            </a:pPr>
            <a:r>
              <a:rPr lang="zh-CN" altLang="en-US" dirty="0"/>
              <a:t>占据</a:t>
            </a:r>
            <a:r>
              <a:rPr lang="zh-CN" altLang="en-US" dirty="0">
                <a:solidFill>
                  <a:srgbClr val="FF0000"/>
                </a:solidFill>
              </a:rPr>
              <a:t>连续</a:t>
            </a:r>
            <a:r>
              <a:rPr lang="zh-CN" altLang="en-US" dirty="0"/>
              <a:t>两个页框，且第一个页框起始地址为</a:t>
            </a:r>
            <a:r>
              <a:rPr lang="en-US" altLang="zh-CN" dirty="0">
                <a:solidFill>
                  <a:srgbClr val="FF0000"/>
                </a:solidFill>
              </a:rPr>
              <a:t>2</a:t>
            </a:r>
            <a:r>
              <a:rPr lang="en-US" altLang="zh-CN" baseline="30000" dirty="0">
                <a:solidFill>
                  <a:srgbClr val="FF0000"/>
                </a:solidFill>
              </a:rPr>
              <a:t>13</a:t>
            </a:r>
            <a:r>
              <a:rPr lang="zh-CN" altLang="en-US" dirty="0"/>
              <a:t>的倍数</a:t>
            </a:r>
            <a:endParaRPr lang="zh-CN" altLang="en-US" dirty="0"/>
          </a:p>
        </p:txBody>
      </p:sp>
      <p:sp>
        <p:nvSpPr>
          <p:cNvPr id="4" name="灯片编号占位符 3"/>
          <p:cNvSpPr>
            <a:spLocks noGrp="1"/>
          </p:cNvSpPr>
          <p:nvPr>
            <p:ph type="sldNum" sz="quarter" idx="10"/>
          </p:nvPr>
        </p:nvSpPr>
        <p:spPr/>
        <p:txBody>
          <a:bodyPr/>
          <a:lstStyle/>
          <a:p>
            <a:pPr>
              <a:defRPr/>
            </a:pPr>
            <a:fld id="{9736B058-FF1C-4F06-A44D-3D632B8861C9}"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pPr>
              <a:defRPr/>
            </a:pPr>
            <a:fld id="{792400D8-DEAA-47E6-9178-CA49E528AF62}" type="slidenum">
              <a:rPr lang="en-US" altLang="zh-CN"/>
            </a:fld>
            <a:endParaRPr lang="en-US" altLang="zh-CN"/>
          </a:p>
        </p:txBody>
      </p:sp>
      <p:sp>
        <p:nvSpPr>
          <p:cNvPr id="506882" name="Rectangle 2"/>
          <p:cNvSpPr>
            <a:spLocks noGrp="1" noChangeArrowheads="1"/>
          </p:cNvSpPr>
          <p:nvPr>
            <p:ph type="title"/>
          </p:nvPr>
        </p:nvSpPr>
        <p:spPr/>
        <p:txBody>
          <a:bodyPr/>
          <a:lstStyle/>
          <a:p>
            <a:pPr eaLnBrk="1" hangingPunct="1">
              <a:defRPr/>
            </a:pPr>
            <a:r>
              <a:rPr lang="en-US" altLang="zh-CN" dirty="0"/>
              <a:t>Linux 2.4</a:t>
            </a:r>
            <a:r>
              <a:rPr lang="zh-CN" altLang="en-US" dirty="0"/>
              <a:t>进程系统堆栈结构</a:t>
            </a:r>
            <a:endParaRPr lang="zh-CN" altLang="en-US" dirty="0"/>
          </a:p>
        </p:txBody>
      </p:sp>
      <p:sp>
        <p:nvSpPr>
          <p:cNvPr id="506883" name="Rectangle 3"/>
          <p:cNvSpPr>
            <a:spLocks noGrp="1" noChangeArrowheads="1"/>
          </p:cNvSpPr>
          <p:nvPr>
            <p:ph type="body" idx="1"/>
          </p:nvPr>
        </p:nvSpPr>
        <p:spPr/>
        <p:txBody>
          <a:bodyPr/>
          <a:lstStyle/>
          <a:p>
            <a:pPr eaLnBrk="1" hangingPunct="1">
              <a:defRPr/>
            </a:pPr>
            <a:r>
              <a:rPr lang="en-US" altLang="zh-CN" dirty="0"/>
              <a:t>Linux</a:t>
            </a:r>
            <a:r>
              <a:rPr lang="zh-CN" altLang="en-US" dirty="0"/>
              <a:t>系统进程个数限制</a:t>
            </a:r>
            <a:endParaRPr lang="zh-CN" altLang="en-US" dirty="0"/>
          </a:p>
          <a:p>
            <a:pPr lvl="1" eaLnBrk="1" hangingPunct="1">
              <a:defRPr/>
            </a:pPr>
            <a:r>
              <a:rPr lang="zh-CN" altLang="en-US" dirty="0"/>
              <a:t>所有进程的</a:t>
            </a:r>
            <a:r>
              <a:rPr lang="en-US" altLang="zh-CN" dirty="0"/>
              <a:t>PCB</a:t>
            </a:r>
            <a:r>
              <a:rPr lang="zh-CN" altLang="en-US" dirty="0"/>
              <a:t>及系统堆栈占用空间≤</a:t>
            </a:r>
            <a:r>
              <a:rPr lang="en-US" altLang="zh-CN" dirty="0"/>
              <a:t>1/2</a:t>
            </a:r>
            <a:r>
              <a:rPr lang="zh-CN" altLang="en-US" dirty="0"/>
              <a:t>的物理内存总和</a:t>
            </a:r>
            <a:endParaRPr lang="zh-CN" altLang="en-US" dirty="0"/>
          </a:p>
          <a:p>
            <a:pPr eaLnBrk="1" hangingPunct="1">
              <a:defRPr/>
            </a:pPr>
            <a:endParaRPr lang="zh-CN" altLang="en-US" dirty="0"/>
          </a:p>
          <a:p>
            <a:pPr eaLnBrk="1" hangingPunct="1">
              <a:defRPr/>
            </a:pPr>
            <a:endParaRPr lang="en-US" altLang="zh-CN" dirty="0"/>
          </a:p>
        </p:txBody>
      </p:sp>
      <p:grpSp>
        <p:nvGrpSpPr>
          <p:cNvPr id="2" name="Group 22"/>
          <p:cNvGrpSpPr/>
          <p:nvPr/>
        </p:nvGrpSpPr>
        <p:grpSpPr bwMode="auto">
          <a:xfrm>
            <a:off x="755576" y="2169938"/>
            <a:ext cx="7575426" cy="4211390"/>
            <a:chOff x="703" y="2070"/>
            <a:chExt cx="3977" cy="2250"/>
          </a:xfrm>
        </p:grpSpPr>
        <p:pic>
          <p:nvPicPr>
            <p:cNvPr id="25606" name="Picture 23"/>
            <p:cNvPicPr>
              <a:picLocks noChangeAspect="1" noChangeArrowheads="1"/>
            </p:cNvPicPr>
            <p:nvPr/>
          </p:nvPicPr>
          <p:blipFill>
            <a:blip r:embed="rId1" cstate="print"/>
            <a:srcRect/>
            <a:stretch>
              <a:fillRect/>
            </a:stretch>
          </p:blipFill>
          <p:spPr bwMode="auto">
            <a:xfrm>
              <a:off x="1519" y="2070"/>
              <a:ext cx="2767" cy="2250"/>
            </a:xfrm>
            <a:prstGeom prst="rect">
              <a:avLst/>
            </a:prstGeom>
            <a:noFill/>
            <a:ln w="9525">
              <a:noFill/>
              <a:miter lim="800000"/>
              <a:headEnd/>
              <a:tailEnd/>
            </a:ln>
          </p:spPr>
        </p:pic>
        <p:grpSp>
          <p:nvGrpSpPr>
            <p:cNvPr id="3" name="Group 24"/>
            <p:cNvGrpSpPr/>
            <p:nvPr/>
          </p:nvGrpSpPr>
          <p:grpSpPr bwMode="auto">
            <a:xfrm>
              <a:off x="703" y="2288"/>
              <a:ext cx="1227" cy="1905"/>
              <a:chOff x="703" y="2288"/>
              <a:chExt cx="1227" cy="1905"/>
            </a:xfrm>
          </p:grpSpPr>
          <p:sp>
            <p:nvSpPr>
              <p:cNvPr id="506905" name="AutoShape 25"/>
              <p:cNvSpPr/>
              <p:nvPr/>
            </p:nvSpPr>
            <p:spPr bwMode="auto">
              <a:xfrm>
                <a:off x="1703" y="2288"/>
                <a:ext cx="227" cy="1905"/>
              </a:xfrm>
              <a:prstGeom prst="leftBrace">
                <a:avLst>
                  <a:gd name="adj1" fmla="val 69934"/>
                  <a:gd name="adj2" fmla="val 50000"/>
                </a:avLst>
              </a:prstGeom>
              <a:noFill/>
              <a:ln w="12700">
                <a:solidFill>
                  <a:srgbClr val="0000FF"/>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06906" name="Text Box 26"/>
              <p:cNvSpPr txBox="1">
                <a:spLocks noChangeArrowheads="1"/>
              </p:cNvSpPr>
              <p:nvPr/>
            </p:nvSpPr>
            <p:spPr bwMode="auto">
              <a:xfrm>
                <a:off x="703" y="3030"/>
                <a:ext cx="1043" cy="313"/>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rPr>
                  <a:t>两个连续物理页面</a:t>
                </a:r>
                <a:br>
                  <a:rPr lang="zh-CN" altLang="en-US" sz="1800" b="1" dirty="0">
                    <a:solidFill>
                      <a:srgbClr val="0000FF"/>
                    </a:solidFill>
                    <a:effectLst>
                      <a:outerShdw blurRad="38100" dist="38100" dir="2700000" algn="tl">
                        <a:srgbClr val="C0C0C0"/>
                      </a:outerShdw>
                    </a:effectLst>
                  </a:rPr>
                </a:br>
                <a:r>
                  <a:rPr lang="zh-CN" altLang="en-US" sz="1800" b="1" dirty="0">
                    <a:solidFill>
                      <a:srgbClr val="0000FF"/>
                    </a:solidFill>
                    <a:effectLst>
                      <a:outerShdw blurRad="38100" dist="38100" dir="2700000" algn="tl">
                        <a:srgbClr val="C0C0C0"/>
                      </a:outerShdw>
                    </a:effectLst>
                  </a:rPr>
                  <a:t>（</a:t>
                </a:r>
                <a:r>
                  <a:rPr lang="en-US" altLang="zh-CN" sz="1800" b="1" dirty="0">
                    <a:solidFill>
                      <a:srgbClr val="0000FF"/>
                    </a:solidFill>
                    <a:effectLst>
                      <a:outerShdw blurRad="38100" dist="38100" dir="2700000" algn="tl">
                        <a:srgbClr val="C0C0C0"/>
                      </a:outerShdw>
                    </a:effectLst>
                  </a:rPr>
                  <a:t>8K</a:t>
                </a:r>
                <a:r>
                  <a:rPr lang="zh-CN" altLang="en-US" sz="1800" b="1" dirty="0">
                    <a:solidFill>
                      <a:srgbClr val="0000FF"/>
                    </a:solidFill>
                    <a:effectLst>
                      <a:outerShdw blurRad="38100" dist="38100" dir="2700000" algn="tl">
                        <a:srgbClr val="C0C0C0"/>
                      </a:outerShdw>
                    </a:effectLst>
                  </a:rPr>
                  <a:t>）</a:t>
                </a:r>
                <a:endParaRPr lang="zh-CN" altLang="en-US" sz="1800" b="1" dirty="0">
                  <a:solidFill>
                    <a:srgbClr val="0000FF"/>
                  </a:solidFill>
                  <a:effectLst>
                    <a:outerShdw blurRad="38100" dist="38100" dir="2700000" algn="tl">
                      <a:srgbClr val="C0C0C0"/>
                    </a:outerShdw>
                  </a:effectLst>
                </a:endParaRPr>
              </a:p>
            </p:txBody>
          </p:sp>
        </p:grpSp>
        <p:grpSp>
          <p:nvGrpSpPr>
            <p:cNvPr id="4" name="Group 27"/>
            <p:cNvGrpSpPr/>
            <p:nvPr/>
          </p:nvGrpSpPr>
          <p:grpSpPr bwMode="auto">
            <a:xfrm>
              <a:off x="3470" y="2296"/>
              <a:ext cx="879" cy="1542"/>
              <a:chOff x="3470" y="2296"/>
              <a:chExt cx="879" cy="1542"/>
            </a:xfrm>
          </p:grpSpPr>
          <p:sp>
            <p:nvSpPr>
              <p:cNvPr id="506908" name="AutoShape 28"/>
              <p:cNvSpPr/>
              <p:nvPr/>
            </p:nvSpPr>
            <p:spPr bwMode="auto">
              <a:xfrm>
                <a:off x="3470" y="2296"/>
                <a:ext cx="181" cy="1542"/>
              </a:xfrm>
              <a:prstGeom prst="rightBrace">
                <a:avLst>
                  <a:gd name="adj1" fmla="val 70994"/>
                  <a:gd name="adj2" fmla="val 50000"/>
                </a:avLst>
              </a:prstGeom>
              <a:noFill/>
              <a:ln w="1270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06909" name="Text Box 29"/>
              <p:cNvSpPr txBox="1">
                <a:spLocks noChangeArrowheads="1"/>
              </p:cNvSpPr>
              <p:nvPr/>
            </p:nvSpPr>
            <p:spPr bwMode="auto">
              <a:xfrm>
                <a:off x="3568" y="2886"/>
                <a:ext cx="781" cy="178"/>
              </a:xfrm>
              <a:prstGeom prst="rect">
                <a:avLst/>
              </a:prstGeom>
              <a:noFill/>
              <a:ln w="9525">
                <a:noFill/>
                <a:miter lim="800000"/>
              </a:ln>
              <a:effectLst/>
            </p:spPr>
            <p:txBody>
              <a:bodyPr>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rPr>
                  <a:t>内核堆栈</a:t>
                </a:r>
                <a:endParaRPr lang="zh-CN" altLang="en-US" sz="1800" b="1" dirty="0">
                  <a:solidFill>
                    <a:srgbClr val="0000FF"/>
                  </a:solidFill>
                  <a:effectLst>
                    <a:outerShdw blurRad="38100" dist="38100" dir="2700000" algn="tl">
                      <a:srgbClr val="C0C0C0"/>
                    </a:outerShdw>
                  </a:effectLst>
                </a:endParaRPr>
              </a:p>
            </p:txBody>
          </p:sp>
        </p:grpSp>
        <p:grpSp>
          <p:nvGrpSpPr>
            <p:cNvPr id="5" name="Group 30"/>
            <p:cNvGrpSpPr/>
            <p:nvPr/>
          </p:nvGrpSpPr>
          <p:grpSpPr bwMode="auto">
            <a:xfrm>
              <a:off x="3470" y="3838"/>
              <a:ext cx="1210" cy="318"/>
              <a:chOff x="3470" y="3838"/>
              <a:chExt cx="1210" cy="318"/>
            </a:xfrm>
          </p:grpSpPr>
          <p:sp>
            <p:nvSpPr>
              <p:cNvPr id="506911" name="Text Box 31"/>
              <p:cNvSpPr txBox="1">
                <a:spLocks noChangeArrowheads="1"/>
              </p:cNvSpPr>
              <p:nvPr/>
            </p:nvSpPr>
            <p:spPr bwMode="auto">
              <a:xfrm>
                <a:off x="3486" y="3900"/>
                <a:ext cx="1194" cy="179"/>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a:solidFill>
                      <a:srgbClr val="0000FF"/>
                    </a:solidFill>
                    <a:effectLst>
                      <a:outerShdw blurRad="38100" dist="38100" dir="2700000" algn="tl">
                        <a:srgbClr val="C0C0C0"/>
                      </a:outerShdw>
                    </a:effectLst>
                  </a:rPr>
                  <a:t>进程描述符（约</a:t>
                </a:r>
                <a:r>
                  <a:rPr lang="en-US" altLang="zh-CN" sz="1800" b="1">
                    <a:solidFill>
                      <a:srgbClr val="0000FF"/>
                    </a:solidFill>
                    <a:effectLst>
                      <a:outerShdw blurRad="38100" dist="38100" dir="2700000" algn="tl">
                        <a:srgbClr val="C0C0C0"/>
                      </a:outerShdw>
                    </a:effectLst>
                  </a:rPr>
                  <a:t>1K</a:t>
                </a:r>
                <a:r>
                  <a:rPr lang="zh-CN" altLang="en-US" sz="1800" b="1">
                    <a:solidFill>
                      <a:srgbClr val="0000FF"/>
                    </a:solidFill>
                    <a:effectLst>
                      <a:outerShdw blurRad="38100" dist="38100" dir="2700000" algn="tl">
                        <a:srgbClr val="C0C0C0"/>
                      </a:outerShdw>
                    </a:effectLst>
                  </a:rPr>
                  <a:t>）</a:t>
                </a:r>
                <a:endParaRPr lang="zh-CN" altLang="en-US" sz="1800" b="1">
                  <a:solidFill>
                    <a:srgbClr val="0000FF"/>
                  </a:solidFill>
                  <a:effectLst>
                    <a:outerShdw blurRad="38100" dist="38100" dir="2700000" algn="tl">
                      <a:srgbClr val="C0C0C0"/>
                    </a:outerShdw>
                  </a:effectLst>
                </a:endParaRPr>
              </a:p>
            </p:txBody>
          </p:sp>
          <p:sp>
            <p:nvSpPr>
              <p:cNvPr id="506912" name="AutoShape 32"/>
              <p:cNvSpPr/>
              <p:nvPr/>
            </p:nvSpPr>
            <p:spPr bwMode="auto">
              <a:xfrm>
                <a:off x="3470" y="3838"/>
                <a:ext cx="45" cy="318"/>
              </a:xfrm>
              <a:prstGeom prst="rightBrace">
                <a:avLst>
                  <a:gd name="adj1" fmla="val 58889"/>
                  <a:gd name="adj2" fmla="val 50000"/>
                </a:avLst>
              </a:prstGeom>
              <a:noFill/>
              <a:ln w="1905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pPr>
              <a:defRPr/>
            </a:pPr>
            <a:fld id="{6A373B7B-FAF7-4E3C-9745-C272B10E3A4B}" type="slidenum">
              <a:rPr lang="en-US" altLang="zh-CN"/>
            </a:fld>
            <a:endParaRPr lang="en-US" altLang="zh-CN"/>
          </a:p>
        </p:txBody>
      </p:sp>
      <p:sp>
        <p:nvSpPr>
          <p:cNvPr id="522242" name="Rectangle 2"/>
          <p:cNvSpPr>
            <a:spLocks noGrp="1" noChangeArrowheads="1"/>
          </p:cNvSpPr>
          <p:nvPr>
            <p:ph type="title"/>
          </p:nvPr>
        </p:nvSpPr>
        <p:spPr>
          <a:xfrm>
            <a:off x="547688" y="404813"/>
            <a:ext cx="8353425" cy="647700"/>
          </a:xfrm>
        </p:spPr>
        <p:txBody>
          <a:bodyPr/>
          <a:lstStyle/>
          <a:p>
            <a:pPr eaLnBrk="1" hangingPunct="1">
              <a:defRPr/>
            </a:pPr>
            <a:r>
              <a:rPr lang="en-US" altLang="zh-CN" dirty="0"/>
              <a:t>Linux 2.4</a:t>
            </a:r>
            <a:r>
              <a:rPr lang="zh-CN" altLang="en-US" dirty="0"/>
              <a:t>进程系统堆栈数据结构定义</a:t>
            </a:r>
            <a:endParaRPr lang="zh-CN" altLang="en-US" dirty="0"/>
          </a:p>
        </p:txBody>
      </p:sp>
      <p:grpSp>
        <p:nvGrpSpPr>
          <p:cNvPr id="2" name="Group 13"/>
          <p:cNvGrpSpPr/>
          <p:nvPr/>
        </p:nvGrpSpPr>
        <p:grpSpPr bwMode="auto">
          <a:xfrm>
            <a:off x="785813" y="2000250"/>
            <a:ext cx="8143875" cy="1573213"/>
            <a:chOff x="657" y="1117"/>
            <a:chExt cx="5130" cy="991"/>
          </a:xfrm>
        </p:grpSpPr>
        <p:grpSp>
          <p:nvGrpSpPr>
            <p:cNvPr id="3" name="Group 8"/>
            <p:cNvGrpSpPr/>
            <p:nvPr/>
          </p:nvGrpSpPr>
          <p:grpSpPr bwMode="auto">
            <a:xfrm>
              <a:off x="657" y="1162"/>
              <a:ext cx="4626" cy="946"/>
              <a:chOff x="657" y="1093"/>
              <a:chExt cx="4626" cy="946"/>
            </a:xfrm>
          </p:grpSpPr>
          <p:pic>
            <p:nvPicPr>
              <p:cNvPr id="26634" name="Picture 4"/>
              <p:cNvPicPr>
                <a:picLocks noChangeAspect="1" noChangeArrowheads="1"/>
              </p:cNvPicPr>
              <p:nvPr/>
            </p:nvPicPr>
            <p:blipFill>
              <a:blip r:embed="rId1" cstate="print"/>
              <a:srcRect/>
              <a:stretch>
                <a:fillRect/>
              </a:stretch>
            </p:blipFill>
            <p:spPr bwMode="auto">
              <a:xfrm>
                <a:off x="657" y="1093"/>
                <a:ext cx="4626" cy="820"/>
              </a:xfrm>
              <a:prstGeom prst="rect">
                <a:avLst/>
              </a:prstGeom>
              <a:noFill/>
              <a:ln w="9525">
                <a:noFill/>
                <a:miter lim="800000"/>
                <a:headEnd/>
                <a:tailEnd/>
              </a:ln>
            </p:spPr>
          </p:pic>
          <p:grpSp>
            <p:nvGrpSpPr>
              <p:cNvPr id="4" name="Group 7"/>
              <p:cNvGrpSpPr/>
              <p:nvPr/>
            </p:nvGrpSpPr>
            <p:grpSpPr bwMode="auto">
              <a:xfrm>
                <a:off x="2835" y="1705"/>
                <a:ext cx="2268" cy="334"/>
                <a:chOff x="2835" y="1705"/>
                <a:chExt cx="2268" cy="334"/>
              </a:xfrm>
            </p:grpSpPr>
            <p:sp>
              <p:nvSpPr>
                <p:cNvPr id="522245" name="AutoShape 5"/>
                <p:cNvSpPr/>
                <p:nvPr/>
              </p:nvSpPr>
              <p:spPr bwMode="auto">
                <a:xfrm rot="5400000">
                  <a:off x="3900" y="640"/>
                  <a:ext cx="137" cy="2268"/>
                </a:xfrm>
                <a:prstGeom prst="rightBrace">
                  <a:avLst>
                    <a:gd name="adj1" fmla="val 137956"/>
                    <a:gd name="adj2" fmla="val 49602"/>
                  </a:avLst>
                </a:prstGeom>
                <a:noFill/>
                <a:ln w="28575">
                  <a:solidFill>
                    <a:srgbClr val="0000FF"/>
                  </a:solidFill>
                  <a:round/>
                </a:ln>
                <a:effectLst/>
              </p:spPr>
              <p:txBody>
                <a:bodyPr wrap="none" anchor="ct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6637" name="Text Box 6"/>
                <p:cNvSpPr txBox="1">
                  <a:spLocks noChangeArrowheads="1"/>
                </p:cNvSpPr>
                <p:nvPr/>
              </p:nvSpPr>
              <p:spPr bwMode="auto">
                <a:xfrm>
                  <a:off x="3689" y="1806"/>
                  <a:ext cx="486" cy="233"/>
                </a:xfrm>
                <a:prstGeom prst="rect">
                  <a:avLst/>
                </a:prstGeom>
                <a:noFill/>
                <a:ln w="9525">
                  <a:noFill/>
                  <a:miter lim="800000"/>
                </a:ln>
              </p:spPr>
              <p:txBody>
                <a:bodyPr wrap="none">
                  <a:spAutoFit/>
                </a:bodyPr>
                <a:lstStyle/>
                <a:p>
                  <a:r>
                    <a:rPr kumimoji="0" lang="en-US" altLang="zh-CN" sz="1800">
                      <a:solidFill>
                        <a:srgbClr val="0000FF"/>
                      </a:solidFill>
                      <a:latin typeface="STXinwei" panose="02010800040101010101" pitchFamily="2" charset="-122"/>
                      <a:ea typeface="STXinwei" panose="02010800040101010101" pitchFamily="2" charset="-122"/>
                    </a:rPr>
                    <a:t> 2048</a:t>
                  </a:r>
                  <a:endParaRPr kumimoji="0" lang="en-US" altLang="zh-CN" sz="1800">
                    <a:solidFill>
                      <a:srgbClr val="0000FF"/>
                    </a:solidFill>
                    <a:latin typeface="STXinwei" panose="02010800040101010101" pitchFamily="2" charset="-122"/>
                    <a:ea typeface="STXinwei" panose="02010800040101010101" pitchFamily="2" charset="-122"/>
                  </a:endParaRPr>
                </a:p>
              </p:txBody>
            </p:sp>
          </p:grpSp>
        </p:grpSp>
        <p:grpSp>
          <p:nvGrpSpPr>
            <p:cNvPr id="5" name="Group 12"/>
            <p:cNvGrpSpPr/>
            <p:nvPr/>
          </p:nvGrpSpPr>
          <p:grpSpPr bwMode="auto">
            <a:xfrm>
              <a:off x="2895" y="1117"/>
              <a:ext cx="2892" cy="470"/>
              <a:chOff x="3066" y="1101"/>
              <a:chExt cx="2892" cy="470"/>
            </a:xfrm>
          </p:grpSpPr>
          <p:sp>
            <p:nvSpPr>
              <p:cNvPr id="522250" name="Line 10"/>
              <p:cNvSpPr>
                <a:spLocks noChangeShapeType="1"/>
              </p:cNvSpPr>
              <p:nvPr/>
            </p:nvSpPr>
            <p:spPr bwMode="auto">
              <a:xfrm flipH="1">
                <a:off x="3606" y="1281"/>
                <a:ext cx="102" cy="290"/>
              </a:xfrm>
              <a:prstGeom prst="line">
                <a:avLst/>
              </a:prstGeom>
              <a:noFill/>
              <a:ln w="28575">
                <a:solidFill>
                  <a:srgbClr val="0000FF"/>
                </a:solidFill>
                <a:round/>
                <a:tailEnd type="triangle" w="med" len="med"/>
              </a:ln>
              <a:effectLst/>
            </p:spPr>
            <p:txBody>
              <a:bodyP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6633" name="Rectangle 11"/>
              <p:cNvSpPr>
                <a:spLocks noChangeArrowheads="1"/>
              </p:cNvSpPr>
              <p:nvPr/>
            </p:nvSpPr>
            <p:spPr bwMode="auto">
              <a:xfrm>
                <a:off x="3066" y="1101"/>
                <a:ext cx="2892" cy="233"/>
              </a:xfrm>
              <a:prstGeom prst="rect">
                <a:avLst/>
              </a:prstGeom>
              <a:noFill/>
              <a:ln w="9525">
                <a:noFill/>
                <a:miter lim="800000"/>
              </a:ln>
            </p:spPr>
            <p:txBody>
              <a:bodyPr wrap="none">
                <a:spAutoFit/>
              </a:bodyPr>
              <a:lstStyle/>
              <a:p>
                <a:r>
                  <a:rPr kumimoji="0" lang="en-US" altLang="zh-CN" sz="1800" b="1">
                    <a:solidFill>
                      <a:srgbClr val="0000FF"/>
                    </a:solidFill>
                    <a:latin typeface="STXinwei" panose="02010800040101010101" pitchFamily="2" charset="-122"/>
                    <a:ea typeface="STXinwei" panose="02010800040101010101" pitchFamily="2" charset="-122"/>
                  </a:rPr>
                  <a:t>#define INIT_TASK_SIZE 2048*sizeof(long)</a:t>
                </a:r>
                <a:endParaRPr kumimoji="0" lang="en-US" altLang="zh-CN" sz="1800" b="1">
                  <a:solidFill>
                    <a:srgbClr val="0000FF"/>
                  </a:solidFill>
                  <a:latin typeface="STXinwei" panose="02010800040101010101" pitchFamily="2" charset="-122"/>
                  <a:ea typeface="STXinwei" panose="0201080004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pPr>
              <a:defRPr/>
            </a:pPr>
            <a:fld id="{8DB22CC5-7B67-4BE5-851B-A42C4095788C}" type="slidenum">
              <a:rPr lang="en-US" altLang="zh-CN"/>
            </a:fld>
            <a:endParaRPr lang="en-US" altLang="zh-CN"/>
          </a:p>
        </p:txBody>
      </p:sp>
      <p:grpSp>
        <p:nvGrpSpPr>
          <p:cNvPr id="2" name="Group 19"/>
          <p:cNvGrpSpPr/>
          <p:nvPr/>
        </p:nvGrpSpPr>
        <p:grpSpPr bwMode="auto">
          <a:xfrm>
            <a:off x="857250" y="2286000"/>
            <a:ext cx="7521575" cy="4572000"/>
            <a:chOff x="946" y="1594"/>
            <a:chExt cx="4328" cy="2730"/>
          </a:xfrm>
        </p:grpSpPr>
        <p:grpSp>
          <p:nvGrpSpPr>
            <p:cNvPr id="3" name="Group 18"/>
            <p:cNvGrpSpPr/>
            <p:nvPr/>
          </p:nvGrpSpPr>
          <p:grpSpPr bwMode="auto">
            <a:xfrm>
              <a:off x="1284" y="1594"/>
              <a:ext cx="3366" cy="2730"/>
              <a:chOff x="1284" y="1594"/>
              <a:chExt cx="3366" cy="2730"/>
            </a:xfrm>
          </p:grpSpPr>
          <p:pic>
            <p:nvPicPr>
              <p:cNvPr id="28688" name="Picture 17"/>
              <p:cNvPicPr>
                <a:picLocks noChangeAspect="1" noChangeArrowheads="1"/>
              </p:cNvPicPr>
              <p:nvPr/>
            </p:nvPicPr>
            <p:blipFill>
              <a:blip r:embed="rId1" cstate="print"/>
              <a:srcRect/>
              <a:stretch>
                <a:fillRect/>
              </a:stretch>
            </p:blipFill>
            <p:spPr bwMode="auto">
              <a:xfrm>
                <a:off x="1284" y="1594"/>
                <a:ext cx="3366" cy="2730"/>
              </a:xfrm>
              <a:prstGeom prst="rect">
                <a:avLst/>
              </a:prstGeom>
              <a:noFill/>
              <a:ln w="9525">
                <a:noFill/>
                <a:miter lim="800000"/>
                <a:headEnd/>
                <a:tailEnd/>
              </a:ln>
            </p:spPr>
          </p:pic>
          <p:sp>
            <p:nvSpPr>
              <p:cNvPr id="523279" name="Rectangle 15"/>
              <p:cNvSpPr>
                <a:spLocks noChangeArrowheads="1"/>
              </p:cNvSpPr>
              <p:nvPr/>
            </p:nvSpPr>
            <p:spPr bwMode="auto">
              <a:xfrm>
                <a:off x="2869" y="3331"/>
                <a:ext cx="106" cy="221"/>
              </a:xfrm>
              <a:prstGeom prst="rect">
                <a:avLst/>
              </a:prstGeom>
              <a:solidFill>
                <a:srgbClr val="FF6600">
                  <a:alpha val="30000"/>
                </a:srgbClr>
              </a:solidFill>
              <a:ln w="9525">
                <a:noFill/>
                <a:miter lim="800000"/>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4" name="Group 5"/>
            <p:cNvGrpSpPr/>
            <p:nvPr/>
          </p:nvGrpSpPr>
          <p:grpSpPr bwMode="auto">
            <a:xfrm>
              <a:off x="946" y="2458"/>
              <a:ext cx="1227" cy="386"/>
              <a:chOff x="703" y="3031"/>
              <a:chExt cx="1227" cy="386"/>
            </a:xfrm>
          </p:grpSpPr>
          <p:sp>
            <p:nvSpPr>
              <p:cNvPr id="523270" name="AutoShape 6"/>
              <p:cNvSpPr/>
              <p:nvPr/>
            </p:nvSpPr>
            <p:spPr bwMode="auto">
              <a:xfrm>
                <a:off x="1703" y="3112"/>
                <a:ext cx="227" cy="257"/>
              </a:xfrm>
              <a:prstGeom prst="leftBrace">
                <a:avLst>
                  <a:gd name="adj1" fmla="val 69934"/>
                  <a:gd name="adj2" fmla="val 50000"/>
                </a:avLst>
              </a:prstGeom>
              <a:noFill/>
              <a:ln w="12700">
                <a:solidFill>
                  <a:srgbClr val="0000FF"/>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3271" name="Text Box 7"/>
              <p:cNvSpPr txBox="1">
                <a:spLocks noChangeArrowheads="1"/>
              </p:cNvSpPr>
              <p:nvPr/>
            </p:nvSpPr>
            <p:spPr bwMode="auto">
              <a:xfrm>
                <a:off x="703" y="3031"/>
                <a:ext cx="1176" cy="386"/>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两个连续物理页面</a:t>
                </a:r>
                <a:b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b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（约</a:t>
                </a:r>
                <a:r>
                  <a:rPr lang="en-US" altLang="zh-CN"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8K</a:t>
                </a: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a:t>
                </a:r>
                <a:endPar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grpSp>
        <p:grpSp>
          <p:nvGrpSpPr>
            <p:cNvPr id="5" name="Group 8"/>
            <p:cNvGrpSpPr/>
            <p:nvPr/>
          </p:nvGrpSpPr>
          <p:grpSpPr bwMode="auto">
            <a:xfrm>
              <a:off x="3638" y="2321"/>
              <a:ext cx="798" cy="309"/>
              <a:chOff x="3411" y="2886"/>
              <a:chExt cx="798" cy="309"/>
            </a:xfrm>
          </p:grpSpPr>
          <p:sp>
            <p:nvSpPr>
              <p:cNvPr id="523273" name="AutoShape 9"/>
              <p:cNvSpPr/>
              <p:nvPr/>
            </p:nvSpPr>
            <p:spPr bwMode="auto">
              <a:xfrm>
                <a:off x="3411" y="2938"/>
                <a:ext cx="299" cy="257"/>
              </a:xfrm>
              <a:prstGeom prst="rightBrace">
                <a:avLst>
                  <a:gd name="adj1" fmla="val 70994"/>
                  <a:gd name="adj2" fmla="val 50000"/>
                </a:avLst>
              </a:prstGeom>
              <a:noFill/>
              <a:ln w="1270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3274" name="Text Box 10"/>
              <p:cNvSpPr txBox="1">
                <a:spLocks noChangeArrowheads="1"/>
              </p:cNvSpPr>
              <p:nvPr/>
            </p:nvSpPr>
            <p:spPr bwMode="auto">
              <a:xfrm>
                <a:off x="3568" y="2886"/>
                <a:ext cx="641" cy="221"/>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内核堆栈</a:t>
                </a:r>
                <a:endPar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grpSp>
        <p:grpSp>
          <p:nvGrpSpPr>
            <p:cNvPr id="6" name="Group 11"/>
            <p:cNvGrpSpPr/>
            <p:nvPr/>
          </p:nvGrpSpPr>
          <p:grpSpPr bwMode="auto">
            <a:xfrm>
              <a:off x="3554" y="3336"/>
              <a:ext cx="1720" cy="257"/>
              <a:chOff x="3343" y="3869"/>
              <a:chExt cx="1720" cy="257"/>
            </a:xfrm>
          </p:grpSpPr>
          <p:sp>
            <p:nvSpPr>
              <p:cNvPr id="523276" name="Text Box 12"/>
              <p:cNvSpPr txBox="1">
                <a:spLocks noChangeArrowheads="1"/>
              </p:cNvSpPr>
              <p:nvPr/>
            </p:nvSpPr>
            <p:spPr bwMode="auto">
              <a:xfrm>
                <a:off x="3486" y="3900"/>
                <a:ext cx="1577" cy="221"/>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进程描述符（约</a:t>
                </a:r>
                <a:r>
                  <a:rPr lang="en-US" altLang="zh-CN" sz="1800" b="1" dirty="0">
                    <a:effectLst>
                      <a:outerShdw blurRad="38100" dist="38100" dir="2700000" algn="tl">
                        <a:srgbClr val="C0C0C0"/>
                      </a:outerShdw>
                    </a:effectLst>
                    <a:latin typeface="STXinwei" panose="02010800040101010101" pitchFamily="2" charset="-122"/>
                    <a:ea typeface="STXinwei" panose="02010800040101010101" pitchFamily="2" charset="-122"/>
                  </a:rPr>
                  <a:t>52</a:t>
                </a: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字节）</a:t>
                </a:r>
                <a:endPar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sp>
            <p:nvSpPr>
              <p:cNvPr id="523277" name="AutoShape 13"/>
              <p:cNvSpPr/>
              <p:nvPr/>
            </p:nvSpPr>
            <p:spPr bwMode="auto">
              <a:xfrm>
                <a:off x="3343" y="3869"/>
                <a:ext cx="299" cy="257"/>
              </a:xfrm>
              <a:prstGeom prst="rightBrace">
                <a:avLst>
                  <a:gd name="adj1" fmla="val 58889"/>
                  <a:gd name="adj2" fmla="val 50000"/>
                </a:avLst>
              </a:prstGeom>
              <a:noFill/>
              <a:ln w="1905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sp>
        <p:nvSpPr>
          <p:cNvPr id="523266" name="Rectangle 2"/>
          <p:cNvSpPr>
            <a:spLocks noGrp="1" noChangeArrowheads="1"/>
          </p:cNvSpPr>
          <p:nvPr>
            <p:ph type="title"/>
          </p:nvPr>
        </p:nvSpPr>
        <p:spPr/>
        <p:txBody>
          <a:bodyPr/>
          <a:lstStyle/>
          <a:p>
            <a:pPr eaLnBrk="1" hangingPunct="1">
              <a:defRPr/>
            </a:pPr>
            <a:r>
              <a:rPr lang="en-US" altLang="zh-CN"/>
              <a:t>Linux 2.6</a:t>
            </a:r>
            <a:r>
              <a:rPr lang="zh-CN" altLang="en-US"/>
              <a:t>进程系统堆栈结构</a:t>
            </a:r>
            <a:endParaRPr lang="zh-CN" altLang="en-US"/>
          </a:p>
        </p:txBody>
      </p:sp>
      <p:sp>
        <p:nvSpPr>
          <p:cNvPr id="523267" name="Rectangle 3"/>
          <p:cNvSpPr>
            <a:spLocks noGrp="1" noChangeArrowheads="1"/>
          </p:cNvSpPr>
          <p:nvPr>
            <p:ph type="body" idx="1"/>
          </p:nvPr>
        </p:nvSpPr>
        <p:spPr>
          <a:xfrm>
            <a:off x="251520" y="1268413"/>
            <a:ext cx="8892480" cy="1655762"/>
          </a:xfrm>
        </p:spPr>
        <p:txBody>
          <a:bodyPr/>
          <a:lstStyle/>
          <a:p>
            <a:pPr eaLnBrk="1" hangingPunct="1">
              <a:defRPr/>
            </a:pPr>
            <a:r>
              <a:rPr lang="zh-CN" altLang="en-US" dirty="0">
                <a:latin typeface="STXinwei" panose="02010800040101010101" pitchFamily="2" charset="-122"/>
                <a:ea typeface="STXinwei" panose="02010800040101010101" pitchFamily="2" charset="-122"/>
              </a:rPr>
              <a:t>进程描述符由</a:t>
            </a:r>
            <a:r>
              <a:rPr lang="en-US" altLang="zh-CN" dirty="0">
                <a:latin typeface="STXinwei" panose="02010800040101010101" pitchFamily="2" charset="-122"/>
                <a:ea typeface="STXinwei" panose="02010800040101010101" pitchFamily="2" charset="-122"/>
              </a:rPr>
              <a:t>slab</a:t>
            </a:r>
            <a:r>
              <a:rPr lang="zh-CN" altLang="en-US" dirty="0">
                <a:latin typeface="STXinwei" panose="02010800040101010101" pitchFamily="2" charset="-122"/>
                <a:ea typeface="STXinwei" panose="02010800040101010101" pitchFamily="2" charset="-122"/>
              </a:rPr>
              <a:t>分配器动态生成</a:t>
            </a:r>
            <a:endParaRPr lang="zh-CN" altLang="en-US"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栈底用新结构</a:t>
            </a:r>
            <a:r>
              <a:rPr lang="en-US" altLang="zh-CN" dirty="0" err="1">
                <a:solidFill>
                  <a:srgbClr val="FF0000"/>
                </a:solidFill>
                <a:latin typeface="STXinwei" panose="02010800040101010101" pitchFamily="2" charset="-122"/>
                <a:ea typeface="STXinwei" panose="02010800040101010101" pitchFamily="2" charset="-122"/>
              </a:rPr>
              <a:t>struct</a:t>
            </a:r>
            <a:r>
              <a:rPr lang="en-US" altLang="zh-CN" dirty="0">
                <a:solidFill>
                  <a:srgbClr val="FF0000"/>
                </a:solidFill>
                <a:latin typeface="STXinwei" panose="02010800040101010101" pitchFamily="2" charset="-122"/>
                <a:ea typeface="STXinwei" panose="02010800040101010101" pitchFamily="2" charset="-122"/>
              </a:rPr>
              <a:t> </a:t>
            </a:r>
            <a:r>
              <a:rPr lang="en-US" altLang="zh-CN" dirty="0" err="1">
                <a:solidFill>
                  <a:srgbClr val="FF0000"/>
                </a:solidFill>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，指向</a:t>
            </a:r>
            <a:r>
              <a:rPr lang="zh-CN" altLang="en-US" dirty="0"/>
              <a:t>进程描述符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fld id="{88C0015C-864C-4EF8-B1D2-B81C4E1BB1FC}" type="slidenum">
              <a:rPr lang="en-US" altLang="zh-CN"/>
            </a:fld>
            <a:endParaRPr lang="en-US" altLang="zh-CN"/>
          </a:p>
        </p:txBody>
      </p:sp>
      <p:sp>
        <p:nvSpPr>
          <p:cNvPr id="526339" name="Rectangle 3"/>
          <p:cNvSpPr>
            <a:spLocks noGrp="1" noChangeArrowheads="1"/>
          </p:cNvSpPr>
          <p:nvPr>
            <p:ph type="body" idx="1"/>
          </p:nvPr>
        </p:nvSpPr>
        <p:spPr/>
        <p:txBody>
          <a:bodyPr/>
          <a:lstStyle/>
          <a:p>
            <a:pPr eaLnBrk="1" hangingPunct="1">
              <a:defRPr/>
            </a:pPr>
            <a:r>
              <a:rPr lang="en-US" altLang="zh-CN" dirty="0" err="1">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结构定义</a:t>
            </a:r>
            <a:r>
              <a:rPr lang="en-US" altLang="zh-CN" dirty="0">
                <a:latin typeface="STXinwei" panose="02010800040101010101" pitchFamily="2" charset="-122"/>
                <a:ea typeface="STXinwei" panose="02010800040101010101" pitchFamily="2" charset="-122"/>
              </a:rPr>
              <a:t>[</a:t>
            </a:r>
            <a:r>
              <a:rPr lang="en-US" altLang="zh-CN" sz="2400" dirty="0">
                <a:solidFill>
                  <a:schemeClr val="tx2"/>
                </a:solidFill>
                <a:latin typeface="STXinwei" panose="02010800040101010101" pitchFamily="2" charset="-122"/>
                <a:ea typeface="STXinwei" panose="02010800040101010101" pitchFamily="2" charset="-122"/>
              </a:rPr>
              <a:t>include/asm-x86/thread_info_32.h</a:t>
            </a:r>
            <a:r>
              <a:rPr lang="en-US"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eaLnBrk="1" hangingPunct="1">
              <a:defRPr/>
            </a:pPr>
            <a:r>
              <a:rPr lang="en-US" altLang="zh-CN" dirty="0" err="1">
                <a:solidFill>
                  <a:srgbClr val="FF0000"/>
                </a:solidFill>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52</a:t>
            </a:r>
            <a:r>
              <a:rPr lang="zh-CN" altLang="en-US" dirty="0">
                <a:latin typeface="STXinwei" panose="02010800040101010101" pitchFamily="2" charset="-122"/>
                <a:ea typeface="STXinwei" panose="02010800040101010101" pitchFamily="2" charset="-122"/>
              </a:rPr>
              <a:t>个字节）</a:t>
            </a:r>
            <a:endParaRPr lang="zh-CN" altLang="en-US" dirty="0">
              <a:latin typeface="STXinwei" panose="02010800040101010101" pitchFamily="2" charset="-122"/>
              <a:ea typeface="STXinwei" panose="02010800040101010101" pitchFamily="2" charset="-122"/>
            </a:endParaRPr>
          </a:p>
          <a:p>
            <a:pPr eaLnBrk="1" hangingPunct="1">
              <a:defRPr/>
            </a:pPr>
            <a:endParaRPr lang="zh-CN" altLang="en-US" dirty="0"/>
          </a:p>
          <a:p>
            <a:pPr eaLnBrk="1" hangingPunct="1">
              <a:defRPr/>
            </a:pPr>
            <a:endParaRPr lang="zh-CN" altLang="en-US" dirty="0"/>
          </a:p>
          <a:p>
            <a:pPr eaLnBrk="1" hangingPunct="1">
              <a:defRPr/>
            </a:pPr>
            <a:endParaRPr lang="zh-CN" altLang="en-US" dirty="0"/>
          </a:p>
          <a:p>
            <a:pPr eaLnBrk="1" hangingPunct="1">
              <a:defRPr/>
            </a:pPr>
            <a:endParaRPr lang="zh-CN" altLang="en-US" dirty="0"/>
          </a:p>
        </p:txBody>
      </p:sp>
      <p:pic>
        <p:nvPicPr>
          <p:cNvPr id="29700" name="Picture 5"/>
          <p:cNvPicPr>
            <a:picLocks noChangeAspect="1" noChangeArrowheads="1"/>
          </p:cNvPicPr>
          <p:nvPr/>
        </p:nvPicPr>
        <p:blipFill>
          <a:blip r:embed="rId1" cstate="print"/>
          <a:srcRect/>
          <a:stretch>
            <a:fillRect/>
          </a:stretch>
        </p:blipFill>
        <p:spPr bwMode="auto">
          <a:xfrm>
            <a:off x="1116013" y="2168525"/>
            <a:ext cx="7777162" cy="1981200"/>
          </a:xfrm>
          <a:prstGeom prst="rect">
            <a:avLst/>
          </a:prstGeom>
          <a:noFill/>
          <a:ln w="9525">
            <a:noFill/>
            <a:miter lim="800000"/>
            <a:headEnd/>
            <a:tailEnd/>
          </a:ln>
        </p:spPr>
      </p:pic>
      <p:sp>
        <p:nvSpPr>
          <p:cNvPr id="526338" name="Rectangle 2"/>
          <p:cNvSpPr>
            <a:spLocks noGrp="1" noChangeArrowheads="1"/>
          </p:cNvSpPr>
          <p:nvPr>
            <p:ph type="title"/>
          </p:nvPr>
        </p:nvSpPr>
        <p:spPr>
          <a:xfrm>
            <a:off x="484188" y="404813"/>
            <a:ext cx="8353425" cy="647700"/>
          </a:xfrm>
        </p:spPr>
        <p:txBody>
          <a:bodyPr/>
          <a:lstStyle/>
          <a:p>
            <a:pPr eaLnBrk="1" hangingPunct="1">
              <a:defRPr/>
            </a:pPr>
            <a:r>
              <a:rPr lang="en-US" altLang="zh-CN" dirty="0"/>
              <a:t>Linux 2.6</a:t>
            </a:r>
            <a:r>
              <a:rPr lang="zh-CN" altLang="en-US" dirty="0"/>
              <a:t>进程系统堆栈数据结构定义</a:t>
            </a:r>
            <a:endParaRPr lang="zh-CN" altLang="en-US" dirty="0"/>
          </a:p>
        </p:txBody>
      </p:sp>
      <p:sp>
        <p:nvSpPr>
          <p:cNvPr id="6" name="Oval 7"/>
          <p:cNvSpPr>
            <a:spLocks noChangeArrowheads="1"/>
          </p:cNvSpPr>
          <p:nvPr/>
        </p:nvSpPr>
        <p:spPr bwMode="auto">
          <a:xfrm>
            <a:off x="1357313" y="2479675"/>
            <a:ext cx="3516312" cy="433388"/>
          </a:xfrm>
          <a:prstGeom prst="ellipse">
            <a:avLst/>
          </a:prstGeom>
          <a:noFill/>
          <a:ln w="28575">
            <a:solidFill>
              <a:srgbClr val="FF0000"/>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eaLnBrk="1" hangingPunct="1">
              <a:defRPr/>
            </a:pPr>
            <a:r>
              <a:rPr lang="zh-CN" altLang="en-US" dirty="0"/>
              <a:t>进程状态</a:t>
            </a:r>
            <a:endParaRPr lang="zh-CN" altLang="en-US" dirty="0"/>
          </a:p>
        </p:txBody>
      </p:sp>
      <p:sp>
        <p:nvSpPr>
          <p:cNvPr id="746499" name="Rectangle 3"/>
          <p:cNvSpPr>
            <a:spLocks noGrp="1" noChangeArrowheads="1"/>
          </p:cNvSpPr>
          <p:nvPr>
            <p:ph type="body" idx="1"/>
          </p:nvPr>
        </p:nvSpPr>
        <p:spPr>
          <a:xfrm>
            <a:off x="0" y="1206500"/>
            <a:ext cx="9144000" cy="5589588"/>
          </a:xfrm>
        </p:spPr>
        <p:txBody>
          <a:bodyPr/>
          <a:lstStyle/>
          <a:p>
            <a:pPr eaLnBrk="1" hangingPunct="1">
              <a:defRPr/>
            </a:pPr>
            <a:r>
              <a:rPr lang="en-US" altLang="zh-CN" sz="2400" dirty="0"/>
              <a:t> </a:t>
            </a:r>
            <a:r>
              <a:rPr lang="zh-CN" altLang="en-US" dirty="0">
                <a:latin typeface="STXinwei" panose="02010800040101010101" pitchFamily="2" charset="-122"/>
                <a:ea typeface="STXinwei" panose="02010800040101010101" pitchFamily="2" charset="-122"/>
              </a:rPr>
              <a:t>成员名：</a:t>
            </a:r>
            <a:r>
              <a:rPr lang="en-US" altLang="zh-CN" dirty="0">
                <a:latin typeface="STXinwei" panose="02010800040101010101" pitchFamily="2" charset="-122"/>
                <a:ea typeface="STXinwei" panose="02010800040101010101" pitchFamily="2" charset="-122"/>
              </a:rPr>
              <a:t>volatile long </a:t>
            </a:r>
            <a:r>
              <a:rPr lang="en-US" altLang="zh-CN" dirty="0">
                <a:solidFill>
                  <a:srgbClr val="FF0000"/>
                </a:solidFill>
                <a:latin typeface="STXinwei" panose="02010800040101010101" pitchFamily="2" charset="-122"/>
                <a:ea typeface="STXinwei" panose="02010800040101010101" pitchFamily="2" charset="-122"/>
              </a:rPr>
              <a:t>state </a:t>
            </a:r>
            <a:endParaRPr lang="en-US" altLang="zh-CN" dirty="0">
              <a:solidFill>
                <a:srgbClr val="FF0000"/>
              </a:solidFill>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功能：表征进程的可运行性</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状态定义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sched.h</a:t>
            </a:r>
            <a:r>
              <a:rPr lang="en-US"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lvl="1" eaLnBrk="1" hangingPunct="1">
              <a:defRPr/>
            </a:pPr>
            <a:r>
              <a:rPr lang="en-US" altLang="zh-CN" dirty="0">
                <a:latin typeface="STXinwei" panose="02010800040101010101" pitchFamily="2" charset="-122"/>
                <a:ea typeface="STXinwei" panose="02010800040101010101" pitchFamily="2" charset="-122"/>
              </a:rPr>
              <a:t>Linux 24</a:t>
            </a:r>
            <a:r>
              <a:rPr lang="zh-CN" altLang="en-US" dirty="0">
                <a:latin typeface="STXinwei" panose="02010800040101010101" pitchFamily="2" charset="-122"/>
                <a:ea typeface="STXinwei" panose="02010800040101010101" pitchFamily="2" charset="-122"/>
              </a:rPr>
              <a:t>与</a:t>
            </a:r>
            <a:r>
              <a:rPr lang="en-US" altLang="zh-CN" dirty="0">
                <a:latin typeface="STXinwei" panose="02010800040101010101" pitchFamily="2" charset="-122"/>
                <a:ea typeface="STXinwei" panose="02010800040101010101" pitchFamily="2" charset="-122"/>
              </a:rPr>
              <a:t>2.6</a:t>
            </a:r>
            <a:r>
              <a:rPr lang="zh-CN" altLang="en-US" dirty="0">
                <a:latin typeface="STXinwei" panose="02010800040101010101" pitchFamily="2" charset="-122"/>
                <a:ea typeface="STXinwei" panose="02010800040101010101" pitchFamily="2" charset="-122"/>
              </a:rPr>
              <a:t>的状态定义变化</a:t>
            </a:r>
            <a:endParaRPr lang="zh-CN" altLang="en-US" dirty="0">
              <a:latin typeface="STXinwei" panose="02010800040101010101" pitchFamily="2" charset="-122"/>
              <a:ea typeface="STXinwei" panose="02010800040101010101" pitchFamily="2" charset="-122"/>
            </a:endParaRPr>
          </a:p>
          <a:p>
            <a:pPr lvl="2" eaLnBrk="1" hangingPunct="1">
              <a:defRPr/>
            </a:pPr>
            <a:r>
              <a:rPr lang="zh-CN" altLang="en-US" dirty="0">
                <a:latin typeface="STXinwei" panose="02010800040101010101" pitchFamily="2" charset="-122"/>
                <a:ea typeface="STXinwei" panose="02010800040101010101" pitchFamily="2" charset="-122"/>
                <a:cs typeface="华文新魏"/>
              </a:rPr>
              <a:t>新增两种状态：</a:t>
            </a:r>
            <a:r>
              <a:rPr lang="en-US" altLang="zh-CN" dirty="0">
                <a:solidFill>
                  <a:srgbClr val="FF0000"/>
                </a:solidFill>
                <a:latin typeface="STXinwei" panose="02010800040101010101" pitchFamily="2" charset="-122"/>
                <a:ea typeface="STXinwei" panose="02010800040101010101" pitchFamily="2" charset="-122"/>
                <a:cs typeface="华文新魏"/>
              </a:rPr>
              <a:t>TASK_TRACED</a:t>
            </a:r>
            <a:r>
              <a:rPr lang="zh-CN" altLang="en-US" dirty="0">
                <a:latin typeface="STXinwei" panose="02010800040101010101" pitchFamily="2" charset="-122"/>
                <a:ea typeface="STXinwei" panose="02010800040101010101" pitchFamily="2" charset="-122"/>
                <a:cs typeface="华文新魏"/>
              </a:rPr>
              <a:t>、</a:t>
            </a:r>
            <a:r>
              <a:rPr lang="en-US" altLang="zh-CN" dirty="0">
                <a:solidFill>
                  <a:srgbClr val="FF0000"/>
                </a:solidFill>
                <a:latin typeface="STXinwei" panose="02010800040101010101" pitchFamily="2" charset="-122"/>
                <a:ea typeface="STXinwei" panose="02010800040101010101" pitchFamily="2" charset="-122"/>
                <a:cs typeface="华文新魏"/>
              </a:rPr>
              <a:t>TASK_DEAD</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2" eaLnBrk="1" hangingPunct="1">
              <a:defRPr/>
            </a:pPr>
            <a:r>
              <a:rPr lang="zh-CN" altLang="en-US" dirty="0">
                <a:latin typeface="STXinwei" panose="02010800040101010101" pitchFamily="2" charset="-122"/>
                <a:ea typeface="STXinwei" panose="02010800040101010101" pitchFamily="2" charset="-122"/>
                <a:cs typeface="华文新魏"/>
              </a:rPr>
              <a:t>宏定义数值有较大差别</a:t>
            </a:r>
            <a:endParaRPr lang="en-US" altLang="zh-CN" dirty="0">
              <a:solidFill>
                <a:srgbClr val="FF0000"/>
              </a:solidFill>
              <a:latin typeface="STXinwei" panose="02010800040101010101" pitchFamily="2" charset="-122"/>
              <a:ea typeface="STXinwei" panose="02010800040101010101" pitchFamily="2" charset="-122"/>
              <a:cs typeface="华文新魏"/>
            </a:endParaRPr>
          </a:p>
        </p:txBody>
      </p:sp>
      <p:pic>
        <p:nvPicPr>
          <p:cNvPr id="1032" name="Picture 5"/>
          <p:cNvPicPr>
            <a:picLocks noChangeAspect="1" noChangeArrowheads="1"/>
          </p:cNvPicPr>
          <p:nvPr/>
        </p:nvPicPr>
        <p:blipFill>
          <a:blip r:embed="rId1" cstate="print"/>
          <a:srcRect/>
          <a:stretch>
            <a:fillRect/>
          </a:stretch>
        </p:blipFill>
        <p:spPr bwMode="auto">
          <a:xfrm>
            <a:off x="1357313" y="2724150"/>
            <a:ext cx="6408737" cy="1914525"/>
          </a:xfrm>
          <a:prstGeom prst="rect">
            <a:avLst/>
          </a:prstGeom>
          <a:noFill/>
          <a:ln w="9525">
            <a:noFill/>
            <a:miter lim="800000"/>
            <a:headEnd/>
            <a:tailEnd/>
          </a:ln>
        </p:spPr>
      </p:pic>
      <p:sp>
        <p:nvSpPr>
          <p:cNvPr id="6" name="Line 6"/>
          <p:cNvSpPr>
            <a:spLocks noChangeShapeType="1"/>
          </p:cNvSpPr>
          <p:nvPr/>
        </p:nvSpPr>
        <p:spPr bwMode="auto">
          <a:xfrm flipV="1">
            <a:off x="1357313" y="4575175"/>
            <a:ext cx="4929187" cy="0"/>
          </a:xfrm>
          <a:prstGeom prst="line">
            <a:avLst/>
          </a:prstGeom>
          <a:noFill/>
          <a:ln w="38100">
            <a:solidFill>
              <a:srgbClr val="FF3300"/>
            </a:solidFill>
            <a:round/>
          </a:ln>
          <a:effectLst/>
        </p:spPr>
        <p:txBody>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7" name="Line 8"/>
          <p:cNvSpPr>
            <a:spLocks noChangeShapeType="1"/>
          </p:cNvSpPr>
          <p:nvPr/>
        </p:nvSpPr>
        <p:spPr bwMode="auto">
          <a:xfrm>
            <a:off x="1357313" y="4019550"/>
            <a:ext cx="4824412" cy="0"/>
          </a:xfrm>
          <a:prstGeom prst="line">
            <a:avLst/>
          </a:prstGeom>
          <a:noFill/>
          <a:ln w="38100">
            <a:solidFill>
              <a:srgbClr val="FF3300"/>
            </a:solidFill>
            <a:round/>
          </a:ln>
          <a:effectLst/>
        </p:spPr>
        <p:txBody>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r:id="rId2" p14:bwMode="auto">
            <p14:nvContentPartPr>
              <p14:cNvPr id="160770" name="Ink 2"/>
              <p14:cNvContentPartPr/>
              <p14:nvPr/>
            </p14:nvContentPartPr>
            <p14:xfrm>
              <a:off x="5889625" y="3965575"/>
              <a:ext cx="179388" cy="1588"/>
            </p14:xfrm>
          </p:contentPart>
        </mc:Choice>
        <mc:Fallback xmlns="">
          <p:pic>
            <p:nvPicPr>
              <p:cNvPr id="160770" name="Ink 2"/>
            </p:nvPicPr>
            <p:blipFill>
              <a:blip r:embed="rId3"/>
            </p:blipFill>
            <p:spPr>
              <a:xfrm>
                <a:off x="5889625" y="3965575"/>
                <a:ext cx="179388" cy="158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60771" name="Ink 3"/>
              <p14:cNvContentPartPr/>
              <p14:nvPr/>
            </p14:nvContentPartPr>
            <p14:xfrm>
              <a:off x="5907088" y="4278313"/>
              <a:ext cx="260350" cy="9525"/>
            </p14:xfrm>
          </p:contentPart>
        </mc:Choice>
        <mc:Fallback xmlns="">
          <p:pic>
            <p:nvPicPr>
              <p:cNvPr id="160771" name="Ink 3"/>
            </p:nvPicPr>
            <p:blipFill>
              <a:blip r:embed="rId5"/>
            </p:blipFill>
            <p:spPr>
              <a:xfrm>
                <a:off x="5907088" y="4278313"/>
                <a:ext cx="260350" cy="952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60772" name="Ink 4"/>
              <p14:cNvContentPartPr/>
              <p14:nvPr/>
            </p14:nvContentPartPr>
            <p14:xfrm>
              <a:off x="5899150" y="4554538"/>
              <a:ext cx="268288" cy="1587"/>
            </p14:xfrm>
          </p:contentPart>
        </mc:Choice>
        <mc:Fallback xmlns="">
          <p:pic>
            <p:nvPicPr>
              <p:cNvPr id="160772" name="Ink 4"/>
            </p:nvPicPr>
            <p:blipFill>
              <a:blip r:embed="rId7"/>
            </p:blipFill>
            <p:spPr>
              <a:xfrm>
                <a:off x="5899150" y="4554538"/>
                <a:ext cx="268288" cy="1587"/>
              </a:xfrm>
              <a:prstGeom prst="rect"/>
            </p:spPr>
          </p:pic>
        </mc:Fallback>
      </mc:AlternateContent>
      <p:sp>
        <p:nvSpPr>
          <p:cNvPr id="12" name="灯片编号占位符 3"/>
          <p:cNvSpPr txBox="1"/>
          <p:nvPr/>
        </p:nvSpPr>
        <p:spPr>
          <a:xfrm>
            <a:off x="8532813"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fld id="{7FF80060-F3D3-4FB2-91B8-5C9969A8F96C}"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进程状态</a:t>
            </a:r>
            <a:endParaRPr lang="zh-CN" altLang="en-US" dirty="0"/>
          </a:p>
        </p:txBody>
      </p:sp>
      <p:sp>
        <p:nvSpPr>
          <p:cNvPr id="3" name="内容占位符 2"/>
          <p:cNvSpPr>
            <a:spLocks noGrp="1"/>
          </p:cNvSpPr>
          <p:nvPr>
            <p:ph idx="1"/>
          </p:nvPr>
        </p:nvSpPr>
        <p:spPr>
          <a:xfrm>
            <a:off x="251520" y="1214438"/>
            <a:ext cx="8892480" cy="5449887"/>
          </a:xfrm>
        </p:spPr>
        <p:txBody>
          <a:bodyPr/>
          <a:lstStyle/>
          <a:p>
            <a:pPr eaLnBrk="1" hangingPunct="1">
              <a:defRPr/>
            </a:pPr>
            <a:r>
              <a:rPr lang="zh-CN" altLang="en-US" dirty="0">
                <a:latin typeface="华文新魏"/>
                <a:cs typeface="华文新魏"/>
              </a:rPr>
              <a:t>类型定义说明</a:t>
            </a:r>
            <a:endParaRPr lang="en-US" altLang="zh-CN" dirty="0">
              <a:latin typeface="华文新魏"/>
              <a:cs typeface="华文新魏"/>
            </a:endParaRPr>
          </a:p>
          <a:p>
            <a:pPr lvl="1" eaLnBrk="1" hangingPunct="1">
              <a:defRPr/>
            </a:pPr>
            <a:r>
              <a:rPr lang="zh-CN" altLang="en-US" dirty="0"/>
              <a:t>运行态</a:t>
            </a:r>
            <a:r>
              <a:rPr lang="en-US" altLang="zh-CN" dirty="0"/>
              <a:t>/</a:t>
            </a:r>
            <a:r>
              <a:rPr lang="zh-CN" altLang="en-US" dirty="0"/>
              <a:t>就绪态</a:t>
            </a:r>
            <a:endParaRPr lang="zh-CN" altLang="en-US" dirty="0"/>
          </a:p>
          <a:p>
            <a:pPr lvl="2" eaLnBrk="1" hangingPunct="1">
              <a:defRPr/>
            </a:pPr>
            <a:r>
              <a:rPr lang="en-US" altLang="zh-CN" sz="2000" dirty="0">
                <a:latin typeface="华文新魏"/>
                <a:ea typeface="华文新魏"/>
                <a:cs typeface="华文新魏"/>
              </a:rPr>
              <a:t>TASK_RUNNING</a:t>
            </a:r>
            <a:r>
              <a:rPr lang="zh-CN" altLang="en-US" sz="2000" dirty="0">
                <a:latin typeface="华文新魏"/>
                <a:ea typeface="华文新魏"/>
                <a:cs typeface="华文新魏"/>
              </a:rPr>
              <a:t>：正在运行或已处于就绪只等待</a:t>
            </a:r>
            <a:r>
              <a:rPr lang="en-US" altLang="zh-CN" sz="2000" dirty="0">
                <a:latin typeface="华文新魏"/>
                <a:ea typeface="华文新魏"/>
                <a:cs typeface="华文新魏"/>
              </a:rPr>
              <a:t>CPU</a:t>
            </a:r>
            <a:r>
              <a:rPr lang="zh-CN" altLang="en-US" sz="2000" dirty="0">
                <a:latin typeface="华文新魏"/>
                <a:ea typeface="华文新魏"/>
                <a:cs typeface="华文新魏"/>
              </a:rPr>
              <a:t>调度</a:t>
            </a:r>
            <a:endParaRPr lang="en-US" altLang="zh-CN" sz="2000" dirty="0">
              <a:latin typeface="华文新魏"/>
              <a:ea typeface="华文新魏"/>
              <a:cs typeface="华文新魏"/>
            </a:endParaRPr>
          </a:p>
          <a:p>
            <a:pPr lvl="2" eaLnBrk="1" hangingPunct="1">
              <a:defRPr/>
            </a:pPr>
            <a:r>
              <a:rPr lang="en-US" altLang="zh-CN" sz="2000" dirty="0">
                <a:solidFill>
                  <a:srgbClr val="FF0000"/>
                </a:solidFill>
                <a:latin typeface="华文新魏"/>
                <a:ea typeface="华文新魏"/>
                <a:cs typeface="华文新魏"/>
              </a:rPr>
              <a:t>TASK_TRACED</a:t>
            </a:r>
            <a:r>
              <a:rPr lang="zh-CN" altLang="en-US" sz="2000" dirty="0">
                <a:latin typeface="华文新魏"/>
                <a:ea typeface="华文新魏"/>
                <a:cs typeface="华文新魏"/>
              </a:rPr>
              <a:t>：供调试使用</a:t>
            </a:r>
            <a:endParaRPr lang="zh-CN" altLang="en-US" sz="2000" dirty="0">
              <a:latin typeface="华文新魏"/>
              <a:ea typeface="华文新魏"/>
              <a:cs typeface="华文新魏"/>
            </a:endParaRPr>
          </a:p>
          <a:p>
            <a:pPr lvl="1" eaLnBrk="1" hangingPunct="1">
              <a:defRPr/>
            </a:pPr>
            <a:r>
              <a:rPr lang="zh-CN" altLang="en-US" dirty="0"/>
              <a:t>被挂起状态</a:t>
            </a:r>
            <a:endParaRPr lang="zh-CN" altLang="en-US" dirty="0"/>
          </a:p>
          <a:p>
            <a:pPr lvl="2" eaLnBrk="1" hangingPunct="1">
              <a:defRPr/>
            </a:pPr>
            <a:r>
              <a:rPr lang="en-US" altLang="zh-CN" sz="2000" dirty="0">
                <a:latin typeface="华文新魏"/>
                <a:ea typeface="华文新魏"/>
                <a:cs typeface="华文新魏"/>
              </a:rPr>
              <a:t>TASK_INTERRUPTIBLE</a:t>
            </a:r>
            <a:r>
              <a:rPr lang="zh-CN" altLang="en-US" sz="2000" dirty="0">
                <a:latin typeface="华文新魏"/>
                <a:ea typeface="华文新魏"/>
                <a:cs typeface="华文新魏"/>
              </a:rPr>
              <a:t>：可被信号或中断唤醒进入就绪队列</a:t>
            </a:r>
            <a:endParaRPr lang="zh-CN" altLang="en-US" sz="2000" dirty="0">
              <a:latin typeface="华文新魏"/>
              <a:ea typeface="华文新魏"/>
              <a:cs typeface="华文新魏"/>
            </a:endParaRPr>
          </a:p>
          <a:p>
            <a:pPr lvl="2" eaLnBrk="1" hangingPunct="1">
              <a:defRPr/>
            </a:pPr>
            <a:r>
              <a:rPr lang="en-US" altLang="zh-CN" sz="2000" dirty="0">
                <a:latin typeface="华文新魏"/>
                <a:ea typeface="华文新魏"/>
                <a:cs typeface="华文新魏"/>
              </a:rPr>
              <a:t>TASK_UNINTERRUPTIBLE</a:t>
            </a:r>
            <a:r>
              <a:rPr lang="zh-CN" altLang="en-US" sz="2000" dirty="0">
                <a:latin typeface="华文新魏"/>
                <a:ea typeface="华文新魏"/>
                <a:cs typeface="华文新魏"/>
              </a:rPr>
              <a:t>：不可被信号唤醒或其他进程中断（通常被</a:t>
            </a:r>
            <a:r>
              <a:rPr lang="zh-CN" altLang="en-US" sz="2000" dirty="0">
                <a:solidFill>
                  <a:srgbClr val="FF0000"/>
                </a:solidFill>
                <a:effectLst/>
                <a:latin typeface="华文新魏"/>
                <a:ea typeface="华文新魏"/>
                <a:cs typeface="华文新魏"/>
              </a:rPr>
              <a:t>硬件设备操作类的进程</a:t>
            </a:r>
            <a:r>
              <a:rPr lang="zh-CN" altLang="en-US" sz="2000" dirty="0">
                <a:latin typeface="华文新魏"/>
                <a:ea typeface="华文新魏"/>
                <a:cs typeface="华文新魏"/>
              </a:rPr>
              <a:t>使用，例如当进程打开一个设备文件，而此设备文件正在查找与之相对应的文件，此时设备驱动不能被中断）</a:t>
            </a:r>
            <a:endParaRPr lang="zh-CN" altLang="en-US" sz="2000" dirty="0">
              <a:latin typeface="华文新魏"/>
              <a:ea typeface="华文新魏"/>
              <a:cs typeface="华文新魏"/>
            </a:endParaRPr>
          </a:p>
          <a:p>
            <a:pPr lvl="2" eaLnBrk="1" hangingPunct="1">
              <a:defRPr/>
            </a:pPr>
            <a:r>
              <a:rPr lang="en-US" altLang="zh-CN" sz="2000" dirty="0">
                <a:latin typeface="华文新魏"/>
                <a:ea typeface="华文新魏"/>
                <a:cs typeface="华文新魏"/>
              </a:rPr>
              <a:t>TASK_STOPPED</a:t>
            </a:r>
            <a:r>
              <a:rPr lang="zh-CN" altLang="en-US" sz="2000" dirty="0">
                <a:latin typeface="华文新魏"/>
                <a:ea typeface="华文新魏"/>
                <a:cs typeface="华文新魏"/>
              </a:rPr>
              <a:t>：被调试暂停，或收到</a:t>
            </a:r>
            <a:r>
              <a:rPr lang="en-US" altLang="zh-CN" sz="2000" dirty="0">
                <a:latin typeface="华文新魏"/>
                <a:ea typeface="华文新魏"/>
                <a:cs typeface="华文新魏"/>
              </a:rPr>
              <a:t>SIGSTOP</a:t>
            </a:r>
            <a:r>
              <a:rPr lang="zh-CN" altLang="en-US" sz="2000" dirty="0">
                <a:latin typeface="华文新魏"/>
                <a:ea typeface="华文新魏"/>
                <a:cs typeface="华文新魏"/>
              </a:rPr>
              <a:t>等信号</a:t>
            </a:r>
            <a:endParaRPr lang="zh-CN" altLang="en-US" sz="2000" dirty="0">
              <a:latin typeface="华文新魏"/>
              <a:ea typeface="华文新魏"/>
              <a:cs typeface="华文新魏"/>
            </a:endParaRPr>
          </a:p>
          <a:p>
            <a:pPr lvl="1" eaLnBrk="1" hangingPunct="1">
              <a:defRPr/>
            </a:pPr>
            <a:r>
              <a:rPr lang="zh-CN" altLang="en-US" dirty="0"/>
              <a:t>不可运行态</a:t>
            </a:r>
            <a:endParaRPr lang="zh-CN" altLang="en-US" dirty="0"/>
          </a:p>
          <a:p>
            <a:pPr lvl="2" eaLnBrk="1" hangingPunct="1">
              <a:defRPr/>
            </a:pPr>
            <a:r>
              <a:rPr lang="en-US" altLang="zh-CN" sz="2000" dirty="0">
                <a:latin typeface="华文新魏"/>
                <a:ea typeface="华文新魏"/>
                <a:cs typeface="华文新魏"/>
              </a:rPr>
              <a:t>TASK_ZOMBIE</a:t>
            </a:r>
            <a:r>
              <a:rPr lang="zh-CN" altLang="en-US" sz="2000" dirty="0">
                <a:latin typeface="华文新魏"/>
                <a:ea typeface="华文新魏"/>
                <a:cs typeface="华文新魏"/>
              </a:rPr>
              <a:t>：正在终止（已释放内存、文件等资源，但</a:t>
            </a:r>
            <a:r>
              <a:rPr lang="zh-CN" altLang="en-US" sz="2000" dirty="0">
                <a:solidFill>
                  <a:srgbClr val="FF0000"/>
                </a:solidFill>
                <a:latin typeface="华文新魏"/>
                <a:ea typeface="华文新魏"/>
                <a:cs typeface="华文新魏"/>
              </a:rPr>
              <a:t>内核数据结构信息未释放</a:t>
            </a:r>
            <a:r>
              <a:rPr lang="zh-CN" altLang="en-US" sz="2000" dirty="0">
                <a:latin typeface="华文新魏"/>
                <a:ea typeface="华文新魏"/>
                <a:cs typeface="华文新魏"/>
              </a:rPr>
              <a:t>），等待父进程通过</a:t>
            </a:r>
            <a:r>
              <a:rPr lang="en-US" altLang="zh-CN" sz="2000" dirty="0">
                <a:latin typeface="华文新魏"/>
                <a:ea typeface="华文新魏"/>
                <a:cs typeface="华文新魏"/>
              </a:rPr>
              <a:t>wait4()</a:t>
            </a:r>
            <a:r>
              <a:rPr lang="zh-CN" altLang="en-US" sz="2000" dirty="0">
                <a:latin typeface="华文新魏"/>
                <a:ea typeface="华文新魏"/>
                <a:cs typeface="华文新魏"/>
              </a:rPr>
              <a:t>或</a:t>
            </a:r>
            <a:r>
              <a:rPr lang="en-US" altLang="zh-CN" sz="2000" dirty="0" err="1">
                <a:latin typeface="华文新魏"/>
                <a:ea typeface="华文新魏"/>
                <a:cs typeface="华文新魏"/>
              </a:rPr>
              <a:t>waitpid</a:t>
            </a:r>
            <a:r>
              <a:rPr lang="en-US" altLang="zh-CN" sz="2000" dirty="0">
                <a:latin typeface="华文新魏"/>
                <a:ea typeface="华文新魏"/>
                <a:cs typeface="华文新魏"/>
              </a:rPr>
              <a:t>()</a:t>
            </a:r>
            <a:r>
              <a:rPr lang="zh-CN" altLang="en-US" sz="2000" dirty="0">
                <a:latin typeface="华文新魏"/>
                <a:ea typeface="华文新魏"/>
                <a:cs typeface="华文新魏"/>
              </a:rPr>
              <a:t>回收</a:t>
            </a:r>
            <a:endParaRPr lang="en-US" altLang="zh-CN" sz="2000" dirty="0">
              <a:latin typeface="华文新魏"/>
              <a:ea typeface="华文新魏"/>
              <a:cs typeface="华文新魏"/>
            </a:endParaRPr>
          </a:p>
          <a:p>
            <a:pPr lvl="2" eaLnBrk="1" hangingPunct="1">
              <a:defRPr/>
            </a:pPr>
            <a:r>
              <a:rPr lang="en-US" altLang="zh-CN" sz="2000" dirty="0">
                <a:solidFill>
                  <a:srgbClr val="FF0000"/>
                </a:solidFill>
                <a:latin typeface="华文新魏"/>
                <a:ea typeface="华文新魏"/>
                <a:cs typeface="华文新魏"/>
              </a:rPr>
              <a:t>TASK_DEAD</a:t>
            </a:r>
            <a:r>
              <a:rPr lang="zh-CN" altLang="en-US" sz="2000" dirty="0">
                <a:latin typeface="华文新魏"/>
                <a:ea typeface="华文新魏"/>
                <a:cs typeface="华文新魏"/>
              </a:rPr>
              <a:t>：已退出且不需父进程回收的进程的状态</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pPr>
              <a:defRPr/>
            </a:pPr>
            <a:fld id="{B3B48FF4-3FF7-493C-BF24-3F150A911CDC}"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3684" y="1291481"/>
            <a:ext cx="8532812" cy="5449887"/>
          </a:xfrm>
        </p:spPr>
        <p:txBody>
          <a:bodyPr/>
          <a:lstStyle/>
          <a:p>
            <a:pPr>
              <a:spcBef>
                <a:spcPts val="0"/>
              </a:spcBef>
            </a:pPr>
            <a:endParaRPr lang="en-US" altLang="zh-CN" dirty="0"/>
          </a:p>
        </p:txBody>
      </p:sp>
      <p:sp>
        <p:nvSpPr>
          <p:cNvPr id="2" name="标题 1"/>
          <p:cNvSpPr>
            <a:spLocks noGrp="1"/>
          </p:cNvSpPr>
          <p:nvPr>
            <p:ph type="title"/>
          </p:nvPr>
        </p:nvSpPr>
        <p:spPr/>
        <p:txBody>
          <a:bodyPr/>
          <a:lstStyle/>
          <a:p>
            <a:r>
              <a:rPr lang="zh-CN" altLang="en-US" dirty="0"/>
              <a:t>进程状态转换图</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23" name="圆角矩形 22"/>
          <p:cNvSpPr/>
          <p:nvPr/>
        </p:nvSpPr>
        <p:spPr bwMode="auto">
          <a:xfrm>
            <a:off x="3072716" y="3968123"/>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TASK_RUNNING</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6" name="圆角矩形 45"/>
          <p:cNvSpPr/>
          <p:nvPr/>
        </p:nvSpPr>
        <p:spPr bwMode="auto">
          <a:xfrm>
            <a:off x="1598888" y="2206589"/>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TASK_STOPPED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7" name="圆角矩形 46"/>
          <p:cNvSpPr/>
          <p:nvPr/>
        </p:nvSpPr>
        <p:spPr bwMode="auto">
          <a:xfrm>
            <a:off x="4546020" y="2216264"/>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TASK_TRACED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8" name="圆角矩形 47"/>
          <p:cNvSpPr/>
          <p:nvPr/>
        </p:nvSpPr>
        <p:spPr bwMode="auto">
          <a:xfrm>
            <a:off x="6850276" y="4339657"/>
            <a:ext cx="158417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EXIT_ZOMBIE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9" name="圆角矩形 48"/>
          <p:cNvSpPr/>
          <p:nvPr/>
        </p:nvSpPr>
        <p:spPr bwMode="auto">
          <a:xfrm>
            <a:off x="6886852" y="3146338"/>
            <a:ext cx="1480968"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EXIT_DEAD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0" name="圆角矩形 49"/>
          <p:cNvSpPr/>
          <p:nvPr/>
        </p:nvSpPr>
        <p:spPr bwMode="auto">
          <a:xfrm>
            <a:off x="1305660" y="5646717"/>
            <a:ext cx="2448272"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TASK_INTERRUPTIBLE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1" name="圆角矩形 50"/>
          <p:cNvSpPr/>
          <p:nvPr/>
        </p:nvSpPr>
        <p:spPr bwMode="auto">
          <a:xfrm>
            <a:off x="4654032" y="5646717"/>
            <a:ext cx="2808312"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TASK_UNINTERRUPTIBLE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 name="圆角矩形 51"/>
          <p:cNvSpPr/>
          <p:nvPr/>
        </p:nvSpPr>
        <p:spPr bwMode="auto">
          <a:xfrm>
            <a:off x="467544" y="3416439"/>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err="1">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vfork</a:t>
            </a: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3" name="圆角矩形 52"/>
          <p:cNvSpPr/>
          <p:nvPr/>
        </p:nvSpPr>
        <p:spPr bwMode="auto">
          <a:xfrm>
            <a:off x="523964" y="4342694"/>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fork()</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cxnSp>
        <p:nvCxnSpPr>
          <p:cNvPr id="7" name="曲线连接符 6"/>
          <p:cNvCxnSpPr>
            <a:stCxn id="52" idx="0"/>
          </p:cNvCxnSpPr>
          <p:nvPr/>
        </p:nvCxnSpPr>
        <p:spPr bwMode="auto">
          <a:xfrm rot="5400000" flipH="1" flipV="1">
            <a:off x="908446" y="2576785"/>
            <a:ext cx="825604" cy="853704"/>
          </a:xfrm>
          <a:prstGeom prst="curvedConnector2">
            <a:avLst/>
          </a:prstGeom>
          <a:noFill/>
          <a:ln w="19050" cap="flat" cmpd="sng" algn="ctr">
            <a:solidFill>
              <a:srgbClr val="0000FF"/>
            </a:solidFill>
            <a:prstDash val="solid"/>
            <a:round/>
            <a:headEnd type="none" w="med" len="med"/>
            <a:tailEnd type="arrow"/>
          </a:ln>
          <a:effectLst/>
        </p:spPr>
      </p:cxnSp>
      <p:cxnSp>
        <p:nvCxnSpPr>
          <p:cNvPr id="15" name="曲线连接符 14"/>
          <p:cNvCxnSpPr/>
          <p:nvPr/>
        </p:nvCxnSpPr>
        <p:spPr bwMode="auto">
          <a:xfrm>
            <a:off x="1377668" y="3666748"/>
            <a:ext cx="1694063" cy="364398"/>
          </a:xfrm>
          <a:prstGeom prst="curvedConnector3">
            <a:avLst/>
          </a:prstGeom>
          <a:noFill/>
          <a:ln w="19050" cap="flat" cmpd="sng" algn="ctr">
            <a:solidFill>
              <a:srgbClr val="0000FF"/>
            </a:solidFill>
            <a:prstDash val="solid"/>
            <a:round/>
            <a:headEnd type="none" w="med" len="med"/>
            <a:tailEnd type="arrow"/>
          </a:ln>
          <a:effectLst/>
        </p:spPr>
      </p:cxnSp>
      <p:cxnSp>
        <p:nvCxnSpPr>
          <p:cNvPr id="17" name="曲线连接符 16"/>
          <p:cNvCxnSpPr>
            <a:stCxn id="53" idx="3"/>
          </p:cNvCxnSpPr>
          <p:nvPr/>
        </p:nvCxnSpPr>
        <p:spPr bwMode="auto">
          <a:xfrm flipV="1">
            <a:off x="1377668" y="4184512"/>
            <a:ext cx="1695048" cy="345468"/>
          </a:xfrm>
          <a:prstGeom prst="curvedConnector3">
            <a:avLst/>
          </a:prstGeom>
          <a:noFill/>
          <a:ln w="19050" cap="flat" cmpd="sng" algn="ctr">
            <a:solidFill>
              <a:srgbClr val="0000FF"/>
            </a:solidFill>
            <a:prstDash val="solid"/>
            <a:round/>
            <a:headEnd type="none" w="med" len="med"/>
            <a:tailEnd type="arrow"/>
          </a:ln>
          <a:effectLst/>
        </p:spPr>
      </p:cxnSp>
      <p:cxnSp>
        <p:nvCxnSpPr>
          <p:cNvPr id="54" name="曲线连接符 53"/>
          <p:cNvCxnSpPr/>
          <p:nvPr/>
        </p:nvCxnSpPr>
        <p:spPr bwMode="auto">
          <a:xfrm rot="16200000" flipH="1">
            <a:off x="2987277" y="2951776"/>
            <a:ext cx="1386964" cy="645734"/>
          </a:xfrm>
          <a:prstGeom prst="curvedConnector3">
            <a:avLst/>
          </a:prstGeom>
          <a:noFill/>
          <a:ln w="19050" cap="flat" cmpd="sng" algn="ctr">
            <a:solidFill>
              <a:srgbClr val="0000FF"/>
            </a:solidFill>
            <a:prstDash val="solid"/>
            <a:round/>
            <a:headEnd type="none" w="med" len="med"/>
            <a:tailEnd type="arrow"/>
          </a:ln>
          <a:effectLst/>
        </p:spPr>
      </p:cxnSp>
      <p:cxnSp>
        <p:nvCxnSpPr>
          <p:cNvPr id="55" name="曲线连接符 54"/>
          <p:cNvCxnSpPr/>
          <p:nvPr/>
        </p:nvCxnSpPr>
        <p:spPr bwMode="auto">
          <a:xfrm rot="16200000" flipV="1">
            <a:off x="2158203" y="2768434"/>
            <a:ext cx="1377288" cy="1022089"/>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1" name="曲线连接符 60"/>
          <p:cNvCxnSpPr/>
          <p:nvPr/>
        </p:nvCxnSpPr>
        <p:spPr bwMode="auto">
          <a:xfrm rot="5400000" flipH="1" flipV="1">
            <a:off x="2991310" y="4812089"/>
            <a:ext cx="1304025" cy="365236"/>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4" name="曲线连接符 63"/>
          <p:cNvCxnSpPr/>
          <p:nvPr/>
        </p:nvCxnSpPr>
        <p:spPr bwMode="auto">
          <a:xfrm rot="10800000" flipV="1">
            <a:off x="1809718" y="4342693"/>
            <a:ext cx="1650986" cy="1304027"/>
          </a:xfrm>
          <a:prstGeom prst="curvedConnector3">
            <a:avLst/>
          </a:prstGeom>
          <a:noFill/>
          <a:ln w="19050" cap="flat" cmpd="sng" algn="ctr">
            <a:solidFill>
              <a:srgbClr val="0000FF"/>
            </a:solidFill>
            <a:prstDash val="solid"/>
            <a:round/>
            <a:headEnd type="none" w="med" len="med"/>
            <a:tailEnd type="arrow"/>
          </a:ln>
          <a:effectLst/>
        </p:spPr>
      </p:cxnSp>
      <p:cxnSp>
        <p:nvCxnSpPr>
          <p:cNvPr id="67" name="曲线连接符 66"/>
          <p:cNvCxnSpPr/>
          <p:nvPr/>
        </p:nvCxnSpPr>
        <p:spPr bwMode="auto">
          <a:xfrm rot="16200000" flipV="1">
            <a:off x="4219274" y="4599889"/>
            <a:ext cx="1347274" cy="746382"/>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9" name="曲线连接符 68"/>
          <p:cNvCxnSpPr/>
          <p:nvPr/>
        </p:nvCxnSpPr>
        <p:spPr bwMode="auto">
          <a:xfrm>
            <a:off x="4934533" y="4274477"/>
            <a:ext cx="2059759" cy="1372240"/>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2" name="曲线连接符 71"/>
          <p:cNvCxnSpPr>
            <a:endCxn id="48" idx="1"/>
          </p:cNvCxnSpPr>
          <p:nvPr/>
        </p:nvCxnSpPr>
        <p:spPr bwMode="auto">
          <a:xfrm>
            <a:off x="4934533" y="4031145"/>
            <a:ext cx="1915743" cy="495798"/>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5" name="曲线连接符 74"/>
          <p:cNvCxnSpPr/>
          <p:nvPr/>
        </p:nvCxnSpPr>
        <p:spPr bwMode="auto">
          <a:xfrm rot="5400000" flipH="1" flipV="1">
            <a:off x="4827402" y="2656344"/>
            <a:ext cx="1440310" cy="1309293"/>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8" name="曲线连接符 77"/>
          <p:cNvCxnSpPr/>
          <p:nvPr/>
        </p:nvCxnSpPr>
        <p:spPr bwMode="auto">
          <a:xfrm rot="5400000">
            <a:off x="3886805" y="2962018"/>
            <a:ext cx="1377288" cy="634922"/>
          </a:xfrm>
          <a:prstGeom prst="curvedConnector3">
            <a:avLst/>
          </a:prstGeom>
          <a:noFill/>
          <a:ln w="19050" cap="flat" cmpd="sng" algn="ctr">
            <a:solidFill>
              <a:srgbClr val="0000FF"/>
            </a:solidFill>
            <a:prstDash val="solid"/>
            <a:round/>
            <a:headEnd type="none" w="med" len="med"/>
            <a:tailEnd type="arrow"/>
          </a:ln>
          <a:effectLst/>
        </p:spPr>
      </p:cxnSp>
      <p:cxnSp>
        <p:nvCxnSpPr>
          <p:cNvPr id="82" name="直接箭头连接符 81"/>
          <p:cNvCxnSpPr>
            <a:stCxn id="48" idx="0"/>
            <a:endCxn id="49" idx="2"/>
          </p:cNvCxnSpPr>
          <p:nvPr/>
        </p:nvCxnSpPr>
        <p:spPr bwMode="auto">
          <a:xfrm flipH="1" flipV="1">
            <a:off x="7627336" y="3520909"/>
            <a:ext cx="15028" cy="818748"/>
          </a:xfrm>
          <a:prstGeom prst="straightConnector1">
            <a:avLst/>
          </a:prstGeom>
          <a:noFill/>
          <a:ln w="19050" cap="flat" cmpd="sng" algn="ctr">
            <a:solidFill>
              <a:srgbClr val="0000FF"/>
            </a:solidFill>
            <a:prstDash val="solid"/>
            <a:round/>
            <a:headEnd type="none" w="med" len="med"/>
            <a:tailEnd type="arrow"/>
          </a:ln>
          <a:effectLst/>
        </p:spPr>
      </p:cxnSp>
      <p:cxnSp>
        <p:nvCxnSpPr>
          <p:cNvPr id="84" name="直接箭头连接符 83"/>
          <p:cNvCxnSpPr/>
          <p:nvPr/>
        </p:nvCxnSpPr>
        <p:spPr bwMode="auto">
          <a:xfrm flipH="1" flipV="1">
            <a:off x="7612308" y="2327590"/>
            <a:ext cx="15028" cy="818748"/>
          </a:xfrm>
          <a:prstGeom prst="straightConnector1">
            <a:avLst/>
          </a:prstGeom>
          <a:noFill/>
          <a:ln w="19050" cap="flat" cmpd="sng" algn="ctr">
            <a:solidFill>
              <a:srgbClr val="0000FF"/>
            </a:solidFill>
            <a:prstDash val="solid"/>
            <a:round/>
            <a:headEnd type="none" w="med" len="med"/>
            <a:tailEnd type="arrow"/>
          </a:ln>
          <a:effectLst/>
        </p:spPr>
      </p:cxnSp>
      <p:sp>
        <p:nvSpPr>
          <p:cNvPr id="85" name="矩形 84"/>
          <p:cNvSpPr/>
          <p:nvPr/>
        </p:nvSpPr>
        <p:spPr>
          <a:xfrm>
            <a:off x="1101172" y="2838561"/>
            <a:ext cx="805029"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父进程</a:t>
            </a:r>
            <a:endParaRPr lang="zh-CN" altLang="en-US" sz="1600" b="1" dirty="0">
              <a:solidFill>
                <a:srgbClr val="800080"/>
              </a:solidFill>
              <a:latin typeface="STXinwei" panose="02010800040101010101" pitchFamily="2" charset="-122"/>
              <a:ea typeface="STXinwei" panose="02010800040101010101" pitchFamily="2" charset="-122"/>
            </a:endParaRPr>
          </a:p>
        </p:txBody>
      </p:sp>
      <p:sp>
        <p:nvSpPr>
          <p:cNvPr id="86" name="矩形 85"/>
          <p:cNvSpPr/>
          <p:nvPr/>
        </p:nvSpPr>
        <p:spPr>
          <a:xfrm>
            <a:off x="1795473" y="3605959"/>
            <a:ext cx="805029"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子进程</a:t>
            </a:r>
            <a:endParaRPr lang="zh-CN" altLang="en-US" sz="1600" b="1" dirty="0">
              <a:solidFill>
                <a:srgbClr val="800080"/>
              </a:solidFill>
              <a:latin typeface="STXinwei" panose="02010800040101010101" pitchFamily="2" charset="-122"/>
              <a:ea typeface="STXinwei" panose="02010800040101010101" pitchFamily="2" charset="-122"/>
            </a:endParaRPr>
          </a:p>
        </p:txBody>
      </p:sp>
      <p:sp>
        <p:nvSpPr>
          <p:cNvPr id="87" name="矩形 86"/>
          <p:cNvSpPr/>
          <p:nvPr/>
        </p:nvSpPr>
        <p:spPr>
          <a:xfrm>
            <a:off x="1725516" y="4184512"/>
            <a:ext cx="1218603"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父、子进程</a:t>
            </a:r>
            <a:endParaRPr lang="zh-CN" altLang="en-US" sz="1600" b="1" dirty="0">
              <a:solidFill>
                <a:srgbClr val="800080"/>
              </a:solidFill>
              <a:latin typeface="STXinwei" panose="02010800040101010101" pitchFamily="2" charset="-122"/>
              <a:ea typeface="STXinwei" panose="02010800040101010101" pitchFamily="2" charset="-122"/>
            </a:endParaRPr>
          </a:p>
        </p:txBody>
      </p:sp>
      <p:sp>
        <p:nvSpPr>
          <p:cNvPr id="89" name="矩形 88"/>
          <p:cNvSpPr/>
          <p:nvPr/>
        </p:nvSpPr>
        <p:spPr>
          <a:xfrm>
            <a:off x="2230427" y="4950175"/>
            <a:ext cx="891591"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suspend</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0" name="矩形 89"/>
          <p:cNvSpPr/>
          <p:nvPr/>
        </p:nvSpPr>
        <p:spPr>
          <a:xfrm>
            <a:off x="3175031" y="4960597"/>
            <a:ext cx="889987"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wakeup</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1" name="矩形 90"/>
          <p:cNvSpPr/>
          <p:nvPr/>
        </p:nvSpPr>
        <p:spPr>
          <a:xfrm>
            <a:off x="4532017" y="4935260"/>
            <a:ext cx="889987"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wakeup</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2" name="矩形 91"/>
          <p:cNvSpPr/>
          <p:nvPr/>
        </p:nvSpPr>
        <p:spPr>
          <a:xfrm>
            <a:off x="5614803" y="4934307"/>
            <a:ext cx="891591"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suspend</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4" name="圆角矩形 93"/>
          <p:cNvSpPr/>
          <p:nvPr/>
        </p:nvSpPr>
        <p:spPr bwMode="auto">
          <a:xfrm>
            <a:off x="5770156" y="4077072"/>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_exit ()</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95" name="矩形 94"/>
          <p:cNvSpPr/>
          <p:nvPr/>
        </p:nvSpPr>
        <p:spPr>
          <a:xfrm>
            <a:off x="2204467" y="3003541"/>
            <a:ext cx="979755"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SIGSTOP</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6" name="矩形 95"/>
          <p:cNvSpPr/>
          <p:nvPr/>
        </p:nvSpPr>
        <p:spPr>
          <a:xfrm>
            <a:off x="3324784" y="3108662"/>
            <a:ext cx="1079142"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SIGCONT</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7" name="矩形 96"/>
          <p:cNvSpPr/>
          <p:nvPr/>
        </p:nvSpPr>
        <p:spPr>
          <a:xfrm>
            <a:off x="4041674" y="2761183"/>
            <a:ext cx="1843774"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PTRACE_DETACH</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9" name="矩形 98"/>
          <p:cNvSpPr/>
          <p:nvPr/>
        </p:nvSpPr>
        <p:spPr>
          <a:xfrm>
            <a:off x="4566372" y="3416439"/>
            <a:ext cx="1848583"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PTRACE_ATTACH</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100" name="圆角矩形 99"/>
          <p:cNvSpPr/>
          <p:nvPr/>
        </p:nvSpPr>
        <p:spPr bwMode="auto">
          <a:xfrm>
            <a:off x="7220708" y="3789040"/>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wait()</a:t>
            </a:r>
            <a:endParaRPr kumimoji="1" lang="zh-CN" altLang="en-US" sz="1600" b="0" i="0" u="non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01" name="矩形 100"/>
          <p:cNvSpPr/>
          <p:nvPr/>
        </p:nvSpPr>
        <p:spPr>
          <a:xfrm>
            <a:off x="6994292" y="1967924"/>
            <a:ext cx="1425390" cy="338554"/>
          </a:xfrm>
          <a:prstGeom prst="rect">
            <a:avLst/>
          </a:prstGeom>
          <a:solidFill>
            <a:schemeClr val="bg1"/>
          </a:solidFill>
        </p:spPr>
        <p:txBody>
          <a:bodyPr wrap="none">
            <a:spAutoFit/>
          </a:bodyPr>
          <a:lstStyle/>
          <a:p>
            <a:r>
              <a:rPr lang="zh-CN" altLang="en-US" sz="1600" b="1" dirty="0">
                <a:solidFill>
                  <a:srgbClr val="0000FF"/>
                </a:solidFill>
                <a:latin typeface="STXinwei" panose="02010800040101010101" pitchFamily="2" charset="-122"/>
                <a:ea typeface="STXinwei" panose="02010800040101010101" pitchFamily="2" charset="-122"/>
              </a:rPr>
              <a:t>释放相关资源</a:t>
            </a:r>
            <a:endParaRPr lang="zh-CN" altLang="en-US" sz="1600" b="1" dirty="0">
              <a:solidFill>
                <a:srgbClr val="0000FF"/>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44DE588-FED0-410C-9670-3C9D0F2F8C35}" type="slidenum">
              <a:rPr lang="en-US" altLang="zh-CN"/>
            </a:fld>
            <a:endParaRPr lang="en-US" altLang="zh-CN"/>
          </a:p>
        </p:txBody>
      </p:sp>
      <p:sp>
        <p:nvSpPr>
          <p:cNvPr id="534530" name="Rectangle 2"/>
          <p:cNvSpPr>
            <a:spLocks noGrp="1" noChangeArrowheads="1"/>
          </p:cNvSpPr>
          <p:nvPr>
            <p:ph type="title"/>
          </p:nvPr>
        </p:nvSpPr>
        <p:spPr/>
        <p:txBody>
          <a:bodyPr/>
          <a:lstStyle/>
          <a:p>
            <a:pPr eaLnBrk="1" hangingPunct="1">
              <a:defRPr/>
            </a:pPr>
            <a:r>
              <a:rPr lang="zh-CN" altLang="en-US" dirty="0"/>
              <a:t>进程的家族关系</a:t>
            </a:r>
            <a:endParaRPr lang="zh-CN" altLang="en-US" dirty="0"/>
          </a:p>
        </p:txBody>
      </p:sp>
      <p:sp>
        <p:nvSpPr>
          <p:cNvPr id="534531"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所有进程都是</a:t>
            </a:r>
            <a:r>
              <a:rPr lang="en-US" altLang="zh-CN" dirty="0">
                <a:solidFill>
                  <a:srgbClr val="FF0000"/>
                </a:solidFill>
                <a:latin typeface="STXinwei" panose="02010800040101010101" pitchFamily="2" charset="-122"/>
                <a:ea typeface="STXinwei" panose="02010800040101010101" pitchFamily="2" charset="-122"/>
              </a:rPr>
              <a:t>init</a:t>
            </a:r>
            <a:r>
              <a:rPr lang="zh-CN" altLang="en-US" dirty="0">
                <a:solidFill>
                  <a:srgbClr val="FF0000"/>
                </a:solidFill>
                <a:latin typeface="STXinwei" panose="02010800040101010101" pitchFamily="2" charset="-122"/>
                <a:ea typeface="STXinwei" panose="02010800040101010101" pitchFamily="2" charset="-122"/>
              </a:rPr>
              <a:t>进程</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pid</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的后代</a:t>
            </a:r>
            <a:endParaRPr lang="zh-CN" altLang="en-US"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每个进程必须有一个父进程</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每个进程可以拥有零个或者多个子进程</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具有相同父进程的进程称为兄弟</a:t>
            </a:r>
            <a:endParaRPr lang="en-US" altLang="zh-CN" dirty="0">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solidFill>
                  <a:srgbClr val="FF0000"/>
                </a:solidFill>
                <a:latin typeface="华文新魏" charset="0"/>
                <a:ea typeface="华文新魏" charset="0"/>
                <a:cs typeface="华文新魏" charset="0"/>
              </a:rPr>
              <a:t>中断技术</a:t>
            </a:r>
            <a:endParaRPr lang="zh-CN" altLang="en-US"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F7550FB-A66B-4578-AE42-63F4363DF32A}" type="slidenum">
              <a:rPr lang="en-US" altLang="zh-CN"/>
            </a:fld>
            <a:endParaRPr lang="en-US" altLang="zh-CN"/>
          </a:p>
        </p:txBody>
      </p:sp>
      <p:sp>
        <p:nvSpPr>
          <p:cNvPr id="549890" name="Rectangle 2"/>
          <p:cNvSpPr>
            <a:spLocks noGrp="1" noChangeArrowheads="1"/>
          </p:cNvSpPr>
          <p:nvPr>
            <p:ph type="title"/>
          </p:nvPr>
        </p:nvSpPr>
        <p:spPr/>
        <p:txBody>
          <a:bodyPr/>
          <a:lstStyle/>
          <a:p>
            <a:pPr eaLnBrk="1" hangingPunct="1">
              <a:defRPr/>
            </a:pPr>
            <a:r>
              <a:rPr lang="en-US" altLang="zh-CN" dirty="0"/>
              <a:t>Linux 2.4</a:t>
            </a:r>
            <a:r>
              <a:rPr lang="zh-CN" altLang="en-US" dirty="0"/>
              <a:t>进程家族关系结构定义</a:t>
            </a:r>
            <a:endParaRPr lang="zh-CN" altLang="en-US" dirty="0"/>
          </a:p>
        </p:txBody>
      </p:sp>
      <p:sp>
        <p:nvSpPr>
          <p:cNvPr id="549891" name="Rectangle 3"/>
          <p:cNvSpPr>
            <a:spLocks noGrp="1" noChangeArrowheads="1"/>
          </p:cNvSpPr>
          <p:nvPr>
            <p:ph type="body" idx="1"/>
          </p:nvPr>
        </p:nvSpPr>
        <p:spPr/>
        <p:txBody>
          <a:bodyPr/>
          <a:lstStyle/>
          <a:p>
            <a:pPr eaLnBrk="1" hangingPunct="1">
              <a:defRPr/>
            </a:pPr>
            <a:endParaRPr lang="zh-CN" altLang="zh-CN"/>
          </a:p>
        </p:txBody>
      </p:sp>
      <p:pic>
        <p:nvPicPr>
          <p:cNvPr id="43013" name="Picture 5"/>
          <p:cNvPicPr>
            <a:picLocks noChangeAspect="1" noChangeArrowheads="1"/>
          </p:cNvPicPr>
          <p:nvPr/>
        </p:nvPicPr>
        <p:blipFill>
          <a:blip r:embed="rId1" cstate="print"/>
          <a:srcRect/>
          <a:stretch>
            <a:fillRect/>
          </a:stretch>
        </p:blipFill>
        <p:spPr bwMode="auto">
          <a:xfrm>
            <a:off x="1714500" y="1357313"/>
            <a:ext cx="5286375" cy="3178175"/>
          </a:xfrm>
          <a:prstGeom prst="rect">
            <a:avLst/>
          </a:prstGeom>
          <a:noFill/>
          <a:ln w="9525">
            <a:noFill/>
            <a:miter lim="800000"/>
            <a:headEnd/>
            <a:tailEnd/>
          </a:ln>
        </p:spPr>
      </p:pic>
      <p:pic>
        <p:nvPicPr>
          <p:cNvPr id="43014" name="Picture 4"/>
          <p:cNvPicPr>
            <a:picLocks noChangeAspect="1" noChangeArrowheads="1"/>
          </p:cNvPicPr>
          <p:nvPr/>
        </p:nvPicPr>
        <p:blipFill>
          <a:blip r:embed="rId2" cstate="print"/>
          <a:srcRect/>
          <a:stretch>
            <a:fillRect/>
          </a:stretch>
        </p:blipFill>
        <p:spPr bwMode="auto">
          <a:xfrm>
            <a:off x="1547664" y="4293096"/>
            <a:ext cx="6478488" cy="2177233"/>
          </a:xfrm>
          <a:prstGeom prst="rect">
            <a:avLst/>
          </a:prstGeom>
          <a:noFill/>
          <a:ln w="9525">
            <a:noFill/>
            <a:miter lim="800000"/>
            <a:headEnd/>
            <a:tailEnd/>
          </a:ln>
        </p:spPr>
      </p:pic>
      <p:sp>
        <p:nvSpPr>
          <p:cNvPr id="7" name="Oval 5"/>
          <p:cNvSpPr>
            <a:spLocks noChangeArrowheads="1"/>
          </p:cNvSpPr>
          <p:nvPr/>
        </p:nvSpPr>
        <p:spPr bwMode="auto">
          <a:xfrm>
            <a:off x="1571630" y="2214554"/>
            <a:ext cx="2928932" cy="432792"/>
          </a:xfrm>
          <a:prstGeom prst="ellipse">
            <a:avLst/>
          </a:prstGeom>
          <a:noFill/>
          <a:ln w="9525">
            <a:solidFill>
              <a:srgbClr val="FF0000"/>
            </a:solidFill>
            <a:round/>
          </a:ln>
          <a:effectLst/>
        </p:spPr>
        <p:txBody>
          <a:bodyPr wrap="squar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911B7E7-A2EB-4F6D-A1B6-E659647962C0}" type="slidenum">
              <a:rPr lang="en-US" altLang="zh-CN"/>
            </a:fld>
            <a:endParaRPr lang="en-US" altLang="zh-CN"/>
          </a:p>
        </p:txBody>
      </p:sp>
      <p:sp>
        <p:nvSpPr>
          <p:cNvPr id="516098" name="Rectangle 2"/>
          <p:cNvSpPr>
            <a:spLocks noGrp="1" noChangeArrowheads="1"/>
          </p:cNvSpPr>
          <p:nvPr>
            <p:ph type="title"/>
          </p:nvPr>
        </p:nvSpPr>
        <p:spPr/>
        <p:txBody>
          <a:bodyPr/>
          <a:lstStyle/>
          <a:p>
            <a:pPr eaLnBrk="1" hangingPunct="1">
              <a:defRPr/>
            </a:pPr>
            <a:r>
              <a:rPr lang="en-US" altLang="zh-CN" dirty="0"/>
              <a:t>Linux 2.6</a:t>
            </a:r>
            <a:r>
              <a:rPr lang="zh-CN" altLang="en-US" dirty="0"/>
              <a:t>进程描述符中的进程链表成员</a:t>
            </a:r>
            <a:endParaRPr lang="zh-CN" altLang="en-US" dirty="0"/>
          </a:p>
        </p:txBody>
      </p:sp>
      <p:sp>
        <p:nvSpPr>
          <p:cNvPr id="516101" name="Rectangle 5"/>
          <p:cNvSpPr>
            <a:spLocks noGrp="1" noChangeArrowheads="1"/>
          </p:cNvSpPr>
          <p:nvPr>
            <p:ph type="body" idx="1"/>
          </p:nvPr>
        </p:nvSpPr>
        <p:spPr/>
        <p:txBody>
          <a:bodyPr/>
          <a:lstStyle/>
          <a:p>
            <a:pPr eaLnBrk="1" hangingPunct="1">
              <a:defRPr/>
            </a:pPr>
            <a:r>
              <a:rPr lang="en-US" altLang="zh-CN" dirty="0" err="1">
                <a:solidFill>
                  <a:srgbClr val="9900CC"/>
                </a:solidFill>
                <a:latin typeface="STXinwei" panose="02010800040101010101" pitchFamily="2" charset="-122"/>
                <a:ea typeface="STXinwei" panose="02010800040101010101" pitchFamily="2" charset="-122"/>
              </a:rPr>
              <a:t>struct</a:t>
            </a:r>
            <a:r>
              <a:rPr lang="en-US" altLang="zh-CN" dirty="0">
                <a:solidFill>
                  <a:srgbClr val="9900CC"/>
                </a:solidFill>
                <a:latin typeface="STXinwei" panose="02010800040101010101" pitchFamily="2" charset="-122"/>
                <a:ea typeface="STXinwei" panose="02010800040101010101" pitchFamily="2" charset="-122"/>
              </a:rPr>
              <a:t> </a:t>
            </a:r>
            <a:r>
              <a:rPr lang="en-US" altLang="zh-CN" dirty="0" err="1">
                <a:solidFill>
                  <a:srgbClr val="9900CC"/>
                </a:solidFill>
                <a:latin typeface="STXinwei" panose="02010800040101010101" pitchFamily="2" charset="-122"/>
                <a:ea typeface="STXinwei" panose="02010800040101010101" pitchFamily="2" charset="-122"/>
              </a:rPr>
              <a:t>list_head</a:t>
            </a:r>
            <a:r>
              <a:rPr lang="en-US" altLang="zh-CN" dirty="0">
                <a:solidFill>
                  <a:srgbClr val="9900CC"/>
                </a:solidFill>
                <a:latin typeface="STXinwei" panose="02010800040101010101" pitchFamily="2" charset="-122"/>
                <a:ea typeface="STXinwei" panose="02010800040101010101" pitchFamily="2" charset="-122"/>
              </a:rPr>
              <a:t> </a:t>
            </a:r>
            <a:r>
              <a:rPr lang="en-US" altLang="zh-CN" dirty="0" err="1">
                <a:solidFill>
                  <a:srgbClr val="FF0000"/>
                </a:solidFill>
                <a:latin typeface="STXinwei" panose="02010800040101010101" pitchFamily="2" charset="-122"/>
                <a:ea typeface="STXinwei" panose="02010800040101010101" pitchFamily="2" charset="-122"/>
              </a:rPr>
              <a:t>run_list</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优先级相同的进程组成的进程链表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tasks</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链接系统中所有进程的链表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children</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链接所有孩子节点进程的链表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sibling</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链接所有兄弟节点进程的链表</a:t>
            </a:r>
            <a:endParaRPr lang="zh-CN" altLang="en-US" dirty="0">
              <a:latin typeface="STXinwei" panose="02010800040101010101" pitchFamily="2" charset="-122"/>
              <a:ea typeface="STXinwei" panose="02010800040101010101" pitchFamily="2" charset="-122"/>
            </a:endParaRPr>
          </a:p>
        </p:txBody>
      </p:sp>
      <p:sp>
        <p:nvSpPr>
          <p:cNvPr id="6" name="Rectangle 7"/>
          <p:cNvSpPr>
            <a:spLocks noChangeArrowheads="1"/>
          </p:cNvSpPr>
          <p:nvPr/>
        </p:nvSpPr>
        <p:spPr bwMode="auto">
          <a:xfrm>
            <a:off x="323529" y="5429250"/>
            <a:ext cx="8599810" cy="830997"/>
          </a:xfrm>
          <a:prstGeom prst="rect">
            <a:avLst/>
          </a:prstGeom>
          <a:noFill/>
          <a:ln w="9525">
            <a:noFill/>
            <a:miter lim="800000"/>
          </a:ln>
          <a:effectLst/>
        </p:spPr>
        <p:txBody>
          <a:bodyPr wrap="square">
            <a:spAutoFit/>
          </a:bodyPr>
          <a:lstStyle/>
          <a:p>
            <a:pPr algn="l">
              <a:spcBef>
                <a:spcPct val="20000"/>
              </a:spcBef>
              <a:buClr>
                <a:srgbClr val="FF9900"/>
              </a:buClr>
              <a:buFont typeface="Wingdings" panose="05000000000000000000" pitchFamily="2" charset="2"/>
              <a:buNone/>
              <a:defRPr/>
            </a:pPr>
            <a:r>
              <a:rPr kumimoji="0" lang="en-US" altLang="zh-CN"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Linux</a:t>
            </a:r>
            <a:r>
              <a:rPr kumimoji="0" lang="zh-CN" altLang="en-US"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内核链表中，需要用链表组织起来的数据通常会包含一个</a:t>
            </a:r>
            <a:r>
              <a:rPr kumimoji="0" lang="en-US" altLang="zh-CN" sz="2400"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sz="2400"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sz="2400"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r>
              <a:rPr kumimoji="0" lang="zh-CN" altLang="en-US"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成员</a:t>
            </a:r>
            <a:r>
              <a:rPr kumimoji="0" lang="zh-CN" altLang="en-US" dirty="0">
                <a:effectLst>
                  <a:outerShdw blurRad="38100" dist="38100" dir="2700000" algn="tl">
                    <a:srgbClr val="C0C0C0"/>
                  </a:outerShdw>
                </a:effectLst>
                <a:latin typeface="STXinwei" panose="02010800040101010101" pitchFamily="2" charset="-122"/>
                <a:ea typeface="STXinwei" panose="02010800040101010101" pitchFamily="2" charset="-122"/>
              </a:rPr>
              <a:t> </a:t>
            </a:r>
            <a:endParaRPr kumimoji="0" lang="zh-CN" altLang="en-US" dirty="0">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95B56420-C59A-487C-A93D-631696C529D1}" type="slidenum">
              <a:rPr lang="en-US" altLang="zh-CN"/>
            </a:fld>
            <a:endParaRPr lang="en-US" altLang="zh-CN"/>
          </a:p>
        </p:txBody>
      </p:sp>
      <p:sp>
        <p:nvSpPr>
          <p:cNvPr id="551938" name="Rectangle 2"/>
          <p:cNvSpPr>
            <a:spLocks noGrp="1" noChangeArrowheads="1"/>
          </p:cNvSpPr>
          <p:nvPr>
            <p:ph type="title"/>
          </p:nvPr>
        </p:nvSpPr>
        <p:spPr/>
        <p:txBody>
          <a:bodyPr/>
          <a:lstStyle/>
          <a:p>
            <a:pPr eaLnBrk="1" hangingPunct="1">
              <a:defRPr/>
            </a:pPr>
            <a:r>
              <a:rPr lang="en-US" altLang="zh-CN" dirty="0"/>
              <a:t>Linux 2.6</a:t>
            </a:r>
            <a:r>
              <a:rPr lang="zh-CN" altLang="en-US" dirty="0"/>
              <a:t>进程家族结构图</a:t>
            </a:r>
            <a:endParaRPr lang="zh-CN" altLang="en-US" dirty="0"/>
          </a:p>
        </p:txBody>
      </p:sp>
      <p:sp>
        <p:nvSpPr>
          <p:cNvPr id="551939" name="Rectangle 3"/>
          <p:cNvSpPr>
            <a:spLocks noGrp="1" noChangeArrowheads="1"/>
          </p:cNvSpPr>
          <p:nvPr>
            <p:ph type="body" idx="1"/>
          </p:nvPr>
        </p:nvSpPr>
        <p:spPr/>
        <p:txBody>
          <a:bodyPr/>
          <a:lstStyle/>
          <a:p>
            <a:pPr eaLnBrk="1" hangingPunct="1"/>
            <a:endParaRPr lang="en-US" altLang="zh-CN" dirty="0"/>
          </a:p>
        </p:txBody>
      </p:sp>
      <p:pic>
        <p:nvPicPr>
          <p:cNvPr id="40965" name="Picture 6"/>
          <p:cNvPicPr>
            <a:picLocks noChangeAspect="1" noChangeArrowheads="1"/>
          </p:cNvPicPr>
          <p:nvPr/>
        </p:nvPicPr>
        <p:blipFill>
          <a:blip r:embed="rId1" cstate="print"/>
          <a:srcRect/>
          <a:stretch>
            <a:fillRect/>
          </a:stretch>
        </p:blipFill>
        <p:spPr bwMode="auto">
          <a:xfrm>
            <a:off x="2071688" y="1928813"/>
            <a:ext cx="4905375" cy="4114800"/>
          </a:xfrm>
          <a:prstGeom prst="rect">
            <a:avLst/>
          </a:prstGeom>
          <a:noFill/>
          <a:ln w="9525">
            <a:noFill/>
            <a:miter lim="800000"/>
            <a:headEnd/>
            <a:tailEnd/>
          </a:ln>
        </p:spPr>
      </p:pic>
      <p:sp>
        <p:nvSpPr>
          <p:cNvPr id="7" name="矩形 6"/>
          <p:cNvSpPr/>
          <p:nvPr/>
        </p:nvSpPr>
        <p:spPr>
          <a:xfrm>
            <a:off x="1290638" y="3648075"/>
            <a:ext cx="877887" cy="646113"/>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zh-CN" altLang="en-US" sz="1800" b="1" dirty="0">
                <a:effectLst>
                  <a:outerShdw blurRad="38100" dist="38100" dir="2700000" algn="tl">
                    <a:srgbClr val="000000">
                      <a:alpha val="43137"/>
                    </a:srgbClr>
                  </a:outerShdw>
                </a:effectLst>
              </a:rPr>
              <a:t>最年长</a:t>
            </a:r>
            <a:br>
              <a:rPr lang="en-US" altLang="zh-CN" sz="1800" b="1" dirty="0">
                <a:effectLst>
                  <a:outerShdw blurRad="38100" dist="38100" dir="2700000" algn="tl">
                    <a:srgbClr val="000000">
                      <a:alpha val="43137"/>
                    </a:srgbClr>
                  </a:outerShdw>
                </a:effectLst>
              </a:rPr>
            </a:br>
            <a:r>
              <a:rPr lang="zh-CN" altLang="en-US" sz="1800" b="1" dirty="0">
                <a:effectLst>
                  <a:outerShdw blurRad="38100" dist="38100" dir="2700000" algn="tl">
                    <a:srgbClr val="000000">
                      <a:alpha val="43137"/>
                    </a:srgbClr>
                  </a:outerShdw>
                </a:effectLst>
              </a:rPr>
              <a:t>子进程</a:t>
            </a:r>
            <a:endParaRPr lang="en-US" altLang="zh-CN" sz="1800" b="1" dirty="0">
              <a:effectLst>
                <a:outerShdw blurRad="38100" dist="38100" dir="2700000" algn="tl">
                  <a:srgbClr val="000000">
                    <a:alpha val="43137"/>
                  </a:srgbClr>
                </a:outerShdw>
              </a:effectLst>
            </a:endParaRPr>
          </a:p>
        </p:txBody>
      </p:sp>
      <p:sp>
        <p:nvSpPr>
          <p:cNvPr id="8" name="矩形 7"/>
          <p:cNvSpPr/>
          <p:nvPr/>
        </p:nvSpPr>
        <p:spPr>
          <a:xfrm>
            <a:off x="6429375" y="3643313"/>
            <a:ext cx="882650" cy="646112"/>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zh-CN" altLang="en-US" sz="1800" b="1" dirty="0">
                <a:effectLst>
                  <a:outerShdw blurRad="38100" dist="38100" dir="2700000" algn="tl">
                    <a:srgbClr val="000000">
                      <a:alpha val="43137"/>
                    </a:srgbClr>
                  </a:outerShdw>
                </a:effectLst>
              </a:rPr>
              <a:t>最年幼</a:t>
            </a:r>
            <a:br>
              <a:rPr lang="en-US" altLang="zh-CN" sz="1800" b="1" dirty="0">
                <a:effectLst>
                  <a:outerShdw blurRad="38100" dist="38100" dir="2700000" algn="tl">
                    <a:srgbClr val="000000">
                      <a:alpha val="43137"/>
                    </a:srgbClr>
                  </a:outerShdw>
                </a:effectLst>
              </a:rPr>
            </a:br>
            <a:r>
              <a:rPr lang="zh-CN" altLang="en-US" sz="1800" b="1" dirty="0">
                <a:effectLst>
                  <a:outerShdw blurRad="38100" dist="38100" dir="2700000" algn="tl">
                    <a:srgbClr val="000000">
                      <a:alpha val="43137"/>
                    </a:srgbClr>
                  </a:outerShdw>
                </a:effectLst>
              </a:rPr>
              <a:t>子进程</a:t>
            </a:r>
            <a:endParaRPr lang="en-US" altLang="zh-CN" sz="1800" b="1" dirty="0">
              <a:effectLst>
                <a:outerShdw blurRad="38100" dist="38100" dir="2700000" algn="tl">
                  <a:srgbClr val="000000">
                    <a:alpha val="43137"/>
                  </a:srgbClr>
                </a:outerShdw>
              </a:effectLst>
            </a:endParaRPr>
          </a:p>
        </p:txBody>
      </p:sp>
      <p:sp>
        <p:nvSpPr>
          <p:cNvPr id="9" name="矩形 8"/>
          <p:cNvSpPr/>
          <p:nvPr/>
        </p:nvSpPr>
        <p:spPr>
          <a:xfrm>
            <a:off x="780385" y="5000636"/>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0" name="矩形 9"/>
          <p:cNvSpPr/>
          <p:nvPr/>
        </p:nvSpPr>
        <p:spPr>
          <a:xfrm>
            <a:off x="780385" y="5335801"/>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1" name="矩形 10"/>
          <p:cNvSpPr/>
          <p:nvPr/>
        </p:nvSpPr>
        <p:spPr>
          <a:xfrm>
            <a:off x="780385" y="5692991"/>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2" name="矩形 11"/>
          <p:cNvSpPr/>
          <p:nvPr/>
        </p:nvSpPr>
        <p:spPr>
          <a:xfrm>
            <a:off x="708889" y="4618046"/>
            <a:ext cx="1827744"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task_struct</a:t>
            </a:r>
            <a:endParaRPr lang="zh-CN" altLang="en-US" dirty="0">
              <a:latin typeface="STXinwei" panose="02010800040101010101" pitchFamily="2" charset="-122"/>
              <a:ea typeface="STXinwei" panose="02010800040101010101" pitchFamily="2" charset="-122"/>
            </a:endParaRPr>
          </a:p>
        </p:txBody>
      </p:sp>
      <p:sp>
        <p:nvSpPr>
          <p:cNvPr id="14" name="Oval 5"/>
          <p:cNvSpPr>
            <a:spLocks noChangeArrowheads="1"/>
          </p:cNvSpPr>
          <p:nvPr/>
        </p:nvSpPr>
        <p:spPr bwMode="auto">
          <a:xfrm rot="2875319">
            <a:off x="4377809" y="2256118"/>
            <a:ext cx="2532711" cy="796338"/>
          </a:xfrm>
          <a:prstGeom prst="ellipse">
            <a:avLst/>
          </a:prstGeom>
          <a:noFill/>
          <a:ln w="9525">
            <a:solidFill>
              <a:srgbClr val="FF0000"/>
            </a:solidFill>
            <a:round/>
          </a:ln>
          <a:effectLst/>
        </p:spPr>
        <p:txBody>
          <a:bodyPr wrap="square" anchor="ctr">
            <a:spAutoFit/>
          </a:bodyPr>
          <a:lstStyle/>
          <a:p>
            <a:pPr>
              <a:spcBef>
                <a:spcPct val="20000"/>
              </a:spcBef>
              <a:buClr>
                <a:srgbClr val="FF9900"/>
              </a:buClr>
              <a:buFont typeface="Wingdings" panose="05000000000000000000" pitchFamily="2" charset="2"/>
              <a:buNone/>
              <a:defRPr/>
            </a:pPr>
            <a:endParaRPr lang="en-US" altLang="zh-CN" dirty="0">
              <a:effectLst>
                <a:outerShdw blurRad="38100" dist="38100" dir="2700000" algn="tl">
                  <a:srgbClr val="000000">
                    <a:alpha val="43137"/>
                  </a:srgbClr>
                </a:outerShdw>
              </a:effectLst>
            </a:endParaRPr>
          </a:p>
          <a:p>
            <a:pPr>
              <a:spcBef>
                <a:spcPct val="20000"/>
              </a:spcBef>
              <a:buClr>
                <a:srgbClr val="FF9900"/>
              </a:buClr>
              <a:buFont typeface="Wingdings" panose="05000000000000000000" pitchFamily="2" charset="2"/>
              <a:buNone/>
              <a:defRPr/>
            </a:pPr>
            <a:endParaRPr lang="zh-CN" altLang="en-US"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A76507E3-4380-4D4C-A1C3-068BEA4B3C43}" type="slidenum">
              <a:rPr lang="en-US" altLang="zh-CN"/>
            </a:fld>
            <a:endParaRPr lang="en-US" altLang="zh-CN"/>
          </a:p>
        </p:txBody>
      </p:sp>
      <p:sp>
        <p:nvSpPr>
          <p:cNvPr id="620546" name="Rectangle 2"/>
          <p:cNvSpPr>
            <a:spLocks noGrp="1" noChangeArrowheads="1"/>
          </p:cNvSpPr>
          <p:nvPr>
            <p:ph type="title"/>
          </p:nvPr>
        </p:nvSpPr>
        <p:spPr/>
        <p:txBody>
          <a:bodyPr/>
          <a:lstStyle/>
          <a:p>
            <a:r>
              <a:rPr lang="zh-CN" altLang="en-US" dirty="0"/>
              <a:t>传统链表数据结构定义模式</a:t>
            </a:r>
            <a:endParaRPr lang="zh-CN" altLang="en-US" dirty="0"/>
          </a:p>
        </p:txBody>
      </p:sp>
      <p:sp>
        <p:nvSpPr>
          <p:cNvPr id="620547" name="Rectangle 3"/>
          <p:cNvSpPr>
            <a:spLocks noGrp="1" noChangeArrowheads="1"/>
          </p:cNvSpPr>
          <p:nvPr>
            <p:ph type="body" idx="1"/>
          </p:nvPr>
        </p:nvSpPr>
        <p:spPr/>
        <p:txBody>
          <a:bodyPr/>
          <a:lstStyle/>
          <a:p>
            <a:r>
              <a:rPr lang="zh-CN" altLang="en-US" dirty="0"/>
              <a:t>基本组成</a:t>
            </a:r>
            <a:endParaRPr lang="zh-CN" altLang="en-US" dirty="0"/>
          </a:p>
          <a:p>
            <a:pPr lvl="1"/>
            <a:r>
              <a:rPr lang="zh-CN" altLang="en-US" dirty="0"/>
              <a:t>数据域：存储数据</a:t>
            </a:r>
            <a:endParaRPr lang="zh-CN" altLang="en-US" dirty="0"/>
          </a:p>
          <a:p>
            <a:pPr lvl="1"/>
            <a:r>
              <a:rPr lang="zh-CN" altLang="en-US" dirty="0"/>
              <a:t>指针域：建立与下一个节点的联系</a:t>
            </a:r>
            <a:endParaRPr lang="zh-CN" altLang="en-US" dirty="0"/>
          </a:p>
        </p:txBody>
      </p:sp>
      <p:pic>
        <p:nvPicPr>
          <p:cNvPr id="620548" name="Picture 4" descr="图1 单链表"/>
          <p:cNvPicPr>
            <a:picLocks noChangeAspect="1" noChangeArrowheads="1"/>
          </p:cNvPicPr>
          <p:nvPr/>
        </p:nvPicPr>
        <p:blipFill>
          <a:blip r:embed="rId1" cstate="print"/>
          <a:srcRect/>
          <a:stretch>
            <a:fillRect/>
          </a:stretch>
        </p:blipFill>
        <p:spPr bwMode="auto">
          <a:xfrm>
            <a:off x="1979314" y="2708920"/>
            <a:ext cx="5472113" cy="1835150"/>
          </a:xfrm>
          <a:prstGeom prst="rect">
            <a:avLst/>
          </a:prstGeom>
          <a:noFill/>
          <a:ln w="9525">
            <a:noFill/>
            <a:miter lim="800000"/>
            <a:headEnd/>
            <a:tailEnd/>
          </a:ln>
        </p:spPr>
      </p:pic>
      <p:pic>
        <p:nvPicPr>
          <p:cNvPr id="620549" name="Picture 5" descr="图2 双链表"/>
          <p:cNvPicPr>
            <a:picLocks noChangeAspect="1" noChangeArrowheads="1"/>
          </p:cNvPicPr>
          <p:nvPr/>
        </p:nvPicPr>
        <p:blipFill>
          <a:blip r:embed="rId2" cstate="print"/>
          <a:srcRect/>
          <a:stretch>
            <a:fillRect/>
          </a:stretch>
        </p:blipFill>
        <p:spPr bwMode="auto">
          <a:xfrm>
            <a:off x="1907877" y="4468390"/>
            <a:ext cx="5832475" cy="1912938"/>
          </a:xfrm>
          <a:prstGeom prst="rect">
            <a:avLst/>
          </a:prstGeom>
          <a:noFill/>
          <a:ln w="9525">
            <a:noFill/>
            <a:miter lim="800000"/>
            <a:headEnd/>
            <a:tailEnd/>
          </a:ln>
        </p:spPr>
      </p:pic>
      <p:sp>
        <p:nvSpPr>
          <p:cNvPr id="620550" name="Rectangle 6"/>
          <p:cNvSpPr>
            <a:spLocks noChangeArrowheads="1"/>
          </p:cNvSpPr>
          <p:nvPr/>
        </p:nvSpPr>
        <p:spPr bwMode="auto">
          <a:xfrm>
            <a:off x="1115714" y="3590925"/>
            <a:ext cx="874713" cy="366713"/>
          </a:xfrm>
          <a:prstGeom prst="rect">
            <a:avLst/>
          </a:prstGeom>
          <a:noFill/>
          <a:ln w="9525">
            <a:noFill/>
            <a:miter lim="800000"/>
          </a:ln>
          <a:effectLst/>
        </p:spPr>
        <p:txBody>
          <a:bodyPr wrap="none">
            <a:spAutoFit/>
          </a:bodyPr>
          <a:lstStyle/>
          <a:p>
            <a:r>
              <a:rPr lang="zh-CN" altLang="en-US" sz="1800" b="1">
                <a:solidFill>
                  <a:srgbClr val="FF0D0D"/>
                </a:solidFill>
                <a:effectLst>
                  <a:outerShdw blurRad="38100" dist="38100" dir="2700000" algn="tl">
                    <a:srgbClr val="C0C0C0"/>
                  </a:outerShdw>
                </a:effectLst>
              </a:rPr>
              <a:t>单链表</a:t>
            </a:r>
            <a:endParaRPr lang="zh-CN" altLang="en-US" sz="1800" b="1">
              <a:solidFill>
                <a:srgbClr val="FF0D0D"/>
              </a:solidFill>
              <a:effectLst>
                <a:outerShdw blurRad="38100" dist="38100" dir="2700000" algn="tl">
                  <a:srgbClr val="C0C0C0"/>
                </a:outerShdw>
              </a:effectLst>
            </a:endParaRPr>
          </a:p>
        </p:txBody>
      </p:sp>
      <p:sp>
        <p:nvSpPr>
          <p:cNvPr id="620551" name="Rectangle 7"/>
          <p:cNvSpPr>
            <a:spLocks noChangeArrowheads="1"/>
          </p:cNvSpPr>
          <p:nvPr/>
        </p:nvSpPr>
        <p:spPr bwMode="auto">
          <a:xfrm>
            <a:off x="1061491" y="5734050"/>
            <a:ext cx="874713" cy="366713"/>
          </a:xfrm>
          <a:prstGeom prst="rect">
            <a:avLst/>
          </a:prstGeom>
          <a:noFill/>
          <a:ln w="9525">
            <a:noFill/>
            <a:miter lim="800000"/>
          </a:ln>
          <a:effectLst/>
        </p:spPr>
        <p:txBody>
          <a:bodyPr wrap="none">
            <a:spAutoFit/>
          </a:bodyPr>
          <a:lstStyle/>
          <a:p>
            <a:r>
              <a:rPr lang="zh-CN" altLang="en-US" sz="1800" b="1" dirty="0">
                <a:solidFill>
                  <a:srgbClr val="FF0D0D"/>
                </a:solidFill>
                <a:effectLst>
                  <a:outerShdw blurRad="38100" dist="38100" dir="2700000" algn="tl">
                    <a:srgbClr val="C0C0C0"/>
                  </a:outerShdw>
                </a:effectLst>
              </a:rPr>
              <a:t>双链表</a:t>
            </a:r>
            <a:endParaRPr lang="zh-CN" altLang="en-US" sz="1800" b="1" dirty="0">
              <a:solidFill>
                <a:srgbClr val="FF0D0D"/>
              </a:solidFill>
              <a:effectLst>
                <a:outerShdw blurRad="38100" dist="38100" dir="2700000" algn="tl">
                  <a:srgbClr val="C0C0C0"/>
                </a:outerShdw>
              </a:effectLst>
            </a:endParaRPr>
          </a:p>
        </p:txBody>
      </p:sp>
      <p:sp>
        <p:nvSpPr>
          <p:cNvPr id="620552" name="Oval 8"/>
          <p:cNvSpPr>
            <a:spLocks noChangeArrowheads="1"/>
          </p:cNvSpPr>
          <p:nvPr/>
        </p:nvSpPr>
        <p:spPr bwMode="auto">
          <a:xfrm>
            <a:off x="2936552" y="5610225"/>
            <a:ext cx="1800225" cy="288925"/>
          </a:xfrm>
          <a:prstGeom prst="ellipse">
            <a:avLst/>
          </a:prstGeom>
          <a:noFill/>
          <a:ln w="9525">
            <a:solidFill>
              <a:srgbClr val="FF0D0D"/>
            </a:solidFill>
            <a:round/>
          </a:ln>
          <a:effectLst/>
        </p:spPr>
        <p:txBody>
          <a:bodyPr wrap="none" anchor="ctr">
            <a:spAutoFit/>
          </a:bodyPr>
          <a:lstStyle/>
          <a:p>
            <a:endParaRPr lang="zh-CN" altLang="en-US"/>
          </a:p>
        </p:txBody>
      </p:sp>
      <p:sp>
        <p:nvSpPr>
          <p:cNvPr id="2" name="矩形 1"/>
          <p:cNvSpPr/>
          <p:nvPr/>
        </p:nvSpPr>
        <p:spPr>
          <a:xfrm>
            <a:off x="6300192" y="1338520"/>
            <a:ext cx="2684438" cy="1323439"/>
          </a:xfrm>
          <a:prstGeom prst="rect">
            <a:avLst/>
          </a:prstGeom>
        </p:spPr>
        <p:txBody>
          <a:bodyPr wrap="square">
            <a:spAutoFit/>
          </a:bodyPr>
          <a:lstStyle/>
          <a:p>
            <a:pPr algn="l"/>
            <a:r>
              <a:rPr lang="en-US" altLang="zh-CN" sz="2000" b="1" dirty="0" err="1">
                <a:solidFill>
                  <a:srgbClr val="0000FF"/>
                </a:solidFill>
                <a:latin typeface="STXinwei" panose="02010800040101010101" pitchFamily="2" charset="-122"/>
                <a:ea typeface="STXinwei" panose="02010800040101010101" pitchFamily="2" charset="-122"/>
              </a:rPr>
              <a:t>typedef</a:t>
            </a:r>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struct</a:t>
            </a:r>
            <a:r>
              <a:rPr lang="en-US" altLang="zh-CN" sz="2000" b="1" dirty="0">
                <a:latin typeface="STXinwei" panose="02010800040101010101" pitchFamily="2" charset="-122"/>
                <a:ea typeface="STXinwei" panose="02010800040101010101" pitchFamily="2" charset="-122"/>
              </a:rPr>
              <a:t> node</a:t>
            </a:r>
            <a:r>
              <a:rPr lang="en-US" altLang="zh-CN" sz="2000" b="1" dirty="0">
                <a:solidFill>
                  <a:srgbClr val="0000FF"/>
                </a:solidFill>
                <a:latin typeface="STXinwei" panose="02010800040101010101" pitchFamily="2" charset="-122"/>
                <a:ea typeface="STXinwei" panose="02010800040101010101" pitchFamily="2" charset="-122"/>
              </a:rPr>
              <a:t> { </a:t>
            </a:r>
            <a:endParaRPr lang="en-US" altLang="zh-CN" sz="2000" b="1" dirty="0">
              <a:solidFill>
                <a:srgbClr val="0000FF"/>
              </a:solidFill>
              <a:latin typeface="STXinwei" panose="02010800040101010101" pitchFamily="2" charset="-122"/>
              <a:ea typeface="STXinwei" panose="02010800040101010101" pitchFamily="2" charset="-122"/>
            </a:endParaRPr>
          </a:p>
          <a:p>
            <a:pPr algn="l"/>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solidFill>
                  <a:srgbClr val="0000FF"/>
                </a:solidFill>
                <a:latin typeface="STXinwei" panose="02010800040101010101" pitchFamily="2" charset="-122"/>
                <a:ea typeface="STXinwei" panose="02010800040101010101" pitchFamily="2" charset="-122"/>
              </a:rPr>
              <a:t>int</a:t>
            </a:r>
            <a:r>
              <a:rPr lang="en-US" altLang="zh-CN" sz="2000" b="1" dirty="0">
                <a:solidFill>
                  <a:srgbClr val="0000FF"/>
                </a:solidFill>
                <a:latin typeface="STXinwei" panose="02010800040101010101" pitchFamily="2" charset="-122"/>
                <a:ea typeface="STXinwei" panose="02010800040101010101" pitchFamily="2" charset="-122"/>
              </a:rPr>
              <a:t> data; </a:t>
            </a:r>
            <a:endParaRPr lang="en-US" altLang="zh-CN" sz="2000" b="1" dirty="0">
              <a:solidFill>
                <a:srgbClr val="0000FF"/>
              </a:solidFill>
              <a:latin typeface="STXinwei" panose="02010800040101010101" pitchFamily="2" charset="-122"/>
              <a:ea typeface="STXinwei" panose="02010800040101010101" pitchFamily="2" charset="-122"/>
            </a:endParaRPr>
          </a:p>
          <a:p>
            <a:pPr algn="l"/>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struct</a:t>
            </a:r>
            <a:r>
              <a:rPr lang="en-US" altLang="zh-CN" sz="2000" b="1" dirty="0">
                <a:latin typeface="STXinwei" panose="02010800040101010101" pitchFamily="2" charset="-122"/>
                <a:ea typeface="STXinwei" panose="02010800040101010101" pitchFamily="2" charset="-122"/>
              </a:rPr>
              <a:t> node</a:t>
            </a:r>
            <a:r>
              <a:rPr lang="en-US" altLang="zh-CN" sz="2000" b="1" dirty="0">
                <a:solidFill>
                  <a:srgbClr val="0000FF"/>
                </a:solidFill>
                <a:latin typeface="STXinwei" panose="02010800040101010101" pitchFamily="2" charset="-122"/>
                <a:ea typeface="STXinwei" panose="02010800040101010101" pitchFamily="2" charset="-122"/>
              </a:rPr>
              <a:t> *next;</a:t>
            </a:r>
            <a:endParaRPr lang="en-US" altLang="zh-CN" sz="2000" b="1" dirty="0">
              <a:solidFill>
                <a:srgbClr val="0000FF"/>
              </a:solidFill>
              <a:latin typeface="STXinwei" panose="02010800040101010101" pitchFamily="2" charset="-122"/>
              <a:ea typeface="STXinwei" panose="02010800040101010101" pitchFamily="2" charset="-122"/>
            </a:endParaRPr>
          </a:p>
          <a:p>
            <a:pPr algn="l"/>
            <a:r>
              <a:rPr lang="en-US" altLang="zh-CN" sz="2000" b="1" dirty="0">
                <a:solidFill>
                  <a:srgbClr val="0000FF"/>
                </a:solidFill>
                <a:latin typeface="STXinwei" panose="02010800040101010101" pitchFamily="2" charset="-122"/>
                <a:ea typeface="STXinwei" panose="02010800040101010101" pitchFamily="2" charset="-122"/>
              </a:rPr>
              <a:t>}</a:t>
            </a:r>
            <a:endParaRPr lang="zh-CN" altLang="en-US" sz="2000" b="1" dirty="0">
              <a:solidFill>
                <a:srgbClr val="0000FF"/>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2"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F2CCC30F-7528-4BE1-80BB-899D62B97D95}" type="slidenum">
              <a:rPr lang="en-US" altLang="zh-CN"/>
            </a:fld>
            <a:endParaRPr lang="en-US" altLang="zh-CN"/>
          </a:p>
        </p:txBody>
      </p:sp>
      <p:sp>
        <p:nvSpPr>
          <p:cNvPr id="618498" name="Rectangle 2"/>
          <p:cNvSpPr>
            <a:spLocks noGrp="1" noChangeArrowheads="1"/>
          </p:cNvSpPr>
          <p:nvPr>
            <p:ph type="title"/>
          </p:nvPr>
        </p:nvSpPr>
        <p:spPr/>
        <p:txBody>
          <a:bodyPr/>
          <a:lstStyle/>
          <a:p>
            <a:pPr eaLnBrk="1" hangingPunct="1">
              <a:defRPr/>
            </a:pPr>
            <a:r>
              <a:rPr lang="zh-CN" altLang="en-US" dirty="0"/>
              <a:t>内核通用链表</a:t>
            </a:r>
            <a:endParaRPr lang="zh-CN" altLang="en-US" dirty="0"/>
          </a:p>
        </p:txBody>
      </p:sp>
      <p:sp>
        <p:nvSpPr>
          <p:cNvPr id="618499" name="Rectangle 3"/>
          <p:cNvSpPr>
            <a:spLocks noGrp="1" noChangeArrowheads="1"/>
          </p:cNvSpPr>
          <p:nvPr>
            <p:ph type="body" idx="1"/>
          </p:nvPr>
        </p:nvSpPr>
        <p:spPr/>
        <p:txBody>
          <a:bodyPr/>
          <a:lstStyle/>
          <a:p>
            <a:pPr eaLnBrk="1" hangingPunct="1">
              <a:defRPr/>
            </a:pPr>
            <a:r>
              <a:rPr lang="zh-CN" altLang="en-US" dirty="0"/>
              <a:t>通用双向链表结构</a:t>
            </a:r>
            <a:endParaRPr lang="en-US" altLang="zh-CN" dirty="0"/>
          </a:p>
          <a:p>
            <a:pPr eaLnBrk="1" hangingPunct="1">
              <a:defRPr/>
            </a:pPr>
            <a:endParaRPr lang="zh-CN" altLang="en-US" dirty="0"/>
          </a:p>
          <a:p>
            <a:pPr eaLnBrk="1" hangingPunct="1">
              <a:buNone/>
              <a:defRPr/>
            </a:pPr>
            <a:endParaRPr lang="zh-CN" altLang="en-US" dirty="0"/>
          </a:p>
          <a:p>
            <a:pPr eaLnBrk="1" hangingPunct="1">
              <a:defRPr/>
            </a:pPr>
            <a:r>
              <a:rPr lang="zh-CN" altLang="en-US" dirty="0"/>
              <a:t>说明</a:t>
            </a:r>
            <a:endParaRPr lang="en-US" altLang="zh-CN" dirty="0"/>
          </a:p>
          <a:p>
            <a:pPr lvl="1" eaLnBrk="1" hangingPunct="1">
              <a:defRPr/>
            </a:pPr>
            <a:r>
              <a:rPr lang="zh-CN" altLang="en-US" dirty="0"/>
              <a:t>链表结构作为一个成员嵌入到</a:t>
            </a:r>
            <a:r>
              <a:rPr lang="zh-CN" altLang="en-US" dirty="0">
                <a:solidFill>
                  <a:srgbClr val="FF0000"/>
                </a:solidFill>
              </a:rPr>
              <a:t>宿主数据结构</a:t>
            </a:r>
            <a:r>
              <a:rPr lang="zh-CN" altLang="en-US" dirty="0"/>
              <a:t>内</a:t>
            </a:r>
            <a:endParaRPr lang="zh-CN" altLang="en-US" dirty="0"/>
          </a:p>
          <a:p>
            <a:pPr lvl="2" eaLnBrk="1" hangingPunct="1">
              <a:defRPr/>
            </a:pPr>
            <a:r>
              <a:rPr lang="zh-CN" altLang="en-US" dirty="0">
                <a:latin typeface="华文新魏"/>
                <a:ea typeface="华文新魏"/>
                <a:cs typeface="华文新魏"/>
              </a:rPr>
              <a:t>链表结构可放在宿主结构内的任何位置</a:t>
            </a:r>
            <a:endParaRPr lang="zh-CN" altLang="en-US" dirty="0">
              <a:latin typeface="华文新魏"/>
              <a:ea typeface="华文新魏"/>
              <a:cs typeface="华文新魏"/>
            </a:endParaRPr>
          </a:p>
          <a:p>
            <a:pPr lvl="2" eaLnBrk="1" hangingPunct="1">
              <a:defRPr/>
            </a:pPr>
            <a:r>
              <a:rPr lang="zh-CN" altLang="en-US" dirty="0">
                <a:latin typeface="华文新魏"/>
                <a:ea typeface="华文新魏"/>
                <a:cs typeface="华文新魏"/>
              </a:rPr>
              <a:t>一个宿主结构可有多个内核链表结构</a:t>
            </a:r>
            <a:endParaRPr lang="en-US" altLang="zh-CN" dirty="0">
              <a:latin typeface="华文新魏"/>
              <a:ea typeface="华文新魏"/>
              <a:cs typeface="华文新魏"/>
            </a:endParaRPr>
          </a:p>
          <a:p>
            <a:pPr lvl="1" eaLnBrk="1" hangingPunct="1">
              <a:defRPr/>
            </a:pP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p:txBody>
      </p:sp>
      <p:pic>
        <p:nvPicPr>
          <p:cNvPr id="33797" name="Picture 4"/>
          <p:cNvPicPr>
            <a:picLocks noChangeAspect="1" noChangeArrowheads="1"/>
          </p:cNvPicPr>
          <p:nvPr/>
        </p:nvPicPr>
        <p:blipFill>
          <a:blip r:embed="rId1" cstate="print"/>
          <a:srcRect/>
          <a:stretch>
            <a:fillRect/>
          </a:stretch>
        </p:blipFill>
        <p:spPr bwMode="auto">
          <a:xfrm>
            <a:off x="1403821" y="1778199"/>
            <a:ext cx="5832475" cy="1074737"/>
          </a:xfrm>
          <a:prstGeom prst="rect">
            <a:avLst/>
          </a:prstGeom>
          <a:noFill/>
          <a:ln w="9525">
            <a:noFill/>
            <a:miter lim="800000"/>
            <a:headEnd/>
            <a:tailEnd/>
          </a:ln>
        </p:spPr>
      </p:pic>
      <p:pic>
        <p:nvPicPr>
          <p:cNvPr id="33798" name="Picture 6"/>
          <p:cNvPicPr>
            <a:picLocks noChangeAspect="1" noChangeArrowheads="1"/>
          </p:cNvPicPr>
          <p:nvPr/>
        </p:nvPicPr>
        <p:blipFill>
          <a:blip r:embed="rId2" cstate="print"/>
          <a:srcRect/>
          <a:stretch>
            <a:fillRect/>
          </a:stretch>
        </p:blipFill>
        <p:spPr bwMode="auto">
          <a:xfrm>
            <a:off x="1835696" y="4149080"/>
            <a:ext cx="4103688" cy="1317625"/>
          </a:xfrm>
          <a:prstGeom prst="rect">
            <a:avLst/>
          </a:prstGeom>
          <a:noFill/>
          <a:ln w="9525">
            <a:noFill/>
            <a:miter lim="800000"/>
            <a:headEnd/>
            <a:tailEnd/>
          </a:ln>
        </p:spPr>
      </p:pic>
      <p:sp>
        <p:nvSpPr>
          <p:cNvPr id="8" name="矩形 7"/>
          <p:cNvSpPr/>
          <p:nvPr/>
        </p:nvSpPr>
        <p:spPr>
          <a:xfrm>
            <a:off x="611560" y="5661248"/>
            <a:ext cx="8215312" cy="461962"/>
          </a:xfrm>
          <a:prstGeom prst="rect">
            <a:avLst/>
          </a:prstGeom>
        </p:spPr>
        <p:txBody>
          <a:bodyPr>
            <a:spAutoFit/>
          </a:bodyPr>
          <a:lstStyle/>
          <a:p>
            <a:pPr>
              <a:defRPr/>
            </a:pPr>
            <a:r>
              <a:rPr lang="zh-CN" altLang="en-US" sz="2400" b="1" dirty="0">
                <a:solidFill>
                  <a:srgbClr val="0000FF"/>
                </a:solidFill>
                <a:effectLst>
                  <a:outerShdw blurRad="38100" dist="38100" dir="2700000" algn="tl">
                    <a:srgbClr val="C0C0C0"/>
                  </a:outerShdw>
                </a:effectLst>
              </a:rPr>
              <a:t>通用双向链表优点：</a:t>
            </a:r>
            <a:r>
              <a:rPr lang="zh-CN" altLang="en-US" sz="2400" b="1" dirty="0"/>
              <a:t>避免为每个数据项类型定义自己的链表</a:t>
            </a:r>
            <a:endParaRPr lang="zh-CN" altLang="en-US" sz="2400" b="1" dirty="0">
              <a:effectLst>
                <a:outerShdw blurRad="38100" dist="38100" dir="2700000" algn="tl">
                  <a:srgbClr val="C0C0C0"/>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bwMode="auto">
          <a:xfrm>
            <a:off x="924992" y="2060848"/>
            <a:ext cx="1800200" cy="4185761"/>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 name="标题 1"/>
          <p:cNvSpPr>
            <a:spLocks noGrp="1"/>
          </p:cNvSpPr>
          <p:nvPr>
            <p:ph type="title"/>
          </p:nvPr>
        </p:nvSpPr>
        <p:spPr/>
        <p:txBody>
          <a:bodyPr/>
          <a:lstStyle/>
          <a:p>
            <a:r>
              <a:rPr lang="zh-CN" altLang="en-US" dirty="0"/>
              <a:t>内核通用链表结构关系图</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grpSp>
        <p:nvGrpSpPr>
          <p:cNvPr id="3" name="组合 6"/>
          <p:cNvGrpSpPr/>
          <p:nvPr/>
        </p:nvGrpSpPr>
        <p:grpSpPr>
          <a:xfrm>
            <a:off x="1111424" y="2488704"/>
            <a:ext cx="1440160" cy="373524"/>
            <a:chOff x="1187624" y="2488704"/>
            <a:chExt cx="1440160" cy="373524"/>
          </a:xfrm>
          <a:solidFill>
            <a:srgbClr val="66FFCC"/>
          </a:solidFill>
        </p:grpSpPr>
        <p:sp>
          <p:nvSpPr>
            <p:cNvPr id="5" name="矩形 4"/>
            <p:cNvSpPr/>
            <p:nvPr/>
          </p:nvSpPr>
          <p:spPr bwMode="auto">
            <a:xfrm>
              <a:off x="1187624" y="2492896"/>
              <a:ext cx="720080" cy="369332"/>
            </a:xfrm>
            <a:prstGeom prst="rect">
              <a:avLst/>
            </a:prstGeom>
            <a:grp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6" name="矩形 5"/>
            <p:cNvSpPr/>
            <p:nvPr/>
          </p:nvSpPr>
          <p:spPr bwMode="auto">
            <a:xfrm>
              <a:off x="1907704" y="2488704"/>
              <a:ext cx="720080" cy="369332"/>
            </a:xfrm>
            <a:prstGeom prst="rect">
              <a:avLst/>
            </a:prstGeom>
            <a:grp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7" name="组合 13"/>
          <p:cNvGrpSpPr/>
          <p:nvPr/>
        </p:nvGrpSpPr>
        <p:grpSpPr>
          <a:xfrm>
            <a:off x="1101900" y="4518875"/>
            <a:ext cx="1440160" cy="948341"/>
            <a:chOff x="1043608" y="3870803"/>
            <a:chExt cx="1440160" cy="948341"/>
          </a:xfrm>
        </p:grpSpPr>
        <p:grpSp>
          <p:nvGrpSpPr>
            <p:cNvPr id="8" name="组合 7"/>
            <p:cNvGrpSpPr/>
            <p:nvPr/>
          </p:nvGrpSpPr>
          <p:grpSpPr>
            <a:xfrm>
              <a:off x="1043608" y="4441304"/>
              <a:ext cx="1440160" cy="377840"/>
              <a:chOff x="1187624" y="2492896"/>
              <a:chExt cx="1440160" cy="377840"/>
            </a:xfrm>
          </p:grpSpPr>
          <p:sp>
            <p:nvSpPr>
              <p:cNvPr id="9" name="矩形 8"/>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0" name="矩形 9"/>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1" name="矩形 10"/>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5" name="矩形 14"/>
          <p:cNvSpPr/>
          <p:nvPr/>
        </p:nvSpPr>
        <p:spPr>
          <a:xfrm>
            <a:off x="1080692" y="5457418"/>
            <a:ext cx="1475084" cy="707886"/>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含</a:t>
            </a:r>
            <a:r>
              <a:rPr lang="en-US" altLang="zh-CN" sz="2000" b="1" dirty="0" err="1">
                <a:solidFill>
                  <a:srgbClr val="0000FF"/>
                </a:solidFill>
                <a:latin typeface="STXinwei" panose="02010800040101010101" pitchFamily="2" charset="-122"/>
                <a:ea typeface="STXinwei" panose="02010800040101010101" pitchFamily="2" charset="-122"/>
              </a:rPr>
              <a:t>list_head</a:t>
            </a:r>
            <a:br>
              <a:rPr lang="en-US" altLang="zh-CN" sz="2000" b="1" dirty="0">
                <a:solidFill>
                  <a:srgbClr val="0000FF"/>
                </a:solidFill>
                <a:latin typeface="STXinwei" panose="02010800040101010101" pitchFamily="2" charset="-122"/>
                <a:ea typeface="STXinwei" panose="02010800040101010101" pitchFamily="2" charset="-122"/>
              </a:rPr>
            </a:br>
            <a:r>
              <a:rPr lang="zh-CN" altLang="en-US" sz="2000" b="1" dirty="0">
                <a:solidFill>
                  <a:srgbClr val="0000FF"/>
                </a:solidFill>
                <a:latin typeface="STXinwei" panose="02010800040101010101" pitchFamily="2" charset="-122"/>
                <a:ea typeface="STXinwei" panose="02010800040101010101" pitchFamily="2" charset="-122"/>
              </a:rPr>
              <a:t>的定制结构</a:t>
            </a:r>
            <a:endParaRPr lang="zh-CN" altLang="en-US" sz="2000" b="1" dirty="0">
              <a:solidFill>
                <a:srgbClr val="0000FF"/>
              </a:solidFill>
              <a:latin typeface="STXinwei" panose="02010800040101010101" pitchFamily="2" charset="-122"/>
              <a:ea typeface="STXinwei" panose="02010800040101010101" pitchFamily="2" charset="-122"/>
            </a:endParaRPr>
          </a:p>
        </p:txBody>
      </p:sp>
      <p:sp>
        <p:nvSpPr>
          <p:cNvPr id="77" name="矩形 76"/>
          <p:cNvSpPr/>
          <p:nvPr/>
        </p:nvSpPr>
        <p:spPr>
          <a:xfrm>
            <a:off x="971600" y="2857252"/>
            <a:ext cx="1681871" cy="400110"/>
          </a:xfrm>
          <a:prstGeom prst="rect">
            <a:avLst/>
          </a:prstGeom>
        </p:spPr>
        <p:txBody>
          <a:bodyPr wrap="none">
            <a:spAutoFit/>
          </a:bodyPr>
          <a:lstStyle/>
          <a:p>
            <a:r>
              <a:rPr lang="en-US" altLang="zh-CN" sz="2000" b="1" dirty="0" err="1">
                <a:solidFill>
                  <a:srgbClr val="0000FF"/>
                </a:solidFill>
                <a:latin typeface="STXinwei" panose="02010800040101010101" pitchFamily="2" charset="-122"/>
                <a:ea typeface="STXinwei" panose="02010800040101010101" pitchFamily="2" charset="-122"/>
              </a:rPr>
              <a:t>list_head</a:t>
            </a:r>
            <a:r>
              <a:rPr lang="zh-CN" altLang="en-US" sz="2000" b="1" dirty="0">
                <a:solidFill>
                  <a:srgbClr val="0000FF"/>
                </a:solidFill>
                <a:latin typeface="STXinwei" panose="02010800040101010101" pitchFamily="2" charset="-122"/>
                <a:ea typeface="STXinwei" panose="02010800040101010101" pitchFamily="2" charset="-122"/>
              </a:rPr>
              <a:t>结构</a:t>
            </a:r>
            <a:endParaRPr lang="zh-CN" altLang="en-US" sz="2000" b="1" dirty="0">
              <a:solidFill>
                <a:srgbClr val="0000FF"/>
              </a:solidFill>
              <a:latin typeface="STXinwei" panose="02010800040101010101" pitchFamily="2" charset="-122"/>
              <a:ea typeface="STXinwei" panose="02010800040101010101" pitchFamily="2" charset="-122"/>
            </a:endParaRPr>
          </a:p>
        </p:txBody>
      </p:sp>
      <p:grpSp>
        <p:nvGrpSpPr>
          <p:cNvPr id="12" name="组合 88"/>
          <p:cNvGrpSpPr/>
          <p:nvPr/>
        </p:nvGrpSpPr>
        <p:grpSpPr>
          <a:xfrm>
            <a:off x="5148064" y="1688108"/>
            <a:ext cx="1440160" cy="760150"/>
            <a:chOff x="5436096" y="1700808"/>
            <a:chExt cx="1440160" cy="760150"/>
          </a:xfrm>
        </p:grpSpPr>
        <p:grpSp>
          <p:nvGrpSpPr>
            <p:cNvPr id="14" name="组合 71"/>
            <p:cNvGrpSpPr/>
            <p:nvPr/>
          </p:nvGrpSpPr>
          <p:grpSpPr>
            <a:xfrm>
              <a:off x="5436096" y="1700808"/>
              <a:ext cx="1440160" cy="373524"/>
              <a:chOff x="1187624" y="2488704"/>
              <a:chExt cx="1440160" cy="373524"/>
            </a:xfrm>
          </p:grpSpPr>
          <p:sp>
            <p:nvSpPr>
              <p:cNvPr id="73" name="矩形 72"/>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74" name="矩形 73"/>
              <p:cNvSpPr/>
              <p:nvPr/>
            </p:nvSpPr>
            <p:spPr bwMode="auto">
              <a:xfrm>
                <a:off x="1907704" y="24887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76" name="形状 75"/>
            <p:cNvCxnSpPr>
              <a:stCxn id="73" idx="1"/>
              <a:endCxn id="74" idx="3"/>
            </p:cNvCxnSpPr>
            <p:nvPr/>
          </p:nvCxnSpPr>
          <p:spPr bwMode="auto">
            <a:xfrm rot="10800000" flipH="1">
              <a:off x="5436096" y="1885474"/>
              <a:ext cx="1440160" cy="4192"/>
            </a:xfrm>
            <a:prstGeom prst="curvedConnector5">
              <a:avLst>
                <a:gd name="adj1" fmla="val -15873"/>
                <a:gd name="adj2" fmla="val 9958445"/>
                <a:gd name="adj3" fmla="val 115873"/>
              </a:avLst>
            </a:prstGeom>
            <a:noFill/>
            <a:ln w="9525" cap="flat" cmpd="sng" algn="ctr">
              <a:solidFill>
                <a:srgbClr val="000000"/>
              </a:solidFill>
              <a:prstDash val="solid"/>
              <a:round/>
              <a:headEnd type="arrow"/>
              <a:tailEnd type="arrow"/>
            </a:ln>
            <a:effectLst/>
          </p:spPr>
        </p:cxnSp>
        <p:sp>
          <p:nvSpPr>
            <p:cNvPr id="78" name="矩形 77"/>
            <p:cNvSpPr/>
            <p:nvPr/>
          </p:nvSpPr>
          <p:spPr>
            <a:xfrm>
              <a:off x="5690220" y="2060848"/>
              <a:ext cx="958917" cy="400110"/>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空链表</a:t>
              </a:r>
              <a:endParaRPr lang="zh-CN" altLang="en-US" sz="2000" b="1" dirty="0">
                <a:solidFill>
                  <a:srgbClr val="0000FF"/>
                </a:solidFill>
                <a:latin typeface="STXinwei" panose="02010800040101010101" pitchFamily="2" charset="-122"/>
                <a:ea typeface="STXinwei" panose="02010800040101010101" pitchFamily="2" charset="-122"/>
              </a:endParaRPr>
            </a:p>
          </p:txBody>
        </p:sp>
      </p:grpSp>
      <p:grpSp>
        <p:nvGrpSpPr>
          <p:cNvPr id="16" name="组合 86"/>
          <p:cNvGrpSpPr/>
          <p:nvPr/>
        </p:nvGrpSpPr>
        <p:grpSpPr>
          <a:xfrm>
            <a:off x="3419872" y="2997415"/>
            <a:ext cx="5184576" cy="1687283"/>
            <a:chOff x="3419872" y="2997415"/>
            <a:chExt cx="5184576" cy="1687283"/>
          </a:xfrm>
        </p:grpSpPr>
        <p:grpSp>
          <p:nvGrpSpPr>
            <p:cNvPr id="17" name="组合 38"/>
            <p:cNvGrpSpPr/>
            <p:nvPr/>
          </p:nvGrpSpPr>
          <p:grpSpPr>
            <a:xfrm>
              <a:off x="3419872" y="2997415"/>
              <a:ext cx="5184576" cy="956849"/>
              <a:chOff x="3347864" y="2471688"/>
              <a:chExt cx="5184576" cy="956849"/>
            </a:xfrm>
          </p:grpSpPr>
          <p:grpSp>
            <p:nvGrpSpPr>
              <p:cNvPr id="22" name="组合 15"/>
              <p:cNvGrpSpPr/>
              <p:nvPr/>
            </p:nvGrpSpPr>
            <p:grpSpPr>
              <a:xfrm>
                <a:off x="5076056" y="2480196"/>
                <a:ext cx="1478260" cy="948341"/>
                <a:chOff x="1005508" y="3870803"/>
                <a:chExt cx="1478260" cy="948341"/>
              </a:xfrm>
            </p:grpSpPr>
            <p:grpSp>
              <p:nvGrpSpPr>
                <p:cNvPr id="23" name="组合 7"/>
                <p:cNvGrpSpPr/>
                <p:nvPr/>
              </p:nvGrpSpPr>
              <p:grpSpPr>
                <a:xfrm>
                  <a:off x="1043608" y="4441304"/>
                  <a:ext cx="1440160" cy="377840"/>
                  <a:chOff x="1187624" y="2492896"/>
                  <a:chExt cx="1440160" cy="377840"/>
                </a:xfrm>
              </p:grpSpPr>
              <p:sp>
                <p:nvSpPr>
                  <p:cNvPr id="20" name="矩形 19"/>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1" name="矩形 20"/>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8" name="矩形 17"/>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9" name="椭圆 18"/>
                <p:cNvSpPr/>
                <p:nvPr/>
              </p:nvSpPr>
              <p:spPr bwMode="auto">
                <a:xfrm>
                  <a:off x="1005508" y="3937372"/>
                  <a:ext cx="72008" cy="432792"/>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28" name="组合 21"/>
              <p:cNvGrpSpPr/>
              <p:nvPr/>
            </p:nvGrpSpPr>
            <p:grpSpPr>
              <a:xfrm>
                <a:off x="7054180" y="2471688"/>
                <a:ext cx="1478260" cy="952533"/>
                <a:chOff x="1005508" y="3870803"/>
                <a:chExt cx="1478260" cy="952533"/>
              </a:xfrm>
            </p:grpSpPr>
            <p:grpSp>
              <p:nvGrpSpPr>
                <p:cNvPr id="31" name="组合 7"/>
                <p:cNvGrpSpPr/>
                <p:nvPr/>
              </p:nvGrpSpPr>
              <p:grpSpPr>
                <a:xfrm>
                  <a:off x="1043608" y="4449812"/>
                  <a:ext cx="1440160" cy="373524"/>
                  <a:chOff x="1187624" y="2501404"/>
                  <a:chExt cx="1440160" cy="373524"/>
                </a:xfrm>
              </p:grpSpPr>
              <p:sp>
                <p:nvSpPr>
                  <p:cNvPr id="26" name="矩形 25"/>
                  <p:cNvSpPr/>
                  <p:nvPr/>
                </p:nvSpPr>
                <p:spPr bwMode="auto">
                  <a:xfrm>
                    <a:off x="1187624" y="25055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7" name="矩形 26"/>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24" name="矩形 23"/>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5" name="椭圆 24"/>
                <p:cNvSpPr/>
                <p:nvPr/>
              </p:nvSpPr>
              <p:spPr bwMode="auto">
                <a:xfrm>
                  <a:off x="1005508" y="3937372"/>
                  <a:ext cx="72008" cy="432792"/>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33" name="组合 27"/>
              <p:cNvGrpSpPr/>
              <p:nvPr/>
            </p:nvGrpSpPr>
            <p:grpSpPr>
              <a:xfrm>
                <a:off x="3347864" y="2483925"/>
                <a:ext cx="1440160" cy="369795"/>
                <a:chOff x="1187624" y="2479733"/>
                <a:chExt cx="1440160" cy="369795"/>
              </a:xfrm>
            </p:grpSpPr>
            <p:sp>
              <p:nvSpPr>
                <p:cNvPr id="29" name="矩形 28"/>
                <p:cNvSpPr/>
                <p:nvPr/>
              </p:nvSpPr>
              <p:spPr bwMode="auto">
                <a:xfrm>
                  <a:off x="1187624" y="24801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30" name="矩形 29"/>
                <p:cNvSpPr/>
                <p:nvPr/>
              </p:nvSpPr>
              <p:spPr bwMode="auto">
                <a:xfrm>
                  <a:off x="1907704" y="2479733"/>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32" name="直接箭头连接符 31"/>
              <p:cNvCxnSpPr>
                <a:stCxn id="21" idx="3"/>
                <a:endCxn id="26" idx="1"/>
              </p:cNvCxnSpPr>
              <p:nvPr/>
            </p:nvCxnSpPr>
            <p:spPr bwMode="auto">
              <a:xfrm flipV="1">
                <a:off x="6554316" y="3239555"/>
                <a:ext cx="537964" cy="4316"/>
              </a:xfrm>
              <a:prstGeom prst="straightConnector1">
                <a:avLst/>
              </a:prstGeom>
              <a:noFill/>
              <a:ln w="9525" cap="flat" cmpd="sng" algn="ctr">
                <a:solidFill>
                  <a:srgbClr val="000000"/>
                </a:solidFill>
                <a:prstDash val="solid"/>
                <a:round/>
                <a:headEnd type="arrow"/>
                <a:tailEnd type="arrow"/>
              </a:ln>
              <a:effectLst/>
            </p:spPr>
          </p:cxnSp>
          <p:cxnSp>
            <p:nvCxnSpPr>
              <p:cNvPr id="34" name="曲线连接符 33"/>
              <p:cNvCxnSpPr>
                <a:stCxn id="30" idx="3"/>
                <a:endCxn id="20" idx="1"/>
              </p:cNvCxnSpPr>
              <p:nvPr/>
            </p:nvCxnSpPr>
            <p:spPr bwMode="auto">
              <a:xfrm>
                <a:off x="4788024" y="2668591"/>
                <a:ext cx="326132" cy="566772"/>
              </a:xfrm>
              <a:prstGeom prst="curvedConnector3">
                <a:avLst>
                  <a:gd name="adj1" fmla="val 50000"/>
                </a:avLst>
              </a:prstGeom>
              <a:noFill/>
              <a:ln w="9525" cap="flat" cmpd="sng" algn="ctr">
                <a:solidFill>
                  <a:srgbClr val="000000"/>
                </a:solidFill>
                <a:prstDash val="solid"/>
                <a:round/>
                <a:headEnd type="arrow"/>
                <a:tailEnd type="arrow"/>
              </a:ln>
              <a:effectLst/>
            </p:spPr>
          </p:cxnSp>
          <p:cxnSp>
            <p:nvCxnSpPr>
              <p:cNvPr id="36" name="形状 35"/>
              <p:cNvCxnSpPr>
                <a:stCxn id="27" idx="3"/>
                <a:endCxn id="29" idx="1"/>
              </p:cNvCxnSpPr>
              <p:nvPr/>
            </p:nvCxnSpPr>
            <p:spPr bwMode="auto">
              <a:xfrm flipH="1" flipV="1">
                <a:off x="3347864" y="2669054"/>
                <a:ext cx="5184576" cy="566309"/>
              </a:xfrm>
              <a:prstGeom prst="curvedConnector5">
                <a:avLst>
                  <a:gd name="adj1" fmla="val -4409"/>
                  <a:gd name="adj2" fmla="val -95768"/>
                  <a:gd name="adj3" fmla="val 104409"/>
                </a:avLst>
              </a:prstGeom>
              <a:noFill/>
              <a:ln w="9525" cap="flat" cmpd="sng" algn="ctr">
                <a:solidFill>
                  <a:srgbClr val="000000"/>
                </a:solidFill>
                <a:prstDash val="solid"/>
                <a:round/>
                <a:headEnd type="arrow"/>
                <a:tailEnd type="arrow"/>
              </a:ln>
              <a:effectLst/>
            </p:spPr>
          </p:cxnSp>
        </p:grpSp>
        <p:sp>
          <p:nvSpPr>
            <p:cNvPr id="80" name="矩形 79"/>
            <p:cNvSpPr/>
            <p:nvPr/>
          </p:nvSpPr>
          <p:spPr>
            <a:xfrm>
              <a:off x="4716016" y="4284588"/>
              <a:ext cx="2507418" cy="400110"/>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有两项链表的链表头</a:t>
              </a:r>
              <a:endParaRPr lang="zh-CN" altLang="en-US" sz="2000" b="1" dirty="0">
                <a:solidFill>
                  <a:srgbClr val="0000FF"/>
                </a:solidFill>
                <a:latin typeface="STXinwei" panose="02010800040101010101" pitchFamily="2" charset="-122"/>
                <a:ea typeface="STXinwei" panose="02010800040101010101" pitchFamily="2" charset="-122"/>
              </a:endParaRPr>
            </a:p>
          </p:txBody>
        </p:sp>
      </p:grpSp>
      <p:grpSp>
        <p:nvGrpSpPr>
          <p:cNvPr id="35" name="组合 87"/>
          <p:cNvGrpSpPr/>
          <p:nvPr/>
        </p:nvGrpSpPr>
        <p:grpSpPr>
          <a:xfrm>
            <a:off x="4944740" y="5013176"/>
            <a:ext cx="2355132" cy="1420459"/>
            <a:chOff x="5308896" y="5216963"/>
            <a:chExt cx="2355132" cy="1420459"/>
          </a:xfrm>
        </p:grpSpPr>
        <p:grpSp>
          <p:nvGrpSpPr>
            <p:cNvPr id="37" name="组合 78"/>
            <p:cNvGrpSpPr/>
            <p:nvPr/>
          </p:nvGrpSpPr>
          <p:grpSpPr>
            <a:xfrm>
              <a:off x="5580112" y="5216963"/>
              <a:ext cx="1622275" cy="948341"/>
              <a:chOff x="5796137" y="4653136"/>
              <a:chExt cx="1622275" cy="948341"/>
            </a:xfrm>
          </p:grpSpPr>
          <p:grpSp>
            <p:nvGrpSpPr>
              <p:cNvPr id="38" name="组合 39"/>
              <p:cNvGrpSpPr/>
              <p:nvPr/>
            </p:nvGrpSpPr>
            <p:grpSpPr>
              <a:xfrm>
                <a:off x="5978252" y="4653136"/>
                <a:ext cx="1440160" cy="948341"/>
                <a:chOff x="1043608" y="3870803"/>
                <a:chExt cx="1440160" cy="948341"/>
              </a:xfrm>
            </p:grpSpPr>
            <p:grpSp>
              <p:nvGrpSpPr>
                <p:cNvPr id="39" name="组合 7"/>
                <p:cNvGrpSpPr/>
                <p:nvPr/>
              </p:nvGrpSpPr>
              <p:grpSpPr>
                <a:xfrm>
                  <a:off x="1043608" y="4441304"/>
                  <a:ext cx="1440160" cy="377840"/>
                  <a:chOff x="1187624" y="2492896"/>
                  <a:chExt cx="1440160" cy="377840"/>
                </a:xfrm>
              </p:grpSpPr>
              <p:sp>
                <p:nvSpPr>
                  <p:cNvPr id="44" name="矩形 43"/>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5" name="矩形 44"/>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42" name="矩形 41"/>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47" name="形状 46"/>
              <p:cNvCxnSpPr>
                <a:stCxn id="45" idx="3"/>
                <a:endCxn id="44" idx="1"/>
              </p:cNvCxnSpPr>
              <p:nvPr/>
            </p:nvCxnSpPr>
            <p:spPr bwMode="auto">
              <a:xfrm flipH="1" flipV="1">
                <a:off x="5978252" y="5408303"/>
                <a:ext cx="1440160" cy="8508"/>
              </a:xfrm>
              <a:prstGeom prst="curvedConnector5">
                <a:avLst>
                  <a:gd name="adj1" fmla="val -15873"/>
                  <a:gd name="adj2" fmla="val -3849625"/>
                  <a:gd name="adj3" fmla="val 115873"/>
                </a:avLst>
              </a:prstGeom>
              <a:noFill/>
              <a:ln w="9525" cap="flat" cmpd="sng" algn="ctr">
                <a:solidFill>
                  <a:srgbClr val="000000"/>
                </a:solidFill>
                <a:prstDash val="solid"/>
                <a:round/>
                <a:headEnd type="none" w="med" len="med"/>
                <a:tailEnd type="none" w="med" len="med"/>
              </a:ln>
              <a:effectLst/>
            </p:spPr>
          </p:cxnSp>
          <p:cxnSp>
            <p:nvCxnSpPr>
              <p:cNvPr id="65" name="形状 64"/>
              <p:cNvCxnSpPr/>
              <p:nvPr/>
            </p:nvCxnSpPr>
            <p:spPr bwMode="auto">
              <a:xfrm rot="5400000" flipH="1" flipV="1">
                <a:off x="5477373" y="5043909"/>
                <a:ext cx="792088" cy="154559"/>
              </a:xfrm>
              <a:prstGeom prst="curvedConnector3">
                <a:avLst>
                  <a:gd name="adj1" fmla="val 78860"/>
                </a:avLst>
              </a:prstGeom>
              <a:noFill/>
              <a:ln w="9525" cap="flat" cmpd="sng" algn="ctr">
                <a:solidFill>
                  <a:srgbClr val="000000"/>
                </a:solidFill>
                <a:prstDash val="solid"/>
                <a:round/>
                <a:headEnd type="none" w="med" len="med"/>
                <a:tailEnd type="arrow"/>
              </a:ln>
              <a:effectLst/>
            </p:spPr>
          </p:cxnSp>
        </p:grpSp>
        <p:sp>
          <p:nvSpPr>
            <p:cNvPr id="81" name="矩形 80"/>
            <p:cNvSpPr/>
            <p:nvPr/>
          </p:nvSpPr>
          <p:spPr>
            <a:xfrm>
              <a:off x="5308896" y="6237312"/>
              <a:ext cx="2355132" cy="400110"/>
            </a:xfrm>
            <a:prstGeom prst="rect">
              <a:avLst/>
            </a:prstGeom>
          </p:spPr>
          <p:txBody>
            <a:bodyPr wrap="none">
              <a:spAutoFit/>
            </a:bodyPr>
            <a:lstStyle/>
            <a:p>
              <a:r>
                <a:rPr lang="en-US" altLang="zh-CN" sz="2000" b="1" dirty="0" err="1">
                  <a:solidFill>
                    <a:srgbClr val="0000FF"/>
                  </a:solidFill>
                  <a:latin typeface="STXinwei" panose="02010800040101010101" pitchFamily="2" charset="-122"/>
                  <a:ea typeface="STXinwei" panose="02010800040101010101" pitchFamily="2" charset="-122"/>
                </a:rPr>
                <a:t>List_entry</a:t>
              </a:r>
              <a:r>
                <a:rPr lang="zh-CN" altLang="en-US" sz="2000" b="1" dirty="0">
                  <a:solidFill>
                    <a:srgbClr val="0000FF"/>
                  </a:solidFill>
                  <a:latin typeface="STXinwei" panose="02010800040101010101" pitchFamily="2" charset="-122"/>
                  <a:ea typeface="STXinwei" panose="02010800040101010101" pitchFamily="2" charset="-122"/>
                </a:rPr>
                <a:t>宏的效果</a:t>
              </a:r>
              <a:endParaRPr lang="zh-CN" altLang="en-US" sz="2000" b="1" dirty="0">
                <a:solidFill>
                  <a:srgbClr val="0000FF"/>
                </a:solidFill>
                <a:latin typeface="STXinwei" panose="02010800040101010101" pitchFamily="2" charset="-122"/>
                <a:ea typeface="STXinwei" panose="02010800040101010101" pitchFamily="2" charset="-122"/>
              </a:endParaRPr>
            </a:p>
          </p:txBody>
        </p:sp>
      </p:grpSp>
      <p:cxnSp>
        <p:nvCxnSpPr>
          <p:cNvPr id="84" name="直接连接符 83"/>
          <p:cNvCxnSpPr/>
          <p:nvPr/>
        </p:nvCxnSpPr>
        <p:spPr bwMode="auto">
          <a:xfrm>
            <a:off x="3131840" y="2586112"/>
            <a:ext cx="5616624" cy="0"/>
          </a:xfrm>
          <a:prstGeom prst="line">
            <a:avLst/>
          </a:prstGeom>
          <a:noFill/>
          <a:ln w="19050" cap="flat" cmpd="sng" algn="ctr">
            <a:solidFill>
              <a:schemeClr val="tx1"/>
            </a:solidFill>
            <a:prstDash val="sysDot"/>
            <a:round/>
            <a:headEnd type="none" w="med" len="med"/>
            <a:tailEnd type="none" w="med" len="med"/>
          </a:ln>
          <a:effectLst/>
        </p:spPr>
      </p:cxnSp>
      <p:cxnSp>
        <p:nvCxnSpPr>
          <p:cNvPr id="86" name="直接连接符 85"/>
          <p:cNvCxnSpPr/>
          <p:nvPr/>
        </p:nvCxnSpPr>
        <p:spPr bwMode="auto">
          <a:xfrm>
            <a:off x="3059832" y="4869160"/>
            <a:ext cx="5616624" cy="0"/>
          </a:xfrm>
          <a:prstGeom prst="line">
            <a:avLst/>
          </a:prstGeom>
          <a:noFill/>
          <a:ln w="19050" cap="flat" cmpd="sng" algn="ctr">
            <a:solidFill>
              <a:schemeClr val="tx1"/>
            </a:solidFill>
            <a:prstDash val="sysDot"/>
            <a:round/>
            <a:headEnd type="none"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内核通用链表定义示例</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55"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kern="0" dirty="0" err="1">
                <a:latin typeface="STXinwei" panose="02010800040101010101" pitchFamily="2" charset="-122"/>
                <a:ea typeface="STXinwei" panose="02010800040101010101" pitchFamily="2" charset="-122"/>
              </a:rPr>
              <a:t>nf_sockopt_ops</a:t>
            </a:r>
            <a:r>
              <a:rPr lang="zh-CN" altLang="en-US" kern="0" dirty="0">
                <a:latin typeface="STXinwei" panose="02010800040101010101" pitchFamily="2" charset="-122"/>
                <a:ea typeface="STXinwei" panose="02010800040101010101" pitchFamily="2" charset="-122"/>
              </a:rPr>
              <a:t>结构</a:t>
            </a:r>
            <a:endParaRPr lang="zh-CN" altLang="en-US" kern="0" dirty="0">
              <a:latin typeface="STXinwei" panose="02010800040101010101" pitchFamily="2" charset="-122"/>
              <a:ea typeface="STXinwei" panose="02010800040101010101" pitchFamily="2" charset="-122"/>
            </a:endParaRPr>
          </a:p>
        </p:txBody>
      </p:sp>
      <p:pic>
        <p:nvPicPr>
          <p:cNvPr id="56" name="Picture 4"/>
          <p:cNvPicPr>
            <a:picLocks noChangeAspect="1" noChangeArrowheads="1"/>
          </p:cNvPicPr>
          <p:nvPr/>
        </p:nvPicPr>
        <p:blipFill>
          <a:blip r:embed="rId1" cstate="print"/>
          <a:srcRect/>
          <a:stretch>
            <a:fillRect/>
          </a:stretch>
        </p:blipFill>
        <p:spPr bwMode="auto">
          <a:xfrm>
            <a:off x="350515" y="2038821"/>
            <a:ext cx="8459788" cy="4054475"/>
          </a:xfrm>
          <a:prstGeom prst="rect">
            <a:avLst/>
          </a:prstGeom>
          <a:noFill/>
          <a:ln w="9525">
            <a:noFill/>
            <a:miter lim="800000"/>
            <a:headEnd/>
            <a:tailEnd/>
          </a:ln>
        </p:spPr>
      </p:pic>
      <p:sp>
        <p:nvSpPr>
          <p:cNvPr id="57" name="Oval 6"/>
          <p:cNvSpPr>
            <a:spLocks noChangeArrowheads="1"/>
          </p:cNvSpPr>
          <p:nvPr/>
        </p:nvSpPr>
        <p:spPr bwMode="auto">
          <a:xfrm>
            <a:off x="323528" y="2399184"/>
            <a:ext cx="3240087" cy="287337"/>
          </a:xfrm>
          <a:prstGeom prst="ellipse">
            <a:avLst/>
          </a:prstGeom>
          <a:noFill/>
          <a:ln w="38100">
            <a:solidFill>
              <a:srgbClr val="FF0D0D"/>
            </a:solidFill>
            <a:prstDash val="sysDot"/>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nf_sockopts</a:t>
            </a:r>
            <a:r>
              <a:rPr lang="zh-CN" altLang="en-US" dirty="0"/>
              <a:t>链表示意图 </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55"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endParaRPr lang="zh-CN" altLang="en-US" kern="0" dirty="0">
              <a:latin typeface="STXinwei" panose="02010800040101010101" pitchFamily="2" charset="-122"/>
              <a:ea typeface="STXinwei" panose="02010800040101010101" pitchFamily="2" charset="-122"/>
            </a:endParaRPr>
          </a:p>
        </p:txBody>
      </p:sp>
      <p:pic>
        <p:nvPicPr>
          <p:cNvPr id="7" name="Picture 4" descr="图3 nf_sockopts链表示意图"/>
          <p:cNvPicPr>
            <a:picLocks noChangeAspect="1" noChangeArrowheads="1"/>
          </p:cNvPicPr>
          <p:nvPr/>
        </p:nvPicPr>
        <p:blipFill>
          <a:blip r:embed="rId1" cstate="print"/>
          <a:srcRect/>
          <a:stretch>
            <a:fillRect/>
          </a:stretch>
        </p:blipFill>
        <p:spPr bwMode="auto">
          <a:xfrm>
            <a:off x="1331913" y="2214563"/>
            <a:ext cx="7308850" cy="4210050"/>
          </a:xfrm>
          <a:prstGeom prst="rect">
            <a:avLst/>
          </a:prstGeom>
          <a:noFill/>
          <a:ln w="9525">
            <a:noFill/>
            <a:miter lim="800000"/>
            <a:headEnd/>
            <a:tailEnd/>
          </a:ln>
        </p:spPr>
      </p:pic>
      <p:sp>
        <p:nvSpPr>
          <p:cNvPr id="8" name="AutoShape 6"/>
          <p:cNvSpPr>
            <a:spLocks noChangeArrowheads="1"/>
          </p:cNvSpPr>
          <p:nvPr/>
        </p:nvSpPr>
        <p:spPr bwMode="auto">
          <a:xfrm>
            <a:off x="827088" y="3365500"/>
            <a:ext cx="1458912" cy="576263"/>
          </a:xfrm>
          <a:prstGeom prst="wedgeRectCallout">
            <a:avLst>
              <a:gd name="adj1" fmla="val -5615"/>
              <a:gd name="adj2" fmla="val -159093"/>
            </a:avLst>
          </a:prstGeom>
          <a:solidFill>
            <a:srgbClr val="CCFFFF"/>
          </a:solidFill>
          <a:ln w="9525">
            <a:solidFill>
              <a:srgbClr val="FF9900"/>
            </a:solidFill>
            <a:miter lim="800000"/>
          </a:ln>
          <a:effectLst/>
        </p:spPr>
        <p:txBody>
          <a:bodyPr lIns="0" tIns="0" rIns="0" bIns="0"/>
          <a:lstStyle/>
          <a:p>
            <a:pPr>
              <a:spcBef>
                <a:spcPct val="20000"/>
              </a:spcBef>
              <a:buClr>
                <a:srgbClr val="FF9900"/>
              </a:buClr>
              <a:buFont typeface="Wingdings" panose="05000000000000000000" pitchFamily="2" charset="2"/>
              <a:buNone/>
              <a:defRPr/>
            </a:pPr>
            <a:r>
              <a:rPr lang="zh-CN" altLang="en-US" sz="1800" b="1" dirty="0">
                <a:latin typeface="STXinwei" panose="02010800040101010101" pitchFamily="2" charset="-122"/>
                <a:ea typeface="STXinwei" panose="02010800040101010101" pitchFamily="2" charset="-122"/>
              </a:rPr>
              <a:t>链表的头元素没有数据域</a:t>
            </a:r>
            <a:r>
              <a:rPr lang="zh-CN" altLang="en-US" sz="1800" dirty="0">
                <a:effectLst>
                  <a:outerShdw blurRad="38100" dist="38100" dir="2700000" algn="tl">
                    <a:srgbClr val="000000"/>
                  </a:outerShdw>
                </a:effectLst>
                <a:latin typeface="STXinwei" panose="02010800040101010101" pitchFamily="2" charset="-122"/>
                <a:ea typeface="STXinwei" panose="02010800040101010101" pitchFamily="2" charset="-122"/>
              </a:rPr>
              <a:t> </a:t>
            </a:r>
            <a:endParaRPr lang="zh-CN" altLang="en-US" sz="1800" b="1" dirty="0">
              <a:latin typeface="STXinwei" panose="02010800040101010101" pitchFamily="2" charset="-122"/>
              <a:ea typeface="STXinwei" panose="02010800040101010101" pitchFamily="2" charset="-122"/>
            </a:endParaRPr>
          </a:p>
        </p:txBody>
      </p:sp>
      <p:pic>
        <p:nvPicPr>
          <p:cNvPr id="9" name="Picture 5"/>
          <p:cNvPicPr>
            <a:picLocks noChangeAspect="1" noChangeArrowheads="1"/>
          </p:cNvPicPr>
          <p:nvPr/>
        </p:nvPicPr>
        <p:blipFill>
          <a:blip r:embed="rId2" cstate="print"/>
          <a:srcRect/>
          <a:stretch>
            <a:fillRect/>
          </a:stretch>
        </p:blipFill>
        <p:spPr bwMode="auto">
          <a:xfrm>
            <a:off x="1000125" y="1500188"/>
            <a:ext cx="6480175" cy="346075"/>
          </a:xfrm>
          <a:prstGeom prst="rect">
            <a:avLst/>
          </a:prstGeom>
          <a:noFill/>
          <a:ln w="9525">
            <a:noFill/>
            <a:miter lim="800000"/>
            <a:headEnd/>
            <a:tailEnd/>
          </a:ln>
        </p:spPr>
      </p:pic>
      <p:sp>
        <p:nvSpPr>
          <p:cNvPr id="10" name="Oval 6"/>
          <p:cNvSpPr>
            <a:spLocks noChangeArrowheads="1"/>
          </p:cNvSpPr>
          <p:nvPr/>
        </p:nvSpPr>
        <p:spPr bwMode="auto">
          <a:xfrm>
            <a:off x="4475163" y="1428750"/>
            <a:ext cx="2668587" cy="433388"/>
          </a:xfrm>
          <a:prstGeom prst="ellipse">
            <a:avLst/>
          </a:prstGeom>
          <a:noFill/>
          <a:ln w="38100">
            <a:solidFill>
              <a:srgbClr val="FF0D0D"/>
            </a:solidFill>
            <a:prstDash val="sysDot"/>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内核通用链表成员的访问</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latin typeface="STXinwei" panose="02010800040101010101" pitchFamily="2" charset="-122"/>
                <a:ea typeface="STXinwei" panose="02010800040101010101" pitchFamily="2" charset="-122"/>
              </a:rPr>
              <a:t>核心问题</a:t>
            </a:r>
            <a:endParaRPr lang="zh-CN" altLang="en-US" kern="0"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通用链表仅保存</a:t>
            </a:r>
            <a:r>
              <a:rPr lang="zh-CN" altLang="en-US" dirty="0">
                <a:solidFill>
                  <a:srgbClr val="FF0000"/>
                </a:solidFill>
                <a:latin typeface="STXinwei" panose="02010800040101010101" pitchFamily="2" charset="-122"/>
                <a:ea typeface="STXinwei" panose="02010800040101010101" pitchFamily="2" charset="-122"/>
              </a:rPr>
              <a:t>宿主结构项</a:t>
            </a:r>
            <a:r>
              <a:rPr lang="zh-CN" altLang="en-US" dirty="0">
                <a:latin typeface="STXinwei" panose="02010800040101010101" pitchFamily="2" charset="-122"/>
                <a:ea typeface="STXinwei" panose="02010800040101010101" pitchFamily="2" charset="-122"/>
              </a:rPr>
              <a:t>中相应</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成员变量的地址</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如何通过</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成员访问到作为宿主结构地址，并得到其他成员变量信息</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解决途径：</a:t>
            </a:r>
            <a:r>
              <a:rPr lang="en-US" altLang="zh-CN" dirty="0" err="1">
                <a:latin typeface="STXinwei" panose="02010800040101010101" pitchFamily="2" charset="-122"/>
                <a:ea typeface="STXinwei" panose="02010800040101010101" pitchFamily="2" charset="-122"/>
              </a:rPr>
              <a:t>list_entry</a:t>
            </a:r>
            <a:r>
              <a:rPr lang="zh-CN" altLang="en-US" dirty="0">
                <a:latin typeface="STXinwei" panose="02010800040101010101" pitchFamily="2" charset="-122"/>
                <a:ea typeface="STXinwei" panose="02010800040101010101" pitchFamily="2" charset="-122"/>
              </a:rPr>
              <a:t>宏定义</a:t>
            </a:r>
            <a:endParaRPr lang="en-US" altLang="zh-CN"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a:t>
            </a:r>
            <a:endParaRPr lang="zh-CN" altLang="en-US" dirty="0">
              <a:latin typeface="STXinwei" panose="02010800040101010101" pitchFamily="2" charset="-122"/>
              <a:ea typeface="STXinwei" panose="02010800040101010101" pitchFamily="2" charset="-122"/>
            </a:endParaRPr>
          </a:p>
          <a:p>
            <a:pPr lvl="1"/>
            <a:endParaRPr lang="zh-CN" altLang="en-US"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内核通用链表访问方法：</a:t>
            </a:r>
            <a:r>
              <a:rPr lang="en-US" altLang="zh-CN" dirty="0" err="1"/>
              <a:t>list_entry</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latin typeface="STXinwei" panose="02010800040101010101" pitchFamily="2" charset="-122"/>
                <a:ea typeface="STXinwei" panose="02010800040101010101" pitchFamily="2" charset="-122"/>
              </a:rPr>
              <a:t>由</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链表节点获取对应的</a:t>
            </a:r>
            <a:r>
              <a:rPr lang="zh-CN" altLang="en-US" dirty="0">
                <a:solidFill>
                  <a:srgbClr val="FF0000"/>
                </a:solidFill>
                <a:latin typeface="STXinwei" panose="02010800040101010101" pitchFamily="2" charset="-122"/>
                <a:ea typeface="STXinwei" panose="02010800040101010101" pitchFamily="2" charset="-122"/>
              </a:rPr>
              <a:t>宿主结构项指针</a:t>
            </a:r>
            <a:endParaRPr lang="zh-CN" altLang="en-US" kern="0"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type</a:t>
            </a:r>
            <a:r>
              <a:rPr lang="en-US" altLang="zh-CN" dirty="0">
                <a:latin typeface="STXinwei" panose="02010800040101010101" pitchFamily="2" charset="-122"/>
                <a:ea typeface="STXinwei" panose="02010800040101010101" pitchFamily="2" charset="-122"/>
              </a:rPr>
              <a:t>, member) </a:t>
            </a:r>
            <a:endParaRPr lang="en-US" altLang="zh-CN" dirty="0">
              <a:latin typeface="STXinwei" panose="02010800040101010101" pitchFamily="2" charset="-122"/>
              <a:ea typeface="STXinwei" panose="02010800040101010101" pitchFamily="2" charset="-122"/>
            </a:endParaRPr>
          </a:p>
          <a:p>
            <a:pPr lvl="2"/>
            <a:r>
              <a:rPr lang="en-US" altLang="zh-CN" dirty="0" err="1">
                <a:latin typeface="STXinwei" panose="02010800040101010101" pitchFamily="2" charset="-122"/>
                <a:ea typeface="STXinwei" panose="02010800040101010101" pitchFamily="2" charset="-122"/>
              </a:rPr>
              <a:t>ptr</a:t>
            </a:r>
            <a:r>
              <a:rPr lang="zh-CN" altLang="en-US" dirty="0">
                <a:latin typeface="STXinwei" panose="02010800040101010101" pitchFamily="2" charset="-122"/>
                <a:ea typeface="STXinwei" panose="02010800040101010101" pitchFamily="2" charset="-122"/>
              </a:rPr>
              <a:t>：当前</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节点的指针（宿主结构项的</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a:t>
            </a:r>
            <a:endParaRPr lang="en-US" altLang="zh-CN" dirty="0">
              <a:latin typeface="STXinwei" panose="02010800040101010101" pitchFamily="2" charset="-122"/>
              <a:ea typeface="STXinwei" panose="02010800040101010101" pitchFamily="2" charset="-122"/>
            </a:endParaRPr>
          </a:p>
          <a:p>
            <a:pPr lvl="2" eaLnBrk="1" hangingPunct="1">
              <a:defRPr/>
            </a:pPr>
            <a:r>
              <a:rPr lang="en-US" altLang="zh-CN" dirty="0">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：宿主数据结构类型</a:t>
            </a:r>
            <a:endParaRPr lang="zh-CN" altLang="en-US" dirty="0">
              <a:latin typeface="STXinwei" panose="02010800040101010101" pitchFamily="2" charset="-122"/>
              <a:ea typeface="STXinwei" panose="02010800040101010101" pitchFamily="2" charset="-122"/>
            </a:endParaRPr>
          </a:p>
          <a:p>
            <a:pPr lvl="2" eaLnBrk="1" hangingPunct="1">
              <a:defRPr/>
            </a:pPr>
            <a:r>
              <a:rPr lang="en-US" altLang="zh-CN" dirty="0">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：宿主数据结构中定义的</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类型变量</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举例</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访问</a:t>
            </a:r>
            <a:r>
              <a:rPr lang="en-US" altLang="zh-CN" dirty="0" err="1">
                <a:latin typeface="STXinwei" panose="02010800040101010101" pitchFamily="2" charset="-122"/>
                <a:ea typeface="STXinwei" panose="02010800040101010101" pitchFamily="2" charset="-122"/>
              </a:rPr>
              <a:t>nf_sockopts</a:t>
            </a:r>
            <a:r>
              <a:rPr lang="zh-CN" altLang="en-US" dirty="0">
                <a:latin typeface="STXinwei" panose="02010800040101010101" pitchFamily="2" charset="-122"/>
                <a:ea typeface="STXinwei" panose="02010800040101010101" pitchFamily="2" charset="-122"/>
              </a:rPr>
              <a:t>链表中首个</a:t>
            </a:r>
            <a:r>
              <a:rPr lang="en-US" altLang="zh-CN" dirty="0" err="1">
                <a:latin typeface="STXinwei" panose="02010800040101010101" pitchFamily="2" charset="-122"/>
                <a:ea typeface="STXinwei" panose="02010800040101010101" pitchFamily="2" charset="-122"/>
              </a:rPr>
              <a:t>nf_sockopt_ops</a:t>
            </a:r>
            <a:r>
              <a:rPr lang="zh-CN" altLang="en-US" dirty="0">
                <a:latin typeface="STXinwei" panose="02010800040101010101" pitchFamily="2" charset="-122"/>
                <a:ea typeface="STXinwei" panose="02010800040101010101" pitchFamily="2" charset="-122"/>
              </a:rPr>
              <a:t>变量 </a:t>
            </a:r>
            <a:endParaRPr lang="zh-CN" altLang="en-US" dirty="0">
              <a:latin typeface="STXinwei" panose="02010800040101010101" pitchFamily="2" charset="-122"/>
              <a:ea typeface="STXinwei" panose="02010800040101010101" pitchFamily="2" charset="-122"/>
            </a:endParaRPr>
          </a:p>
          <a:p>
            <a:pPr lvl="2" eaLnBrk="1" hangingPunct="1">
              <a:defRPr/>
            </a:pPr>
            <a:r>
              <a:rPr lang="en-US" altLang="zh-CN" dirty="0">
                <a:latin typeface="STXinwei" panose="02010800040101010101" pitchFamily="2" charset="-122"/>
                <a:ea typeface="STXinwei" panose="02010800040101010101" pitchFamily="2" charset="-122"/>
              </a:rPr>
              <a:t>struct </a:t>
            </a:r>
            <a:r>
              <a:rPr lang="en-US" altLang="zh-CN" dirty="0" err="1">
                <a:latin typeface="STXinwei" panose="02010800040101010101" pitchFamily="2" charset="-122"/>
                <a:ea typeface="STXinwei" panose="02010800040101010101" pitchFamily="2" charset="-122"/>
              </a:rPr>
              <a:t>nf_sockopt_ops</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*ops </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nf_sockopts</a:t>
            </a:r>
            <a:r>
              <a:rPr lang="en-US" altLang="zh-CN" dirty="0">
                <a:latin typeface="STXinwei" panose="02010800040101010101" pitchFamily="2" charset="-122"/>
                <a:ea typeface="STXinwei" panose="02010800040101010101" pitchFamily="2" charset="-122"/>
              </a:rPr>
              <a:t>-&gt;next</a:t>
            </a:r>
            <a:r>
              <a:rPr lang="en-US" altLang="zh-CN" dirty="0">
                <a:solidFill>
                  <a:srgbClr val="FF0000"/>
                </a:solidFill>
                <a:latin typeface="STXinwei" panose="02010800040101010101" pitchFamily="2" charset="-122"/>
                <a:ea typeface="STXinwei" panose="02010800040101010101" pitchFamily="2" charset="-122"/>
              </a:rPr>
              <a:t>, struct </a:t>
            </a:r>
            <a:r>
              <a:rPr lang="en-US" altLang="zh-CN" dirty="0" err="1">
                <a:solidFill>
                  <a:srgbClr val="FF0000"/>
                </a:solidFill>
                <a:latin typeface="STXinwei" panose="02010800040101010101" pitchFamily="2" charset="-122"/>
                <a:ea typeface="STXinwei" panose="02010800040101010101" pitchFamily="2" charset="-122"/>
              </a:rPr>
              <a:t>nf_sockopt_ops</a:t>
            </a:r>
            <a:r>
              <a:rPr lang="en-US" altLang="zh-CN" dirty="0">
                <a:latin typeface="STXinwei" panose="02010800040101010101" pitchFamily="2" charset="-122"/>
                <a:ea typeface="STXinwei" panose="02010800040101010101" pitchFamily="2" charset="-122"/>
              </a:rPr>
              <a:t>, list); </a:t>
            </a:r>
            <a:endParaRPr lang="en-US" altLang="zh-CN" dirty="0">
              <a:latin typeface="STXinwei" panose="02010800040101010101" pitchFamily="2" charset="-122"/>
              <a:ea typeface="STXinwei" panose="02010800040101010101" pitchFamily="2" charset="-122"/>
            </a:endParaRPr>
          </a:p>
          <a:p>
            <a:pPr lvl="1"/>
            <a:endParaRPr lang="zh-CN" altLang="en-US"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中断技术</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中断概念</a:t>
            </a:r>
            <a:endParaRPr lang="zh-CN" altLang="en-US"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中断源分类</a:t>
            </a:r>
            <a:endParaRPr lang="zh-CN" altLang="en-US"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中断和异常的响应及服务</a:t>
            </a:r>
            <a:endParaRPr lang="zh-CN" altLang="en-US"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中断事件处理原则</a:t>
            </a:r>
            <a:endParaRPr lang="zh-CN" altLang="en-US"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中断优先级和多重中断</a:t>
            </a:r>
            <a:endParaRPr lang="zh-CN" altLang="en-US" dirty="0">
              <a:latin typeface="华文新魏" charset="0"/>
              <a:ea typeface="华文新魏" charset="0"/>
              <a:cs typeface="华文新魏" charset="0"/>
            </a:endParaRPr>
          </a:p>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中断处理</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list_entry</a:t>
            </a:r>
            <a:r>
              <a:rPr lang="zh-CN" altLang="en-US" dirty="0"/>
              <a:t>的实现机制</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dirty="0" err="1">
                <a:latin typeface="STXinwei" panose="02010800040101010101" pitchFamily="2" charset="-122"/>
                <a:ea typeface="STXinwei" panose="02010800040101010101" pitchFamily="2" charset="-122"/>
              </a:rPr>
              <a:t>list_entry</a:t>
            </a:r>
            <a:r>
              <a:rPr lang="zh-CN" altLang="en-US" dirty="0">
                <a:latin typeface="STXinwei" panose="02010800040101010101" pitchFamily="2" charset="-122"/>
                <a:ea typeface="STXinwei" panose="02010800040101010101" pitchFamily="2" charset="-122"/>
              </a:rPr>
              <a:t>宏定义</a:t>
            </a:r>
            <a:endParaRPr lang="zh-CN" altLang="en-US" dirty="0">
              <a:latin typeface="STXinwei" panose="02010800040101010101" pitchFamily="2" charset="-122"/>
              <a:ea typeface="STXinwei" panose="02010800040101010101" pitchFamily="2" charset="-122"/>
            </a:endParaRP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 </a:t>
            </a:r>
            <a:r>
              <a:rPr lang="en-US" altLang="zh-CN" dirty="0" err="1">
                <a:solidFill>
                  <a:srgbClr val="7030A0"/>
                </a:solidFill>
                <a:latin typeface="STXinwei" panose="02010800040101010101" pitchFamily="2" charset="-122"/>
                <a:ea typeface="STXinwei" panose="02010800040101010101" pitchFamily="2" charset="-122"/>
              </a:rPr>
              <a:t>container_of</a:t>
            </a:r>
            <a:r>
              <a:rPr lang="en-US" altLang="zh-CN" dirty="0">
                <a:solidFill>
                  <a:srgbClr val="7030A0"/>
                </a:solidFill>
                <a:latin typeface="STXinwei" panose="02010800040101010101" pitchFamily="2" charset="-122"/>
                <a:ea typeface="STXinwei" panose="02010800040101010101" pitchFamily="2" charset="-122"/>
              </a:rPr>
              <a:t>(</a:t>
            </a:r>
            <a:r>
              <a:rPr lang="en-US" altLang="zh-CN" dirty="0" err="1">
                <a:solidFill>
                  <a:srgbClr val="7030A0"/>
                </a:solidFill>
                <a:latin typeface="STXinwei" panose="02010800040101010101" pitchFamily="2" charset="-122"/>
                <a:ea typeface="STXinwei" panose="02010800040101010101" pitchFamily="2" charset="-122"/>
              </a:rPr>
              <a:t>ptr</a:t>
            </a:r>
            <a:r>
              <a:rPr lang="en-US" altLang="zh-CN" dirty="0">
                <a:solidFill>
                  <a:srgbClr val="7030A0"/>
                </a:solidFill>
                <a:latin typeface="STXinwei" panose="02010800040101010101" pitchFamily="2" charset="-122"/>
                <a:ea typeface="STXinwei" panose="02010800040101010101" pitchFamily="2" charset="-122"/>
              </a:rPr>
              <a:t>, type, member)</a:t>
            </a:r>
            <a:endParaRPr lang="en-US" altLang="zh-CN" dirty="0">
              <a:solidFill>
                <a:srgbClr val="7030A0"/>
              </a:solidFill>
              <a:latin typeface="STXinwei" panose="02010800040101010101" pitchFamily="2" charset="-122"/>
              <a:ea typeface="STXinwei" panose="02010800040101010101" pitchFamily="2" charset="-122"/>
            </a:endParaRPr>
          </a:p>
          <a:p>
            <a:r>
              <a:rPr lang="en-US" altLang="zh-CN" dirty="0" err="1">
                <a:latin typeface="STXinwei" panose="02010800040101010101" pitchFamily="2" charset="-122"/>
                <a:ea typeface="STXinwei" panose="02010800040101010101" pitchFamily="2" charset="-122"/>
              </a:rPr>
              <a:t>container_of</a:t>
            </a:r>
            <a:r>
              <a:rPr lang="zh-CN" altLang="en-US" dirty="0">
                <a:latin typeface="STXinwei" panose="02010800040101010101" pitchFamily="2" charset="-122"/>
                <a:ea typeface="STXinwei" panose="02010800040101010101" pitchFamily="2" charset="-122"/>
              </a:rPr>
              <a:t>宏定义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kernel.h</a:t>
            </a:r>
            <a:r>
              <a:rPr lang="en-US"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container_of</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 ({ \ </a:t>
            </a:r>
            <a:endParaRPr lang="en-US" altLang="zh-CN" dirty="0">
              <a:latin typeface="STXinwei" panose="02010800040101010101" pitchFamily="2" charset="-122"/>
              <a:ea typeface="STXinwei" panose="02010800040101010101" pitchFamily="2" charset="-122"/>
            </a:endParaRPr>
          </a:p>
          <a:p>
            <a:pPr lvl="1">
              <a:buNone/>
            </a:pPr>
            <a:r>
              <a:rPr lang="en-US" altLang="zh-CN" dirty="0">
                <a:solidFill>
                  <a:srgbClr val="CC0066"/>
                </a:solidFill>
                <a:latin typeface="STXinwei" panose="02010800040101010101" pitchFamily="2" charset="-122"/>
                <a:ea typeface="STXinwei" panose="02010800040101010101" pitchFamily="2" charset="-122"/>
              </a:rPr>
              <a:t>	</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将链表中</a:t>
            </a:r>
            <a:r>
              <a:rPr lang="en-US" altLang="zh-CN" dirty="0" err="1">
                <a:solidFill>
                  <a:srgbClr val="FF0000"/>
                </a:solidFill>
                <a:latin typeface="STXinwei" panose="02010800040101010101" pitchFamily="2" charset="-122"/>
                <a:ea typeface="STXinwei" panose="02010800040101010101" pitchFamily="2" charset="-122"/>
              </a:rPr>
              <a:t>ptr</a:t>
            </a:r>
            <a:r>
              <a:rPr lang="zh-CN" altLang="en-US" dirty="0">
                <a:latin typeface="STXinwei" panose="02010800040101010101" pitchFamily="2" charset="-122"/>
                <a:ea typeface="STXinwei" panose="02010800040101010101" pitchFamily="2" charset="-122"/>
              </a:rPr>
              <a:t>转换成</a:t>
            </a:r>
            <a:r>
              <a:rPr lang="zh-CN" altLang="en-US" dirty="0">
                <a:solidFill>
                  <a:srgbClr val="FF0000"/>
                </a:solidFill>
                <a:latin typeface="STXinwei" panose="02010800040101010101" pitchFamily="2" charset="-122"/>
                <a:ea typeface="STXinwei" panose="02010800040101010101" pitchFamily="2" charset="-122"/>
              </a:rPr>
              <a:t>宿主结构</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中成员</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的类型</a:t>
            </a:r>
            <a:endParaRPr lang="zh-CN" altLang="en-US" dirty="0">
              <a:latin typeface="STXinwei" panose="02010800040101010101" pitchFamily="2" charset="-122"/>
              <a:ea typeface="STXinwei" panose="02010800040101010101" pitchFamily="2" charset="-122"/>
            </a:endParaRPr>
          </a:p>
          <a:p>
            <a:pPr lvl="1">
              <a:buNone/>
            </a:pPr>
            <a:r>
              <a:rPr lang="zh-CN" altLang="en-US"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const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typeof</a:t>
            </a:r>
            <a:r>
              <a:rPr lang="en-US" altLang="zh-CN" dirty="0">
                <a:latin typeface="STXinwei" panose="02010800040101010101" pitchFamily="2" charset="-122"/>
                <a:ea typeface="STXinwei" panose="02010800040101010101" pitchFamily="2" charset="-122"/>
              </a:rPr>
              <a:t>( ((type *)0)-&gt;member ) *__</a:t>
            </a:r>
            <a:r>
              <a:rPr lang="en-US" altLang="zh-CN" dirty="0" err="1">
                <a:latin typeface="STXinwei" panose="02010800040101010101" pitchFamily="2" charset="-122"/>
                <a:ea typeface="STXinwei" panose="02010800040101010101" pitchFamily="2" charset="-122"/>
              </a:rPr>
              <a:t>mptr</a:t>
            </a:r>
            <a:r>
              <a:rPr lang="en-US" altLang="zh-CN" dirty="0">
                <a:latin typeface="STXinwei" panose="02010800040101010101" pitchFamily="2" charset="-122"/>
                <a:ea typeface="STXinwei" panose="02010800040101010101" pitchFamily="2" charset="-122"/>
              </a:rPr>
              <a:t> = (</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endParaRPr>
          </a:p>
          <a:p>
            <a:pPr lvl="1">
              <a:buNone/>
            </a:pPr>
            <a:r>
              <a:rPr lang="en-US" altLang="zh-CN" dirty="0">
                <a:latin typeface="STXinwei" panose="02010800040101010101" pitchFamily="2" charset="-122"/>
                <a:ea typeface="STXinwei" panose="02010800040101010101" pitchFamily="2" charset="-122"/>
              </a:rPr>
              <a:t>    // </a:t>
            </a:r>
            <a:r>
              <a:rPr lang="en-US" altLang="zh-CN" dirty="0">
                <a:solidFill>
                  <a:srgbClr val="FF0000"/>
                </a:solidFill>
                <a:latin typeface="STXinwei" panose="02010800040101010101" pitchFamily="2" charset="-122"/>
                <a:ea typeface="STXinwei" panose="02010800040101010101" pitchFamily="2" charset="-122"/>
              </a:rPr>
              <a:t>__</a:t>
            </a:r>
            <a:r>
              <a:rPr lang="en-US" altLang="zh-CN" dirty="0" err="1">
                <a:solidFill>
                  <a:srgbClr val="FF0000"/>
                </a:solidFill>
                <a:latin typeface="STXinwei" panose="02010800040101010101" pitchFamily="2" charset="-122"/>
                <a:ea typeface="STXinwei" panose="02010800040101010101" pitchFamily="2" charset="-122"/>
              </a:rPr>
              <a:t>mptr</a:t>
            </a:r>
            <a:r>
              <a:rPr lang="zh-CN" altLang="en-US" dirty="0">
                <a:solidFill>
                  <a:srgbClr val="0000FF"/>
                </a:solidFill>
                <a:latin typeface="STXinwei" panose="02010800040101010101" pitchFamily="2" charset="-122"/>
                <a:ea typeface="STXinwei" panose="02010800040101010101" pitchFamily="2" charset="-122"/>
              </a:rPr>
              <a:t>减去</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成员</a:t>
            </a:r>
            <a:r>
              <a:rPr lang="zh-CN" altLang="en-US" dirty="0">
                <a:solidFill>
                  <a:srgbClr val="0000FF"/>
                </a:solidFill>
                <a:latin typeface="STXinwei" panose="02010800040101010101" pitchFamily="2" charset="-122"/>
                <a:ea typeface="STXinwei" panose="02010800040101010101" pitchFamily="2" charset="-122"/>
              </a:rPr>
              <a:t>偏移地址</a:t>
            </a:r>
            <a:r>
              <a:rPr lang="zh-CN" altLang="en-US" dirty="0">
                <a:latin typeface="STXinwei" panose="02010800040101010101" pitchFamily="2" charset="-122"/>
                <a:ea typeface="STXinwei" panose="02010800040101010101" pitchFamily="2" charset="-122"/>
              </a:rPr>
              <a:t>正好是</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结构地址</a:t>
            </a:r>
            <a:endParaRPr lang="zh-CN" altLang="en-US" dirty="0">
              <a:latin typeface="STXinwei" panose="02010800040101010101" pitchFamily="2" charset="-122"/>
              <a:ea typeface="STXinwei" panose="02010800040101010101" pitchFamily="2" charset="-122"/>
            </a:endParaRPr>
          </a:p>
          <a:p>
            <a:pPr lvl="1">
              <a:buNone/>
            </a:pPr>
            <a:r>
              <a:rPr lang="zh-CN" altLang="en-US" dirty="0">
                <a:latin typeface="STXinwei" panose="02010800040101010101" pitchFamily="2" charset="-122"/>
                <a:ea typeface="STXinwei" panose="02010800040101010101" pitchFamily="2" charset="-122"/>
              </a:rPr>
              <a:t>    </a:t>
            </a:r>
            <a:r>
              <a:rPr lang="en-US" altLang="zh-CN" dirty="0">
                <a:latin typeface="STXinwei" panose="02010800040101010101" pitchFamily="2" charset="-122"/>
                <a:ea typeface="STXinwei" panose="02010800040101010101" pitchFamily="2" charset="-122"/>
              </a:rPr>
              <a:t>(type *)( (char *) __</a:t>
            </a:r>
            <a:r>
              <a:rPr lang="en-US" altLang="zh-CN" dirty="0" err="1">
                <a:latin typeface="STXinwei" panose="02010800040101010101" pitchFamily="2" charset="-122"/>
                <a:ea typeface="STXinwei" panose="02010800040101010101" pitchFamily="2" charset="-122"/>
              </a:rPr>
              <a:t>mptr</a:t>
            </a:r>
            <a:r>
              <a:rPr lang="en-US" altLang="zh-CN" dirty="0">
                <a:latin typeface="STXinwei" panose="02010800040101010101" pitchFamily="2" charset="-122"/>
                <a:ea typeface="STXinwei" panose="02010800040101010101" pitchFamily="2" charset="-122"/>
              </a:rPr>
              <a:t> - </a:t>
            </a:r>
            <a:r>
              <a:rPr lang="en-US" altLang="zh-CN" dirty="0" err="1">
                <a:solidFill>
                  <a:srgbClr val="7030A0"/>
                </a:solidFill>
                <a:latin typeface="STXinwei" panose="02010800040101010101" pitchFamily="2" charset="-122"/>
                <a:ea typeface="STXinwei" panose="02010800040101010101" pitchFamily="2" charset="-122"/>
              </a:rPr>
              <a:t>offsetof</a:t>
            </a:r>
            <a:r>
              <a:rPr lang="en-US" altLang="zh-CN" dirty="0">
                <a:solidFill>
                  <a:srgbClr val="7030A0"/>
                </a:solidFill>
                <a:latin typeface="STXinwei" panose="02010800040101010101" pitchFamily="2" charset="-122"/>
                <a:ea typeface="STXinwei" panose="02010800040101010101" pitchFamily="2" charset="-122"/>
              </a:rPr>
              <a:t>(type, member)</a:t>
            </a:r>
            <a:r>
              <a:rPr lang="en-US" altLang="zh-CN" dirty="0">
                <a:latin typeface="STXinwei" panose="02010800040101010101" pitchFamily="2" charset="-122"/>
                <a:ea typeface="STXinwei" panose="02010800040101010101" pitchFamily="2" charset="-122"/>
              </a:rPr>
              <a:t> );})</a:t>
            </a:r>
            <a:endParaRPr lang="zh-CN" altLang="en-US" sz="2000" dirty="0">
              <a:latin typeface="STXinwei" panose="02010800040101010101" pitchFamily="2" charset="-122"/>
              <a:ea typeface="STXinwei" panose="02010800040101010101" pitchFamily="2" charset="-122"/>
            </a:endParaRPr>
          </a:p>
          <a:p>
            <a:pPr lvl="1"/>
            <a:endParaRPr lang="zh-CN" altLang="en-US"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list_entry</a:t>
            </a:r>
            <a:r>
              <a:rPr lang="zh-CN" altLang="en-US" dirty="0"/>
              <a:t>的实现机制</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dirty="0" err="1">
                <a:solidFill>
                  <a:srgbClr val="FF0000"/>
                </a:solidFill>
                <a:latin typeface="STXinwei" panose="02010800040101010101" pitchFamily="2" charset="-122"/>
                <a:ea typeface="STXinwei" panose="02010800040101010101" pitchFamily="2" charset="-122"/>
              </a:rPr>
              <a:t>offsetof</a:t>
            </a:r>
            <a:r>
              <a:rPr lang="zh-CN" altLang="en-US" dirty="0">
                <a:latin typeface="STXinwei" panose="02010800040101010101" pitchFamily="2" charset="-122"/>
                <a:ea typeface="STXinwei" panose="02010800040101010101" pitchFamily="2" charset="-122"/>
              </a:rPr>
              <a:t>宏定义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stddef.h</a:t>
            </a:r>
            <a:r>
              <a:rPr lang="en-US"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offsetof</a:t>
            </a:r>
            <a:r>
              <a:rPr lang="en-US" altLang="zh-CN" dirty="0">
                <a:latin typeface="STXinwei" panose="02010800040101010101" pitchFamily="2" charset="-122"/>
                <a:ea typeface="STXinwei" panose="02010800040101010101" pitchFamily="2" charset="-122"/>
              </a:rPr>
              <a:t>(TYPE, MEMBER) ((</a:t>
            </a:r>
            <a:r>
              <a:rPr lang="en-US" altLang="zh-CN" dirty="0" err="1">
                <a:latin typeface="STXinwei" panose="02010800040101010101" pitchFamily="2" charset="-122"/>
                <a:ea typeface="STXinwei" panose="02010800040101010101" pitchFamily="2" charset="-122"/>
              </a:rPr>
              <a:t>size_t</a:t>
            </a:r>
            <a:r>
              <a:rPr lang="en-US" altLang="zh-CN" dirty="0">
                <a:latin typeface="STXinwei" panose="02010800040101010101" pitchFamily="2" charset="-122"/>
                <a:ea typeface="STXinwei" panose="02010800040101010101" pitchFamily="2" charset="-122"/>
              </a:rPr>
              <a:t>) &amp;((TYPE *)0)-&gt;MEMBER)</a:t>
            </a:r>
            <a:endParaRPr lang="en-US" altLang="zh-CN" dirty="0">
              <a:latin typeface="STXinwei" panose="02010800040101010101" pitchFamily="2" charset="-122"/>
              <a:ea typeface="STXinwei" panose="02010800040101010101" pitchFamily="2" charset="-122"/>
            </a:endParaRPr>
          </a:p>
          <a:p>
            <a:pPr lvl="2"/>
            <a:r>
              <a:rPr lang="en-US" altLang="zh-CN" dirty="0" err="1">
                <a:latin typeface="STXinwei" panose="02010800040101010101" pitchFamily="2" charset="-122"/>
                <a:ea typeface="STXinwei" panose="02010800040101010101" pitchFamily="2" charset="-122"/>
              </a:rPr>
              <a:t>size_t</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定义为</a:t>
            </a:r>
            <a:r>
              <a:rPr lang="en-US" altLang="zh-CN" dirty="0">
                <a:latin typeface="STXinwei" panose="02010800040101010101" pitchFamily="2" charset="-122"/>
                <a:ea typeface="STXinwei" panose="02010800040101010101" pitchFamily="2" charset="-122"/>
              </a:rPr>
              <a:t>unsigned </a:t>
            </a:r>
            <a:r>
              <a:rPr lang="en-US" altLang="zh-CN" dirty="0" err="1">
                <a:latin typeface="STXinwei" panose="02010800040101010101" pitchFamily="2" charset="-122"/>
                <a:ea typeface="STXinwei" panose="02010800040101010101" pitchFamily="2" charset="-122"/>
              </a:rPr>
              <a:t>int</a:t>
            </a:r>
            <a:r>
              <a:rPr lang="en-US" altLang="zh-CN" dirty="0">
                <a:latin typeface="STXinwei" panose="02010800040101010101" pitchFamily="2" charset="-122"/>
                <a:ea typeface="STXinwei" panose="02010800040101010101" pitchFamily="2" charset="-122"/>
              </a:rPr>
              <a:t>(i386) </a:t>
            </a:r>
            <a:endParaRPr lang="en-US" altLang="zh-CN" dirty="0">
              <a:latin typeface="STXinwei" panose="02010800040101010101" pitchFamily="2" charset="-122"/>
              <a:ea typeface="STXinwei" panose="02010800040101010101" pitchFamily="2" charset="-122"/>
            </a:endParaRPr>
          </a:p>
          <a:p>
            <a:pPr lvl="3"/>
            <a:r>
              <a:rPr lang="zh-CN" altLang="en-US" dirty="0">
                <a:latin typeface="STXinwei" panose="02010800040101010101" pitchFamily="2" charset="-122"/>
                <a:ea typeface="STXinwei" panose="02010800040101010101" pitchFamily="2" charset="-122"/>
              </a:rPr>
              <a:t>先求得结构成员在结构中的偏移量，然后根据成员变量的地址反过来得出属主结构变量的地址</a:t>
            </a:r>
            <a:endParaRPr lang="zh-CN" altLang="en-US" dirty="0">
              <a:latin typeface="STXinwei" panose="02010800040101010101" pitchFamily="2" charset="-122"/>
              <a:ea typeface="STXinwei" panose="02010800040101010101" pitchFamily="2" charset="-122"/>
            </a:endParaRPr>
          </a:p>
          <a:p>
            <a:pPr lvl="2"/>
            <a:r>
              <a:rPr lang="en-US" altLang="zh-CN" dirty="0">
                <a:solidFill>
                  <a:srgbClr val="0000FF"/>
                </a:solidFill>
                <a:latin typeface="STXinwei" panose="02010800040101010101" pitchFamily="2" charset="-122"/>
                <a:ea typeface="STXinwei" panose="02010800040101010101" pitchFamily="2" charset="-122"/>
              </a:rPr>
              <a:t>((type *)0)-&gt;member</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将</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地址强制</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转换</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为</a:t>
            </a:r>
            <a:r>
              <a:rPr lang="en-US" altLang="zh-CN" dirty="0">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结构的指针，再访问到</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结构中的</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成员  </a:t>
            </a:r>
            <a:endParaRPr lang="zh-CN" altLang="en-US" dirty="0">
              <a:latin typeface="STXinwei" panose="02010800040101010101" pitchFamily="2" charset="-122"/>
              <a:ea typeface="STXinwei" panose="02010800040101010101" pitchFamily="2" charset="-122"/>
            </a:endParaRPr>
          </a:p>
          <a:p>
            <a:pPr lvl="1"/>
            <a:endParaRPr lang="zh-CN" altLang="en-US"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offsetof</a:t>
            </a:r>
            <a:r>
              <a:rPr lang="en-US" altLang="zh-CN" dirty="0"/>
              <a:t>()</a:t>
            </a:r>
            <a:r>
              <a:rPr lang="zh-CN" altLang="en-US" dirty="0"/>
              <a:t>的宏原理说明</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
        <p:nvSpPr>
          <p:cNvPr id="5" name="Rectangle 5"/>
          <p:cNvSpPr>
            <a:spLocks noChangeArrowheads="1"/>
          </p:cNvSpPr>
          <p:nvPr/>
        </p:nvSpPr>
        <p:spPr bwMode="auto">
          <a:xfrm>
            <a:off x="755650" y="5558354"/>
            <a:ext cx="8208963" cy="830997"/>
          </a:xfrm>
          <a:prstGeom prst="rect">
            <a:avLst/>
          </a:prstGeom>
          <a:noFill/>
          <a:ln w="9525">
            <a:noFill/>
            <a:miter lim="800000"/>
          </a:ln>
          <a:effectLst/>
        </p:spPr>
        <p:txBody>
          <a:bodyPr anchor="ctr">
            <a:spAutoFit/>
          </a:bodyPr>
          <a:lstStyle/>
          <a:p>
            <a:pPr algn="just"/>
            <a:r>
              <a:rPr lang="zh-CN" altLang="en-US" sz="2400" b="1" dirty="0">
                <a:solidFill>
                  <a:srgbClr val="6600CC"/>
                </a:solidFill>
                <a:effectLst>
                  <a:outerShdw blurRad="38100" dist="38100" dir="2700000" algn="tl">
                    <a:srgbClr val="C0C0C0"/>
                  </a:outerShdw>
                </a:effectLst>
                <a:latin typeface="+mn-lt"/>
                <a:ea typeface="华文新魏" pitchFamily="2" charset="-122"/>
              </a:rPr>
              <a:t>对一给定结构，</a:t>
            </a:r>
            <a:r>
              <a:rPr lang="en-US" altLang="zh-CN" sz="2400" b="1" dirty="0">
                <a:solidFill>
                  <a:srgbClr val="6600CC"/>
                </a:solidFill>
                <a:effectLst>
                  <a:outerShdw blurRad="38100" dist="38100" dir="2700000" algn="tl">
                    <a:srgbClr val="C0C0C0"/>
                  </a:outerShdw>
                </a:effectLst>
                <a:latin typeface="+mn-lt"/>
                <a:ea typeface="华文新魏" pitchFamily="2" charset="-122"/>
              </a:rPr>
              <a:t>offsetof(type, member)</a:t>
            </a:r>
            <a:r>
              <a:rPr lang="zh-CN" altLang="en-US" sz="2400" b="1" dirty="0">
                <a:solidFill>
                  <a:srgbClr val="6600CC"/>
                </a:solidFill>
                <a:effectLst>
                  <a:outerShdw blurRad="38100" dist="38100" dir="2700000" algn="tl">
                    <a:srgbClr val="C0C0C0"/>
                  </a:outerShdw>
                </a:effectLst>
                <a:latin typeface="+mn-lt"/>
                <a:ea typeface="华文新魏" pitchFamily="2" charset="-122"/>
              </a:rPr>
              <a:t>是一个常量，</a:t>
            </a:r>
            <a:r>
              <a:rPr lang="en-US" altLang="zh-CN" sz="2400" b="1" dirty="0" err="1">
                <a:solidFill>
                  <a:srgbClr val="6600CC"/>
                </a:solidFill>
                <a:effectLst>
                  <a:outerShdw blurRad="38100" dist="38100" dir="2700000" algn="tl">
                    <a:srgbClr val="C0C0C0"/>
                  </a:outerShdw>
                </a:effectLst>
                <a:latin typeface="+mn-lt"/>
                <a:ea typeface="华文新魏" pitchFamily="2" charset="-122"/>
              </a:rPr>
              <a:t>list_entry</a:t>
            </a:r>
            <a:r>
              <a:rPr lang="en-US" altLang="zh-CN" sz="2400" b="1" dirty="0">
                <a:solidFill>
                  <a:srgbClr val="6600CC"/>
                </a:solidFill>
                <a:effectLst>
                  <a:outerShdw blurRad="38100" dist="38100" dir="2700000" algn="tl">
                    <a:srgbClr val="C0C0C0"/>
                  </a:outerShdw>
                </a:effectLst>
                <a:latin typeface="+mn-lt"/>
                <a:ea typeface="华文新魏" pitchFamily="2" charset="-122"/>
              </a:rPr>
              <a:t>()</a:t>
            </a:r>
            <a:r>
              <a:rPr lang="zh-CN" altLang="en-US" sz="2400" b="1" dirty="0">
                <a:solidFill>
                  <a:srgbClr val="6600CC"/>
                </a:solidFill>
                <a:effectLst>
                  <a:outerShdw blurRad="38100" dist="38100" dir="2700000" algn="tl">
                    <a:srgbClr val="C0C0C0"/>
                  </a:outerShdw>
                </a:effectLst>
                <a:latin typeface="+mn-lt"/>
                <a:ea typeface="华文新魏" pitchFamily="2" charset="-122"/>
              </a:rPr>
              <a:t>利用该不变的偏移量求得链表数据项的变量地址。 </a:t>
            </a:r>
            <a:endParaRPr lang="zh-CN" altLang="en-US" sz="2400" b="1" dirty="0">
              <a:solidFill>
                <a:srgbClr val="6600CC"/>
              </a:solidFill>
              <a:effectLst>
                <a:outerShdw blurRad="38100" dist="38100" dir="2700000" algn="tl">
                  <a:srgbClr val="C0C0C0"/>
                </a:outerShdw>
              </a:effectLst>
              <a:latin typeface="+mn-lt"/>
              <a:ea typeface="华文新魏" pitchFamily="2" charset="-122"/>
            </a:endParaRPr>
          </a:p>
        </p:txBody>
      </p:sp>
      <p:pic>
        <p:nvPicPr>
          <p:cNvPr id="6" name="Picture 6"/>
          <p:cNvPicPr>
            <a:picLocks noChangeAspect="1" noChangeArrowheads="1"/>
          </p:cNvPicPr>
          <p:nvPr/>
        </p:nvPicPr>
        <p:blipFill>
          <a:blip r:embed="rId1" cstate="print"/>
          <a:srcRect/>
          <a:stretch>
            <a:fillRect/>
          </a:stretch>
        </p:blipFill>
        <p:spPr bwMode="auto">
          <a:xfrm>
            <a:off x="900113" y="1557338"/>
            <a:ext cx="7993062" cy="3557587"/>
          </a:xfrm>
          <a:prstGeom prst="rect">
            <a:avLst/>
          </a:prstGeom>
          <a:noFill/>
        </p:spPr>
      </p:pic>
      <p:grpSp>
        <p:nvGrpSpPr>
          <p:cNvPr id="7" name="Group 9"/>
          <p:cNvGrpSpPr/>
          <p:nvPr/>
        </p:nvGrpSpPr>
        <p:grpSpPr bwMode="auto">
          <a:xfrm>
            <a:off x="1187450" y="4249736"/>
            <a:ext cx="7561264" cy="865187"/>
            <a:chOff x="748" y="2677"/>
            <a:chExt cx="4763" cy="545"/>
          </a:xfrm>
        </p:grpSpPr>
        <p:sp>
          <p:nvSpPr>
            <p:cNvPr id="8" name="AutoShape 7"/>
            <p:cNvSpPr>
              <a:spLocks noChangeArrowheads="1"/>
            </p:cNvSpPr>
            <p:nvPr/>
          </p:nvSpPr>
          <p:spPr bwMode="auto">
            <a:xfrm>
              <a:off x="3923" y="2677"/>
              <a:ext cx="1588" cy="545"/>
            </a:xfrm>
            <a:prstGeom prst="wedgeRectCallout">
              <a:avLst>
                <a:gd name="adj1" fmla="val -94676"/>
                <a:gd name="adj2" fmla="val 13522"/>
              </a:avLst>
            </a:prstGeom>
            <a:solidFill>
              <a:srgbClr val="CCFFFF"/>
            </a:solidFill>
            <a:ln w="9525">
              <a:solidFill>
                <a:srgbClr val="FF9900"/>
              </a:solidFill>
              <a:miter lim="800000"/>
            </a:ln>
            <a:effectLst/>
          </p:spPr>
          <p:txBody>
            <a:bodyPr lIns="0" tIns="0" rIns="0" bIns="0"/>
            <a:lstStyle/>
            <a:p>
              <a:r>
                <a:rPr lang="zh-CN" altLang="en-US" sz="1800" b="1" dirty="0">
                  <a:effectLst/>
                  <a:latin typeface="STXinwei" panose="02010800040101010101" pitchFamily="2" charset="-122"/>
                  <a:ea typeface="STXinwei" panose="02010800040101010101" pitchFamily="2" charset="-122"/>
                </a:rPr>
                <a:t>当结构</a:t>
              </a:r>
              <a:r>
                <a:rPr lang="en-US" altLang="zh-CN" sz="1800" b="1" dirty="0" err="1">
                  <a:effectLst/>
                  <a:latin typeface="STXinwei" panose="02010800040101010101" pitchFamily="2" charset="-122"/>
                  <a:ea typeface="STXinwei" panose="02010800040101010101" pitchFamily="2" charset="-122"/>
                </a:rPr>
                <a:t>nf_sockopt_ops</a:t>
              </a:r>
              <a:r>
                <a:rPr lang="zh-CN" altLang="en-US" sz="1800" b="1" dirty="0">
                  <a:effectLst/>
                  <a:latin typeface="STXinwei" panose="02010800040101010101" pitchFamily="2" charset="-122"/>
                  <a:ea typeface="STXinwei" panose="02010800040101010101" pitchFamily="2" charset="-122"/>
                </a:rPr>
                <a:t>正好在地址</a:t>
              </a:r>
              <a:r>
                <a:rPr lang="en-US" altLang="zh-CN" sz="1800" b="1" dirty="0">
                  <a:effectLst/>
                  <a:latin typeface="STXinwei" panose="02010800040101010101" pitchFamily="2" charset="-122"/>
                  <a:ea typeface="STXinwei" panose="02010800040101010101" pitchFamily="2" charset="-122"/>
                </a:rPr>
                <a:t>0</a:t>
              </a:r>
              <a:r>
                <a:rPr lang="zh-CN" altLang="en-US" sz="1800" b="1" dirty="0">
                  <a:effectLst/>
                  <a:latin typeface="STXinwei" panose="02010800040101010101" pitchFamily="2" charset="-122"/>
                  <a:ea typeface="STXinwei" panose="02010800040101010101" pitchFamily="2" charset="-122"/>
                </a:rPr>
                <a:t>上时其成员</a:t>
              </a:r>
              <a:r>
                <a:rPr lang="en-US" altLang="zh-CN" sz="1800" b="1" dirty="0">
                  <a:effectLst/>
                  <a:latin typeface="STXinwei" panose="02010800040101010101" pitchFamily="2" charset="-122"/>
                  <a:ea typeface="STXinwei" panose="02010800040101010101" pitchFamily="2" charset="-122"/>
                </a:rPr>
                <a:t>list</a:t>
              </a:r>
              <a:r>
                <a:rPr lang="zh-CN" altLang="en-US" sz="1800" b="1" dirty="0">
                  <a:effectLst/>
                  <a:latin typeface="STXinwei" panose="02010800040101010101" pitchFamily="2" charset="-122"/>
                  <a:ea typeface="STXinwei" panose="02010800040101010101" pitchFamily="2" charset="-122"/>
                </a:rPr>
                <a:t>的地址，即成员位移。</a:t>
              </a:r>
              <a:endParaRPr lang="zh-CN" altLang="en-US" sz="1800" b="1" dirty="0">
                <a:effectLst/>
                <a:latin typeface="STXinwei" panose="02010800040101010101" pitchFamily="2" charset="-122"/>
                <a:ea typeface="STXinwei" panose="02010800040101010101" pitchFamily="2" charset="-122"/>
              </a:endParaRPr>
            </a:p>
          </p:txBody>
        </p:sp>
        <p:sp>
          <p:nvSpPr>
            <p:cNvPr id="9" name="Oval 8"/>
            <p:cNvSpPr>
              <a:spLocks noChangeArrowheads="1"/>
            </p:cNvSpPr>
            <p:nvPr/>
          </p:nvSpPr>
          <p:spPr bwMode="auto">
            <a:xfrm>
              <a:off x="748" y="2886"/>
              <a:ext cx="2450" cy="272"/>
            </a:xfrm>
            <a:prstGeom prst="ellipse">
              <a:avLst/>
            </a:prstGeom>
            <a:noFill/>
            <a:ln w="38100">
              <a:solidFill>
                <a:srgbClr val="FF0D0D"/>
              </a:solidFill>
              <a:prstDash val="sysDot"/>
              <a:round/>
            </a:ln>
            <a:effectLst/>
          </p:spPr>
          <p:txBody>
            <a:bodyPr anchor="ctr">
              <a:spAutoFit/>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3D7968C-E281-42A7-98C7-5A71F489D8FA}" type="slidenum">
              <a:rPr lang="en-US" altLang="zh-CN"/>
            </a:fld>
            <a:endParaRPr lang="en-US" altLang="zh-CN"/>
          </a:p>
        </p:txBody>
      </p:sp>
      <p:sp>
        <p:nvSpPr>
          <p:cNvPr id="560130"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进程创建特点</a:t>
            </a:r>
            <a:endParaRPr lang="zh-CN" altLang="en-US" dirty="0"/>
          </a:p>
        </p:txBody>
      </p:sp>
      <p:sp>
        <p:nvSpPr>
          <p:cNvPr id="560131" name="Rectangle 3"/>
          <p:cNvSpPr>
            <a:spLocks noGrp="1" noChangeArrowheads="1"/>
          </p:cNvSpPr>
          <p:nvPr>
            <p:ph type="body" idx="1"/>
          </p:nvPr>
        </p:nvSpPr>
        <p:spPr/>
        <p:txBody>
          <a:bodyPr/>
          <a:lstStyle/>
          <a:p>
            <a:pPr>
              <a:spcBef>
                <a:spcPts val="300"/>
              </a:spcBef>
            </a:pPr>
            <a:r>
              <a:rPr lang="zh-CN" altLang="en-US" sz="2600" dirty="0">
                <a:latin typeface="华文新魏"/>
                <a:cs typeface="华文新魏"/>
              </a:rPr>
              <a:t>传统</a:t>
            </a:r>
            <a:r>
              <a:rPr lang="en-US" altLang="zh-CN" sz="2600" dirty="0">
                <a:latin typeface="华文新魏"/>
                <a:cs typeface="华文新魏"/>
              </a:rPr>
              <a:t>UNIX</a:t>
            </a:r>
            <a:r>
              <a:rPr lang="zh-CN" altLang="en-US" sz="2600" dirty="0">
                <a:latin typeface="华文新魏"/>
                <a:cs typeface="华文新魏"/>
              </a:rPr>
              <a:t>操作系统</a:t>
            </a:r>
            <a:endParaRPr lang="zh-CN" altLang="en-US" sz="2600" dirty="0">
              <a:latin typeface="华文新魏"/>
              <a:cs typeface="华文新魏"/>
            </a:endParaRPr>
          </a:p>
          <a:p>
            <a:pPr lvl="1">
              <a:spcBef>
                <a:spcPts val="300"/>
              </a:spcBef>
            </a:pPr>
            <a:r>
              <a:rPr lang="zh-CN" altLang="en-US" dirty="0"/>
              <a:t>子进程复制父进程所拥有的资源</a:t>
            </a:r>
            <a:endParaRPr lang="zh-CN" altLang="en-US" dirty="0"/>
          </a:p>
          <a:p>
            <a:pPr lvl="1">
              <a:spcBef>
                <a:spcPts val="300"/>
              </a:spcBef>
            </a:pPr>
            <a:r>
              <a:rPr lang="zh-CN" altLang="en-US" dirty="0"/>
              <a:t>缺点</a:t>
            </a:r>
            <a:endParaRPr lang="zh-CN" altLang="en-US" dirty="0"/>
          </a:p>
          <a:p>
            <a:pPr lvl="2">
              <a:spcBef>
                <a:spcPts val="300"/>
              </a:spcBef>
            </a:pPr>
            <a:r>
              <a:rPr lang="zh-CN" altLang="en-US" sz="2200" dirty="0">
                <a:latin typeface="华文新魏"/>
                <a:ea typeface="华文新魏"/>
                <a:cs typeface="华文新魏"/>
              </a:rPr>
              <a:t>创建过程慢、效率低、子进程复制的很多资源不会被使用</a:t>
            </a:r>
            <a:endParaRPr lang="zh-CN" altLang="en-US" sz="2200" dirty="0">
              <a:latin typeface="华文新魏"/>
              <a:ea typeface="华文新魏"/>
              <a:cs typeface="华文新魏"/>
            </a:endParaRPr>
          </a:p>
          <a:p>
            <a:pPr>
              <a:spcBef>
                <a:spcPts val="300"/>
              </a:spcBef>
            </a:pPr>
            <a:r>
              <a:rPr lang="zh-CN" altLang="en-US" sz="2600" dirty="0">
                <a:latin typeface="华文新魏"/>
                <a:cs typeface="华文新魏"/>
              </a:rPr>
              <a:t>现代</a:t>
            </a:r>
            <a:r>
              <a:rPr lang="en-US" altLang="zh-CN" sz="2600" dirty="0">
                <a:latin typeface="华文新魏"/>
                <a:cs typeface="华文新魏"/>
              </a:rPr>
              <a:t>UNIX</a:t>
            </a:r>
            <a:r>
              <a:rPr lang="zh-CN" altLang="en-US" sz="2600" dirty="0">
                <a:latin typeface="华文新魏"/>
                <a:cs typeface="华文新魏"/>
              </a:rPr>
              <a:t>内核：</a:t>
            </a:r>
            <a:r>
              <a:rPr lang="zh-CN" altLang="en-US" sz="2600" dirty="0">
                <a:solidFill>
                  <a:srgbClr val="FF0000"/>
                </a:solidFill>
                <a:latin typeface="华文新魏"/>
                <a:cs typeface="华文新魏"/>
              </a:rPr>
              <a:t>引入三种机制优化进程创建效率</a:t>
            </a:r>
            <a:endParaRPr lang="zh-CN" altLang="en-US" sz="2600" dirty="0">
              <a:solidFill>
                <a:srgbClr val="FF0000"/>
              </a:solidFill>
              <a:latin typeface="华文新魏"/>
              <a:cs typeface="华文新魏"/>
            </a:endParaRPr>
          </a:p>
          <a:p>
            <a:pPr lvl="1" eaLnBrk="1" hangingPunct="1">
              <a:spcBef>
                <a:spcPts val="300"/>
              </a:spcBef>
              <a:defRPr/>
            </a:pPr>
            <a:r>
              <a:rPr lang="zh-CN" altLang="en-US" dirty="0"/>
              <a:t>写时复制技术（</a:t>
            </a:r>
            <a:r>
              <a:rPr lang="en-US" altLang="zh-CN" dirty="0"/>
              <a:t>Copy-On-Writing</a:t>
            </a:r>
            <a:r>
              <a:rPr lang="zh-CN" altLang="en-US" dirty="0"/>
              <a:t>）</a:t>
            </a:r>
            <a:endParaRPr lang="zh-CN" altLang="en-US" dirty="0"/>
          </a:p>
          <a:p>
            <a:pPr lvl="1" eaLnBrk="1" hangingPunct="1">
              <a:spcBef>
                <a:spcPts val="300"/>
              </a:spcBef>
              <a:defRPr/>
            </a:pPr>
            <a:r>
              <a:rPr lang="zh-CN" altLang="en-US" dirty="0"/>
              <a:t>轻量级进程</a:t>
            </a:r>
            <a:endParaRPr lang="en-US" altLang="zh-CN" dirty="0"/>
          </a:p>
          <a:p>
            <a:pPr lvl="2" eaLnBrk="1" hangingPunct="1">
              <a:spcBef>
                <a:spcPts val="300"/>
              </a:spcBef>
              <a:defRPr/>
            </a:pPr>
            <a:r>
              <a:rPr lang="zh-CN" altLang="en-US" dirty="0">
                <a:latin typeface="华文新魏"/>
                <a:ea typeface="华文新魏"/>
                <a:cs typeface="华文新魏"/>
              </a:rPr>
              <a:t>允许父子进程共享</a:t>
            </a:r>
            <a:r>
              <a:rPr lang="zh-CN" altLang="en-US" dirty="0">
                <a:solidFill>
                  <a:srgbClr val="FF0D0D"/>
                </a:solidFill>
                <a:latin typeface="华文新魏"/>
                <a:ea typeface="华文新魏"/>
                <a:cs typeface="华文新魏"/>
              </a:rPr>
              <a:t>页表</a:t>
            </a:r>
            <a:r>
              <a:rPr lang="zh-CN" altLang="en-US" dirty="0">
                <a:latin typeface="华文新魏"/>
                <a:ea typeface="华文新魏"/>
                <a:cs typeface="华文新魏"/>
              </a:rPr>
              <a:t>、</a:t>
            </a:r>
            <a:r>
              <a:rPr lang="zh-CN" altLang="en-US" dirty="0">
                <a:solidFill>
                  <a:srgbClr val="FF0D0D"/>
                </a:solidFill>
                <a:latin typeface="华文新魏"/>
                <a:ea typeface="华文新魏"/>
                <a:cs typeface="华文新魏"/>
              </a:rPr>
              <a:t>打开文件列表</a:t>
            </a:r>
            <a:r>
              <a:rPr lang="zh-CN" altLang="en-US" dirty="0">
                <a:latin typeface="华文新魏"/>
                <a:ea typeface="华文新魏"/>
                <a:cs typeface="华文新魏"/>
              </a:rPr>
              <a:t>、</a:t>
            </a:r>
            <a:r>
              <a:rPr lang="zh-CN" altLang="en-US" dirty="0">
                <a:solidFill>
                  <a:srgbClr val="FF0D0D"/>
                </a:solidFill>
                <a:latin typeface="华文新魏"/>
                <a:ea typeface="华文新魏"/>
                <a:cs typeface="华文新魏"/>
              </a:rPr>
              <a:t>信号处理</a:t>
            </a:r>
            <a:r>
              <a:rPr lang="zh-CN" altLang="en-US" dirty="0">
                <a:latin typeface="华文新魏"/>
                <a:ea typeface="华文新魏"/>
                <a:cs typeface="华文新魏"/>
              </a:rPr>
              <a:t>等数据结构</a:t>
            </a:r>
            <a:endParaRPr lang="en-US" altLang="zh-CN" dirty="0">
              <a:latin typeface="华文新魏"/>
              <a:ea typeface="华文新魏"/>
              <a:cs typeface="华文新魏"/>
            </a:endParaRPr>
          </a:p>
          <a:p>
            <a:pPr lvl="2" eaLnBrk="1" hangingPunct="1">
              <a:spcBef>
                <a:spcPts val="300"/>
              </a:spcBef>
              <a:defRPr/>
            </a:pPr>
            <a:r>
              <a:rPr lang="zh-CN" altLang="en-US" dirty="0">
                <a:latin typeface="华文新魏"/>
                <a:ea typeface="华文新魏"/>
                <a:cs typeface="华文新魏"/>
              </a:rPr>
              <a:t>但每个进程应该有自己的程序计数器、寄存器集合、核心栈和用户栈 </a:t>
            </a:r>
            <a:endParaRPr lang="zh-CN" altLang="en-US" dirty="0">
              <a:latin typeface="华文新魏"/>
              <a:ea typeface="华文新魏"/>
              <a:cs typeface="华文新魏"/>
            </a:endParaRPr>
          </a:p>
          <a:p>
            <a:pPr lvl="1" eaLnBrk="1" hangingPunct="1">
              <a:spcBef>
                <a:spcPts val="300"/>
              </a:spcBef>
              <a:defRPr/>
            </a:pPr>
            <a:r>
              <a:rPr lang="en-US" altLang="zh-CN" dirty="0" err="1"/>
              <a:t>vfork</a:t>
            </a:r>
            <a:r>
              <a:rPr lang="en-US" altLang="zh-CN" dirty="0"/>
              <a:t>()</a:t>
            </a:r>
            <a:endParaRPr lang="en-US" altLang="zh-CN" dirty="0"/>
          </a:p>
          <a:p>
            <a:pPr lvl="2" eaLnBrk="1" hangingPunct="1">
              <a:spcBef>
                <a:spcPts val="300"/>
              </a:spcBef>
              <a:defRPr/>
            </a:pPr>
            <a:r>
              <a:rPr lang="zh-CN" altLang="en-US" dirty="0">
                <a:latin typeface="华文新魏"/>
                <a:ea typeface="华文新魏"/>
                <a:cs typeface="华文新魏"/>
              </a:rPr>
              <a:t>新进程可共享父进程的内存地址空间</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A9471E-1921-4AE0-A903-7A6778100380}" type="slidenum">
              <a:rPr lang="en-US" altLang="zh-CN"/>
            </a:fld>
            <a:endParaRPr lang="en-US" altLang="zh-CN"/>
          </a:p>
        </p:txBody>
      </p:sp>
      <p:sp>
        <p:nvSpPr>
          <p:cNvPr id="563202"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进程创建方法</a:t>
            </a:r>
            <a:endParaRPr lang="zh-CN" altLang="en-US" dirty="0"/>
          </a:p>
        </p:txBody>
      </p:sp>
      <p:sp>
        <p:nvSpPr>
          <p:cNvPr id="56320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在终端输入命令，由</a:t>
            </a:r>
            <a:r>
              <a:rPr lang="en-US" altLang="zh-CN" dirty="0">
                <a:latin typeface="华文新魏"/>
                <a:cs typeface="华文新魏"/>
              </a:rPr>
              <a:t>shell</a:t>
            </a:r>
            <a:r>
              <a:rPr lang="zh-CN" altLang="en-US" dirty="0">
                <a:latin typeface="华文新魏"/>
                <a:cs typeface="华文新魏"/>
              </a:rPr>
              <a:t>进程创建一个新进程</a:t>
            </a:r>
            <a:endParaRPr lang="zh-CN" altLang="en-US" dirty="0">
              <a:latin typeface="华文新魏"/>
              <a:cs typeface="华文新魏"/>
            </a:endParaRPr>
          </a:p>
          <a:p>
            <a:pPr eaLnBrk="1" hangingPunct="1">
              <a:defRPr/>
            </a:pPr>
            <a:r>
              <a:rPr lang="zh-CN" altLang="en-US" dirty="0">
                <a:latin typeface="华文新魏"/>
                <a:cs typeface="华文新魏"/>
              </a:rPr>
              <a:t>进程创建函数</a:t>
            </a:r>
            <a:endParaRPr lang="zh-CN" altLang="en-US" dirty="0">
              <a:latin typeface="华文新魏"/>
              <a:cs typeface="华文新魏"/>
            </a:endParaRPr>
          </a:p>
          <a:p>
            <a:pPr lvl="1" eaLnBrk="1" hangingPunct="1">
              <a:defRPr/>
            </a:pPr>
            <a:r>
              <a:rPr lang="en-US" altLang="zh-CN" dirty="0" err="1"/>
              <a:t>pid_t</a:t>
            </a:r>
            <a:r>
              <a:rPr lang="en-US" altLang="zh-CN" dirty="0"/>
              <a:t> fork(void);</a:t>
            </a:r>
            <a:endParaRPr lang="en-US" altLang="zh-CN" dirty="0"/>
          </a:p>
          <a:p>
            <a:pPr lvl="1" eaLnBrk="1" hangingPunct="1">
              <a:defRPr/>
            </a:pPr>
            <a:r>
              <a:rPr lang="en-US" altLang="zh-CN" dirty="0" err="1"/>
              <a:t>pid_t</a:t>
            </a:r>
            <a:r>
              <a:rPr lang="en-US" altLang="zh-CN" dirty="0"/>
              <a:t> </a:t>
            </a:r>
            <a:r>
              <a:rPr lang="en-US" altLang="zh-CN" dirty="0" err="1"/>
              <a:t>vfork</a:t>
            </a:r>
            <a:r>
              <a:rPr lang="en-US" altLang="zh-CN" dirty="0"/>
              <a:t>(void);</a:t>
            </a:r>
            <a:endParaRPr lang="en-US" altLang="zh-CN" dirty="0"/>
          </a:p>
          <a:p>
            <a:pPr lvl="1" eaLnBrk="1" hangingPunct="1">
              <a:defRPr/>
            </a:pPr>
            <a:r>
              <a:rPr lang="en-US" altLang="zh-CN" dirty="0" err="1"/>
              <a:t>int</a:t>
            </a:r>
            <a:r>
              <a:rPr lang="en-US" altLang="zh-CN" dirty="0"/>
              <a:t> clone(</a:t>
            </a:r>
            <a:r>
              <a:rPr lang="en-US" altLang="zh-CN" dirty="0" err="1"/>
              <a:t>int</a:t>
            </a:r>
            <a:r>
              <a:rPr lang="en-US" altLang="zh-CN" dirty="0"/>
              <a:t> (*fn)(void * </a:t>
            </a:r>
            <a:r>
              <a:rPr lang="en-US" altLang="zh-CN" dirty="0" err="1"/>
              <a:t>arg</a:t>
            </a:r>
            <a:r>
              <a:rPr lang="en-US" altLang="zh-CN" dirty="0"/>
              <a:t>), void *stack, </a:t>
            </a:r>
            <a:r>
              <a:rPr lang="en-US" altLang="zh-CN" dirty="0" err="1"/>
              <a:t>int</a:t>
            </a:r>
            <a:r>
              <a:rPr lang="en-US" altLang="zh-CN" dirty="0"/>
              <a:t> flags, void * </a:t>
            </a:r>
            <a:r>
              <a:rPr lang="en-US" altLang="zh-CN" dirty="0" err="1"/>
              <a:t>arg</a:t>
            </a:r>
            <a:r>
              <a:rPr lang="en-US" altLang="zh-CN" dirty="0"/>
              <a:t>)</a:t>
            </a:r>
            <a:r>
              <a:rPr lang="zh-CN" altLang="en-US" dirty="0"/>
              <a:t>； </a:t>
            </a:r>
            <a:endParaRPr lang="en-US" altLang="zh-CN" dirty="0"/>
          </a:p>
          <a:p>
            <a:pPr lvl="2" eaLnBrk="1" hangingPunct="1">
              <a:defRPr/>
            </a:pPr>
            <a:r>
              <a:rPr lang="zh-CN" altLang="en-US" dirty="0">
                <a:latin typeface="华文新魏"/>
                <a:ea typeface="华文新魏"/>
                <a:cs typeface="华文新魏"/>
              </a:rPr>
              <a:t>创建轻量级线程</a:t>
            </a:r>
            <a:endParaRPr lang="zh-CN" altLang="en-US" dirty="0">
              <a:latin typeface="华文新魏"/>
              <a:ea typeface="华文新魏"/>
              <a:cs typeface="华文新魏"/>
            </a:endParaRPr>
          </a:p>
          <a:p>
            <a:pPr eaLnBrk="1" hangingPunct="1">
              <a:defRPr/>
            </a:pPr>
            <a:r>
              <a:rPr lang="zh-CN" altLang="en-US" dirty="0">
                <a:latin typeface="华文新魏"/>
                <a:cs typeface="华文新魏"/>
              </a:rPr>
              <a:t>3个函数都调用同一内核函数</a:t>
            </a:r>
            <a:r>
              <a:rPr lang="en-US" altLang="zh-CN" dirty="0" err="1">
                <a:solidFill>
                  <a:srgbClr val="FF0D0D"/>
                </a:solidFill>
                <a:latin typeface="华文新魏"/>
                <a:cs typeface="华文新魏"/>
              </a:rPr>
              <a:t>do_fork</a:t>
            </a:r>
            <a:r>
              <a:rPr lang="en-US" altLang="zh-CN" dirty="0">
                <a:solidFill>
                  <a:srgbClr val="FF0D0D"/>
                </a:solidFill>
                <a:latin typeface="华文新魏"/>
                <a:cs typeface="华文新魏"/>
              </a:rPr>
              <a:t>( ) </a:t>
            </a:r>
            <a:r>
              <a:rPr lang="en-US" altLang="zh-CN" dirty="0">
                <a:latin typeface="华文新魏"/>
                <a:cs typeface="华文新魏"/>
              </a:rPr>
              <a:t>[</a:t>
            </a:r>
            <a:r>
              <a:rPr lang="en-US" altLang="zh-CN" dirty="0">
                <a:solidFill>
                  <a:schemeClr val="tx2"/>
                </a:solidFill>
                <a:latin typeface="华文新魏"/>
                <a:cs typeface="华文新魏"/>
              </a:rPr>
              <a:t>/kernel/</a:t>
            </a:r>
            <a:r>
              <a:rPr lang="en-US" altLang="zh-CN" dirty="0" err="1">
                <a:solidFill>
                  <a:schemeClr val="tx2"/>
                </a:solidFill>
                <a:latin typeface="华文新魏"/>
                <a:cs typeface="华文新魏"/>
              </a:rPr>
              <a:t>fork.c</a:t>
            </a:r>
            <a:r>
              <a:rPr lang="en-US" altLang="zh-CN" dirty="0">
                <a:latin typeface="华文新魏"/>
                <a:cs typeface="华文新魏"/>
              </a:rPr>
              <a:t>]</a:t>
            </a:r>
            <a:endParaRPr lang="en-US" altLang="zh-CN" dirty="0">
              <a:latin typeface="华文新魏"/>
              <a:cs typeface="华文新魏"/>
            </a:endParaRPr>
          </a:p>
          <a:p>
            <a:pPr marL="0" indent="0" eaLnBrk="1" hangingPunct="1">
              <a:buNone/>
              <a:defRPr/>
            </a:pPr>
            <a:endParaRPr lang="en-US" altLang="zh-CN" dirty="0">
              <a:latin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A9471E-1921-4AE0-A903-7A6778100380}" type="slidenum">
              <a:rPr lang="en-US" altLang="zh-CN"/>
            </a:fld>
            <a:endParaRPr lang="en-US" altLang="zh-CN"/>
          </a:p>
        </p:txBody>
      </p:sp>
      <p:sp>
        <p:nvSpPr>
          <p:cNvPr id="563202"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进程创建的函数层次关系</a:t>
            </a:r>
            <a:endParaRPr lang="zh-CN" altLang="en-US" dirty="0"/>
          </a:p>
        </p:txBody>
      </p:sp>
      <p:sp>
        <p:nvSpPr>
          <p:cNvPr id="563203" name="Rectangle 3"/>
          <p:cNvSpPr>
            <a:spLocks noGrp="1" noChangeArrowheads="1"/>
          </p:cNvSpPr>
          <p:nvPr>
            <p:ph type="body" idx="1"/>
          </p:nvPr>
        </p:nvSpPr>
        <p:spPr/>
        <p:txBody>
          <a:bodyPr/>
          <a:lstStyle/>
          <a:p>
            <a:pPr marL="0" indent="0" eaLnBrk="1" hangingPunct="1">
              <a:buNone/>
              <a:defRPr/>
            </a:pPr>
            <a:endParaRPr lang="en-US" altLang="zh-CN" dirty="0"/>
          </a:p>
        </p:txBody>
      </p:sp>
      <p:pic>
        <p:nvPicPr>
          <p:cNvPr id="6" name="Picture 5"/>
          <p:cNvPicPr>
            <a:picLocks noChangeAspect="1"/>
          </p:cNvPicPr>
          <p:nvPr/>
        </p:nvPicPr>
        <p:blipFill>
          <a:blip r:embed="rId1"/>
          <a:stretch>
            <a:fillRect/>
          </a:stretch>
        </p:blipFill>
        <p:spPr>
          <a:xfrm>
            <a:off x="1979712" y="1412776"/>
            <a:ext cx="5328592" cy="49412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7026ECF-3DDB-4CB3-8443-61EC3684EAA8}" type="slidenum">
              <a:rPr lang="en-US" altLang="zh-CN"/>
            </a:fld>
            <a:endParaRPr lang="en-US" altLang="zh-CN"/>
          </a:p>
        </p:txBody>
      </p:sp>
      <p:sp>
        <p:nvSpPr>
          <p:cNvPr id="564226" name="Rectangle 2"/>
          <p:cNvSpPr>
            <a:spLocks noGrp="1" noChangeArrowheads="1"/>
          </p:cNvSpPr>
          <p:nvPr>
            <p:ph type="title"/>
          </p:nvPr>
        </p:nvSpPr>
        <p:spPr/>
        <p:txBody>
          <a:bodyPr/>
          <a:lstStyle/>
          <a:p>
            <a:pPr eaLnBrk="1" hangingPunct="1">
              <a:defRPr/>
            </a:pPr>
            <a:r>
              <a:rPr lang="en-US" altLang="zh-CN" dirty="0" err="1"/>
              <a:t>do_fork</a:t>
            </a:r>
            <a:r>
              <a:rPr lang="en-US" altLang="zh-CN" dirty="0"/>
              <a:t>()</a:t>
            </a:r>
            <a:r>
              <a:rPr lang="zh-CN" altLang="en-US" dirty="0"/>
              <a:t>内核函数原型</a:t>
            </a:r>
            <a:endParaRPr lang="zh-CN" altLang="en-US" dirty="0"/>
          </a:p>
        </p:txBody>
      </p:sp>
      <p:sp>
        <p:nvSpPr>
          <p:cNvPr id="564227" name="Rectangle 3"/>
          <p:cNvSpPr>
            <a:spLocks noGrp="1" noChangeArrowheads="1"/>
          </p:cNvSpPr>
          <p:nvPr>
            <p:ph type="body" idx="1"/>
          </p:nvPr>
        </p:nvSpPr>
        <p:spPr>
          <a:xfrm>
            <a:off x="0" y="1124744"/>
            <a:ext cx="9144000" cy="5661248"/>
          </a:xfrm>
        </p:spPr>
        <p:txBody>
          <a:bodyPr/>
          <a:lstStyle/>
          <a:p>
            <a:pPr eaLnBrk="1" hangingPunct="1">
              <a:spcBef>
                <a:spcPts val="0"/>
              </a:spcBef>
              <a:defRPr/>
            </a:pPr>
            <a:r>
              <a:rPr lang="zh-CN" altLang="en-US" dirty="0"/>
              <a:t>函数调用形式</a:t>
            </a:r>
            <a:endParaRPr lang="zh-CN" altLang="en-US" dirty="0"/>
          </a:p>
          <a:p>
            <a:pPr lvl="1" eaLnBrk="1" hangingPunct="1">
              <a:spcBef>
                <a:spcPts val="0"/>
              </a:spcBef>
              <a:defRPr/>
            </a:pPr>
            <a:r>
              <a:rPr lang="en-US" altLang="zh-CN" dirty="0" err="1"/>
              <a:t>do_fork</a:t>
            </a:r>
            <a:r>
              <a:rPr lang="en-US" altLang="zh-CN" dirty="0"/>
              <a:t>(unsigned long </a:t>
            </a:r>
            <a:r>
              <a:rPr lang="en-US" altLang="zh-CN" dirty="0" err="1">
                <a:solidFill>
                  <a:srgbClr val="FF0D0D"/>
                </a:solidFill>
              </a:rPr>
              <a:t>clone_flag</a:t>
            </a:r>
            <a:r>
              <a:rPr lang="en-US" altLang="zh-CN" dirty="0"/>
              <a:t>, </a:t>
            </a:r>
            <a:r>
              <a:rPr lang="en-US" altLang="en-US" dirty="0"/>
              <a:t>unsigned long </a:t>
            </a:r>
            <a:r>
              <a:rPr lang="en-US" altLang="en-US" dirty="0" err="1"/>
              <a:t>stack_start</a:t>
            </a:r>
            <a:r>
              <a:rPr lang="en-US" altLang="en-US" dirty="0"/>
              <a:t>, </a:t>
            </a:r>
            <a:r>
              <a:rPr lang="en-US" altLang="en-US" dirty="0" err="1"/>
              <a:t>struct</a:t>
            </a:r>
            <a:r>
              <a:rPr lang="en-US" altLang="en-US" dirty="0"/>
              <a:t> </a:t>
            </a:r>
            <a:r>
              <a:rPr lang="en-US" altLang="en-US" dirty="0" err="1"/>
              <a:t>pt_regs</a:t>
            </a:r>
            <a:r>
              <a:rPr lang="en-US" altLang="en-US" dirty="0"/>
              <a:t> *</a:t>
            </a:r>
            <a:r>
              <a:rPr lang="en-US" altLang="en-US" dirty="0" err="1"/>
              <a:t>regs</a:t>
            </a:r>
            <a:r>
              <a:rPr lang="en-US" altLang="en-US" dirty="0"/>
              <a:t>, unsigned long </a:t>
            </a:r>
            <a:r>
              <a:rPr lang="en-US" altLang="en-US" dirty="0" err="1"/>
              <a:t>stack_size</a:t>
            </a:r>
            <a:r>
              <a:rPr lang="en-US" altLang="en-US" dirty="0"/>
              <a:t>,</a:t>
            </a:r>
            <a:r>
              <a:rPr lang="en-US" altLang="zh-CN" dirty="0"/>
              <a:t> </a:t>
            </a:r>
            <a:r>
              <a:rPr lang="en-US" altLang="en-US" dirty="0" err="1"/>
              <a:t>int</a:t>
            </a:r>
            <a:r>
              <a:rPr lang="en-US" altLang="en-US" dirty="0"/>
              <a:t> _user *</a:t>
            </a:r>
            <a:r>
              <a:rPr lang="en-US" altLang="en-US" dirty="0" err="1"/>
              <a:t>parent_tidptr</a:t>
            </a:r>
            <a:r>
              <a:rPr lang="en-US" altLang="en-US" dirty="0"/>
              <a:t>, </a:t>
            </a:r>
            <a:r>
              <a:rPr lang="en-US" altLang="en-US" dirty="0" err="1"/>
              <a:t>int</a:t>
            </a:r>
            <a:r>
              <a:rPr lang="en-US" altLang="en-US" dirty="0"/>
              <a:t> _user *</a:t>
            </a:r>
            <a:r>
              <a:rPr lang="en-US" altLang="en-US" dirty="0" err="1"/>
              <a:t>child_tidptr</a:t>
            </a:r>
            <a:r>
              <a:rPr lang="en-US" altLang="en-US" dirty="0"/>
              <a:t>)</a:t>
            </a:r>
            <a:r>
              <a:rPr lang="zh-CN" altLang="en-US" dirty="0"/>
              <a:t>；</a:t>
            </a:r>
            <a:endParaRPr lang="zh-CN" altLang="en-US" dirty="0"/>
          </a:p>
          <a:p>
            <a:pPr eaLnBrk="1" hangingPunct="1">
              <a:spcBef>
                <a:spcPts val="0"/>
              </a:spcBef>
              <a:defRPr/>
            </a:pPr>
            <a:r>
              <a:rPr lang="zh-CN" altLang="en-US" dirty="0"/>
              <a:t>参数说明</a:t>
            </a:r>
            <a:endParaRPr lang="en-US" altLang="zh-CN" dirty="0"/>
          </a:p>
          <a:p>
            <a:pPr lvl="1" eaLnBrk="1" hangingPunct="1">
              <a:spcBef>
                <a:spcPts val="0"/>
              </a:spcBef>
              <a:defRPr/>
            </a:pPr>
            <a:r>
              <a:rPr lang="en-US" altLang="zh-CN" sz="2200" dirty="0" err="1"/>
              <a:t>clone_flag</a:t>
            </a:r>
            <a:r>
              <a:rPr lang="zh-CN" altLang="en-US" sz="2200" dirty="0"/>
              <a:t>：子进程创建相关标志</a:t>
            </a:r>
            <a:endParaRPr lang="en-US" altLang="zh-CN" sz="2200" dirty="0"/>
          </a:p>
          <a:p>
            <a:pPr lvl="1" eaLnBrk="1" hangingPunct="1">
              <a:spcBef>
                <a:spcPts val="0"/>
              </a:spcBef>
              <a:defRPr/>
            </a:pPr>
            <a:r>
              <a:rPr lang="en-US" altLang="zh-CN" sz="2200" dirty="0" err="1"/>
              <a:t>stact_start</a:t>
            </a:r>
            <a:r>
              <a:rPr lang="zh-CN" altLang="en-US" sz="2200" dirty="0"/>
              <a:t>：子进程在用户态下堆栈的起始地址，将用户态堆栈指针赋给子进程的</a:t>
            </a:r>
            <a:r>
              <a:rPr lang="en-US" altLang="zh-CN" sz="2200" dirty="0"/>
              <a:t>esp</a:t>
            </a:r>
            <a:endParaRPr lang="en-US" altLang="zh-CN" sz="2200" dirty="0"/>
          </a:p>
          <a:p>
            <a:pPr lvl="1" eaLnBrk="1" hangingPunct="1">
              <a:spcBef>
                <a:spcPts val="0"/>
              </a:spcBef>
              <a:defRPr/>
            </a:pPr>
            <a:r>
              <a:rPr lang="en-US" altLang="zh-CN" sz="2200" dirty="0" err="1"/>
              <a:t>regs</a:t>
            </a:r>
            <a:r>
              <a:rPr lang="zh-CN" altLang="en-US" sz="2200" dirty="0"/>
              <a:t>：从用户态切换至内核态时保存用户堆栈到内核态的堆栈</a:t>
            </a:r>
            <a:endParaRPr lang="en-US" altLang="zh-CN" sz="2200" dirty="0"/>
          </a:p>
          <a:p>
            <a:pPr lvl="1" eaLnBrk="1" hangingPunct="1">
              <a:spcBef>
                <a:spcPts val="0"/>
              </a:spcBef>
              <a:defRPr/>
            </a:pPr>
            <a:r>
              <a:rPr lang="en-US" altLang="zh-CN" sz="2200" dirty="0" err="1"/>
              <a:t>stack_size</a:t>
            </a:r>
            <a:r>
              <a:rPr lang="zh-CN" altLang="en-US" sz="2200" dirty="0"/>
              <a:t>：未使用（总设为</a:t>
            </a:r>
            <a:r>
              <a:rPr lang="en-US" altLang="zh-CN" sz="2200" dirty="0"/>
              <a:t>0</a:t>
            </a:r>
            <a:r>
              <a:rPr lang="zh-CN" altLang="en-US" sz="2200" dirty="0"/>
              <a:t>）</a:t>
            </a:r>
            <a:endParaRPr lang="en-US" altLang="zh-CN" sz="2200" dirty="0"/>
          </a:p>
          <a:p>
            <a:pPr lvl="1" eaLnBrk="1" hangingPunct="1">
              <a:spcBef>
                <a:spcPts val="0"/>
              </a:spcBef>
              <a:defRPr/>
            </a:pPr>
            <a:r>
              <a:rPr lang="en-US" altLang="zh-CN" sz="2200" dirty="0" err="1"/>
              <a:t>parent_tidptr</a:t>
            </a:r>
            <a:r>
              <a:rPr lang="zh-CN" altLang="en-US" sz="2200" dirty="0"/>
              <a:t>：指向用户空间的地址（即父进程的</a:t>
            </a:r>
            <a:r>
              <a:rPr lang="en-US" altLang="zh-CN" sz="2200" dirty="0"/>
              <a:t>PID</a:t>
            </a:r>
            <a:r>
              <a:rPr lang="zh-CN" altLang="en-US" sz="2200" dirty="0"/>
              <a:t>地址），若需父进程与新轻量级进程有相同</a:t>
            </a:r>
            <a:r>
              <a:rPr lang="en-US" altLang="zh-CN" sz="2200" dirty="0"/>
              <a:t>PID</a:t>
            </a:r>
            <a:r>
              <a:rPr lang="zh-CN" altLang="en-US" sz="2200" dirty="0"/>
              <a:t>，则需设置</a:t>
            </a:r>
            <a:r>
              <a:rPr lang="en-US" altLang="zh-CN" sz="2200" dirty="0">
                <a:solidFill>
                  <a:srgbClr val="FF0000"/>
                </a:solidFill>
              </a:rPr>
              <a:t>CLONE_PARENT_SETTID</a:t>
            </a:r>
            <a:endParaRPr lang="en-US" altLang="zh-CN" sz="2200" dirty="0">
              <a:solidFill>
                <a:srgbClr val="FF0000"/>
              </a:solidFill>
            </a:endParaRPr>
          </a:p>
          <a:p>
            <a:pPr lvl="1" eaLnBrk="1" hangingPunct="1">
              <a:spcBef>
                <a:spcPts val="0"/>
              </a:spcBef>
              <a:defRPr/>
            </a:pPr>
            <a:r>
              <a:rPr lang="en-US" altLang="zh-CN" sz="2200" dirty="0" err="1"/>
              <a:t>child_tidptr</a:t>
            </a:r>
            <a:r>
              <a:rPr lang="zh-CN" altLang="en-US" sz="2200" dirty="0"/>
              <a:t>：指向用户空间的地址（即子进程的</a:t>
            </a:r>
            <a:r>
              <a:rPr lang="en-US" altLang="zh-CN" sz="2200" dirty="0"/>
              <a:t>TID</a:t>
            </a:r>
            <a:r>
              <a:rPr lang="zh-CN" altLang="en-US" sz="2200" dirty="0"/>
              <a:t>地址），若需让新进程具有同类进程的</a:t>
            </a:r>
            <a:r>
              <a:rPr lang="en-US" altLang="zh-CN" sz="2200" dirty="0"/>
              <a:t>TID</a:t>
            </a:r>
            <a:r>
              <a:rPr lang="zh-CN" altLang="en-US" sz="2200" dirty="0"/>
              <a:t>，需设置</a:t>
            </a:r>
            <a:r>
              <a:rPr lang="en-US" altLang="zh-CN" sz="2200" dirty="0">
                <a:solidFill>
                  <a:srgbClr val="FF0000"/>
                </a:solidFill>
              </a:rPr>
              <a:t>CLONE_CHILD_SETTID</a:t>
            </a:r>
            <a:endParaRPr lang="zh-CN" altLang="en-US" sz="22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55A894F8-03FE-4730-9A68-88EF1B16D2E1}" type="slidenum">
              <a:rPr lang="en-US" altLang="zh-CN"/>
            </a:fld>
            <a:endParaRPr lang="en-US" altLang="zh-CN"/>
          </a:p>
        </p:txBody>
      </p:sp>
      <p:sp>
        <p:nvSpPr>
          <p:cNvPr id="583682" name="Rectangle 2"/>
          <p:cNvSpPr>
            <a:spLocks noGrp="1" noChangeArrowheads="1"/>
          </p:cNvSpPr>
          <p:nvPr>
            <p:ph type="title"/>
          </p:nvPr>
        </p:nvSpPr>
        <p:spPr/>
        <p:txBody>
          <a:bodyPr/>
          <a:lstStyle/>
          <a:p>
            <a:pPr eaLnBrk="1" hangingPunct="1">
              <a:defRPr/>
            </a:pPr>
            <a:r>
              <a:rPr lang="en-US" altLang="zh-CN" dirty="0"/>
              <a:t>CLONE</a:t>
            </a:r>
            <a:r>
              <a:rPr lang="zh-CN" altLang="en-US" dirty="0"/>
              <a:t>参数标志说明</a:t>
            </a:r>
            <a:endParaRPr lang="zh-CN" altLang="en-US" dirty="0"/>
          </a:p>
        </p:txBody>
      </p:sp>
      <p:sp>
        <p:nvSpPr>
          <p:cNvPr id="583683" name="Rectangle 3"/>
          <p:cNvSpPr>
            <a:spLocks noGrp="1" noChangeArrowheads="1"/>
          </p:cNvSpPr>
          <p:nvPr>
            <p:ph type="body" idx="1"/>
          </p:nvPr>
        </p:nvSpPr>
        <p:spPr/>
        <p:txBody>
          <a:bodyPr/>
          <a:lstStyle/>
          <a:p>
            <a:pPr eaLnBrk="1" hangingPunct="1">
              <a:defRPr/>
            </a:pPr>
            <a:endParaRPr lang="zh-CN" altLang="zh-CN" dirty="0"/>
          </a:p>
        </p:txBody>
      </p:sp>
      <p:pic>
        <p:nvPicPr>
          <p:cNvPr id="52229" name="Picture 4"/>
          <p:cNvPicPr>
            <a:picLocks noChangeAspect="1" noChangeArrowheads="1"/>
          </p:cNvPicPr>
          <p:nvPr/>
        </p:nvPicPr>
        <p:blipFill>
          <a:blip r:embed="rId1" cstate="print"/>
          <a:srcRect/>
          <a:stretch>
            <a:fillRect/>
          </a:stretch>
        </p:blipFill>
        <p:spPr bwMode="auto">
          <a:xfrm>
            <a:off x="755576" y="1268760"/>
            <a:ext cx="7416824" cy="512906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CLONE</a:t>
            </a:r>
            <a:r>
              <a:rPr lang="zh-CN" altLang="en-US" dirty="0"/>
              <a:t>参数标志分类</a:t>
            </a:r>
            <a:endParaRPr lang="zh-CN" altLang="en-US" dirty="0"/>
          </a:p>
        </p:txBody>
      </p:sp>
      <p:sp>
        <p:nvSpPr>
          <p:cNvPr id="3" name="内容占位符 2"/>
          <p:cNvSpPr>
            <a:spLocks noGrp="1"/>
          </p:cNvSpPr>
          <p:nvPr>
            <p:ph idx="1"/>
          </p:nvPr>
        </p:nvSpPr>
        <p:spPr>
          <a:xfrm>
            <a:off x="179512" y="1219473"/>
            <a:ext cx="8964488" cy="5449887"/>
          </a:xfrm>
        </p:spPr>
        <p:txBody>
          <a:bodyPr/>
          <a:lstStyle/>
          <a:p>
            <a:pPr marL="447675" lvl="4" indent="-447675" eaLnBrk="1" hangingPunct="1">
              <a:buClr>
                <a:srgbClr val="CC6600"/>
              </a:buClr>
              <a:defRPr/>
            </a:pPr>
            <a:r>
              <a:rPr lang="zh-CN" altLang="en-US" sz="2800" dirty="0">
                <a:ea typeface="华文新魏"/>
              </a:rPr>
              <a:t>资源共享（段、页、打开文件共享）</a:t>
            </a:r>
            <a:r>
              <a:rPr lang="en-US" altLang="zh-CN" sz="2800" dirty="0">
                <a:ea typeface="华文新魏"/>
              </a:rPr>
              <a:t> </a:t>
            </a:r>
            <a:endParaRPr lang="en-US" altLang="zh-CN" sz="2800" dirty="0">
              <a:ea typeface="华文新魏"/>
            </a:endParaRPr>
          </a:p>
          <a:p>
            <a:pPr lvl="1" eaLnBrk="1" hangingPunct="1">
              <a:spcBef>
                <a:spcPts val="0"/>
              </a:spcBef>
              <a:buClrTx/>
              <a:defRPr/>
            </a:pPr>
            <a:r>
              <a:rPr lang="en-US" altLang="zh-CN" sz="2000" dirty="0"/>
              <a:t>CLONE_VM</a:t>
            </a:r>
            <a:r>
              <a:rPr lang="zh-CN" altLang="en-US" sz="2000" dirty="0"/>
              <a:t>：子进程共享父进程的内存描述符和进程页表，即共享父进程的整个地址空间</a:t>
            </a:r>
            <a:endParaRPr lang="en-US" altLang="zh-CN" sz="2000" dirty="0"/>
          </a:p>
          <a:p>
            <a:pPr lvl="1" eaLnBrk="1" hangingPunct="1">
              <a:spcBef>
                <a:spcPts val="0"/>
              </a:spcBef>
              <a:buClrTx/>
              <a:defRPr/>
            </a:pPr>
            <a:r>
              <a:rPr lang="en-US" altLang="zh-CN" sz="2000" dirty="0"/>
              <a:t>CLONE_FILES</a:t>
            </a:r>
            <a:r>
              <a:rPr lang="zh-CN" altLang="en-US" sz="2000" dirty="0"/>
              <a:t>：子进程共享父进程打开的文件（共享文件描述表）</a:t>
            </a:r>
            <a:endParaRPr lang="en-US" altLang="zh-CN" sz="2000" dirty="0"/>
          </a:p>
          <a:p>
            <a:pPr lvl="1" eaLnBrk="1" hangingPunct="1">
              <a:spcBef>
                <a:spcPts val="0"/>
              </a:spcBef>
              <a:buClrTx/>
              <a:defRPr/>
            </a:pPr>
            <a:r>
              <a:rPr lang="en-US" altLang="zh-CN" sz="2000" dirty="0"/>
              <a:t>CLONE_SETTLS</a:t>
            </a:r>
            <a:r>
              <a:rPr lang="zh-CN" altLang="en-US" sz="2000" dirty="0"/>
              <a:t>：为子进程设置一个</a:t>
            </a:r>
            <a:r>
              <a:rPr lang="zh-CN" altLang="en-US" sz="2000" dirty="0">
                <a:solidFill>
                  <a:srgbClr val="FF0000"/>
                </a:solidFill>
              </a:rPr>
              <a:t>新</a:t>
            </a:r>
            <a:r>
              <a:rPr lang="en-US" altLang="zh-CN" sz="2000" dirty="0">
                <a:solidFill>
                  <a:srgbClr val="FF0000"/>
                </a:solidFill>
              </a:rPr>
              <a:t>TLS</a:t>
            </a:r>
            <a:r>
              <a:rPr lang="en-US" altLang="zh-CN" sz="2000" dirty="0"/>
              <a:t>(Thread Local Storage)</a:t>
            </a:r>
            <a:r>
              <a:rPr lang="zh-CN" altLang="en-US" sz="2000" dirty="0"/>
              <a:t>段</a:t>
            </a:r>
            <a:endParaRPr lang="en-US" altLang="zh-CN" sz="2000" dirty="0"/>
          </a:p>
          <a:p>
            <a:pPr lvl="2" eaLnBrk="1" hangingPunct="1">
              <a:buClrTx/>
              <a:defRPr/>
            </a:pPr>
            <a:r>
              <a:rPr lang="zh-CN" altLang="en-US" dirty="0">
                <a:latin typeface="华文新魏"/>
                <a:ea typeface="华文新魏"/>
                <a:cs typeface="华文新魏"/>
              </a:rPr>
              <a:t>用户实现线程全局数据机制，避免多个线程同时访存同一全局变量或者静态变量时所导致的冲突</a:t>
            </a:r>
            <a:r>
              <a:rPr lang="en-US" altLang="zh-CN" dirty="0">
                <a:latin typeface="华文新魏"/>
                <a:ea typeface="华文新魏"/>
                <a:cs typeface="华文新魏"/>
              </a:rPr>
              <a:t>,</a:t>
            </a:r>
            <a:r>
              <a:rPr lang="zh-CN" altLang="en-US" dirty="0">
                <a:latin typeface="华文新魏"/>
                <a:ea typeface="华文新魏"/>
                <a:cs typeface="华文新魏"/>
              </a:rPr>
              <a:t>使得这些数据值对本线程可见</a:t>
            </a:r>
            <a:endParaRPr lang="zh-CN" altLang="en-US" dirty="0">
              <a:latin typeface="华文新魏"/>
              <a:ea typeface="华文新魏"/>
              <a:cs typeface="华文新魏"/>
            </a:endParaRPr>
          </a:p>
          <a:p>
            <a:pPr lvl="2" eaLnBrk="1" hangingPunct="1">
              <a:buClrTx/>
              <a:defRPr/>
            </a:pPr>
            <a:r>
              <a:rPr lang="zh-CN" altLang="en-US" dirty="0">
                <a:latin typeface="华文新魏"/>
                <a:ea typeface="华文新魏"/>
                <a:cs typeface="华文新魏"/>
              </a:rPr>
              <a:t>为每一个使用该全局变量的线程都提供一个变量值的副本，每一个线程均可以独立地改变自己的副本，而不会和其它线程的副本冲突</a:t>
            </a:r>
            <a:endParaRPr lang="zh-CN" altLang="en-US" dirty="0">
              <a:latin typeface="华文新魏"/>
              <a:ea typeface="华文新魏"/>
              <a:cs typeface="华文新魏"/>
            </a:endParaRPr>
          </a:p>
          <a:p>
            <a:pPr marL="447675" lvl="5" indent="-447675">
              <a:spcBef>
                <a:spcPts val="0"/>
              </a:spcBef>
              <a:buClr>
                <a:srgbClr val="CC6600"/>
              </a:buClr>
              <a:defRPr/>
            </a:pPr>
            <a:r>
              <a:rPr lang="zh-CN" altLang="en-US" sz="2800" b="1" dirty="0">
                <a:latin typeface="Times New Roman" panose="02020603050405020304" pitchFamily="18" charset="0"/>
                <a:ea typeface="华文新魏"/>
                <a:cs typeface="Times New Roman" panose="02020603050405020304" pitchFamily="18" charset="0"/>
              </a:rPr>
              <a:t>路径和权限设置</a:t>
            </a:r>
            <a:endParaRPr lang="en-US" altLang="zh-CN" sz="2800" b="1" dirty="0">
              <a:latin typeface="Times New Roman" panose="02020603050405020304" pitchFamily="18" charset="0"/>
              <a:ea typeface="华文新魏"/>
              <a:cs typeface="Times New Roman" panose="02020603050405020304" pitchFamily="18" charset="0"/>
            </a:endParaRPr>
          </a:p>
          <a:p>
            <a:pPr lvl="1" eaLnBrk="1" hangingPunct="1">
              <a:spcBef>
                <a:spcPts val="0"/>
              </a:spcBef>
              <a:defRPr/>
            </a:pPr>
            <a:r>
              <a:rPr lang="en-US" altLang="zh-CN" sz="2000" dirty="0"/>
              <a:t>CLONE_FS: </a:t>
            </a:r>
            <a:r>
              <a:rPr lang="zh-CN" altLang="en-US" sz="2000" dirty="0"/>
              <a:t>子进程共享父进程的根文件系统和当前工作目录信息，同时子进程使用父进程一样的</a:t>
            </a:r>
            <a:r>
              <a:rPr lang="en-US" altLang="zh-CN" sz="2000" dirty="0" err="1"/>
              <a:t>umask</a:t>
            </a:r>
            <a:r>
              <a:rPr lang="zh-CN" altLang="en-US" sz="2000" dirty="0"/>
              <a:t>值（</a:t>
            </a:r>
            <a:r>
              <a:rPr lang="en-US" altLang="zh-CN" sz="2000" dirty="0"/>
              <a:t> </a:t>
            </a:r>
            <a:r>
              <a:rPr lang="en-US" altLang="zh-CN" sz="2000" dirty="0" err="1"/>
              <a:t>umask</a:t>
            </a:r>
            <a:r>
              <a:rPr lang="en-US" altLang="zh-CN" sz="2000" dirty="0"/>
              <a:t> </a:t>
            </a:r>
            <a:r>
              <a:rPr lang="zh-CN" altLang="en-US" sz="2000" dirty="0"/>
              <a:t>指定新建文件的默认权限）</a:t>
            </a:r>
            <a:endParaRPr lang="en-US" altLang="zh-CN" sz="2000" dirty="0"/>
          </a:p>
          <a:p>
            <a:pPr lvl="1" eaLnBrk="1" hangingPunct="1">
              <a:spcBef>
                <a:spcPts val="0"/>
              </a:spcBef>
              <a:defRPr/>
            </a:pPr>
            <a:r>
              <a:rPr lang="en-US" altLang="zh-CN" sz="2000" dirty="0"/>
              <a:t>CLONE_NEWNS: </a:t>
            </a:r>
            <a:r>
              <a:rPr lang="zh-CN" altLang="en-US" sz="2000" dirty="0"/>
              <a:t>子进程在一个新的命名空间中运行</a:t>
            </a:r>
            <a:endParaRPr lang="en-US" altLang="zh-CN" sz="2000" dirty="0"/>
          </a:p>
          <a:p>
            <a:pPr lvl="2" eaLnBrk="1" hangingPunct="1">
              <a:spcBef>
                <a:spcPts val="0"/>
              </a:spcBef>
              <a:defRPr/>
            </a:pPr>
            <a:r>
              <a:rPr lang="en-US" altLang="zh-CN" sz="2000" dirty="0">
                <a:latin typeface="华文新魏"/>
                <a:ea typeface="华文新魏"/>
                <a:cs typeface="华文新魏"/>
              </a:rPr>
              <a:t>Linux 2.6</a:t>
            </a:r>
            <a:r>
              <a:rPr lang="zh-CN" altLang="en-US" sz="2000" dirty="0">
                <a:latin typeface="华文新魏"/>
                <a:ea typeface="华文新魏"/>
                <a:cs typeface="华文新魏"/>
              </a:rPr>
              <a:t>中每个进程都可有自己的命名空间，挂载、卸载一个文件系统只影响同一命名空间中进程对该文件系统的可见性</a:t>
            </a:r>
            <a:endParaRPr lang="en-US" altLang="zh-CN" sz="2000" dirty="0">
              <a:latin typeface="华文新魏"/>
              <a:ea typeface="华文新魏"/>
              <a:cs typeface="华文新魏"/>
            </a:endParaRPr>
          </a:p>
          <a:p>
            <a:pPr lvl="2" eaLnBrk="1" hangingPunct="1">
              <a:spcBef>
                <a:spcPts val="0"/>
              </a:spcBef>
              <a:defRPr/>
            </a:pPr>
            <a:r>
              <a:rPr lang="zh-CN" altLang="en-US" sz="2000" dirty="0">
                <a:latin typeface="华文新魏"/>
                <a:ea typeface="华文新魏"/>
                <a:cs typeface="华文新魏"/>
              </a:rPr>
              <a:t>该标记与</a:t>
            </a:r>
            <a:r>
              <a:rPr lang="en-US" altLang="zh-CN" sz="2000" dirty="0">
                <a:solidFill>
                  <a:srgbClr val="FF0000"/>
                </a:solidFill>
                <a:latin typeface="华文新魏"/>
                <a:ea typeface="华文新魏"/>
                <a:cs typeface="华文新魏"/>
              </a:rPr>
              <a:t>CLONE_FS</a:t>
            </a:r>
            <a:r>
              <a:rPr lang="zh-CN" altLang="en-US" sz="2000" dirty="0">
                <a:latin typeface="华文新魏"/>
                <a:ea typeface="华文新魏"/>
                <a:cs typeface="华文新魏"/>
              </a:rPr>
              <a:t>互斥</a:t>
            </a:r>
            <a:endParaRPr lang="zh-CN" altLang="en-US" sz="2000"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CLONE</a:t>
            </a:r>
            <a:r>
              <a:rPr lang="zh-CN" altLang="en-US" dirty="0"/>
              <a:t>参数标志分类</a:t>
            </a:r>
            <a:endParaRPr lang="zh-CN" altLang="en-US" dirty="0"/>
          </a:p>
        </p:txBody>
      </p:sp>
      <p:sp>
        <p:nvSpPr>
          <p:cNvPr id="3" name="内容占位符 2"/>
          <p:cNvSpPr>
            <a:spLocks noGrp="1"/>
          </p:cNvSpPr>
          <p:nvPr>
            <p:ph idx="1"/>
          </p:nvPr>
        </p:nvSpPr>
        <p:spPr/>
        <p:txBody>
          <a:bodyPr/>
          <a:lstStyle/>
          <a:p>
            <a:pPr marL="447675" lvl="5" indent="-447675">
              <a:spcBef>
                <a:spcPts val="0"/>
              </a:spcBef>
              <a:buClr>
                <a:srgbClr val="CC6600"/>
              </a:buClr>
              <a:defRPr/>
            </a:pPr>
            <a:r>
              <a:rPr lang="zh-CN" altLang="en-US" sz="2800" b="1" dirty="0">
                <a:latin typeface="Times New Roman" panose="02020603050405020304" pitchFamily="18" charset="0"/>
                <a:ea typeface="华文新魏"/>
                <a:cs typeface="Times New Roman" panose="02020603050405020304" pitchFamily="18" charset="0"/>
              </a:rPr>
              <a:t>线程通信 </a:t>
            </a:r>
            <a:endParaRPr lang="zh-CN" altLang="en-US" sz="2800" b="1" dirty="0">
              <a:latin typeface="Times New Roman" panose="02020603050405020304" pitchFamily="18" charset="0"/>
              <a:ea typeface="华文新魏"/>
              <a:cs typeface="Times New Roman" panose="02020603050405020304" pitchFamily="18" charset="0"/>
            </a:endParaRPr>
          </a:p>
          <a:p>
            <a:pPr lvl="1" eaLnBrk="1" hangingPunct="1">
              <a:spcBef>
                <a:spcPts val="300"/>
              </a:spcBef>
              <a:defRPr/>
            </a:pPr>
            <a:r>
              <a:rPr lang="en-US" altLang="zh-CN" dirty="0"/>
              <a:t>CLONE_VFORK</a:t>
            </a:r>
            <a:r>
              <a:rPr lang="zh-CN" altLang="en-US" dirty="0"/>
              <a:t>：标记</a:t>
            </a:r>
            <a:r>
              <a:rPr lang="en-US" altLang="zh-CN" dirty="0" err="1"/>
              <a:t>vfork</a:t>
            </a:r>
            <a:r>
              <a:rPr lang="zh-CN" altLang="en-US" dirty="0"/>
              <a:t>系统调用，表示进程退出时，要提醒处于阻塞态的父进程</a:t>
            </a:r>
            <a:endParaRPr lang="en-US" altLang="zh-CN" dirty="0"/>
          </a:p>
          <a:p>
            <a:pPr lvl="1" eaLnBrk="1" hangingPunct="1">
              <a:spcBef>
                <a:spcPts val="300"/>
              </a:spcBef>
              <a:defRPr/>
            </a:pPr>
            <a:r>
              <a:rPr lang="en-US" altLang="zh-CN" dirty="0"/>
              <a:t>CLONE_SIGHAND</a:t>
            </a:r>
            <a:r>
              <a:rPr lang="zh-CN" altLang="en-US" dirty="0"/>
              <a:t>：子进程共享父进程的信号处理函数及父进程处于的待处理信号列表</a:t>
            </a:r>
            <a:endParaRPr lang="en-US" altLang="zh-CN" dirty="0"/>
          </a:p>
          <a:p>
            <a:pPr lvl="2" eaLnBrk="1" hangingPunct="1">
              <a:spcBef>
                <a:spcPts val="300"/>
              </a:spcBef>
              <a:defRPr/>
            </a:pPr>
            <a:r>
              <a:rPr lang="zh-CN" altLang="en-US" dirty="0">
                <a:latin typeface="华文新魏"/>
                <a:ea typeface="华文新魏"/>
                <a:cs typeface="华文新魏"/>
              </a:rPr>
              <a:t>该选项必须和</a:t>
            </a:r>
            <a:r>
              <a:rPr lang="en-US" altLang="zh-CN" dirty="0">
                <a:solidFill>
                  <a:srgbClr val="FF0000"/>
                </a:solidFill>
                <a:latin typeface="华文新魏"/>
                <a:ea typeface="华文新魏"/>
                <a:cs typeface="华文新魏"/>
              </a:rPr>
              <a:t>CLONE_VM</a:t>
            </a:r>
            <a:r>
              <a:rPr lang="zh-CN" altLang="en-US" dirty="0">
                <a:latin typeface="华文新魏"/>
                <a:ea typeface="华文新魏"/>
                <a:cs typeface="华文新魏"/>
              </a:rPr>
              <a:t>联合使用 </a:t>
            </a:r>
            <a:endParaRPr lang="zh-CN" altLang="en-US" dirty="0">
              <a:latin typeface="华文新魏"/>
              <a:ea typeface="华文新魏"/>
              <a:cs typeface="华文新魏"/>
            </a:endParaRPr>
          </a:p>
          <a:p>
            <a:pPr lvl="1" eaLnBrk="1" hangingPunct="1">
              <a:spcBef>
                <a:spcPts val="300"/>
              </a:spcBef>
              <a:defRPr/>
            </a:pPr>
            <a:r>
              <a:rPr lang="zh-CN" altLang="en-US" dirty="0"/>
              <a:t> </a:t>
            </a:r>
            <a:r>
              <a:rPr lang="en-US" altLang="zh-CN" dirty="0"/>
              <a:t>CLONE_SYSVSEM</a:t>
            </a:r>
            <a:r>
              <a:rPr lang="zh-CN" altLang="en-US" dirty="0"/>
              <a:t>：子进程共享父进程的“可撤销信号量”链表</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中断概念</a:t>
            </a:r>
            <a:endParaRPr kumimoji="1" lang="zh-CN" altLang="en-US" dirty="0"/>
          </a:p>
        </p:txBody>
      </p:sp>
      <p:sp>
        <p:nvSpPr>
          <p:cNvPr id="3" name="内容占位符 2"/>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最初中断技术</a:t>
            </a:r>
            <a:r>
              <a:rPr lang="zh-CN" altLang="zh-CN" dirty="0">
                <a:solidFill>
                  <a:srgbClr val="FF0000"/>
                </a:solidFill>
                <a:latin typeface="STXinwei" panose="02010800040101010101" pitchFamily="2" charset="-122"/>
                <a:ea typeface="STXinwei" panose="02010800040101010101" pitchFamily="2" charset="-122"/>
              </a:rPr>
              <a:t>仅作为设备向</a:t>
            </a:r>
            <a:r>
              <a:rPr lang="en-US" altLang="zh-CN" dirty="0">
                <a:solidFill>
                  <a:srgbClr val="FF0000"/>
                </a:solidFill>
                <a:latin typeface="STXinwei" panose="02010800040101010101" pitchFamily="2" charset="-122"/>
                <a:ea typeface="STXinwei" panose="02010800040101010101" pitchFamily="2" charset="-122"/>
              </a:rPr>
              <a:t>CPU</a:t>
            </a:r>
            <a:r>
              <a:rPr lang="zh-CN" altLang="zh-CN" dirty="0">
                <a:solidFill>
                  <a:srgbClr val="FF0000"/>
                </a:solidFill>
                <a:latin typeface="STXinwei" panose="02010800040101010101" pitchFamily="2" charset="-122"/>
                <a:ea typeface="STXinwei" panose="02010800040101010101" pitchFamily="2" charset="-122"/>
              </a:rPr>
              <a:t>报告</a:t>
            </a:r>
            <a:r>
              <a:rPr lang="en-US" altLang="zh-CN" dirty="0">
                <a:solidFill>
                  <a:srgbClr val="FF0000"/>
                </a:solidFill>
                <a:latin typeface="STXinwei" panose="02010800040101010101" pitchFamily="2" charset="-122"/>
                <a:ea typeface="STXinwei" panose="02010800040101010101" pitchFamily="2" charset="-122"/>
              </a:rPr>
              <a:t>I/O</a:t>
            </a:r>
            <a:r>
              <a:rPr lang="zh-CN" altLang="zh-CN" dirty="0">
                <a:solidFill>
                  <a:srgbClr val="FF0000"/>
                </a:solidFill>
                <a:latin typeface="STXinwei" panose="02010800040101010101" pitchFamily="2" charset="-122"/>
                <a:ea typeface="STXinwei" panose="02010800040101010101" pitchFamily="2" charset="-122"/>
              </a:rPr>
              <a:t>操作情况的一种手段</a:t>
            </a:r>
            <a:r>
              <a:rPr lang="zh-CN" altLang="zh-CN" dirty="0">
                <a:latin typeface="STXinwei" panose="02010800040101010101" pitchFamily="2" charset="-122"/>
                <a:ea typeface="STXinwei" panose="02010800040101010101" pitchFamily="2" charset="-122"/>
              </a:rPr>
              <a:t>，以免</a:t>
            </a:r>
            <a:r>
              <a:rPr lang="en-US" altLang="zh-CN" dirty="0">
                <a:latin typeface="STXinwei" panose="02010800040101010101" pitchFamily="2" charset="-122"/>
                <a:ea typeface="STXinwei" panose="02010800040101010101" pitchFamily="2" charset="-122"/>
              </a:rPr>
              <a:t>CPU</a:t>
            </a:r>
            <a:r>
              <a:rPr lang="zh-CN" altLang="zh-CN" dirty="0">
                <a:latin typeface="STXinwei" panose="02010800040101010101" pitchFamily="2" charset="-122"/>
                <a:ea typeface="STXinwei" panose="02010800040101010101" pitchFamily="2" charset="-122"/>
              </a:rPr>
              <a:t>因不断轮询设备而耗费时间，中断的出现解决了主机和设备的并行性问题 </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现代</a:t>
            </a:r>
            <a:r>
              <a:rPr lang="zh-CN" altLang="zh-CN" dirty="0">
                <a:latin typeface="STXinwei" panose="02010800040101010101" pitchFamily="2" charset="-122"/>
                <a:ea typeface="STXinwei" panose="02010800040101010101" pitchFamily="2" charset="-122"/>
              </a:rPr>
              <a:t>操作系统是由“</a:t>
            </a:r>
            <a:r>
              <a:rPr lang="zh-CN" altLang="zh-CN" dirty="0">
                <a:solidFill>
                  <a:srgbClr val="FF0000"/>
                </a:solidFill>
                <a:latin typeface="STXinwei" panose="02010800040101010101" pitchFamily="2" charset="-122"/>
                <a:ea typeface="STXinwei" panose="02010800040101010101" pitchFamily="2" charset="-122"/>
              </a:rPr>
              <a:t>中断驱动</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的</a:t>
            </a:r>
            <a:endParaRPr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请求系统服务、实现并行工作、处理突发事件、满足实时要求，都需要打断处理器正常的工作</a:t>
            </a:r>
            <a:endParaRPr kumimoji="1"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操作系统中</a:t>
            </a:r>
            <a:r>
              <a:rPr lang="zh-CN" altLang="zh-CN" dirty="0">
                <a:latin typeface="STXinwei" panose="02010800040101010101" pitchFamily="2" charset="-122"/>
                <a:ea typeface="STXinwei" panose="02010800040101010101" pitchFamily="2" charset="-122"/>
              </a:rPr>
              <a:t>内部和外部事件时，都要通过中断机制产生中断信号并启动操作系统内核工作 </a:t>
            </a:r>
            <a:endParaRPr kumimoji="1" lang="en-US" altLang="zh-CN" dirty="0">
              <a:latin typeface="STXinwei" panose="02010800040101010101" pitchFamily="2" charset="-122"/>
              <a:ea typeface="STXinwei" panose="0201080004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5367FF0-A6F6-49FD-80F6-7BDE2B00E0C8}" type="slidenum">
              <a:rPr lang="en-US" altLang="zh-CN"/>
            </a:fld>
            <a:endParaRPr lang="en-US" altLang="zh-CN"/>
          </a:p>
        </p:txBody>
      </p:sp>
      <p:sp>
        <p:nvSpPr>
          <p:cNvPr id="566274" name="Rectangle 2"/>
          <p:cNvSpPr>
            <a:spLocks noGrp="1" noChangeArrowheads="1"/>
          </p:cNvSpPr>
          <p:nvPr>
            <p:ph type="title"/>
          </p:nvPr>
        </p:nvSpPr>
        <p:spPr/>
        <p:txBody>
          <a:bodyPr/>
          <a:lstStyle/>
          <a:p>
            <a:pPr eaLnBrk="1" hangingPunct="1">
              <a:defRPr/>
            </a:pPr>
            <a:r>
              <a:rPr lang="en-US" altLang="zh-CN" dirty="0"/>
              <a:t>fork()</a:t>
            </a:r>
            <a:r>
              <a:rPr lang="zh-CN" altLang="en-US" dirty="0"/>
              <a:t>函数</a:t>
            </a:r>
            <a:endParaRPr lang="zh-CN" altLang="en-US" dirty="0"/>
          </a:p>
        </p:txBody>
      </p:sp>
      <p:sp>
        <p:nvSpPr>
          <p:cNvPr id="566275" name="Rectangle 3"/>
          <p:cNvSpPr>
            <a:spLocks noGrp="1" noChangeArrowheads="1"/>
          </p:cNvSpPr>
          <p:nvPr>
            <p:ph type="body" idx="1"/>
          </p:nvPr>
        </p:nvSpPr>
        <p:spPr/>
        <p:txBody>
          <a:bodyPr/>
          <a:lstStyle/>
          <a:p>
            <a:pPr eaLnBrk="1" hangingPunct="1">
              <a:lnSpc>
                <a:spcPct val="90000"/>
              </a:lnSpc>
              <a:defRPr/>
            </a:pPr>
            <a:endParaRPr lang="en-US" altLang="zh-CN" dirty="0"/>
          </a:p>
          <a:p>
            <a:pPr eaLnBrk="1" hangingPunct="1">
              <a:lnSpc>
                <a:spcPct val="90000"/>
              </a:lnSpc>
              <a:defRPr/>
            </a:pPr>
            <a:endParaRPr lang="en-US" altLang="zh-CN" dirty="0"/>
          </a:p>
          <a:p>
            <a:pPr eaLnBrk="1" hangingPunct="1">
              <a:lnSpc>
                <a:spcPct val="90000"/>
              </a:lnSpc>
              <a:defRPr/>
            </a:pPr>
            <a:endParaRPr lang="en-US" altLang="zh-CN" dirty="0"/>
          </a:p>
          <a:p>
            <a:pPr eaLnBrk="1" hangingPunct="1">
              <a:lnSpc>
                <a:spcPct val="90000"/>
              </a:lnSpc>
              <a:defRPr/>
            </a:pPr>
            <a:r>
              <a:rPr lang="zh-CN" altLang="en-US" dirty="0"/>
              <a:t>说明</a:t>
            </a:r>
            <a:endParaRPr lang="en-US" altLang="zh-CN" dirty="0"/>
          </a:p>
          <a:p>
            <a:pPr lvl="1" eaLnBrk="1" hangingPunct="1">
              <a:lnSpc>
                <a:spcPct val="90000"/>
              </a:lnSpc>
              <a:defRPr/>
            </a:pPr>
            <a:r>
              <a:rPr lang="zh-CN" altLang="en-US" dirty="0"/>
              <a:t>子进程完全复制父进程的资源</a:t>
            </a:r>
            <a:endParaRPr lang="zh-CN" altLang="en-US" dirty="0"/>
          </a:p>
          <a:p>
            <a:pPr lvl="1" eaLnBrk="1" hangingPunct="1">
              <a:lnSpc>
                <a:spcPct val="90000"/>
              </a:lnSpc>
              <a:defRPr/>
            </a:pPr>
            <a:r>
              <a:rPr lang="zh-CN" altLang="en-US" dirty="0"/>
              <a:t>子进程的执行独立于父进程</a:t>
            </a:r>
            <a:endParaRPr lang="zh-CN" altLang="en-US" dirty="0"/>
          </a:p>
          <a:p>
            <a:pPr lvl="1" eaLnBrk="1" hangingPunct="1">
              <a:lnSpc>
                <a:spcPct val="90000"/>
              </a:lnSpc>
              <a:defRPr/>
            </a:pPr>
            <a:r>
              <a:rPr lang="zh-CN" altLang="en-US" dirty="0"/>
              <a:t>进程间数据共享需通过专门的</a:t>
            </a:r>
            <a:r>
              <a:rPr lang="zh-CN" altLang="en-US" dirty="0">
                <a:solidFill>
                  <a:srgbClr val="FF0000"/>
                </a:solidFill>
              </a:rPr>
              <a:t>进程间通信机制</a:t>
            </a:r>
            <a:r>
              <a:rPr lang="zh-CN" altLang="en-US" dirty="0"/>
              <a:t>来实现</a:t>
            </a:r>
            <a:endParaRPr lang="zh-CN" altLang="en-US" dirty="0"/>
          </a:p>
          <a:p>
            <a:pPr eaLnBrk="1" hangingPunct="1">
              <a:lnSpc>
                <a:spcPct val="90000"/>
              </a:lnSpc>
              <a:defRPr/>
            </a:pPr>
            <a:r>
              <a:rPr lang="zh-CN" altLang="en-US" dirty="0"/>
              <a:t>返回值</a:t>
            </a:r>
            <a:endParaRPr lang="zh-CN" altLang="en-US" dirty="0"/>
          </a:p>
          <a:p>
            <a:pPr lvl="1" eaLnBrk="1" hangingPunct="1">
              <a:lnSpc>
                <a:spcPct val="90000"/>
              </a:lnSpc>
              <a:defRPr/>
            </a:pPr>
            <a:r>
              <a:rPr lang="zh-CN" altLang="en-US" dirty="0"/>
              <a:t>父进程执行</a:t>
            </a:r>
            <a:r>
              <a:rPr lang="en-US" altLang="zh-CN" dirty="0"/>
              <a:t>fork()</a:t>
            </a:r>
            <a:r>
              <a:rPr lang="zh-CN" altLang="en-US" dirty="0"/>
              <a:t>返回子进程的</a:t>
            </a:r>
            <a:r>
              <a:rPr lang="en-US" altLang="zh-CN" dirty="0"/>
              <a:t>PID</a:t>
            </a:r>
            <a:r>
              <a:rPr lang="zh-CN" altLang="en-US" dirty="0"/>
              <a:t>值</a:t>
            </a:r>
            <a:endParaRPr lang="zh-CN" altLang="en-US" dirty="0"/>
          </a:p>
          <a:p>
            <a:pPr lvl="1" eaLnBrk="1" hangingPunct="1">
              <a:lnSpc>
                <a:spcPct val="90000"/>
              </a:lnSpc>
              <a:defRPr/>
            </a:pPr>
            <a:r>
              <a:rPr lang="zh-CN" altLang="en-US" dirty="0"/>
              <a:t>子进程执行</a:t>
            </a:r>
            <a:r>
              <a:rPr lang="en-US" altLang="zh-CN" dirty="0"/>
              <a:t>fork()</a:t>
            </a:r>
            <a:r>
              <a:rPr lang="zh-CN" altLang="en-US" dirty="0"/>
              <a:t>返回</a:t>
            </a:r>
            <a:r>
              <a:rPr lang="en-US" altLang="zh-CN" dirty="0"/>
              <a:t>0</a:t>
            </a:r>
            <a:endParaRPr lang="en-US" altLang="zh-CN" dirty="0"/>
          </a:p>
          <a:p>
            <a:pPr lvl="1" eaLnBrk="1" hangingPunct="1">
              <a:lnSpc>
                <a:spcPct val="90000"/>
              </a:lnSpc>
              <a:defRPr/>
            </a:pPr>
            <a:r>
              <a:rPr lang="zh-CN" altLang="en-US" dirty="0"/>
              <a:t>调用失败返回</a:t>
            </a:r>
            <a:r>
              <a:rPr lang="en-US" altLang="zh-CN" dirty="0"/>
              <a:t>-1</a:t>
            </a:r>
            <a:endParaRPr lang="en-US" altLang="zh-CN" dirty="0"/>
          </a:p>
        </p:txBody>
      </p:sp>
      <p:pic>
        <p:nvPicPr>
          <p:cNvPr id="54277" name="Picture 4"/>
          <p:cNvPicPr>
            <a:picLocks noChangeAspect="1" noChangeArrowheads="1"/>
          </p:cNvPicPr>
          <p:nvPr/>
        </p:nvPicPr>
        <p:blipFill>
          <a:blip r:embed="rId1" cstate="print"/>
          <a:srcRect/>
          <a:stretch>
            <a:fillRect/>
          </a:stretch>
        </p:blipFill>
        <p:spPr bwMode="auto">
          <a:xfrm>
            <a:off x="1214438" y="1428750"/>
            <a:ext cx="6024562" cy="1112838"/>
          </a:xfrm>
          <a:prstGeom prst="rect">
            <a:avLst/>
          </a:prstGeom>
          <a:noFill/>
          <a:ln w="9525">
            <a:noFill/>
            <a:miter lim="800000"/>
            <a:headEnd/>
            <a:tailEnd/>
          </a:ln>
        </p:spPr>
      </p:pic>
      <p:sp>
        <p:nvSpPr>
          <p:cNvPr id="6" name="Oval 5"/>
          <p:cNvSpPr>
            <a:spLocks noChangeArrowheads="1"/>
          </p:cNvSpPr>
          <p:nvPr/>
        </p:nvSpPr>
        <p:spPr bwMode="auto">
          <a:xfrm>
            <a:off x="3643313" y="1857375"/>
            <a:ext cx="1214437" cy="433388"/>
          </a:xfrm>
          <a:prstGeom prst="ellipse">
            <a:avLst/>
          </a:prstGeom>
          <a:noFill/>
          <a:ln w="9525">
            <a:solidFill>
              <a:srgbClr val="FF0000"/>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0A08E17-140C-4A34-A6D0-E6F36AD4D86A}" type="slidenum">
              <a:rPr lang="en-US" altLang="zh-CN"/>
            </a:fld>
            <a:endParaRPr lang="en-US" altLang="zh-CN"/>
          </a:p>
        </p:txBody>
      </p:sp>
      <p:sp>
        <p:nvSpPr>
          <p:cNvPr id="567298" name="Rectangle 2"/>
          <p:cNvSpPr>
            <a:spLocks noGrp="1" noChangeArrowheads="1"/>
          </p:cNvSpPr>
          <p:nvPr>
            <p:ph type="title"/>
          </p:nvPr>
        </p:nvSpPr>
        <p:spPr/>
        <p:txBody>
          <a:bodyPr/>
          <a:lstStyle/>
          <a:p>
            <a:pPr eaLnBrk="1" hangingPunct="1">
              <a:defRPr/>
            </a:pPr>
            <a:r>
              <a:rPr lang="en-US" altLang="zh-CN"/>
              <a:t>fork()</a:t>
            </a:r>
            <a:r>
              <a:rPr lang="zh-CN" altLang="en-US"/>
              <a:t>调用代码结构</a:t>
            </a:r>
            <a:endParaRPr lang="zh-CN" altLang="en-US"/>
          </a:p>
        </p:txBody>
      </p:sp>
      <p:sp>
        <p:nvSpPr>
          <p:cNvPr id="567299" name="Rectangle 3"/>
          <p:cNvSpPr>
            <a:spLocks noGrp="1" noChangeArrowheads="1"/>
          </p:cNvSpPr>
          <p:nvPr>
            <p:ph type="body" idx="1"/>
          </p:nvPr>
        </p:nvSpPr>
        <p:spPr/>
        <p:txBody>
          <a:bodyPr/>
          <a:lstStyle/>
          <a:p>
            <a:pPr eaLnBrk="1" hangingPunct="1">
              <a:defRPr/>
            </a:pPr>
            <a:endParaRPr lang="zh-CN" altLang="zh-CN"/>
          </a:p>
        </p:txBody>
      </p:sp>
      <p:pic>
        <p:nvPicPr>
          <p:cNvPr id="55301" name="Picture 4"/>
          <p:cNvPicPr>
            <a:picLocks noChangeAspect="1" noChangeArrowheads="1"/>
          </p:cNvPicPr>
          <p:nvPr/>
        </p:nvPicPr>
        <p:blipFill>
          <a:blip r:embed="rId1" cstate="print"/>
          <a:srcRect/>
          <a:stretch>
            <a:fillRect/>
          </a:stretch>
        </p:blipFill>
        <p:spPr bwMode="auto">
          <a:xfrm>
            <a:off x="827088" y="2133600"/>
            <a:ext cx="8066087" cy="36099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09D6F72-6ED5-42B7-9B82-0A40B0EDA69D}" type="slidenum">
              <a:rPr lang="en-US" altLang="zh-CN"/>
            </a:fld>
            <a:endParaRPr lang="en-US" altLang="zh-CN"/>
          </a:p>
        </p:txBody>
      </p:sp>
      <p:sp>
        <p:nvSpPr>
          <p:cNvPr id="568322" name="Rectangle 2"/>
          <p:cNvSpPr>
            <a:spLocks noGrp="1" noChangeArrowheads="1"/>
          </p:cNvSpPr>
          <p:nvPr>
            <p:ph type="title"/>
          </p:nvPr>
        </p:nvSpPr>
        <p:spPr/>
        <p:txBody>
          <a:bodyPr/>
          <a:lstStyle/>
          <a:p>
            <a:pPr eaLnBrk="1" hangingPunct="1">
              <a:defRPr/>
            </a:pPr>
            <a:r>
              <a:rPr lang="zh-CN" altLang="en-US"/>
              <a:t>父子进程执行线索</a:t>
            </a:r>
            <a:endParaRPr lang="zh-CN" altLang="en-US"/>
          </a:p>
        </p:txBody>
      </p:sp>
      <p:graphicFrame>
        <p:nvGraphicFramePr>
          <p:cNvPr id="2050" name="Object 2"/>
          <p:cNvGraphicFramePr>
            <a:graphicFrameLocks noGrp="1" noChangeAspect="1"/>
          </p:cNvGraphicFramePr>
          <p:nvPr>
            <p:ph idx="1"/>
          </p:nvPr>
        </p:nvGraphicFramePr>
        <p:xfrm>
          <a:off x="1785938" y="1268413"/>
          <a:ext cx="5349875" cy="5589587"/>
        </p:xfrm>
        <a:graphic>
          <a:graphicData uri="http://schemas.openxmlformats.org/presentationml/2006/ole">
            <mc:AlternateContent xmlns:mc="http://schemas.openxmlformats.org/markup-compatibility/2006">
              <mc:Choice xmlns:v="urn:schemas-microsoft-com:vml" Requires="v">
                <p:oleObj spid="_x0000_s1376" name="图片" r:id="rId1" imgW="4046220" imgH="4235450" progId="Word.Picture.8">
                  <p:embed/>
                </p:oleObj>
              </mc:Choice>
              <mc:Fallback>
                <p:oleObj name="图片" r:id="rId1" imgW="4046220" imgH="4235450" progId="Word.Picture.8">
                  <p:embed/>
                  <p:pic>
                    <p:nvPicPr>
                      <p:cNvPr id="0" name="图片 13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268413"/>
                        <a:ext cx="5349875" cy="5589587"/>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F00D049-DF51-411B-88DC-BDDB3640A2C9}" type="slidenum">
              <a:rPr lang="en-US" altLang="zh-CN"/>
            </a:fld>
            <a:endParaRPr lang="en-US" altLang="zh-CN"/>
          </a:p>
        </p:txBody>
      </p:sp>
      <p:sp>
        <p:nvSpPr>
          <p:cNvPr id="573442" name="Rectangle 2"/>
          <p:cNvSpPr>
            <a:spLocks noGrp="1" noChangeArrowheads="1"/>
          </p:cNvSpPr>
          <p:nvPr>
            <p:ph type="title"/>
          </p:nvPr>
        </p:nvSpPr>
        <p:spPr/>
        <p:txBody>
          <a:bodyPr/>
          <a:lstStyle/>
          <a:p>
            <a:pPr eaLnBrk="1" hangingPunct="1">
              <a:defRPr/>
            </a:pPr>
            <a:r>
              <a:rPr lang="en-US" altLang="zh-CN"/>
              <a:t>vfork()</a:t>
            </a:r>
            <a:r>
              <a:rPr lang="zh-CN" altLang="en-US"/>
              <a:t>调用</a:t>
            </a:r>
            <a:endParaRPr lang="zh-CN" altLang="en-US"/>
          </a:p>
        </p:txBody>
      </p:sp>
      <p:sp>
        <p:nvSpPr>
          <p:cNvPr id="573443" name="Rectangle 3"/>
          <p:cNvSpPr>
            <a:spLocks noGrp="1" noChangeArrowheads="1"/>
          </p:cNvSpPr>
          <p:nvPr>
            <p:ph type="body" idx="1"/>
          </p:nvPr>
        </p:nvSpPr>
        <p:spPr>
          <a:xfrm>
            <a:off x="611188" y="1217613"/>
            <a:ext cx="8532812" cy="5761037"/>
          </a:xfrm>
        </p:spPr>
        <p:txBody>
          <a:bodyPr/>
          <a:lstStyle/>
          <a:p>
            <a:pPr eaLnBrk="1" hangingPunct="1">
              <a:lnSpc>
                <a:spcPct val="90000"/>
              </a:lnSpc>
              <a:defRPr/>
            </a:pPr>
            <a:endParaRPr lang="en-US" altLang="zh-CN" sz="2600" dirty="0"/>
          </a:p>
          <a:p>
            <a:pPr eaLnBrk="1" hangingPunct="1">
              <a:lnSpc>
                <a:spcPct val="90000"/>
              </a:lnSpc>
              <a:defRPr/>
            </a:pPr>
            <a:endParaRPr lang="en-US" altLang="zh-CN" dirty="0"/>
          </a:p>
          <a:p>
            <a:pPr eaLnBrk="1" hangingPunct="1">
              <a:lnSpc>
                <a:spcPct val="90000"/>
              </a:lnSpc>
              <a:defRPr/>
            </a:pPr>
            <a:endParaRPr lang="en-US" altLang="zh-CN" sz="2600" dirty="0"/>
          </a:p>
          <a:p>
            <a:pPr eaLnBrk="1" hangingPunct="1">
              <a:defRPr/>
            </a:pPr>
            <a:r>
              <a:rPr lang="zh-CN" altLang="en-US" sz="2600" dirty="0">
                <a:latin typeface="华文新魏"/>
                <a:cs typeface="华文新魏"/>
              </a:rPr>
              <a:t>说明</a:t>
            </a:r>
            <a:endParaRPr lang="en-US" altLang="zh-CN" sz="2600" dirty="0">
              <a:latin typeface="华文新魏"/>
              <a:cs typeface="华文新魏"/>
            </a:endParaRPr>
          </a:p>
          <a:p>
            <a:pPr lvl="1" eaLnBrk="1" hangingPunct="1">
              <a:defRPr/>
            </a:pPr>
            <a:r>
              <a:rPr lang="en-US" altLang="zh-CN" sz="2200" dirty="0" err="1"/>
              <a:t>vfork</a:t>
            </a:r>
            <a:r>
              <a:rPr lang="en-US" altLang="zh-CN" sz="2200" dirty="0"/>
              <a:t>()</a:t>
            </a:r>
            <a:r>
              <a:rPr lang="zh-CN" altLang="en-US" sz="2200" dirty="0"/>
              <a:t>创建的子进程与父进程</a:t>
            </a:r>
            <a:r>
              <a:rPr lang="zh-CN" altLang="en-US" sz="2200" dirty="0">
                <a:solidFill>
                  <a:srgbClr val="FF0000"/>
                </a:solidFill>
              </a:rPr>
              <a:t>共享地址空间</a:t>
            </a:r>
            <a:endParaRPr lang="zh-CN" altLang="en-US" sz="2200" dirty="0">
              <a:solidFill>
                <a:srgbClr val="FF0000"/>
              </a:solidFill>
            </a:endParaRPr>
          </a:p>
          <a:p>
            <a:pPr lvl="2" eaLnBrk="1" hangingPunct="1">
              <a:defRPr/>
            </a:pPr>
            <a:r>
              <a:rPr lang="zh-CN" altLang="en-US" dirty="0">
                <a:latin typeface="华文新魏"/>
                <a:ea typeface="华文新魏"/>
                <a:cs typeface="华文新魏"/>
              </a:rPr>
              <a:t>子进程作为父进程的一个单独线程在其地址空间运行</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子进程从父进程继承控制终端、信号标志位、可访问的主存区、环境变量和其他资源分配</a:t>
            </a:r>
            <a:endParaRPr lang="zh-CN" altLang="en-US" dirty="0">
              <a:latin typeface="华文新魏"/>
              <a:ea typeface="华文新魏"/>
              <a:cs typeface="华文新魏"/>
            </a:endParaRPr>
          </a:p>
          <a:p>
            <a:pPr lvl="2" eaLnBrk="1" hangingPunct="1">
              <a:defRPr/>
            </a:pPr>
            <a:r>
              <a:rPr lang="zh-CN" altLang="en-US" dirty="0">
                <a:latin typeface="华文新魏"/>
                <a:ea typeface="华文新魏"/>
                <a:cs typeface="华文新魏"/>
              </a:rPr>
              <a:t>子进程对虚拟空间任何数据的修改都可为父进程所见 </a:t>
            </a:r>
            <a:endParaRPr lang="zh-CN" altLang="en-US" dirty="0">
              <a:latin typeface="华文新魏"/>
              <a:ea typeface="华文新魏"/>
              <a:cs typeface="华文新魏"/>
            </a:endParaRPr>
          </a:p>
          <a:p>
            <a:pPr lvl="2" eaLnBrk="1" hangingPunct="1">
              <a:defRPr/>
            </a:pPr>
            <a:r>
              <a:rPr lang="zh-CN" altLang="en-US" sz="2200" dirty="0">
                <a:latin typeface="华文新魏"/>
                <a:ea typeface="华文新魏"/>
                <a:cs typeface="华文新魏"/>
              </a:rPr>
              <a:t>父进程将</a:t>
            </a:r>
            <a:r>
              <a:rPr lang="zh-CN" altLang="en-US" sz="2200" dirty="0">
                <a:solidFill>
                  <a:srgbClr val="FF0000"/>
                </a:solidFill>
                <a:latin typeface="华文新魏"/>
                <a:ea typeface="华文新魏"/>
                <a:cs typeface="华文新魏"/>
              </a:rPr>
              <a:t>被阻塞</a:t>
            </a:r>
            <a:r>
              <a:rPr lang="zh-CN" altLang="en-US" sz="2200" dirty="0">
                <a:latin typeface="华文新魏"/>
                <a:ea typeface="华文新魏"/>
                <a:cs typeface="华文新魏"/>
              </a:rPr>
              <a:t>，直到子进程调用</a:t>
            </a:r>
            <a:r>
              <a:rPr lang="en-US" altLang="zh-CN" sz="2200" dirty="0" err="1">
                <a:solidFill>
                  <a:srgbClr val="FF0000"/>
                </a:solidFill>
                <a:latin typeface="华文新魏"/>
                <a:ea typeface="华文新魏"/>
                <a:cs typeface="华文新魏"/>
              </a:rPr>
              <a:t>execve</a:t>
            </a:r>
            <a:r>
              <a:rPr lang="en-US" altLang="zh-CN" sz="2200" dirty="0">
                <a:solidFill>
                  <a:srgbClr val="FF0000"/>
                </a:solidFill>
                <a:latin typeface="华文新魏"/>
                <a:ea typeface="华文新魏"/>
                <a:cs typeface="华文新魏"/>
              </a:rPr>
              <a:t>()</a:t>
            </a:r>
            <a:r>
              <a:rPr lang="zh-CN" altLang="en-US" sz="2200" dirty="0">
                <a:latin typeface="华文新魏"/>
                <a:ea typeface="华文新魏"/>
                <a:cs typeface="华文新魏"/>
              </a:rPr>
              <a:t>或</a:t>
            </a:r>
            <a:r>
              <a:rPr lang="en-US" altLang="zh-CN" sz="2200" dirty="0">
                <a:latin typeface="华文新魏"/>
                <a:ea typeface="华文新魏"/>
                <a:cs typeface="华文新魏"/>
              </a:rPr>
              <a:t>exit()</a:t>
            </a:r>
            <a:endParaRPr lang="en-US" altLang="zh-CN" sz="2200" dirty="0">
              <a:latin typeface="华文新魏"/>
              <a:ea typeface="华文新魏"/>
              <a:cs typeface="华文新魏"/>
            </a:endParaRPr>
          </a:p>
          <a:p>
            <a:pPr eaLnBrk="1" hangingPunct="1">
              <a:defRPr/>
            </a:pPr>
            <a:r>
              <a:rPr lang="zh-CN" altLang="en-US" sz="2600" dirty="0">
                <a:latin typeface="华文新魏"/>
                <a:cs typeface="华文新魏"/>
              </a:rPr>
              <a:t>与</a:t>
            </a:r>
            <a:r>
              <a:rPr lang="en-US" altLang="zh-CN" sz="2600" dirty="0">
                <a:latin typeface="华文新魏"/>
                <a:cs typeface="华文新魏"/>
              </a:rPr>
              <a:t>fork()</a:t>
            </a:r>
            <a:r>
              <a:rPr lang="zh-CN" altLang="en-US" sz="2600" dirty="0">
                <a:latin typeface="华文新魏"/>
                <a:cs typeface="华文新魏"/>
              </a:rPr>
              <a:t>的关系</a:t>
            </a:r>
            <a:endParaRPr lang="zh-CN" altLang="en-US" sz="2600" dirty="0">
              <a:latin typeface="华文新魏"/>
              <a:cs typeface="华文新魏"/>
            </a:endParaRPr>
          </a:p>
          <a:p>
            <a:pPr lvl="1" eaLnBrk="1" hangingPunct="1">
              <a:defRPr/>
            </a:pPr>
            <a:r>
              <a:rPr lang="zh-CN" altLang="en-US" dirty="0"/>
              <a:t>功能相同，但</a:t>
            </a:r>
            <a:r>
              <a:rPr lang="en-US" altLang="zh-CN" dirty="0" err="1"/>
              <a:t>vfork</a:t>
            </a:r>
            <a:r>
              <a:rPr lang="en-US" altLang="zh-CN" dirty="0"/>
              <a:t>()</a:t>
            </a:r>
            <a:r>
              <a:rPr lang="zh-CN" altLang="en-US" dirty="0"/>
              <a:t>但不拷贝父进程的页表项</a:t>
            </a:r>
            <a:endParaRPr lang="zh-CN" altLang="en-US" dirty="0"/>
          </a:p>
          <a:p>
            <a:pPr lvl="1" eaLnBrk="1" hangingPunct="1">
              <a:defRPr/>
            </a:pPr>
            <a:r>
              <a:rPr lang="zh-CN" altLang="en-US" dirty="0"/>
              <a:t>子进程只执行</a:t>
            </a:r>
            <a:r>
              <a:rPr lang="en-US" altLang="zh-CN" dirty="0"/>
              <a:t>exec()</a:t>
            </a:r>
            <a:r>
              <a:rPr lang="zh-CN" altLang="en-US" dirty="0"/>
              <a:t>时，</a:t>
            </a:r>
            <a:r>
              <a:rPr lang="en-US" altLang="zh-CN" dirty="0" err="1"/>
              <a:t>vfork</a:t>
            </a:r>
            <a:r>
              <a:rPr lang="en-US" altLang="zh-CN" dirty="0"/>
              <a:t>()</a:t>
            </a:r>
            <a:r>
              <a:rPr lang="zh-CN" altLang="en-US" dirty="0"/>
              <a:t>为首选</a:t>
            </a:r>
            <a:endParaRPr lang="zh-CN" altLang="en-US" dirty="0"/>
          </a:p>
        </p:txBody>
      </p:sp>
      <p:pic>
        <p:nvPicPr>
          <p:cNvPr id="56325" name="Picture 5"/>
          <p:cNvPicPr>
            <a:picLocks noChangeAspect="1" noChangeArrowheads="1"/>
          </p:cNvPicPr>
          <p:nvPr/>
        </p:nvPicPr>
        <p:blipFill>
          <a:blip r:embed="rId1" cstate="print"/>
          <a:srcRect/>
          <a:stretch>
            <a:fillRect/>
          </a:stretch>
        </p:blipFill>
        <p:spPr bwMode="auto">
          <a:xfrm>
            <a:off x="785813" y="1345580"/>
            <a:ext cx="8208962" cy="1003300"/>
          </a:xfrm>
          <a:prstGeom prst="rect">
            <a:avLst/>
          </a:prstGeom>
          <a:noFill/>
          <a:ln w="9525">
            <a:noFill/>
            <a:miter lim="800000"/>
            <a:headEnd/>
            <a:tailEnd/>
          </a:ln>
        </p:spPr>
      </p:pic>
      <p:sp>
        <p:nvSpPr>
          <p:cNvPr id="6" name="Oval 5"/>
          <p:cNvSpPr>
            <a:spLocks noChangeArrowheads="1"/>
          </p:cNvSpPr>
          <p:nvPr/>
        </p:nvSpPr>
        <p:spPr bwMode="auto">
          <a:xfrm>
            <a:off x="2713038" y="1769442"/>
            <a:ext cx="4286250" cy="433388"/>
          </a:xfrm>
          <a:prstGeom prst="ellipse">
            <a:avLst/>
          </a:prstGeom>
          <a:noFill/>
          <a:ln w="9525">
            <a:solidFill>
              <a:srgbClr val="FF0000"/>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pPr>
              <a:defRPr/>
            </a:pPr>
            <a:fld id="{639D452F-8733-4F75-9137-5E384BDD2897}" type="slidenum">
              <a:rPr lang="en-US" altLang="zh-CN"/>
            </a:fld>
            <a:endParaRPr lang="en-US" altLang="zh-CN"/>
          </a:p>
        </p:txBody>
      </p:sp>
      <p:sp>
        <p:nvSpPr>
          <p:cNvPr id="574466" name="Rectangle 2"/>
          <p:cNvSpPr>
            <a:spLocks noGrp="1" noChangeArrowheads="1"/>
          </p:cNvSpPr>
          <p:nvPr>
            <p:ph type="title"/>
          </p:nvPr>
        </p:nvSpPr>
        <p:spPr/>
        <p:txBody>
          <a:bodyPr/>
          <a:lstStyle/>
          <a:p>
            <a:pPr eaLnBrk="1" hangingPunct="1">
              <a:defRPr/>
            </a:pPr>
            <a:r>
              <a:rPr lang="en-US" altLang="zh-CN"/>
              <a:t>vfork()</a:t>
            </a:r>
            <a:r>
              <a:rPr lang="zh-CN" altLang="en-US"/>
              <a:t>系统调用示例</a:t>
            </a:r>
            <a:endParaRPr lang="zh-CN" altLang="en-US"/>
          </a:p>
        </p:txBody>
      </p:sp>
      <p:sp>
        <p:nvSpPr>
          <p:cNvPr id="574467" name="Rectangle 3"/>
          <p:cNvSpPr>
            <a:spLocks noGrp="1" noChangeArrowheads="1"/>
          </p:cNvSpPr>
          <p:nvPr>
            <p:ph type="body" idx="1"/>
          </p:nvPr>
        </p:nvSpPr>
        <p:spPr/>
        <p:txBody>
          <a:bodyPr/>
          <a:lstStyle/>
          <a:p>
            <a:pPr eaLnBrk="1" hangingPunct="1">
              <a:defRPr/>
            </a:pPr>
            <a:endParaRPr lang="zh-CN" altLang="zh-CN"/>
          </a:p>
        </p:txBody>
      </p:sp>
      <p:pic>
        <p:nvPicPr>
          <p:cNvPr id="59397" name="Picture 4"/>
          <p:cNvPicPr>
            <a:picLocks noChangeAspect="1" noChangeArrowheads="1"/>
          </p:cNvPicPr>
          <p:nvPr/>
        </p:nvPicPr>
        <p:blipFill>
          <a:blip r:embed="rId1" cstate="print"/>
          <a:srcRect/>
          <a:stretch>
            <a:fillRect/>
          </a:stretch>
        </p:blipFill>
        <p:spPr bwMode="auto">
          <a:xfrm>
            <a:off x="684213" y="1443038"/>
            <a:ext cx="4113212" cy="5084762"/>
          </a:xfrm>
          <a:prstGeom prst="rect">
            <a:avLst/>
          </a:prstGeom>
          <a:noFill/>
          <a:ln w="9525">
            <a:noFill/>
            <a:miter lim="800000"/>
            <a:headEnd/>
            <a:tailEnd/>
          </a:ln>
        </p:spPr>
      </p:pic>
      <p:pic>
        <p:nvPicPr>
          <p:cNvPr id="59398" name="Picture 5"/>
          <p:cNvPicPr>
            <a:picLocks noChangeAspect="1" noChangeArrowheads="1"/>
          </p:cNvPicPr>
          <p:nvPr/>
        </p:nvPicPr>
        <p:blipFill>
          <a:blip r:embed="rId2" cstate="print"/>
          <a:srcRect/>
          <a:stretch>
            <a:fillRect/>
          </a:stretch>
        </p:blipFill>
        <p:spPr bwMode="auto">
          <a:xfrm>
            <a:off x="4843463" y="1443038"/>
            <a:ext cx="4287837" cy="4464050"/>
          </a:xfrm>
          <a:prstGeom prst="rect">
            <a:avLst/>
          </a:prstGeom>
          <a:noFill/>
          <a:ln w="9525">
            <a:noFill/>
            <a:miter lim="800000"/>
            <a:headEnd/>
            <a:tailEnd/>
          </a:ln>
        </p:spPr>
      </p:pic>
      <p:sp>
        <p:nvSpPr>
          <p:cNvPr id="574470" name="Line 6"/>
          <p:cNvSpPr>
            <a:spLocks noChangeShapeType="1"/>
          </p:cNvSpPr>
          <p:nvPr/>
        </p:nvSpPr>
        <p:spPr bwMode="auto">
          <a:xfrm>
            <a:off x="4818063" y="1341438"/>
            <a:ext cx="0" cy="5256212"/>
          </a:xfrm>
          <a:prstGeom prst="line">
            <a:avLst/>
          </a:prstGeom>
          <a:noFill/>
          <a:ln w="28575">
            <a:solidFill>
              <a:srgbClr val="0000FF"/>
            </a:solidFill>
            <a:prstDash val="sysDot"/>
            <a:round/>
          </a:ln>
          <a:effectLst/>
        </p:spPr>
        <p:txBody>
          <a:bodyP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74471" name="Oval 7"/>
          <p:cNvSpPr>
            <a:spLocks noChangeArrowheads="1"/>
          </p:cNvSpPr>
          <p:nvPr/>
        </p:nvSpPr>
        <p:spPr bwMode="auto">
          <a:xfrm>
            <a:off x="971550" y="3644900"/>
            <a:ext cx="2232025" cy="288925"/>
          </a:xfrm>
          <a:prstGeom prst="ellipse">
            <a:avLst/>
          </a:prstGeom>
          <a:noFill/>
          <a:ln w="28575">
            <a:solidFill>
              <a:srgbClr val="FF0D0D"/>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74472" name="Oval 8"/>
          <p:cNvSpPr>
            <a:spLocks noChangeArrowheads="1"/>
          </p:cNvSpPr>
          <p:nvPr/>
        </p:nvSpPr>
        <p:spPr bwMode="auto">
          <a:xfrm>
            <a:off x="5292725" y="1700213"/>
            <a:ext cx="2303463" cy="215900"/>
          </a:xfrm>
          <a:prstGeom prst="ellipse">
            <a:avLst/>
          </a:prstGeom>
          <a:noFill/>
          <a:ln w="28575">
            <a:solidFill>
              <a:srgbClr val="FF0D0D"/>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9402" name="Rectangle 11"/>
          <p:cNvSpPr>
            <a:spLocks noChangeArrowheads="1"/>
          </p:cNvSpPr>
          <p:nvPr/>
        </p:nvSpPr>
        <p:spPr bwMode="auto">
          <a:xfrm>
            <a:off x="6012160" y="5214069"/>
            <a:ext cx="2952750" cy="1311275"/>
          </a:xfrm>
          <a:prstGeom prst="rect">
            <a:avLst/>
          </a:prstGeom>
          <a:solidFill>
            <a:srgbClr val="FFFF99"/>
          </a:solidFill>
          <a:ln w="9525">
            <a:noFill/>
            <a:miter lim="800000"/>
          </a:ln>
        </p:spPr>
        <p:txBody>
          <a:bodyPr>
            <a:spAutoFit/>
          </a:bodyPr>
          <a:lstStyle/>
          <a:p>
            <a:pPr>
              <a:buClr>
                <a:srgbClr val="FF9900"/>
              </a:buClr>
              <a:buFont typeface="Wingdings" panose="05000000000000000000" pitchFamily="2" charset="2"/>
              <a:buNone/>
            </a:pPr>
            <a:r>
              <a:rPr lang="en-US" altLang="zh-CN" sz="2000" b="1" dirty="0"/>
              <a:t>1 </a:t>
            </a:r>
            <a:endParaRPr lang="en-US" altLang="zh-CN" sz="2000" b="1" dirty="0"/>
          </a:p>
          <a:p>
            <a:pPr>
              <a:buClr>
                <a:srgbClr val="FF9900"/>
              </a:buClr>
              <a:buFont typeface="Wingdings" panose="05000000000000000000" pitchFamily="2" charset="2"/>
              <a:buNone/>
            </a:pPr>
            <a:r>
              <a:rPr lang="en-US" altLang="zh-CN" sz="2000" b="1" dirty="0"/>
              <a:t>data is 0 </a:t>
            </a:r>
            <a:endParaRPr lang="en-US" altLang="zh-CN" sz="2000" b="1" dirty="0"/>
          </a:p>
          <a:p>
            <a:pPr>
              <a:buClr>
                <a:srgbClr val="FF9900"/>
              </a:buClr>
              <a:buFont typeface="Wingdings" panose="05000000000000000000" pitchFamily="2" charset="2"/>
              <a:buNone/>
            </a:pPr>
            <a:r>
              <a:rPr lang="en-US" altLang="zh-CN" sz="2000" b="1" dirty="0"/>
              <a:t>2 </a:t>
            </a:r>
            <a:endParaRPr lang="en-US" altLang="zh-CN" sz="2000" b="1" dirty="0"/>
          </a:p>
          <a:p>
            <a:pPr>
              <a:buClr>
                <a:srgbClr val="FF9900"/>
              </a:buClr>
              <a:buFont typeface="Wingdings" panose="05000000000000000000" pitchFamily="2" charset="2"/>
              <a:buNone/>
            </a:pPr>
            <a:r>
              <a:rPr lang="en-US" altLang="zh-CN" sz="2000" b="1" dirty="0"/>
              <a:t>data is 1 </a:t>
            </a:r>
            <a:endParaRPr lang="en-US" altLang="zh-CN" sz="2000" b="1" dirty="0"/>
          </a:p>
        </p:txBody>
      </p:sp>
      <p:cxnSp>
        <p:nvCxnSpPr>
          <p:cNvPr id="59403" name="直接连接符 11"/>
          <p:cNvCxnSpPr>
            <a:cxnSpLocks noChangeShapeType="1"/>
          </p:cNvCxnSpPr>
          <p:nvPr/>
        </p:nvCxnSpPr>
        <p:spPr bwMode="auto">
          <a:xfrm>
            <a:off x="1214438" y="4999038"/>
            <a:ext cx="1285875" cy="1587"/>
          </a:xfrm>
          <a:prstGeom prst="line">
            <a:avLst/>
          </a:prstGeom>
          <a:noFill/>
          <a:ln w="22225" algn="ctr">
            <a:solidFill>
              <a:srgbClr val="CC0000"/>
            </a:solidFill>
            <a:prstDash val="sysDash"/>
            <a:round/>
          </a:ln>
        </p:spPr>
      </p:cxnSp>
      <p:cxnSp>
        <p:nvCxnSpPr>
          <p:cNvPr id="59404" name="直接连接符 12"/>
          <p:cNvCxnSpPr>
            <a:cxnSpLocks noChangeShapeType="1"/>
          </p:cNvCxnSpPr>
          <p:nvPr/>
        </p:nvCxnSpPr>
        <p:spPr bwMode="auto">
          <a:xfrm>
            <a:off x="5643563" y="3071813"/>
            <a:ext cx="1285875" cy="1587"/>
          </a:xfrm>
          <a:prstGeom prst="line">
            <a:avLst/>
          </a:prstGeom>
          <a:noFill/>
          <a:ln w="22225" algn="ctr">
            <a:solidFill>
              <a:srgbClr val="CC0000"/>
            </a:solidFill>
            <a:prstDash val="sysDash"/>
            <a:roun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1A32E1-2DDC-4566-88ED-1D459C737325}" type="slidenum">
              <a:rPr lang="en-US" altLang="zh-CN"/>
            </a:fld>
            <a:endParaRPr lang="en-US" altLang="zh-CN"/>
          </a:p>
        </p:txBody>
      </p:sp>
      <p:sp>
        <p:nvSpPr>
          <p:cNvPr id="575490" name="Rectangle 2"/>
          <p:cNvSpPr>
            <a:spLocks noGrp="1" noChangeArrowheads="1"/>
          </p:cNvSpPr>
          <p:nvPr>
            <p:ph type="title"/>
          </p:nvPr>
        </p:nvSpPr>
        <p:spPr/>
        <p:txBody>
          <a:bodyPr/>
          <a:lstStyle/>
          <a:p>
            <a:pPr eaLnBrk="1" hangingPunct="1">
              <a:defRPr/>
            </a:pPr>
            <a:r>
              <a:rPr lang="en-US" altLang="zh-CN" dirty="0"/>
              <a:t>clone()</a:t>
            </a:r>
            <a:r>
              <a:rPr lang="zh-CN" altLang="en-US" dirty="0"/>
              <a:t>系统调用</a:t>
            </a:r>
            <a:endParaRPr lang="zh-CN" altLang="en-US" dirty="0"/>
          </a:p>
        </p:txBody>
      </p:sp>
      <p:sp>
        <p:nvSpPr>
          <p:cNvPr id="575491" name="Rectangle 3"/>
          <p:cNvSpPr>
            <a:spLocks noGrp="1" noChangeArrowheads="1"/>
          </p:cNvSpPr>
          <p:nvPr>
            <p:ph type="body" idx="1"/>
          </p:nvPr>
        </p:nvSpPr>
        <p:spPr/>
        <p:txBody>
          <a:bodyPr/>
          <a:lstStyle/>
          <a:p>
            <a:pPr eaLnBrk="1" hangingPunct="1">
              <a:defRPr/>
            </a:pPr>
            <a:r>
              <a:rPr lang="zh-CN" altLang="en-US" dirty="0"/>
              <a:t>函数原型</a:t>
            </a:r>
            <a:endParaRPr lang="zh-CN" altLang="en-US" dirty="0"/>
          </a:p>
          <a:p>
            <a:pPr lvl="1" eaLnBrk="1" hangingPunct="1">
              <a:defRPr/>
            </a:pPr>
            <a:r>
              <a:rPr lang="en-US" altLang="zh-CN" dirty="0" err="1"/>
              <a:t>int</a:t>
            </a:r>
            <a:r>
              <a:rPr lang="en-US" altLang="zh-CN" dirty="0"/>
              <a:t> clone(</a:t>
            </a:r>
            <a:r>
              <a:rPr lang="en-US" altLang="zh-CN" dirty="0" err="1"/>
              <a:t>int</a:t>
            </a:r>
            <a:r>
              <a:rPr lang="en-US" altLang="zh-CN" dirty="0"/>
              <a:t> (*fn)(void *), void *</a:t>
            </a:r>
            <a:r>
              <a:rPr lang="en-US" altLang="zh-CN" dirty="0" err="1"/>
              <a:t>child_stack</a:t>
            </a:r>
            <a:r>
              <a:rPr lang="en-US" altLang="zh-CN" dirty="0"/>
              <a:t>, </a:t>
            </a:r>
            <a:r>
              <a:rPr lang="en-US" altLang="zh-CN" dirty="0" err="1"/>
              <a:t>int</a:t>
            </a:r>
            <a:r>
              <a:rPr lang="en-US" altLang="zh-CN" dirty="0"/>
              <a:t> </a:t>
            </a:r>
            <a:r>
              <a:rPr lang="en-US" altLang="zh-CN" dirty="0" err="1">
                <a:solidFill>
                  <a:srgbClr val="FF0000"/>
                </a:solidFill>
              </a:rPr>
              <a:t>clone_flag</a:t>
            </a:r>
            <a:r>
              <a:rPr lang="en-US" altLang="zh-CN" dirty="0"/>
              <a:t>, </a:t>
            </a:r>
            <a:br>
              <a:rPr lang="en-US" altLang="zh-CN" dirty="0"/>
            </a:br>
            <a:r>
              <a:rPr lang="en-US" altLang="zh-CN" dirty="0"/>
              <a:t>void *</a:t>
            </a:r>
            <a:r>
              <a:rPr lang="en-US" altLang="zh-CN" dirty="0" err="1"/>
              <a:t>arg</a:t>
            </a:r>
            <a:r>
              <a:rPr lang="en-US" altLang="zh-CN" dirty="0"/>
              <a:t>); </a:t>
            </a:r>
            <a:endParaRPr lang="en-US" altLang="zh-CN" dirty="0"/>
          </a:p>
          <a:p>
            <a:pPr eaLnBrk="1" hangingPunct="1">
              <a:defRPr/>
            </a:pPr>
            <a:r>
              <a:rPr lang="zh-CN" altLang="en-US" dirty="0"/>
              <a:t>参数说明</a:t>
            </a:r>
            <a:endParaRPr lang="en-US" altLang="zh-CN" dirty="0"/>
          </a:p>
          <a:p>
            <a:pPr lvl="1" eaLnBrk="1" hangingPunct="1">
              <a:defRPr/>
            </a:pPr>
            <a:r>
              <a:rPr lang="en-US" altLang="zh-CN" dirty="0"/>
              <a:t>fn</a:t>
            </a:r>
            <a:r>
              <a:rPr lang="zh-CN" altLang="en-US" dirty="0"/>
              <a:t>：待执行的程序 </a:t>
            </a:r>
            <a:endParaRPr lang="zh-CN" altLang="en-US" dirty="0"/>
          </a:p>
          <a:p>
            <a:pPr lvl="1" eaLnBrk="1" hangingPunct="1">
              <a:defRPr/>
            </a:pPr>
            <a:r>
              <a:rPr lang="en-US" altLang="zh-CN" dirty="0" err="1"/>
              <a:t>child_stack</a:t>
            </a:r>
            <a:r>
              <a:rPr lang="zh-CN" altLang="en-US" dirty="0"/>
              <a:t>：进程所使用的堆栈</a:t>
            </a:r>
            <a:endParaRPr lang="zh-CN" altLang="en-US" dirty="0"/>
          </a:p>
          <a:p>
            <a:pPr lvl="1" eaLnBrk="1" hangingPunct="1">
              <a:defRPr/>
            </a:pPr>
            <a:r>
              <a:rPr lang="en-US" altLang="zh-CN" dirty="0" err="1"/>
              <a:t>clone_flag</a:t>
            </a:r>
            <a:r>
              <a:rPr lang="zh-CN" altLang="en-US" dirty="0"/>
              <a:t>：由用户指定，可以是多个标志的组合</a:t>
            </a:r>
            <a:endParaRPr lang="en-US" altLang="zh-CN" dirty="0"/>
          </a:p>
          <a:p>
            <a:pPr lvl="1" eaLnBrk="1" hangingPunct="1">
              <a:defRPr/>
            </a:pPr>
            <a:r>
              <a:rPr lang="en-US" altLang="zh-CN" dirty="0" err="1"/>
              <a:t>arg</a:t>
            </a:r>
            <a:r>
              <a:rPr lang="zh-CN" altLang="en-US" dirty="0"/>
              <a:t>：执行</a:t>
            </a:r>
            <a:r>
              <a:rPr lang="en-US" altLang="zh-CN" dirty="0"/>
              <a:t>fn</a:t>
            </a:r>
            <a:r>
              <a:rPr lang="zh-CN" altLang="en-US" dirty="0"/>
              <a:t>所需的参数</a:t>
            </a:r>
            <a:endParaRPr lang="en-US" altLang="zh-CN" dirty="0"/>
          </a:p>
          <a:p>
            <a:pPr eaLnBrk="1" hangingPunct="1">
              <a:defRPr/>
            </a:pPr>
            <a:r>
              <a:rPr lang="zh-CN" altLang="en-US" dirty="0"/>
              <a:t>功能</a:t>
            </a:r>
            <a:endParaRPr lang="en-US" altLang="zh-CN" dirty="0"/>
          </a:p>
          <a:p>
            <a:pPr lvl="1" eaLnBrk="1" hangingPunct="1">
              <a:defRPr/>
            </a:pPr>
            <a:r>
              <a:rPr lang="zh-CN" altLang="en-US" dirty="0"/>
              <a:t>创建轻量级进程</a:t>
            </a:r>
            <a:r>
              <a:rPr lang="en-US" altLang="zh-CN" dirty="0"/>
              <a:t>(LWP)</a:t>
            </a:r>
            <a:r>
              <a:rPr lang="zh-CN" altLang="en-US" dirty="0"/>
              <a:t>的系统调用</a:t>
            </a:r>
            <a:endParaRPr lang="en-US" altLang="zh-CN" dirty="0"/>
          </a:p>
          <a:p>
            <a:pPr lvl="1" eaLnBrk="1" hangingPunct="1">
              <a:defRPr/>
            </a:pPr>
            <a:r>
              <a:rPr lang="zh-CN" altLang="en-US" dirty="0"/>
              <a:t>通过</a:t>
            </a:r>
            <a:r>
              <a:rPr lang="en-US" altLang="zh-CN" dirty="0" err="1"/>
              <a:t>clone_flag</a:t>
            </a:r>
            <a:r>
              <a:rPr lang="zh-CN" altLang="en-US" dirty="0"/>
              <a:t>控制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clone()</a:t>
            </a:r>
            <a:r>
              <a:rPr lang="zh-CN" altLang="en-US" dirty="0"/>
              <a:t>函数的常用</a:t>
            </a:r>
            <a:r>
              <a:rPr lang="en-US" altLang="zh-CN" dirty="0"/>
              <a:t>CLONE</a:t>
            </a:r>
            <a:r>
              <a:rPr lang="zh-CN" altLang="en-US" dirty="0"/>
              <a:t>标志</a:t>
            </a:r>
            <a:endParaRPr lang="zh-CN" altLang="en-US" dirty="0"/>
          </a:p>
        </p:txBody>
      </p:sp>
      <p:sp>
        <p:nvSpPr>
          <p:cNvPr id="3" name="内容占位符 2"/>
          <p:cNvSpPr>
            <a:spLocks noGrp="1"/>
          </p:cNvSpPr>
          <p:nvPr>
            <p:ph idx="1"/>
          </p:nvPr>
        </p:nvSpPr>
        <p:spPr/>
        <p:txBody>
          <a:bodyPr/>
          <a:lstStyle/>
          <a:p>
            <a:pPr eaLnBrk="1" hangingPunct="1">
              <a:defRPr/>
            </a:pPr>
            <a:r>
              <a:rPr lang="en-US" sz="2400" dirty="0">
                <a:latin typeface="STXinwei" panose="02010800040101010101" pitchFamily="2" charset="-122"/>
                <a:ea typeface="STXinwei" panose="02010800040101010101" pitchFamily="2" charset="-122"/>
              </a:rPr>
              <a:t>CLONE_VM：</a:t>
            </a:r>
            <a:r>
              <a:rPr lang="zh-CN" altLang="en-US" sz="2400" dirty="0">
                <a:latin typeface="STXinwei" panose="02010800040101010101" pitchFamily="2" charset="-122"/>
                <a:ea typeface="STXinwei" panose="02010800040101010101" pitchFamily="2" charset="-122"/>
              </a:rPr>
              <a:t>父子进程共享内存描述符及所有页表</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CLONE_FS</a:t>
            </a:r>
            <a:r>
              <a:rPr lang="zh-CN" altLang="en-US" sz="2400" dirty="0">
                <a:latin typeface="STXinwei" panose="02010800040101010101" pitchFamily="2" charset="-122"/>
                <a:ea typeface="STXinwei" panose="02010800040101010101" pitchFamily="2" charset="-122"/>
              </a:rPr>
              <a:t>：父子进程共享文件系统信息</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CLONE_FILES</a:t>
            </a:r>
            <a:r>
              <a:rPr lang="zh-CN" altLang="en-US" sz="2400" dirty="0">
                <a:latin typeface="STXinwei" panose="02010800040101010101" pitchFamily="2" charset="-122"/>
                <a:ea typeface="STXinwei" panose="02010800040101010101" pitchFamily="2" charset="-122"/>
              </a:rPr>
              <a:t>：父子进程共享打开的文件</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CLONE_SIGHAND：</a:t>
            </a:r>
            <a:r>
              <a:rPr lang="zh-CN" altLang="en-US" sz="2400" dirty="0">
                <a:latin typeface="STXinwei" panose="02010800040101010101" pitchFamily="2" charset="-122"/>
                <a:ea typeface="STXinwei" panose="02010800040101010101" pitchFamily="2" charset="-122"/>
              </a:rPr>
              <a:t>父子进程共享信号描述符</a:t>
            </a:r>
            <a:endParaRPr lang="zh-CN" alt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CLONE_PTRACE：</a:t>
            </a:r>
            <a:r>
              <a:rPr lang="zh-CN" altLang="en-US" sz="2400" dirty="0">
                <a:latin typeface="STXinwei" panose="02010800040101010101" pitchFamily="2" charset="-122"/>
                <a:ea typeface="STXinwei" panose="02010800040101010101" pitchFamily="2" charset="-122"/>
              </a:rPr>
              <a:t>若父进程被跟踪，子进程也被跟踪</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CLONE_PARENT：</a:t>
            </a:r>
            <a:r>
              <a:rPr lang="zh-CN" altLang="en-US" sz="2400" dirty="0">
                <a:latin typeface="STXinwei" panose="02010800040101010101" pitchFamily="2" charset="-122"/>
                <a:ea typeface="STXinwei" panose="02010800040101010101" pitchFamily="2" charset="-122"/>
              </a:rPr>
              <a:t>父进程的</a:t>
            </a:r>
            <a:r>
              <a:rPr lang="en-US" sz="2400" dirty="0" err="1">
                <a:latin typeface="STXinwei" panose="02010800040101010101" pitchFamily="2" charset="-122"/>
                <a:ea typeface="STXinwei" panose="02010800040101010101" pitchFamily="2" charset="-122"/>
              </a:rPr>
              <a:t>real_parent</a:t>
            </a:r>
            <a:r>
              <a:rPr lang="zh-CN" altLang="en-US" sz="2400" dirty="0">
                <a:latin typeface="STXinwei" panose="02010800040101010101" pitchFamily="2" charset="-122"/>
                <a:ea typeface="STXinwei" panose="02010800040101010101" pitchFamily="2" charset="-122"/>
              </a:rPr>
              <a:t>登记为子进程的</a:t>
            </a:r>
            <a:r>
              <a:rPr lang="en-US" sz="2400" dirty="0">
                <a:latin typeface="STXinwei" panose="02010800040101010101" pitchFamily="2" charset="-122"/>
                <a:ea typeface="STXinwei" panose="02010800040101010101" pitchFamily="2" charset="-122"/>
              </a:rPr>
              <a:t>parent</a:t>
            </a:r>
            <a:r>
              <a:rPr lang="zh-CN" altLang="en-US" sz="2400" dirty="0">
                <a:latin typeface="STXinwei" panose="02010800040101010101" pitchFamily="2" charset="-122"/>
                <a:ea typeface="STXinwei" panose="02010800040101010101" pitchFamily="2" charset="-122"/>
              </a:rPr>
              <a:t>和</a:t>
            </a:r>
            <a:r>
              <a:rPr lang="en-US" sz="2400" dirty="0" err="1">
                <a:latin typeface="STXinwei" panose="02010800040101010101" pitchFamily="2" charset="-122"/>
                <a:ea typeface="STXinwei" panose="02010800040101010101" pitchFamily="2" charset="-122"/>
              </a:rPr>
              <a:t>real_parent</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CLONE_THREAD：</a:t>
            </a:r>
            <a:r>
              <a:rPr lang="zh-CN" altLang="en-US" sz="2400" dirty="0">
                <a:latin typeface="STXinwei" panose="02010800040101010101" pitchFamily="2" charset="-122"/>
                <a:ea typeface="STXinwei" panose="02010800040101010101" pitchFamily="2" charset="-122"/>
              </a:rPr>
              <a:t>子进程加入父进程的线程组</a:t>
            </a:r>
            <a:endParaRPr lang="zh-CN" alt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CLONE_STOPPED：</a:t>
            </a:r>
            <a:r>
              <a:rPr lang="zh-CN" altLang="en-US" sz="2400" dirty="0">
                <a:latin typeface="STXinwei" panose="02010800040101010101" pitchFamily="2" charset="-122"/>
                <a:ea typeface="STXinwei" panose="02010800040101010101" pitchFamily="2" charset="-122"/>
              </a:rPr>
              <a:t>创建新进程但不运行之</a:t>
            </a:r>
            <a:endParaRPr lang="en-US" altLang="zh-CN" sz="2400" dirty="0">
              <a:latin typeface="STXinwei" panose="02010800040101010101" pitchFamily="2" charset="-122"/>
              <a:ea typeface="STXinwei" panose="02010800040101010101" pitchFamily="2" charset="-122"/>
            </a:endParaRPr>
          </a:p>
          <a:p>
            <a:pPr eaLnBrk="1" hangingPunct="1">
              <a:defRPr/>
            </a:pPr>
            <a:r>
              <a:rPr lang="en-US" altLang="zh-CN" sz="2400" dirty="0" err="1">
                <a:solidFill>
                  <a:srgbClr val="0000FF"/>
                </a:solidFill>
                <a:latin typeface="STXinwei" panose="02010800040101010101" pitchFamily="2" charset="-122"/>
                <a:ea typeface="STXinwei" panose="02010800040101010101" pitchFamily="2" charset="-122"/>
              </a:rPr>
              <a:t>real_parent</a:t>
            </a:r>
            <a:r>
              <a:rPr lang="zh-CN" altLang="en-US" sz="2400" dirty="0">
                <a:solidFill>
                  <a:srgbClr val="0000FF"/>
                </a:solidFill>
                <a:latin typeface="STXinwei" panose="02010800040101010101" pitchFamily="2" charset="-122"/>
                <a:ea typeface="STXinwei" panose="02010800040101010101" pitchFamily="2" charset="-122"/>
              </a:rPr>
              <a:t>和</a:t>
            </a:r>
            <a:r>
              <a:rPr lang="en-US" altLang="zh-CN" sz="2400" dirty="0">
                <a:solidFill>
                  <a:srgbClr val="0000FF"/>
                </a:solidFill>
                <a:latin typeface="STXinwei" panose="02010800040101010101" pitchFamily="2" charset="-122"/>
                <a:ea typeface="STXinwei" panose="02010800040101010101" pitchFamily="2" charset="-122"/>
              </a:rPr>
              <a:t>parent</a:t>
            </a:r>
            <a:r>
              <a:rPr lang="zh-CN" altLang="en-US" sz="2400" dirty="0">
                <a:solidFill>
                  <a:srgbClr val="0000FF"/>
                </a:solidFill>
                <a:latin typeface="STXinwei" panose="02010800040101010101" pitchFamily="2" charset="-122"/>
                <a:ea typeface="STXinwei" panose="02010800040101010101" pitchFamily="2" charset="-122"/>
              </a:rPr>
              <a:t>的差别</a:t>
            </a:r>
            <a:endParaRPr lang="en-US" altLang="zh-CN" sz="2400" dirty="0">
              <a:solidFill>
                <a:srgbClr val="0000FF"/>
              </a:solidFill>
              <a:latin typeface="STXinwei" panose="02010800040101010101" pitchFamily="2" charset="-122"/>
              <a:ea typeface="STXinwei" panose="02010800040101010101" pitchFamily="2" charset="-122"/>
            </a:endParaRPr>
          </a:p>
          <a:p>
            <a:pPr lvl="1" eaLnBrk="1" hangingPunct="1">
              <a:defRPr/>
            </a:pPr>
            <a:r>
              <a:rPr lang="en-US" altLang="zh-CN" sz="2000" dirty="0" err="1">
                <a:latin typeface="STXinwei" panose="02010800040101010101" pitchFamily="2" charset="-122"/>
                <a:ea typeface="STXinwei" panose="02010800040101010101" pitchFamily="2" charset="-122"/>
              </a:rPr>
              <a:t>real_parent</a:t>
            </a:r>
            <a:r>
              <a:rPr lang="zh-CN" altLang="en-US" sz="2000" dirty="0">
                <a:latin typeface="STXinwei" panose="02010800040101010101" pitchFamily="2" charset="-122"/>
                <a:ea typeface="STXinwei" panose="02010800040101010101" pitchFamily="2" charset="-122"/>
              </a:rPr>
              <a:t>指通过</a:t>
            </a:r>
            <a:r>
              <a:rPr lang="en-US" altLang="zh-CN" sz="2000" dirty="0">
                <a:latin typeface="STXinwei" panose="02010800040101010101" pitchFamily="2" charset="-122"/>
                <a:ea typeface="STXinwei" panose="02010800040101010101" pitchFamily="2" charset="-122"/>
              </a:rPr>
              <a:t>fork</a:t>
            </a:r>
            <a:r>
              <a:rPr lang="zh-CN" altLang="en-US" sz="2000" dirty="0">
                <a:latin typeface="STXinwei" panose="02010800040101010101" pitchFamily="2" charset="-122"/>
                <a:ea typeface="STXinwei" panose="02010800040101010101" pitchFamily="2" charset="-122"/>
              </a:rPr>
              <a:t>创建自己的进程</a:t>
            </a:r>
            <a:endParaRPr lang="en-US" altLang="zh-CN" sz="2000" dirty="0">
              <a:latin typeface="STXinwei" panose="02010800040101010101" pitchFamily="2" charset="-122"/>
              <a:ea typeface="STXinwei" panose="02010800040101010101" pitchFamily="2" charset="-122"/>
            </a:endParaRPr>
          </a:p>
          <a:p>
            <a:pPr lvl="1" eaLnBrk="1" hangingPunct="1">
              <a:defRPr/>
            </a:pPr>
            <a:r>
              <a:rPr lang="en-US" altLang="zh-CN" sz="2000" dirty="0">
                <a:latin typeface="STXinwei" panose="02010800040101010101" pitchFamily="2" charset="-122"/>
                <a:ea typeface="STXinwei" panose="02010800040101010101" pitchFamily="2" charset="-122"/>
              </a:rPr>
              <a:t>parent</a:t>
            </a:r>
            <a:r>
              <a:rPr lang="zh-CN" altLang="en-US" sz="2000" dirty="0">
                <a:latin typeface="STXinwei" panose="02010800040101010101" pitchFamily="2" charset="-122"/>
                <a:ea typeface="STXinwei" panose="02010800040101010101" pitchFamily="2" charset="-122"/>
              </a:rPr>
              <a:t>指当前正在跟踪自己的进程</a:t>
            </a:r>
            <a:endParaRPr lang="en-US" altLang="zh-CN" sz="2000"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p:txBody>
          <a:bodyPr/>
          <a:lstStyle/>
          <a:p>
            <a:pPr>
              <a:defRPr/>
            </a:pPr>
            <a:fld id="{9341B8CC-2A9B-435A-BE35-1338E0A62EC2}"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B9D38F6-475A-44B6-801A-7FC4CAD15DAD}" type="slidenum">
              <a:rPr lang="en-US" altLang="zh-CN"/>
            </a:fld>
            <a:endParaRPr lang="en-US" altLang="zh-CN"/>
          </a:p>
        </p:txBody>
      </p:sp>
      <p:sp>
        <p:nvSpPr>
          <p:cNvPr id="577538" name="Rectangle 2"/>
          <p:cNvSpPr>
            <a:spLocks noGrp="1" noChangeArrowheads="1"/>
          </p:cNvSpPr>
          <p:nvPr>
            <p:ph type="title"/>
          </p:nvPr>
        </p:nvSpPr>
        <p:spPr/>
        <p:txBody>
          <a:bodyPr/>
          <a:lstStyle/>
          <a:p>
            <a:pPr eaLnBrk="1" hangingPunct="1">
              <a:defRPr/>
            </a:pPr>
            <a:r>
              <a:rPr lang="en-US" altLang="zh-CN" dirty="0"/>
              <a:t>clone()</a:t>
            </a:r>
            <a:r>
              <a:rPr lang="zh-CN" altLang="en-US" dirty="0"/>
              <a:t>函数调用示例</a:t>
            </a:r>
            <a:endParaRPr lang="zh-CN" altLang="en-US" dirty="0"/>
          </a:p>
        </p:txBody>
      </p:sp>
      <p:sp>
        <p:nvSpPr>
          <p:cNvPr id="577539" name="Rectangle 3"/>
          <p:cNvSpPr>
            <a:spLocks noGrp="1" noChangeArrowheads="1"/>
          </p:cNvSpPr>
          <p:nvPr>
            <p:ph type="body" idx="1"/>
          </p:nvPr>
        </p:nvSpPr>
        <p:spPr/>
        <p:txBody>
          <a:bodyPr/>
          <a:lstStyle/>
          <a:p>
            <a:pPr eaLnBrk="1" hangingPunct="1">
              <a:defRPr/>
            </a:pPr>
            <a:endParaRPr lang="zh-CN" altLang="zh-CN" dirty="0"/>
          </a:p>
        </p:txBody>
      </p:sp>
      <p:pic>
        <p:nvPicPr>
          <p:cNvPr id="64517" name="Picture 4"/>
          <p:cNvPicPr>
            <a:picLocks noChangeAspect="1" noChangeArrowheads="1"/>
          </p:cNvPicPr>
          <p:nvPr/>
        </p:nvPicPr>
        <p:blipFill>
          <a:blip r:embed="rId1" cstate="print"/>
          <a:srcRect/>
          <a:stretch>
            <a:fillRect/>
          </a:stretch>
        </p:blipFill>
        <p:spPr bwMode="auto">
          <a:xfrm>
            <a:off x="827088" y="2276475"/>
            <a:ext cx="8137525" cy="29448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do_fork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处理流程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为子进程分配</a:t>
            </a:r>
            <a:r>
              <a:rPr lang="en-US" altLang="zh-CN" dirty="0" err="1">
                <a:latin typeface="华文新魏" charset="0"/>
                <a:ea typeface="华文新魏" charset="0"/>
                <a:cs typeface="华文新魏" charset="0"/>
              </a:rPr>
              <a:t>pid</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创建</a:t>
            </a: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分配</a:t>
            </a:r>
            <a:r>
              <a:rPr lang="en-US" altLang="zh-CN" dirty="0" err="1">
                <a:latin typeface="华文新魏" charset="0"/>
                <a:ea typeface="华文新魏" charset="0"/>
                <a:cs typeface="华文新魏" charset="0"/>
              </a:rPr>
              <a:t>thread_info</a:t>
            </a:r>
            <a:r>
              <a:rPr lang="zh-CN" altLang="zh-CN" dirty="0">
                <a:latin typeface="华文新魏" charset="0"/>
                <a:ea typeface="华文新魏" charset="0"/>
                <a:cs typeface="华文新魏" charset="0"/>
              </a:rPr>
              <a:t>结构和核心栈</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复制父进程的</a:t>
            </a: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信息和</a:t>
            </a:r>
            <a:r>
              <a:rPr lang="en-US" altLang="zh-CN" dirty="0" err="1">
                <a:latin typeface="华文新魏" charset="0"/>
                <a:ea typeface="华文新魏" charset="0"/>
                <a:cs typeface="华文新魏" charset="0"/>
              </a:rPr>
              <a:t>thread_info</a:t>
            </a:r>
            <a:r>
              <a:rPr lang="zh-CN" altLang="zh-CN" dirty="0">
                <a:latin typeface="华文新魏" charset="0"/>
                <a:ea typeface="华文新魏" charset="0"/>
                <a:cs typeface="华文新魏" charset="0"/>
              </a:rPr>
              <a:t>信息</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分配和初始化进程记账信息</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根据标志</a:t>
            </a:r>
            <a:r>
              <a:rPr lang="zh-CN" altLang="zh-CN" dirty="0">
                <a:latin typeface="华文新魏" charset="0"/>
                <a:ea typeface="华文新魏" charset="0"/>
                <a:cs typeface="华文新魏" charset="0"/>
              </a:rPr>
              <a:t>复制并继承父进程的信号量、文件、信号和进程地址空间和名字空间</a:t>
            </a:r>
            <a:r>
              <a:rPr lang="zh-CN" altLang="en-US" dirty="0">
                <a:latin typeface="华文新魏" charset="0"/>
                <a:ea typeface="华文新魏" charset="0"/>
                <a:cs typeface="华文新魏" charset="0"/>
              </a:rPr>
              <a:t>等信息</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初始化核心栈</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状态设置为</a:t>
            </a:r>
            <a:r>
              <a:rPr lang="en-US" altLang="zh-CN" dirty="0">
                <a:latin typeface="华文新魏" charset="0"/>
                <a:ea typeface="华文新魏" charset="0"/>
                <a:cs typeface="华文新魏" charset="0"/>
              </a:rPr>
              <a:t>TASK_RUNNING</a:t>
            </a:r>
            <a:r>
              <a:rPr lang="zh-CN" altLang="zh-CN" sz="2000" dirty="0">
                <a:latin typeface="华文新魏" charset="0"/>
                <a:ea typeface="华文新魏" charset="0"/>
                <a:cs typeface="华文新魏" charset="0"/>
              </a:rPr>
              <a:t>，</a:t>
            </a:r>
            <a:r>
              <a:rPr lang="zh-CN" altLang="zh-CN" dirty="0">
                <a:latin typeface="华文新魏" charset="0"/>
                <a:ea typeface="华文新魏" charset="0"/>
                <a:cs typeface="华文新魏" charset="0"/>
              </a:rPr>
              <a:t>并将父进程时间片余额的一半分给它</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将子进程插入双向链表哈希链表 </a:t>
            </a:r>
            <a:endParaRPr lang="en-US" altLang="zh-CN" dirty="0">
              <a:latin typeface="华文新魏" charset="0"/>
              <a:ea typeface="华文新魏" charset="0"/>
              <a:cs typeface="华文新魏" charset="0"/>
            </a:endParaRPr>
          </a:p>
          <a:p>
            <a:endParaRPr lang="zh-CN" altLang="zh-CN" dirty="0">
              <a:latin typeface="华文新魏" charset="0"/>
              <a:ea typeface="华文新魏" charset="0"/>
              <a:cs typeface="华文新魏" charset="0"/>
            </a:endParaRPr>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do_fork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处理流程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如果</a:t>
            </a:r>
            <a:r>
              <a:rPr lang="en-US" altLang="zh-CN" dirty="0" err="1">
                <a:latin typeface="华文新魏" charset="0"/>
                <a:ea typeface="华文新魏" charset="0"/>
                <a:cs typeface="华文新魏" charset="0"/>
              </a:rPr>
              <a:t>clone_flags</a:t>
            </a:r>
            <a:r>
              <a:rPr lang="zh-CN" altLang="zh-CN" dirty="0">
                <a:latin typeface="华文新魏" charset="0"/>
                <a:ea typeface="华文新魏" charset="0"/>
                <a:cs typeface="华文新魏" charset="0"/>
              </a:rPr>
              <a:t>包含</a:t>
            </a:r>
            <a:r>
              <a:rPr lang="en-US" altLang="zh-CN" dirty="0">
                <a:latin typeface="华文新魏" charset="0"/>
                <a:ea typeface="华文新魏" charset="0"/>
                <a:cs typeface="华文新魏" charset="0"/>
              </a:rPr>
              <a:t>CLONE_STOPPED</a:t>
            </a:r>
            <a:r>
              <a:rPr lang="zh-CN" altLang="zh-CN" dirty="0">
                <a:latin typeface="华文新魏" charset="0"/>
                <a:ea typeface="华文新魏" charset="0"/>
                <a:cs typeface="华文新魏" charset="0"/>
              </a:rPr>
              <a:t>标志，把子进程状态改为</a:t>
            </a:r>
            <a:r>
              <a:rPr lang="en-US" altLang="zh-CN" dirty="0">
                <a:latin typeface="华文新魏" charset="0"/>
                <a:ea typeface="华文新魏" charset="0"/>
                <a:cs typeface="华文新魏" charset="0"/>
              </a:rPr>
              <a:t>TASK_STOPPED</a:t>
            </a:r>
            <a:r>
              <a:rPr lang="zh-CN" altLang="zh-CN" dirty="0">
                <a:latin typeface="华文新魏" charset="0"/>
                <a:ea typeface="华文新魏" charset="0"/>
                <a:cs typeface="华文新魏" charset="0"/>
              </a:rPr>
              <a:t>；否则调用</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activate_task</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将子进程加入运行队列</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如果</a:t>
            </a:r>
            <a:r>
              <a:rPr lang="en-US" altLang="zh-CN" dirty="0" err="1">
                <a:latin typeface="华文新魏" charset="0"/>
                <a:ea typeface="华文新魏" charset="0"/>
                <a:cs typeface="华文新魏" charset="0"/>
              </a:rPr>
              <a:t>clone_flags</a:t>
            </a:r>
            <a:r>
              <a:rPr lang="zh-CN" altLang="zh-CN" dirty="0">
                <a:latin typeface="华文新魏" charset="0"/>
                <a:ea typeface="华文新魏" charset="0"/>
                <a:cs typeface="华文新魏" charset="0"/>
              </a:rPr>
              <a:t>包含</a:t>
            </a:r>
            <a:r>
              <a:rPr lang="en-US" altLang="zh-CN" dirty="0">
                <a:latin typeface="华文新魏" charset="0"/>
                <a:ea typeface="华文新魏" charset="0"/>
                <a:cs typeface="华文新魏" charset="0"/>
              </a:rPr>
              <a:t>CLONE_VFORK </a:t>
            </a:r>
            <a:r>
              <a:rPr lang="zh-CN" altLang="zh-CN" dirty="0">
                <a:latin typeface="华文新魏" charset="0"/>
                <a:ea typeface="华文新魏" charset="0"/>
                <a:cs typeface="华文新魏" charset="0"/>
              </a:rPr>
              <a:t>标志，把父进程设置为阻塞状态直到子进程释放进程地址空间</a:t>
            </a:r>
            <a:endParaRPr lang="en-US" altLang="zh-CN" dirty="0">
              <a:latin typeface="华文新魏" charset="0"/>
              <a:ea typeface="华文新魏" charset="0"/>
              <a:cs typeface="华文新魏" charset="0"/>
            </a:endParaRPr>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中断是指程序执行过程中，遇到急需处理的事件时，暂时中止</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上现行程序的运行，转去执行相应的事件处理程序，待处理完成后再返回原程序被中断处或调度其他程序执行的过程</a:t>
            </a:r>
            <a:endParaRPr lang="en-US" altLang="zh-CN" dirty="0">
              <a:latin typeface="华文新魏" charset="0"/>
              <a:ea typeface="华文新魏" charset="0"/>
              <a:cs typeface="华文新魏" charset="0"/>
            </a:endParaRPr>
          </a:p>
          <a:p>
            <a:pPr lvl="1"/>
            <a:r>
              <a:rPr lang="zh-CN" altLang="zh-CN" dirty="0"/>
              <a:t>不同计算机系统中，通常有不同的中断源和中断装置，它们有一个共性，即</a:t>
            </a:r>
            <a:r>
              <a:rPr lang="zh-CN" altLang="zh-CN" dirty="0">
                <a:solidFill>
                  <a:srgbClr val="FF0000"/>
                </a:solidFill>
              </a:rPr>
              <a:t>在中断事件发生后，中断装置能改变处理器内操作的执行顺序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进程终止</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设置标志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需要时从某些队列中移出进程</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释放进程占用的各种资源</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exit_mm</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exit_files</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exit_fs</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exit_sem</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exit_sighand</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exit_namespace</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exit_thread</a:t>
            </a:r>
            <a:r>
              <a:rPr lang="en-US"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 释放资源时，先将</a:t>
            </a:r>
            <a:r>
              <a:rPr lang="zh-CN" altLang="zh-CN" dirty="0">
                <a:solidFill>
                  <a:srgbClr val="FF0000"/>
                </a:solidFill>
                <a:latin typeface="华文新魏" charset="0"/>
                <a:ea typeface="华文新魏" charset="0"/>
                <a:cs typeface="华文新魏" charset="0"/>
              </a:rPr>
              <a:t>共享计数器减</a:t>
            </a:r>
            <a:r>
              <a:rPr lang="en-US" altLang="zh-CN" dirty="0">
                <a:solidFill>
                  <a:srgbClr val="FF0000"/>
                </a:solidFill>
                <a:latin typeface="华文新魏" charset="0"/>
                <a:ea typeface="华文新魏" charset="0"/>
                <a:cs typeface="华文新魏" charset="0"/>
              </a:rPr>
              <a:t>1</a:t>
            </a:r>
            <a:endParaRPr lang="en-US" altLang="zh-CN" dirty="0">
              <a:solidFill>
                <a:srgbClr val="FF0000"/>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若不为</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表明有其他进程在使用该资源，此时直接返回</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否则才真正释放资源</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设置进程</a:t>
            </a:r>
            <a:r>
              <a:rPr lang="zh-CN" altLang="zh-CN" dirty="0">
                <a:solidFill>
                  <a:srgbClr val="FF0000"/>
                </a:solidFill>
                <a:latin typeface="华文新魏" charset="0"/>
                <a:ea typeface="华文新魏" charset="0"/>
                <a:cs typeface="华文新魏" charset="0"/>
              </a:rPr>
              <a:t>退出码</a:t>
            </a:r>
            <a:r>
              <a:rPr lang="zh-CN" altLang="zh-CN" dirty="0">
                <a:latin typeface="华文新魏" charset="0"/>
                <a:ea typeface="华文新魏" charset="0"/>
                <a:cs typeface="华文新魏" charset="0"/>
              </a:rPr>
              <a:t>，处理进程与父进程和子进程的关系</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在该函数中，置状态为</a:t>
            </a:r>
            <a:r>
              <a:rPr lang="en-US" altLang="zh-CN" dirty="0">
                <a:latin typeface="华文新魏" charset="0"/>
                <a:ea typeface="华文新魏" charset="0"/>
                <a:cs typeface="华文新魏" charset="0"/>
              </a:rPr>
              <a:t>TASK_ZOMBIE</a:t>
            </a:r>
            <a:r>
              <a:rPr lang="zh-CN" altLang="zh-CN" dirty="0">
                <a:latin typeface="华文新魏" charset="0"/>
                <a:ea typeface="华文新魏" charset="0"/>
                <a:cs typeface="华文新魏" charset="0"/>
              </a:rPr>
              <a:t>，使其成为僵死进程</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调用</a:t>
            </a:r>
            <a:r>
              <a:rPr lang="en-US" altLang="zh-CN" dirty="0">
                <a:latin typeface="华文新魏" charset="0"/>
                <a:ea typeface="华文新魏" charset="0"/>
                <a:cs typeface="华文新魏" charset="0"/>
              </a:rPr>
              <a:t>schedule( )</a:t>
            </a:r>
            <a:r>
              <a:rPr lang="zh-CN" altLang="zh-CN" dirty="0">
                <a:latin typeface="华文新魏" charset="0"/>
                <a:ea typeface="华文新魏" charset="0"/>
                <a:cs typeface="华文新魏" charset="0"/>
              </a:rPr>
              <a:t>函数调度并切换到其他进程</a:t>
            </a:r>
            <a:endParaRPr lang="zh-CN" altLang="zh-CN" dirty="0">
              <a:latin typeface="华文新魏" charset="0"/>
              <a:ea typeface="华文新魏" charset="0"/>
              <a:cs typeface="华文新魏" charset="0"/>
            </a:endParaRPr>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A4DA008-AFF8-49EA-9A46-8715D25BA9FF}" type="slidenum">
              <a:rPr lang="en-US" altLang="zh-CN"/>
            </a:fld>
            <a:endParaRPr lang="en-US" altLang="zh-CN"/>
          </a:p>
        </p:txBody>
      </p:sp>
      <p:sp>
        <p:nvSpPr>
          <p:cNvPr id="580610" name="Rectangle 2"/>
          <p:cNvSpPr>
            <a:spLocks noGrp="1" noChangeArrowheads="1"/>
          </p:cNvSpPr>
          <p:nvPr>
            <p:ph type="title"/>
          </p:nvPr>
        </p:nvSpPr>
        <p:spPr/>
        <p:txBody>
          <a:bodyPr/>
          <a:lstStyle/>
          <a:p>
            <a:pPr eaLnBrk="1" hangingPunct="1">
              <a:defRPr/>
            </a:pPr>
            <a:r>
              <a:rPr lang="en-US" altLang="zh-CN" dirty="0"/>
              <a:t>Linux</a:t>
            </a:r>
            <a:r>
              <a:rPr lang="zh-CN" altLang="en-US" dirty="0"/>
              <a:t>的线程描述机制</a:t>
            </a:r>
            <a:endParaRPr lang="zh-CN" altLang="en-US" dirty="0"/>
          </a:p>
        </p:txBody>
      </p:sp>
      <p:sp>
        <p:nvSpPr>
          <p:cNvPr id="580611"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其他多线程操作系统</a:t>
            </a:r>
            <a:endParaRPr lang="zh-CN" altLang="en-US"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通过两种数据结构来表示线程和进程：</a:t>
            </a:r>
            <a:r>
              <a:rPr lang="zh-CN" altLang="en-US" dirty="0">
                <a:solidFill>
                  <a:srgbClr val="FF0000"/>
                </a:solidFill>
                <a:latin typeface="STXinwei" panose="02010800040101010101" pitchFamily="2" charset="-122"/>
                <a:ea typeface="STXinwei" panose="02010800040101010101" pitchFamily="2" charset="-122"/>
              </a:rPr>
              <a:t>进程表项</a:t>
            </a:r>
            <a:r>
              <a:rPr lang="zh-CN" altLang="en-US" dirty="0">
                <a:latin typeface="STXinwei" panose="02010800040101010101" pitchFamily="2" charset="-122"/>
                <a:ea typeface="STXinwei" panose="02010800040101010101" pitchFamily="2" charset="-122"/>
              </a:rPr>
              <a:t>和</a:t>
            </a:r>
            <a:r>
              <a:rPr lang="zh-CN" altLang="en-US" dirty="0">
                <a:solidFill>
                  <a:srgbClr val="FF0000"/>
                </a:solidFill>
                <a:latin typeface="STXinwei" panose="02010800040101010101" pitchFamily="2" charset="-122"/>
                <a:ea typeface="STXinwei" panose="02010800040101010101" pitchFamily="2" charset="-122"/>
              </a:rPr>
              <a:t>线程表项</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每个进程表项可以指向若干个线程表项，调度器在进程的时间片内再调度线程</a:t>
            </a:r>
            <a:endParaRPr lang="zh-CN" altLang="en-US" dirty="0">
              <a:latin typeface="STXinwei" panose="02010800040101010101" pitchFamily="2" charset="-122"/>
              <a:ea typeface="STXinwei" panose="02010800040101010101" pitchFamily="2" charset="-122"/>
            </a:endParaRPr>
          </a:p>
          <a:p>
            <a:pPr eaLnBrk="1" hangingPunct="1">
              <a:defRPr/>
            </a:pPr>
            <a:r>
              <a:rPr lang="en-US" altLang="zh-CN" dirty="0">
                <a:latin typeface="STXinwei" panose="02010800040101010101" pitchFamily="2" charset="-122"/>
                <a:ea typeface="STXinwei" panose="02010800040101010101" pitchFamily="2" charset="-122"/>
              </a:rPr>
              <a:t>Linux</a:t>
            </a:r>
            <a:r>
              <a:rPr lang="zh-CN" altLang="en-US" dirty="0">
                <a:latin typeface="STXinwei" panose="02010800040101010101" pitchFamily="2" charset="-122"/>
                <a:ea typeface="STXinwei" panose="02010800040101010101" pitchFamily="2" charset="-122"/>
              </a:rPr>
              <a:t>系统</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从内核角度，没有线程概念，所有线程当进程来实现</a:t>
            </a:r>
            <a:endParaRPr lang="zh-CN" altLang="en-US"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线程被视为与其他进程共享某些资源的进程，都有自己的进程描述符</a:t>
            </a:r>
            <a:r>
              <a:rPr lang="en-US" altLang="zh-CN" dirty="0" err="1">
                <a:solidFill>
                  <a:srgbClr val="FF0D0D"/>
                </a:solidFill>
                <a:latin typeface="STXinwei" panose="02010800040101010101" pitchFamily="2" charset="-122"/>
                <a:ea typeface="STXinwei" panose="02010800040101010101" pitchFamily="2" charset="-122"/>
              </a:rPr>
              <a:t>task_struct</a:t>
            </a:r>
            <a:endParaRPr lang="en-US" altLang="zh-CN" dirty="0">
              <a:solidFill>
                <a:srgbClr val="FF0D0D"/>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内核没有针对线程的调度算法或数</a:t>
            </a:r>
            <a:r>
              <a:rPr lang="zh-CN" altLang="en-US" dirty="0"/>
              <a:t>据结构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的线程描述机制</a:t>
            </a:r>
            <a:endParaRPr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defRPr/>
            </a:pPr>
            <a:r>
              <a:rPr lang="zh-CN" altLang="en-US" dirty="0">
                <a:latin typeface="华文新魏"/>
                <a:cs typeface="华文新魏"/>
              </a:rPr>
              <a:t>举例（包含两个线程的进程）</a:t>
            </a:r>
            <a:endParaRPr lang="zh-CN" altLang="en-US" dirty="0">
              <a:latin typeface="华文新魏"/>
              <a:cs typeface="华文新魏"/>
            </a:endParaRPr>
          </a:p>
          <a:p>
            <a:pPr lvl="1" eaLnBrk="1" hangingPunct="1">
              <a:defRPr/>
            </a:pPr>
            <a:r>
              <a:rPr lang="zh-CN" altLang="en-US" dirty="0"/>
              <a:t>对于非</a:t>
            </a:r>
            <a:r>
              <a:rPr lang="en-US" altLang="zh-CN" dirty="0"/>
              <a:t>Linux</a:t>
            </a:r>
            <a:r>
              <a:rPr lang="zh-CN" altLang="en-US" dirty="0"/>
              <a:t>系统</a:t>
            </a:r>
            <a:endParaRPr lang="en-US" altLang="zh-CN" dirty="0"/>
          </a:p>
          <a:p>
            <a:pPr lvl="2" eaLnBrk="1" hangingPunct="1">
              <a:defRPr/>
            </a:pPr>
            <a:r>
              <a:rPr lang="zh-CN" altLang="en-US" dirty="0">
                <a:latin typeface="华文新魏"/>
                <a:ea typeface="华文新魏"/>
                <a:cs typeface="华文新魏"/>
              </a:rPr>
              <a:t>有一个包含</a:t>
            </a:r>
            <a:r>
              <a:rPr lang="zh-CN" altLang="en-US" dirty="0">
                <a:solidFill>
                  <a:srgbClr val="FF0000"/>
                </a:solidFill>
                <a:latin typeface="华文新魏"/>
                <a:ea typeface="华文新魏"/>
                <a:cs typeface="华文新魏"/>
              </a:rPr>
              <a:t>两个不同线程指针</a:t>
            </a:r>
            <a:r>
              <a:rPr lang="zh-CN" altLang="en-US" dirty="0">
                <a:latin typeface="华文新魏"/>
                <a:ea typeface="华文新魏"/>
                <a:cs typeface="华文新魏"/>
              </a:rPr>
              <a:t>的进程描述符</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每个线程指针描述其独占资源</a:t>
            </a:r>
            <a:endParaRPr lang="zh-CN" altLang="en-US" dirty="0">
              <a:latin typeface="华文新魏"/>
              <a:ea typeface="华文新魏"/>
              <a:cs typeface="华文新魏"/>
            </a:endParaRPr>
          </a:p>
          <a:p>
            <a:pPr lvl="1" eaLnBrk="1" hangingPunct="1">
              <a:defRPr/>
            </a:pPr>
            <a:r>
              <a:rPr lang="zh-CN" altLang="en-US" dirty="0"/>
              <a:t>对于</a:t>
            </a:r>
            <a:r>
              <a:rPr lang="en-US" altLang="zh-CN" dirty="0"/>
              <a:t>Linux</a:t>
            </a:r>
            <a:r>
              <a:rPr lang="zh-CN" altLang="en-US" dirty="0"/>
              <a:t>系统</a:t>
            </a:r>
            <a:endParaRPr lang="en-US" altLang="zh-CN" dirty="0"/>
          </a:p>
          <a:p>
            <a:pPr lvl="2" eaLnBrk="1" hangingPunct="1">
              <a:defRPr/>
            </a:pPr>
            <a:r>
              <a:rPr lang="zh-CN" altLang="en-US" dirty="0">
                <a:latin typeface="华文新魏"/>
                <a:ea typeface="华文新魏"/>
                <a:cs typeface="华文新魏"/>
              </a:rPr>
              <a:t>创建两个进程并分配</a:t>
            </a:r>
            <a:r>
              <a:rPr lang="zh-CN" altLang="en-US" dirty="0">
                <a:solidFill>
                  <a:srgbClr val="FF0000"/>
                </a:solidFill>
                <a:latin typeface="华文新魏"/>
                <a:ea typeface="华文新魏"/>
                <a:cs typeface="华文新魏"/>
              </a:rPr>
              <a:t>两个普通</a:t>
            </a:r>
            <a:r>
              <a:rPr lang="en-US" altLang="zh-CN" dirty="0" err="1">
                <a:solidFill>
                  <a:srgbClr val="FF0000"/>
                </a:solidFill>
                <a:latin typeface="华文新魏"/>
                <a:ea typeface="华文新魏"/>
                <a:cs typeface="华文新魏"/>
              </a:rPr>
              <a:t>task_struct</a:t>
            </a:r>
            <a:r>
              <a:rPr lang="zh-CN" altLang="en-US" dirty="0">
                <a:solidFill>
                  <a:srgbClr val="FF0000"/>
                </a:solidFill>
                <a:latin typeface="华文新魏"/>
                <a:ea typeface="华文新魏"/>
                <a:cs typeface="华文新魏"/>
              </a:rPr>
              <a:t>结构</a:t>
            </a:r>
            <a:endParaRPr lang="en-US" altLang="zh-CN" dirty="0">
              <a:solidFill>
                <a:srgbClr val="FF0000"/>
              </a:solidFill>
              <a:latin typeface="华文新魏"/>
              <a:ea typeface="华文新魏"/>
              <a:cs typeface="华文新魏"/>
            </a:endParaRPr>
          </a:p>
          <a:p>
            <a:pPr lvl="2" eaLnBrk="1" hangingPunct="1">
              <a:defRPr/>
            </a:pPr>
            <a:r>
              <a:rPr lang="zh-CN" altLang="en-US" dirty="0">
                <a:latin typeface="华文新魏"/>
                <a:ea typeface="华文新魏"/>
                <a:cs typeface="华文新魏"/>
              </a:rPr>
              <a:t>建立两个进程时只要指定它们共享的某些资源</a:t>
            </a:r>
            <a:endParaRPr lang="en-US" altLang="zh-CN" dirty="0">
              <a:latin typeface="华文新魏"/>
              <a:ea typeface="华文新魏"/>
              <a:cs typeface="华文新魏"/>
            </a:endParaRPr>
          </a:p>
          <a:p>
            <a:pPr eaLnBrk="1" hangingPunct="1">
              <a:defRPr/>
            </a:pPr>
            <a:endParaRPr lang="zh-CN" altLang="en-US" dirty="0"/>
          </a:p>
        </p:txBody>
      </p:sp>
      <p:sp>
        <p:nvSpPr>
          <p:cNvPr id="4" name="灯片编号占位符 3"/>
          <p:cNvSpPr>
            <a:spLocks noGrp="1"/>
          </p:cNvSpPr>
          <p:nvPr>
            <p:ph type="sldNum" sz="quarter" idx="10"/>
          </p:nvPr>
        </p:nvSpPr>
        <p:spPr/>
        <p:txBody>
          <a:bodyPr/>
          <a:lstStyle/>
          <a:p>
            <a:pPr>
              <a:defRPr/>
            </a:pPr>
            <a:fld id="{87332B2D-EA21-4A75-9EE8-B91C08254BF0}" type="slidenum">
              <a:rPr lang="en-US" altLang="zh-CN" smtClean="0"/>
            </a:fld>
            <a:endParaRPr lang="en-US" altLang="zh-CN" dirty="0"/>
          </a:p>
        </p:txBody>
      </p:sp>
      <p:sp>
        <p:nvSpPr>
          <p:cNvPr id="8" name="矩形 7"/>
          <p:cNvSpPr/>
          <p:nvPr/>
        </p:nvSpPr>
        <p:spPr>
          <a:xfrm>
            <a:off x="1857375" y="5862439"/>
            <a:ext cx="1471613" cy="369888"/>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000000">
                      <a:alpha val="43137"/>
                    </a:srgbClr>
                  </a:outerShdw>
                </a:effectLst>
              </a:rPr>
              <a:t>非</a:t>
            </a:r>
            <a:r>
              <a:rPr lang="en-US" altLang="zh-CN" sz="1800" b="1" dirty="0">
                <a:solidFill>
                  <a:srgbClr val="0000FF"/>
                </a:solidFill>
                <a:effectLst>
                  <a:outerShdw blurRad="38100" dist="38100" dir="2700000" algn="tl">
                    <a:srgbClr val="000000">
                      <a:alpha val="43137"/>
                    </a:srgbClr>
                  </a:outerShdw>
                </a:effectLst>
              </a:rPr>
              <a:t>Linux</a:t>
            </a:r>
            <a:r>
              <a:rPr lang="zh-CN" altLang="en-US" sz="1800" b="1" dirty="0">
                <a:solidFill>
                  <a:srgbClr val="0000FF"/>
                </a:solidFill>
                <a:effectLst>
                  <a:outerShdw blurRad="38100" dist="38100" dir="2700000" algn="tl">
                    <a:srgbClr val="000000">
                      <a:alpha val="43137"/>
                    </a:srgbClr>
                  </a:outerShdw>
                </a:effectLst>
              </a:rPr>
              <a:t>系统</a:t>
            </a:r>
            <a:endParaRPr lang="zh-CN" altLang="en-US" sz="1800" b="1" dirty="0">
              <a:solidFill>
                <a:srgbClr val="0000FF"/>
              </a:solidFill>
              <a:effectLst>
                <a:outerShdw blurRad="38100" dist="38100" dir="2700000" algn="tl">
                  <a:srgbClr val="000000">
                    <a:alpha val="43137"/>
                  </a:srgbClr>
                </a:outerShdw>
              </a:effectLst>
            </a:endParaRPr>
          </a:p>
        </p:txBody>
      </p:sp>
      <p:sp>
        <p:nvSpPr>
          <p:cNvPr id="9" name="矩形 8"/>
          <p:cNvSpPr/>
          <p:nvPr/>
        </p:nvSpPr>
        <p:spPr>
          <a:xfrm>
            <a:off x="5500688" y="5862439"/>
            <a:ext cx="1239837" cy="369888"/>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en-US" altLang="zh-CN" sz="1800" b="1" dirty="0">
                <a:solidFill>
                  <a:srgbClr val="0000FF"/>
                </a:solidFill>
                <a:effectLst>
                  <a:outerShdw blurRad="38100" dist="38100" dir="2700000" algn="tl">
                    <a:srgbClr val="000000">
                      <a:alpha val="43137"/>
                    </a:srgbClr>
                  </a:outerShdw>
                </a:effectLst>
              </a:rPr>
              <a:t>Linux</a:t>
            </a:r>
            <a:r>
              <a:rPr lang="zh-CN" altLang="en-US" sz="1800" b="1" dirty="0">
                <a:solidFill>
                  <a:srgbClr val="0000FF"/>
                </a:solidFill>
                <a:effectLst>
                  <a:outerShdw blurRad="38100" dist="38100" dir="2700000" algn="tl">
                    <a:srgbClr val="000000">
                      <a:alpha val="43137"/>
                    </a:srgbClr>
                  </a:outerShdw>
                </a:effectLst>
              </a:rPr>
              <a:t>系统</a:t>
            </a:r>
            <a:endParaRPr lang="zh-CN" altLang="en-US" sz="1800" b="1" dirty="0">
              <a:solidFill>
                <a:srgbClr val="0000FF"/>
              </a:solidFill>
              <a:effectLst>
                <a:outerShdw blurRad="38100" dist="38100" dir="2700000" algn="tl">
                  <a:srgbClr val="000000">
                    <a:alpha val="43137"/>
                  </a:srgbClr>
                </a:outerShdw>
              </a:effectLst>
            </a:endParaRPr>
          </a:p>
        </p:txBody>
      </p:sp>
      <p:pic>
        <p:nvPicPr>
          <p:cNvPr id="73735" name="Picture 2"/>
          <p:cNvPicPr>
            <a:picLocks noChangeAspect="1" noChangeArrowheads="1"/>
          </p:cNvPicPr>
          <p:nvPr/>
        </p:nvPicPr>
        <p:blipFill>
          <a:blip r:embed="rId1" cstate="print"/>
          <a:srcRect/>
          <a:stretch>
            <a:fillRect/>
          </a:stretch>
        </p:blipFill>
        <p:spPr bwMode="auto">
          <a:xfrm>
            <a:off x="1714500" y="4005064"/>
            <a:ext cx="2428875" cy="1836738"/>
          </a:xfrm>
          <a:prstGeom prst="rect">
            <a:avLst/>
          </a:prstGeom>
          <a:noFill/>
          <a:ln w="9525">
            <a:noFill/>
            <a:miter lim="800000"/>
            <a:headEnd/>
            <a:tailEnd/>
          </a:ln>
        </p:spPr>
      </p:pic>
      <p:pic>
        <p:nvPicPr>
          <p:cNvPr id="73736" name="Picture 3"/>
          <p:cNvPicPr>
            <a:picLocks noChangeAspect="1" noChangeArrowheads="1"/>
          </p:cNvPicPr>
          <p:nvPr/>
        </p:nvPicPr>
        <p:blipFill>
          <a:blip r:embed="rId2" cstate="print"/>
          <a:srcRect/>
          <a:stretch>
            <a:fillRect/>
          </a:stretch>
        </p:blipFill>
        <p:spPr bwMode="auto">
          <a:xfrm>
            <a:off x="5000625" y="3901405"/>
            <a:ext cx="2533650" cy="20478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的线程分类</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a:latin typeface="华文新魏"/>
                <a:cs typeface="华文新魏"/>
              </a:rPr>
              <a:t>用户线程</a:t>
            </a:r>
            <a:endParaRPr lang="en-US" altLang="zh-CN" dirty="0">
              <a:latin typeface="华文新魏"/>
              <a:cs typeface="华文新魏"/>
            </a:endParaRPr>
          </a:p>
          <a:p>
            <a:pPr lvl="1" eaLnBrk="1" hangingPunct="1">
              <a:defRPr/>
            </a:pPr>
            <a:r>
              <a:rPr lang="zh-CN" altLang="en-US" dirty="0"/>
              <a:t>存在于用户空间中，通过</a:t>
            </a:r>
            <a:r>
              <a:rPr lang="zh-CN" altLang="en-US" dirty="0">
                <a:solidFill>
                  <a:srgbClr val="FF0000"/>
                </a:solidFill>
              </a:rPr>
              <a:t>线程库实现</a:t>
            </a:r>
            <a:endParaRPr lang="zh-CN" altLang="en-US" dirty="0">
              <a:solidFill>
                <a:srgbClr val="FF0000"/>
              </a:solidFill>
            </a:endParaRPr>
          </a:p>
          <a:p>
            <a:pPr lvl="1" eaLnBrk="1" hangingPunct="1">
              <a:defRPr/>
            </a:pPr>
            <a:r>
              <a:rPr lang="zh-CN" altLang="en-US" dirty="0"/>
              <a:t>线程创建和调度都在用户空间进行，以进程为单位调度</a:t>
            </a:r>
            <a:endParaRPr lang="zh-CN" altLang="en-US" dirty="0"/>
          </a:p>
          <a:p>
            <a:pPr lvl="1" eaLnBrk="1" hangingPunct="1">
              <a:buSzPct val="90000"/>
              <a:defRPr/>
            </a:pPr>
            <a:r>
              <a:rPr lang="zh-CN" altLang="en-US" dirty="0"/>
              <a:t>特点</a:t>
            </a:r>
            <a:endParaRPr lang="zh-CN" altLang="en-US" dirty="0"/>
          </a:p>
          <a:p>
            <a:pPr lvl="2" eaLnBrk="1" hangingPunct="1">
              <a:buSzPct val="90000"/>
              <a:defRPr/>
            </a:pPr>
            <a:r>
              <a:rPr lang="zh-CN" altLang="en-US" dirty="0">
                <a:latin typeface="华文新魏"/>
                <a:ea typeface="华文新魏"/>
                <a:cs typeface="华文新魏"/>
              </a:rPr>
              <a:t>同一进程内的线程切换不需要转换到内核</a:t>
            </a:r>
            <a:endParaRPr lang="zh-CN" altLang="en-US" dirty="0">
              <a:latin typeface="华文新魏"/>
              <a:ea typeface="华文新魏"/>
              <a:cs typeface="华文新魏"/>
            </a:endParaRPr>
          </a:p>
          <a:p>
            <a:pPr lvl="2" eaLnBrk="1" hangingPunct="1">
              <a:buSzPct val="90000"/>
              <a:defRPr/>
            </a:pPr>
            <a:r>
              <a:rPr lang="zh-CN" altLang="en-US" dirty="0">
                <a:latin typeface="华文新魏"/>
                <a:ea typeface="华文新魏"/>
                <a:cs typeface="华文新魏"/>
              </a:rPr>
              <a:t>系统调度阻塞问题，不能充分利用多处理器</a:t>
            </a:r>
            <a:endParaRPr lang="en-US" altLang="zh-CN" dirty="0">
              <a:latin typeface="华文新魏"/>
              <a:ea typeface="华文新魏"/>
              <a:cs typeface="华文新魏"/>
            </a:endParaRPr>
          </a:p>
          <a:p>
            <a:pPr eaLnBrk="1" hangingPunct="1">
              <a:lnSpc>
                <a:spcPct val="90000"/>
              </a:lnSpc>
              <a:defRPr/>
            </a:pPr>
            <a:r>
              <a:rPr lang="zh-CN" altLang="en-US" dirty="0">
                <a:latin typeface="华文新魏"/>
                <a:cs typeface="华文新魏"/>
              </a:rPr>
              <a:t>内核线程</a:t>
            </a:r>
            <a:endParaRPr lang="en-US" altLang="zh-CN" dirty="0">
              <a:latin typeface="华文新魏"/>
              <a:cs typeface="华文新魏"/>
            </a:endParaRPr>
          </a:p>
          <a:p>
            <a:pPr lvl="1" eaLnBrk="1" hangingPunct="1">
              <a:lnSpc>
                <a:spcPct val="90000"/>
              </a:lnSpc>
              <a:defRPr/>
            </a:pPr>
            <a:r>
              <a:rPr lang="zh-CN" altLang="en-US" dirty="0"/>
              <a:t>在内核空间内执行线程的创建、调度和管理</a:t>
            </a:r>
            <a:endParaRPr lang="zh-CN" altLang="en-US" dirty="0"/>
          </a:p>
          <a:p>
            <a:pPr lvl="1" eaLnBrk="1" hangingPunct="1">
              <a:lnSpc>
                <a:spcPct val="90000"/>
              </a:lnSpc>
              <a:defRPr/>
            </a:pPr>
            <a:r>
              <a:rPr lang="zh-CN" altLang="en-US" dirty="0"/>
              <a:t>内核线程的创建和管理慢于用户线程的创建和管理</a:t>
            </a:r>
            <a:endParaRPr lang="zh-CN" altLang="en-US" dirty="0"/>
          </a:p>
          <a:p>
            <a:pPr lvl="1" eaLnBrk="1" hangingPunct="1">
              <a:lnSpc>
                <a:spcPct val="90000"/>
              </a:lnSpc>
              <a:defRPr/>
            </a:pPr>
            <a:r>
              <a:rPr lang="zh-CN" altLang="en-US" dirty="0"/>
              <a:t>特点</a:t>
            </a:r>
            <a:endParaRPr lang="zh-CN" altLang="en-US" dirty="0"/>
          </a:p>
          <a:p>
            <a:pPr lvl="2" eaLnBrk="1" hangingPunct="1">
              <a:lnSpc>
                <a:spcPct val="90000"/>
              </a:lnSpc>
              <a:defRPr/>
            </a:pPr>
            <a:r>
              <a:rPr lang="zh-CN" altLang="en-US" dirty="0">
                <a:latin typeface="华文新魏"/>
                <a:ea typeface="华文新魏"/>
                <a:cs typeface="华文新魏"/>
              </a:rPr>
              <a:t>支持多处理器，内核线程切换的速度快</a:t>
            </a:r>
            <a:endParaRPr lang="zh-CN" altLang="en-US" dirty="0">
              <a:latin typeface="华文新魏"/>
              <a:ea typeface="华文新魏"/>
              <a:cs typeface="华文新魏"/>
            </a:endParaRPr>
          </a:p>
          <a:p>
            <a:pPr lvl="2" eaLnBrk="1" hangingPunct="1">
              <a:spcBef>
                <a:spcPct val="0"/>
              </a:spcBef>
              <a:buSzPct val="90000"/>
              <a:defRPr/>
            </a:pPr>
            <a:r>
              <a:rPr lang="zh-CN" altLang="en-US" dirty="0">
                <a:latin typeface="华文新魏"/>
                <a:ea typeface="华文新魏"/>
                <a:cs typeface="华文新魏"/>
              </a:rPr>
              <a:t>支持用户进程中的多线程</a:t>
            </a:r>
            <a:r>
              <a:rPr lang="zh-CN" altLang="zh-CN" dirty="0">
                <a:latin typeface="华文新魏"/>
                <a:ea typeface="华文新魏"/>
                <a:cs typeface="华文新魏"/>
              </a:rPr>
              <a:t>，</a:t>
            </a:r>
            <a:r>
              <a:rPr lang="zh-CN" altLang="en-US" dirty="0">
                <a:latin typeface="华文新魏"/>
                <a:ea typeface="华文新魏"/>
                <a:cs typeface="华文新魏"/>
              </a:rPr>
              <a:t>对用户的线程切换来说，系统开销大</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pPr>
              <a:defRPr/>
            </a:pPr>
            <a:fld id="{FBE50C60-DB5F-42EC-B23D-3654CE250941}"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32F2135-808C-47E6-9BFF-F146373B7093}" type="slidenum">
              <a:rPr lang="en-US" altLang="zh-CN"/>
            </a:fld>
            <a:endParaRPr lang="en-US" altLang="zh-CN"/>
          </a:p>
        </p:txBody>
      </p:sp>
      <p:sp>
        <p:nvSpPr>
          <p:cNvPr id="646146" name="Rectangle 2"/>
          <p:cNvSpPr>
            <a:spLocks noGrp="1" noChangeArrowheads="1"/>
          </p:cNvSpPr>
          <p:nvPr>
            <p:ph type="title"/>
          </p:nvPr>
        </p:nvSpPr>
        <p:spPr/>
        <p:txBody>
          <a:bodyPr/>
          <a:lstStyle/>
          <a:p>
            <a:pPr eaLnBrk="1" hangingPunct="1">
              <a:defRPr/>
            </a:pPr>
            <a:r>
              <a:rPr lang="en-US" altLang="zh-CN" dirty="0"/>
              <a:t>Linux</a:t>
            </a:r>
            <a:r>
              <a:rPr lang="zh-CN" altLang="en-US" dirty="0"/>
              <a:t>线程的创建</a:t>
            </a:r>
            <a:endParaRPr lang="zh-CN" altLang="en-US" dirty="0"/>
          </a:p>
        </p:txBody>
      </p:sp>
      <p:sp>
        <p:nvSpPr>
          <p:cNvPr id="64614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函数调用形式</a:t>
            </a:r>
            <a:endParaRPr lang="zh-CN" altLang="en-US" dirty="0">
              <a:latin typeface="华文新魏"/>
              <a:cs typeface="华文新魏"/>
            </a:endParaRPr>
          </a:p>
          <a:p>
            <a:pPr lvl="1" eaLnBrk="1" hangingPunct="1">
              <a:defRPr/>
            </a:pPr>
            <a:r>
              <a:rPr lang="en-US" altLang="zh-CN" sz="2200" dirty="0" err="1"/>
              <a:t>int</a:t>
            </a:r>
            <a:r>
              <a:rPr lang="en-US" altLang="zh-CN" sz="2200" dirty="0"/>
              <a:t> </a:t>
            </a:r>
            <a:r>
              <a:rPr lang="en-US" altLang="zh-CN" sz="2200" dirty="0">
                <a:solidFill>
                  <a:srgbClr val="0000FF"/>
                </a:solidFill>
              </a:rPr>
              <a:t>clone</a:t>
            </a:r>
            <a:r>
              <a:rPr lang="en-US" altLang="zh-CN" sz="2200" dirty="0"/>
              <a:t>(</a:t>
            </a:r>
            <a:r>
              <a:rPr lang="en-US" altLang="zh-CN" sz="2200" dirty="0" err="1">
                <a:solidFill>
                  <a:srgbClr val="FF0000"/>
                </a:solidFill>
              </a:rPr>
              <a:t>int</a:t>
            </a:r>
            <a:r>
              <a:rPr lang="en-US" altLang="zh-CN" sz="2200" dirty="0">
                <a:solidFill>
                  <a:srgbClr val="FF0000"/>
                </a:solidFill>
              </a:rPr>
              <a:t> (*fn)(void * </a:t>
            </a:r>
            <a:r>
              <a:rPr lang="en-US" altLang="zh-CN" sz="2200" dirty="0" err="1">
                <a:solidFill>
                  <a:srgbClr val="FF0000"/>
                </a:solidFill>
              </a:rPr>
              <a:t>arg</a:t>
            </a:r>
            <a:r>
              <a:rPr lang="en-US" altLang="zh-CN" sz="2200" dirty="0">
                <a:solidFill>
                  <a:srgbClr val="FF0000"/>
                </a:solidFill>
              </a:rPr>
              <a:t>)</a:t>
            </a:r>
            <a:r>
              <a:rPr lang="en-US" altLang="zh-CN" sz="2200" dirty="0"/>
              <a:t>, void *stack, </a:t>
            </a:r>
            <a:r>
              <a:rPr lang="en-US" altLang="zh-CN" sz="2200" dirty="0" err="1"/>
              <a:t>int</a:t>
            </a:r>
            <a:r>
              <a:rPr lang="en-US" altLang="zh-CN" sz="2200" dirty="0"/>
              <a:t> flags, </a:t>
            </a:r>
            <a:r>
              <a:rPr lang="en-US" altLang="zh-CN" sz="2200" dirty="0">
                <a:solidFill>
                  <a:srgbClr val="FF0000"/>
                </a:solidFill>
              </a:rPr>
              <a:t>void * </a:t>
            </a:r>
            <a:r>
              <a:rPr lang="en-US" altLang="zh-CN" sz="2200" dirty="0" err="1">
                <a:solidFill>
                  <a:srgbClr val="FF0000"/>
                </a:solidFill>
              </a:rPr>
              <a:t>arg</a:t>
            </a:r>
            <a:r>
              <a:rPr lang="en-US" altLang="zh-CN" sz="2200" dirty="0"/>
              <a:t>); </a:t>
            </a:r>
            <a:endParaRPr lang="en-US" altLang="zh-CN" sz="2200" dirty="0"/>
          </a:p>
          <a:p>
            <a:pPr lvl="1" eaLnBrk="1" hangingPunct="1">
              <a:defRPr/>
            </a:pPr>
            <a:r>
              <a:rPr lang="en-US" altLang="zh-CN" sz="2200" dirty="0" err="1"/>
              <a:t>int</a:t>
            </a:r>
            <a:r>
              <a:rPr lang="en-US" altLang="zh-CN" sz="2200" dirty="0"/>
              <a:t> </a:t>
            </a:r>
            <a:r>
              <a:rPr lang="en-US" altLang="zh-CN" sz="2200" dirty="0" err="1">
                <a:solidFill>
                  <a:srgbClr val="0000FF"/>
                </a:solidFill>
              </a:rPr>
              <a:t>pthread_create</a:t>
            </a:r>
            <a:r>
              <a:rPr lang="en-US" altLang="zh-CN" sz="2200" dirty="0"/>
              <a:t>(</a:t>
            </a:r>
            <a:r>
              <a:rPr lang="en-US" altLang="zh-CN" sz="2200" dirty="0" err="1"/>
              <a:t>pthread_t</a:t>
            </a:r>
            <a:r>
              <a:rPr lang="en-US" altLang="zh-CN" sz="2200" dirty="0"/>
              <a:t> *restrict </a:t>
            </a:r>
            <a:r>
              <a:rPr lang="en-US" altLang="zh-CN" sz="2200" dirty="0" err="1"/>
              <a:t>tidp</a:t>
            </a:r>
            <a:r>
              <a:rPr lang="en-US" altLang="zh-CN" sz="2200" dirty="0"/>
              <a:t>, const </a:t>
            </a:r>
            <a:r>
              <a:rPr lang="en-US" altLang="zh-CN" sz="2200" dirty="0" err="1"/>
              <a:t>pthread_attr_t</a:t>
            </a:r>
            <a:r>
              <a:rPr lang="en-US" altLang="zh-CN" sz="2200" dirty="0"/>
              <a:t> *restrict </a:t>
            </a:r>
            <a:r>
              <a:rPr lang="en-US" altLang="zh-CN" sz="2200" dirty="0" err="1"/>
              <a:t>attr</a:t>
            </a:r>
            <a:r>
              <a:rPr lang="en-US" altLang="zh-CN" sz="2200" dirty="0"/>
              <a:t>, </a:t>
            </a:r>
            <a:r>
              <a:rPr lang="en-US" altLang="zh-CN" sz="2200" dirty="0">
                <a:solidFill>
                  <a:srgbClr val="FF0000"/>
                </a:solidFill>
              </a:rPr>
              <a:t>void *(*</a:t>
            </a:r>
            <a:r>
              <a:rPr lang="en-US" altLang="zh-CN" sz="2200" dirty="0" err="1">
                <a:solidFill>
                  <a:srgbClr val="FF0000"/>
                </a:solidFill>
              </a:rPr>
              <a:t>start_rtn</a:t>
            </a:r>
            <a:r>
              <a:rPr lang="en-US" altLang="zh-CN" sz="2200" dirty="0">
                <a:solidFill>
                  <a:srgbClr val="FF0000"/>
                </a:solidFill>
              </a:rPr>
              <a:t>)(void)</a:t>
            </a:r>
            <a:r>
              <a:rPr lang="en-US" altLang="zh-CN" sz="2200" dirty="0"/>
              <a:t>, </a:t>
            </a:r>
            <a:r>
              <a:rPr lang="en-US" altLang="zh-CN" sz="2200" dirty="0">
                <a:solidFill>
                  <a:srgbClr val="FF0000"/>
                </a:solidFill>
              </a:rPr>
              <a:t>void *restrict </a:t>
            </a:r>
            <a:r>
              <a:rPr lang="en-US" altLang="zh-CN" sz="2200" dirty="0" err="1">
                <a:solidFill>
                  <a:srgbClr val="FF0000"/>
                </a:solidFill>
              </a:rPr>
              <a:t>arg</a:t>
            </a:r>
            <a:r>
              <a:rPr lang="en-US" altLang="zh-CN" sz="2200" dirty="0"/>
              <a:t>);</a:t>
            </a:r>
            <a:endParaRPr lang="en-US" altLang="zh-CN" sz="2200" dirty="0"/>
          </a:p>
          <a:p>
            <a:pPr lvl="2" eaLnBrk="1" hangingPunct="1">
              <a:defRPr/>
            </a:pPr>
            <a:r>
              <a:rPr lang="en-US" altLang="zh-CN" sz="2000" dirty="0" err="1">
                <a:latin typeface="华文新魏"/>
                <a:ea typeface="华文新魏"/>
                <a:cs typeface="华文新魏"/>
              </a:rPr>
              <a:t>tidp</a:t>
            </a:r>
            <a:r>
              <a:rPr lang="en-US" altLang="zh-CN" sz="2000" dirty="0">
                <a:latin typeface="华文新魏"/>
                <a:ea typeface="华文新魏"/>
                <a:cs typeface="华文新魏"/>
              </a:rPr>
              <a:t>:</a:t>
            </a:r>
            <a:r>
              <a:rPr lang="zh-CN" altLang="en-US" sz="2000" dirty="0">
                <a:latin typeface="华文新魏"/>
                <a:ea typeface="华文新魏"/>
                <a:cs typeface="华文新魏"/>
              </a:rPr>
              <a:t>新线程的线程描述表指针</a:t>
            </a:r>
            <a:endParaRPr lang="zh-CN" altLang="en-US" sz="2000" dirty="0">
              <a:latin typeface="华文新魏"/>
              <a:ea typeface="华文新魏"/>
              <a:cs typeface="华文新魏"/>
            </a:endParaRPr>
          </a:p>
          <a:p>
            <a:pPr lvl="2" eaLnBrk="1" hangingPunct="1">
              <a:defRPr/>
            </a:pPr>
            <a:r>
              <a:rPr lang="en-US" altLang="zh-CN" sz="2000" dirty="0" err="1">
                <a:latin typeface="华文新魏"/>
                <a:ea typeface="华文新魏"/>
                <a:cs typeface="华文新魏"/>
              </a:rPr>
              <a:t>attr</a:t>
            </a:r>
            <a:r>
              <a:rPr lang="en-US" altLang="zh-CN" sz="2000" dirty="0">
                <a:latin typeface="华文新魏"/>
                <a:ea typeface="华文新魏"/>
                <a:cs typeface="华文新魏"/>
              </a:rPr>
              <a:t>:</a:t>
            </a:r>
            <a:r>
              <a:rPr lang="zh-CN" altLang="en-US" sz="2000" dirty="0">
                <a:latin typeface="华文新魏"/>
                <a:ea typeface="华文新魏"/>
                <a:cs typeface="华文新魏"/>
              </a:rPr>
              <a:t>为新线程定义不同属性</a:t>
            </a:r>
            <a:r>
              <a:rPr lang="en-US" altLang="zh-CN" sz="2000" dirty="0">
                <a:latin typeface="华文新魏"/>
                <a:ea typeface="华文新魏"/>
                <a:cs typeface="华文新魏"/>
              </a:rPr>
              <a:t>(</a:t>
            </a:r>
            <a:r>
              <a:rPr lang="zh-CN" altLang="en-US" sz="2000" dirty="0">
                <a:latin typeface="华文新魏"/>
                <a:ea typeface="华文新魏"/>
                <a:cs typeface="华文新魏"/>
              </a:rPr>
              <a:t>如栈尺寸</a:t>
            </a:r>
            <a:r>
              <a:rPr lang="en-US" altLang="zh-CN" sz="2000" dirty="0">
                <a:latin typeface="华文新魏"/>
                <a:ea typeface="华文新魏"/>
                <a:cs typeface="华文新魏"/>
              </a:rPr>
              <a:t>)</a:t>
            </a:r>
            <a:r>
              <a:rPr lang="zh-CN" altLang="en-US" sz="2000" dirty="0">
                <a:latin typeface="华文新魏"/>
                <a:ea typeface="华文新魏"/>
                <a:cs typeface="华文新魏"/>
              </a:rPr>
              <a:t>默认为</a:t>
            </a:r>
            <a:r>
              <a:rPr lang="en-US" altLang="zh-CN" sz="2000" dirty="0">
                <a:latin typeface="华文新魏"/>
                <a:ea typeface="华文新魏"/>
                <a:cs typeface="华文新魏"/>
              </a:rPr>
              <a:t>NULL</a:t>
            </a:r>
            <a:endParaRPr lang="en-US" altLang="zh-CN" sz="2000" dirty="0">
              <a:latin typeface="华文新魏"/>
              <a:ea typeface="华文新魏"/>
              <a:cs typeface="华文新魏"/>
            </a:endParaRPr>
          </a:p>
          <a:p>
            <a:pPr lvl="2" eaLnBrk="1" hangingPunct="1">
              <a:defRPr/>
            </a:pPr>
            <a:r>
              <a:rPr lang="zh-CN" altLang="en-US" sz="2000" dirty="0">
                <a:latin typeface="华文新魏"/>
                <a:ea typeface="华文新魏"/>
                <a:cs typeface="华文新魏"/>
              </a:rPr>
              <a:t>第三个和第四个参数指定执行的函数</a:t>
            </a:r>
            <a:r>
              <a:rPr lang="en-US" altLang="zh-CN" sz="2000" dirty="0" err="1">
                <a:latin typeface="华文新魏"/>
                <a:ea typeface="华文新魏"/>
                <a:cs typeface="华文新魏"/>
              </a:rPr>
              <a:t>start_rtn</a:t>
            </a:r>
            <a:r>
              <a:rPr lang="zh-CN" altLang="en-US" sz="2000" dirty="0">
                <a:latin typeface="华文新魏"/>
                <a:ea typeface="华文新魏"/>
                <a:cs typeface="华文新魏"/>
              </a:rPr>
              <a:t>和传递给函数的参数</a:t>
            </a:r>
            <a:r>
              <a:rPr lang="en-US" altLang="zh-CN" sz="2000" dirty="0" err="1">
                <a:latin typeface="华文新魏"/>
                <a:ea typeface="华文新魏"/>
                <a:cs typeface="华文新魏"/>
              </a:rPr>
              <a:t>arg</a:t>
            </a:r>
            <a:endParaRPr lang="en-US" altLang="zh-CN" sz="2000" dirty="0">
              <a:latin typeface="华文新魏"/>
              <a:ea typeface="华文新魏"/>
              <a:cs typeface="华文新魏"/>
            </a:endParaRPr>
          </a:p>
          <a:p>
            <a:pPr eaLnBrk="1" hangingPunct="1">
              <a:defRPr/>
            </a:pPr>
            <a:r>
              <a:rPr lang="zh-CN" altLang="en-US" sz="2400" dirty="0">
                <a:latin typeface="华文新魏"/>
                <a:cs typeface="华文新魏"/>
              </a:rPr>
              <a:t>两者区别</a:t>
            </a:r>
            <a:endParaRPr lang="zh-CN" altLang="en-US" sz="2400" dirty="0">
              <a:latin typeface="华文新魏"/>
              <a:cs typeface="华文新魏"/>
            </a:endParaRPr>
          </a:p>
          <a:p>
            <a:pPr lvl="1" eaLnBrk="1" hangingPunct="1">
              <a:defRPr/>
            </a:pPr>
            <a:r>
              <a:rPr lang="en-US" altLang="zh-CN" sz="2200" dirty="0"/>
              <a:t>clone()</a:t>
            </a:r>
            <a:r>
              <a:rPr lang="zh-CN" altLang="en-US" sz="2200" dirty="0"/>
              <a:t>创建</a:t>
            </a:r>
            <a:r>
              <a:rPr lang="zh-CN" altLang="en-US" sz="2200" dirty="0">
                <a:solidFill>
                  <a:srgbClr val="FF0000"/>
                </a:solidFill>
              </a:rPr>
              <a:t>内核支持的</a:t>
            </a:r>
            <a:r>
              <a:rPr lang="zh-CN" altLang="en-US" sz="2200" dirty="0"/>
              <a:t>用户线程，对内核可见且由内核调度</a:t>
            </a:r>
            <a:endParaRPr lang="zh-CN" altLang="en-US" sz="2200" dirty="0"/>
          </a:p>
          <a:p>
            <a:pPr lvl="1" eaLnBrk="1" hangingPunct="1">
              <a:defRPr/>
            </a:pPr>
            <a:r>
              <a:rPr lang="en-US" altLang="zh-CN" sz="2200" dirty="0" err="1"/>
              <a:t>pthread_create</a:t>
            </a:r>
            <a:r>
              <a:rPr lang="en-US" altLang="zh-CN" sz="2200" dirty="0"/>
              <a:t>()</a:t>
            </a:r>
            <a:r>
              <a:rPr lang="zh-CN" altLang="en-US" sz="2200" dirty="0"/>
              <a:t>由基于</a:t>
            </a:r>
            <a:r>
              <a:rPr lang="en-US" altLang="zh-CN" sz="2200" dirty="0"/>
              <a:t>POSIX</a:t>
            </a:r>
            <a:r>
              <a:rPr lang="zh-CN" altLang="en-US" sz="2200" dirty="0"/>
              <a:t>标准的线程库创建的用户线程</a:t>
            </a:r>
            <a:endParaRPr lang="en-US" altLang="zh-CN" sz="2200" dirty="0"/>
          </a:p>
          <a:p>
            <a:pPr lvl="2" eaLnBrk="1" hangingPunct="1">
              <a:defRPr/>
            </a:pPr>
            <a:r>
              <a:rPr lang="zh-CN" altLang="en-US" sz="2000" dirty="0">
                <a:latin typeface="华文新魏"/>
                <a:ea typeface="华文新魏"/>
                <a:cs typeface="华文新魏"/>
              </a:rPr>
              <a:t>但在</a:t>
            </a:r>
            <a:r>
              <a:rPr lang="en-US" altLang="zh-CN" sz="2000" dirty="0">
                <a:latin typeface="华文新魏"/>
                <a:ea typeface="华文新魏"/>
                <a:cs typeface="华文新魏"/>
              </a:rPr>
              <a:t>Linux</a:t>
            </a:r>
            <a:r>
              <a:rPr lang="zh-CN" altLang="en-US" sz="2000" dirty="0">
                <a:latin typeface="华文新魏"/>
                <a:ea typeface="华文新魏"/>
                <a:cs typeface="华文新魏"/>
              </a:rPr>
              <a:t>里，</a:t>
            </a:r>
            <a:r>
              <a:rPr lang="en-US" altLang="zh-CN" sz="2000" dirty="0">
                <a:latin typeface="华文新魏"/>
                <a:ea typeface="华文新魏"/>
                <a:cs typeface="华文新魏"/>
              </a:rPr>
              <a:t> </a:t>
            </a:r>
            <a:r>
              <a:rPr lang="en-US" altLang="zh-CN" sz="2000" dirty="0" err="1">
                <a:latin typeface="华文新魏"/>
                <a:ea typeface="华文新魏"/>
                <a:cs typeface="华文新魏"/>
              </a:rPr>
              <a:t>pthread_create</a:t>
            </a:r>
            <a:r>
              <a:rPr lang="en-US" altLang="zh-CN" sz="2000" dirty="0">
                <a:latin typeface="华文新魏"/>
                <a:ea typeface="华文新魏"/>
                <a:cs typeface="华文新魏"/>
              </a:rPr>
              <a:t>()</a:t>
            </a:r>
            <a:r>
              <a:rPr lang="zh-CN" altLang="en-US" sz="2000" dirty="0">
                <a:latin typeface="华文新魏"/>
                <a:ea typeface="华文新魏"/>
                <a:cs typeface="华文新魏"/>
              </a:rPr>
              <a:t>最终调用</a:t>
            </a:r>
            <a:r>
              <a:rPr lang="en-US" altLang="zh-CN" sz="2000" dirty="0">
                <a:latin typeface="华文新魏"/>
                <a:ea typeface="华文新魏"/>
                <a:cs typeface="华文新魏"/>
              </a:rPr>
              <a:t>clone()</a:t>
            </a:r>
            <a:r>
              <a:rPr lang="zh-CN" altLang="en-US" sz="2000" dirty="0">
                <a:latin typeface="华文新魏"/>
                <a:ea typeface="华文新魏"/>
                <a:cs typeface="华文新魏"/>
              </a:rPr>
              <a:t>实现</a:t>
            </a:r>
            <a:endParaRPr lang="en-US" altLang="zh-CN" sz="2000"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9AF9A7E-C7A6-45FA-BD5B-74AB9769250D}" type="slidenum">
              <a:rPr lang="en-US" altLang="zh-CN"/>
            </a:fld>
            <a:endParaRPr lang="en-US" altLang="zh-CN"/>
          </a:p>
        </p:txBody>
      </p:sp>
      <p:sp>
        <p:nvSpPr>
          <p:cNvPr id="584706" name="Rectangle 2"/>
          <p:cNvSpPr>
            <a:spLocks noGrp="1" noChangeArrowheads="1"/>
          </p:cNvSpPr>
          <p:nvPr>
            <p:ph type="title"/>
          </p:nvPr>
        </p:nvSpPr>
        <p:spPr/>
        <p:txBody>
          <a:bodyPr/>
          <a:lstStyle/>
          <a:p>
            <a:pPr eaLnBrk="1" hangingPunct="1">
              <a:defRPr/>
            </a:pPr>
            <a:r>
              <a:rPr lang="en-US" altLang="zh-CN"/>
              <a:t>Linux</a:t>
            </a:r>
            <a:r>
              <a:rPr lang="zh-CN" altLang="en-US"/>
              <a:t>内核线程</a:t>
            </a:r>
            <a:endParaRPr lang="zh-CN" altLang="en-US"/>
          </a:p>
        </p:txBody>
      </p:sp>
      <p:sp>
        <p:nvSpPr>
          <p:cNvPr id="584707"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t>也称为</a:t>
            </a:r>
            <a:r>
              <a:rPr lang="zh-CN" altLang="en-US" dirty="0">
                <a:solidFill>
                  <a:srgbClr val="0000FF"/>
                </a:solidFill>
              </a:rPr>
              <a:t>守护进程</a:t>
            </a:r>
            <a:r>
              <a:rPr lang="zh-CN" altLang="en-US" dirty="0"/>
              <a:t>，独立运行在内核空间的标准进程，支持内核在后台执行一些操作</a:t>
            </a:r>
            <a:endParaRPr lang="zh-CN" altLang="en-US" dirty="0"/>
          </a:p>
          <a:p>
            <a:pPr lvl="1" eaLnBrk="1" hangingPunct="1">
              <a:defRPr/>
            </a:pPr>
            <a:r>
              <a:rPr lang="zh-CN" altLang="en-US" dirty="0"/>
              <a:t>刷新磁盘高速缓存</a:t>
            </a:r>
            <a:endParaRPr lang="zh-CN" altLang="en-US" dirty="0"/>
          </a:p>
          <a:p>
            <a:pPr lvl="1" eaLnBrk="1" hangingPunct="1">
              <a:defRPr/>
            </a:pPr>
            <a:r>
              <a:rPr lang="zh-CN" altLang="en-US" dirty="0"/>
              <a:t>交换出不用的页框</a:t>
            </a:r>
            <a:endParaRPr lang="zh-CN" altLang="en-US" dirty="0"/>
          </a:p>
          <a:p>
            <a:pPr lvl="1" eaLnBrk="1" hangingPunct="1">
              <a:defRPr/>
            </a:pPr>
            <a:r>
              <a:rPr lang="zh-CN" altLang="en-US" dirty="0"/>
              <a:t>维护网络链接等待</a:t>
            </a:r>
            <a:endParaRPr lang="zh-CN" altLang="en-US" dirty="0"/>
          </a:p>
          <a:p>
            <a:pPr eaLnBrk="1" hangingPunct="1">
              <a:defRPr/>
            </a:pPr>
            <a:r>
              <a:rPr lang="zh-CN" altLang="en-US" dirty="0"/>
              <a:t>与普通进程的区别</a:t>
            </a:r>
            <a:endParaRPr lang="zh-CN" altLang="en-US" dirty="0"/>
          </a:p>
          <a:p>
            <a:pPr lvl="1" eaLnBrk="1" hangingPunct="1">
              <a:defRPr/>
            </a:pPr>
            <a:r>
              <a:rPr lang="zh-CN" altLang="en-US" dirty="0"/>
              <a:t>只运行在内核态，内核线程没有独立的地址空间（</a:t>
            </a:r>
            <a:r>
              <a:rPr lang="en-US" altLang="zh-CN" dirty="0">
                <a:solidFill>
                  <a:srgbClr val="FF0000"/>
                </a:solidFill>
              </a:rPr>
              <a:t>mm</a:t>
            </a:r>
            <a:r>
              <a:rPr lang="zh-CN" altLang="en-US" dirty="0">
                <a:solidFill>
                  <a:srgbClr val="FF0000"/>
                </a:solidFill>
              </a:rPr>
              <a:t>指针被设置为</a:t>
            </a:r>
            <a:r>
              <a:rPr lang="en-US" altLang="zh-CN" dirty="0">
                <a:solidFill>
                  <a:srgbClr val="FF0000"/>
                </a:solidFill>
              </a:rPr>
              <a:t>NULL</a:t>
            </a:r>
            <a:r>
              <a:rPr lang="zh-CN" altLang="en-US" dirty="0"/>
              <a:t>）</a:t>
            </a:r>
            <a:endParaRPr lang="zh-CN" altLang="en-US" dirty="0"/>
          </a:p>
          <a:p>
            <a:pPr lvl="1" eaLnBrk="1" hangingPunct="1">
              <a:defRPr/>
            </a:pPr>
            <a:r>
              <a:rPr lang="zh-CN" altLang="en-US" dirty="0"/>
              <a:t>每个内核线程执行一个</a:t>
            </a:r>
            <a:r>
              <a:rPr lang="zh-CN" altLang="en-US" dirty="0">
                <a:solidFill>
                  <a:srgbClr val="FF0000"/>
                </a:solidFill>
              </a:rPr>
              <a:t>单独的内核函数</a:t>
            </a:r>
            <a:endParaRPr lang="zh-CN" altLang="en-US" dirty="0">
              <a:solidFill>
                <a:srgbClr val="FF0000"/>
              </a:solidFill>
            </a:endParaRPr>
          </a:p>
          <a:p>
            <a:pPr lvl="1" eaLnBrk="1" hangingPunct="1">
              <a:defRPr/>
            </a:pPr>
            <a:r>
              <a:rPr lang="zh-CN" altLang="en-US" dirty="0"/>
              <a:t>只使用</a:t>
            </a:r>
            <a:r>
              <a:rPr lang="zh-CN" altLang="en-US" dirty="0">
                <a:solidFill>
                  <a:srgbClr val="FF0000"/>
                </a:solidFill>
              </a:rPr>
              <a:t>大于</a:t>
            </a:r>
            <a:r>
              <a:rPr lang="en-US" altLang="zh-CN" dirty="0">
                <a:solidFill>
                  <a:srgbClr val="FF0000"/>
                </a:solidFill>
              </a:rPr>
              <a:t>PAGE_OFFSET</a:t>
            </a:r>
            <a:r>
              <a:rPr lang="zh-CN" altLang="en-US" dirty="0"/>
              <a:t>的线性地址空间</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9AF9A7E-C7A6-45FA-BD5B-74AB9769250D}" type="slidenum">
              <a:rPr lang="en-US" altLang="zh-CN"/>
            </a:fld>
            <a:endParaRPr lang="en-US" altLang="zh-CN"/>
          </a:p>
        </p:txBody>
      </p:sp>
      <p:sp>
        <p:nvSpPr>
          <p:cNvPr id="584706" name="Rectangle 2"/>
          <p:cNvSpPr>
            <a:spLocks noGrp="1" noChangeArrowheads="1"/>
          </p:cNvSpPr>
          <p:nvPr>
            <p:ph type="title"/>
          </p:nvPr>
        </p:nvSpPr>
        <p:spPr/>
        <p:txBody>
          <a:bodyPr/>
          <a:lstStyle/>
          <a:p>
            <a:pPr eaLnBrk="1" hangingPunct="1">
              <a:defRPr/>
            </a:pPr>
            <a:r>
              <a:rPr lang="en-US" altLang="zh-CN" dirty="0"/>
              <a:t>mm</a:t>
            </a:r>
            <a:r>
              <a:rPr lang="zh-CN" altLang="en-US" dirty="0"/>
              <a:t>及</a:t>
            </a:r>
            <a:r>
              <a:rPr lang="en-US" altLang="zh-CN" dirty="0" err="1"/>
              <a:t>active_mm</a:t>
            </a:r>
            <a:r>
              <a:rPr lang="zh-CN" altLang="en-US" dirty="0"/>
              <a:t>指针说明</a:t>
            </a:r>
            <a:endParaRPr lang="zh-CN" altLang="en-US" dirty="0"/>
          </a:p>
        </p:txBody>
      </p:sp>
      <p:sp>
        <p:nvSpPr>
          <p:cNvPr id="584707" name="Rectangle 3"/>
          <p:cNvSpPr>
            <a:spLocks noGrp="1" noChangeArrowheads="1"/>
          </p:cNvSpPr>
          <p:nvPr>
            <p:ph type="body" idx="1"/>
          </p:nvPr>
        </p:nvSpPr>
        <p:spPr>
          <a:xfrm>
            <a:off x="179512" y="1268413"/>
            <a:ext cx="8964488" cy="5589587"/>
          </a:xfrm>
        </p:spPr>
        <p:txBody>
          <a:bodyPr/>
          <a:lstStyle/>
          <a:p>
            <a:pPr eaLnBrk="1" hangingPunct="1">
              <a:defRPr/>
            </a:pPr>
            <a:r>
              <a:rPr lang="en-US" altLang="zh-CN" dirty="0">
                <a:latin typeface="华文新魏"/>
                <a:cs typeface="华文新魏"/>
              </a:rPr>
              <a:t>mm</a:t>
            </a:r>
            <a:endParaRPr lang="en-US" altLang="zh-CN" dirty="0">
              <a:latin typeface="华文新魏"/>
              <a:cs typeface="华文新魏"/>
            </a:endParaRPr>
          </a:p>
          <a:p>
            <a:pPr lvl="1" eaLnBrk="1" hangingPunct="1">
              <a:defRPr/>
            </a:pPr>
            <a:r>
              <a:rPr lang="zh-CN" altLang="en-US" dirty="0"/>
              <a:t>指向虚存地址空间的用户空间部分</a:t>
            </a:r>
            <a:endParaRPr lang="en-US" altLang="zh-CN" dirty="0"/>
          </a:p>
          <a:p>
            <a:pPr lvl="1" eaLnBrk="1" hangingPunct="1">
              <a:defRPr/>
            </a:pPr>
            <a:r>
              <a:rPr lang="zh-CN" altLang="en-US" dirty="0"/>
              <a:t>内核线程不能访问用户空间，</a:t>
            </a:r>
            <a:r>
              <a:rPr lang="en-US" altLang="zh-CN" dirty="0"/>
              <a:t>mm</a:t>
            </a:r>
            <a:r>
              <a:rPr lang="zh-CN" altLang="en-US" dirty="0"/>
              <a:t>为</a:t>
            </a:r>
            <a:r>
              <a:rPr lang="en-US" altLang="zh-CN" dirty="0">
                <a:solidFill>
                  <a:srgbClr val="FF0000"/>
                </a:solidFill>
              </a:rPr>
              <a:t>NULL</a:t>
            </a:r>
            <a:endParaRPr lang="en-US" altLang="zh-CN" dirty="0">
              <a:solidFill>
                <a:srgbClr val="FF0000"/>
              </a:solidFill>
            </a:endParaRPr>
          </a:p>
          <a:p>
            <a:pPr eaLnBrk="1" hangingPunct="1">
              <a:defRPr/>
            </a:pPr>
            <a:r>
              <a:rPr lang="en-US" altLang="zh-CN" dirty="0" err="1">
                <a:latin typeface="华文新魏"/>
                <a:cs typeface="华文新魏"/>
              </a:rPr>
              <a:t>active_mm</a:t>
            </a:r>
            <a:r>
              <a:rPr lang="zh-CN" altLang="en-US" dirty="0">
                <a:latin typeface="华文新魏"/>
                <a:cs typeface="华文新魏"/>
              </a:rPr>
              <a:t>：主要用于优化</a:t>
            </a:r>
            <a:endParaRPr lang="en-US" altLang="zh-CN" dirty="0">
              <a:latin typeface="华文新魏"/>
              <a:cs typeface="华文新魏"/>
            </a:endParaRPr>
          </a:p>
          <a:p>
            <a:pPr lvl="1" eaLnBrk="1" hangingPunct="1">
              <a:defRPr/>
            </a:pPr>
            <a:r>
              <a:rPr lang="zh-CN" altLang="en-US" dirty="0"/>
              <a:t>由于内核线程之前可能是任何用户层进程在执行，内核线程不能修改其内容，故将</a:t>
            </a:r>
            <a:r>
              <a:rPr lang="en-US" altLang="zh-CN" dirty="0"/>
              <a:t>mm</a:t>
            </a:r>
            <a:r>
              <a:rPr lang="zh-CN" altLang="en-US" dirty="0"/>
              <a:t>设置为</a:t>
            </a:r>
            <a:r>
              <a:rPr lang="en-US" altLang="zh-CN" dirty="0"/>
              <a:t>NULL</a:t>
            </a:r>
            <a:endParaRPr lang="en-US" altLang="zh-CN" dirty="0"/>
          </a:p>
          <a:p>
            <a:pPr lvl="1" eaLnBrk="1" hangingPunct="1">
              <a:defRPr/>
            </a:pPr>
            <a:r>
              <a:rPr lang="zh-CN" altLang="en-US" dirty="0"/>
              <a:t>如果切换出的是用户进程，内核将原来进程</a:t>
            </a:r>
            <a:r>
              <a:rPr lang="en-US" altLang="zh-CN" dirty="0"/>
              <a:t>mm</a:t>
            </a:r>
            <a:r>
              <a:rPr lang="zh-CN" altLang="en-US" dirty="0"/>
              <a:t>存放在新内核线程的</a:t>
            </a:r>
            <a:r>
              <a:rPr lang="en-US" altLang="zh-CN" dirty="0" err="1"/>
              <a:t>active_mm</a:t>
            </a:r>
            <a:r>
              <a:rPr lang="zh-CN" altLang="en-US" dirty="0"/>
              <a:t>中</a:t>
            </a:r>
            <a:endParaRPr lang="en-US" altLang="zh-CN" dirty="0"/>
          </a:p>
          <a:p>
            <a:pPr lvl="2" eaLnBrk="1" hangingPunct="1">
              <a:defRPr/>
            </a:pPr>
            <a:r>
              <a:rPr lang="zh-CN" altLang="en-US" dirty="0">
                <a:latin typeface="华文新魏"/>
                <a:ea typeface="华文新魏"/>
                <a:cs typeface="华文新魏"/>
              </a:rPr>
              <a:t>如果内核线程之后运行的进程与之前</a:t>
            </a:r>
            <a:r>
              <a:rPr lang="zh-CN" altLang="en-US" dirty="0">
                <a:solidFill>
                  <a:srgbClr val="FF0000"/>
                </a:solidFill>
                <a:latin typeface="华文新魏"/>
                <a:ea typeface="华文新魏"/>
                <a:cs typeface="华文新魏"/>
              </a:rPr>
              <a:t>是同一个</a:t>
            </a:r>
            <a:r>
              <a:rPr lang="zh-CN" altLang="en-US" dirty="0">
                <a:latin typeface="华文新魏"/>
                <a:ea typeface="华文新魏"/>
                <a:cs typeface="华文新魏"/>
              </a:rPr>
              <a:t>，内核并不需要修改用户空间地址表，</a:t>
            </a:r>
            <a:r>
              <a:rPr lang="en-US" altLang="zh-CN" dirty="0">
                <a:solidFill>
                  <a:srgbClr val="0000FF"/>
                </a:solidFill>
                <a:latin typeface="华文新魏"/>
                <a:ea typeface="华文新魏"/>
                <a:cs typeface="华文新魏"/>
              </a:rPr>
              <a:t>TLB</a:t>
            </a:r>
            <a:r>
              <a:rPr lang="zh-CN" altLang="en-US" dirty="0">
                <a:latin typeface="华文新魏"/>
                <a:ea typeface="华文新魏"/>
                <a:cs typeface="华文新魏"/>
              </a:rPr>
              <a:t>中的信息仍然有效</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如果内核线程之后运行的进程与之前</a:t>
            </a:r>
            <a:r>
              <a:rPr lang="zh-CN" altLang="en-US" dirty="0">
                <a:solidFill>
                  <a:srgbClr val="FF0000"/>
                </a:solidFill>
                <a:latin typeface="华文新魏"/>
                <a:ea typeface="华文新魏"/>
                <a:cs typeface="华文新魏"/>
              </a:rPr>
              <a:t>不是同一个</a:t>
            </a:r>
            <a:r>
              <a:rPr lang="zh-CN" altLang="en-US" dirty="0">
                <a:latin typeface="华文新魏"/>
                <a:ea typeface="华文新魏"/>
                <a:cs typeface="华文新魏"/>
              </a:rPr>
              <a:t>，才需要切换，并清除对应的</a:t>
            </a:r>
            <a:r>
              <a:rPr lang="en-US" altLang="zh-CN" dirty="0">
                <a:latin typeface="华文新魏"/>
                <a:ea typeface="华文新魏"/>
                <a:cs typeface="华文新魏"/>
              </a:rPr>
              <a:t>TLB</a:t>
            </a:r>
            <a:r>
              <a:rPr lang="zh-CN" altLang="en-US" dirty="0">
                <a:latin typeface="华文新魏"/>
                <a:ea typeface="华文新魏"/>
                <a:cs typeface="华文新魏"/>
              </a:rPr>
              <a:t>数据</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14A3EE-82F9-445E-BC2C-EAF7DD5A9ADF}" type="slidenum">
              <a:rPr lang="en-US" altLang="zh-CN"/>
            </a:fld>
            <a:endParaRPr lang="en-US" altLang="zh-CN"/>
          </a:p>
        </p:txBody>
      </p:sp>
      <p:sp>
        <p:nvSpPr>
          <p:cNvPr id="585730" name="Rectangle 2"/>
          <p:cNvSpPr>
            <a:spLocks noGrp="1" noChangeArrowheads="1"/>
          </p:cNvSpPr>
          <p:nvPr>
            <p:ph type="title"/>
          </p:nvPr>
        </p:nvSpPr>
        <p:spPr/>
        <p:txBody>
          <a:bodyPr/>
          <a:lstStyle/>
          <a:p>
            <a:pPr eaLnBrk="1" hangingPunct="1">
              <a:defRPr/>
            </a:pPr>
            <a:r>
              <a:rPr lang="en-US" altLang="zh-CN"/>
              <a:t>Linux</a:t>
            </a:r>
            <a:r>
              <a:rPr lang="zh-CN" altLang="en-US"/>
              <a:t>内核线程的创建</a:t>
            </a:r>
            <a:endParaRPr lang="zh-CN" altLang="en-US"/>
          </a:p>
        </p:txBody>
      </p:sp>
      <p:sp>
        <p:nvSpPr>
          <p:cNvPr id="585731"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只能由其他内核线程来创建</a:t>
            </a:r>
            <a:endParaRPr lang="zh-CN" altLang="en-US" dirty="0">
              <a:latin typeface="华文新魏"/>
              <a:cs typeface="华文新魏"/>
            </a:endParaRPr>
          </a:p>
          <a:p>
            <a:pPr eaLnBrk="1" hangingPunct="1">
              <a:defRPr/>
            </a:pPr>
            <a:r>
              <a:rPr lang="zh-CN" altLang="en-US" dirty="0">
                <a:latin typeface="华文新魏"/>
                <a:cs typeface="华文新魏"/>
              </a:rPr>
              <a:t>函数原型</a:t>
            </a:r>
            <a:endParaRPr lang="en-US" altLang="zh-CN" dirty="0">
              <a:latin typeface="华文新魏"/>
              <a:cs typeface="华文新魏"/>
            </a:endParaRPr>
          </a:p>
          <a:p>
            <a:pPr lvl="1" eaLnBrk="1" hangingPunct="1">
              <a:defRPr/>
            </a:pPr>
            <a:r>
              <a:rPr lang="en-US" altLang="zh-CN" dirty="0" err="1"/>
              <a:t>int</a:t>
            </a:r>
            <a:r>
              <a:rPr lang="en-US" altLang="zh-CN" dirty="0"/>
              <a:t> </a:t>
            </a:r>
            <a:r>
              <a:rPr lang="en-US" altLang="zh-CN" dirty="0" err="1"/>
              <a:t>kernel_thread</a:t>
            </a:r>
            <a:r>
              <a:rPr lang="en-US" altLang="zh-CN" dirty="0"/>
              <a:t>(</a:t>
            </a:r>
            <a:r>
              <a:rPr lang="en-US" altLang="zh-CN" dirty="0" err="1"/>
              <a:t>int</a:t>
            </a:r>
            <a:r>
              <a:rPr lang="en-US" altLang="zh-CN" dirty="0"/>
              <a:t> (*fn) (void *), void *</a:t>
            </a:r>
            <a:r>
              <a:rPr lang="en-US" altLang="zh-CN" dirty="0" err="1"/>
              <a:t>arg</a:t>
            </a:r>
            <a:r>
              <a:rPr lang="en-US" altLang="zh-CN" dirty="0"/>
              <a:t>, unsigned long </a:t>
            </a:r>
            <a:r>
              <a:rPr lang="en-US" altLang="zh-CN" dirty="0">
                <a:solidFill>
                  <a:srgbClr val="FF0000"/>
                </a:solidFill>
              </a:rPr>
              <a:t>flags</a:t>
            </a:r>
            <a:r>
              <a:rPr lang="en-US" altLang="zh-CN" dirty="0"/>
              <a:t>)</a:t>
            </a:r>
            <a:endParaRPr lang="en-US" altLang="zh-CN" dirty="0"/>
          </a:p>
          <a:p>
            <a:pPr lvl="1" eaLnBrk="1" hangingPunct="1">
              <a:defRPr/>
            </a:pPr>
            <a:r>
              <a:rPr lang="zh-CN" altLang="en-US" dirty="0"/>
              <a:t>说明</a:t>
            </a:r>
            <a:endParaRPr lang="en-US" altLang="zh-CN" dirty="0"/>
          </a:p>
          <a:p>
            <a:pPr lvl="2" eaLnBrk="1" hangingPunct="1">
              <a:defRPr/>
            </a:pPr>
            <a:r>
              <a:rPr lang="zh-CN" altLang="en-US" dirty="0">
                <a:latin typeface="华文新魏"/>
                <a:ea typeface="华文新魏"/>
                <a:cs typeface="华文新魏"/>
              </a:rPr>
              <a:t>函数返回时，父线程退出，并返回一个指向子线程</a:t>
            </a:r>
            <a:r>
              <a:rPr lang="en-US" altLang="zh-CN" dirty="0" err="1">
                <a:latin typeface="华文新魏"/>
                <a:ea typeface="华文新魏"/>
                <a:cs typeface="华文新魏"/>
              </a:rPr>
              <a:t>task_struct</a:t>
            </a:r>
            <a:r>
              <a:rPr lang="zh-CN" altLang="en-US" dirty="0">
                <a:latin typeface="华文新魏"/>
                <a:ea typeface="华文新魏"/>
                <a:cs typeface="华文新魏"/>
              </a:rPr>
              <a:t>的指针</a:t>
            </a:r>
            <a:endParaRPr lang="zh-CN" altLang="en-US" dirty="0">
              <a:latin typeface="华文新魏"/>
              <a:ea typeface="华文新魏"/>
              <a:cs typeface="华文新魏"/>
            </a:endParaRPr>
          </a:p>
          <a:p>
            <a:pPr lvl="2" eaLnBrk="1" hangingPunct="1">
              <a:defRPr/>
            </a:pPr>
            <a:r>
              <a:rPr lang="zh-CN" altLang="en-US" dirty="0">
                <a:latin typeface="华文新魏"/>
                <a:ea typeface="华文新魏"/>
                <a:cs typeface="华文新魏"/>
              </a:rPr>
              <a:t>子线程执行</a:t>
            </a:r>
            <a:r>
              <a:rPr lang="en-US" altLang="zh-CN" dirty="0">
                <a:latin typeface="华文新魏"/>
                <a:ea typeface="华文新魏"/>
                <a:cs typeface="华文新魏"/>
              </a:rPr>
              <a:t>fn</a:t>
            </a:r>
            <a:r>
              <a:rPr lang="zh-CN" altLang="en-US" dirty="0">
                <a:latin typeface="华文新魏"/>
                <a:ea typeface="华文新魏"/>
                <a:cs typeface="华文新魏"/>
              </a:rPr>
              <a:t>指向的函数，</a:t>
            </a:r>
            <a:r>
              <a:rPr lang="en-US" altLang="zh-CN" dirty="0" err="1">
                <a:latin typeface="华文新魏"/>
                <a:ea typeface="华文新魏"/>
                <a:cs typeface="华文新魏"/>
              </a:rPr>
              <a:t>arg</a:t>
            </a:r>
            <a:r>
              <a:rPr lang="zh-CN" altLang="en-US" dirty="0">
                <a:latin typeface="华文新魏"/>
                <a:ea typeface="华文新魏"/>
                <a:cs typeface="华文新魏"/>
              </a:rPr>
              <a:t>是运行时所需的参数</a:t>
            </a:r>
            <a:endParaRPr lang="zh-CN" altLang="en-US" dirty="0">
              <a:latin typeface="华文新魏"/>
              <a:ea typeface="华文新魏"/>
              <a:cs typeface="华文新魏"/>
            </a:endParaRPr>
          </a:p>
          <a:p>
            <a:pPr lvl="2" eaLnBrk="1" hangingPunct="1">
              <a:defRPr/>
            </a:pPr>
            <a:r>
              <a:rPr lang="en-US" altLang="zh-CN" dirty="0">
                <a:latin typeface="华文新魏"/>
                <a:ea typeface="华文新魏"/>
                <a:cs typeface="华文新魏"/>
              </a:rPr>
              <a:t>flag</a:t>
            </a:r>
            <a:r>
              <a:rPr lang="zh-CN" altLang="en-US" dirty="0">
                <a:latin typeface="华文新魏"/>
                <a:ea typeface="华文新魏"/>
                <a:cs typeface="华文新魏"/>
              </a:rPr>
              <a:t>定义内核线程的常用参数标志，如</a:t>
            </a:r>
            <a:r>
              <a:rPr lang="en-US" altLang="zh-CN" dirty="0">
                <a:latin typeface="华文新魏"/>
                <a:ea typeface="华文新魏"/>
                <a:cs typeface="华文新魏"/>
              </a:rPr>
              <a:t>CLONE_FS, CLONE_FILES, CLONE_SIGHAND</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a:t>
            </a:r>
            <a:r>
              <a:rPr lang="zh-CN" altLang="en-US" dirty="0">
                <a:solidFill>
                  <a:srgbClr val="FF0000"/>
                </a:solidFill>
                <a:latin typeface="华文新魏" charset="0"/>
                <a:ea typeface="华文新魏" charset="0"/>
                <a:cs typeface="华文新魏" charset="0"/>
              </a:rPr>
              <a:t> </a:t>
            </a:r>
            <a:endParaRPr lang="zh-CN" altLang="en-US"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solidFill>
                  <a:srgbClr val="FF0000"/>
                </a:solidFill>
                <a:latin typeface="华文新魏" charset="0"/>
                <a:ea typeface="华文新魏" charset="0"/>
                <a:cs typeface="华文新魏" charset="0"/>
              </a:rPr>
              <a:t>处理器调度</a:t>
            </a:r>
            <a:endParaRPr lang="zh-CN" altLang="en-US" dirty="0">
              <a:solidFill>
                <a:srgbClr val="FF0000"/>
              </a:solidFill>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处理器调度</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处理机调度层次</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选择调度算法的原则</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作业管理与调度</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低级调度功能和类型</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作业调度和低级调度算法</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中断源分类</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solidFill>
                  <a:srgbClr val="FF0000"/>
                </a:solidFill>
                <a:latin typeface="华文新魏" charset="0"/>
                <a:ea typeface="华文新魏" charset="0"/>
                <a:cs typeface="华文新魏" charset="0"/>
              </a:rPr>
              <a:t>外中断</a:t>
            </a:r>
            <a:r>
              <a:rPr lang="en-US" altLang="zh-CN"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中断</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异步中断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指来自处理器之外的中断信号</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外中断又分</a:t>
            </a:r>
            <a:r>
              <a:rPr lang="zh-CN" altLang="en-US" dirty="0">
                <a:solidFill>
                  <a:srgbClr val="FF0000"/>
                </a:solidFill>
                <a:latin typeface="华文新魏" charset="0"/>
                <a:ea typeface="华文新魏" charset="0"/>
                <a:cs typeface="华文新魏" charset="0"/>
              </a:rPr>
              <a:t>可屏蔽中断</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不可屏蔽中断</a:t>
            </a:r>
            <a:endParaRPr lang="en-US" altLang="zh-CN" dirty="0">
              <a:solidFill>
                <a:srgbClr val="FF0000"/>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每个不同中断具有不同的中断优先级，表示事件的紧急程度，在处理高一级中断时，往往会屏蔽部分或全部低级中断</a:t>
            </a:r>
            <a:endParaRPr lang="en-US" altLang="zh-CN" dirty="0">
              <a:latin typeface="华文新魏" charset="0"/>
              <a:ea typeface="华文新魏" charset="0"/>
              <a:cs typeface="华文新魏" charset="0"/>
            </a:endParaRPr>
          </a:p>
          <a:p>
            <a:r>
              <a:rPr lang="zh-CN" altLang="en-US" dirty="0">
                <a:solidFill>
                  <a:srgbClr val="FF0000"/>
                </a:solidFill>
                <a:latin typeface="华文新魏" charset="0"/>
                <a:ea typeface="华文新魏" charset="0"/>
                <a:cs typeface="华文新魏" charset="0"/>
              </a:rPr>
              <a:t>内中断</a:t>
            </a:r>
            <a:r>
              <a:rPr lang="en-US" altLang="zh-CN"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异常</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同步中断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指来自处理器内部，通常由于程序执行中，发现与当前指令关联的、不正常的、或是错误的事件，</a:t>
            </a:r>
            <a:r>
              <a:rPr lang="zh-CN" altLang="en-US" dirty="0">
                <a:solidFill>
                  <a:srgbClr val="FF0000"/>
                </a:solidFill>
                <a:latin typeface="华文新魏" charset="0"/>
                <a:ea typeface="华文新魏" charset="0"/>
                <a:cs typeface="华文新魏" charset="0"/>
              </a:rPr>
              <a:t>内中断不可屏蔽</a:t>
            </a:r>
            <a:endParaRPr lang="en-US" altLang="zh-CN" dirty="0">
              <a:solidFill>
                <a:srgbClr val="FF0000"/>
              </a:solidFill>
              <a:latin typeface="华文新魏" charset="0"/>
              <a:ea typeface="华文新魏" charset="0"/>
              <a:cs typeface="华文新魏" charset="0"/>
            </a:endParaRPr>
          </a:p>
          <a:p>
            <a:pPr lvl="1"/>
            <a:r>
              <a:rPr lang="zh-CN" altLang="zh-CN" dirty="0">
                <a:solidFill>
                  <a:srgbClr val="FF0000"/>
                </a:solidFill>
              </a:rPr>
              <a:t>访管中断</a:t>
            </a:r>
            <a:r>
              <a:rPr lang="zh-CN" altLang="en-US" dirty="0"/>
              <a:t>：</a:t>
            </a:r>
            <a:r>
              <a:rPr lang="zh-CN" altLang="zh-CN" dirty="0"/>
              <a:t>由执行系统调用而引起</a:t>
            </a:r>
            <a:endParaRPr lang="en-US" altLang="zh-CN" dirty="0"/>
          </a:p>
          <a:p>
            <a:pPr lvl="1"/>
            <a:r>
              <a:rPr lang="zh-CN" altLang="zh-CN" dirty="0">
                <a:solidFill>
                  <a:srgbClr val="FF0000"/>
                </a:solidFill>
              </a:rPr>
              <a:t>硬件故障中断</a:t>
            </a:r>
            <a:r>
              <a:rPr lang="zh-CN" altLang="en-US" dirty="0"/>
              <a:t>：</a:t>
            </a:r>
            <a:r>
              <a:rPr lang="zh-CN" altLang="zh-CN" dirty="0"/>
              <a:t>如电源失效、协处理器错误、奇偶校验错误、总线超时等</a:t>
            </a:r>
            <a:endParaRPr lang="en-US" altLang="zh-CN" dirty="0"/>
          </a:p>
          <a:p>
            <a:pPr lvl="1"/>
            <a:r>
              <a:rPr lang="zh-CN" altLang="zh-CN" dirty="0">
                <a:solidFill>
                  <a:srgbClr val="FF0000"/>
                </a:solidFill>
              </a:rPr>
              <a:t>程序性异常</a:t>
            </a:r>
            <a:r>
              <a:rPr lang="zh-CN" altLang="en-US" dirty="0"/>
              <a:t>：</a:t>
            </a:r>
            <a:r>
              <a:rPr lang="zh-CN" altLang="zh-CN" dirty="0"/>
              <a:t>如非法操作、地址越界、页面故障、调试指令、除数为０和浮点溢出等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处理器调度层次</a:t>
            </a:r>
            <a:endParaRPr kumimoji="1" lang="zh-CN" altLang="en-US" dirty="0"/>
          </a:p>
        </p:txBody>
      </p:sp>
      <p:sp>
        <p:nvSpPr>
          <p:cNvPr id="5" name="内容占位符 2"/>
          <p:cNvSpPr txBox="1"/>
          <p:nvPr/>
        </p:nvSpPr>
        <p:spPr>
          <a:xfrm>
            <a:off x="179512" y="1340768"/>
            <a:ext cx="8856984" cy="504056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pPr>
            <a:r>
              <a:rPr lang="zh-CN" altLang="en-US" dirty="0">
                <a:solidFill>
                  <a:srgbClr val="FF0000"/>
                </a:solidFill>
                <a:effectLst/>
                <a:latin typeface="华文新魏"/>
                <a:ea typeface="华文新魏"/>
                <a:cs typeface="华文新魏"/>
              </a:rPr>
              <a:t>高级调度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作业调度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长程调度</a:t>
            </a:r>
            <a:r>
              <a:rPr lang="zh-CN" altLang="zh-CN" dirty="0">
                <a:effectLst/>
                <a:latin typeface="华文新魏"/>
                <a:ea typeface="华文新魏"/>
                <a:cs typeface="华文新魏"/>
              </a:rPr>
              <a:t> </a:t>
            </a:r>
            <a:endParaRPr lang="en-US" altLang="zh-CN" dirty="0">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从输入系统的一批作业中按照预定的调度策略</a:t>
            </a:r>
            <a:r>
              <a:rPr lang="zh-CN" altLang="zh-CN" b="1" dirty="0">
                <a:solidFill>
                  <a:srgbClr val="FF0000"/>
                </a:solidFill>
                <a:latin typeface="华文新魏"/>
                <a:ea typeface="华文新魏"/>
                <a:cs typeface="华文新魏"/>
              </a:rPr>
              <a:t>挑选若干作业进入内存</a:t>
            </a:r>
            <a:r>
              <a:rPr lang="zh-CN" altLang="zh-CN" b="1" dirty="0">
                <a:latin typeface="华文新魏"/>
                <a:ea typeface="华文新魏"/>
                <a:cs typeface="华文新魏"/>
              </a:rPr>
              <a:t>，为其</a:t>
            </a:r>
            <a:r>
              <a:rPr lang="zh-CN" altLang="zh-CN" b="1" dirty="0">
                <a:solidFill>
                  <a:srgbClr val="FF0000"/>
                </a:solidFill>
                <a:latin typeface="华文新魏"/>
                <a:ea typeface="华文新魏"/>
                <a:cs typeface="华文新魏"/>
              </a:rPr>
              <a:t>分配所需资源</a:t>
            </a:r>
            <a:r>
              <a:rPr lang="zh-CN" altLang="zh-CN" b="1" dirty="0">
                <a:latin typeface="华文新魏"/>
                <a:ea typeface="华文新魏"/>
                <a:cs typeface="华文新魏"/>
              </a:rPr>
              <a:t>，并创建对应作业的用户进程 </a:t>
            </a:r>
            <a:endParaRPr lang="en-US" altLang="zh-CN" b="1" dirty="0">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将</a:t>
            </a:r>
            <a:r>
              <a:rPr lang="zh-CN" altLang="zh-CN" b="1" dirty="0">
                <a:solidFill>
                  <a:srgbClr val="FF0000"/>
                </a:solidFill>
                <a:latin typeface="华文新魏"/>
                <a:ea typeface="华文新魏"/>
                <a:cs typeface="华文新魏"/>
              </a:rPr>
              <a:t>控制多道程序的道数</a:t>
            </a:r>
            <a:r>
              <a:rPr lang="zh-CN" altLang="zh-CN" b="1" dirty="0">
                <a:latin typeface="华文新魏"/>
                <a:ea typeface="华文新魏"/>
                <a:cs typeface="华文新魏"/>
              </a:rPr>
              <a:t>，被选择进入内存的作业越多，每个作业所获得的</a:t>
            </a:r>
            <a:r>
              <a:rPr lang="en-US" altLang="zh-CN" b="1" dirty="0">
                <a:latin typeface="华文新魏"/>
                <a:ea typeface="华文新魏"/>
                <a:cs typeface="华文新魏"/>
              </a:rPr>
              <a:t>CPU</a:t>
            </a:r>
            <a:r>
              <a:rPr lang="zh-CN" altLang="zh-CN" b="1" dirty="0">
                <a:latin typeface="华文新魏"/>
                <a:ea typeface="华文新魏"/>
                <a:cs typeface="华文新魏"/>
              </a:rPr>
              <a:t>时间就越少，为了向用户提供满意的服务，有时需要限制内存中同时运行的进程数 </a:t>
            </a:r>
            <a:endParaRPr lang="zh-CN" altLang="en-US" b="1" dirty="0">
              <a:latin typeface="华文新魏"/>
              <a:ea typeface="华文新魏"/>
              <a:cs typeface="华文新魏"/>
            </a:endParaRPr>
          </a:p>
          <a:p>
            <a:pPr marL="457200" indent="-457200" algn="just">
              <a:spcBef>
                <a:spcPts val="0"/>
              </a:spcBef>
            </a:pPr>
            <a:r>
              <a:rPr lang="zh-CN" altLang="en-US" dirty="0">
                <a:solidFill>
                  <a:srgbClr val="FF0000"/>
                </a:solidFill>
                <a:effectLst/>
                <a:latin typeface="华文新魏"/>
                <a:ea typeface="华文新魏"/>
                <a:cs typeface="华文新魏"/>
              </a:rPr>
              <a:t>中级调度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平衡调度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中程调度</a:t>
            </a:r>
            <a:endParaRPr lang="en-US" altLang="zh-CN" dirty="0">
              <a:solidFill>
                <a:srgbClr val="0000FF"/>
              </a:solidFill>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根据</a:t>
            </a:r>
            <a:r>
              <a:rPr lang="zh-CN" altLang="zh-CN" b="1" dirty="0">
                <a:solidFill>
                  <a:srgbClr val="FF0000"/>
                </a:solidFill>
                <a:latin typeface="华文新魏"/>
                <a:ea typeface="华文新魏"/>
                <a:cs typeface="华文新魏"/>
              </a:rPr>
              <a:t>内存资源情况决定内存中所能容纳的进程数目</a:t>
            </a:r>
            <a:r>
              <a:rPr lang="zh-CN" altLang="zh-CN" b="1" dirty="0">
                <a:latin typeface="华文新魏"/>
                <a:ea typeface="华文新魏"/>
                <a:cs typeface="华文新魏"/>
              </a:rPr>
              <a:t>，并完成外存和内存中的进程对换工作 </a:t>
            </a:r>
            <a:endParaRPr lang="zh-CN" altLang="en-US" b="1" dirty="0">
              <a:latin typeface="华文新魏"/>
              <a:ea typeface="华文新魏"/>
              <a:cs typeface="华文新魏"/>
            </a:endParaRPr>
          </a:p>
          <a:p>
            <a:pPr marL="457200" indent="-457200" algn="just">
              <a:spcBef>
                <a:spcPts val="0"/>
              </a:spcBef>
            </a:pPr>
            <a:r>
              <a:rPr lang="zh-CN" altLang="en-US" dirty="0">
                <a:solidFill>
                  <a:srgbClr val="FF0000"/>
                </a:solidFill>
                <a:effectLst/>
                <a:latin typeface="华文新魏"/>
                <a:ea typeface="华文新魏"/>
                <a:cs typeface="华文新魏"/>
              </a:rPr>
              <a:t>低级调度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进程调度</a:t>
            </a:r>
            <a:r>
              <a:rPr lang="en-US"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线程调度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短程调度</a:t>
            </a:r>
            <a:endParaRPr lang="en-US" altLang="zh-CN" dirty="0">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根据某种原则</a:t>
            </a:r>
            <a:r>
              <a:rPr lang="zh-CN" altLang="zh-CN" b="1" dirty="0">
                <a:solidFill>
                  <a:srgbClr val="FF0000"/>
                </a:solidFill>
                <a:latin typeface="华文新魏"/>
                <a:ea typeface="华文新魏"/>
                <a:cs typeface="华文新魏"/>
              </a:rPr>
              <a:t>决定就绪队列中</a:t>
            </a:r>
            <a:r>
              <a:rPr lang="zh-CN" altLang="zh-CN" b="1" dirty="0">
                <a:latin typeface="华文新魏"/>
                <a:ea typeface="华文新魏"/>
                <a:cs typeface="华文新魏"/>
              </a:rPr>
              <a:t>的哪个进程</a:t>
            </a:r>
            <a:r>
              <a:rPr lang="en-US" altLang="zh-CN" b="1" dirty="0">
                <a:latin typeface="华文新魏"/>
                <a:ea typeface="华文新魏"/>
                <a:cs typeface="华文新魏"/>
              </a:rPr>
              <a:t>/</a:t>
            </a:r>
            <a:r>
              <a:rPr lang="zh-CN" altLang="zh-CN" b="1" dirty="0">
                <a:latin typeface="华文新魏"/>
                <a:ea typeface="华文新魏"/>
                <a:cs typeface="华文新魏"/>
              </a:rPr>
              <a:t>线程</a:t>
            </a:r>
            <a:r>
              <a:rPr lang="zh-CN" altLang="zh-CN" b="1" dirty="0">
                <a:solidFill>
                  <a:srgbClr val="FF0000"/>
                </a:solidFill>
                <a:latin typeface="华文新魏"/>
                <a:ea typeface="华文新魏"/>
                <a:cs typeface="华文新魏"/>
              </a:rPr>
              <a:t>获得处理器</a:t>
            </a:r>
            <a:r>
              <a:rPr lang="zh-CN" altLang="zh-CN" b="1" dirty="0">
                <a:latin typeface="华文新魏"/>
                <a:ea typeface="华文新魏"/>
                <a:cs typeface="华文新魏"/>
              </a:rPr>
              <a:t>，并将处理器出让给它使用 </a:t>
            </a:r>
            <a:endParaRPr kumimoji="1" lang="zh-CN" altLang="en-US" b="1"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灯片编号占位符 3"/>
          <p:cNvSpPr>
            <a:spLocks noGrp="1"/>
          </p:cNvSpPr>
          <p:nvPr>
            <p:ph type="sldNum" sz="quarter" idx="10"/>
          </p:nvPr>
        </p:nvSpPr>
        <p:spPr/>
        <p:txBody>
          <a:bodyPr/>
          <a:lstStyle/>
          <a:p>
            <a:fld id="{263AAD5D-0655-489A-928F-14DF49D3179D}" type="slidenum">
              <a:rPr lang="en-US" altLang="zh-CN"/>
            </a:fld>
            <a:endParaRPr lang="en-US" altLang="zh-CN" dirty="0"/>
          </a:p>
        </p:txBody>
      </p:sp>
      <p:sp>
        <p:nvSpPr>
          <p:cNvPr id="816130" name="Rectangle 2"/>
          <p:cNvSpPr>
            <a:spLocks noGrp="1" noChangeArrowheads="1"/>
          </p:cNvSpPr>
          <p:nvPr>
            <p:ph type="title"/>
          </p:nvPr>
        </p:nvSpPr>
        <p:spPr/>
        <p:txBody>
          <a:bodyPr/>
          <a:lstStyle/>
          <a:p>
            <a:r>
              <a:rPr lang="zh-CN" altLang="en-US" dirty="0"/>
              <a:t>三级调度模型</a:t>
            </a:r>
            <a:endParaRPr lang="zh-CN" altLang="en-US" dirty="0"/>
          </a:p>
        </p:txBody>
      </p:sp>
      <p:sp>
        <p:nvSpPr>
          <p:cNvPr id="816131" name="Rectangle 3"/>
          <p:cNvSpPr>
            <a:spLocks noGrp="1" noChangeArrowheads="1"/>
          </p:cNvSpPr>
          <p:nvPr>
            <p:ph type="body" idx="1"/>
          </p:nvPr>
        </p:nvSpPr>
        <p:spPr/>
        <p:txBody>
          <a:bodyPr/>
          <a:lstStyle/>
          <a:p>
            <a:endParaRPr lang="zh-CN" altLang="zh-CN" dirty="0"/>
          </a:p>
        </p:txBody>
      </p:sp>
      <p:grpSp>
        <p:nvGrpSpPr>
          <p:cNvPr id="816132" name="Group 4"/>
          <p:cNvGrpSpPr/>
          <p:nvPr/>
        </p:nvGrpSpPr>
        <p:grpSpPr bwMode="auto">
          <a:xfrm>
            <a:off x="539552" y="2133600"/>
            <a:ext cx="8101013" cy="4105275"/>
            <a:chOff x="1753" y="3235"/>
            <a:chExt cx="7740" cy="4913"/>
          </a:xfrm>
        </p:grpSpPr>
        <p:grpSp>
          <p:nvGrpSpPr>
            <p:cNvPr id="816133" name="Group 5"/>
            <p:cNvGrpSpPr/>
            <p:nvPr/>
          </p:nvGrpSpPr>
          <p:grpSpPr bwMode="auto">
            <a:xfrm>
              <a:off x="4697" y="3959"/>
              <a:ext cx="1635" cy="312"/>
              <a:chOff x="3780" y="5028"/>
              <a:chExt cx="1800" cy="312"/>
            </a:xfrm>
          </p:grpSpPr>
          <p:sp>
            <p:nvSpPr>
              <p:cNvPr id="816134" name="Line 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816135" name="Line 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816136" name="Line 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816137" name="Line 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816138" name="Line 1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816139" name="Line 1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816140" name="Line 1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816141" name="Line 1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816142" name="Line 1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816143" name="Line 1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816144" name="Line 1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816145" name="Line 1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grpSp>
          <p:nvGrpSpPr>
            <p:cNvPr id="816146" name="Group 18"/>
            <p:cNvGrpSpPr/>
            <p:nvPr/>
          </p:nvGrpSpPr>
          <p:grpSpPr bwMode="auto">
            <a:xfrm>
              <a:off x="4697" y="5029"/>
              <a:ext cx="1635" cy="312"/>
              <a:chOff x="3780" y="5808"/>
              <a:chExt cx="1800" cy="312"/>
            </a:xfrm>
          </p:grpSpPr>
          <p:sp>
            <p:nvSpPr>
              <p:cNvPr id="816147" name="Line 19"/>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816148" name="Line 20"/>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816149" name="Line 21"/>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816150" name="Line 22"/>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816151" name="Line 23"/>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816152" name="Line 24"/>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816153" name="Line 25"/>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816154" name="Line 26"/>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816155" name="Line 27"/>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816156" name="Line 28"/>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816157" name="Line 29"/>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816158" name="Line 30"/>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816159" name="Group 31"/>
            <p:cNvGrpSpPr/>
            <p:nvPr/>
          </p:nvGrpSpPr>
          <p:grpSpPr bwMode="auto">
            <a:xfrm>
              <a:off x="4697" y="7057"/>
              <a:ext cx="1635" cy="312"/>
              <a:chOff x="3780" y="5808"/>
              <a:chExt cx="1800" cy="312"/>
            </a:xfrm>
          </p:grpSpPr>
          <p:sp>
            <p:nvSpPr>
              <p:cNvPr id="816160" name="Line 32"/>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816161" name="Line 33"/>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816162" name="Line 34"/>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816163" name="Line 35"/>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816164" name="Line 36"/>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816165" name="Line 37"/>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816166" name="Line 38"/>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816167" name="Line 39"/>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816168" name="Line 40"/>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816169" name="Line 41"/>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816170" name="Line 42"/>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816171" name="Line 43"/>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816172" name="Group 44"/>
            <p:cNvGrpSpPr/>
            <p:nvPr/>
          </p:nvGrpSpPr>
          <p:grpSpPr bwMode="auto">
            <a:xfrm>
              <a:off x="4697" y="5987"/>
              <a:ext cx="1635" cy="312"/>
              <a:chOff x="3780" y="5808"/>
              <a:chExt cx="1800" cy="312"/>
            </a:xfrm>
          </p:grpSpPr>
          <p:sp>
            <p:nvSpPr>
              <p:cNvPr id="816173" name="Line 45"/>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816174" name="Line 46"/>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816175" name="Line 47"/>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816176" name="Line 48"/>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816177" name="Line 49"/>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816178" name="Line 50"/>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816179" name="Line 51"/>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816180" name="Line 52"/>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816181" name="Line 53"/>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816182" name="Line 54"/>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816183" name="Line 55"/>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816184" name="Line 56"/>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sp>
          <p:nvSpPr>
            <p:cNvPr id="816185" name="Text Box 57"/>
            <p:cNvSpPr txBox="1">
              <a:spLocks noChangeArrowheads="1"/>
            </p:cNvSpPr>
            <p:nvPr/>
          </p:nvSpPr>
          <p:spPr bwMode="auto">
            <a:xfrm>
              <a:off x="7477" y="3803"/>
              <a:ext cx="817" cy="780"/>
            </a:xfrm>
            <a:prstGeom prst="rect">
              <a:avLst/>
            </a:prstGeom>
            <a:solidFill>
              <a:srgbClr val="FFFFFF"/>
            </a:solidFill>
            <a:ln w="19050">
              <a:miter lim="800000"/>
            </a:ln>
            <a:effectLst/>
            <a:scene3d>
              <a:camera prst="legacyObliqueTopRight"/>
              <a:lightRig rig="legacyFlat3" dir="b"/>
            </a:scene3d>
            <a:sp3d extrusionH="176200" prstMaterial="legacyMetal">
              <a:bevelT w="13500" h="13500" prst="angle"/>
              <a:bevelB w="13500" h="13500" prst="angle"/>
              <a:extrusionClr>
                <a:srgbClr val="FFFFFF"/>
              </a:extrusionClr>
            </a:sp3d>
          </p:spPr>
          <p:txBody>
            <a:bodyPr lIns="0" tIns="118800" rIns="0">
              <a:flatTx/>
            </a:bodyPr>
            <a:lstStyle/>
            <a:p>
              <a:pPr algn="ctr"/>
              <a:r>
                <a:rPr lang="zh-CN" altLang="en-US" sz="1600" b="1" dirty="0">
                  <a:solidFill>
                    <a:srgbClr val="0000FF"/>
                  </a:solidFill>
                  <a:effectLst/>
                  <a:latin typeface="楷体_GB2312" pitchFamily="49" charset="-122"/>
                </a:rPr>
                <a:t>处理器</a:t>
              </a:r>
              <a:endParaRPr lang="zh-CN" altLang="en-US" sz="1600" b="1" dirty="0">
                <a:solidFill>
                  <a:srgbClr val="0000FF"/>
                </a:solidFill>
                <a:effectLst>
                  <a:outerShdw blurRad="38100" dist="38100" dir="2700000" algn="tl">
                    <a:srgbClr val="C0C0C0"/>
                  </a:outerShdw>
                </a:effectLst>
                <a:latin typeface="楷体_GB2312" pitchFamily="49" charset="-122"/>
              </a:endParaRPr>
            </a:p>
          </p:txBody>
        </p:sp>
        <p:sp>
          <p:nvSpPr>
            <p:cNvPr id="816186" name="Line 58"/>
            <p:cNvSpPr>
              <a:spLocks noChangeShapeType="1"/>
            </p:cNvSpPr>
            <p:nvPr/>
          </p:nvSpPr>
          <p:spPr bwMode="auto">
            <a:xfrm>
              <a:off x="6332" y="4040"/>
              <a:ext cx="1145" cy="0"/>
            </a:xfrm>
            <a:prstGeom prst="line">
              <a:avLst/>
            </a:prstGeom>
            <a:noFill/>
            <a:ln w="19050">
              <a:solidFill>
                <a:srgbClr val="000000"/>
              </a:solidFill>
              <a:prstDash val="sysDot"/>
              <a:round/>
              <a:tailEnd type="triangle" w="sm" len="med"/>
            </a:ln>
          </p:spPr>
          <p:txBody>
            <a:bodyPr/>
            <a:lstStyle/>
            <a:p>
              <a:endParaRPr lang="zh-CN" altLang="en-US"/>
            </a:p>
          </p:txBody>
        </p:sp>
        <p:sp>
          <p:nvSpPr>
            <p:cNvPr id="816187" name="Text Box 59"/>
            <p:cNvSpPr txBox="1">
              <a:spLocks noChangeArrowheads="1"/>
            </p:cNvSpPr>
            <p:nvPr/>
          </p:nvSpPr>
          <p:spPr bwMode="auto">
            <a:xfrm>
              <a:off x="6403" y="3728"/>
              <a:ext cx="875" cy="233"/>
            </a:xfrm>
            <a:prstGeom prst="rect">
              <a:avLst/>
            </a:prstGeom>
            <a:noFill/>
            <a:ln w="9525">
              <a:noFill/>
              <a:miter lim="800000"/>
            </a:ln>
          </p:spPr>
          <p:txBody>
            <a:bodyPr lIns="0" tIns="0" rIns="0" bIns="0"/>
            <a:lstStyle/>
            <a:p>
              <a:r>
                <a:rPr lang="zh-CN" altLang="en-US" sz="1600" b="1" dirty="0">
                  <a:solidFill>
                    <a:srgbClr val="FF0000"/>
                  </a:solidFill>
                  <a:effectLst/>
                  <a:latin typeface="楷体_GB2312" pitchFamily="49" charset="-122"/>
                </a:rPr>
                <a:t>低级调度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188" name="Line 60"/>
            <p:cNvSpPr>
              <a:spLocks noChangeShapeType="1"/>
            </p:cNvSpPr>
            <p:nvPr/>
          </p:nvSpPr>
          <p:spPr bwMode="auto">
            <a:xfrm>
              <a:off x="3373" y="4184"/>
              <a:ext cx="1324" cy="0"/>
            </a:xfrm>
            <a:prstGeom prst="line">
              <a:avLst/>
            </a:prstGeom>
            <a:noFill/>
            <a:ln w="19050">
              <a:solidFill>
                <a:srgbClr val="000000"/>
              </a:solidFill>
              <a:round/>
              <a:tailEnd type="triangle" w="sm" len="med"/>
            </a:ln>
          </p:spPr>
          <p:txBody>
            <a:bodyPr/>
            <a:lstStyle/>
            <a:p>
              <a:endParaRPr lang="zh-CN" altLang="en-US"/>
            </a:p>
          </p:txBody>
        </p:sp>
        <p:sp>
          <p:nvSpPr>
            <p:cNvPr id="816189" name="Text Box 61"/>
            <p:cNvSpPr txBox="1">
              <a:spLocks noChangeArrowheads="1"/>
            </p:cNvSpPr>
            <p:nvPr/>
          </p:nvSpPr>
          <p:spPr bwMode="auto">
            <a:xfrm>
              <a:off x="3253" y="3384"/>
              <a:ext cx="840" cy="351"/>
            </a:xfrm>
            <a:prstGeom prst="rect">
              <a:avLst/>
            </a:prstGeom>
            <a:noFill/>
            <a:ln w="9525">
              <a:noFill/>
              <a:miter lim="800000"/>
            </a:ln>
          </p:spPr>
          <p:txBody>
            <a:bodyPr lIns="0" tIns="0" rIns="0" bIns="0"/>
            <a:lstStyle/>
            <a:p>
              <a:r>
                <a:rPr lang="zh-CN" altLang="en-US" sz="1600" b="1" dirty="0">
                  <a:solidFill>
                    <a:srgbClr val="FF0000"/>
                  </a:solidFill>
                  <a:effectLst/>
                  <a:latin typeface="楷体_GB2312" pitchFamily="49" charset="-122"/>
                </a:rPr>
                <a:t>高级调度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190" name="Line 62"/>
            <p:cNvSpPr>
              <a:spLocks noChangeShapeType="1"/>
            </p:cNvSpPr>
            <p:nvPr/>
          </p:nvSpPr>
          <p:spPr bwMode="auto">
            <a:xfrm>
              <a:off x="8349" y="4184"/>
              <a:ext cx="1144" cy="0"/>
            </a:xfrm>
            <a:prstGeom prst="line">
              <a:avLst/>
            </a:prstGeom>
            <a:noFill/>
            <a:ln w="19050">
              <a:solidFill>
                <a:srgbClr val="000000"/>
              </a:solidFill>
              <a:round/>
              <a:tailEnd type="triangle" w="med" len="med"/>
            </a:ln>
          </p:spPr>
          <p:txBody>
            <a:bodyPr/>
            <a:lstStyle/>
            <a:p>
              <a:endParaRPr lang="zh-CN" altLang="en-US"/>
            </a:p>
          </p:txBody>
        </p:sp>
        <p:sp>
          <p:nvSpPr>
            <p:cNvPr id="816191" name="Text Box 63"/>
            <p:cNvSpPr txBox="1">
              <a:spLocks noChangeArrowheads="1"/>
            </p:cNvSpPr>
            <p:nvPr/>
          </p:nvSpPr>
          <p:spPr bwMode="auto">
            <a:xfrm>
              <a:off x="8893" y="3798"/>
              <a:ext cx="600" cy="386"/>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完成</a:t>
              </a:r>
              <a:endParaRPr lang="zh-CN" altLang="en-US" sz="1600" b="1">
                <a:solidFill>
                  <a:srgbClr val="0000FF"/>
                </a:solidFill>
                <a:effectLst>
                  <a:outerShdw blurRad="38100" dist="38100" dir="2700000" algn="tl">
                    <a:srgbClr val="C0C0C0"/>
                  </a:outerShdw>
                </a:effectLst>
                <a:latin typeface="楷体_GB2312" pitchFamily="49" charset="-122"/>
              </a:endParaRPr>
            </a:p>
          </p:txBody>
        </p:sp>
        <p:sp>
          <p:nvSpPr>
            <p:cNvPr id="816192" name="Line 64"/>
            <p:cNvSpPr>
              <a:spLocks noChangeShapeType="1"/>
            </p:cNvSpPr>
            <p:nvPr/>
          </p:nvSpPr>
          <p:spPr bwMode="auto">
            <a:xfrm>
              <a:off x="8362" y="4391"/>
              <a:ext cx="423" cy="0"/>
            </a:xfrm>
            <a:prstGeom prst="line">
              <a:avLst/>
            </a:prstGeom>
            <a:noFill/>
            <a:ln w="19050">
              <a:solidFill>
                <a:srgbClr val="000000"/>
              </a:solidFill>
              <a:round/>
            </a:ln>
          </p:spPr>
          <p:txBody>
            <a:bodyPr/>
            <a:lstStyle/>
            <a:p>
              <a:endParaRPr lang="zh-CN" altLang="en-US"/>
            </a:p>
          </p:txBody>
        </p:sp>
        <p:sp>
          <p:nvSpPr>
            <p:cNvPr id="816193" name="Line 65"/>
            <p:cNvSpPr>
              <a:spLocks noChangeShapeType="1"/>
            </p:cNvSpPr>
            <p:nvPr/>
          </p:nvSpPr>
          <p:spPr bwMode="auto">
            <a:xfrm>
              <a:off x="8785" y="4373"/>
              <a:ext cx="0" cy="2852"/>
            </a:xfrm>
            <a:prstGeom prst="line">
              <a:avLst/>
            </a:prstGeom>
            <a:noFill/>
            <a:ln w="19050">
              <a:solidFill>
                <a:srgbClr val="000000"/>
              </a:solidFill>
              <a:round/>
            </a:ln>
          </p:spPr>
          <p:txBody>
            <a:bodyPr/>
            <a:lstStyle/>
            <a:p>
              <a:endParaRPr lang="zh-CN" altLang="en-US"/>
            </a:p>
          </p:txBody>
        </p:sp>
        <p:grpSp>
          <p:nvGrpSpPr>
            <p:cNvPr id="816194" name="Group 66"/>
            <p:cNvGrpSpPr/>
            <p:nvPr/>
          </p:nvGrpSpPr>
          <p:grpSpPr bwMode="auto">
            <a:xfrm>
              <a:off x="4195" y="3235"/>
              <a:ext cx="4578" cy="312"/>
              <a:chOff x="5580" y="4872"/>
              <a:chExt cx="900" cy="312"/>
            </a:xfrm>
          </p:grpSpPr>
          <p:sp>
            <p:nvSpPr>
              <p:cNvPr id="816195" name="Line 67"/>
              <p:cNvSpPr>
                <a:spLocks noChangeShapeType="1"/>
              </p:cNvSpPr>
              <p:nvPr/>
            </p:nvSpPr>
            <p:spPr bwMode="auto">
              <a:xfrm>
                <a:off x="5580" y="5184"/>
                <a:ext cx="900" cy="0"/>
              </a:xfrm>
              <a:prstGeom prst="line">
                <a:avLst/>
              </a:prstGeom>
              <a:noFill/>
              <a:ln w="19050">
                <a:solidFill>
                  <a:srgbClr val="000000"/>
                </a:solidFill>
                <a:round/>
              </a:ln>
            </p:spPr>
            <p:txBody>
              <a:bodyPr/>
              <a:lstStyle/>
              <a:p>
                <a:endParaRPr lang="zh-CN" altLang="en-US"/>
              </a:p>
            </p:txBody>
          </p:sp>
          <p:sp>
            <p:nvSpPr>
              <p:cNvPr id="816196" name="Text Box 6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超时</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sp>
          <p:nvSpPr>
            <p:cNvPr id="816197" name="Text Box 69"/>
            <p:cNvSpPr txBox="1">
              <a:spLocks noChangeArrowheads="1"/>
            </p:cNvSpPr>
            <p:nvPr/>
          </p:nvSpPr>
          <p:spPr bwMode="auto">
            <a:xfrm>
              <a:off x="4697" y="4717"/>
              <a:ext cx="1635" cy="312"/>
            </a:xfrm>
            <a:prstGeom prst="rect">
              <a:avLst/>
            </a:prstGeom>
            <a:noFill/>
            <a:ln w="9525">
              <a:noFill/>
              <a:miter lim="800000"/>
            </a:ln>
          </p:spPr>
          <p:txBody>
            <a:bodyPr lIns="0" tIns="0" rIns="0" bIns="0"/>
            <a:lstStyle/>
            <a:p>
              <a:r>
                <a:rPr lang="zh-CN" altLang="en-US" sz="1600" b="1" dirty="0">
                  <a:solidFill>
                    <a:srgbClr val="660066"/>
                  </a:solidFill>
                  <a:effectLst/>
                  <a:latin typeface="楷体_GB2312" pitchFamily="49" charset="-122"/>
                </a:rPr>
                <a:t>挂起就绪队列</a:t>
              </a:r>
              <a:endParaRPr lang="zh-CN" altLang="en-US" sz="1600" b="1" dirty="0">
                <a:solidFill>
                  <a:srgbClr val="660066"/>
                </a:solidFill>
                <a:effectLst>
                  <a:outerShdw blurRad="38100" dist="38100" dir="2700000" algn="tl">
                    <a:srgbClr val="C0C0C0"/>
                  </a:outerShdw>
                </a:effectLst>
                <a:latin typeface="楷体_GB2312" pitchFamily="49" charset="-122"/>
              </a:endParaRPr>
            </a:p>
          </p:txBody>
        </p:sp>
        <p:sp>
          <p:nvSpPr>
            <p:cNvPr id="816198" name="Text Box 70"/>
            <p:cNvSpPr txBox="1">
              <a:spLocks noChangeArrowheads="1"/>
            </p:cNvSpPr>
            <p:nvPr/>
          </p:nvSpPr>
          <p:spPr bwMode="auto">
            <a:xfrm>
              <a:off x="4697" y="5675"/>
              <a:ext cx="1635" cy="312"/>
            </a:xfrm>
            <a:prstGeom prst="rect">
              <a:avLst/>
            </a:prstGeom>
            <a:noFill/>
            <a:ln w="9525">
              <a:noFill/>
              <a:miter lim="800000"/>
            </a:ln>
          </p:spPr>
          <p:txBody>
            <a:bodyPr lIns="0" tIns="0" rIns="0" bIns="0"/>
            <a:lstStyle/>
            <a:p>
              <a:r>
                <a:rPr lang="zh-CN" altLang="en-US" sz="1600" b="1" dirty="0">
                  <a:solidFill>
                    <a:srgbClr val="660066"/>
                  </a:solidFill>
                  <a:effectLst/>
                  <a:latin typeface="楷体_GB2312" pitchFamily="49" charset="-122"/>
                </a:rPr>
                <a:t>挂起等待队列</a:t>
              </a:r>
              <a:endParaRPr lang="zh-CN" altLang="en-US" sz="1600" b="1" dirty="0">
                <a:solidFill>
                  <a:srgbClr val="660066"/>
                </a:solidFill>
                <a:effectLst>
                  <a:outerShdw blurRad="38100" dist="38100" dir="2700000" algn="tl">
                    <a:srgbClr val="C0C0C0"/>
                  </a:outerShdw>
                </a:effectLst>
                <a:latin typeface="楷体_GB2312" pitchFamily="49" charset="-122"/>
              </a:endParaRPr>
            </a:p>
          </p:txBody>
        </p:sp>
        <p:sp>
          <p:nvSpPr>
            <p:cNvPr id="816199" name="Text Box 71"/>
            <p:cNvSpPr txBox="1">
              <a:spLocks noChangeArrowheads="1"/>
            </p:cNvSpPr>
            <p:nvPr/>
          </p:nvSpPr>
          <p:spPr bwMode="auto">
            <a:xfrm>
              <a:off x="4697" y="6707"/>
              <a:ext cx="1635" cy="312"/>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等待队列</a:t>
              </a:r>
              <a:endParaRPr lang="zh-CN" altLang="en-US" sz="1600" b="1">
                <a:solidFill>
                  <a:srgbClr val="0000FF"/>
                </a:solidFill>
                <a:effectLst>
                  <a:outerShdw blurRad="38100" dist="38100" dir="2700000" algn="tl">
                    <a:srgbClr val="C0C0C0"/>
                  </a:outerShdw>
                </a:effectLst>
                <a:latin typeface="楷体_GB2312" pitchFamily="49" charset="-122"/>
              </a:endParaRPr>
            </a:p>
          </p:txBody>
        </p:sp>
        <p:sp>
          <p:nvSpPr>
            <p:cNvPr id="816200" name="Text Box 72"/>
            <p:cNvSpPr txBox="1">
              <a:spLocks noChangeArrowheads="1"/>
            </p:cNvSpPr>
            <p:nvPr/>
          </p:nvSpPr>
          <p:spPr bwMode="auto">
            <a:xfrm>
              <a:off x="4697" y="3647"/>
              <a:ext cx="1635" cy="312"/>
            </a:xfrm>
            <a:prstGeom prst="rect">
              <a:avLst/>
            </a:prstGeom>
            <a:noFill/>
            <a:ln w="9525">
              <a:noFill/>
              <a:miter lim="800000"/>
            </a:ln>
          </p:spPr>
          <p:txBody>
            <a:bodyPr lIns="0" tIns="0" rIns="0" bIns="0"/>
            <a:lstStyle/>
            <a:p>
              <a:r>
                <a:rPr lang="zh-CN" altLang="en-US" sz="1600" b="1" dirty="0">
                  <a:solidFill>
                    <a:srgbClr val="008000"/>
                  </a:solidFill>
                  <a:effectLst/>
                  <a:latin typeface="楷体_GB2312" pitchFamily="49" charset="-122"/>
                </a:rPr>
                <a:t>就绪队列</a:t>
              </a:r>
              <a:endParaRPr lang="zh-CN" altLang="en-US" sz="1600" b="1" dirty="0">
                <a:solidFill>
                  <a:srgbClr val="008000"/>
                </a:solidFill>
                <a:effectLst>
                  <a:outerShdw blurRad="38100" dist="38100" dir="2700000" algn="tl">
                    <a:srgbClr val="C0C0C0"/>
                  </a:outerShdw>
                </a:effectLst>
                <a:latin typeface="楷体_GB2312" pitchFamily="49" charset="-122"/>
              </a:endParaRPr>
            </a:p>
          </p:txBody>
        </p:sp>
        <p:grpSp>
          <p:nvGrpSpPr>
            <p:cNvPr id="816201" name="Group 73"/>
            <p:cNvGrpSpPr/>
            <p:nvPr/>
          </p:nvGrpSpPr>
          <p:grpSpPr bwMode="auto">
            <a:xfrm>
              <a:off x="6343" y="4701"/>
              <a:ext cx="374" cy="394"/>
              <a:chOff x="5580" y="4872"/>
              <a:chExt cx="900" cy="312"/>
            </a:xfrm>
          </p:grpSpPr>
          <p:sp>
            <p:nvSpPr>
              <p:cNvPr id="816202" name="Line 74"/>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03" name="Text Box 75"/>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grpSp>
          <p:nvGrpSpPr>
            <p:cNvPr id="816204" name="Group 76"/>
            <p:cNvGrpSpPr/>
            <p:nvPr/>
          </p:nvGrpSpPr>
          <p:grpSpPr bwMode="auto">
            <a:xfrm>
              <a:off x="6332" y="6893"/>
              <a:ext cx="2453" cy="312"/>
              <a:chOff x="5580" y="4872"/>
              <a:chExt cx="900" cy="312"/>
            </a:xfrm>
          </p:grpSpPr>
          <p:sp>
            <p:nvSpPr>
              <p:cNvPr id="816205" name="Line 77"/>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06" name="Text Box 7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等待事件</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sp>
          <p:nvSpPr>
            <p:cNvPr id="816207" name="Line 79"/>
            <p:cNvSpPr>
              <a:spLocks noChangeShapeType="1"/>
            </p:cNvSpPr>
            <p:nvPr/>
          </p:nvSpPr>
          <p:spPr bwMode="auto">
            <a:xfrm flipV="1">
              <a:off x="4207" y="4192"/>
              <a:ext cx="0" cy="3120"/>
            </a:xfrm>
            <a:prstGeom prst="line">
              <a:avLst/>
            </a:prstGeom>
            <a:noFill/>
            <a:ln w="19050">
              <a:solidFill>
                <a:srgbClr val="000000"/>
              </a:solidFill>
              <a:round/>
              <a:tailEnd type="triangle" w="sm" len="med"/>
            </a:ln>
          </p:spPr>
          <p:txBody>
            <a:bodyPr/>
            <a:lstStyle/>
            <a:p>
              <a:endParaRPr lang="zh-CN" altLang="en-US"/>
            </a:p>
          </p:txBody>
        </p:sp>
        <p:sp>
          <p:nvSpPr>
            <p:cNvPr id="816208" name="Line 80"/>
            <p:cNvSpPr>
              <a:spLocks noChangeShapeType="1"/>
            </p:cNvSpPr>
            <p:nvPr/>
          </p:nvSpPr>
          <p:spPr bwMode="auto">
            <a:xfrm flipH="1">
              <a:off x="4207" y="7295"/>
              <a:ext cx="490" cy="0"/>
            </a:xfrm>
            <a:prstGeom prst="line">
              <a:avLst/>
            </a:prstGeom>
            <a:noFill/>
            <a:ln w="19050">
              <a:solidFill>
                <a:srgbClr val="000000"/>
              </a:solidFill>
              <a:round/>
            </a:ln>
          </p:spPr>
          <p:txBody>
            <a:bodyPr/>
            <a:lstStyle/>
            <a:p>
              <a:endParaRPr lang="zh-CN" altLang="en-US"/>
            </a:p>
          </p:txBody>
        </p:sp>
        <p:sp>
          <p:nvSpPr>
            <p:cNvPr id="816209" name="Line 81"/>
            <p:cNvSpPr>
              <a:spLocks noChangeShapeType="1"/>
            </p:cNvSpPr>
            <p:nvPr/>
          </p:nvSpPr>
          <p:spPr bwMode="auto">
            <a:xfrm flipH="1">
              <a:off x="4453" y="6153"/>
              <a:ext cx="240" cy="0"/>
            </a:xfrm>
            <a:prstGeom prst="line">
              <a:avLst/>
            </a:prstGeom>
            <a:noFill/>
            <a:ln w="19050">
              <a:solidFill>
                <a:srgbClr val="000000"/>
              </a:solidFill>
              <a:round/>
            </a:ln>
          </p:spPr>
          <p:txBody>
            <a:bodyPr/>
            <a:lstStyle/>
            <a:p>
              <a:endParaRPr lang="zh-CN" altLang="en-US"/>
            </a:p>
          </p:txBody>
        </p:sp>
        <p:sp>
          <p:nvSpPr>
            <p:cNvPr id="816210" name="Line 82"/>
            <p:cNvSpPr>
              <a:spLocks noChangeShapeType="1"/>
            </p:cNvSpPr>
            <p:nvPr/>
          </p:nvSpPr>
          <p:spPr bwMode="auto">
            <a:xfrm flipH="1">
              <a:off x="4207" y="5188"/>
              <a:ext cx="490" cy="0"/>
            </a:xfrm>
            <a:prstGeom prst="line">
              <a:avLst/>
            </a:prstGeom>
            <a:noFill/>
            <a:ln w="19050">
              <a:solidFill>
                <a:srgbClr val="000000"/>
              </a:solidFill>
              <a:round/>
              <a:tailEnd type="triangle" w="sm" len="med"/>
            </a:ln>
          </p:spPr>
          <p:txBody>
            <a:bodyPr/>
            <a:lstStyle/>
            <a:p>
              <a:endParaRPr lang="zh-CN" altLang="en-US"/>
            </a:p>
          </p:txBody>
        </p:sp>
        <p:sp>
          <p:nvSpPr>
            <p:cNvPr id="816211" name="Text Box 83"/>
            <p:cNvSpPr txBox="1">
              <a:spLocks noChangeArrowheads="1"/>
            </p:cNvSpPr>
            <p:nvPr/>
          </p:nvSpPr>
          <p:spPr bwMode="auto">
            <a:xfrm>
              <a:off x="2231" y="4804"/>
              <a:ext cx="1014" cy="326"/>
            </a:xfrm>
            <a:prstGeom prst="rect">
              <a:avLst/>
            </a:prstGeom>
            <a:noFill/>
            <a:ln w="9525">
              <a:noFill/>
              <a:miter lim="800000"/>
            </a:ln>
          </p:spPr>
          <p:txBody>
            <a:bodyPr lIns="0" tIns="0" rIns="0" bIns="0"/>
            <a:lstStyle/>
            <a:p>
              <a:r>
                <a:rPr lang="zh-CN" altLang="en-US" sz="1600" b="1" dirty="0">
                  <a:solidFill>
                    <a:srgbClr val="0000FF"/>
                  </a:solidFill>
                  <a:effectLst/>
                  <a:latin typeface="楷体_GB2312" pitchFamily="49" charset="-122"/>
                </a:rPr>
                <a:t>交互式用户</a:t>
              </a:r>
              <a:endParaRPr lang="zh-CN" altLang="en-US" sz="1600" b="1" dirty="0">
                <a:solidFill>
                  <a:srgbClr val="0000FF"/>
                </a:solidFill>
                <a:effectLst>
                  <a:outerShdw blurRad="38100" dist="38100" dir="2700000" algn="tl">
                    <a:srgbClr val="C0C0C0"/>
                  </a:outerShdw>
                </a:effectLst>
                <a:latin typeface="楷体_GB2312" pitchFamily="49" charset="-122"/>
              </a:endParaRPr>
            </a:p>
          </p:txBody>
        </p:sp>
        <p:sp>
          <p:nvSpPr>
            <p:cNvPr id="816212" name="Text Box 84"/>
            <p:cNvSpPr txBox="1">
              <a:spLocks noChangeArrowheads="1"/>
            </p:cNvSpPr>
            <p:nvPr/>
          </p:nvSpPr>
          <p:spPr bwMode="auto">
            <a:xfrm>
              <a:off x="3553" y="6923"/>
              <a:ext cx="654" cy="624"/>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事件</a:t>
              </a:r>
              <a:endParaRPr lang="zh-CN" altLang="en-US" sz="1600" b="1">
                <a:solidFill>
                  <a:srgbClr val="0000FF"/>
                </a:solidFill>
                <a:effectLst/>
                <a:latin typeface="楷体_GB2312" pitchFamily="49" charset="-122"/>
              </a:endParaRPr>
            </a:p>
            <a:p>
              <a:r>
                <a:rPr lang="zh-CN" altLang="en-US" sz="1600" b="1">
                  <a:solidFill>
                    <a:srgbClr val="0000FF"/>
                  </a:solidFill>
                  <a:effectLst/>
                  <a:latin typeface="楷体_GB2312" pitchFamily="49" charset="-122"/>
                </a:rPr>
                <a:t>出现</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nvGrpSpPr>
            <p:cNvPr id="816213" name="Group 85"/>
            <p:cNvGrpSpPr/>
            <p:nvPr/>
          </p:nvGrpSpPr>
          <p:grpSpPr bwMode="auto">
            <a:xfrm>
              <a:off x="1753" y="3961"/>
              <a:ext cx="1635" cy="312"/>
              <a:chOff x="3780" y="5028"/>
              <a:chExt cx="1800" cy="312"/>
            </a:xfrm>
          </p:grpSpPr>
          <p:sp>
            <p:nvSpPr>
              <p:cNvPr id="816214" name="Line 8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816215" name="Line 8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816216" name="Line 8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816217" name="Line 8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816218" name="Line 9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816219" name="Line 9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816220" name="Line 9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816221" name="Line 9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816222" name="Line 9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816223" name="Line 9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816224" name="Line 9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816225" name="Line 9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sp>
          <p:nvSpPr>
            <p:cNvPr id="816226" name="Text Box 98"/>
            <p:cNvSpPr txBox="1">
              <a:spLocks noChangeArrowheads="1"/>
            </p:cNvSpPr>
            <p:nvPr/>
          </p:nvSpPr>
          <p:spPr bwMode="auto">
            <a:xfrm>
              <a:off x="1813" y="3635"/>
              <a:ext cx="1560" cy="326"/>
            </a:xfrm>
            <a:prstGeom prst="rect">
              <a:avLst/>
            </a:prstGeom>
            <a:noFill/>
            <a:ln w="9525">
              <a:noFill/>
              <a:miter lim="800000"/>
            </a:ln>
          </p:spPr>
          <p:txBody>
            <a:bodyPr lIns="0" tIns="0" rIns="0" bIns="0"/>
            <a:lstStyle/>
            <a:p>
              <a:r>
                <a:rPr lang="zh-CN" altLang="en-US" sz="1600" b="1" dirty="0">
                  <a:solidFill>
                    <a:srgbClr val="003366"/>
                  </a:solidFill>
                  <a:effectLst/>
                  <a:latin typeface="楷体_GB2312" pitchFamily="49" charset="-122"/>
                </a:rPr>
                <a:t>后备作业队列</a:t>
              </a:r>
              <a:endParaRPr lang="zh-CN" altLang="en-US" sz="1600" b="1" dirty="0">
                <a:solidFill>
                  <a:srgbClr val="003366"/>
                </a:solidFill>
                <a:effectLst>
                  <a:outerShdw blurRad="38100" dist="38100" dir="2700000" algn="tl">
                    <a:srgbClr val="C0C0C0"/>
                  </a:outerShdw>
                </a:effectLst>
                <a:latin typeface="楷体_GB2312" pitchFamily="49" charset="-122"/>
              </a:endParaRPr>
            </a:p>
          </p:txBody>
        </p:sp>
        <p:sp>
          <p:nvSpPr>
            <p:cNvPr id="816227" name="Line 99"/>
            <p:cNvSpPr>
              <a:spLocks noChangeShapeType="1"/>
            </p:cNvSpPr>
            <p:nvPr/>
          </p:nvSpPr>
          <p:spPr bwMode="auto">
            <a:xfrm flipV="1">
              <a:off x="3605" y="3635"/>
              <a:ext cx="0" cy="489"/>
            </a:xfrm>
            <a:prstGeom prst="line">
              <a:avLst/>
            </a:prstGeom>
            <a:noFill/>
            <a:ln w="19050">
              <a:solidFill>
                <a:srgbClr val="000000"/>
              </a:solidFill>
              <a:prstDash val="sysDot"/>
              <a:round/>
              <a:headEnd type="triangle" w="sm" len="med"/>
            </a:ln>
          </p:spPr>
          <p:txBody>
            <a:bodyPr/>
            <a:lstStyle/>
            <a:p>
              <a:endParaRPr lang="zh-CN" altLang="en-US"/>
            </a:p>
          </p:txBody>
        </p:sp>
        <p:sp>
          <p:nvSpPr>
            <p:cNvPr id="816228" name="Line 100"/>
            <p:cNvSpPr>
              <a:spLocks noChangeShapeType="1"/>
            </p:cNvSpPr>
            <p:nvPr/>
          </p:nvSpPr>
          <p:spPr bwMode="auto">
            <a:xfrm flipH="1">
              <a:off x="2413" y="4746"/>
              <a:ext cx="1200" cy="0"/>
            </a:xfrm>
            <a:prstGeom prst="line">
              <a:avLst/>
            </a:prstGeom>
            <a:noFill/>
            <a:ln w="19050">
              <a:solidFill>
                <a:srgbClr val="000000"/>
              </a:solidFill>
              <a:round/>
            </a:ln>
          </p:spPr>
          <p:txBody>
            <a:bodyPr/>
            <a:lstStyle/>
            <a:p>
              <a:endParaRPr lang="zh-CN" altLang="en-US"/>
            </a:p>
          </p:txBody>
        </p:sp>
        <p:sp>
          <p:nvSpPr>
            <p:cNvPr id="816229" name="Line 101"/>
            <p:cNvSpPr>
              <a:spLocks noChangeShapeType="1"/>
            </p:cNvSpPr>
            <p:nvPr/>
          </p:nvSpPr>
          <p:spPr bwMode="auto">
            <a:xfrm flipV="1">
              <a:off x="3610" y="4169"/>
              <a:ext cx="0" cy="595"/>
            </a:xfrm>
            <a:prstGeom prst="line">
              <a:avLst/>
            </a:prstGeom>
            <a:noFill/>
            <a:ln w="19050">
              <a:solidFill>
                <a:srgbClr val="000000"/>
              </a:solidFill>
              <a:round/>
              <a:tailEnd type="triangle" w="sm" len="med"/>
            </a:ln>
          </p:spPr>
          <p:txBody>
            <a:bodyPr/>
            <a:lstStyle/>
            <a:p>
              <a:endParaRPr lang="zh-CN" altLang="en-US"/>
            </a:p>
          </p:txBody>
        </p:sp>
        <p:sp>
          <p:nvSpPr>
            <p:cNvPr id="816230" name="Line 102"/>
            <p:cNvSpPr>
              <a:spLocks noChangeShapeType="1"/>
            </p:cNvSpPr>
            <p:nvPr/>
          </p:nvSpPr>
          <p:spPr bwMode="auto">
            <a:xfrm>
              <a:off x="8353" y="3946"/>
              <a:ext cx="423" cy="0"/>
            </a:xfrm>
            <a:prstGeom prst="line">
              <a:avLst/>
            </a:prstGeom>
            <a:noFill/>
            <a:ln w="19050">
              <a:solidFill>
                <a:srgbClr val="000000"/>
              </a:solidFill>
              <a:round/>
            </a:ln>
          </p:spPr>
          <p:txBody>
            <a:bodyPr/>
            <a:lstStyle/>
            <a:p>
              <a:endParaRPr lang="zh-CN" altLang="en-US"/>
            </a:p>
          </p:txBody>
        </p:sp>
        <p:sp>
          <p:nvSpPr>
            <p:cNvPr id="816231" name="Line 103"/>
            <p:cNvSpPr>
              <a:spLocks noChangeShapeType="1"/>
            </p:cNvSpPr>
            <p:nvPr/>
          </p:nvSpPr>
          <p:spPr bwMode="auto">
            <a:xfrm>
              <a:off x="8770" y="3529"/>
              <a:ext cx="0" cy="431"/>
            </a:xfrm>
            <a:prstGeom prst="line">
              <a:avLst/>
            </a:prstGeom>
            <a:noFill/>
            <a:ln w="19050">
              <a:solidFill>
                <a:srgbClr val="000000"/>
              </a:solidFill>
              <a:round/>
            </a:ln>
          </p:spPr>
          <p:txBody>
            <a:bodyPr/>
            <a:lstStyle/>
            <a:p>
              <a:endParaRPr lang="zh-CN" altLang="en-US"/>
            </a:p>
          </p:txBody>
        </p:sp>
        <p:sp>
          <p:nvSpPr>
            <p:cNvPr id="816232" name="Line 104"/>
            <p:cNvSpPr>
              <a:spLocks noChangeShapeType="1"/>
            </p:cNvSpPr>
            <p:nvPr/>
          </p:nvSpPr>
          <p:spPr bwMode="auto">
            <a:xfrm>
              <a:off x="4213" y="3532"/>
              <a:ext cx="0" cy="489"/>
            </a:xfrm>
            <a:prstGeom prst="line">
              <a:avLst/>
            </a:prstGeom>
            <a:noFill/>
            <a:ln w="19050">
              <a:solidFill>
                <a:srgbClr val="000000"/>
              </a:solidFill>
              <a:round/>
            </a:ln>
          </p:spPr>
          <p:txBody>
            <a:bodyPr/>
            <a:lstStyle/>
            <a:p>
              <a:endParaRPr lang="zh-CN" altLang="en-US"/>
            </a:p>
          </p:txBody>
        </p:sp>
        <p:sp>
          <p:nvSpPr>
            <p:cNvPr id="816233" name="Line 105"/>
            <p:cNvSpPr>
              <a:spLocks noChangeShapeType="1"/>
            </p:cNvSpPr>
            <p:nvPr/>
          </p:nvSpPr>
          <p:spPr bwMode="auto">
            <a:xfrm>
              <a:off x="4213" y="4036"/>
              <a:ext cx="484" cy="0"/>
            </a:xfrm>
            <a:prstGeom prst="line">
              <a:avLst/>
            </a:prstGeom>
            <a:noFill/>
            <a:ln w="19050">
              <a:solidFill>
                <a:srgbClr val="000000"/>
              </a:solidFill>
              <a:round/>
              <a:tailEnd type="triangle" w="sm" len="med"/>
            </a:ln>
          </p:spPr>
          <p:txBody>
            <a:bodyPr/>
            <a:lstStyle/>
            <a:p>
              <a:endParaRPr lang="zh-CN" altLang="en-US"/>
            </a:p>
          </p:txBody>
        </p:sp>
        <p:sp>
          <p:nvSpPr>
            <p:cNvPr id="816234" name="Line 106"/>
            <p:cNvSpPr>
              <a:spLocks noChangeShapeType="1"/>
            </p:cNvSpPr>
            <p:nvPr/>
          </p:nvSpPr>
          <p:spPr bwMode="auto">
            <a:xfrm>
              <a:off x="6733" y="4169"/>
              <a:ext cx="0" cy="941"/>
            </a:xfrm>
            <a:prstGeom prst="line">
              <a:avLst/>
            </a:prstGeom>
            <a:noFill/>
            <a:ln w="19050">
              <a:solidFill>
                <a:srgbClr val="000000"/>
              </a:solidFill>
              <a:round/>
            </a:ln>
          </p:spPr>
          <p:txBody>
            <a:bodyPr/>
            <a:lstStyle/>
            <a:p>
              <a:endParaRPr lang="zh-CN" altLang="en-US"/>
            </a:p>
          </p:txBody>
        </p:sp>
        <p:sp>
          <p:nvSpPr>
            <p:cNvPr id="816235" name="Line 107"/>
            <p:cNvSpPr>
              <a:spLocks noChangeShapeType="1"/>
            </p:cNvSpPr>
            <p:nvPr/>
          </p:nvSpPr>
          <p:spPr bwMode="auto">
            <a:xfrm>
              <a:off x="6358" y="4184"/>
              <a:ext cx="369" cy="0"/>
            </a:xfrm>
            <a:prstGeom prst="line">
              <a:avLst/>
            </a:prstGeom>
            <a:noFill/>
            <a:ln w="19050">
              <a:solidFill>
                <a:srgbClr val="000000"/>
              </a:solidFill>
              <a:round/>
            </a:ln>
          </p:spPr>
          <p:txBody>
            <a:bodyPr/>
            <a:lstStyle/>
            <a:p>
              <a:endParaRPr lang="zh-CN" altLang="en-US"/>
            </a:p>
          </p:txBody>
        </p:sp>
        <p:grpSp>
          <p:nvGrpSpPr>
            <p:cNvPr id="816236" name="Group 108"/>
            <p:cNvGrpSpPr/>
            <p:nvPr/>
          </p:nvGrpSpPr>
          <p:grpSpPr bwMode="auto">
            <a:xfrm>
              <a:off x="6343" y="4879"/>
              <a:ext cx="374" cy="394"/>
              <a:chOff x="5580" y="4872"/>
              <a:chExt cx="900" cy="312"/>
            </a:xfrm>
          </p:grpSpPr>
          <p:sp>
            <p:nvSpPr>
              <p:cNvPr id="816237" name="Line 109"/>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38" name="Text Box 110"/>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
          <p:nvSpPr>
            <p:cNvPr id="816239" name="Line 111"/>
            <p:cNvSpPr>
              <a:spLocks noChangeShapeType="1"/>
            </p:cNvSpPr>
            <p:nvPr/>
          </p:nvSpPr>
          <p:spPr bwMode="auto">
            <a:xfrm flipH="1">
              <a:off x="4453" y="5591"/>
              <a:ext cx="2280" cy="0"/>
            </a:xfrm>
            <a:prstGeom prst="line">
              <a:avLst/>
            </a:prstGeom>
            <a:noFill/>
            <a:ln w="19050">
              <a:solidFill>
                <a:srgbClr val="000000"/>
              </a:solidFill>
              <a:round/>
            </a:ln>
          </p:spPr>
          <p:txBody>
            <a:bodyPr/>
            <a:lstStyle/>
            <a:p>
              <a:endParaRPr lang="zh-CN" altLang="en-US"/>
            </a:p>
          </p:txBody>
        </p:sp>
        <p:sp>
          <p:nvSpPr>
            <p:cNvPr id="816240" name="Line 112"/>
            <p:cNvSpPr>
              <a:spLocks noChangeShapeType="1"/>
            </p:cNvSpPr>
            <p:nvPr/>
          </p:nvSpPr>
          <p:spPr bwMode="auto">
            <a:xfrm>
              <a:off x="6733" y="5257"/>
              <a:ext cx="0" cy="351"/>
            </a:xfrm>
            <a:prstGeom prst="line">
              <a:avLst/>
            </a:prstGeom>
            <a:noFill/>
            <a:ln w="19050">
              <a:solidFill>
                <a:srgbClr val="000000"/>
              </a:solidFill>
              <a:round/>
            </a:ln>
          </p:spPr>
          <p:txBody>
            <a:bodyPr/>
            <a:lstStyle/>
            <a:p>
              <a:endParaRPr lang="zh-CN" altLang="en-US"/>
            </a:p>
          </p:txBody>
        </p:sp>
        <p:sp>
          <p:nvSpPr>
            <p:cNvPr id="816241" name="Line 113"/>
            <p:cNvSpPr>
              <a:spLocks noChangeShapeType="1"/>
            </p:cNvSpPr>
            <p:nvPr/>
          </p:nvSpPr>
          <p:spPr bwMode="auto">
            <a:xfrm>
              <a:off x="4453" y="5591"/>
              <a:ext cx="0" cy="578"/>
            </a:xfrm>
            <a:prstGeom prst="line">
              <a:avLst/>
            </a:prstGeom>
            <a:noFill/>
            <a:ln w="19050">
              <a:solidFill>
                <a:srgbClr val="000000"/>
              </a:solidFill>
              <a:round/>
            </a:ln>
          </p:spPr>
          <p:txBody>
            <a:bodyPr/>
            <a:lstStyle/>
            <a:p>
              <a:endParaRPr lang="zh-CN" altLang="en-US"/>
            </a:p>
          </p:txBody>
        </p:sp>
        <p:grpSp>
          <p:nvGrpSpPr>
            <p:cNvPr id="816242" name="Group 114"/>
            <p:cNvGrpSpPr/>
            <p:nvPr/>
          </p:nvGrpSpPr>
          <p:grpSpPr bwMode="auto">
            <a:xfrm>
              <a:off x="6358" y="5724"/>
              <a:ext cx="374" cy="394"/>
              <a:chOff x="5580" y="4872"/>
              <a:chExt cx="900" cy="312"/>
            </a:xfrm>
          </p:grpSpPr>
          <p:sp>
            <p:nvSpPr>
              <p:cNvPr id="816243" name="Line 115"/>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44" name="Text Box 116"/>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
          <p:nvSpPr>
            <p:cNvPr id="816245" name="Line 117"/>
            <p:cNvSpPr>
              <a:spLocks noChangeShapeType="1"/>
            </p:cNvSpPr>
            <p:nvPr/>
          </p:nvSpPr>
          <p:spPr bwMode="auto">
            <a:xfrm>
              <a:off x="6733" y="6110"/>
              <a:ext cx="0" cy="465"/>
            </a:xfrm>
            <a:prstGeom prst="line">
              <a:avLst/>
            </a:prstGeom>
            <a:noFill/>
            <a:ln w="19050">
              <a:solidFill>
                <a:srgbClr val="000000"/>
              </a:solidFill>
              <a:round/>
            </a:ln>
          </p:spPr>
          <p:txBody>
            <a:bodyPr/>
            <a:lstStyle/>
            <a:p>
              <a:endParaRPr lang="zh-CN" altLang="en-US"/>
            </a:p>
          </p:txBody>
        </p:sp>
        <p:sp>
          <p:nvSpPr>
            <p:cNvPr id="816246" name="Line 118"/>
            <p:cNvSpPr>
              <a:spLocks noChangeShapeType="1"/>
            </p:cNvSpPr>
            <p:nvPr/>
          </p:nvSpPr>
          <p:spPr bwMode="auto">
            <a:xfrm flipH="1">
              <a:off x="4453" y="6554"/>
              <a:ext cx="2280" cy="0"/>
            </a:xfrm>
            <a:prstGeom prst="line">
              <a:avLst/>
            </a:prstGeom>
            <a:noFill/>
            <a:ln w="19050">
              <a:solidFill>
                <a:srgbClr val="000000"/>
              </a:solidFill>
              <a:round/>
            </a:ln>
          </p:spPr>
          <p:txBody>
            <a:bodyPr/>
            <a:lstStyle/>
            <a:p>
              <a:endParaRPr lang="zh-CN" altLang="en-US"/>
            </a:p>
          </p:txBody>
        </p:sp>
        <p:sp>
          <p:nvSpPr>
            <p:cNvPr id="816247" name="Line 119"/>
            <p:cNvSpPr>
              <a:spLocks noChangeShapeType="1"/>
            </p:cNvSpPr>
            <p:nvPr/>
          </p:nvSpPr>
          <p:spPr bwMode="auto">
            <a:xfrm>
              <a:off x="4453" y="6539"/>
              <a:ext cx="0" cy="601"/>
            </a:xfrm>
            <a:prstGeom prst="line">
              <a:avLst/>
            </a:prstGeom>
            <a:noFill/>
            <a:ln w="19050">
              <a:solidFill>
                <a:srgbClr val="000000"/>
              </a:solidFill>
              <a:round/>
            </a:ln>
          </p:spPr>
          <p:txBody>
            <a:bodyPr/>
            <a:lstStyle/>
            <a:p>
              <a:endParaRPr lang="zh-CN" altLang="en-US"/>
            </a:p>
          </p:txBody>
        </p:sp>
        <p:sp>
          <p:nvSpPr>
            <p:cNvPr id="816248" name="Line 120"/>
            <p:cNvSpPr>
              <a:spLocks noChangeShapeType="1"/>
            </p:cNvSpPr>
            <p:nvPr/>
          </p:nvSpPr>
          <p:spPr bwMode="auto">
            <a:xfrm flipH="1">
              <a:off x="4453" y="7131"/>
              <a:ext cx="240" cy="0"/>
            </a:xfrm>
            <a:prstGeom prst="line">
              <a:avLst/>
            </a:prstGeom>
            <a:noFill/>
            <a:ln w="19050">
              <a:solidFill>
                <a:srgbClr val="000000"/>
              </a:solidFill>
              <a:round/>
            </a:ln>
          </p:spPr>
          <p:txBody>
            <a:bodyPr/>
            <a:lstStyle/>
            <a:p>
              <a:endParaRPr lang="zh-CN" altLang="en-US"/>
            </a:p>
          </p:txBody>
        </p:sp>
        <p:sp>
          <p:nvSpPr>
            <p:cNvPr id="816249" name="Text Box 121"/>
            <p:cNvSpPr txBox="1">
              <a:spLocks noChangeArrowheads="1"/>
            </p:cNvSpPr>
            <p:nvPr/>
          </p:nvSpPr>
          <p:spPr bwMode="auto">
            <a:xfrm>
              <a:off x="7453" y="5591"/>
              <a:ext cx="960" cy="326"/>
            </a:xfrm>
            <a:prstGeom prst="rect">
              <a:avLst/>
            </a:prstGeom>
            <a:noFill/>
            <a:ln w="9525">
              <a:noFill/>
              <a:miter lim="800000"/>
            </a:ln>
          </p:spPr>
          <p:txBody>
            <a:bodyPr lIns="0" tIns="0" rIns="0" bIns="0"/>
            <a:lstStyle/>
            <a:p>
              <a:r>
                <a:rPr lang="zh-CN" altLang="en-US" sz="1600" b="1" dirty="0">
                  <a:solidFill>
                    <a:srgbClr val="FF0000"/>
                  </a:solidFill>
                  <a:effectLst/>
                  <a:latin typeface="楷体_GB2312" pitchFamily="49" charset="-122"/>
                </a:rPr>
                <a:t>中级调度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250" name="Line 122"/>
            <p:cNvSpPr>
              <a:spLocks noChangeShapeType="1"/>
            </p:cNvSpPr>
            <p:nvPr/>
          </p:nvSpPr>
          <p:spPr bwMode="auto">
            <a:xfrm>
              <a:off x="6853" y="5265"/>
              <a:ext cx="720" cy="326"/>
            </a:xfrm>
            <a:prstGeom prst="line">
              <a:avLst/>
            </a:prstGeom>
            <a:noFill/>
            <a:ln w="19050">
              <a:solidFill>
                <a:srgbClr val="000000"/>
              </a:solidFill>
              <a:prstDash val="sysDot"/>
              <a:round/>
              <a:headEnd type="triangle" w="sm" len="med"/>
            </a:ln>
          </p:spPr>
          <p:txBody>
            <a:bodyPr/>
            <a:lstStyle/>
            <a:p>
              <a:endParaRPr lang="zh-CN" altLang="en-US"/>
            </a:p>
          </p:txBody>
        </p:sp>
        <p:sp>
          <p:nvSpPr>
            <p:cNvPr id="816251" name="Line 123"/>
            <p:cNvSpPr>
              <a:spLocks noChangeShapeType="1"/>
            </p:cNvSpPr>
            <p:nvPr/>
          </p:nvSpPr>
          <p:spPr bwMode="auto">
            <a:xfrm flipV="1">
              <a:off x="6853" y="5844"/>
              <a:ext cx="720" cy="399"/>
            </a:xfrm>
            <a:prstGeom prst="line">
              <a:avLst/>
            </a:prstGeom>
            <a:noFill/>
            <a:ln w="19050">
              <a:solidFill>
                <a:srgbClr val="000000"/>
              </a:solidFill>
              <a:prstDash val="sysDot"/>
              <a:round/>
              <a:headEnd type="triangle" w="sm" len="med"/>
            </a:ln>
          </p:spPr>
          <p:txBody>
            <a:bodyPr/>
            <a:lstStyle/>
            <a:p>
              <a:endParaRPr lang="zh-CN" altLang="en-US"/>
            </a:p>
          </p:txBody>
        </p:sp>
        <p:sp>
          <p:nvSpPr>
            <p:cNvPr id="816252" name="Text Box 124"/>
            <p:cNvSpPr txBox="1">
              <a:spLocks noChangeArrowheads="1"/>
            </p:cNvSpPr>
            <p:nvPr/>
          </p:nvSpPr>
          <p:spPr bwMode="auto">
            <a:xfrm>
              <a:off x="4273" y="7680"/>
              <a:ext cx="3420" cy="468"/>
            </a:xfrm>
            <a:prstGeom prst="rect">
              <a:avLst/>
            </a:prstGeom>
            <a:solidFill>
              <a:srgbClr val="FFFFFF"/>
            </a:solidFill>
            <a:ln w="9525">
              <a:solidFill>
                <a:srgbClr val="FFFFFF"/>
              </a:solidFill>
              <a:miter lim="800000"/>
            </a:ln>
          </p:spPr>
          <p:txBody>
            <a:bodyPr/>
            <a:lstStyle/>
            <a:p>
              <a:pPr algn="just"/>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37"/>
          <p:cNvGrpSpPr/>
          <p:nvPr/>
        </p:nvGrpSpPr>
        <p:grpSpPr bwMode="auto">
          <a:xfrm>
            <a:off x="755650" y="1771997"/>
            <a:ext cx="7316788" cy="4105275"/>
            <a:chOff x="476" y="890"/>
            <a:chExt cx="4609" cy="2586"/>
          </a:xfrm>
        </p:grpSpPr>
        <p:sp>
          <p:nvSpPr>
            <p:cNvPr id="7172" name="Text Box 21"/>
            <p:cNvSpPr txBox="1">
              <a:spLocks noChangeArrowheads="1"/>
            </p:cNvSpPr>
            <p:nvPr/>
          </p:nvSpPr>
          <p:spPr bwMode="auto">
            <a:xfrm>
              <a:off x="3464" y="3104"/>
              <a:ext cx="763" cy="281"/>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66"/>
                  </a:solidFill>
                  <a:latin typeface="华文新魏" charset="0"/>
                  <a:ea typeface="华文新魏" charset="0"/>
                  <a:cs typeface="华文新魏" charset="0"/>
                </a:rPr>
                <a:t>等待事件</a:t>
              </a:r>
              <a:endParaRPr lang="zh-CN" altLang="en-US" sz="2000" dirty="0">
                <a:solidFill>
                  <a:srgbClr val="660066"/>
                </a:solidFill>
                <a:latin typeface="华文新魏" charset="0"/>
                <a:ea typeface="华文新魏" charset="0"/>
                <a:cs typeface="华文新魏" charset="0"/>
              </a:endParaRPr>
            </a:p>
          </p:txBody>
        </p:sp>
        <p:sp>
          <p:nvSpPr>
            <p:cNvPr id="7173" name="Text Box 23"/>
            <p:cNvSpPr txBox="1">
              <a:spLocks noChangeArrowheads="1"/>
            </p:cNvSpPr>
            <p:nvPr/>
          </p:nvSpPr>
          <p:spPr bwMode="auto">
            <a:xfrm>
              <a:off x="1156" y="3103"/>
              <a:ext cx="817" cy="236"/>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66"/>
                  </a:solidFill>
                  <a:latin typeface="华文新魏" charset="0"/>
                  <a:ea typeface="华文新魏" charset="0"/>
                  <a:cs typeface="华文新魏" charset="0"/>
                </a:rPr>
                <a:t>事件发生</a:t>
              </a:r>
              <a:endParaRPr lang="zh-CN" altLang="en-US" sz="2000" dirty="0">
                <a:solidFill>
                  <a:srgbClr val="660066"/>
                </a:solidFill>
                <a:latin typeface="华文新魏" charset="0"/>
                <a:ea typeface="华文新魏" charset="0"/>
                <a:cs typeface="华文新魏" charset="0"/>
              </a:endParaRPr>
            </a:p>
          </p:txBody>
        </p:sp>
        <p:sp>
          <p:nvSpPr>
            <p:cNvPr id="7174" name="Text Box 6"/>
            <p:cNvSpPr txBox="1">
              <a:spLocks noChangeArrowheads="1"/>
            </p:cNvSpPr>
            <p:nvPr/>
          </p:nvSpPr>
          <p:spPr bwMode="auto">
            <a:xfrm>
              <a:off x="4324" y="1227"/>
              <a:ext cx="761" cy="298"/>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66"/>
                  </a:solidFill>
                  <a:latin typeface="华文新魏" charset="0"/>
                  <a:ea typeface="华文新魏" charset="0"/>
                  <a:cs typeface="华文新魏" charset="0"/>
                </a:rPr>
                <a:t>进程完成</a:t>
              </a:r>
              <a:endParaRPr lang="zh-CN" altLang="en-US" sz="2000" dirty="0">
                <a:solidFill>
                  <a:srgbClr val="660066"/>
                </a:solidFill>
                <a:latin typeface="华文新魏" charset="0"/>
                <a:ea typeface="华文新魏" charset="0"/>
                <a:cs typeface="华文新魏" charset="0"/>
              </a:endParaRPr>
            </a:p>
          </p:txBody>
        </p:sp>
        <p:sp>
          <p:nvSpPr>
            <p:cNvPr id="291847"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2000" dirty="0">
                <a:solidFill>
                  <a:srgbClr val="0000FF"/>
                </a:solidFill>
                <a:latin typeface="华文新魏" charset="0"/>
                <a:ea typeface="华文新魏" charset="0"/>
                <a:cs typeface="华文新魏" charset="0"/>
              </a:endParaRPr>
            </a:p>
            <a:p>
              <a:pPr algn="just" eaLnBrk="1" hangingPunct="1"/>
              <a:r>
                <a:rPr lang="zh-CN" altLang="en-US" sz="2000" dirty="0">
                  <a:solidFill>
                    <a:srgbClr val="0000FF"/>
                  </a:solidFill>
                  <a:latin typeface="华文新魏" charset="0"/>
                  <a:ea typeface="华文新魏" charset="0"/>
                  <a:cs typeface="华文新魏" charset="0"/>
                </a:rPr>
                <a:t>后备</a:t>
              </a:r>
              <a:endParaRPr lang="zh-CN" altLang="en-US" sz="2000" dirty="0">
                <a:solidFill>
                  <a:srgbClr val="0000FF"/>
                </a:solidFill>
                <a:latin typeface="华文新魏" charset="0"/>
                <a:ea typeface="华文新魏" charset="0"/>
                <a:cs typeface="华文新魏" charset="0"/>
              </a:endParaRPr>
            </a:p>
            <a:p>
              <a:pPr algn="just" eaLnBrk="1" hangingPunct="1"/>
              <a:r>
                <a:rPr lang="zh-CN" altLang="en-US" sz="2000" dirty="0">
                  <a:solidFill>
                    <a:srgbClr val="0000FF"/>
                  </a:solidFill>
                  <a:latin typeface="华文新魏" charset="0"/>
                  <a:ea typeface="华文新魏" charset="0"/>
                  <a:cs typeface="华文新魏" charset="0"/>
                </a:rPr>
                <a:t>作业</a:t>
              </a:r>
              <a:endParaRPr lang="zh-CN" altLang="en-US" sz="2000" dirty="0">
                <a:solidFill>
                  <a:srgbClr val="0000FF"/>
                </a:solidFill>
                <a:latin typeface="华文新魏" charset="0"/>
                <a:ea typeface="华文新魏" charset="0"/>
                <a:cs typeface="华文新魏" charset="0"/>
              </a:endParaRPr>
            </a:p>
            <a:p>
              <a:pPr algn="just" eaLnBrk="1" hangingPunct="1"/>
              <a:r>
                <a:rPr lang="zh-CN" altLang="en-US" sz="2000" dirty="0">
                  <a:solidFill>
                    <a:srgbClr val="0000FF"/>
                  </a:solidFill>
                  <a:latin typeface="华文新魏" charset="0"/>
                  <a:ea typeface="华文新魏" charset="0"/>
                  <a:cs typeface="华文新魏" charset="0"/>
                </a:rPr>
                <a:t>队列</a:t>
              </a:r>
              <a:endParaRPr lang="zh-CN" altLang="en-US" sz="2000" dirty="0">
                <a:solidFill>
                  <a:srgbClr val="0000FF"/>
                </a:solidFill>
                <a:latin typeface="华文新魏" charset="0"/>
                <a:ea typeface="华文新魏" charset="0"/>
                <a:cs typeface="华文新魏" charset="0"/>
              </a:endParaRPr>
            </a:p>
          </p:txBody>
        </p:sp>
        <p:sp>
          <p:nvSpPr>
            <p:cNvPr id="291848"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dirty="0">
                  <a:solidFill>
                    <a:srgbClr val="0000FF"/>
                  </a:solidFill>
                  <a:latin typeface="华文新魏" charset="0"/>
                  <a:ea typeface="华文新魏" charset="0"/>
                  <a:cs typeface="华文新魏" charset="0"/>
                </a:rPr>
                <a:t>  </a:t>
              </a:r>
              <a:endParaRPr lang="en-US" altLang="zh-CN" sz="2000" dirty="0">
                <a:solidFill>
                  <a:srgbClr val="0000FF"/>
                </a:solidFill>
                <a:latin typeface="华文新魏" charset="0"/>
                <a:ea typeface="华文新魏" charset="0"/>
                <a:cs typeface="华文新魏" charset="0"/>
              </a:endParaRPr>
            </a:p>
            <a:p>
              <a:pPr eaLnBrk="1" hangingPunct="1"/>
              <a:r>
                <a:rPr lang="en-US" altLang="zh-CN" sz="2000" dirty="0">
                  <a:solidFill>
                    <a:srgbClr val="0000FF"/>
                  </a:solidFill>
                  <a:latin typeface="华文新魏" charset="0"/>
                  <a:ea typeface="华文新魏" charset="0"/>
                  <a:cs typeface="华文新魏" charset="0"/>
                </a:rPr>
                <a:t>  </a:t>
              </a:r>
              <a:r>
                <a:rPr lang="zh-CN" altLang="en-US" sz="2000" dirty="0">
                  <a:solidFill>
                    <a:srgbClr val="0000FF"/>
                  </a:solidFill>
                  <a:latin typeface="华文新魏" charset="0"/>
                  <a:ea typeface="华文新魏" charset="0"/>
                  <a:cs typeface="华文新魏" charset="0"/>
                </a:rPr>
                <a:t>就绪</a:t>
              </a:r>
              <a:endParaRPr lang="zh-CN" altLang="en-US" sz="2000" dirty="0">
                <a:solidFill>
                  <a:srgbClr val="0000FF"/>
                </a:solidFill>
                <a:latin typeface="华文新魏" charset="0"/>
                <a:ea typeface="华文新魏" charset="0"/>
                <a:cs typeface="华文新魏" charset="0"/>
              </a:endParaRPr>
            </a:p>
            <a:p>
              <a:pPr eaLnBrk="1" hangingPunct="1"/>
              <a:r>
                <a:rPr lang="zh-CN" altLang="en-US" sz="2000" dirty="0">
                  <a:solidFill>
                    <a:srgbClr val="0000FF"/>
                  </a:solidFill>
                  <a:latin typeface="华文新魏" charset="0"/>
                  <a:ea typeface="华文新魏" charset="0"/>
                  <a:cs typeface="华文新魏" charset="0"/>
                </a:rPr>
                <a:t>  队列</a:t>
              </a:r>
              <a:endParaRPr lang="zh-CN" altLang="en-US" sz="2000" dirty="0">
                <a:solidFill>
                  <a:srgbClr val="0000FF"/>
                </a:solidFill>
                <a:latin typeface="华文新魏" charset="0"/>
                <a:ea typeface="华文新魏" charset="0"/>
                <a:cs typeface="华文新魏" charset="0"/>
              </a:endParaRPr>
            </a:p>
          </p:txBody>
        </p:sp>
        <p:sp>
          <p:nvSpPr>
            <p:cNvPr id="7177" name="Text Box 9"/>
            <p:cNvSpPr txBox="1">
              <a:spLocks noChangeArrowheads="1"/>
            </p:cNvSpPr>
            <p:nvPr/>
          </p:nvSpPr>
          <p:spPr bwMode="auto">
            <a:xfrm>
              <a:off x="866" y="1344"/>
              <a:ext cx="761" cy="286"/>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FF0000"/>
                  </a:solidFill>
                  <a:latin typeface="华文新魏" charset="0"/>
                  <a:ea typeface="华文新魏" charset="0"/>
                  <a:cs typeface="华文新魏" charset="0"/>
                </a:rPr>
                <a:t>高级调度</a:t>
              </a:r>
              <a:endParaRPr lang="zh-CN" altLang="en-US" sz="2000" dirty="0">
                <a:solidFill>
                  <a:srgbClr val="FF0000"/>
                </a:solidFill>
                <a:latin typeface="华文新魏" charset="0"/>
                <a:ea typeface="华文新魏" charset="0"/>
                <a:cs typeface="华文新魏" charset="0"/>
              </a:endParaRPr>
            </a:p>
          </p:txBody>
        </p:sp>
        <p:sp>
          <p:nvSpPr>
            <p:cNvPr id="7178" name="Text Box 10"/>
            <p:cNvSpPr txBox="1">
              <a:spLocks noChangeArrowheads="1"/>
            </p:cNvSpPr>
            <p:nvPr/>
          </p:nvSpPr>
          <p:spPr bwMode="auto">
            <a:xfrm>
              <a:off x="2945" y="1344"/>
              <a:ext cx="761" cy="296"/>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FF0000"/>
                  </a:solidFill>
                  <a:latin typeface="华文新魏" charset="0"/>
                  <a:ea typeface="华文新魏" charset="0"/>
                  <a:cs typeface="华文新魏" charset="0"/>
                </a:rPr>
                <a:t>低级调度</a:t>
              </a:r>
              <a:endParaRPr lang="zh-CN" altLang="en-US" sz="2000">
                <a:solidFill>
                  <a:srgbClr val="FF0000"/>
                </a:solidFill>
                <a:latin typeface="华文新魏" charset="0"/>
                <a:ea typeface="华文新魏" charset="0"/>
                <a:cs typeface="华文新魏" charset="0"/>
              </a:endParaRPr>
            </a:p>
          </p:txBody>
        </p:sp>
        <p:sp>
          <p:nvSpPr>
            <p:cNvPr id="7179" name="Line 11"/>
            <p:cNvSpPr>
              <a:spLocks noChangeShapeType="1"/>
            </p:cNvSpPr>
            <p:nvPr/>
          </p:nvSpPr>
          <p:spPr bwMode="auto">
            <a:xfrm>
              <a:off x="996" y="2076"/>
              <a:ext cx="1016" cy="1"/>
            </a:xfrm>
            <a:prstGeom prst="line">
              <a:avLst/>
            </a:prstGeom>
            <a:noFill/>
            <a:ln w="9525">
              <a:solidFill>
                <a:srgbClr val="000000"/>
              </a:solidFill>
              <a:round/>
              <a:tailEnd type="triangle" w="med" len="med"/>
            </a:ln>
          </p:spPr>
          <p:txBody>
            <a:bodyPr/>
            <a:lstStyle/>
            <a:p>
              <a:endParaRPr lang="zh-CN" altLang="en-US"/>
            </a:p>
          </p:txBody>
        </p:sp>
        <p:sp>
          <p:nvSpPr>
            <p:cNvPr id="7180" name="Line 12"/>
            <p:cNvSpPr>
              <a:spLocks noChangeShapeType="1"/>
            </p:cNvSpPr>
            <p:nvPr/>
          </p:nvSpPr>
          <p:spPr bwMode="auto">
            <a:xfrm>
              <a:off x="1255" y="1585"/>
              <a:ext cx="0" cy="491"/>
            </a:xfrm>
            <a:prstGeom prst="line">
              <a:avLst/>
            </a:prstGeom>
            <a:noFill/>
            <a:ln w="9525">
              <a:solidFill>
                <a:srgbClr val="000000"/>
              </a:solidFill>
              <a:round/>
              <a:tailEnd type="triangle" w="med" len="med"/>
            </a:ln>
          </p:spPr>
          <p:txBody>
            <a:bodyPr/>
            <a:lstStyle/>
            <a:p>
              <a:endParaRPr lang="zh-CN" altLang="en-US"/>
            </a:p>
          </p:txBody>
        </p:sp>
        <p:sp>
          <p:nvSpPr>
            <p:cNvPr id="7181" name="Line 13"/>
            <p:cNvSpPr>
              <a:spLocks noChangeShapeType="1"/>
            </p:cNvSpPr>
            <p:nvPr/>
          </p:nvSpPr>
          <p:spPr bwMode="auto">
            <a:xfrm>
              <a:off x="2814" y="2076"/>
              <a:ext cx="889" cy="1"/>
            </a:xfrm>
            <a:prstGeom prst="line">
              <a:avLst/>
            </a:prstGeom>
            <a:noFill/>
            <a:ln w="9525">
              <a:solidFill>
                <a:srgbClr val="000000"/>
              </a:solidFill>
              <a:round/>
              <a:tailEnd type="triangle" w="med" len="med"/>
            </a:ln>
          </p:spPr>
          <p:txBody>
            <a:bodyPr/>
            <a:lstStyle/>
            <a:p>
              <a:endParaRPr lang="zh-CN" altLang="en-US"/>
            </a:p>
          </p:txBody>
        </p:sp>
        <p:sp>
          <p:nvSpPr>
            <p:cNvPr id="7182" name="Line 14"/>
            <p:cNvSpPr>
              <a:spLocks noChangeShapeType="1"/>
            </p:cNvSpPr>
            <p:nvPr/>
          </p:nvSpPr>
          <p:spPr bwMode="auto">
            <a:xfrm>
              <a:off x="3204" y="1585"/>
              <a:ext cx="0" cy="491"/>
            </a:xfrm>
            <a:prstGeom prst="line">
              <a:avLst/>
            </a:prstGeom>
            <a:noFill/>
            <a:ln w="9525">
              <a:solidFill>
                <a:srgbClr val="000000"/>
              </a:solidFill>
              <a:round/>
              <a:tailEnd type="triangle" w="med" len="med"/>
            </a:ln>
          </p:spPr>
          <p:txBody>
            <a:bodyPr/>
            <a:lstStyle/>
            <a:p>
              <a:endParaRPr lang="zh-CN" altLang="en-US"/>
            </a:p>
          </p:txBody>
        </p:sp>
        <p:sp>
          <p:nvSpPr>
            <p:cNvPr id="291855"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2000" dirty="0">
                <a:solidFill>
                  <a:srgbClr val="0000FF"/>
                </a:solidFill>
                <a:latin typeface="华文新魏" charset="0"/>
                <a:ea typeface="华文新魏" charset="0"/>
                <a:cs typeface="华文新魏" charset="0"/>
              </a:endParaRPr>
            </a:p>
            <a:p>
              <a:pPr eaLnBrk="1" hangingPunct="1"/>
              <a:r>
                <a:rPr lang="zh-CN" altLang="en-US" sz="2000" dirty="0">
                  <a:solidFill>
                    <a:srgbClr val="0000FF"/>
                  </a:solidFill>
                  <a:latin typeface="华文新魏" charset="0"/>
                  <a:ea typeface="华文新魏" charset="0"/>
                  <a:cs typeface="华文新魏" charset="0"/>
                </a:rPr>
                <a:t>等待</a:t>
              </a:r>
              <a:endParaRPr lang="zh-CN" altLang="en-US" sz="2000" dirty="0">
                <a:solidFill>
                  <a:srgbClr val="0000FF"/>
                </a:solidFill>
                <a:latin typeface="华文新魏" charset="0"/>
                <a:ea typeface="华文新魏" charset="0"/>
                <a:cs typeface="华文新魏" charset="0"/>
              </a:endParaRPr>
            </a:p>
            <a:p>
              <a:pPr eaLnBrk="1" hangingPunct="1"/>
              <a:r>
                <a:rPr lang="zh-CN" altLang="en-US" sz="2000" dirty="0">
                  <a:solidFill>
                    <a:srgbClr val="0000FF"/>
                  </a:solidFill>
                  <a:latin typeface="华文新魏" charset="0"/>
                  <a:ea typeface="华文新魏" charset="0"/>
                  <a:cs typeface="华文新魏" charset="0"/>
                </a:rPr>
                <a:t> 队列</a:t>
              </a:r>
              <a:endParaRPr lang="zh-CN" altLang="en-US" sz="2000" dirty="0">
                <a:solidFill>
                  <a:srgbClr val="0000FF"/>
                </a:solidFill>
                <a:latin typeface="华文新魏" charset="0"/>
                <a:ea typeface="华文新魏" charset="0"/>
                <a:cs typeface="华文新魏" charset="0"/>
              </a:endParaRPr>
            </a:p>
          </p:txBody>
        </p:sp>
        <p:sp>
          <p:nvSpPr>
            <p:cNvPr id="291856"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ln>
            <a:effectLst>
              <a:outerShdw dist="107763" dir="189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7185" name="Text Box 17"/>
            <p:cNvSpPr txBox="1">
              <a:spLocks noChangeArrowheads="1"/>
            </p:cNvSpPr>
            <p:nvPr/>
          </p:nvSpPr>
          <p:spPr bwMode="auto">
            <a:xfrm>
              <a:off x="3855" y="1832"/>
              <a:ext cx="458" cy="489"/>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rgbClr val="0000FF"/>
                  </a:solidFill>
                  <a:latin typeface="华文新魏" charset="0"/>
                  <a:ea typeface="华文新魏" charset="0"/>
                  <a:cs typeface="华文新魏" charset="0"/>
                </a:rPr>
                <a:t>CPU</a:t>
              </a:r>
              <a:endParaRPr lang="en-US" altLang="zh-CN" sz="2000">
                <a:solidFill>
                  <a:srgbClr val="0000FF"/>
                </a:solidFill>
                <a:latin typeface="华文新魏" charset="0"/>
                <a:ea typeface="华文新魏" charset="0"/>
                <a:cs typeface="华文新魏" charset="0"/>
              </a:endParaRPr>
            </a:p>
          </p:txBody>
        </p:sp>
        <p:sp>
          <p:nvSpPr>
            <p:cNvPr id="7186" name="Line 18"/>
            <p:cNvSpPr>
              <a:spLocks noChangeShapeType="1"/>
            </p:cNvSpPr>
            <p:nvPr/>
          </p:nvSpPr>
          <p:spPr bwMode="auto">
            <a:xfrm flipV="1">
              <a:off x="4373" y="2076"/>
              <a:ext cx="508" cy="1"/>
            </a:xfrm>
            <a:prstGeom prst="line">
              <a:avLst/>
            </a:prstGeom>
            <a:noFill/>
            <a:ln w="9525">
              <a:solidFill>
                <a:srgbClr val="000000"/>
              </a:solidFill>
              <a:round/>
              <a:tailEnd type="triangle" w="med" len="med"/>
            </a:ln>
          </p:spPr>
          <p:txBody>
            <a:bodyPr/>
            <a:lstStyle/>
            <a:p>
              <a:endParaRPr lang="zh-CN" altLang="en-US"/>
            </a:p>
          </p:txBody>
        </p:sp>
        <p:sp>
          <p:nvSpPr>
            <p:cNvPr id="7187" name="Line 19"/>
            <p:cNvSpPr>
              <a:spLocks noChangeShapeType="1"/>
            </p:cNvSpPr>
            <p:nvPr/>
          </p:nvSpPr>
          <p:spPr bwMode="auto">
            <a:xfrm>
              <a:off x="4373" y="2321"/>
              <a:ext cx="254" cy="1"/>
            </a:xfrm>
            <a:prstGeom prst="line">
              <a:avLst/>
            </a:prstGeom>
            <a:noFill/>
            <a:ln w="9525">
              <a:solidFill>
                <a:srgbClr val="000000"/>
              </a:solidFill>
              <a:round/>
            </a:ln>
          </p:spPr>
          <p:txBody>
            <a:bodyPr/>
            <a:lstStyle/>
            <a:p>
              <a:endParaRPr lang="zh-CN" altLang="en-US"/>
            </a:p>
          </p:txBody>
        </p:sp>
        <p:sp>
          <p:nvSpPr>
            <p:cNvPr id="7188" name="Line 20"/>
            <p:cNvSpPr>
              <a:spLocks noChangeShapeType="1"/>
            </p:cNvSpPr>
            <p:nvPr/>
          </p:nvSpPr>
          <p:spPr bwMode="auto">
            <a:xfrm>
              <a:off x="4633" y="2321"/>
              <a:ext cx="0" cy="737"/>
            </a:xfrm>
            <a:prstGeom prst="line">
              <a:avLst/>
            </a:prstGeom>
            <a:noFill/>
            <a:ln w="9525">
              <a:solidFill>
                <a:srgbClr val="000000"/>
              </a:solidFill>
              <a:round/>
            </a:ln>
          </p:spPr>
          <p:txBody>
            <a:bodyPr/>
            <a:lstStyle/>
            <a:p>
              <a:endParaRPr lang="zh-CN" altLang="en-US"/>
            </a:p>
          </p:txBody>
        </p:sp>
        <p:sp>
          <p:nvSpPr>
            <p:cNvPr id="7189" name="Line 22"/>
            <p:cNvSpPr>
              <a:spLocks noChangeShapeType="1"/>
            </p:cNvSpPr>
            <p:nvPr/>
          </p:nvSpPr>
          <p:spPr bwMode="auto">
            <a:xfrm flipH="1" flipV="1">
              <a:off x="2814" y="3059"/>
              <a:ext cx="1835" cy="8"/>
            </a:xfrm>
            <a:prstGeom prst="line">
              <a:avLst/>
            </a:prstGeom>
            <a:noFill/>
            <a:ln w="9525">
              <a:solidFill>
                <a:srgbClr val="000000"/>
              </a:solidFill>
              <a:round/>
              <a:tailEnd type="triangle" w="med" len="med"/>
            </a:ln>
          </p:spPr>
          <p:txBody>
            <a:bodyPr/>
            <a:lstStyle/>
            <a:p>
              <a:endParaRPr lang="zh-CN" altLang="en-US"/>
            </a:p>
          </p:txBody>
        </p:sp>
        <p:sp>
          <p:nvSpPr>
            <p:cNvPr id="7190" name="Line 24"/>
            <p:cNvSpPr>
              <a:spLocks noChangeShapeType="1"/>
            </p:cNvSpPr>
            <p:nvPr/>
          </p:nvSpPr>
          <p:spPr bwMode="auto">
            <a:xfrm flipH="1">
              <a:off x="1255" y="3058"/>
              <a:ext cx="763" cy="1"/>
            </a:xfrm>
            <a:prstGeom prst="line">
              <a:avLst/>
            </a:prstGeom>
            <a:noFill/>
            <a:ln w="9525">
              <a:solidFill>
                <a:srgbClr val="000000"/>
              </a:solidFill>
              <a:round/>
            </a:ln>
          </p:spPr>
          <p:txBody>
            <a:bodyPr/>
            <a:lstStyle/>
            <a:p>
              <a:endParaRPr lang="zh-CN" altLang="en-US"/>
            </a:p>
          </p:txBody>
        </p:sp>
        <p:sp>
          <p:nvSpPr>
            <p:cNvPr id="7191" name="Line 25"/>
            <p:cNvSpPr>
              <a:spLocks noChangeShapeType="1"/>
            </p:cNvSpPr>
            <p:nvPr/>
          </p:nvSpPr>
          <p:spPr bwMode="auto">
            <a:xfrm>
              <a:off x="1255" y="2321"/>
              <a:ext cx="763" cy="1"/>
            </a:xfrm>
            <a:prstGeom prst="line">
              <a:avLst/>
            </a:prstGeom>
            <a:noFill/>
            <a:ln w="9525">
              <a:solidFill>
                <a:srgbClr val="000000"/>
              </a:solidFill>
              <a:round/>
              <a:tailEnd type="triangle" w="med" len="med"/>
            </a:ln>
          </p:spPr>
          <p:txBody>
            <a:bodyPr/>
            <a:lstStyle/>
            <a:p>
              <a:endParaRPr lang="zh-CN" altLang="en-US"/>
            </a:p>
          </p:txBody>
        </p:sp>
        <p:sp>
          <p:nvSpPr>
            <p:cNvPr id="7192" name="Line 26"/>
            <p:cNvSpPr>
              <a:spLocks noChangeShapeType="1"/>
            </p:cNvSpPr>
            <p:nvPr/>
          </p:nvSpPr>
          <p:spPr bwMode="auto">
            <a:xfrm>
              <a:off x="1255" y="2321"/>
              <a:ext cx="0" cy="737"/>
            </a:xfrm>
            <a:prstGeom prst="line">
              <a:avLst/>
            </a:prstGeom>
            <a:noFill/>
            <a:ln w="9525">
              <a:solidFill>
                <a:srgbClr val="000000"/>
              </a:solidFill>
              <a:round/>
            </a:ln>
          </p:spPr>
          <p:txBody>
            <a:bodyPr/>
            <a:lstStyle/>
            <a:p>
              <a:endParaRPr lang="zh-CN" altLang="en-US"/>
            </a:p>
          </p:txBody>
        </p:sp>
        <p:sp>
          <p:nvSpPr>
            <p:cNvPr id="7193" name="Line 27"/>
            <p:cNvSpPr>
              <a:spLocks noChangeShapeType="1"/>
            </p:cNvSpPr>
            <p:nvPr/>
          </p:nvSpPr>
          <p:spPr bwMode="auto">
            <a:xfrm>
              <a:off x="4633" y="1585"/>
              <a:ext cx="0" cy="491"/>
            </a:xfrm>
            <a:prstGeom prst="line">
              <a:avLst/>
            </a:prstGeom>
            <a:noFill/>
            <a:ln w="9525">
              <a:solidFill>
                <a:srgbClr val="000000"/>
              </a:solidFill>
              <a:round/>
              <a:tailEnd type="triangle" w="med" len="med"/>
            </a:ln>
          </p:spPr>
          <p:txBody>
            <a:bodyPr/>
            <a:lstStyle/>
            <a:p>
              <a:endParaRPr lang="zh-CN" altLang="en-US"/>
            </a:p>
          </p:txBody>
        </p:sp>
        <p:sp>
          <p:nvSpPr>
            <p:cNvPr id="7194" name="Line 28"/>
            <p:cNvSpPr>
              <a:spLocks noChangeShapeType="1"/>
            </p:cNvSpPr>
            <p:nvPr/>
          </p:nvSpPr>
          <p:spPr bwMode="auto">
            <a:xfrm flipV="1">
              <a:off x="4114" y="890"/>
              <a:ext cx="0" cy="409"/>
            </a:xfrm>
            <a:prstGeom prst="line">
              <a:avLst/>
            </a:prstGeom>
            <a:noFill/>
            <a:ln w="9525">
              <a:solidFill>
                <a:srgbClr val="000000"/>
              </a:solidFill>
              <a:round/>
            </a:ln>
          </p:spPr>
          <p:txBody>
            <a:bodyPr/>
            <a:lstStyle/>
            <a:p>
              <a:endParaRPr lang="zh-CN" altLang="en-US"/>
            </a:p>
          </p:txBody>
        </p:sp>
        <p:sp>
          <p:nvSpPr>
            <p:cNvPr id="7195" name="Line 29"/>
            <p:cNvSpPr>
              <a:spLocks noChangeShapeType="1"/>
            </p:cNvSpPr>
            <p:nvPr/>
          </p:nvSpPr>
          <p:spPr bwMode="auto">
            <a:xfrm>
              <a:off x="1645" y="1708"/>
              <a:ext cx="382" cy="1"/>
            </a:xfrm>
            <a:prstGeom prst="line">
              <a:avLst/>
            </a:prstGeom>
            <a:noFill/>
            <a:ln w="9525">
              <a:solidFill>
                <a:srgbClr val="000000"/>
              </a:solidFill>
              <a:round/>
              <a:tailEnd type="triangle" w="med" len="med"/>
            </a:ln>
          </p:spPr>
          <p:txBody>
            <a:bodyPr/>
            <a:lstStyle/>
            <a:p>
              <a:endParaRPr lang="zh-CN" altLang="en-US"/>
            </a:p>
          </p:txBody>
        </p:sp>
        <p:sp>
          <p:nvSpPr>
            <p:cNvPr id="7196" name="Line 30"/>
            <p:cNvSpPr>
              <a:spLocks noChangeShapeType="1"/>
            </p:cNvSpPr>
            <p:nvPr/>
          </p:nvSpPr>
          <p:spPr bwMode="auto">
            <a:xfrm flipV="1">
              <a:off x="1645" y="890"/>
              <a:ext cx="0" cy="818"/>
            </a:xfrm>
            <a:prstGeom prst="line">
              <a:avLst/>
            </a:prstGeom>
            <a:noFill/>
            <a:ln w="9525">
              <a:solidFill>
                <a:srgbClr val="000000"/>
              </a:solidFill>
              <a:round/>
            </a:ln>
          </p:spPr>
          <p:txBody>
            <a:bodyPr/>
            <a:lstStyle/>
            <a:p>
              <a:endParaRPr lang="zh-CN" altLang="en-US"/>
            </a:p>
          </p:txBody>
        </p:sp>
        <p:sp>
          <p:nvSpPr>
            <p:cNvPr id="7197" name="Text Box 31"/>
            <p:cNvSpPr txBox="1">
              <a:spLocks noChangeArrowheads="1"/>
            </p:cNvSpPr>
            <p:nvPr/>
          </p:nvSpPr>
          <p:spPr bwMode="auto">
            <a:xfrm>
              <a:off x="2036" y="890"/>
              <a:ext cx="760" cy="555"/>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0000FF"/>
                  </a:solidFill>
                  <a:latin typeface="华文新魏" charset="0"/>
                  <a:ea typeface="华文新魏" charset="0"/>
                  <a:cs typeface="华文新魏" charset="0"/>
                </a:rPr>
                <a:t>时间片完</a:t>
              </a:r>
              <a:endParaRPr lang="zh-CN" altLang="en-US" sz="2000">
                <a:solidFill>
                  <a:srgbClr val="0000FF"/>
                </a:solidFill>
                <a:latin typeface="华文新魏" charset="0"/>
                <a:ea typeface="华文新魏" charset="0"/>
                <a:cs typeface="华文新魏" charset="0"/>
              </a:endParaRPr>
            </a:p>
          </p:txBody>
        </p:sp>
        <p:sp>
          <p:nvSpPr>
            <p:cNvPr id="7198" name="Line 32"/>
            <p:cNvSpPr>
              <a:spLocks noChangeShapeType="1"/>
            </p:cNvSpPr>
            <p:nvPr/>
          </p:nvSpPr>
          <p:spPr bwMode="auto">
            <a:xfrm flipH="1">
              <a:off x="1645" y="890"/>
              <a:ext cx="2460" cy="1"/>
            </a:xfrm>
            <a:prstGeom prst="line">
              <a:avLst/>
            </a:prstGeom>
            <a:noFill/>
            <a:ln w="9525">
              <a:solidFill>
                <a:srgbClr val="000000"/>
              </a:solidFill>
              <a:round/>
            </a:ln>
          </p:spPr>
          <p:txBody>
            <a:bodyPr/>
            <a:lstStyle/>
            <a:p>
              <a:endParaRPr lang="zh-CN" altLang="en-US"/>
            </a:p>
          </p:txBody>
        </p:sp>
      </p:grpSp>
      <p:sp>
        <p:nvSpPr>
          <p:cNvPr id="31"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处理器两级调度模型</a:t>
            </a:r>
            <a:endParaRPr kumimoji="1" lang="zh-CN" altLang="en-US" dirty="0"/>
          </a:p>
        </p:txBody>
      </p:sp>
      <p:sp>
        <p:nvSpPr>
          <p:cNvPr id="3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选择调度算法原则</a:t>
            </a:r>
            <a:endParaRPr kumimoji="1" lang="zh-CN" altLang="en-US" dirty="0"/>
          </a:p>
        </p:txBody>
      </p:sp>
      <p:sp>
        <p:nvSpPr>
          <p:cNvPr id="5" name="内容占位符 2"/>
          <p:cNvSpPr txBox="1"/>
          <p:nvPr/>
        </p:nvSpPr>
        <p:spPr>
          <a:xfrm>
            <a:off x="179512" y="1340768"/>
            <a:ext cx="8856984"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pPr>
            <a:r>
              <a:rPr lang="zh-CN" altLang="en-US" dirty="0">
                <a:effectLst/>
              </a:rPr>
              <a:t>资源利用率</a:t>
            </a:r>
            <a:endParaRPr lang="zh-CN" altLang="en-US" dirty="0">
              <a:effectLst/>
            </a:endParaRPr>
          </a:p>
          <a:p>
            <a:pPr marL="898525" lvl="1" indent="-457200" algn="just">
              <a:spcBef>
                <a:spcPts val="0"/>
              </a:spcBef>
            </a:pP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利用率</a:t>
            </a:r>
            <a:r>
              <a:rPr lang="en-US" altLang="zh-CN" dirty="0">
                <a:latin typeface="华文新魏"/>
                <a:ea typeface="华文新魏"/>
                <a:cs typeface="华文新魏"/>
              </a:rPr>
              <a:t>=CPU</a:t>
            </a:r>
            <a:r>
              <a:rPr lang="zh-CN" altLang="en-US" dirty="0">
                <a:latin typeface="华文新魏"/>
                <a:ea typeface="华文新魏"/>
                <a:cs typeface="华文新魏"/>
              </a:rPr>
              <a:t>有效工作时间</a:t>
            </a:r>
            <a:r>
              <a:rPr lang="en-US" altLang="zh-CN" dirty="0">
                <a:latin typeface="华文新魏"/>
                <a:ea typeface="华文新魏"/>
                <a:cs typeface="华文新魏"/>
              </a:rPr>
              <a:t>/CPU</a:t>
            </a:r>
            <a:r>
              <a:rPr lang="zh-CN" altLang="en-US" dirty="0">
                <a:latin typeface="华文新魏"/>
                <a:ea typeface="华文新魏"/>
                <a:cs typeface="华文新魏"/>
              </a:rPr>
              <a:t>总的运行时间</a:t>
            </a:r>
            <a:endParaRPr lang="zh-CN" altLang="en-US" dirty="0">
              <a:latin typeface="华文新魏"/>
              <a:ea typeface="华文新魏"/>
              <a:cs typeface="华文新魏"/>
            </a:endParaRPr>
          </a:p>
          <a:p>
            <a:pPr marL="1303655" lvl="2" indent="-457200" algn="just">
              <a:spcBef>
                <a:spcPts val="0"/>
              </a:spcBef>
            </a:pPr>
            <a:r>
              <a:rPr lang="en-US" altLang="zh-CN" b="1" dirty="0">
                <a:latin typeface="华文新魏"/>
                <a:ea typeface="华文新魏"/>
                <a:cs typeface="华文新魏"/>
              </a:rPr>
              <a:t>CPU</a:t>
            </a:r>
            <a:r>
              <a:rPr lang="zh-CN" altLang="en-US" b="1" dirty="0">
                <a:latin typeface="华文新魏"/>
                <a:ea typeface="华文新魏"/>
                <a:cs typeface="华文新魏"/>
              </a:rPr>
              <a:t>总的运行时间</a:t>
            </a:r>
            <a:r>
              <a:rPr lang="en-US" altLang="zh-CN" b="1" dirty="0">
                <a:latin typeface="华文新魏"/>
                <a:ea typeface="华文新魏"/>
                <a:cs typeface="华文新魏"/>
              </a:rPr>
              <a:t>=CPU</a:t>
            </a:r>
            <a:r>
              <a:rPr lang="zh-CN" altLang="en-US" b="1" dirty="0">
                <a:latin typeface="华文新魏"/>
                <a:ea typeface="华文新魏"/>
                <a:cs typeface="华文新魏"/>
              </a:rPr>
              <a:t>有效工作时间</a:t>
            </a:r>
            <a:r>
              <a:rPr lang="en-US" altLang="zh-CN" b="1" dirty="0">
                <a:latin typeface="华文新魏"/>
                <a:ea typeface="华文新魏"/>
                <a:cs typeface="华文新魏"/>
              </a:rPr>
              <a:t>+CPU</a:t>
            </a:r>
            <a:r>
              <a:rPr lang="zh-CN" altLang="en-US" b="1" dirty="0">
                <a:latin typeface="华文新魏"/>
                <a:ea typeface="华文新魏"/>
                <a:cs typeface="华文新魏"/>
              </a:rPr>
              <a:t>空闲等待时间</a:t>
            </a:r>
            <a:endParaRPr lang="en-US" altLang="zh-CN" b="1" dirty="0">
              <a:latin typeface="华文新魏"/>
              <a:ea typeface="华文新魏"/>
              <a:cs typeface="华文新魏"/>
            </a:endParaRPr>
          </a:p>
          <a:p>
            <a:pPr marL="898525" lvl="1" indent="-457200" algn="just">
              <a:spcBef>
                <a:spcPts val="0"/>
              </a:spcBef>
            </a:pPr>
            <a:r>
              <a:rPr lang="zh-CN" altLang="zh-CN" dirty="0">
                <a:latin typeface="华文新魏"/>
                <a:ea typeface="华文新魏"/>
                <a:cs typeface="华文新魏"/>
              </a:rPr>
              <a:t>在一定的</a:t>
            </a:r>
            <a:r>
              <a:rPr lang="en-US" altLang="zh-CN" dirty="0">
                <a:latin typeface="华文新魏"/>
                <a:ea typeface="华文新魏"/>
                <a:cs typeface="华文新魏"/>
              </a:rPr>
              <a:t>I/O</a:t>
            </a:r>
            <a:r>
              <a:rPr lang="zh-CN" altLang="zh-CN" dirty="0">
                <a:latin typeface="华文新魏"/>
                <a:ea typeface="华文新魏"/>
                <a:cs typeface="华文新魏"/>
              </a:rPr>
              <a:t>操作等待时间的比率下，运行程序的道数越多，</a:t>
            </a:r>
            <a:r>
              <a:rPr lang="en-US" altLang="zh-CN" dirty="0">
                <a:latin typeface="华文新魏"/>
                <a:ea typeface="华文新魏"/>
                <a:cs typeface="华文新魏"/>
              </a:rPr>
              <a:t>CPU</a:t>
            </a:r>
            <a:r>
              <a:rPr lang="zh-CN" altLang="zh-CN" dirty="0">
                <a:latin typeface="华文新魏"/>
                <a:ea typeface="华文新魏"/>
                <a:cs typeface="华文新魏"/>
              </a:rPr>
              <a:t>空闲时间所占的百分比越低 </a:t>
            </a:r>
            <a:endParaRPr lang="en-US" altLang="zh-CN" dirty="0">
              <a:latin typeface="华文新魏"/>
              <a:ea typeface="华文新魏"/>
              <a:cs typeface="华文新魏"/>
            </a:endParaRPr>
          </a:p>
          <a:p>
            <a:pPr>
              <a:tabLst>
                <a:tab pos="114300" algn="l"/>
                <a:tab pos="342900" algn="l"/>
                <a:tab pos="534670" algn="l"/>
                <a:tab pos="2266950" algn="l"/>
              </a:tabLst>
            </a:pPr>
            <a:r>
              <a:rPr lang="zh-CN" altLang="en-US" dirty="0">
                <a:effectLst/>
              </a:rPr>
              <a:t>吞吐率</a:t>
            </a:r>
            <a:endParaRPr lang="zh-CN" altLang="en-US" dirty="0">
              <a:effectLst/>
            </a:endParaRPr>
          </a:p>
          <a:p>
            <a:pPr lvl="1">
              <a:tabLst>
                <a:tab pos="114300" algn="l"/>
                <a:tab pos="342900" algn="l"/>
                <a:tab pos="534670" algn="l"/>
                <a:tab pos="2266950" algn="l"/>
              </a:tabLst>
            </a:pPr>
            <a:r>
              <a:rPr lang="zh-CN" altLang="en-US" dirty="0">
                <a:latin typeface="华文新魏"/>
                <a:ea typeface="华文新魏"/>
                <a:cs typeface="华文新魏"/>
              </a:rPr>
              <a:t>单位时间内处理的作业数</a:t>
            </a:r>
            <a:endParaRPr lang="en-US" altLang="zh-CN" dirty="0">
              <a:latin typeface="华文新魏"/>
              <a:ea typeface="华文新魏"/>
              <a:cs typeface="华文新魏"/>
            </a:endParaRPr>
          </a:p>
          <a:p>
            <a:pPr>
              <a:tabLst>
                <a:tab pos="114300" algn="l"/>
                <a:tab pos="342900" algn="l"/>
                <a:tab pos="534670" algn="l"/>
                <a:tab pos="2266950" algn="l"/>
              </a:tabLst>
            </a:pPr>
            <a:r>
              <a:rPr lang="zh-CN" altLang="en-US" dirty="0">
                <a:effectLst/>
              </a:rPr>
              <a:t>公平性</a:t>
            </a:r>
            <a:endParaRPr lang="zh-CN" altLang="en-US" dirty="0">
              <a:effectLst/>
            </a:endParaRPr>
          </a:p>
          <a:p>
            <a:pPr lvl="1">
              <a:tabLst>
                <a:tab pos="114300" algn="l"/>
                <a:tab pos="342900" algn="l"/>
                <a:tab pos="534670" algn="l"/>
                <a:tab pos="2266950" algn="l"/>
              </a:tabLst>
            </a:pPr>
            <a:r>
              <a:rPr lang="zh-CN" altLang="en-US" dirty="0">
                <a:latin typeface="华文新魏"/>
                <a:ea typeface="华文新魏"/>
                <a:cs typeface="华文新魏"/>
              </a:rPr>
              <a:t>确保每个用户每个进程获得合理的</a:t>
            </a:r>
            <a:r>
              <a:rPr lang="en-US" altLang="zh-CN" dirty="0">
                <a:latin typeface="华文新魏"/>
                <a:ea typeface="华文新魏"/>
                <a:cs typeface="华文新魏"/>
              </a:rPr>
              <a:t>CPU</a:t>
            </a:r>
            <a:r>
              <a:rPr lang="zh-CN" altLang="en-US" dirty="0">
                <a:latin typeface="华文新魏"/>
                <a:ea typeface="华文新魏"/>
                <a:cs typeface="华文新魏"/>
              </a:rPr>
              <a:t>份额或其他资源份额，不会出现饿死情况</a:t>
            </a:r>
            <a:endParaRPr lang="zh-CN" altLang="en-US"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选择调度算法原则</a:t>
            </a:r>
            <a:endParaRPr kumimoji="1" lang="zh-CN" altLang="en-US" dirty="0"/>
          </a:p>
        </p:txBody>
      </p:sp>
      <p:sp>
        <p:nvSpPr>
          <p:cNvPr id="5" name="内容占位符 2"/>
          <p:cNvSpPr txBox="1"/>
          <p:nvPr/>
        </p:nvSpPr>
        <p:spPr>
          <a:xfrm>
            <a:off x="179512" y="1268760"/>
            <a:ext cx="8856984"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pPr>
            <a:r>
              <a:rPr lang="zh-CN" altLang="en-US" dirty="0">
                <a:effectLst/>
                <a:latin typeface="华文新魏" charset="0"/>
                <a:ea typeface="华文新魏" charset="0"/>
                <a:cs typeface="华文新魏" charset="0"/>
              </a:rPr>
              <a:t>响应时间</a:t>
            </a:r>
            <a:endParaRPr lang="en-US" altLang="zh-CN" dirty="0">
              <a:effectLst/>
              <a:latin typeface="华文新魏" charset="0"/>
              <a:ea typeface="华文新魏" charset="0"/>
              <a:cs typeface="华文新魏" charset="0"/>
            </a:endParaRPr>
          </a:p>
          <a:p>
            <a:pPr marL="898525" lvl="1" indent="-457200" algn="just">
              <a:spcBef>
                <a:spcPts val="0"/>
              </a:spcBef>
            </a:pPr>
            <a:r>
              <a:rPr lang="zh-CN" altLang="en-US" dirty="0">
                <a:latin typeface="华文新魏" charset="0"/>
                <a:ea typeface="华文新魏" charset="0"/>
                <a:cs typeface="华文新魏" charset="0"/>
              </a:rPr>
              <a:t>交互式进程从</a:t>
            </a:r>
            <a:r>
              <a:rPr lang="zh-CN" altLang="en-US" dirty="0">
                <a:solidFill>
                  <a:srgbClr val="FF0000"/>
                </a:solidFill>
                <a:latin typeface="华文新魏" charset="0"/>
                <a:ea typeface="华文新魏" charset="0"/>
                <a:cs typeface="华文新魏" charset="0"/>
              </a:rPr>
              <a:t>提交一个请求</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命令</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到接收到响应之间</a:t>
            </a:r>
            <a:r>
              <a:rPr lang="zh-CN" altLang="en-US" dirty="0">
                <a:latin typeface="华文新魏" charset="0"/>
                <a:ea typeface="华文新魏" charset="0"/>
                <a:cs typeface="华文新魏" charset="0"/>
              </a:rPr>
              <a:t>的时间间隔称响应时间</a:t>
            </a:r>
            <a:endParaRPr lang="en-US" altLang="zh-CN" dirty="0">
              <a:latin typeface="华文新魏" charset="0"/>
              <a:ea typeface="华文新魏" charset="0"/>
              <a:cs typeface="华文新魏" charset="0"/>
            </a:endParaRPr>
          </a:p>
          <a:p>
            <a:pPr marL="1303655" lvl="2" indent="-457200" algn="just">
              <a:spcBef>
                <a:spcPts val="0"/>
              </a:spcBef>
            </a:pPr>
            <a:r>
              <a:rPr lang="zh-CN" altLang="en-US" b="1" dirty="0">
                <a:latin typeface="华文新魏" charset="0"/>
                <a:ea typeface="华文新魏" charset="0"/>
                <a:cs typeface="华文新魏" charset="0"/>
              </a:rPr>
              <a:t>使交互式用户的响应时间尽可能短，或尽快处理实时任务</a:t>
            </a:r>
            <a:endParaRPr lang="en-US" altLang="zh-CN" b="1" dirty="0">
              <a:latin typeface="华文新魏" charset="0"/>
              <a:ea typeface="华文新魏" charset="0"/>
              <a:cs typeface="华文新魏" charset="0"/>
            </a:endParaRPr>
          </a:p>
          <a:p>
            <a:pPr marL="1303655" lvl="2" indent="-457200" algn="just">
              <a:spcBef>
                <a:spcPts val="0"/>
              </a:spcBef>
            </a:pPr>
            <a:r>
              <a:rPr lang="zh-CN" altLang="en-US" b="1" dirty="0">
                <a:latin typeface="华文新魏" charset="0"/>
                <a:ea typeface="华文新魏" charset="0"/>
                <a:cs typeface="华文新魏" charset="0"/>
              </a:rPr>
              <a:t>这是</a:t>
            </a:r>
            <a:r>
              <a:rPr lang="zh-CN" altLang="en-US" b="1" dirty="0">
                <a:solidFill>
                  <a:srgbClr val="0000FF"/>
                </a:solidFill>
                <a:latin typeface="华文新魏" charset="0"/>
                <a:ea typeface="华文新魏" charset="0"/>
                <a:cs typeface="华文新魏" charset="0"/>
              </a:rPr>
              <a:t>分时系统</a:t>
            </a:r>
            <a:r>
              <a:rPr lang="zh-CN" altLang="en-US" b="1" dirty="0">
                <a:latin typeface="华文新魏" charset="0"/>
                <a:ea typeface="华文新魏" charset="0"/>
                <a:cs typeface="华文新魏" charset="0"/>
              </a:rPr>
              <a:t>和</a:t>
            </a:r>
            <a:r>
              <a:rPr lang="zh-CN" altLang="en-US" b="1" dirty="0">
                <a:solidFill>
                  <a:srgbClr val="0000FF"/>
                </a:solidFill>
                <a:latin typeface="华文新魏" charset="0"/>
                <a:ea typeface="华文新魏" charset="0"/>
                <a:cs typeface="华文新魏" charset="0"/>
              </a:rPr>
              <a:t>实时系统</a:t>
            </a:r>
            <a:r>
              <a:rPr lang="zh-CN" altLang="en-US" b="1" dirty="0">
                <a:latin typeface="华文新魏" charset="0"/>
                <a:ea typeface="华文新魏" charset="0"/>
                <a:cs typeface="华文新魏" charset="0"/>
              </a:rPr>
              <a:t>衡量调度性能的一个重要指标</a:t>
            </a:r>
            <a:endParaRPr lang="zh-CN" altLang="en-US" b="1" dirty="0">
              <a:solidFill>
                <a:srgbClr val="FF0000"/>
              </a:solidFill>
              <a:latin typeface="华文新魏" charset="0"/>
              <a:ea typeface="华文新魏" charset="0"/>
              <a:cs typeface="华文新魏" charset="0"/>
            </a:endParaRPr>
          </a:p>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周转时间</a:t>
            </a:r>
            <a:endParaRPr lang="zh-CN" altLang="en-US" dirty="0">
              <a:effectLst/>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批处理用户从</a:t>
            </a:r>
            <a:r>
              <a:rPr lang="zh-CN" altLang="en-US" dirty="0">
                <a:solidFill>
                  <a:srgbClr val="0000FF"/>
                </a:solidFill>
                <a:latin typeface="华文新魏" charset="0"/>
                <a:ea typeface="华文新魏" charset="0"/>
                <a:cs typeface="华文新魏" charset="0"/>
              </a:rPr>
              <a:t>作业提交给系统开始，到作业完成为止</a:t>
            </a:r>
            <a:r>
              <a:rPr lang="zh-CN" altLang="en-US" dirty="0">
                <a:latin typeface="华文新魏" charset="0"/>
                <a:ea typeface="华文新魏" charset="0"/>
                <a:cs typeface="华文新魏" charset="0"/>
              </a:rPr>
              <a:t>的时间间隔称作业周转时间</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如果作业</a:t>
            </a:r>
            <a:r>
              <a:rPr lang="en-US" altLang="zh-CN" i="1" dirty="0">
                <a:solidFill>
                  <a:srgbClr val="7030A0"/>
                </a:solidFill>
                <a:effectLst/>
                <a:latin typeface="华文新魏" charset="0"/>
                <a:ea typeface="华文新魏" charset="0"/>
                <a:cs typeface="华文新魏" charset="0"/>
              </a:rPr>
              <a:t>i</a:t>
            </a:r>
            <a:r>
              <a:rPr lang="zh-CN" altLang="en-US" dirty="0">
                <a:effectLst/>
                <a:latin typeface="华文新魏" charset="0"/>
                <a:ea typeface="华文新魏" charset="0"/>
                <a:cs typeface="华文新魏" charset="0"/>
              </a:rPr>
              <a:t>提交给系统的时刻是</a:t>
            </a:r>
            <a:r>
              <a:rPr lang="en-US" altLang="zh-CN" i="1" dirty="0">
                <a:solidFill>
                  <a:srgbClr val="7030A0"/>
                </a:solidFill>
                <a:effectLst/>
                <a:latin typeface="华文新魏" charset="0"/>
                <a:ea typeface="华文新魏" charset="0"/>
                <a:cs typeface="华文新魏" charset="0"/>
              </a:rPr>
              <a:t>ts</a:t>
            </a:r>
            <a:r>
              <a:rPr lang="zh-CN" altLang="en-US" dirty="0">
                <a:effectLst/>
                <a:latin typeface="华文新魏" charset="0"/>
                <a:ea typeface="华文新魏" charset="0"/>
                <a:cs typeface="华文新魏" charset="0"/>
              </a:rPr>
              <a:t>，完成时刻是</a:t>
            </a:r>
            <a:r>
              <a:rPr lang="en-US" altLang="zh-CN" i="1" dirty="0">
                <a:solidFill>
                  <a:srgbClr val="7030A0"/>
                </a:solidFill>
                <a:effectLst/>
                <a:latin typeface="华文新魏" charset="0"/>
                <a:ea typeface="华文新魏" charset="0"/>
                <a:cs typeface="华文新魏" charset="0"/>
              </a:rPr>
              <a:t>tf</a:t>
            </a:r>
            <a:r>
              <a:rPr lang="zh-CN" altLang="en-US" dirty="0">
                <a:effectLst/>
                <a:latin typeface="华文新魏" charset="0"/>
                <a:ea typeface="华文新魏" charset="0"/>
                <a:cs typeface="华文新魏" charset="0"/>
              </a:rPr>
              <a:t>，该作业的周转时间</a:t>
            </a:r>
            <a:r>
              <a:rPr lang="en-US" altLang="zh-CN" i="1" dirty="0">
                <a:solidFill>
                  <a:srgbClr val="7030A0"/>
                </a:solidFill>
                <a:effectLst/>
                <a:latin typeface="华文新魏" charset="0"/>
                <a:ea typeface="华文新魏" charset="0"/>
                <a:cs typeface="华文新魏" charset="0"/>
              </a:rPr>
              <a:t>ti</a:t>
            </a:r>
            <a:r>
              <a:rPr lang="zh-CN" altLang="en-US" dirty="0">
                <a:effectLst/>
                <a:latin typeface="华文新魏" charset="0"/>
                <a:ea typeface="华文新魏" charset="0"/>
                <a:cs typeface="华文新魏" charset="0"/>
              </a:rPr>
              <a:t>为</a:t>
            </a:r>
            <a:endParaRPr lang="zh-CN" altLang="en-US" dirty="0">
              <a:effectLst/>
              <a:latin typeface="华文新魏" charset="0"/>
              <a:ea typeface="华文新魏" charset="0"/>
              <a:cs typeface="华文新魏" charset="0"/>
            </a:endParaRPr>
          </a:p>
          <a:p>
            <a:pPr marL="1303655" lvl="2" indent="-457200" algn="just">
              <a:spcBef>
                <a:spcPts val="0"/>
              </a:spcBef>
              <a:tabLst>
                <a:tab pos="114300" algn="l"/>
                <a:tab pos="342900" algn="l"/>
                <a:tab pos="534670" algn="l"/>
                <a:tab pos="2266950" algn="l"/>
              </a:tabLst>
            </a:pPr>
            <a:r>
              <a:rPr lang="en-US" altLang="zh-CN" b="1" i="1" dirty="0">
                <a:solidFill>
                  <a:srgbClr val="7030A0"/>
                </a:solidFill>
                <a:latin typeface="华文新魏" charset="0"/>
                <a:ea typeface="华文新魏" charset="0"/>
                <a:cs typeface="华文新魏" charset="0"/>
              </a:rPr>
              <a:t>ti</a:t>
            </a:r>
            <a:r>
              <a:rPr lang="en-US" altLang="zh-CN" b="1" dirty="0">
                <a:solidFill>
                  <a:srgbClr val="7030A0"/>
                </a:solidFill>
                <a:latin typeface="华文新魏" charset="0"/>
                <a:ea typeface="华文新魏" charset="0"/>
                <a:cs typeface="华文新魏" charset="0"/>
              </a:rPr>
              <a:t> </a:t>
            </a:r>
            <a:r>
              <a:rPr lang="en-US" altLang="zh-CN" b="1" dirty="0">
                <a:latin typeface="华文新魏" charset="0"/>
                <a:ea typeface="华文新魏" charset="0"/>
                <a:cs typeface="华文新魏" charset="0"/>
              </a:rPr>
              <a:t>= </a:t>
            </a:r>
            <a:r>
              <a:rPr lang="en-US" altLang="zh-CN" b="1" i="1" dirty="0">
                <a:solidFill>
                  <a:srgbClr val="7030A0"/>
                </a:solidFill>
                <a:latin typeface="华文新魏" charset="0"/>
                <a:ea typeface="华文新魏" charset="0"/>
                <a:cs typeface="华文新魏" charset="0"/>
              </a:rPr>
              <a:t>tf</a:t>
            </a:r>
            <a:r>
              <a:rPr lang="en-US" altLang="zh-CN" b="1" dirty="0">
                <a:solidFill>
                  <a:srgbClr val="7030A0"/>
                </a:solidFill>
                <a:latin typeface="华文新魏" charset="0"/>
                <a:ea typeface="华文新魏" charset="0"/>
                <a:cs typeface="华文新魏" charset="0"/>
              </a:rPr>
              <a:t> </a:t>
            </a:r>
            <a:r>
              <a:rPr lang="en-US" altLang="zh-CN" b="1" dirty="0">
                <a:latin typeface="华文新魏" charset="0"/>
                <a:ea typeface="华文新魏" charset="0"/>
                <a:cs typeface="华文新魏" charset="0"/>
              </a:rPr>
              <a:t>– </a:t>
            </a:r>
            <a:r>
              <a:rPr lang="en-US" altLang="zh-CN" b="1" i="1" dirty="0">
                <a:solidFill>
                  <a:srgbClr val="7030A0"/>
                </a:solidFill>
                <a:latin typeface="华文新魏" charset="0"/>
                <a:ea typeface="华文新魏" charset="0"/>
                <a:cs typeface="华文新魏" charset="0"/>
              </a:rPr>
              <a:t>ts</a:t>
            </a:r>
            <a:endParaRPr lang="en-US" altLang="zh-CN" b="1" i="1" dirty="0">
              <a:solidFill>
                <a:srgbClr val="7030A0"/>
              </a:solidFill>
              <a:latin typeface="华文新魏" charset="0"/>
              <a:ea typeface="华文新魏" charset="0"/>
              <a:cs typeface="华文新魏" charset="0"/>
            </a:endParaRPr>
          </a:p>
          <a:p>
            <a:pPr marL="1303655" lvl="2" indent="-457200" algn="just">
              <a:spcBef>
                <a:spcPts val="0"/>
              </a:spcBef>
              <a:tabLst>
                <a:tab pos="114300" algn="l"/>
                <a:tab pos="342900" algn="l"/>
                <a:tab pos="534670" algn="l"/>
                <a:tab pos="2266950" algn="l"/>
              </a:tabLst>
            </a:pPr>
            <a:r>
              <a:rPr lang="zh-CN" altLang="en-US" b="1" dirty="0">
                <a:latin typeface="华文新魏" charset="0"/>
                <a:ea typeface="华文新魏" charset="0"/>
                <a:cs typeface="华文新魏" charset="0"/>
              </a:rPr>
              <a:t>实际上，它是作业在系统里的</a:t>
            </a:r>
            <a:r>
              <a:rPr lang="zh-CN" altLang="en-US" b="1" dirty="0">
                <a:solidFill>
                  <a:srgbClr val="FF0000"/>
                </a:solidFill>
                <a:latin typeface="华文新魏" charset="0"/>
                <a:ea typeface="华文新魏" charset="0"/>
                <a:cs typeface="华文新魏" charset="0"/>
              </a:rPr>
              <a:t>等待时间与运行时间之和</a:t>
            </a:r>
            <a:endParaRPr lang="zh-CN" altLang="en-US" b="1" dirty="0">
              <a:solidFill>
                <a:srgbClr val="FF0000"/>
              </a:solidFill>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应使作业周转时间或平均作业周转时间尽可能短</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这是</a:t>
            </a:r>
            <a:r>
              <a:rPr lang="zh-CN" altLang="en-US" dirty="0">
                <a:solidFill>
                  <a:srgbClr val="0000FF"/>
                </a:solidFill>
                <a:latin typeface="华文新魏" charset="0"/>
                <a:ea typeface="华文新魏" charset="0"/>
                <a:cs typeface="华文新魏" charset="0"/>
              </a:rPr>
              <a:t>批处理系统</a:t>
            </a:r>
            <a:r>
              <a:rPr lang="zh-CN" altLang="en-US" dirty="0">
                <a:latin typeface="华文新魏" charset="0"/>
                <a:ea typeface="华文新魏" charset="0"/>
                <a:cs typeface="华文新魏" charset="0"/>
              </a:rPr>
              <a:t>衡量调度性能的一个重要指标</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endParaRPr lang="zh-CN" altLang="en-US" dirty="0">
              <a:solidFill>
                <a:srgbClr val="FF0000"/>
              </a:solidFill>
              <a:latin typeface="华文新魏" charset="0"/>
              <a:ea typeface="华文新魏" charset="0"/>
              <a:cs typeface="华文新魏" charset="0"/>
            </a:endParaRPr>
          </a:p>
          <a:p>
            <a:pPr marL="457200" indent="-457200" algn="just">
              <a:spcBef>
                <a:spcPts val="0"/>
              </a:spcBef>
            </a:pPr>
            <a:endParaRPr lang="zh-CN" altLang="en-US" dirty="0">
              <a:effectLst/>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179512" y="1340768"/>
            <a:ext cx="8856984" cy="4104456"/>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带权周转时间</a:t>
            </a:r>
            <a:endParaRPr lang="en-US" altLang="zh-CN" dirty="0">
              <a:effectLst/>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作业的周转时间</a:t>
            </a:r>
            <a:r>
              <a:rPr lang="en-US" altLang="zh-CN" dirty="0">
                <a:solidFill>
                  <a:srgbClr val="7030A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与系统为其提供服务的服务时间之比</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反映作业长短</a:t>
            </a:r>
            <a:endParaRPr lang="en-US" altLang="zh-CN" dirty="0">
              <a:latin typeface="华文新魏" charset="0"/>
              <a:ea typeface="华文新魏" charset="0"/>
              <a:cs typeface="华文新魏" charset="0"/>
            </a:endParaRPr>
          </a:p>
          <a:p>
            <a:pPr marL="1303655" lvl="2" indent="-457200" algn="just">
              <a:spcBef>
                <a:spcPts val="0"/>
              </a:spcBef>
              <a:tabLst>
                <a:tab pos="114300" algn="l"/>
                <a:tab pos="342900" algn="l"/>
                <a:tab pos="534670" algn="l"/>
                <a:tab pos="2266950" algn="l"/>
              </a:tabLst>
            </a:pPr>
            <a:r>
              <a:rPr lang="zh-CN" altLang="en-US" b="1" dirty="0">
                <a:latin typeface="华文新魏" charset="0"/>
                <a:ea typeface="华文新魏" charset="0"/>
                <a:cs typeface="华文新魏" charset="0"/>
              </a:rPr>
              <a:t>带权周转时间越大，作业越短</a:t>
            </a:r>
            <a:endParaRPr lang="en-US" altLang="zh-CN" b="1" dirty="0">
              <a:latin typeface="华文新魏" charset="0"/>
              <a:ea typeface="华文新魏" charset="0"/>
              <a:cs typeface="华文新魏" charset="0"/>
            </a:endParaRPr>
          </a:p>
          <a:p>
            <a:pPr marL="1303655" lvl="2" indent="-457200" algn="just">
              <a:spcBef>
                <a:spcPts val="0"/>
              </a:spcBef>
              <a:tabLst>
                <a:tab pos="114300" algn="l"/>
                <a:tab pos="342900" algn="l"/>
                <a:tab pos="534670" algn="l"/>
                <a:tab pos="2266950" algn="l"/>
              </a:tabLst>
            </a:pPr>
            <a:r>
              <a:rPr lang="zh-CN" altLang="en-US" b="1" dirty="0">
                <a:latin typeface="华文新魏" charset="0"/>
                <a:ea typeface="华文新魏" charset="0"/>
                <a:cs typeface="华文新魏" charset="0"/>
              </a:rPr>
              <a:t>带权周转时间越小，作业越长</a:t>
            </a:r>
            <a:endParaRPr lang="zh-CN" altLang="en-US" b="1" dirty="0">
              <a:latin typeface="华文新魏" charset="0"/>
              <a:ea typeface="华文新魏" charset="0"/>
              <a:cs typeface="华文新魏" charset="0"/>
            </a:endParaRPr>
          </a:p>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为提高系统的性能，要让若干个用户的</a:t>
            </a:r>
            <a:r>
              <a:rPr lang="zh-CN" altLang="en-US" dirty="0">
                <a:solidFill>
                  <a:srgbClr val="0000FF"/>
                </a:solidFill>
                <a:effectLst/>
                <a:latin typeface="华文新魏" charset="0"/>
                <a:ea typeface="华文新魏" charset="0"/>
                <a:cs typeface="华文新魏" charset="0"/>
              </a:rPr>
              <a:t>平均作业周转时间</a:t>
            </a:r>
            <a:r>
              <a:rPr lang="zh-CN" altLang="en-US" dirty="0">
                <a:effectLst/>
                <a:latin typeface="华文新魏" charset="0"/>
                <a:ea typeface="华文新魏" charset="0"/>
                <a:cs typeface="华文新魏" charset="0"/>
              </a:rPr>
              <a:t>和</a:t>
            </a:r>
            <a:r>
              <a:rPr lang="zh-CN" altLang="en-US" dirty="0">
                <a:solidFill>
                  <a:srgbClr val="0000FF"/>
                </a:solidFill>
                <a:effectLst/>
                <a:latin typeface="华文新魏" charset="0"/>
                <a:ea typeface="华文新魏" charset="0"/>
                <a:cs typeface="华文新魏" charset="0"/>
              </a:rPr>
              <a:t>平均带权周转时间</a:t>
            </a:r>
            <a:r>
              <a:rPr lang="zh-CN" altLang="en-US" dirty="0">
                <a:solidFill>
                  <a:srgbClr val="FF0000"/>
                </a:solidFill>
                <a:effectLst/>
                <a:latin typeface="华文新魏" charset="0"/>
                <a:ea typeface="华文新魏" charset="0"/>
                <a:cs typeface="华文新魏" charset="0"/>
              </a:rPr>
              <a:t>最小</a:t>
            </a:r>
            <a:endParaRPr lang="zh-CN" altLang="en-US" dirty="0">
              <a:solidFill>
                <a:srgbClr val="FF0000"/>
              </a:solidFill>
              <a:effectLst/>
              <a:latin typeface="华文新魏" charset="0"/>
              <a:ea typeface="华文新魏" charset="0"/>
              <a:cs typeface="华文新魏" charset="0"/>
            </a:endParaRPr>
          </a:p>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 平均作业周转时间</a:t>
            </a:r>
            <a:r>
              <a:rPr lang="en-US" altLang="zh-CN" dirty="0">
                <a:solidFill>
                  <a:srgbClr val="7030A0"/>
                </a:solidFill>
                <a:effectLst/>
                <a:latin typeface="华文新魏" charset="0"/>
                <a:ea typeface="华文新魏" charset="0"/>
                <a:cs typeface="华文新魏" charset="0"/>
              </a:rPr>
              <a:t>T =(       )/ n</a:t>
            </a:r>
            <a:endParaRPr lang="zh-CN" altLang="en-US" dirty="0">
              <a:solidFill>
                <a:srgbClr val="7030A0"/>
              </a:solidFill>
              <a:effectLst/>
              <a:ea typeface="华文新魏" charset="0"/>
              <a:cs typeface="华文新魏" charset="0"/>
            </a:endParaRPr>
          </a:p>
        </p:txBody>
      </p:sp>
      <p:sp>
        <p:nvSpPr>
          <p:cNvPr id="1031" name="Rectangle 10"/>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graphicFrame>
        <p:nvGraphicFramePr>
          <p:cNvPr id="1026" name="Object 9"/>
          <p:cNvGraphicFramePr>
            <a:graphicFrameLocks noChangeAspect="1"/>
          </p:cNvGraphicFramePr>
          <p:nvPr/>
        </p:nvGraphicFramePr>
        <p:xfrm>
          <a:off x="0" y="0"/>
          <a:ext cx="419100" cy="609600"/>
        </p:xfrm>
        <a:graphic>
          <a:graphicData uri="http://schemas.openxmlformats.org/presentationml/2006/ole">
            <mc:AlternateContent xmlns:mc="http://schemas.openxmlformats.org/markup-compatibility/2006">
              <mc:Choice xmlns:v="urn:schemas-microsoft-com:vml" Requires="v">
                <p:oleObj spid="_x0000_s43637" name="公式" r:id="rId1" imgW="292100" imgH="431800" progId="Equation.3">
                  <p:embed/>
                </p:oleObj>
              </mc:Choice>
              <mc:Fallback>
                <p:oleObj name="公式" r:id="rId1" imgW="292100" imgH="431800" progId="Equation.3">
                  <p:embed/>
                  <p:pic>
                    <p:nvPicPr>
                      <p:cNvPr id="0" name="图片 436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9100" cy="609600"/>
                      </a:xfrm>
                      <a:prstGeom prst="rect">
                        <a:avLst/>
                      </a:prstGeom>
                      <a:noFill/>
                    </p:spPr>
                  </p:pic>
                </p:oleObj>
              </mc:Fallback>
            </mc:AlternateContent>
          </a:graphicData>
        </a:graphic>
      </p:graphicFrame>
      <p:sp>
        <p:nvSpPr>
          <p:cNvPr id="1032" name="Rectangle 12"/>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graphicFrame>
        <p:nvGraphicFramePr>
          <p:cNvPr id="1027" name="Object 11"/>
          <p:cNvGraphicFramePr>
            <a:graphicFrameLocks noChangeAspect="1"/>
          </p:cNvGraphicFramePr>
          <p:nvPr/>
        </p:nvGraphicFramePr>
        <p:xfrm>
          <a:off x="0" y="0"/>
          <a:ext cx="419100" cy="609600"/>
        </p:xfrm>
        <a:graphic>
          <a:graphicData uri="http://schemas.openxmlformats.org/presentationml/2006/ole">
            <mc:AlternateContent xmlns:mc="http://schemas.openxmlformats.org/markup-compatibility/2006">
              <mc:Choice xmlns:v="urn:schemas-microsoft-com:vml" Requires="v">
                <p:oleObj spid="_x0000_s43638" name="公式" r:id="rId3" imgW="292100" imgH="431800" progId="Equation.3">
                  <p:embed/>
                </p:oleObj>
              </mc:Choice>
              <mc:Fallback>
                <p:oleObj name="公式" r:id="rId3" imgW="292100" imgH="431800" progId="Equation.3">
                  <p:embed/>
                  <p:pic>
                    <p:nvPicPr>
                      <p:cNvPr id="0" name="图片 43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9100" cy="609600"/>
                      </a:xfrm>
                      <a:prstGeom prst="rect">
                        <a:avLst/>
                      </a:prstGeom>
                      <a:noFill/>
                    </p:spPr>
                  </p:pic>
                </p:oleObj>
              </mc:Fallback>
            </mc:AlternateContent>
          </a:graphicData>
        </a:graphic>
      </p:graphicFrame>
      <p:sp>
        <p:nvSpPr>
          <p:cNvPr id="1033" name="Rectangle 14"/>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graphicFrame>
        <p:nvGraphicFramePr>
          <p:cNvPr id="1028" name="Object 13"/>
          <p:cNvGraphicFramePr>
            <a:graphicFrameLocks noChangeAspect="1"/>
          </p:cNvGraphicFramePr>
          <p:nvPr/>
        </p:nvGraphicFramePr>
        <p:xfrm>
          <a:off x="4499992" y="3861048"/>
          <a:ext cx="568325" cy="825500"/>
        </p:xfrm>
        <a:graphic>
          <a:graphicData uri="http://schemas.openxmlformats.org/presentationml/2006/ole">
            <mc:AlternateContent xmlns:mc="http://schemas.openxmlformats.org/markup-compatibility/2006">
              <mc:Choice xmlns:v="urn:schemas-microsoft-com:vml" Requires="v">
                <p:oleObj spid="_x0000_s43639" name="公式" r:id="rId4" imgW="292100" imgH="431800" progId="Equation.3">
                  <p:embed/>
                </p:oleObj>
              </mc:Choice>
              <mc:Fallback>
                <p:oleObj name="公式" r:id="rId4" imgW="292100" imgH="431800" progId="Equation.3">
                  <p:embed/>
                  <p:pic>
                    <p:nvPicPr>
                      <p:cNvPr id="0" name="图片 436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861048"/>
                        <a:ext cx="568325" cy="825500"/>
                      </a:xfrm>
                      <a:prstGeom prst="rect">
                        <a:avLst/>
                      </a:prstGeom>
                      <a:noFill/>
                    </p:spPr>
                  </p:pic>
                </p:oleObj>
              </mc:Fallback>
            </mc:AlternateContent>
          </a:graphicData>
        </a:graphic>
      </p:graphicFrame>
      <p:sp>
        <p:nvSpPr>
          <p:cNvPr id="10"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作业周转与平均周转时间</a:t>
            </a:r>
            <a:endParaRPr lang="zh-CN" altLang="en-US" dirty="0">
              <a:latin typeface="华文新魏" charset="0"/>
              <a:ea typeface="华文新魏" charset="0"/>
              <a:cs typeface="华文新魏" charset="0"/>
            </a:endParaRPr>
          </a:p>
        </p:txBody>
      </p:sp>
      <p:sp>
        <p:nvSpPr>
          <p:cNvPr id="1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作业管理与调度</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作业管理任务</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作业组织</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作业调度</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运行控制</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作业类型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批处理作业</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交互型作业</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作业和进程的关系 </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作业</a:t>
            </a:r>
            <a:r>
              <a:rPr lang="en-US" altLang="zh-CN" dirty="0">
                <a:latin typeface="华文新魏" charset="0"/>
                <a:ea typeface="华文新魏" charset="0"/>
                <a:cs typeface="华文新魏" charset="0"/>
              </a:rPr>
              <a:t>(JOB) </a:t>
            </a:r>
            <a:r>
              <a:rPr lang="zh-CN" altLang="zh-CN" dirty="0"/>
              <a:t>是用户提交给操作系统计算的</a:t>
            </a:r>
            <a:r>
              <a:rPr lang="zh-CN" altLang="zh-CN" dirty="0">
                <a:solidFill>
                  <a:srgbClr val="FF0000"/>
                </a:solidFill>
              </a:rPr>
              <a:t>一个独立任务</a:t>
            </a:r>
            <a:r>
              <a:rPr lang="zh-CN" altLang="en-US" dirty="0"/>
              <a:t>，</a:t>
            </a:r>
            <a:r>
              <a:rPr lang="zh-CN" altLang="zh-CN" dirty="0"/>
              <a:t>每个作业必须经过若干相对独立且相互关联的顺序加工步骤才能得到结果 </a:t>
            </a:r>
            <a:endParaRPr lang="en-US" altLang="zh-CN" dirty="0">
              <a:latin typeface="华文新魏" charset="0"/>
              <a:ea typeface="华文新魏" charset="0"/>
              <a:cs typeface="华文新魏" charset="0"/>
            </a:endParaRPr>
          </a:p>
          <a:p>
            <a:pPr lvl="1"/>
            <a:r>
              <a:rPr lang="zh-CN" altLang="zh-CN" dirty="0"/>
              <a:t>每个加工步骤称为</a:t>
            </a:r>
            <a:r>
              <a:rPr lang="zh-CN" altLang="en-US" dirty="0">
                <a:solidFill>
                  <a:srgbClr val="FF0000"/>
                </a:solidFill>
                <a:latin typeface="华文新魏" charset="0"/>
                <a:ea typeface="华文新魏" charset="0"/>
                <a:cs typeface="华文新魏" charset="0"/>
              </a:rPr>
              <a:t>作业步</a:t>
            </a:r>
            <a:r>
              <a:rPr lang="en-US" altLang="zh-CN" dirty="0">
                <a:latin typeface="华文新魏" charset="0"/>
                <a:ea typeface="华文新魏" charset="0"/>
                <a:cs typeface="华文新魏" charset="0"/>
              </a:rPr>
              <a:t>(Job Step)</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作业组织</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作业的提交、收容、执行和完成</a:t>
            </a:r>
            <a:endParaRPr lang="zh-CN" altLang="en-US" dirty="0">
              <a:latin typeface="华文新魏" charset="0"/>
              <a:ea typeface="华文新魏" charset="0"/>
              <a:cs typeface="华文新魏" charset="0"/>
            </a:endParaRPr>
          </a:p>
          <a:p>
            <a:pPr marL="457200" indent="-457200" algn="just" eaLnBrk="1" hangingPunct="1">
              <a:lnSpc>
                <a:spcPct val="90000"/>
              </a:lnSpc>
            </a:pPr>
            <a:r>
              <a:rPr lang="zh-CN" altLang="en-US" dirty="0">
                <a:latin typeface="华文新魏" charset="0"/>
                <a:ea typeface="华文新魏" charset="0"/>
                <a:cs typeface="华文新魏" charset="0"/>
              </a:rPr>
              <a:t>作业是</a:t>
            </a:r>
            <a:r>
              <a:rPr lang="zh-CN" altLang="en-US" dirty="0">
                <a:solidFill>
                  <a:srgbClr val="0000FF"/>
                </a:solidFill>
                <a:latin typeface="华文新魏" charset="0"/>
                <a:ea typeface="华文新魏" charset="0"/>
                <a:cs typeface="华文新魏" charset="0"/>
              </a:rPr>
              <a:t>任务实体</a:t>
            </a:r>
            <a:r>
              <a:rPr lang="zh-CN" altLang="en-US" dirty="0">
                <a:latin typeface="华文新魏" charset="0"/>
                <a:ea typeface="华文新魏" charset="0"/>
                <a:cs typeface="华文新魏" charset="0"/>
              </a:rPr>
              <a:t>，进程是完成任务的</a:t>
            </a:r>
            <a:r>
              <a:rPr lang="zh-CN" altLang="en-US" dirty="0">
                <a:solidFill>
                  <a:srgbClr val="0000FF"/>
                </a:solidFill>
                <a:latin typeface="华文新魏" charset="0"/>
                <a:ea typeface="华文新魏" charset="0"/>
                <a:cs typeface="华文新魏" charset="0"/>
              </a:rPr>
              <a:t>执行实体</a:t>
            </a:r>
            <a:endParaRPr lang="en-US" altLang="zh-CN" dirty="0">
              <a:solidFill>
                <a:srgbClr val="0000FF"/>
              </a:solidFill>
              <a:latin typeface="华文新魏" charset="0"/>
              <a:ea typeface="华文新魏" charset="0"/>
              <a:cs typeface="华文新魏" charset="0"/>
            </a:endParaRPr>
          </a:p>
          <a:p>
            <a:pPr marL="898525" lvl="1" indent="-457200" algn="just" eaLnBrk="1" hangingPunct="1">
              <a:lnSpc>
                <a:spcPct val="90000"/>
              </a:lnSpc>
            </a:pPr>
            <a:r>
              <a:rPr lang="zh-CN" altLang="en-US" dirty="0">
                <a:latin typeface="华文新魏" charset="0"/>
                <a:ea typeface="华文新魏" charset="0"/>
                <a:cs typeface="华文新魏" charset="0"/>
              </a:rPr>
              <a:t>没有作业，进程无事可干，没有进程，作业没法完成</a:t>
            </a:r>
            <a:endParaRPr lang="zh-CN" altLang="en-US" dirty="0">
              <a:latin typeface="华文新魏" charset="0"/>
              <a:ea typeface="华文新魏" charset="0"/>
              <a:cs typeface="华文新魏" charset="0"/>
            </a:endParaRPr>
          </a:p>
          <a:p>
            <a:pPr marL="898525" lvl="1" indent="-457200" algn="just" eaLnBrk="1" hangingPunct="1">
              <a:lnSpc>
                <a:spcPct val="90000"/>
              </a:lnSpc>
            </a:pPr>
            <a:r>
              <a:rPr lang="zh-CN" altLang="en-US" dirty="0">
                <a:latin typeface="华文新魏" charset="0"/>
                <a:ea typeface="华文新魏" charset="0"/>
                <a:cs typeface="华文新魏" charset="0"/>
              </a:rPr>
              <a:t>作业概念更多地用在批处理操作系统，而进程则可以用在各种多道程序设计系统</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批处理作业的组织与管理</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批作业的输入</a:t>
            </a:r>
            <a:endParaRPr lang="en-US" altLang="zh-CN" dirty="0">
              <a:latin typeface="华文新魏" charset="0"/>
              <a:ea typeface="华文新魏" charset="0"/>
              <a:cs typeface="华文新魏" charset="0"/>
            </a:endParaRPr>
          </a:p>
          <a:p>
            <a:pPr lvl="1"/>
            <a:r>
              <a:rPr lang="zh-CN" altLang="zh-CN" dirty="0"/>
              <a:t>采用</a:t>
            </a:r>
            <a:r>
              <a:rPr lang="zh-CN" altLang="zh-CN" dirty="0">
                <a:solidFill>
                  <a:srgbClr val="FF0000"/>
                </a:solidFill>
              </a:rPr>
              <a:t>脱机控制</a:t>
            </a:r>
            <a:r>
              <a:rPr lang="zh-CN" altLang="zh-CN" dirty="0"/>
              <a:t>方式，作业由</a:t>
            </a:r>
            <a:r>
              <a:rPr lang="zh-CN" altLang="zh-CN" dirty="0">
                <a:solidFill>
                  <a:srgbClr val="FF0000"/>
                </a:solidFill>
              </a:rPr>
              <a:t>程序</a:t>
            </a:r>
            <a:r>
              <a:rPr lang="zh-CN" altLang="zh-CN" dirty="0"/>
              <a:t>、</a:t>
            </a:r>
            <a:r>
              <a:rPr lang="zh-CN" altLang="zh-CN" dirty="0">
                <a:solidFill>
                  <a:srgbClr val="FF0000"/>
                </a:solidFill>
              </a:rPr>
              <a:t>数据</a:t>
            </a:r>
            <a:r>
              <a:rPr lang="zh-CN" altLang="zh-CN" dirty="0"/>
              <a:t>和</a:t>
            </a:r>
            <a:r>
              <a:rPr lang="zh-CN" altLang="zh-CN" dirty="0">
                <a:solidFill>
                  <a:srgbClr val="FF0000"/>
                </a:solidFill>
              </a:rPr>
              <a:t>作业说明书</a:t>
            </a:r>
            <a:r>
              <a:rPr lang="zh-CN" altLang="zh-CN" dirty="0"/>
              <a:t>组成</a:t>
            </a:r>
            <a:endParaRPr lang="en-US" altLang="zh-CN" dirty="0"/>
          </a:p>
          <a:p>
            <a:pPr lvl="2"/>
            <a:r>
              <a:rPr lang="zh-CN" altLang="zh-CN" dirty="0">
                <a:latin typeface="华文新魏"/>
                <a:ea typeface="华文新魏"/>
                <a:cs typeface="华文新魏"/>
              </a:rPr>
              <a:t>程序和数据用于解决用户的应用问题或完成业务处理</a:t>
            </a:r>
            <a:endParaRPr lang="en-US" altLang="zh-CN" dirty="0">
              <a:latin typeface="华文新魏"/>
              <a:ea typeface="华文新魏"/>
              <a:cs typeface="华文新魏"/>
            </a:endParaRPr>
          </a:p>
          <a:p>
            <a:pPr lvl="2"/>
            <a:r>
              <a:rPr lang="zh-CN" altLang="zh-CN" dirty="0">
                <a:latin typeface="华文新魏"/>
                <a:ea typeface="华文新魏"/>
                <a:cs typeface="华文新魏"/>
              </a:rPr>
              <a:t>作业说明书体现用户对作业的控制意图，汇集作业的基本描述、控制描述和资源要求描述</a:t>
            </a:r>
            <a:endParaRPr lang="en-US" altLang="zh-CN" dirty="0">
              <a:latin typeface="华文新魏"/>
              <a:ea typeface="华文新魏"/>
              <a:cs typeface="华文新魏"/>
            </a:endParaRPr>
          </a:p>
          <a:p>
            <a:pPr lvl="2"/>
            <a:r>
              <a:rPr lang="zh-CN" altLang="zh-CN" dirty="0">
                <a:latin typeface="华文新魏"/>
                <a:ea typeface="华文新魏"/>
                <a:cs typeface="华文新魏"/>
              </a:rPr>
              <a:t>作业说明书与程序和数据一起提交给系统管理员，</a:t>
            </a:r>
            <a:r>
              <a:rPr lang="en-US" altLang="zh-CN" dirty="0" err="1">
                <a:solidFill>
                  <a:srgbClr val="0000FF"/>
                </a:solidFill>
                <a:latin typeface="华文新魏"/>
                <a:ea typeface="华文新魏"/>
                <a:cs typeface="华文新魏"/>
              </a:rPr>
              <a:t>SPOOLing</a:t>
            </a:r>
            <a:r>
              <a:rPr lang="zh-CN" altLang="zh-CN" dirty="0">
                <a:solidFill>
                  <a:srgbClr val="0000FF"/>
                </a:solidFill>
                <a:latin typeface="华文新魏"/>
                <a:ea typeface="华文新魏"/>
                <a:cs typeface="华文新魏"/>
              </a:rPr>
              <a:t>系统</a:t>
            </a:r>
            <a:r>
              <a:rPr lang="zh-CN" altLang="zh-CN" dirty="0">
                <a:latin typeface="华文新魏"/>
                <a:ea typeface="华文新魏"/>
                <a:cs typeface="华文新魏"/>
              </a:rPr>
              <a:t>成批接收并控制作业输入，将其存放在输入井，然后，在系统的管理和控制下被调度和执行   </a:t>
            </a:r>
            <a:endParaRPr lang="en-US" altLang="zh-CN" dirty="0">
              <a:latin typeface="华文新魏"/>
              <a:ea typeface="华文新魏"/>
              <a:cs typeface="华文新魏"/>
            </a:endParaRPr>
          </a:p>
          <a:p>
            <a:r>
              <a:rPr lang="zh-CN" altLang="en-US" dirty="0">
                <a:latin typeface="华文新魏" charset="0"/>
                <a:ea typeface="华文新魏" charset="0"/>
                <a:cs typeface="华文新魏" charset="0"/>
              </a:rPr>
              <a:t>批作业的建立</a:t>
            </a:r>
            <a:endParaRPr lang="zh-CN" altLang="en-US" dirty="0">
              <a:latin typeface="华文新魏" charset="0"/>
              <a:ea typeface="华文新魏" charset="0"/>
              <a:cs typeface="华文新魏" charset="0"/>
            </a:endParaRPr>
          </a:p>
          <a:p>
            <a:pPr marL="898525" lvl="1" indent="-457200" algn="just" eaLnBrk="1" hangingPunct="1"/>
            <a:r>
              <a:rPr lang="zh-CN" altLang="zh-CN" dirty="0"/>
              <a:t>为进入系统的每个作业建立一个</a:t>
            </a:r>
            <a:r>
              <a:rPr lang="zh-CN" altLang="zh-CN" dirty="0">
                <a:solidFill>
                  <a:srgbClr val="FF0000"/>
                </a:solidFill>
              </a:rPr>
              <a:t>作业控制块</a:t>
            </a:r>
            <a:r>
              <a:rPr lang="zh-CN" altLang="zh-CN" dirty="0"/>
              <a:t>（</a:t>
            </a:r>
            <a:r>
              <a:rPr lang="en-US" altLang="zh-CN" dirty="0"/>
              <a:t>Job Control Block</a:t>
            </a:r>
            <a:r>
              <a:rPr lang="zh-CN" altLang="zh-CN" dirty="0"/>
              <a:t>，</a:t>
            </a:r>
            <a:r>
              <a:rPr lang="en-US" altLang="zh-CN" dirty="0"/>
              <a:t>JCB</a:t>
            </a:r>
            <a:r>
              <a:rPr lang="zh-CN" altLang="zh-CN" dirty="0"/>
              <a:t>）</a:t>
            </a:r>
            <a:endParaRPr lang="en-US" altLang="zh-CN" dirty="0"/>
          </a:p>
          <a:p>
            <a:pPr marL="898525" lvl="1" indent="-457200" algn="just" eaLnBrk="1" hangingPunct="1"/>
            <a:r>
              <a:rPr lang="zh-CN" altLang="zh-CN" dirty="0"/>
              <a:t>所有</a:t>
            </a:r>
            <a:r>
              <a:rPr lang="en-US" altLang="zh-CN" dirty="0"/>
              <a:t>JCB</a:t>
            </a:r>
            <a:r>
              <a:rPr lang="zh-CN" altLang="zh-CN" dirty="0"/>
              <a:t>组成作业表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仿宋_GB2312" charset="0"/>
                <a:ea typeface="仿宋_GB2312" charset="0"/>
                <a:cs typeface="仿宋_GB2312" charset="0"/>
              </a:rPr>
              <a:t> </a:t>
            </a:r>
            <a:r>
              <a:rPr lang="zh-CN" altLang="en-US" dirty="0">
                <a:latin typeface="华文新魏" charset="0"/>
                <a:ea typeface="华文新魏" charset="0"/>
                <a:cs typeface="华文新魏" charset="0"/>
              </a:rPr>
              <a:t>作业控制块</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多道批处理操作系统具有独立的作业管理模块，必须像进程管理一样为每一个作业建立作业控制块（</a:t>
            </a:r>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通常是在批作业进入系统时，由</a:t>
            </a:r>
            <a:r>
              <a:rPr lang="en-US" altLang="zh-CN" dirty="0">
                <a:latin typeface="华文新魏" charset="0"/>
                <a:ea typeface="华文新魏" charset="0"/>
                <a:cs typeface="华文新魏" charset="0"/>
              </a:rPr>
              <a:t>Spooling</a:t>
            </a:r>
            <a:r>
              <a:rPr lang="zh-CN" altLang="en-US" dirty="0">
                <a:latin typeface="华文新魏" charset="0"/>
                <a:ea typeface="华文新魏" charset="0"/>
                <a:cs typeface="华文新魏" charset="0"/>
              </a:rPr>
              <a:t>系统建立的，</a:t>
            </a:r>
            <a:r>
              <a:rPr lang="zh-CN" altLang="en-US" dirty="0">
                <a:solidFill>
                  <a:srgbClr val="FF0000"/>
                </a:solidFill>
                <a:latin typeface="华文新魏" charset="0"/>
                <a:ea typeface="华文新魏" charset="0"/>
                <a:cs typeface="华文新魏" charset="0"/>
              </a:rPr>
              <a:t>是作业存在于系统的标志</a:t>
            </a:r>
            <a:r>
              <a:rPr lang="zh-CN" altLang="en-US" dirty="0">
                <a:latin typeface="华文新魏" charset="0"/>
                <a:ea typeface="华文新魏" charset="0"/>
                <a:cs typeface="华文新魏" charset="0"/>
              </a:rPr>
              <a:t>，作业撤离时</a:t>
            </a:r>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也被撤销</a:t>
            </a:r>
            <a:endParaRPr lang="en-US" altLang="zh-CN" dirty="0">
              <a:solidFill>
                <a:srgbClr val="006600"/>
              </a:solidFill>
              <a:latin typeface="华文新魏" charset="0"/>
              <a:ea typeface="华文新魏" charset="0"/>
              <a:cs typeface="华文新魏" charset="0"/>
            </a:endParaRPr>
          </a:p>
          <a:p>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的主要内容包括</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作业情况</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资源需求</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资源使用情况</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a:t>
            </a:r>
            <a:r>
              <a:rPr lang="en-US" altLang="zh-CN" i="1" dirty="0">
                <a:latin typeface="华文新魏" charset="0"/>
                <a:ea typeface="华文新魏" charset="0"/>
                <a:cs typeface="华文新魏" charset="0"/>
              </a:rPr>
              <a:t>vs.</a:t>
            </a:r>
            <a:r>
              <a:rPr lang="zh-CN" altLang="en-US" dirty="0">
                <a:latin typeface="华文新魏" charset="0"/>
                <a:ea typeface="华文新魏" charset="0"/>
                <a:cs typeface="华文新魏" charset="0"/>
              </a:rPr>
              <a:t>异常</a:t>
            </a:r>
            <a:endParaRPr kumimoji="1" lang="zh-CN" altLang="en-US" dirty="0"/>
          </a:p>
        </p:txBody>
      </p:sp>
      <p:sp>
        <p:nvSpPr>
          <p:cNvPr id="3" name="内容占位符 2"/>
          <p:cNvSpPr>
            <a:spLocks noGrp="1"/>
          </p:cNvSpPr>
          <p:nvPr>
            <p:ph idx="1"/>
          </p:nvPr>
        </p:nvSpPr>
        <p:spPr/>
        <p:txBody>
          <a:bodyPr/>
          <a:lstStyle/>
          <a:p>
            <a:r>
              <a:rPr lang="zh-CN" altLang="en-US" dirty="0">
                <a:latin typeface="STXinwei" panose="02010800040101010101" pitchFamily="2" charset="-122"/>
                <a:ea typeface="STXinwei" panose="02010800040101010101" pitchFamily="2" charset="-122"/>
                <a:cs typeface="华文新魏" charset="0"/>
              </a:rPr>
              <a:t>中断是由</a:t>
            </a:r>
            <a:r>
              <a:rPr lang="zh-CN" altLang="en-US" dirty="0">
                <a:solidFill>
                  <a:srgbClr val="FF0000"/>
                </a:solidFill>
                <a:latin typeface="STXinwei" panose="02010800040101010101" pitchFamily="2" charset="-122"/>
                <a:ea typeface="STXinwei" panose="02010800040101010101" pitchFamily="2" charset="-122"/>
                <a:cs typeface="华文新魏" charset="0"/>
              </a:rPr>
              <a:t>与现行指令无关的中断信号触发</a:t>
            </a:r>
            <a:r>
              <a:rPr lang="zh-CN" altLang="en-US" dirty="0">
                <a:latin typeface="STXinwei" panose="02010800040101010101" pitchFamily="2" charset="-122"/>
                <a:ea typeface="STXinwei" panose="02010800040101010101" pitchFamily="2" charset="-122"/>
                <a:cs typeface="华文新魏" charset="0"/>
              </a:rPr>
              <a:t>的</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异步的</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，且中断的发生</a:t>
            </a:r>
            <a:r>
              <a:rPr lang="zh-CN" altLang="en-US" dirty="0">
                <a:solidFill>
                  <a:srgbClr val="FF0000"/>
                </a:solidFill>
                <a:latin typeface="STXinwei" panose="02010800040101010101" pitchFamily="2" charset="-122"/>
                <a:ea typeface="STXinwei" panose="02010800040101010101" pitchFamily="2" charset="-122"/>
                <a:cs typeface="华文新魏" charset="0"/>
              </a:rPr>
              <a:t>与</a:t>
            </a:r>
            <a:r>
              <a:rPr lang="en-US" altLang="zh-CN" dirty="0">
                <a:solidFill>
                  <a:srgbClr val="FF0000"/>
                </a:solidFill>
                <a:latin typeface="STXinwei" panose="02010800040101010101" pitchFamily="2" charset="-122"/>
                <a:ea typeface="STXinwei" panose="02010800040101010101" pitchFamily="2" charset="-122"/>
                <a:cs typeface="华文新魏" charset="0"/>
              </a:rPr>
              <a:t>CPU</a:t>
            </a:r>
            <a:r>
              <a:rPr lang="zh-CN" altLang="en-US" dirty="0">
                <a:solidFill>
                  <a:srgbClr val="FF0000"/>
                </a:solidFill>
                <a:latin typeface="STXinwei" panose="02010800040101010101" pitchFamily="2" charset="-122"/>
                <a:ea typeface="STXinwei" panose="02010800040101010101" pitchFamily="2" charset="-122"/>
                <a:cs typeface="华文新魏" charset="0"/>
              </a:rPr>
              <a:t>处在</a:t>
            </a:r>
            <a:r>
              <a:rPr lang="zh-CN" altLang="en-US" dirty="0">
                <a:latin typeface="STXinwei" panose="02010800040101010101" pitchFamily="2" charset="-122"/>
                <a:ea typeface="STXinwei" panose="02010800040101010101" pitchFamily="2" charset="-122"/>
                <a:cs typeface="华文新魏" charset="0"/>
              </a:rPr>
              <a:t>用户模式或内核</a:t>
            </a:r>
            <a:r>
              <a:rPr lang="zh-CN" altLang="en-US" dirty="0">
                <a:solidFill>
                  <a:srgbClr val="FF0000"/>
                </a:solidFill>
                <a:latin typeface="STXinwei" panose="02010800040101010101" pitchFamily="2" charset="-122"/>
                <a:ea typeface="STXinwei" panose="02010800040101010101" pitchFamily="2" charset="-122"/>
                <a:cs typeface="华文新魏" charset="0"/>
              </a:rPr>
              <a:t>模式无关</a:t>
            </a:r>
            <a:r>
              <a:rPr lang="zh-CN" altLang="en-US" dirty="0">
                <a:latin typeface="STXinwei" panose="02010800040101010101" pitchFamily="2" charset="-122"/>
                <a:ea typeface="STXinwei" panose="02010800040101010101" pitchFamily="2" charset="-122"/>
                <a:cs typeface="华文新魏" charset="0"/>
              </a:rPr>
              <a:t>，在两条机器指令之间才可响应中断，一般来说，中断处理程序</a:t>
            </a:r>
            <a:r>
              <a:rPr lang="zh-CN" altLang="en-US" dirty="0">
                <a:solidFill>
                  <a:srgbClr val="FF0000"/>
                </a:solidFill>
                <a:latin typeface="STXinwei" panose="02010800040101010101" pitchFamily="2" charset="-122"/>
                <a:ea typeface="STXinwei" panose="02010800040101010101" pitchFamily="2" charset="-122"/>
                <a:cs typeface="华文新魏" charset="0"/>
              </a:rPr>
              <a:t>提供的服务不是为当前进程所需</a:t>
            </a:r>
            <a:r>
              <a:rPr lang="zh-CN" altLang="en-US" dirty="0">
                <a:latin typeface="STXinwei" panose="02010800040101010101" pitchFamily="2" charset="-122"/>
                <a:ea typeface="STXinwei" panose="02010800040101010101" pitchFamily="2" charset="-122"/>
                <a:cs typeface="华文新魏" charset="0"/>
              </a:rPr>
              <a:t>的</a:t>
            </a:r>
            <a:endParaRPr lang="en-US" altLang="zh-CN" dirty="0">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rPr>
              <a:t>异常</a:t>
            </a:r>
            <a:r>
              <a:rPr lang="zh-CN" altLang="zh-CN" dirty="0">
                <a:latin typeface="STXinwei" panose="02010800040101010101" pitchFamily="2" charset="-122"/>
                <a:ea typeface="STXinwei" panose="02010800040101010101" pitchFamily="2" charset="-122"/>
              </a:rPr>
              <a:t>由</a:t>
            </a:r>
            <a:r>
              <a:rPr lang="en-US" altLang="zh-CN" dirty="0">
                <a:solidFill>
                  <a:srgbClr val="FF0000"/>
                </a:solidFill>
                <a:latin typeface="STXinwei" panose="02010800040101010101" pitchFamily="2" charset="-122"/>
                <a:ea typeface="STXinwei" panose="02010800040101010101" pitchFamily="2" charset="-122"/>
              </a:rPr>
              <a:t>CPU</a:t>
            </a:r>
            <a:r>
              <a:rPr lang="zh-CN" altLang="zh-CN" dirty="0">
                <a:solidFill>
                  <a:srgbClr val="FF0000"/>
                </a:solidFill>
                <a:latin typeface="STXinwei" panose="02010800040101010101" pitchFamily="2" charset="-122"/>
                <a:ea typeface="STXinwei" panose="02010800040101010101" pitchFamily="2" charset="-122"/>
              </a:rPr>
              <a:t>控制单元产生</a:t>
            </a:r>
            <a:r>
              <a:rPr lang="zh-CN" altLang="zh-CN" dirty="0">
                <a:latin typeface="STXinwei" panose="02010800040101010101" pitchFamily="2" charset="-122"/>
                <a:ea typeface="STXinwei" panose="02010800040101010101" pitchFamily="2" charset="-122"/>
              </a:rPr>
              <a:t>的，源于现行程序执行指令过程中检测到例外</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异常与</a:t>
            </a:r>
            <a:r>
              <a:rPr lang="en-US" altLang="zh-CN" dirty="0">
                <a:latin typeface="STXinwei" panose="02010800040101010101" pitchFamily="2" charset="-122"/>
                <a:ea typeface="STXinwei" panose="02010800040101010101" pitchFamily="2" charset="-122"/>
              </a:rPr>
              <a:t>CPU</a:t>
            </a:r>
            <a:r>
              <a:rPr lang="zh-CN" altLang="zh-CN" dirty="0">
                <a:latin typeface="STXinwei" panose="02010800040101010101" pitchFamily="2" charset="-122"/>
                <a:ea typeface="STXinwei" panose="02010800040101010101" pitchFamily="2" charset="-122"/>
              </a:rPr>
              <a:t>是同步的，允许指令在执行期间响应异常</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大部分异常发生在用户态，而内核态唯一发生的异常是“</a:t>
            </a:r>
            <a:r>
              <a:rPr lang="zh-CN" altLang="zh-CN" dirty="0">
                <a:solidFill>
                  <a:srgbClr val="0000FF"/>
                </a:solidFill>
                <a:latin typeface="STXinwei" panose="02010800040101010101" pitchFamily="2" charset="-122"/>
                <a:ea typeface="STXinwei" panose="02010800040101010101" pitchFamily="2" charset="-122"/>
              </a:rPr>
              <a:t>缺页异常</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cs typeface="华文新魏" charset="0"/>
              </a:rPr>
              <a:t>异常包括很多方面，有出错</a:t>
            </a:r>
            <a:r>
              <a:rPr lang="en-US" altLang="zh-CN" dirty="0">
                <a:latin typeface="STXinwei" panose="02010800040101010101" pitchFamily="2" charset="-122"/>
                <a:ea typeface="STXinwei" panose="02010800040101010101" pitchFamily="2" charset="-122"/>
                <a:cs typeface="华文新魏" charset="0"/>
              </a:rPr>
              <a:t>(fault)</a:t>
            </a:r>
            <a:r>
              <a:rPr lang="zh-CN" altLang="en-US" dirty="0">
                <a:latin typeface="STXinwei" panose="02010800040101010101" pitchFamily="2" charset="-122"/>
                <a:ea typeface="STXinwei" panose="02010800040101010101" pitchFamily="2" charset="-122"/>
                <a:cs typeface="华文新魏" charset="0"/>
              </a:rPr>
              <a:t>，也有陷入</a:t>
            </a:r>
            <a:r>
              <a:rPr lang="en-US" altLang="zh-CN" dirty="0">
                <a:latin typeface="STXinwei" panose="02010800040101010101" pitchFamily="2" charset="-122"/>
                <a:ea typeface="STXinwei" panose="02010800040101010101" pitchFamily="2" charset="-122"/>
                <a:cs typeface="华文新魏" charset="0"/>
              </a:rPr>
              <a:t>(trap)</a:t>
            </a:r>
            <a:r>
              <a:rPr lang="zh-CN" altLang="en-US" dirty="0">
                <a:latin typeface="STXinwei" panose="02010800040101010101" pitchFamily="2" charset="-122"/>
                <a:ea typeface="STXinwei" panose="02010800040101010101" pitchFamily="2" charset="-122"/>
                <a:cs typeface="华文新魏" charset="0"/>
              </a:rPr>
              <a:t>等</a:t>
            </a:r>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作业生命周期状态</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输入状态</a:t>
            </a:r>
            <a:endParaRPr lang="zh-CN" altLang="en-US" dirty="0">
              <a:latin typeface="华文新魏" charset="0"/>
              <a:ea typeface="华文新魏" charset="0"/>
              <a:cs typeface="华文新魏" charset="0"/>
            </a:endParaRPr>
          </a:p>
          <a:p>
            <a:pPr marL="457200" indent="-457200" algn="just" eaLnBrk="1" hangingPunct="1"/>
            <a:r>
              <a:rPr lang="zh-CN" altLang="en-US" dirty="0">
                <a:latin typeface="华文新魏" charset="0"/>
                <a:ea typeface="华文新魏" charset="0"/>
                <a:cs typeface="华文新魏" charset="0"/>
              </a:rPr>
              <a:t>后备状态</a:t>
            </a:r>
            <a:endParaRPr lang="zh-CN" altLang="en-US" dirty="0">
              <a:latin typeface="华文新魏" charset="0"/>
              <a:ea typeface="华文新魏" charset="0"/>
              <a:cs typeface="华文新魏" charset="0"/>
            </a:endParaRPr>
          </a:p>
          <a:p>
            <a:pPr marL="457200" indent="-457200" algn="just" eaLnBrk="1" hangingPunct="1"/>
            <a:r>
              <a:rPr lang="zh-CN" altLang="en-US" dirty="0">
                <a:latin typeface="华文新魏" charset="0"/>
                <a:ea typeface="华文新魏" charset="0"/>
                <a:cs typeface="华文新魏" charset="0"/>
              </a:rPr>
              <a:t>执行状态</a:t>
            </a:r>
            <a:endParaRPr lang="zh-CN" altLang="en-US" dirty="0">
              <a:latin typeface="华文新魏" charset="0"/>
              <a:ea typeface="华文新魏" charset="0"/>
              <a:cs typeface="华文新魏" charset="0"/>
            </a:endParaRPr>
          </a:p>
          <a:p>
            <a:pPr marL="457200" indent="-457200" algn="just" eaLnBrk="1" hangingPunct="1"/>
            <a:r>
              <a:rPr lang="zh-CN" altLang="en-US" dirty="0">
                <a:latin typeface="华文新魏" charset="0"/>
                <a:ea typeface="华文新魏" charset="0"/>
                <a:cs typeface="华文新魏" charset="0"/>
              </a:rPr>
              <a:t>完成状态</a:t>
            </a:r>
            <a:endParaRPr lang="zh-CN" altLang="en-US" dirty="0">
              <a:latin typeface="华文新魏" charset="0"/>
              <a:ea typeface="华文新魏" charset="0"/>
              <a:cs typeface="华文新魏" charset="0"/>
            </a:endParaRPr>
          </a:p>
          <a:p>
            <a:pPr marL="457200" indent="-457200"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批处理作业的调度</a:t>
            </a:r>
            <a:endParaRPr kumimoji="1" lang="zh-CN" altLang="en-US" dirty="0"/>
          </a:p>
        </p:txBody>
      </p:sp>
      <p:sp>
        <p:nvSpPr>
          <p:cNvPr id="3" name="内容占位符 2"/>
          <p:cNvSpPr>
            <a:spLocks noGrp="1"/>
          </p:cNvSpPr>
          <p:nvPr>
            <p:ph idx="1"/>
          </p:nvPr>
        </p:nvSpPr>
        <p:spPr/>
        <p:txBody>
          <a:bodyPr/>
          <a:lstStyle/>
          <a:p>
            <a:r>
              <a:rPr lang="zh-CN" altLang="zh-CN" dirty="0"/>
              <a:t>作业选择 </a:t>
            </a:r>
            <a:endParaRPr lang="en-US" altLang="zh-CN" dirty="0">
              <a:latin typeface="华文新魏" charset="0"/>
              <a:ea typeface="华文新魏" charset="0"/>
              <a:cs typeface="华文新魏" charset="0"/>
            </a:endParaRPr>
          </a:p>
          <a:p>
            <a:pPr lvl="1"/>
            <a:r>
              <a:rPr lang="zh-CN" altLang="zh-CN" dirty="0"/>
              <a:t>根据资源状况和多道程序的道数决定选中哪些作业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分配资源</a:t>
            </a:r>
            <a:endParaRPr lang="en-US" altLang="zh-CN" dirty="0">
              <a:latin typeface="华文新魏" charset="0"/>
              <a:ea typeface="华文新魏" charset="0"/>
              <a:cs typeface="华文新魏" charset="0"/>
            </a:endParaRPr>
          </a:p>
          <a:p>
            <a:pPr lvl="1"/>
            <a:r>
              <a:rPr lang="zh-CN" altLang="zh-CN" dirty="0"/>
              <a:t>作业调度程序与</a:t>
            </a:r>
            <a:r>
              <a:rPr lang="zh-CN" altLang="zh-CN" dirty="0">
                <a:solidFill>
                  <a:srgbClr val="FF0000"/>
                </a:solidFill>
              </a:rPr>
              <a:t>存储管理</a:t>
            </a:r>
            <a:r>
              <a:rPr lang="zh-CN" altLang="zh-CN" dirty="0"/>
              <a:t>和</a:t>
            </a:r>
            <a:r>
              <a:rPr lang="zh-CN" altLang="zh-CN" dirty="0">
                <a:solidFill>
                  <a:srgbClr val="FF0000"/>
                </a:solidFill>
              </a:rPr>
              <a:t>设备管理程序</a:t>
            </a:r>
            <a:r>
              <a:rPr lang="zh-CN" altLang="zh-CN" dirty="0"/>
              <a:t>进行通信，为作业分配所需要的资源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创建进程</a:t>
            </a:r>
            <a:endParaRPr lang="en-US" altLang="zh-CN" dirty="0">
              <a:latin typeface="华文新魏" charset="0"/>
              <a:ea typeface="华文新魏" charset="0"/>
              <a:cs typeface="华文新魏" charset="0"/>
            </a:endParaRPr>
          </a:p>
          <a:p>
            <a:pPr lvl="1"/>
            <a:r>
              <a:rPr lang="zh-CN" altLang="zh-CN" dirty="0"/>
              <a:t>作业且将其装入内存时，系统就为此作业创建应用进程，生成</a:t>
            </a:r>
            <a:r>
              <a:rPr lang="en-US" altLang="zh-CN" dirty="0"/>
              <a:t>PCB</a:t>
            </a:r>
            <a:r>
              <a:rPr lang="zh-CN" altLang="zh-CN" dirty="0"/>
              <a:t>及各种进程实体，这些进程将在低级调度控制下占用处理器运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作业控制</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后续处理</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pPr eaLnBrk="1" hangingPunct="1">
              <a:buFontTx/>
              <a:buNone/>
            </a:pPr>
            <a:r>
              <a:rPr lang="en-US" altLang="zh-CN" dirty="0">
                <a:latin typeface="仿宋_GB2312" charset="0"/>
                <a:ea typeface="仿宋_GB2312" charset="0"/>
                <a:cs typeface="仿宋_GB2312" charset="0"/>
              </a:rPr>
              <a:t> </a:t>
            </a:r>
            <a:endParaRPr lang="en-US" altLang="zh-CN" dirty="0">
              <a:latin typeface="仿宋_GB2312" charset="0"/>
              <a:ea typeface="仿宋_GB2312" charset="0"/>
              <a:cs typeface="仿宋_GB2312" charset="0"/>
            </a:endParaRPr>
          </a:p>
        </p:txBody>
      </p:sp>
      <p:grpSp>
        <p:nvGrpSpPr>
          <p:cNvPr id="2" name="Group 38"/>
          <p:cNvGrpSpPr/>
          <p:nvPr/>
        </p:nvGrpSpPr>
        <p:grpSpPr bwMode="auto">
          <a:xfrm>
            <a:off x="4130675" y="2121817"/>
            <a:ext cx="2279650" cy="2925763"/>
            <a:chOff x="5320" y="4872"/>
            <a:chExt cx="2628" cy="2618"/>
          </a:xfrm>
        </p:grpSpPr>
        <p:sp>
          <p:nvSpPr>
            <p:cNvPr id="127015" name="Text Box 39"/>
            <p:cNvSpPr txBox="1">
              <a:spLocks noChangeArrowheads="1"/>
            </p:cNvSpPr>
            <p:nvPr/>
          </p:nvSpPr>
          <p:spPr bwMode="auto">
            <a:xfrm>
              <a:off x="5320" y="4872"/>
              <a:ext cx="2624" cy="26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3600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dirty="0">
                  <a:solidFill>
                    <a:srgbClr val="0000FF"/>
                  </a:solidFill>
                  <a:latin typeface="华文新魏" charset="0"/>
                  <a:ea typeface="华文新魏" charset="0"/>
                  <a:cs typeface="华文新魏" charset="0"/>
                </a:rPr>
                <a:t>进程调度</a:t>
              </a:r>
              <a:endParaRPr lang="zh-CN" altLang="en-US" sz="1600" dirty="0">
                <a:solidFill>
                  <a:srgbClr val="0000FF"/>
                </a:solidFill>
                <a:latin typeface="华文新魏" charset="0"/>
                <a:ea typeface="华文新魏" charset="0"/>
                <a:cs typeface="华文新魏" charset="0"/>
              </a:endParaRPr>
            </a:p>
          </p:txBody>
        </p:sp>
        <p:grpSp>
          <p:nvGrpSpPr>
            <p:cNvPr id="18455" name="Group 40"/>
            <p:cNvGrpSpPr/>
            <p:nvPr/>
          </p:nvGrpSpPr>
          <p:grpSpPr bwMode="auto">
            <a:xfrm>
              <a:off x="5428" y="5308"/>
              <a:ext cx="2520" cy="1964"/>
              <a:chOff x="2541" y="5502"/>
              <a:chExt cx="7455" cy="3432"/>
            </a:xfrm>
          </p:grpSpPr>
          <p:sp>
            <p:nvSpPr>
              <p:cNvPr id="18456" name="Oval 41"/>
              <p:cNvSpPr>
                <a:spLocks noChangeArrowheads="1"/>
              </p:cNvSpPr>
              <p:nvPr/>
            </p:nvSpPr>
            <p:spPr bwMode="auto">
              <a:xfrm>
                <a:off x="4746" y="5502"/>
                <a:ext cx="2100" cy="936"/>
              </a:xfrm>
              <a:prstGeom prst="ellipse">
                <a:avLst/>
              </a:prstGeom>
              <a:solidFill>
                <a:schemeClr val="accent1"/>
              </a:solidFill>
              <a:ln w="19050">
                <a:solidFill>
                  <a:srgbClr val="000000"/>
                </a:solidFill>
                <a:round/>
              </a:ln>
            </p:spPr>
            <p:txBody>
              <a:bodyPr/>
              <a:lstStyle/>
              <a:p>
                <a:endParaRPr lang="zh-CN" altLang="en-US"/>
              </a:p>
            </p:txBody>
          </p:sp>
          <p:sp>
            <p:nvSpPr>
              <p:cNvPr id="18457" name="Oval 42"/>
              <p:cNvSpPr>
                <a:spLocks noChangeArrowheads="1"/>
              </p:cNvSpPr>
              <p:nvPr/>
            </p:nvSpPr>
            <p:spPr bwMode="auto">
              <a:xfrm>
                <a:off x="2541" y="7686"/>
                <a:ext cx="2100" cy="936"/>
              </a:xfrm>
              <a:prstGeom prst="ellipse">
                <a:avLst/>
              </a:prstGeom>
              <a:solidFill>
                <a:schemeClr val="accent1"/>
              </a:solidFill>
              <a:ln w="19050">
                <a:solidFill>
                  <a:srgbClr val="000000"/>
                </a:solidFill>
                <a:round/>
              </a:ln>
            </p:spPr>
            <p:txBody>
              <a:bodyPr/>
              <a:lstStyle/>
              <a:p>
                <a:endParaRPr lang="zh-CN" altLang="en-US"/>
              </a:p>
            </p:txBody>
          </p:sp>
          <p:sp>
            <p:nvSpPr>
              <p:cNvPr id="18458" name="Oval 43"/>
              <p:cNvSpPr>
                <a:spLocks noChangeArrowheads="1"/>
              </p:cNvSpPr>
              <p:nvPr/>
            </p:nvSpPr>
            <p:spPr bwMode="auto">
              <a:xfrm>
                <a:off x="7476" y="7686"/>
                <a:ext cx="2100" cy="936"/>
              </a:xfrm>
              <a:prstGeom prst="ellipse">
                <a:avLst/>
              </a:prstGeom>
              <a:solidFill>
                <a:schemeClr val="accent1"/>
              </a:solidFill>
              <a:ln w="19050">
                <a:solidFill>
                  <a:srgbClr val="000000"/>
                </a:solidFill>
                <a:round/>
              </a:ln>
            </p:spPr>
            <p:txBody>
              <a:bodyPr/>
              <a:lstStyle/>
              <a:p>
                <a:endParaRPr lang="zh-CN" altLang="en-US"/>
              </a:p>
            </p:txBody>
          </p:sp>
          <p:sp>
            <p:nvSpPr>
              <p:cNvPr id="18459" name="Line 44"/>
              <p:cNvSpPr>
                <a:spLocks noChangeShapeType="1"/>
              </p:cNvSpPr>
              <p:nvPr/>
            </p:nvSpPr>
            <p:spPr bwMode="auto">
              <a:xfrm flipV="1">
                <a:off x="3696" y="6126"/>
                <a:ext cx="1155" cy="1560"/>
              </a:xfrm>
              <a:prstGeom prst="line">
                <a:avLst/>
              </a:prstGeom>
              <a:noFill/>
              <a:ln w="19050">
                <a:solidFill>
                  <a:srgbClr val="000000"/>
                </a:solidFill>
                <a:round/>
                <a:tailEnd type="triangle" w="sm" len="med"/>
              </a:ln>
            </p:spPr>
            <p:txBody>
              <a:bodyPr/>
              <a:lstStyle/>
              <a:p>
                <a:endParaRPr lang="zh-CN" altLang="en-US"/>
              </a:p>
            </p:txBody>
          </p:sp>
          <p:sp>
            <p:nvSpPr>
              <p:cNvPr id="18460" name="Line 45"/>
              <p:cNvSpPr>
                <a:spLocks noChangeShapeType="1"/>
              </p:cNvSpPr>
              <p:nvPr/>
            </p:nvSpPr>
            <p:spPr bwMode="auto">
              <a:xfrm flipH="1">
                <a:off x="4221" y="6438"/>
                <a:ext cx="1050" cy="1404"/>
              </a:xfrm>
              <a:prstGeom prst="line">
                <a:avLst/>
              </a:prstGeom>
              <a:noFill/>
              <a:ln w="19050">
                <a:solidFill>
                  <a:srgbClr val="000000"/>
                </a:solidFill>
                <a:round/>
                <a:tailEnd type="triangle" w="sm" len="med"/>
              </a:ln>
            </p:spPr>
            <p:txBody>
              <a:bodyPr/>
              <a:lstStyle/>
              <a:p>
                <a:endParaRPr lang="zh-CN" altLang="en-US"/>
              </a:p>
            </p:txBody>
          </p:sp>
          <p:sp>
            <p:nvSpPr>
              <p:cNvPr id="18461" name="Line 46"/>
              <p:cNvSpPr>
                <a:spLocks noChangeShapeType="1"/>
              </p:cNvSpPr>
              <p:nvPr/>
            </p:nvSpPr>
            <p:spPr bwMode="auto">
              <a:xfrm>
                <a:off x="6636" y="6282"/>
                <a:ext cx="1470" cy="1404"/>
              </a:xfrm>
              <a:prstGeom prst="line">
                <a:avLst/>
              </a:prstGeom>
              <a:noFill/>
              <a:ln w="19050">
                <a:solidFill>
                  <a:srgbClr val="000000"/>
                </a:solidFill>
                <a:round/>
                <a:tailEnd type="triangle" w="sm" len="med"/>
              </a:ln>
            </p:spPr>
            <p:txBody>
              <a:bodyPr/>
              <a:lstStyle/>
              <a:p>
                <a:endParaRPr lang="zh-CN" altLang="en-US"/>
              </a:p>
            </p:txBody>
          </p:sp>
          <p:sp>
            <p:nvSpPr>
              <p:cNvPr id="18462" name="Line 47"/>
              <p:cNvSpPr>
                <a:spLocks noChangeShapeType="1"/>
              </p:cNvSpPr>
              <p:nvPr/>
            </p:nvSpPr>
            <p:spPr bwMode="auto">
              <a:xfrm flipH="1">
                <a:off x="4641" y="8154"/>
                <a:ext cx="2835" cy="0"/>
              </a:xfrm>
              <a:prstGeom prst="line">
                <a:avLst/>
              </a:prstGeom>
              <a:noFill/>
              <a:ln w="19050">
                <a:solidFill>
                  <a:srgbClr val="000000"/>
                </a:solidFill>
                <a:round/>
                <a:tailEnd type="triangle" w="sm" len="med"/>
              </a:ln>
            </p:spPr>
            <p:txBody>
              <a:bodyPr/>
              <a:lstStyle/>
              <a:p>
                <a:endParaRPr lang="zh-CN" altLang="en-US"/>
              </a:p>
            </p:txBody>
          </p:sp>
          <p:sp>
            <p:nvSpPr>
              <p:cNvPr id="18463" name="Text Box 48"/>
              <p:cNvSpPr txBox="1">
                <a:spLocks noChangeArrowheads="1"/>
              </p:cNvSpPr>
              <p:nvPr/>
            </p:nvSpPr>
            <p:spPr bwMode="auto">
              <a:xfrm>
                <a:off x="5271" y="5546"/>
                <a:ext cx="1260" cy="624"/>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FFFF00"/>
                    </a:solidFill>
                    <a:latin typeface="华文新魏" charset="0"/>
                    <a:ea typeface="华文新魏" charset="0"/>
                    <a:cs typeface="华文新魏" charset="0"/>
                  </a:rPr>
                  <a:t>运行</a:t>
                </a:r>
                <a:endParaRPr lang="zh-CN" altLang="en-US" sz="1600" dirty="0">
                  <a:solidFill>
                    <a:srgbClr val="FFFF00"/>
                  </a:solidFill>
                  <a:latin typeface="华文新魏" charset="0"/>
                  <a:ea typeface="华文新魏" charset="0"/>
                  <a:cs typeface="华文新魏" charset="0"/>
                </a:endParaRPr>
              </a:p>
            </p:txBody>
          </p:sp>
          <p:sp>
            <p:nvSpPr>
              <p:cNvPr id="18464" name="Text Box 49"/>
              <p:cNvSpPr txBox="1">
                <a:spLocks noChangeArrowheads="1"/>
              </p:cNvSpPr>
              <p:nvPr/>
            </p:nvSpPr>
            <p:spPr bwMode="auto">
              <a:xfrm>
                <a:off x="2958" y="7797"/>
                <a:ext cx="1260" cy="624"/>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FFFF00"/>
                    </a:solidFill>
                    <a:latin typeface="华文新魏" charset="0"/>
                    <a:ea typeface="华文新魏" charset="0"/>
                    <a:cs typeface="华文新魏" charset="0"/>
                  </a:rPr>
                  <a:t>就绪</a:t>
                </a:r>
                <a:endParaRPr lang="zh-CN" altLang="en-US" sz="1600" dirty="0">
                  <a:solidFill>
                    <a:srgbClr val="FFFF00"/>
                  </a:solidFill>
                  <a:latin typeface="华文新魏" charset="0"/>
                  <a:ea typeface="华文新魏" charset="0"/>
                  <a:cs typeface="华文新魏" charset="0"/>
                </a:endParaRPr>
              </a:p>
            </p:txBody>
          </p:sp>
          <p:sp>
            <p:nvSpPr>
              <p:cNvPr id="18465" name="Text Box 50"/>
              <p:cNvSpPr txBox="1">
                <a:spLocks noChangeArrowheads="1"/>
              </p:cNvSpPr>
              <p:nvPr/>
            </p:nvSpPr>
            <p:spPr bwMode="auto">
              <a:xfrm>
                <a:off x="7901" y="7797"/>
                <a:ext cx="1260" cy="624"/>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FFFF00"/>
                    </a:solidFill>
                    <a:latin typeface="华文新魏" charset="0"/>
                    <a:ea typeface="华文新魏" charset="0"/>
                    <a:cs typeface="华文新魏" charset="0"/>
                  </a:rPr>
                  <a:t>等待</a:t>
                </a:r>
                <a:endParaRPr lang="zh-CN" altLang="en-US" sz="1600" dirty="0">
                  <a:solidFill>
                    <a:srgbClr val="FFFF00"/>
                  </a:solidFill>
                  <a:latin typeface="华文新魏" charset="0"/>
                  <a:ea typeface="华文新魏" charset="0"/>
                  <a:cs typeface="华文新魏" charset="0"/>
                </a:endParaRPr>
              </a:p>
            </p:txBody>
          </p:sp>
          <p:sp>
            <p:nvSpPr>
              <p:cNvPr id="18466" name="Text Box 51"/>
              <p:cNvSpPr txBox="1">
                <a:spLocks noChangeArrowheads="1"/>
              </p:cNvSpPr>
              <p:nvPr/>
            </p:nvSpPr>
            <p:spPr bwMode="auto">
              <a:xfrm>
                <a:off x="3276" y="6594"/>
                <a:ext cx="735"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sp>
            <p:nvSpPr>
              <p:cNvPr id="18467" name="Text Box 52"/>
              <p:cNvSpPr txBox="1">
                <a:spLocks noChangeArrowheads="1"/>
              </p:cNvSpPr>
              <p:nvPr/>
            </p:nvSpPr>
            <p:spPr bwMode="auto">
              <a:xfrm>
                <a:off x="5061" y="6906"/>
                <a:ext cx="735"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sp>
            <p:nvSpPr>
              <p:cNvPr id="18468" name="Text Box 53"/>
              <p:cNvSpPr txBox="1">
                <a:spLocks noChangeArrowheads="1"/>
              </p:cNvSpPr>
              <p:nvPr/>
            </p:nvSpPr>
            <p:spPr bwMode="auto">
              <a:xfrm>
                <a:off x="7686" y="6594"/>
                <a:ext cx="2310"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sp>
            <p:nvSpPr>
              <p:cNvPr id="18469" name="Text Box 54"/>
              <p:cNvSpPr txBox="1">
                <a:spLocks noChangeArrowheads="1"/>
              </p:cNvSpPr>
              <p:nvPr/>
            </p:nvSpPr>
            <p:spPr bwMode="auto">
              <a:xfrm>
                <a:off x="5061" y="8310"/>
                <a:ext cx="2310"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grpSp>
      </p:grpSp>
      <p:sp>
        <p:nvSpPr>
          <p:cNvPr id="127031" name="Text Box 55"/>
          <p:cNvSpPr txBox="1">
            <a:spLocks noChangeArrowheads="1"/>
          </p:cNvSpPr>
          <p:nvPr/>
        </p:nvSpPr>
        <p:spPr bwMode="auto">
          <a:xfrm>
            <a:off x="2062163" y="2058317"/>
            <a:ext cx="368300" cy="270033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输</a:t>
            </a:r>
            <a:endParaRPr lang="zh-CN" altLang="en-US" sz="1600" dirty="0">
              <a:solidFill>
                <a:srgbClr val="0000FF"/>
              </a:solidFill>
              <a:latin typeface="华文新魏" pitchFamily="2" charset="-122"/>
              <a:ea typeface="华文新魏" pitchFamily="2" charset="-122"/>
              <a:cs typeface="+mn-cs"/>
            </a:endParaRP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入</a:t>
            </a:r>
            <a:endParaRPr lang="zh-CN" altLang="en-US" sz="1600" dirty="0">
              <a:solidFill>
                <a:srgbClr val="0000FF"/>
              </a:solidFill>
              <a:latin typeface="华文新魏" pitchFamily="2" charset="-122"/>
              <a:ea typeface="华文新魏" pitchFamily="2" charset="-122"/>
              <a:cs typeface="+mn-cs"/>
            </a:endParaRP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状</a:t>
            </a:r>
            <a:endParaRPr lang="zh-CN" altLang="en-US" sz="1600" dirty="0">
              <a:solidFill>
                <a:srgbClr val="0000FF"/>
              </a:solidFill>
              <a:latin typeface="华文新魏" pitchFamily="2" charset="-122"/>
              <a:ea typeface="华文新魏" pitchFamily="2" charset="-122"/>
              <a:cs typeface="+mn-cs"/>
            </a:endParaRP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态</a:t>
            </a:r>
            <a:endParaRPr lang="zh-CN" altLang="en-US" sz="1600" dirty="0">
              <a:solidFill>
                <a:srgbClr val="0000FF"/>
              </a:solidFill>
              <a:latin typeface="华文新魏" pitchFamily="2" charset="-122"/>
              <a:ea typeface="华文新魏" pitchFamily="2" charset="-122"/>
              <a:cs typeface="+mn-cs"/>
            </a:endParaRPr>
          </a:p>
        </p:txBody>
      </p:sp>
      <p:sp>
        <p:nvSpPr>
          <p:cNvPr id="127032" name="Text Box 56"/>
          <p:cNvSpPr txBox="1">
            <a:spLocks noChangeArrowheads="1"/>
          </p:cNvSpPr>
          <p:nvPr/>
        </p:nvSpPr>
        <p:spPr bwMode="auto">
          <a:xfrm>
            <a:off x="3143250" y="2121817"/>
            <a:ext cx="369888" cy="270033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后</a:t>
            </a:r>
            <a:endParaRPr lang="zh-CN" altLang="en-US" sz="1600">
              <a:solidFill>
                <a:srgbClr val="0000FF"/>
              </a:solidFill>
              <a:latin typeface="华文新魏" pitchFamily="2" charset="-122"/>
              <a:ea typeface="华文新魏" pitchFamily="2" charset="-122"/>
              <a:cs typeface="+mn-cs"/>
            </a:endParaRP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备</a:t>
            </a:r>
            <a:endParaRPr lang="zh-CN" altLang="en-US" sz="1600">
              <a:solidFill>
                <a:srgbClr val="0000FF"/>
              </a:solidFill>
              <a:latin typeface="华文新魏" pitchFamily="2" charset="-122"/>
              <a:ea typeface="华文新魏" pitchFamily="2" charset="-122"/>
              <a:cs typeface="+mn-cs"/>
            </a:endParaRP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状</a:t>
            </a:r>
            <a:endParaRPr lang="zh-CN" altLang="en-US" sz="1600">
              <a:solidFill>
                <a:srgbClr val="0000FF"/>
              </a:solidFill>
              <a:latin typeface="华文新魏" pitchFamily="2" charset="-122"/>
              <a:ea typeface="华文新魏" pitchFamily="2" charset="-122"/>
              <a:cs typeface="+mn-cs"/>
            </a:endParaRP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态</a:t>
            </a:r>
            <a:endParaRPr lang="zh-CN" altLang="en-US" sz="1600">
              <a:solidFill>
                <a:srgbClr val="0000FF"/>
              </a:solidFill>
              <a:latin typeface="华文新魏" pitchFamily="2" charset="-122"/>
              <a:ea typeface="华文新魏" pitchFamily="2" charset="-122"/>
              <a:cs typeface="+mn-cs"/>
            </a:endParaRPr>
          </a:p>
        </p:txBody>
      </p:sp>
      <p:sp>
        <p:nvSpPr>
          <p:cNvPr id="127033" name="Text Box 57"/>
          <p:cNvSpPr txBox="1">
            <a:spLocks noChangeArrowheads="1"/>
          </p:cNvSpPr>
          <p:nvPr/>
        </p:nvSpPr>
        <p:spPr bwMode="auto">
          <a:xfrm>
            <a:off x="6913563" y="2209130"/>
            <a:ext cx="368300" cy="2474912"/>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完</a:t>
            </a:r>
            <a:endParaRPr lang="zh-CN" altLang="en-US" sz="1600">
              <a:solidFill>
                <a:srgbClr val="0000FF"/>
              </a:solidFill>
              <a:latin typeface="华文新魏" pitchFamily="2" charset="-122"/>
              <a:ea typeface="华文新魏" pitchFamily="2" charset="-122"/>
              <a:cs typeface="+mn-cs"/>
            </a:endParaRP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成</a:t>
            </a:r>
            <a:endParaRPr lang="zh-CN" altLang="en-US" sz="1600">
              <a:solidFill>
                <a:srgbClr val="0000FF"/>
              </a:solidFill>
              <a:latin typeface="华文新魏" pitchFamily="2" charset="-122"/>
              <a:ea typeface="华文新魏" pitchFamily="2" charset="-122"/>
              <a:cs typeface="+mn-cs"/>
            </a:endParaRP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状</a:t>
            </a:r>
            <a:endParaRPr lang="zh-CN" altLang="en-US" sz="1600">
              <a:solidFill>
                <a:srgbClr val="0000FF"/>
              </a:solidFill>
              <a:latin typeface="华文新魏" pitchFamily="2" charset="-122"/>
              <a:ea typeface="华文新魏" pitchFamily="2" charset="-122"/>
              <a:cs typeface="+mn-cs"/>
            </a:endParaRP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态</a:t>
            </a:r>
            <a:endParaRPr lang="zh-CN" altLang="en-US" sz="1600">
              <a:solidFill>
                <a:srgbClr val="0000FF"/>
              </a:solidFill>
              <a:latin typeface="华文新魏" pitchFamily="2" charset="-122"/>
              <a:ea typeface="华文新魏" pitchFamily="2" charset="-122"/>
              <a:cs typeface="+mn-cs"/>
            </a:endParaRPr>
          </a:p>
        </p:txBody>
      </p:sp>
      <p:sp>
        <p:nvSpPr>
          <p:cNvPr id="127034" name="Line 58"/>
          <p:cNvSpPr>
            <a:spLocks noChangeShapeType="1"/>
          </p:cNvSpPr>
          <p:nvPr/>
        </p:nvSpPr>
        <p:spPr bwMode="auto">
          <a:xfrm>
            <a:off x="2376488" y="3783930"/>
            <a:ext cx="827087" cy="30162"/>
          </a:xfrm>
          <a:prstGeom prst="line">
            <a:avLst/>
          </a:prstGeom>
          <a:noFill/>
          <a:ln w="19050">
            <a:solidFill>
              <a:srgbClr val="000000"/>
            </a:solidFill>
            <a:round/>
            <a:tailEnd type="triangle" w="sm" len="med"/>
          </a:ln>
        </p:spPr>
        <p:txBody>
          <a:bodyPr/>
          <a:lstStyle/>
          <a:p>
            <a:endParaRPr lang="zh-CN" altLang="en-US"/>
          </a:p>
        </p:txBody>
      </p:sp>
      <p:sp>
        <p:nvSpPr>
          <p:cNvPr id="127035" name="Line 59"/>
          <p:cNvSpPr>
            <a:spLocks noChangeShapeType="1"/>
          </p:cNvSpPr>
          <p:nvPr/>
        </p:nvSpPr>
        <p:spPr bwMode="auto">
          <a:xfrm flipV="1">
            <a:off x="3513138" y="3783930"/>
            <a:ext cx="617537" cy="0"/>
          </a:xfrm>
          <a:prstGeom prst="line">
            <a:avLst/>
          </a:prstGeom>
          <a:noFill/>
          <a:ln w="19050">
            <a:solidFill>
              <a:srgbClr val="000000"/>
            </a:solidFill>
            <a:round/>
            <a:tailEnd type="triangle" w="sm" len="med"/>
          </a:ln>
        </p:spPr>
        <p:txBody>
          <a:bodyPr/>
          <a:lstStyle/>
          <a:p>
            <a:endParaRPr lang="zh-CN" altLang="en-US"/>
          </a:p>
        </p:txBody>
      </p:sp>
      <p:sp>
        <p:nvSpPr>
          <p:cNvPr id="127036" name="Line 60"/>
          <p:cNvSpPr>
            <a:spLocks noChangeShapeType="1"/>
          </p:cNvSpPr>
          <p:nvPr/>
        </p:nvSpPr>
        <p:spPr bwMode="auto">
          <a:xfrm>
            <a:off x="6450013" y="3771230"/>
            <a:ext cx="463550" cy="12700"/>
          </a:xfrm>
          <a:prstGeom prst="line">
            <a:avLst/>
          </a:prstGeom>
          <a:noFill/>
          <a:ln w="19050">
            <a:solidFill>
              <a:srgbClr val="000000"/>
            </a:solidFill>
            <a:round/>
            <a:tailEnd type="triangle" w="sm" len="med"/>
          </a:ln>
        </p:spPr>
        <p:txBody>
          <a:bodyPr/>
          <a:lstStyle/>
          <a:p>
            <a:endParaRPr lang="zh-CN" altLang="en-US"/>
          </a:p>
        </p:txBody>
      </p:sp>
      <p:sp>
        <p:nvSpPr>
          <p:cNvPr id="127037" name="Line 61"/>
          <p:cNvSpPr>
            <a:spLocks noChangeShapeType="1"/>
          </p:cNvSpPr>
          <p:nvPr/>
        </p:nvSpPr>
        <p:spPr bwMode="auto">
          <a:xfrm>
            <a:off x="1752600" y="3814092"/>
            <a:ext cx="368300" cy="0"/>
          </a:xfrm>
          <a:prstGeom prst="line">
            <a:avLst/>
          </a:prstGeom>
          <a:noFill/>
          <a:ln w="19050">
            <a:solidFill>
              <a:srgbClr val="000000"/>
            </a:solidFill>
            <a:round/>
            <a:tailEnd type="triangle" w="sm" len="med"/>
          </a:ln>
        </p:spPr>
        <p:txBody>
          <a:bodyPr/>
          <a:lstStyle/>
          <a:p>
            <a:endParaRPr lang="zh-CN" altLang="en-US"/>
          </a:p>
        </p:txBody>
      </p:sp>
      <p:sp>
        <p:nvSpPr>
          <p:cNvPr id="127039" name="Text Box 63"/>
          <p:cNvSpPr txBox="1">
            <a:spLocks noChangeArrowheads="1"/>
          </p:cNvSpPr>
          <p:nvPr/>
        </p:nvSpPr>
        <p:spPr bwMode="auto">
          <a:xfrm>
            <a:off x="2555875" y="4052217"/>
            <a:ext cx="547688" cy="889000"/>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66"/>
                </a:solidFill>
                <a:latin typeface="华文新魏" charset="0"/>
                <a:ea typeface="华文新魏" charset="0"/>
                <a:cs typeface="华文新魏" charset="0"/>
              </a:rPr>
              <a:t>预输入完成</a:t>
            </a:r>
            <a:endParaRPr lang="zh-CN" altLang="en-US" sz="1600">
              <a:solidFill>
                <a:srgbClr val="660066"/>
              </a:solidFill>
              <a:latin typeface="华文新魏" charset="0"/>
              <a:ea typeface="华文新魏" charset="0"/>
              <a:cs typeface="华文新魏" charset="0"/>
            </a:endParaRPr>
          </a:p>
        </p:txBody>
      </p:sp>
      <p:sp>
        <p:nvSpPr>
          <p:cNvPr id="127041" name="Text Box 65"/>
          <p:cNvSpPr txBox="1">
            <a:spLocks noChangeArrowheads="1"/>
          </p:cNvSpPr>
          <p:nvPr/>
        </p:nvSpPr>
        <p:spPr bwMode="auto">
          <a:xfrm>
            <a:off x="4594225" y="5498430"/>
            <a:ext cx="1104900" cy="379412"/>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66"/>
                </a:solidFill>
                <a:latin typeface="华文新魏" charset="0"/>
                <a:ea typeface="华文新魏" charset="0"/>
                <a:cs typeface="华文新魏" charset="0"/>
              </a:rPr>
              <a:t>作业控制</a:t>
            </a:r>
            <a:endParaRPr lang="zh-CN" altLang="en-US" sz="1600">
              <a:solidFill>
                <a:srgbClr val="660066"/>
              </a:solidFill>
              <a:latin typeface="华文新魏" charset="0"/>
              <a:ea typeface="华文新魏" charset="0"/>
              <a:cs typeface="华文新魏" charset="0"/>
            </a:endParaRPr>
          </a:p>
        </p:txBody>
      </p:sp>
      <p:sp>
        <p:nvSpPr>
          <p:cNvPr id="127042" name="Line 66"/>
          <p:cNvSpPr>
            <a:spLocks noChangeShapeType="1"/>
          </p:cNvSpPr>
          <p:nvPr/>
        </p:nvSpPr>
        <p:spPr bwMode="auto">
          <a:xfrm flipV="1">
            <a:off x="5213350" y="5047580"/>
            <a:ext cx="0" cy="500062"/>
          </a:xfrm>
          <a:prstGeom prst="line">
            <a:avLst/>
          </a:prstGeom>
          <a:noFill/>
          <a:ln w="9525">
            <a:solidFill>
              <a:srgbClr val="000000"/>
            </a:solidFill>
            <a:round/>
            <a:tailEnd type="triangle" w="med" len="med"/>
          </a:ln>
        </p:spPr>
        <p:txBody>
          <a:bodyPr/>
          <a:lstStyle/>
          <a:p>
            <a:endParaRPr lang="zh-CN" altLang="en-US"/>
          </a:p>
        </p:txBody>
      </p:sp>
      <p:sp>
        <p:nvSpPr>
          <p:cNvPr id="127043" name="Text Box 67"/>
          <p:cNvSpPr txBox="1">
            <a:spLocks noChangeArrowheads="1"/>
          </p:cNvSpPr>
          <p:nvPr/>
        </p:nvSpPr>
        <p:spPr bwMode="auto">
          <a:xfrm>
            <a:off x="2699793" y="5273005"/>
            <a:ext cx="1586458" cy="676275"/>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660066"/>
                </a:solidFill>
                <a:latin typeface="华文新魏" charset="0"/>
                <a:ea typeface="华文新魏" charset="0"/>
                <a:cs typeface="华文新魏" charset="0"/>
              </a:rPr>
              <a:t>作业调度</a:t>
            </a:r>
            <a:r>
              <a:rPr lang="en-US" altLang="zh-CN" sz="1600" dirty="0">
                <a:solidFill>
                  <a:srgbClr val="660066"/>
                </a:solidFill>
                <a:latin typeface="华文新魏" charset="0"/>
                <a:ea typeface="华文新魏" charset="0"/>
                <a:cs typeface="华文新魏" charset="0"/>
              </a:rPr>
              <a:t>(</a:t>
            </a:r>
            <a:r>
              <a:rPr lang="zh-CN" altLang="en-US" sz="1600" dirty="0">
                <a:solidFill>
                  <a:srgbClr val="660066"/>
                </a:solidFill>
                <a:latin typeface="华文新魏" charset="0"/>
                <a:ea typeface="华文新魏" charset="0"/>
                <a:cs typeface="华文新魏" charset="0"/>
              </a:rPr>
              <a:t>选中并创建进程</a:t>
            </a:r>
            <a:r>
              <a:rPr lang="en-US" altLang="zh-CN" sz="1600" dirty="0">
                <a:solidFill>
                  <a:srgbClr val="660066"/>
                </a:solidFill>
                <a:latin typeface="华文新魏" charset="0"/>
                <a:ea typeface="华文新魏" charset="0"/>
                <a:cs typeface="华文新魏" charset="0"/>
              </a:rPr>
              <a:t>)</a:t>
            </a:r>
            <a:endParaRPr lang="en-US" altLang="zh-CN" sz="1600" dirty="0">
              <a:solidFill>
                <a:srgbClr val="660066"/>
              </a:solidFill>
              <a:latin typeface="华文新魏" charset="0"/>
              <a:ea typeface="华文新魏" charset="0"/>
              <a:cs typeface="华文新魏" charset="0"/>
            </a:endParaRPr>
          </a:p>
        </p:txBody>
      </p:sp>
      <p:sp>
        <p:nvSpPr>
          <p:cNvPr id="127044" name="Text Box 68"/>
          <p:cNvSpPr txBox="1">
            <a:spLocks noChangeArrowheads="1"/>
          </p:cNvSpPr>
          <p:nvPr/>
        </p:nvSpPr>
        <p:spPr bwMode="auto">
          <a:xfrm>
            <a:off x="6140450" y="5273005"/>
            <a:ext cx="1599902" cy="604837"/>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66"/>
                </a:solidFill>
                <a:latin typeface="华文新魏" charset="0"/>
                <a:ea typeface="华文新魏" charset="0"/>
                <a:cs typeface="华文新魏" charset="0"/>
              </a:rPr>
              <a:t>作业调度</a:t>
            </a:r>
            <a:r>
              <a:rPr lang="en-US" altLang="zh-CN" sz="1600">
                <a:solidFill>
                  <a:srgbClr val="660066"/>
                </a:solidFill>
                <a:latin typeface="华文新魏" charset="0"/>
                <a:ea typeface="华文新魏" charset="0"/>
                <a:cs typeface="华文新魏" charset="0"/>
              </a:rPr>
              <a:t>(</a:t>
            </a:r>
            <a:r>
              <a:rPr lang="zh-CN" altLang="en-US" sz="1600">
                <a:solidFill>
                  <a:srgbClr val="660066"/>
                </a:solidFill>
                <a:latin typeface="华文新魏" charset="0"/>
                <a:ea typeface="华文新魏" charset="0"/>
                <a:cs typeface="华文新魏" charset="0"/>
              </a:rPr>
              <a:t>作业终止并撤离</a:t>
            </a:r>
            <a:r>
              <a:rPr lang="en-US" altLang="zh-CN" sz="1600">
                <a:solidFill>
                  <a:srgbClr val="660066"/>
                </a:solidFill>
                <a:latin typeface="华文新魏" charset="0"/>
                <a:ea typeface="华文新魏" charset="0"/>
                <a:cs typeface="华文新魏" charset="0"/>
              </a:rPr>
              <a:t>)</a:t>
            </a:r>
            <a:endParaRPr lang="en-US" altLang="zh-CN" sz="1600">
              <a:solidFill>
                <a:srgbClr val="660066"/>
              </a:solidFill>
              <a:latin typeface="华文新魏" charset="0"/>
              <a:ea typeface="华文新魏" charset="0"/>
              <a:cs typeface="华文新魏" charset="0"/>
            </a:endParaRPr>
          </a:p>
        </p:txBody>
      </p:sp>
      <p:sp>
        <p:nvSpPr>
          <p:cNvPr id="127045" name="Line 69"/>
          <p:cNvSpPr>
            <a:spLocks noChangeShapeType="1"/>
          </p:cNvSpPr>
          <p:nvPr/>
        </p:nvSpPr>
        <p:spPr bwMode="auto">
          <a:xfrm flipV="1">
            <a:off x="3821113" y="3922042"/>
            <a:ext cx="0" cy="1350963"/>
          </a:xfrm>
          <a:prstGeom prst="line">
            <a:avLst/>
          </a:prstGeom>
          <a:noFill/>
          <a:ln w="9525">
            <a:solidFill>
              <a:srgbClr val="000000"/>
            </a:solidFill>
            <a:round/>
            <a:tailEnd type="triangle" w="med" len="med"/>
          </a:ln>
        </p:spPr>
        <p:txBody>
          <a:bodyPr/>
          <a:lstStyle/>
          <a:p>
            <a:endParaRPr lang="zh-CN" altLang="en-US"/>
          </a:p>
        </p:txBody>
      </p:sp>
      <p:sp>
        <p:nvSpPr>
          <p:cNvPr id="127046" name="Line 70"/>
          <p:cNvSpPr>
            <a:spLocks noChangeShapeType="1"/>
          </p:cNvSpPr>
          <p:nvPr/>
        </p:nvSpPr>
        <p:spPr bwMode="auto">
          <a:xfrm flipV="1">
            <a:off x="6759575" y="3783930"/>
            <a:ext cx="0" cy="1574800"/>
          </a:xfrm>
          <a:prstGeom prst="line">
            <a:avLst/>
          </a:prstGeom>
          <a:noFill/>
          <a:ln w="9525">
            <a:solidFill>
              <a:srgbClr val="000000"/>
            </a:solidFill>
            <a:round/>
            <a:tailEnd type="triangle" w="med" len="med"/>
          </a:ln>
        </p:spPr>
        <p:txBody>
          <a:bodyPr/>
          <a:lstStyle/>
          <a:p>
            <a:endParaRPr lang="zh-CN" altLang="en-US"/>
          </a:p>
        </p:txBody>
      </p:sp>
      <p:sp>
        <p:nvSpPr>
          <p:cNvPr id="127047" name="AutoShape 71"/>
          <p:cNvSpPr>
            <a:spLocks noChangeArrowheads="1"/>
          </p:cNvSpPr>
          <p:nvPr/>
        </p:nvSpPr>
        <p:spPr bwMode="auto">
          <a:xfrm>
            <a:off x="884238" y="2385342"/>
            <a:ext cx="1082675" cy="900113"/>
          </a:xfrm>
          <a:prstGeom prst="wedgeRectCallout">
            <a:avLst>
              <a:gd name="adj1" fmla="val 40157"/>
              <a:gd name="adj2" fmla="val 107694"/>
            </a:avLst>
          </a:prstGeom>
          <a:solidFill>
            <a:srgbClr val="FFCC66"/>
          </a:solidFill>
          <a:ln w="9525">
            <a:solidFill>
              <a:srgbClr val="000000"/>
            </a:solidFill>
            <a:miter lim="800000"/>
          </a:ln>
        </p:spPr>
        <p:txBody>
          <a:bodyPr/>
          <a:lstStyle/>
          <a:p>
            <a:r>
              <a:rPr lang="en-US" altLang="zh-CN" sz="1600" b="1" dirty="0" err="1">
                <a:solidFill>
                  <a:srgbClr val="FF0000"/>
                </a:solidFill>
                <a:latin typeface="华文新魏" charset="0"/>
                <a:ea typeface="华文新魏" charset="0"/>
                <a:cs typeface="华文新魏" charset="0"/>
              </a:rPr>
              <a:t>SPOOLing</a:t>
            </a:r>
            <a:r>
              <a:rPr lang="zh-CN" altLang="en-US" sz="1600" b="1" dirty="0">
                <a:solidFill>
                  <a:srgbClr val="FF0000"/>
                </a:solidFill>
                <a:latin typeface="华文新魏" charset="0"/>
                <a:ea typeface="华文新魏" charset="0"/>
                <a:cs typeface="华文新魏" charset="0"/>
              </a:rPr>
              <a:t>作业预输入</a:t>
            </a:r>
            <a:endParaRPr lang="zh-CN" altLang="en-US" sz="1600" b="1" dirty="0">
              <a:solidFill>
                <a:srgbClr val="FF0000"/>
              </a:solidFill>
              <a:latin typeface="华文新魏" charset="0"/>
              <a:ea typeface="华文新魏" charset="0"/>
              <a:cs typeface="华文新魏" charset="0"/>
            </a:endParaRPr>
          </a:p>
          <a:p>
            <a:endParaRPr lang="en-US" altLang="zh-CN" sz="1600" dirty="0">
              <a:latin typeface="华文新魏" charset="0"/>
              <a:ea typeface="华文新魏" charset="0"/>
              <a:cs typeface="华文新魏" charset="0"/>
            </a:endParaRPr>
          </a:p>
        </p:txBody>
      </p:sp>
      <p:sp>
        <p:nvSpPr>
          <p:cNvPr id="127048" name="AutoShape 72"/>
          <p:cNvSpPr>
            <a:spLocks noChangeArrowheads="1"/>
          </p:cNvSpPr>
          <p:nvPr/>
        </p:nvSpPr>
        <p:spPr bwMode="auto">
          <a:xfrm>
            <a:off x="7451725" y="2564730"/>
            <a:ext cx="1082675" cy="865187"/>
          </a:xfrm>
          <a:prstGeom prst="wedgeRectCallout">
            <a:avLst>
              <a:gd name="adj1" fmla="val -53810"/>
              <a:gd name="adj2" fmla="val 95319"/>
            </a:avLst>
          </a:prstGeom>
          <a:solidFill>
            <a:srgbClr val="FFCC66"/>
          </a:solidFill>
          <a:ln w="9525">
            <a:solidFill>
              <a:srgbClr val="000000"/>
            </a:solidFill>
            <a:miter lim="800000"/>
          </a:ln>
        </p:spPr>
        <p:txBody>
          <a:bodyPr/>
          <a:lstStyle/>
          <a:p>
            <a:r>
              <a:rPr lang="en-US" altLang="zh-CN" sz="1600" b="1" dirty="0" err="1">
                <a:solidFill>
                  <a:srgbClr val="FF0000"/>
                </a:solidFill>
                <a:latin typeface="华文新魏" charset="0"/>
                <a:ea typeface="华文新魏" charset="0"/>
                <a:cs typeface="华文新魏" charset="0"/>
              </a:rPr>
              <a:t>SPOOLing</a:t>
            </a:r>
            <a:r>
              <a:rPr lang="zh-CN" altLang="en-US" sz="1600" b="1" dirty="0">
                <a:solidFill>
                  <a:srgbClr val="FF0000"/>
                </a:solidFill>
                <a:latin typeface="华文新魏" charset="0"/>
                <a:ea typeface="华文新魏" charset="0"/>
                <a:cs typeface="华文新魏" charset="0"/>
              </a:rPr>
              <a:t>作业缓输出</a:t>
            </a:r>
            <a:endParaRPr lang="zh-CN" altLang="en-US" sz="1600" b="1" dirty="0">
              <a:solidFill>
                <a:srgbClr val="FF0000"/>
              </a:solidFill>
              <a:latin typeface="华文新魏" charset="0"/>
              <a:ea typeface="华文新魏" charset="0"/>
              <a:cs typeface="华文新魏" charset="0"/>
            </a:endParaRPr>
          </a:p>
          <a:p>
            <a:endParaRPr lang="en-US" altLang="zh-CN" sz="1600" dirty="0">
              <a:latin typeface="华文新魏" charset="0"/>
              <a:ea typeface="华文新魏" charset="0"/>
              <a:cs typeface="华文新魏" charset="0"/>
            </a:endParaRPr>
          </a:p>
        </p:txBody>
      </p:sp>
      <p:sp>
        <p:nvSpPr>
          <p:cNvPr id="127049" name="Line 73"/>
          <p:cNvSpPr>
            <a:spLocks noChangeShapeType="1"/>
          </p:cNvSpPr>
          <p:nvPr/>
        </p:nvSpPr>
        <p:spPr bwMode="auto">
          <a:xfrm>
            <a:off x="7308850" y="3790280"/>
            <a:ext cx="368300" cy="0"/>
          </a:xfrm>
          <a:prstGeom prst="line">
            <a:avLst/>
          </a:prstGeom>
          <a:noFill/>
          <a:ln w="19050">
            <a:solidFill>
              <a:srgbClr val="000000"/>
            </a:solidFill>
            <a:round/>
            <a:tailEnd type="triangle" w="sm" len="med"/>
          </a:ln>
        </p:spPr>
        <p:txBody>
          <a:bodyPr/>
          <a:lstStyle/>
          <a:p>
            <a:endParaRPr lang="zh-CN" altLang="en-US"/>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作业调度与进程调度的关系</a:t>
            </a:r>
            <a:endParaRPr kumimoji="1" lang="zh-CN" altLang="en-US" dirty="0"/>
          </a:p>
        </p:txBody>
      </p:sp>
      <p:sp>
        <p:nvSpPr>
          <p:cNvPr id="38"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047"/>
                                        </p:tgtEl>
                                        <p:attrNameLst>
                                          <p:attrName>style.visibility</p:attrName>
                                        </p:attrNameLst>
                                      </p:cBhvr>
                                      <p:to>
                                        <p:strVal val="visible"/>
                                      </p:to>
                                    </p:set>
                                    <p:anim calcmode="lin" valueType="num">
                                      <p:cBhvr additive="base">
                                        <p:cTn id="7" dur="500" fill="hold"/>
                                        <p:tgtEl>
                                          <p:spTgt spid="127047"/>
                                        </p:tgtEl>
                                        <p:attrNameLst>
                                          <p:attrName>ppt_x</p:attrName>
                                        </p:attrNameLst>
                                      </p:cBhvr>
                                      <p:tavLst>
                                        <p:tav tm="0">
                                          <p:val>
                                            <p:strVal val="#ppt_x"/>
                                          </p:val>
                                        </p:tav>
                                        <p:tav tm="100000">
                                          <p:val>
                                            <p:strVal val="#ppt_x"/>
                                          </p:val>
                                        </p:tav>
                                      </p:tavLst>
                                    </p:anim>
                                    <p:anim calcmode="lin" valueType="num">
                                      <p:cBhvr additive="base">
                                        <p:cTn id="8" dur="500" fill="hold"/>
                                        <p:tgtEl>
                                          <p:spTgt spid="1270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7037"/>
                                        </p:tgtEl>
                                        <p:attrNameLst>
                                          <p:attrName>style.visibility</p:attrName>
                                        </p:attrNameLst>
                                      </p:cBhvr>
                                      <p:to>
                                        <p:strVal val="visible"/>
                                      </p:to>
                                    </p:set>
                                    <p:anim calcmode="lin" valueType="num">
                                      <p:cBhvr additive="base">
                                        <p:cTn id="11" dur="500" fill="hold"/>
                                        <p:tgtEl>
                                          <p:spTgt spid="127037"/>
                                        </p:tgtEl>
                                        <p:attrNameLst>
                                          <p:attrName>ppt_x</p:attrName>
                                        </p:attrNameLst>
                                      </p:cBhvr>
                                      <p:tavLst>
                                        <p:tav tm="0">
                                          <p:val>
                                            <p:strVal val="#ppt_x"/>
                                          </p:val>
                                        </p:tav>
                                        <p:tav tm="100000">
                                          <p:val>
                                            <p:strVal val="#ppt_x"/>
                                          </p:val>
                                        </p:tav>
                                      </p:tavLst>
                                    </p:anim>
                                    <p:anim calcmode="lin" valueType="num">
                                      <p:cBhvr additive="base">
                                        <p:cTn id="12" dur="500" fill="hold"/>
                                        <p:tgtEl>
                                          <p:spTgt spid="1270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7031"/>
                                        </p:tgtEl>
                                        <p:attrNameLst>
                                          <p:attrName>style.visibility</p:attrName>
                                        </p:attrNameLst>
                                      </p:cBhvr>
                                      <p:to>
                                        <p:strVal val="visible"/>
                                      </p:to>
                                    </p:set>
                                    <p:anim calcmode="lin" valueType="num">
                                      <p:cBhvr additive="base">
                                        <p:cTn id="17" dur="500" fill="hold"/>
                                        <p:tgtEl>
                                          <p:spTgt spid="127031"/>
                                        </p:tgtEl>
                                        <p:attrNameLst>
                                          <p:attrName>ppt_x</p:attrName>
                                        </p:attrNameLst>
                                      </p:cBhvr>
                                      <p:tavLst>
                                        <p:tav tm="0">
                                          <p:val>
                                            <p:strVal val="#ppt_x"/>
                                          </p:val>
                                        </p:tav>
                                        <p:tav tm="100000">
                                          <p:val>
                                            <p:strVal val="#ppt_x"/>
                                          </p:val>
                                        </p:tav>
                                      </p:tavLst>
                                    </p:anim>
                                    <p:anim calcmode="lin" valueType="num">
                                      <p:cBhvr additive="base">
                                        <p:cTn id="18" dur="500" fill="hold"/>
                                        <p:tgtEl>
                                          <p:spTgt spid="12703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7034"/>
                                        </p:tgtEl>
                                        <p:attrNameLst>
                                          <p:attrName>style.visibility</p:attrName>
                                        </p:attrNameLst>
                                      </p:cBhvr>
                                      <p:to>
                                        <p:strVal val="visible"/>
                                      </p:to>
                                    </p:set>
                                    <p:anim calcmode="lin" valueType="num">
                                      <p:cBhvr additive="base">
                                        <p:cTn id="21" dur="500" fill="hold"/>
                                        <p:tgtEl>
                                          <p:spTgt spid="127034"/>
                                        </p:tgtEl>
                                        <p:attrNameLst>
                                          <p:attrName>ppt_x</p:attrName>
                                        </p:attrNameLst>
                                      </p:cBhvr>
                                      <p:tavLst>
                                        <p:tav tm="0">
                                          <p:val>
                                            <p:strVal val="#ppt_x"/>
                                          </p:val>
                                        </p:tav>
                                        <p:tav tm="100000">
                                          <p:val>
                                            <p:strVal val="#ppt_x"/>
                                          </p:val>
                                        </p:tav>
                                      </p:tavLst>
                                    </p:anim>
                                    <p:anim calcmode="lin" valueType="num">
                                      <p:cBhvr additive="base">
                                        <p:cTn id="22" dur="500" fill="hold"/>
                                        <p:tgtEl>
                                          <p:spTgt spid="1270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039"/>
                                        </p:tgtEl>
                                        <p:attrNameLst>
                                          <p:attrName>style.visibility</p:attrName>
                                        </p:attrNameLst>
                                      </p:cBhvr>
                                      <p:to>
                                        <p:strVal val="visible"/>
                                      </p:to>
                                    </p:set>
                                    <p:anim calcmode="lin" valueType="num">
                                      <p:cBhvr additive="base">
                                        <p:cTn id="27" dur="500" fill="hold"/>
                                        <p:tgtEl>
                                          <p:spTgt spid="127039"/>
                                        </p:tgtEl>
                                        <p:attrNameLst>
                                          <p:attrName>ppt_x</p:attrName>
                                        </p:attrNameLst>
                                      </p:cBhvr>
                                      <p:tavLst>
                                        <p:tav tm="0">
                                          <p:val>
                                            <p:strVal val="#ppt_x"/>
                                          </p:val>
                                        </p:tav>
                                        <p:tav tm="100000">
                                          <p:val>
                                            <p:strVal val="#ppt_x"/>
                                          </p:val>
                                        </p:tav>
                                      </p:tavLst>
                                    </p:anim>
                                    <p:anim calcmode="lin" valueType="num">
                                      <p:cBhvr additive="base">
                                        <p:cTn id="28" dur="500" fill="hold"/>
                                        <p:tgtEl>
                                          <p:spTgt spid="1270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7032"/>
                                        </p:tgtEl>
                                        <p:attrNameLst>
                                          <p:attrName>style.visibility</p:attrName>
                                        </p:attrNameLst>
                                      </p:cBhvr>
                                      <p:to>
                                        <p:strVal val="visible"/>
                                      </p:to>
                                    </p:set>
                                    <p:anim calcmode="lin" valueType="num">
                                      <p:cBhvr additive="base">
                                        <p:cTn id="31" dur="500" fill="hold"/>
                                        <p:tgtEl>
                                          <p:spTgt spid="127032"/>
                                        </p:tgtEl>
                                        <p:attrNameLst>
                                          <p:attrName>ppt_x</p:attrName>
                                        </p:attrNameLst>
                                      </p:cBhvr>
                                      <p:tavLst>
                                        <p:tav tm="0">
                                          <p:val>
                                            <p:strVal val="#ppt_x"/>
                                          </p:val>
                                        </p:tav>
                                        <p:tav tm="100000">
                                          <p:val>
                                            <p:strVal val="#ppt_x"/>
                                          </p:val>
                                        </p:tav>
                                      </p:tavLst>
                                    </p:anim>
                                    <p:anim calcmode="lin" valueType="num">
                                      <p:cBhvr additive="base">
                                        <p:cTn id="32" dur="500" fill="hold"/>
                                        <p:tgtEl>
                                          <p:spTgt spid="1270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7035"/>
                                        </p:tgtEl>
                                        <p:attrNameLst>
                                          <p:attrName>style.visibility</p:attrName>
                                        </p:attrNameLst>
                                      </p:cBhvr>
                                      <p:to>
                                        <p:strVal val="visible"/>
                                      </p:to>
                                    </p:set>
                                    <p:anim calcmode="lin" valueType="num">
                                      <p:cBhvr additive="base">
                                        <p:cTn id="37" dur="500" fill="hold"/>
                                        <p:tgtEl>
                                          <p:spTgt spid="127035"/>
                                        </p:tgtEl>
                                        <p:attrNameLst>
                                          <p:attrName>ppt_x</p:attrName>
                                        </p:attrNameLst>
                                      </p:cBhvr>
                                      <p:tavLst>
                                        <p:tav tm="0">
                                          <p:val>
                                            <p:strVal val="#ppt_x"/>
                                          </p:val>
                                        </p:tav>
                                        <p:tav tm="100000">
                                          <p:val>
                                            <p:strVal val="#ppt_x"/>
                                          </p:val>
                                        </p:tav>
                                      </p:tavLst>
                                    </p:anim>
                                    <p:anim calcmode="lin" valueType="num">
                                      <p:cBhvr additive="base">
                                        <p:cTn id="38" dur="500" fill="hold"/>
                                        <p:tgtEl>
                                          <p:spTgt spid="1270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7045"/>
                                        </p:tgtEl>
                                        <p:attrNameLst>
                                          <p:attrName>style.visibility</p:attrName>
                                        </p:attrNameLst>
                                      </p:cBhvr>
                                      <p:to>
                                        <p:strVal val="visible"/>
                                      </p:to>
                                    </p:set>
                                    <p:anim calcmode="lin" valueType="num">
                                      <p:cBhvr additive="base">
                                        <p:cTn id="41" dur="500" fill="hold"/>
                                        <p:tgtEl>
                                          <p:spTgt spid="127045"/>
                                        </p:tgtEl>
                                        <p:attrNameLst>
                                          <p:attrName>ppt_x</p:attrName>
                                        </p:attrNameLst>
                                      </p:cBhvr>
                                      <p:tavLst>
                                        <p:tav tm="0">
                                          <p:val>
                                            <p:strVal val="#ppt_x"/>
                                          </p:val>
                                        </p:tav>
                                        <p:tav tm="100000">
                                          <p:val>
                                            <p:strVal val="#ppt_x"/>
                                          </p:val>
                                        </p:tav>
                                      </p:tavLst>
                                    </p:anim>
                                    <p:anim calcmode="lin" valueType="num">
                                      <p:cBhvr additive="base">
                                        <p:cTn id="42" dur="500" fill="hold"/>
                                        <p:tgtEl>
                                          <p:spTgt spid="1270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7043"/>
                                        </p:tgtEl>
                                        <p:attrNameLst>
                                          <p:attrName>style.visibility</p:attrName>
                                        </p:attrNameLst>
                                      </p:cBhvr>
                                      <p:to>
                                        <p:strVal val="visible"/>
                                      </p:to>
                                    </p:set>
                                    <p:anim calcmode="lin" valueType="num">
                                      <p:cBhvr additive="base">
                                        <p:cTn id="45" dur="500" fill="hold"/>
                                        <p:tgtEl>
                                          <p:spTgt spid="127043"/>
                                        </p:tgtEl>
                                        <p:attrNameLst>
                                          <p:attrName>ppt_x</p:attrName>
                                        </p:attrNameLst>
                                      </p:cBhvr>
                                      <p:tavLst>
                                        <p:tav tm="0">
                                          <p:val>
                                            <p:strVal val="#ppt_x"/>
                                          </p:val>
                                        </p:tav>
                                        <p:tav tm="100000">
                                          <p:val>
                                            <p:strVal val="#ppt_x"/>
                                          </p:val>
                                        </p:tav>
                                      </p:tavLst>
                                    </p:anim>
                                    <p:anim calcmode="lin" valueType="num">
                                      <p:cBhvr additive="base">
                                        <p:cTn id="46" dur="500" fill="hold"/>
                                        <p:tgtEl>
                                          <p:spTgt spid="1270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7042"/>
                                        </p:tgtEl>
                                        <p:attrNameLst>
                                          <p:attrName>style.visibility</p:attrName>
                                        </p:attrNameLst>
                                      </p:cBhvr>
                                      <p:to>
                                        <p:strVal val="visible"/>
                                      </p:to>
                                    </p:set>
                                    <p:anim calcmode="lin" valueType="num">
                                      <p:cBhvr additive="base">
                                        <p:cTn id="55" dur="500" fill="hold"/>
                                        <p:tgtEl>
                                          <p:spTgt spid="127042"/>
                                        </p:tgtEl>
                                        <p:attrNameLst>
                                          <p:attrName>ppt_x</p:attrName>
                                        </p:attrNameLst>
                                      </p:cBhvr>
                                      <p:tavLst>
                                        <p:tav tm="0">
                                          <p:val>
                                            <p:strVal val="#ppt_x"/>
                                          </p:val>
                                        </p:tav>
                                        <p:tav tm="100000">
                                          <p:val>
                                            <p:strVal val="#ppt_x"/>
                                          </p:val>
                                        </p:tav>
                                      </p:tavLst>
                                    </p:anim>
                                    <p:anim calcmode="lin" valueType="num">
                                      <p:cBhvr additive="base">
                                        <p:cTn id="56" dur="500" fill="hold"/>
                                        <p:tgtEl>
                                          <p:spTgt spid="1270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7041"/>
                                        </p:tgtEl>
                                        <p:attrNameLst>
                                          <p:attrName>style.visibility</p:attrName>
                                        </p:attrNameLst>
                                      </p:cBhvr>
                                      <p:to>
                                        <p:strVal val="visible"/>
                                      </p:to>
                                    </p:set>
                                    <p:anim calcmode="lin" valueType="num">
                                      <p:cBhvr additive="base">
                                        <p:cTn id="59" dur="500" fill="hold"/>
                                        <p:tgtEl>
                                          <p:spTgt spid="127041"/>
                                        </p:tgtEl>
                                        <p:attrNameLst>
                                          <p:attrName>ppt_x</p:attrName>
                                        </p:attrNameLst>
                                      </p:cBhvr>
                                      <p:tavLst>
                                        <p:tav tm="0">
                                          <p:val>
                                            <p:strVal val="#ppt_x"/>
                                          </p:val>
                                        </p:tav>
                                        <p:tav tm="100000">
                                          <p:val>
                                            <p:strVal val="#ppt_x"/>
                                          </p:val>
                                        </p:tav>
                                      </p:tavLst>
                                    </p:anim>
                                    <p:anim calcmode="lin" valueType="num">
                                      <p:cBhvr additive="base">
                                        <p:cTn id="60" dur="500" fill="hold"/>
                                        <p:tgtEl>
                                          <p:spTgt spid="1270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7036"/>
                                        </p:tgtEl>
                                        <p:attrNameLst>
                                          <p:attrName>style.visibility</p:attrName>
                                        </p:attrNameLst>
                                      </p:cBhvr>
                                      <p:to>
                                        <p:strVal val="visible"/>
                                      </p:to>
                                    </p:set>
                                    <p:anim calcmode="lin" valueType="num">
                                      <p:cBhvr additive="base">
                                        <p:cTn id="65" dur="500" fill="hold"/>
                                        <p:tgtEl>
                                          <p:spTgt spid="127036"/>
                                        </p:tgtEl>
                                        <p:attrNameLst>
                                          <p:attrName>ppt_x</p:attrName>
                                        </p:attrNameLst>
                                      </p:cBhvr>
                                      <p:tavLst>
                                        <p:tav tm="0">
                                          <p:val>
                                            <p:strVal val="#ppt_x"/>
                                          </p:val>
                                        </p:tav>
                                        <p:tav tm="100000">
                                          <p:val>
                                            <p:strVal val="#ppt_x"/>
                                          </p:val>
                                        </p:tav>
                                      </p:tavLst>
                                    </p:anim>
                                    <p:anim calcmode="lin" valueType="num">
                                      <p:cBhvr additive="base">
                                        <p:cTn id="66" dur="500" fill="hold"/>
                                        <p:tgtEl>
                                          <p:spTgt spid="127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7046"/>
                                        </p:tgtEl>
                                        <p:attrNameLst>
                                          <p:attrName>style.visibility</p:attrName>
                                        </p:attrNameLst>
                                      </p:cBhvr>
                                      <p:to>
                                        <p:strVal val="visible"/>
                                      </p:to>
                                    </p:set>
                                    <p:anim calcmode="lin" valueType="num">
                                      <p:cBhvr additive="base">
                                        <p:cTn id="69" dur="500" fill="hold"/>
                                        <p:tgtEl>
                                          <p:spTgt spid="127046"/>
                                        </p:tgtEl>
                                        <p:attrNameLst>
                                          <p:attrName>ppt_x</p:attrName>
                                        </p:attrNameLst>
                                      </p:cBhvr>
                                      <p:tavLst>
                                        <p:tav tm="0">
                                          <p:val>
                                            <p:strVal val="#ppt_x"/>
                                          </p:val>
                                        </p:tav>
                                        <p:tav tm="100000">
                                          <p:val>
                                            <p:strVal val="#ppt_x"/>
                                          </p:val>
                                        </p:tav>
                                      </p:tavLst>
                                    </p:anim>
                                    <p:anim calcmode="lin" valueType="num">
                                      <p:cBhvr additive="base">
                                        <p:cTn id="70" dur="500" fill="hold"/>
                                        <p:tgtEl>
                                          <p:spTgt spid="1270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7044"/>
                                        </p:tgtEl>
                                        <p:attrNameLst>
                                          <p:attrName>style.visibility</p:attrName>
                                        </p:attrNameLst>
                                      </p:cBhvr>
                                      <p:to>
                                        <p:strVal val="visible"/>
                                      </p:to>
                                    </p:set>
                                    <p:anim calcmode="lin" valueType="num">
                                      <p:cBhvr additive="base">
                                        <p:cTn id="73" dur="500" fill="hold"/>
                                        <p:tgtEl>
                                          <p:spTgt spid="127044"/>
                                        </p:tgtEl>
                                        <p:attrNameLst>
                                          <p:attrName>ppt_x</p:attrName>
                                        </p:attrNameLst>
                                      </p:cBhvr>
                                      <p:tavLst>
                                        <p:tav tm="0">
                                          <p:val>
                                            <p:strVal val="#ppt_x"/>
                                          </p:val>
                                        </p:tav>
                                        <p:tav tm="100000">
                                          <p:val>
                                            <p:strVal val="#ppt_x"/>
                                          </p:val>
                                        </p:tav>
                                      </p:tavLst>
                                    </p:anim>
                                    <p:anim calcmode="lin" valueType="num">
                                      <p:cBhvr additive="base">
                                        <p:cTn id="74" dur="500" fill="hold"/>
                                        <p:tgtEl>
                                          <p:spTgt spid="1270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7033"/>
                                        </p:tgtEl>
                                        <p:attrNameLst>
                                          <p:attrName>style.visibility</p:attrName>
                                        </p:attrNameLst>
                                      </p:cBhvr>
                                      <p:to>
                                        <p:strVal val="visible"/>
                                      </p:to>
                                    </p:set>
                                    <p:anim calcmode="lin" valueType="num">
                                      <p:cBhvr additive="base">
                                        <p:cTn id="79" dur="500" fill="hold"/>
                                        <p:tgtEl>
                                          <p:spTgt spid="127033"/>
                                        </p:tgtEl>
                                        <p:attrNameLst>
                                          <p:attrName>ppt_x</p:attrName>
                                        </p:attrNameLst>
                                      </p:cBhvr>
                                      <p:tavLst>
                                        <p:tav tm="0">
                                          <p:val>
                                            <p:strVal val="#ppt_x"/>
                                          </p:val>
                                        </p:tav>
                                        <p:tav tm="100000">
                                          <p:val>
                                            <p:strVal val="#ppt_x"/>
                                          </p:val>
                                        </p:tav>
                                      </p:tavLst>
                                    </p:anim>
                                    <p:anim calcmode="lin" valueType="num">
                                      <p:cBhvr additive="base">
                                        <p:cTn id="80" dur="500" fill="hold"/>
                                        <p:tgtEl>
                                          <p:spTgt spid="1270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7049"/>
                                        </p:tgtEl>
                                        <p:attrNameLst>
                                          <p:attrName>style.visibility</p:attrName>
                                        </p:attrNameLst>
                                      </p:cBhvr>
                                      <p:to>
                                        <p:strVal val="visible"/>
                                      </p:to>
                                    </p:set>
                                    <p:anim calcmode="lin" valueType="num">
                                      <p:cBhvr additive="base">
                                        <p:cTn id="83" dur="500" fill="hold"/>
                                        <p:tgtEl>
                                          <p:spTgt spid="127049"/>
                                        </p:tgtEl>
                                        <p:attrNameLst>
                                          <p:attrName>ppt_x</p:attrName>
                                        </p:attrNameLst>
                                      </p:cBhvr>
                                      <p:tavLst>
                                        <p:tav tm="0">
                                          <p:val>
                                            <p:strVal val="#ppt_x"/>
                                          </p:val>
                                        </p:tav>
                                        <p:tav tm="100000">
                                          <p:val>
                                            <p:strVal val="#ppt_x"/>
                                          </p:val>
                                        </p:tav>
                                      </p:tavLst>
                                    </p:anim>
                                    <p:anim calcmode="lin" valueType="num">
                                      <p:cBhvr additive="base">
                                        <p:cTn id="84" dur="500" fill="hold"/>
                                        <p:tgtEl>
                                          <p:spTgt spid="1270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7048"/>
                                        </p:tgtEl>
                                        <p:attrNameLst>
                                          <p:attrName>style.visibility</p:attrName>
                                        </p:attrNameLst>
                                      </p:cBhvr>
                                      <p:to>
                                        <p:strVal val="visible"/>
                                      </p:to>
                                    </p:set>
                                    <p:anim calcmode="lin" valueType="num">
                                      <p:cBhvr additive="base">
                                        <p:cTn id="87" dur="500" fill="hold"/>
                                        <p:tgtEl>
                                          <p:spTgt spid="127048"/>
                                        </p:tgtEl>
                                        <p:attrNameLst>
                                          <p:attrName>ppt_x</p:attrName>
                                        </p:attrNameLst>
                                      </p:cBhvr>
                                      <p:tavLst>
                                        <p:tav tm="0">
                                          <p:val>
                                            <p:strVal val="#ppt_x"/>
                                          </p:val>
                                        </p:tav>
                                        <p:tav tm="100000">
                                          <p:val>
                                            <p:strVal val="#ppt_x"/>
                                          </p:val>
                                        </p:tav>
                                      </p:tavLst>
                                    </p:anim>
                                    <p:anim calcmode="lin" valueType="num">
                                      <p:cBhvr additive="base">
                                        <p:cTn id="88" dur="500" fill="hold"/>
                                        <p:tgtEl>
                                          <p:spTgt spid="127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31" grpId="0" animBg="1"/>
      <p:bldP spid="127032" grpId="0" animBg="1"/>
      <p:bldP spid="127033" grpId="0" animBg="1"/>
      <p:bldP spid="127034" grpId="0" animBg="1"/>
      <p:bldP spid="127035" grpId="0" animBg="1"/>
      <p:bldP spid="127036" grpId="0" animBg="1"/>
      <p:bldP spid="127037" grpId="0" animBg="1"/>
      <p:bldP spid="127039" grpId="0" animBg="1"/>
      <p:bldP spid="127041" grpId="0" animBg="1"/>
      <p:bldP spid="127042" grpId="0" animBg="1"/>
      <p:bldP spid="127043" grpId="0" animBg="1"/>
      <p:bldP spid="127044" grpId="0" animBg="1"/>
      <p:bldP spid="127045" grpId="0" animBg="1"/>
      <p:bldP spid="127046" grpId="0" animBg="1"/>
      <p:bldP spid="127047" grpId="0" animBg="1"/>
      <p:bldP spid="127048" grpId="0" animBg="1"/>
      <p:bldP spid="127049"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交互作业的组织和管理</a:t>
            </a:r>
            <a:endParaRPr kumimoji="1" lang="zh-CN" altLang="en-US" dirty="0"/>
          </a:p>
        </p:txBody>
      </p:sp>
      <p:sp>
        <p:nvSpPr>
          <p:cNvPr id="3" name="内容占位符 2"/>
          <p:cNvSpPr>
            <a:spLocks noGrp="1"/>
          </p:cNvSpPr>
          <p:nvPr>
            <p:ph idx="1"/>
          </p:nvPr>
        </p:nvSpPr>
        <p:spPr>
          <a:xfrm>
            <a:off x="72008" y="1268760"/>
            <a:ext cx="9036496" cy="4968552"/>
          </a:xfrm>
        </p:spPr>
        <p:txBody>
          <a:bodyPr/>
          <a:lstStyle/>
          <a:p>
            <a:pPr eaLnBrk="1" hangingPunct="1"/>
            <a:r>
              <a:rPr lang="zh-CN" altLang="en-US" dirty="0">
                <a:solidFill>
                  <a:srgbClr val="FF0000"/>
                </a:solidFill>
                <a:latin typeface="Times New Roman" panose="02020603050405020304" pitchFamily="18" charset="0"/>
                <a:ea typeface="华文新魏" charset="0"/>
                <a:cs typeface="华文新魏" charset="0"/>
              </a:rPr>
              <a:t>分时系统的作业</a:t>
            </a:r>
            <a:r>
              <a:rPr lang="zh-CN" altLang="en-US" dirty="0">
                <a:latin typeface="Times New Roman" panose="02020603050405020304" pitchFamily="18" charset="0"/>
                <a:ea typeface="华文新魏" charset="0"/>
                <a:cs typeface="华文新魏" charset="0"/>
              </a:rPr>
              <a:t>就是用户的一次上机交互过程</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终端进程的创建是一个交互型作业的开始</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退出命令运行结束代表用户交互型作业的中止</a:t>
            </a:r>
            <a:endParaRPr lang="zh-CN" altLang="en-US" dirty="0">
              <a:latin typeface="Times New Roman" panose="02020603050405020304" pitchFamily="18" charset="0"/>
              <a:ea typeface="华文新魏" charset="0"/>
              <a:cs typeface="华文新魏" charset="0"/>
            </a:endParaRPr>
          </a:p>
          <a:p>
            <a:pPr eaLnBrk="1" hangingPunct="1"/>
            <a:r>
              <a:rPr lang="zh-CN" altLang="en-US" dirty="0">
                <a:latin typeface="Times New Roman" panose="02020603050405020304" pitchFamily="18" charset="0"/>
                <a:ea typeface="华文新魏" charset="0"/>
                <a:cs typeface="华文新魏" charset="0"/>
              </a:rPr>
              <a:t>交互作业的情况和资源需求通过操作命令告知系统</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分时用户逐条输入命令，即提交作业（步）和控制作业运行</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系统则逐条执行并给出应答，</a:t>
            </a:r>
            <a:r>
              <a:rPr lang="zh-CN" altLang="en-US" dirty="0">
                <a:solidFill>
                  <a:srgbClr val="FF0000"/>
                </a:solidFill>
                <a:latin typeface="Times New Roman" panose="02020603050405020304" pitchFamily="18" charset="0"/>
                <a:ea typeface="华文新魏" charset="0"/>
                <a:cs typeface="华文新魏" charset="0"/>
              </a:rPr>
              <a:t>每键入一条或一组有关操作命令，便在系统内部创建一个进程或若干进程</a:t>
            </a:r>
            <a:r>
              <a:rPr lang="zh-CN" altLang="en-US" dirty="0">
                <a:latin typeface="Times New Roman" panose="02020603050405020304" pitchFamily="18" charset="0"/>
                <a:ea typeface="华文新魏" charset="0"/>
                <a:cs typeface="华文新魏" charset="0"/>
              </a:rPr>
              <a:t>来完成相应命令</a:t>
            </a:r>
            <a:endParaRPr lang="zh-CN" altLang="en-US" dirty="0">
              <a:latin typeface="Times New Roman" panose="02020603050405020304" pitchFamily="18" charset="0"/>
              <a:ea typeface="华文新魏" charset="0"/>
              <a:cs typeface="华文新魏" charset="0"/>
            </a:endParaRPr>
          </a:p>
          <a:p>
            <a:pPr eaLnBrk="1" hangingPunct="1"/>
            <a:r>
              <a:rPr lang="zh-CN" altLang="en-US" dirty="0">
                <a:latin typeface="Times New Roman" panose="02020603050405020304" pitchFamily="18" charset="0"/>
                <a:ea typeface="华文新魏" charset="0"/>
                <a:cs typeface="华文新魏" charset="0"/>
              </a:rPr>
              <a:t>键盘命令</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作业控制类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资源申请类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文件操作类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目录操作类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设备控制类等</a:t>
            </a:r>
            <a:endParaRPr lang="zh-CN" altLang="en-US" dirty="0">
              <a:latin typeface="Times New Roman" panose="02020603050405020304" pitchFamily="18"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低级调度的功能和类型</a:t>
            </a:r>
            <a:endParaRPr kumimoji="1" lang="zh-CN" altLang="en-US" dirty="0"/>
          </a:p>
        </p:txBody>
      </p:sp>
      <p:sp>
        <p:nvSpPr>
          <p:cNvPr id="3" name="内容占位符 2"/>
          <p:cNvSpPr>
            <a:spLocks noGrp="1"/>
          </p:cNvSpPr>
          <p:nvPr>
            <p:ph idx="1"/>
          </p:nvPr>
        </p:nvSpPr>
        <p:spPr>
          <a:xfrm>
            <a:off x="179512" y="1149896"/>
            <a:ext cx="8856984" cy="5303440"/>
          </a:xfrm>
        </p:spPr>
        <p:txBody>
          <a:bodyPr/>
          <a:lstStyle/>
          <a:p>
            <a:pPr algn="just"/>
            <a:r>
              <a:rPr lang="zh-CN" altLang="en-US" dirty="0">
                <a:latin typeface="华文新魏" charset="0"/>
                <a:ea typeface="华文新魏" charset="0"/>
                <a:cs typeface="华文新魏" charset="0"/>
              </a:rPr>
              <a:t>调度程序两项任务：</a:t>
            </a:r>
            <a:r>
              <a:rPr lang="zh-CN" altLang="en-US" dirty="0">
                <a:solidFill>
                  <a:srgbClr val="FF0000"/>
                </a:solidFill>
                <a:latin typeface="华文新魏" charset="0"/>
                <a:ea typeface="华文新魏" charset="0"/>
                <a:cs typeface="华文新魏" charset="0"/>
              </a:rPr>
              <a:t>调度</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分派</a:t>
            </a:r>
            <a:endParaRPr lang="en-US" altLang="zh-CN" dirty="0">
              <a:solidFill>
                <a:srgbClr val="FF0000"/>
              </a:solidFill>
              <a:latin typeface="华文新魏" charset="0"/>
              <a:ea typeface="华文新魏" charset="0"/>
              <a:cs typeface="华文新魏" charset="0"/>
            </a:endParaRPr>
          </a:p>
          <a:p>
            <a:pPr lvl="1" algn="just"/>
            <a:r>
              <a:rPr lang="zh-CN" altLang="en-US" dirty="0">
                <a:latin typeface="华文新魏" charset="0"/>
                <a:ea typeface="华文新魏" charset="0"/>
                <a:cs typeface="华文新魏" charset="0"/>
              </a:rPr>
              <a:t> </a:t>
            </a:r>
            <a:r>
              <a:rPr lang="zh-CN" altLang="en-US" dirty="0">
                <a:solidFill>
                  <a:srgbClr val="FF0000"/>
                </a:solidFill>
                <a:latin typeface="华文新魏" charset="0"/>
                <a:ea typeface="华文新魏" charset="0"/>
                <a:cs typeface="华文新魏" charset="0"/>
              </a:rPr>
              <a:t>调度</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实现调度策略，即进程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线程何时应</a:t>
            </a:r>
            <a:r>
              <a:rPr lang="zh-CN" altLang="en-US" dirty="0">
                <a:solidFill>
                  <a:srgbClr val="0000FF"/>
                </a:solidFill>
                <a:latin typeface="华文新魏" charset="0"/>
                <a:ea typeface="华文新魏" charset="0"/>
                <a:cs typeface="华文新魏" charset="0"/>
              </a:rPr>
              <a:t>放弃</a:t>
            </a:r>
            <a:r>
              <a:rPr lang="en-US" altLang="zh-CN" dirty="0">
                <a:solidFill>
                  <a:srgbClr val="0000FF"/>
                </a:solidFill>
                <a:latin typeface="华文新魏" charset="0"/>
                <a:ea typeface="华文新魏" charset="0"/>
                <a:cs typeface="华文新魏" charset="0"/>
              </a:rPr>
              <a:t>CPU</a:t>
            </a:r>
            <a:r>
              <a:rPr lang="zh-CN" altLang="en-US" dirty="0">
                <a:solidFill>
                  <a:srgbClr val="0000FF"/>
                </a:solidFill>
                <a:latin typeface="华文新魏" charset="0"/>
                <a:ea typeface="华文新魏" charset="0"/>
                <a:cs typeface="华文新魏" charset="0"/>
              </a:rPr>
              <a:t>和选择</a:t>
            </a:r>
            <a:r>
              <a:rPr lang="zh-CN" altLang="en-US" dirty="0">
                <a:latin typeface="华文新魏" charset="0"/>
                <a:ea typeface="华文新魏" charset="0"/>
                <a:cs typeface="华文新魏" charset="0"/>
              </a:rPr>
              <a:t>哪个来执行</a:t>
            </a:r>
            <a:endParaRPr lang="en-US" altLang="zh-CN" dirty="0">
              <a:latin typeface="华文新魏" charset="0"/>
              <a:ea typeface="华文新魏" charset="0"/>
              <a:cs typeface="华文新魏" charset="0"/>
            </a:endParaRPr>
          </a:p>
          <a:p>
            <a:pPr lvl="1" algn="just"/>
            <a:r>
              <a:rPr lang="zh-CN" altLang="en-US" dirty="0">
                <a:solidFill>
                  <a:srgbClr val="FF0000"/>
                </a:solidFill>
                <a:latin typeface="华文新魏" charset="0"/>
                <a:ea typeface="华文新魏" charset="0"/>
                <a:cs typeface="华文新魏" charset="0"/>
              </a:rPr>
              <a:t>分派</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实现调度机制，确定如何</a:t>
            </a:r>
            <a:r>
              <a:rPr lang="zh-CN" altLang="en-US" dirty="0">
                <a:solidFill>
                  <a:srgbClr val="0000FF"/>
                </a:solidFill>
                <a:latin typeface="华文新魏" charset="0"/>
                <a:ea typeface="华文新魏" charset="0"/>
                <a:cs typeface="华文新魏" charset="0"/>
              </a:rPr>
              <a:t>时分复用</a:t>
            </a:r>
            <a:r>
              <a:rPr lang="en-US" altLang="zh-CN" dirty="0">
                <a:solidFill>
                  <a:srgbClr val="0000FF"/>
                </a:solidFill>
                <a:latin typeface="华文新魏" charset="0"/>
                <a:ea typeface="华文新魏" charset="0"/>
                <a:cs typeface="华文新魏" charset="0"/>
              </a:rPr>
              <a:t>CPU</a:t>
            </a:r>
            <a:r>
              <a:rPr lang="zh-CN" altLang="en-US" dirty="0">
                <a:latin typeface="华文新魏" charset="0"/>
                <a:ea typeface="华文新魏" charset="0"/>
                <a:cs typeface="华文新魏" charset="0"/>
              </a:rPr>
              <a:t>，处理上下文交换细节，完成进程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线程和</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的绑定、放弃的实际工作</a:t>
            </a:r>
            <a:endParaRPr lang="en-US" altLang="zh-CN" dirty="0">
              <a:latin typeface="华文新魏" charset="0"/>
              <a:ea typeface="华文新魏" charset="0"/>
              <a:cs typeface="华文新魏" charset="0"/>
            </a:endParaRPr>
          </a:p>
          <a:p>
            <a:pPr algn="just"/>
            <a:r>
              <a:rPr lang="zh-CN" altLang="en-US" dirty="0">
                <a:latin typeface="华文新魏" charset="0"/>
                <a:ea typeface="华文新魏" charset="0"/>
                <a:cs typeface="华文新魏" charset="0"/>
              </a:rPr>
              <a:t>低级调度触发事件</a:t>
            </a:r>
            <a:endParaRPr lang="en-US" altLang="zh-CN" dirty="0">
              <a:latin typeface="华文新魏" charset="0"/>
              <a:ea typeface="华文新魏" charset="0"/>
              <a:cs typeface="华文新魏" charset="0"/>
            </a:endParaRPr>
          </a:p>
          <a:p>
            <a:pPr lvl="1" algn="just"/>
            <a:r>
              <a:rPr lang="zh-CN" altLang="zh-CN" dirty="0"/>
              <a:t>进程</a:t>
            </a:r>
            <a:r>
              <a:rPr lang="en-US" altLang="zh-CN" dirty="0"/>
              <a:t>/</a:t>
            </a:r>
            <a:r>
              <a:rPr lang="zh-CN" altLang="zh-CN" dirty="0"/>
              <a:t>线程</a:t>
            </a:r>
            <a:r>
              <a:rPr lang="zh-CN" altLang="zh-CN" dirty="0">
                <a:solidFill>
                  <a:srgbClr val="FF0000"/>
                </a:solidFill>
              </a:rPr>
              <a:t>创建</a:t>
            </a:r>
            <a:r>
              <a:rPr lang="zh-CN" altLang="en-US" dirty="0">
                <a:solidFill>
                  <a:srgbClr val="FF0000"/>
                </a:solidFill>
              </a:rPr>
              <a:t>与</a:t>
            </a:r>
            <a:r>
              <a:rPr lang="zh-CN" altLang="zh-CN" dirty="0">
                <a:solidFill>
                  <a:srgbClr val="FF0000"/>
                </a:solidFill>
              </a:rPr>
              <a:t>终止</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阻塞</a:t>
            </a:r>
            <a:endParaRPr lang="en-US" altLang="zh-CN" dirty="0">
              <a:solidFill>
                <a:srgbClr val="FF0000"/>
              </a:solidFill>
            </a:endParaRPr>
          </a:p>
          <a:p>
            <a:pPr lvl="1" algn="just"/>
            <a:r>
              <a:rPr lang="zh-CN" altLang="zh-CN" dirty="0"/>
              <a:t>进程</a:t>
            </a:r>
            <a:r>
              <a:rPr lang="en-US" altLang="zh-CN" dirty="0"/>
              <a:t>/</a:t>
            </a:r>
            <a:r>
              <a:rPr lang="zh-CN" altLang="zh-CN" dirty="0"/>
              <a:t>线程运行过程中</a:t>
            </a:r>
            <a:r>
              <a:rPr lang="zh-CN" altLang="zh-CN" dirty="0">
                <a:solidFill>
                  <a:srgbClr val="FF0000"/>
                </a:solidFill>
              </a:rPr>
              <a:t>发生中断或异常</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执行系统调用</a:t>
            </a:r>
            <a:endParaRPr lang="en-US" altLang="zh-CN" dirty="0">
              <a:solidFill>
                <a:srgbClr val="FF0000"/>
              </a:solidFill>
            </a:endParaRPr>
          </a:p>
          <a:p>
            <a:pPr lvl="1" algn="just"/>
            <a:r>
              <a:rPr lang="zh-CN" altLang="zh-CN" dirty="0"/>
              <a:t>进程</a:t>
            </a:r>
            <a:r>
              <a:rPr lang="en-US" altLang="zh-CN" dirty="0"/>
              <a:t>/</a:t>
            </a:r>
            <a:r>
              <a:rPr lang="zh-CN" altLang="zh-CN" dirty="0"/>
              <a:t>线程请求的</a:t>
            </a:r>
            <a:r>
              <a:rPr lang="en-US" altLang="zh-CN" dirty="0">
                <a:solidFill>
                  <a:srgbClr val="FF0000"/>
                </a:solidFill>
              </a:rPr>
              <a:t>I/O</a:t>
            </a:r>
            <a:r>
              <a:rPr lang="zh-CN" altLang="zh-CN" dirty="0">
                <a:solidFill>
                  <a:srgbClr val="FF0000"/>
                </a:solidFill>
              </a:rPr>
              <a:t>操作完成</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耗尽时间片</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改变优先级</a:t>
            </a:r>
            <a:r>
              <a:rPr lang="zh-CN" altLang="zh-CN" dirty="0"/>
              <a:t>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低级调度的基本类型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剥夺式</a:t>
            </a:r>
            <a:r>
              <a:rPr lang="zh-CN" altLang="zh-CN" dirty="0">
                <a:latin typeface="STXinwei" panose="02010800040101010101" pitchFamily="2" charset="-122"/>
                <a:ea typeface="STXinwei" panose="02010800040101010101" pitchFamily="2" charset="-122"/>
                <a:cs typeface="华文新魏" charset="0"/>
              </a:rPr>
              <a:t>（</a:t>
            </a:r>
            <a:r>
              <a:rPr lang="en-US" altLang="zh-CN" dirty="0">
                <a:latin typeface="STXinwei" panose="02010800040101010101" pitchFamily="2" charset="-122"/>
                <a:ea typeface="STXinwei" panose="02010800040101010101" pitchFamily="2" charset="-122"/>
                <a:cs typeface="华文新魏" charset="0"/>
              </a:rPr>
              <a:t>preemptive</a:t>
            </a:r>
            <a:r>
              <a:rPr lang="zh-CN"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rPr>
              <a:t>又称</a:t>
            </a:r>
            <a:r>
              <a:rPr lang="zh-CN" altLang="zh-CN" dirty="0">
                <a:solidFill>
                  <a:srgbClr val="0000FF"/>
                </a:solidFill>
                <a:latin typeface="STXinwei" panose="02010800040101010101" pitchFamily="2" charset="-122"/>
                <a:ea typeface="STXinwei" panose="02010800040101010101" pitchFamily="2" charset="-122"/>
              </a:rPr>
              <a:t>抢先式</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高</a:t>
            </a:r>
            <a:r>
              <a:rPr lang="zh-CN" altLang="en-US" dirty="0">
                <a:solidFill>
                  <a:srgbClr val="FF0000"/>
                </a:solidFill>
                <a:latin typeface="STXinwei" panose="02010800040101010101" pitchFamily="2" charset="-122"/>
                <a:ea typeface="STXinwei" panose="02010800040101010101" pitchFamily="2" charset="-122"/>
                <a:cs typeface="华文新魏" charset="0"/>
              </a:rPr>
              <a:t>优先级</a:t>
            </a:r>
            <a:r>
              <a:rPr lang="zh-CN" altLang="en-US" dirty="0">
                <a:latin typeface="STXinwei" panose="02010800040101010101" pitchFamily="2" charset="-122"/>
                <a:ea typeface="STXinwei" panose="02010800040101010101" pitchFamily="2" charset="-122"/>
                <a:cs typeface="华文新魏" charset="0"/>
              </a:rPr>
              <a:t>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线程可剥夺低优先级进程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当运行进程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a:t>
            </a:r>
            <a:r>
              <a:rPr lang="zh-CN" altLang="en-US" dirty="0">
                <a:solidFill>
                  <a:srgbClr val="FF0000"/>
                </a:solidFill>
                <a:latin typeface="STXinwei" panose="02010800040101010101" pitchFamily="2" charset="-122"/>
                <a:ea typeface="STXinwei" panose="02010800040101010101" pitchFamily="2" charset="-122"/>
                <a:cs typeface="华文新魏" charset="0"/>
              </a:rPr>
              <a:t>时间片用完</a:t>
            </a:r>
            <a:r>
              <a:rPr lang="zh-CN" altLang="en-US" dirty="0">
                <a:latin typeface="STXinwei" panose="02010800040101010101" pitchFamily="2" charset="-122"/>
                <a:ea typeface="STXinwei" panose="02010800040101010101" pitchFamily="2" charset="-122"/>
                <a:cs typeface="华文新魏" charset="0"/>
              </a:rPr>
              <a:t>后被剥夺</a:t>
            </a:r>
            <a:endParaRPr lang="zh-CN" altLang="en-US" dirty="0">
              <a:latin typeface="STXinwei" panose="02010800040101010101" pitchFamily="2" charset="-122"/>
              <a:ea typeface="STXinwei" panose="02010800040101010101" pitchFamily="2" charset="-122"/>
              <a:cs typeface="华文新魏" charset="0"/>
            </a:endParaRPr>
          </a:p>
          <a:p>
            <a:pPr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非剥夺式</a:t>
            </a:r>
            <a:r>
              <a:rPr lang="zh-CN"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nonpreemptive</a:t>
            </a:r>
            <a:r>
              <a:rPr lang="zh-CN"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又称</a:t>
            </a:r>
            <a:r>
              <a:rPr lang="zh-CN" altLang="zh-CN" dirty="0">
                <a:solidFill>
                  <a:srgbClr val="0000FF"/>
                </a:solidFill>
                <a:latin typeface="STXinwei" panose="02010800040101010101" pitchFamily="2" charset="-122"/>
                <a:ea typeface="STXinwei" panose="02010800040101010101" pitchFamily="2" charset="-122"/>
              </a:rPr>
              <a:t>非抢先式</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endParaRPr>
          </a:p>
          <a:p>
            <a:pPr lvl="1" eaLnBrk="1" hangingPunct="1"/>
            <a:r>
              <a:rPr lang="zh-CN" altLang="zh-CN" dirty="0">
                <a:latin typeface="STXinwei" panose="02010800040101010101" pitchFamily="2" charset="-122"/>
                <a:ea typeface="STXinwei" panose="02010800040101010101" pitchFamily="2" charset="-122"/>
              </a:rPr>
              <a:t>一旦某个进程</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线程开始运行后便不再让出处理器，除非</a:t>
            </a:r>
            <a:endParaRPr lang="en-US" altLang="zh-CN" dirty="0">
              <a:latin typeface="STXinwei" panose="02010800040101010101" pitchFamily="2" charset="-122"/>
              <a:ea typeface="STXinwei" panose="02010800040101010101" pitchFamily="2" charset="-122"/>
            </a:endParaRPr>
          </a:p>
          <a:p>
            <a:pPr lvl="2" eaLnBrk="1" hangingPunct="1"/>
            <a:r>
              <a:rPr lang="zh-CN" altLang="zh-CN" dirty="0">
                <a:latin typeface="STXinwei" panose="02010800040101010101" pitchFamily="2" charset="-122"/>
                <a:ea typeface="STXinwei" panose="02010800040101010101" pitchFamily="2" charset="-122"/>
                <a:cs typeface="华文新魏"/>
              </a:rPr>
              <a:t>进程</a:t>
            </a:r>
            <a:r>
              <a:rPr lang="en-US" altLang="zh-CN"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cs typeface="华文新魏"/>
              </a:rPr>
              <a:t>线程</a:t>
            </a:r>
            <a:r>
              <a:rPr lang="zh-CN" altLang="zh-CN" dirty="0">
                <a:solidFill>
                  <a:srgbClr val="FF0000"/>
                </a:solidFill>
                <a:latin typeface="STXinwei" panose="02010800040101010101" pitchFamily="2" charset="-122"/>
                <a:ea typeface="STXinwei" panose="02010800040101010101" pitchFamily="2" charset="-122"/>
                <a:cs typeface="华文新魏"/>
              </a:rPr>
              <a:t>运行结束</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2" eaLnBrk="1" hangingPunct="1"/>
            <a:r>
              <a:rPr lang="zh-CN" altLang="zh-CN" dirty="0">
                <a:solidFill>
                  <a:srgbClr val="FF0000"/>
                </a:solidFill>
                <a:latin typeface="STXinwei" panose="02010800040101010101" pitchFamily="2" charset="-122"/>
                <a:ea typeface="STXinwei" panose="02010800040101010101" pitchFamily="2" charset="-122"/>
                <a:cs typeface="华文新魏"/>
              </a:rPr>
              <a:t>主动放弃</a:t>
            </a:r>
            <a:r>
              <a:rPr lang="zh-CN" altLang="zh-CN" dirty="0">
                <a:latin typeface="STXinwei" panose="02010800040101010101" pitchFamily="2" charset="-122"/>
                <a:ea typeface="STXinwei" panose="02010800040101010101" pitchFamily="2" charset="-122"/>
                <a:cs typeface="华文新魏"/>
              </a:rPr>
              <a:t>处理器</a:t>
            </a:r>
            <a:endParaRPr lang="en-US" altLang="zh-CN" dirty="0">
              <a:latin typeface="STXinwei" panose="02010800040101010101" pitchFamily="2" charset="-122"/>
              <a:ea typeface="STXinwei" panose="02010800040101010101" pitchFamily="2" charset="-122"/>
              <a:cs typeface="华文新魏"/>
            </a:endParaRPr>
          </a:p>
          <a:p>
            <a:pPr lvl="2" eaLnBrk="1" hangingPunct="1"/>
            <a:r>
              <a:rPr lang="zh-CN" altLang="zh-CN" dirty="0">
                <a:latin typeface="STXinwei" panose="02010800040101010101" pitchFamily="2" charset="-122"/>
                <a:ea typeface="STXinwei" panose="02010800040101010101" pitchFamily="2" charset="-122"/>
                <a:cs typeface="华文新魏"/>
              </a:rPr>
              <a:t>因发生某个事件而</a:t>
            </a:r>
            <a:r>
              <a:rPr lang="zh-CN" altLang="zh-CN" dirty="0">
                <a:solidFill>
                  <a:srgbClr val="FF0000"/>
                </a:solidFill>
                <a:latin typeface="STXinwei" panose="02010800040101010101" pitchFamily="2" charset="-122"/>
                <a:ea typeface="STXinwei" panose="02010800040101010101" pitchFamily="2" charset="-122"/>
                <a:cs typeface="华文新魏"/>
              </a:rPr>
              <a:t>不能继续执行</a:t>
            </a:r>
            <a:r>
              <a:rPr lang="zh-CN" altLang="zh-CN" dirty="0">
                <a:latin typeface="STXinwei" panose="02010800040101010101" pitchFamily="2" charset="-122"/>
                <a:ea typeface="STXinwei" panose="02010800040101010101" pitchFamily="2" charset="-122"/>
                <a:cs typeface="华文新魏"/>
              </a:rPr>
              <a:t> </a:t>
            </a:r>
            <a:endParaRPr lang="en-US" altLang="zh-CN" dirty="0">
              <a:latin typeface="STXinwei" panose="02010800040101010101" pitchFamily="2" charset="-122"/>
              <a:ea typeface="STXinwei" panose="02010800040101010101" pitchFamily="2" charset="-122"/>
              <a:cs typeface="华文新魏"/>
            </a:endParaRPr>
          </a:p>
          <a:p>
            <a:pPr eaLnBrk="1" hangingPunct="1"/>
            <a:r>
              <a:rPr lang="zh-CN" altLang="zh-CN" dirty="0">
                <a:latin typeface="STXinwei" panose="02010800040101010101" pitchFamily="2" charset="-122"/>
                <a:ea typeface="STXinwei" panose="02010800040101010101" pitchFamily="2" charset="-122"/>
                <a:cs typeface="华文新魏" charset="0"/>
              </a:rPr>
              <a:t>剥夺式</a:t>
            </a:r>
            <a:r>
              <a:rPr lang="en-US" altLang="zh-CN" dirty="0">
                <a:latin typeface="STXinwei" panose="02010800040101010101" pitchFamily="2" charset="-122"/>
                <a:ea typeface="STXinwei" panose="02010800040101010101" pitchFamily="2" charset="-122"/>
                <a:cs typeface="华文新魏" charset="0"/>
              </a:rPr>
              <a:t>vs.</a:t>
            </a:r>
            <a:r>
              <a:rPr lang="zh-CN" altLang="zh-CN" dirty="0">
                <a:latin typeface="STXinwei" panose="02010800040101010101" pitchFamily="2" charset="-122"/>
                <a:ea typeface="STXinwei" panose="02010800040101010101" pitchFamily="2" charset="-122"/>
                <a:cs typeface="华文新魏" charset="0"/>
              </a:rPr>
              <a:t>非剥夺式</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zh-CN" dirty="0">
                <a:latin typeface="STXinwei" panose="02010800040101010101" pitchFamily="2" charset="-122"/>
                <a:ea typeface="STXinwei" panose="02010800040101010101" pitchFamily="2" charset="-122"/>
              </a:rPr>
              <a:t>剥夺式策略比非剥夺式策略</a:t>
            </a:r>
            <a:r>
              <a:rPr lang="zh-CN" altLang="zh-CN" dirty="0">
                <a:solidFill>
                  <a:srgbClr val="FF0000"/>
                </a:solidFill>
                <a:latin typeface="STXinwei" panose="02010800040101010101" pitchFamily="2" charset="-122"/>
                <a:ea typeface="STXinwei" panose="02010800040101010101" pitchFamily="2" charset="-122"/>
              </a:rPr>
              <a:t>开销要大</a:t>
            </a:r>
            <a:r>
              <a:rPr lang="zh-CN" altLang="zh-CN" dirty="0">
                <a:latin typeface="STXinwei" panose="02010800040101010101" pitchFamily="2" charset="-122"/>
                <a:ea typeface="STXinwei" panose="02010800040101010101" pitchFamily="2" charset="-122"/>
              </a:rPr>
              <a:t>，主要是调度程序自身开销，及内存和磁盘对换程序及数据的开销</a:t>
            </a:r>
            <a:endParaRPr lang="en-US" altLang="zh-CN" dirty="0">
              <a:latin typeface="STXinwei" panose="02010800040101010101" pitchFamily="2" charset="-122"/>
              <a:ea typeface="STXinwei" panose="02010800040101010101" pitchFamily="2" charset="-122"/>
            </a:endParaRPr>
          </a:p>
          <a:p>
            <a:pPr lvl="1" eaLnBrk="1" hangingPunct="1"/>
            <a:r>
              <a:rPr lang="zh-CN" altLang="zh-CN" dirty="0">
                <a:latin typeface="STXinwei" panose="02010800040101010101" pitchFamily="2" charset="-122"/>
                <a:ea typeface="STXinwei" panose="02010800040101010101" pitchFamily="2" charset="-122"/>
              </a:rPr>
              <a:t>剥夺式策略可以</a:t>
            </a:r>
            <a:r>
              <a:rPr lang="zh-CN" altLang="zh-CN" dirty="0">
                <a:solidFill>
                  <a:srgbClr val="FF0000"/>
                </a:solidFill>
                <a:latin typeface="STXinwei" panose="02010800040101010101" pitchFamily="2" charset="-122"/>
                <a:ea typeface="STXinwei" panose="02010800040101010101" pitchFamily="2" charset="-122"/>
              </a:rPr>
              <a:t>避免</a:t>
            </a:r>
            <a:r>
              <a:rPr lang="zh-CN" altLang="zh-CN" dirty="0">
                <a:latin typeface="STXinwei" panose="02010800040101010101" pitchFamily="2" charset="-122"/>
                <a:ea typeface="STXinwei" panose="02010800040101010101" pitchFamily="2" charset="-122"/>
              </a:rPr>
              <a:t>进程</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线程</a:t>
            </a:r>
            <a:r>
              <a:rPr lang="zh-CN" altLang="zh-CN" dirty="0">
                <a:solidFill>
                  <a:srgbClr val="FF0000"/>
                </a:solidFill>
                <a:latin typeface="STXinwei" panose="02010800040101010101" pitchFamily="2" charset="-122"/>
                <a:ea typeface="STXinwei" panose="02010800040101010101" pitchFamily="2" charset="-122"/>
              </a:rPr>
              <a:t>长时间独占</a:t>
            </a:r>
            <a:r>
              <a:rPr lang="zh-CN" altLang="zh-CN" dirty="0">
                <a:latin typeface="STXinwei" panose="02010800040101010101" pitchFamily="2" charset="-122"/>
                <a:ea typeface="STXinwei" panose="02010800040101010101" pitchFamily="2" charset="-122"/>
              </a:rPr>
              <a:t>处理器，对于实时系统和分时系统有利，能为用户提供高性能服务 </a:t>
            </a:r>
            <a:endParaRPr kumimoji="1"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低级调度算法类型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先来先服务算法</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First Come First Severed</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FCFS</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最短作业优先算法 （</a:t>
            </a:r>
            <a:r>
              <a:rPr lang="en-US" altLang="zh-CN" dirty="0">
                <a:latin typeface="华文新魏" charset="0"/>
                <a:ea typeface="华文新魏" charset="0"/>
                <a:cs typeface="华文新魏" charset="0"/>
              </a:rPr>
              <a:t>Shortest Job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SJF</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最短剩余时间优先算法（</a:t>
            </a:r>
            <a:r>
              <a:rPr lang="en-US" altLang="zh-CN" dirty="0">
                <a:latin typeface="华文新魏" charset="0"/>
                <a:ea typeface="华文新魏" charset="0"/>
                <a:cs typeface="华文新魏" charset="0"/>
              </a:rPr>
              <a:t>Shortest  Remaining Time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SRTF</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最高响应比优先算法（</a:t>
            </a:r>
            <a:r>
              <a:rPr lang="en-US" altLang="zh-CN" dirty="0">
                <a:latin typeface="华文新魏" charset="0"/>
                <a:ea typeface="华文新魏" charset="0"/>
                <a:cs typeface="华文新魏" charset="0"/>
              </a:rPr>
              <a:t>Highest Response Ratio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HRRF</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优先级调度算法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轮转法调度（</a:t>
            </a:r>
            <a:r>
              <a:rPr lang="en-US" altLang="zh-CN" dirty="0">
                <a:latin typeface="华文新魏" charset="0"/>
                <a:ea typeface="华文新魏" charset="0"/>
                <a:cs typeface="华文新魏" charset="0"/>
              </a:rPr>
              <a:t>Round-Robin</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RR</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多级反馈队列调度（</a:t>
            </a:r>
            <a:r>
              <a:rPr lang="en-US" altLang="zh-CN" dirty="0">
                <a:latin typeface="华文新魏" charset="0"/>
                <a:ea typeface="华文新魏" charset="0"/>
                <a:cs typeface="华文新魏" charset="0"/>
              </a:rPr>
              <a:t>Multi</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Level Feedback Queue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MLFQ</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先来先服务算法</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charset="0"/>
                <a:ea typeface="华文新魏" charset="0"/>
                <a:cs typeface="华文新魏" charset="0"/>
              </a:rPr>
              <a:t>按照作业进入系统后备队列的</a:t>
            </a:r>
            <a:r>
              <a:rPr lang="zh-CN" altLang="en-US" dirty="0">
                <a:solidFill>
                  <a:srgbClr val="FF0000"/>
                </a:solidFill>
                <a:latin typeface="华文新魏" charset="0"/>
                <a:ea typeface="华文新魏" charset="0"/>
                <a:cs typeface="华文新魏" charset="0"/>
              </a:rPr>
              <a:t>先后次序</a:t>
            </a:r>
            <a:r>
              <a:rPr lang="zh-CN" altLang="en-US" dirty="0">
                <a:latin typeface="华文新魏" charset="0"/>
                <a:ea typeface="华文新魏" charset="0"/>
                <a:cs typeface="华文新魏" charset="0"/>
              </a:rPr>
              <a:t>来挑选作业，先进入系统的作业优先被挑选进入内存</a:t>
            </a:r>
            <a:endParaRPr lang="zh-CN" altLang="en-US"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若提交顺序为作业</a:t>
            </a:r>
            <a:r>
              <a:rPr lang="zh-CN"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平均作业周转时间</a:t>
            </a:r>
            <a:r>
              <a:rPr lang="zh-CN" altLang="en-US" dirty="0">
                <a:latin typeface="华文新魏" charset="0"/>
                <a:ea typeface="华文新魏" charset="0"/>
                <a:cs typeface="华文新魏" charset="0"/>
              </a:rPr>
              <a:t>为</a:t>
            </a:r>
            <a:r>
              <a:rPr lang="zh-CN" altLang="zh-CN" dirty="0">
                <a:latin typeface="华文新魏" charset="0"/>
                <a:ea typeface="华文新魏" charset="0"/>
                <a:cs typeface="华文新魏" charset="0"/>
              </a:rPr>
              <a:t>3</a:t>
            </a:r>
            <a:r>
              <a:rPr lang="en-US" altLang="zh-CN" dirty="0">
                <a:latin typeface="华文新魏" charset="0"/>
                <a:ea typeface="华文新魏" charset="0"/>
                <a:cs typeface="华文新魏" charset="0"/>
              </a:rPr>
              <a:t>5</a:t>
            </a:r>
            <a:endParaRPr lang="en-US" altLang="zh-CN" dirty="0">
              <a:latin typeface="华文新魏" charset="0"/>
              <a:ea typeface="华文新魏" charset="0"/>
              <a:cs typeface="华文新魏" charset="0"/>
            </a:endParaRPr>
          </a:p>
          <a:p>
            <a:pPr lvl="3" algn="just" eaLnBrk="1" hangingPunct="1"/>
            <a:r>
              <a:rPr lang="en-US" altLang="zh-CN" dirty="0">
                <a:solidFill>
                  <a:srgbClr val="FF0000"/>
                </a:solidFill>
                <a:latin typeface="华文新魏" charset="0"/>
                <a:ea typeface="华文新魏" charset="0"/>
                <a:cs typeface="华文新魏" charset="0"/>
              </a:rPr>
              <a:t>28</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28+</a:t>
            </a:r>
            <a:r>
              <a:rPr lang="en-US" altLang="zh-CN" dirty="0">
                <a:solidFill>
                  <a:srgbClr val="FF0000"/>
                </a:solidFill>
                <a:latin typeface="华文新魏" charset="0"/>
                <a:ea typeface="华文新魏" charset="0"/>
                <a:cs typeface="华文新魏" charset="0"/>
              </a:rPr>
              <a:t>9</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28+9+</a:t>
            </a:r>
            <a:r>
              <a:rPr lang="en-US" altLang="zh-CN" dirty="0">
                <a:solidFill>
                  <a:srgbClr val="FF0000"/>
                </a:solidFill>
                <a:latin typeface="华文新魏" charset="0"/>
                <a:ea typeface="华文新魏" charset="0"/>
                <a:cs typeface="华文新魏" charset="0"/>
              </a:rPr>
              <a:t>3</a:t>
            </a:r>
            <a:r>
              <a:rPr lang="en-US" altLang="zh-CN" dirty="0">
                <a:latin typeface="华文新魏" charset="0"/>
                <a:ea typeface="华文新魏" charset="0"/>
                <a:cs typeface="华文新魏" charset="0"/>
              </a:rPr>
              <a:t>=35</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若提交顺序为作业</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，平均作业周转时间约为</a:t>
            </a:r>
            <a:r>
              <a:rPr lang="en-US" altLang="zh-CN" dirty="0">
                <a:latin typeface="华文新魏" charset="0"/>
                <a:ea typeface="华文新魏" charset="0"/>
                <a:cs typeface="华文新魏" charset="0"/>
              </a:rPr>
              <a:t>29</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若提交顺序为作业</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，平均作业周转时间约为</a:t>
            </a:r>
            <a:r>
              <a:rPr lang="en-US" altLang="zh-CN" dirty="0">
                <a:latin typeface="华文新魏" charset="0"/>
                <a:ea typeface="华文新魏" charset="0"/>
                <a:cs typeface="华文新魏" charset="0"/>
              </a:rPr>
              <a:t>18</a:t>
            </a:r>
            <a:endParaRPr lang="en-US" altLang="zh-CN" dirty="0">
              <a:latin typeface="华文新魏" charset="0"/>
              <a:ea typeface="华文新魏" charset="0"/>
              <a:cs typeface="华文新魏" charset="0"/>
            </a:endParaRPr>
          </a:p>
          <a:p>
            <a:pPr algn="just" eaLnBrk="1" hangingPunct="1"/>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调度算法特点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平均作业周转时间与作业提交的顺序有关</a:t>
            </a:r>
            <a:endParaRPr lang="en-US" altLang="zh-CN" dirty="0">
              <a:latin typeface="华文新魏" charset="0"/>
              <a:ea typeface="华文新魏" charset="0"/>
              <a:cs typeface="华文新魏" charset="0"/>
            </a:endParaRPr>
          </a:p>
          <a:p>
            <a:pPr lvl="1" algn="just" eaLnBrk="1" hangingPunct="1"/>
            <a:r>
              <a:rPr lang="zh-CN" altLang="zh-CN" dirty="0">
                <a:solidFill>
                  <a:srgbClr val="FF0000"/>
                </a:solidFill>
              </a:rPr>
              <a:t>不利于短作业</a:t>
            </a:r>
            <a:r>
              <a:rPr lang="zh-CN" altLang="zh-CN" dirty="0"/>
              <a:t>而优待了长作业</a:t>
            </a:r>
            <a:endParaRPr lang="en-US" altLang="zh-CN" dirty="0"/>
          </a:p>
          <a:p>
            <a:pPr lvl="1" algn="just" eaLnBrk="1" hangingPunct="1"/>
            <a:r>
              <a:rPr lang="zh-CN" altLang="zh-CN" dirty="0">
                <a:solidFill>
                  <a:srgbClr val="FF0000"/>
                </a:solidFill>
              </a:rPr>
              <a:t>不利于</a:t>
            </a:r>
            <a:r>
              <a:rPr lang="en-US" altLang="zh-CN" dirty="0">
                <a:solidFill>
                  <a:srgbClr val="FF0000"/>
                </a:solidFill>
              </a:rPr>
              <a:t>I/O</a:t>
            </a:r>
            <a:r>
              <a:rPr lang="zh-CN" altLang="zh-CN" dirty="0">
                <a:solidFill>
                  <a:srgbClr val="FF0000"/>
                </a:solidFill>
              </a:rPr>
              <a:t>繁忙型作业</a:t>
            </a:r>
            <a:r>
              <a:rPr lang="zh-CN" altLang="zh-CN" dirty="0"/>
              <a:t>而有利于</a:t>
            </a:r>
            <a:endParaRPr lang="en-US" altLang="zh-CN" dirty="0"/>
          </a:p>
          <a:p>
            <a:pPr marL="448945" lvl="1" indent="0" algn="just" eaLnBrk="1" hangingPunct="1">
              <a:buNone/>
            </a:pPr>
            <a:r>
              <a:rPr lang="zh-CN" altLang="zh-CN" dirty="0"/>
              <a:t> </a:t>
            </a:r>
            <a:r>
              <a:rPr lang="zh-CN" altLang="en-US" dirty="0"/>
              <a:t>  </a:t>
            </a:r>
            <a:r>
              <a:rPr lang="en-US" altLang="zh-CN" dirty="0"/>
              <a:t>	</a:t>
            </a:r>
            <a:r>
              <a:rPr lang="zh-CN" altLang="en-US" dirty="0"/>
              <a:t> </a:t>
            </a:r>
            <a:r>
              <a:rPr lang="en-US" altLang="zh-CN" dirty="0"/>
              <a:t>CPU</a:t>
            </a:r>
            <a:r>
              <a:rPr lang="zh-CN" altLang="zh-CN" dirty="0"/>
              <a:t>繁忙型作业 </a:t>
            </a:r>
            <a:endParaRPr lang="en-US" altLang="zh-CN"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pic>
        <p:nvPicPr>
          <p:cNvPr id="11" name="图片 10" descr="4D2780B6-5F07-4943-98B8-37A104B3FA1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08104" y="4581128"/>
            <a:ext cx="3629203" cy="1944216"/>
          </a:xfrm>
          <a:prstGeom prst="rect">
            <a:avLst/>
          </a:prstGeom>
        </p:spPr>
      </p:pic>
      <p:sp>
        <p:nvSpPr>
          <p:cNvPr id="1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zh-CN" altLang="en-US" dirty="0">
                <a:latin typeface="华文新魏" charset="0"/>
                <a:ea typeface="华文新魏" charset="0"/>
                <a:cs typeface="华文新魏" charset="0"/>
              </a:rPr>
              <a:t>选取需要</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计算时间最短的作业投入运行</a:t>
            </a:r>
            <a:endParaRPr lang="zh-CN" altLang="en-US"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1" algn="just" eaLnBrk="1" hangingPunct="1"/>
            <a:r>
              <a:rPr lang="en-US" altLang="zh-CN" dirty="0"/>
              <a:t>SJF</a:t>
            </a:r>
            <a:r>
              <a:rPr lang="zh-CN" altLang="en-US" dirty="0"/>
              <a:t>作业调度顺序为作业</a:t>
            </a:r>
            <a:r>
              <a:rPr lang="en-US" altLang="zh-CN" dirty="0"/>
              <a:t>t2</a:t>
            </a:r>
            <a:r>
              <a:rPr lang="zh-CN" altLang="en-US" dirty="0"/>
              <a:t>、</a:t>
            </a:r>
            <a:r>
              <a:rPr lang="en-US" altLang="zh-CN" dirty="0"/>
              <a:t>t4</a:t>
            </a:r>
            <a:r>
              <a:rPr lang="zh-CN" altLang="en-US" dirty="0"/>
              <a:t>、</a:t>
            </a:r>
            <a:r>
              <a:rPr lang="en-US" altLang="zh-CN" dirty="0"/>
              <a:t>t1</a:t>
            </a:r>
            <a:r>
              <a:rPr lang="zh-CN" altLang="en-US" dirty="0"/>
              <a:t>、</a:t>
            </a:r>
            <a:r>
              <a:rPr lang="en-US" altLang="zh-CN" dirty="0"/>
              <a:t>t3</a:t>
            </a:r>
            <a:endParaRPr lang="en-US" altLang="zh-CN" dirty="0"/>
          </a:p>
          <a:p>
            <a:pPr lvl="2" algn="just" eaLnBrk="1" hangingPunct="1"/>
            <a:r>
              <a:rPr lang="zh-CN" altLang="zh-CN" dirty="0">
                <a:latin typeface="华文新魏"/>
                <a:ea typeface="华文新魏"/>
                <a:cs typeface="华文新魏"/>
              </a:rPr>
              <a:t>平均作业周转时间</a:t>
            </a:r>
            <a:r>
              <a:rPr lang="en-US" altLang="zh-CN" dirty="0">
                <a:latin typeface="华文新魏"/>
                <a:ea typeface="华文新魏"/>
                <a:cs typeface="华文新魏"/>
              </a:rPr>
              <a:t>T</a:t>
            </a:r>
            <a:r>
              <a:rPr lang="zh-CN" altLang="zh-CN" dirty="0">
                <a:latin typeface="华文新魏"/>
                <a:ea typeface="华文新魏"/>
                <a:cs typeface="华文新魏"/>
              </a:rPr>
              <a:t>＝</a:t>
            </a:r>
            <a:r>
              <a:rPr lang="en-US" altLang="zh-CN" dirty="0">
                <a:latin typeface="华文新魏"/>
                <a:ea typeface="华文新魏"/>
                <a:cs typeface="华文新魏"/>
              </a:rPr>
              <a:t>(4</a:t>
            </a:r>
            <a:r>
              <a:rPr lang="zh-CN" altLang="zh-CN" dirty="0">
                <a:latin typeface="华文新魏"/>
                <a:ea typeface="华文新魏"/>
                <a:cs typeface="华文新魏"/>
              </a:rPr>
              <a:t>＋</a:t>
            </a:r>
            <a:r>
              <a:rPr lang="en-US" altLang="zh-CN" dirty="0">
                <a:latin typeface="华文新魏"/>
                <a:ea typeface="华文新魏"/>
                <a:cs typeface="华文新魏"/>
              </a:rPr>
              <a:t>12</a:t>
            </a:r>
            <a:r>
              <a:rPr lang="zh-CN" altLang="zh-CN" dirty="0">
                <a:latin typeface="华文新魏"/>
                <a:ea typeface="华文新魏"/>
                <a:cs typeface="华文新魏"/>
              </a:rPr>
              <a:t>＋</a:t>
            </a:r>
            <a:r>
              <a:rPr lang="en-US" altLang="zh-CN" dirty="0">
                <a:latin typeface="华文新魏"/>
                <a:ea typeface="华文新魏"/>
                <a:cs typeface="华文新魏"/>
              </a:rPr>
              <a:t>21</a:t>
            </a:r>
            <a:r>
              <a:rPr lang="zh-CN" altLang="zh-CN" dirty="0">
                <a:latin typeface="华文新魏"/>
                <a:ea typeface="华文新魏"/>
                <a:cs typeface="华文新魏"/>
              </a:rPr>
              <a:t>＋</a:t>
            </a:r>
            <a:r>
              <a:rPr lang="en-US" altLang="zh-CN" dirty="0">
                <a:latin typeface="华文新魏"/>
                <a:ea typeface="华文新魏"/>
                <a:cs typeface="华文新魏"/>
              </a:rPr>
              <a:t>31)/4</a:t>
            </a:r>
            <a:r>
              <a:rPr lang="zh-CN" altLang="zh-CN" dirty="0">
                <a:latin typeface="华文新魏"/>
                <a:ea typeface="华文新魏"/>
                <a:cs typeface="华文新魏"/>
              </a:rPr>
              <a:t>＝</a:t>
            </a:r>
            <a:r>
              <a:rPr lang="en-US" altLang="zh-CN" dirty="0">
                <a:latin typeface="华文新魏"/>
                <a:ea typeface="华文新魏"/>
                <a:cs typeface="华文新魏"/>
              </a:rPr>
              <a:t>17 </a:t>
            </a:r>
            <a:r>
              <a:rPr lang="en-US" altLang="zh-CN" dirty="0" err="1">
                <a:latin typeface="华文新魏"/>
                <a:ea typeface="华文新魏"/>
                <a:cs typeface="华文新魏"/>
              </a:rPr>
              <a:t>ms</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平均带权作业周转时间</a:t>
            </a:r>
            <a:r>
              <a:rPr lang="en-US" altLang="zh-CN" dirty="0">
                <a:latin typeface="华文新魏"/>
                <a:ea typeface="华文新魏"/>
                <a:cs typeface="华文新魏"/>
              </a:rPr>
              <a:t>W</a:t>
            </a:r>
            <a:r>
              <a:rPr lang="zh-CN" altLang="zh-CN" dirty="0">
                <a:latin typeface="华文新魏"/>
                <a:ea typeface="华文新魏"/>
                <a:cs typeface="华文新魏"/>
              </a:rPr>
              <a:t>＝</a:t>
            </a:r>
            <a:r>
              <a:rPr lang="en-US" altLang="zh-CN" dirty="0">
                <a:latin typeface="华文新魏"/>
                <a:ea typeface="华文新魏"/>
                <a:cs typeface="华文新魏"/>
              </a:rPr>
              <a:t>(4/4</a:t>
            </a:r>
            <a:r>
              <a:rPr lang="zh-CN" altLang="zh-CN" dirty="0">
                <a:latin typeface="华文新魏"/>
                <a:ea typeface="华文新魏"/>
                <a:cs typeface="华文新魏"/>
              </a:rPr>
              <a:t>＋</a:t>
            </a:r>
            <a:r>
              <a:rPr lang="en-US" altLang="zh-CN" dirty="0">
                <a:latin typeface="华文新魏"/>
                <a:ea typeface="华文新魏"/>
                <a:cs typeface="华文新魏"/>
              </a:rPr>
              <a:t>12/8</a:t>
            </a:r>
            <a:r>
              <a:rPr lang="zh-CN" altLang="zh-CN" dirty="0">
                <a:latin typeface="华文新魏"/>
                <a:ea typeface="华文新魏"/>
                <a:cs typeface="华文新魏"/>
              </a:rPr>
              <a:t>＋</a:t>
            </a:r>
            <a:r>
              <a:rPr lang="en-US" altLang="zh-CN" dirty="0">
                <a:latin typeface="华文新魏"/>
                <a:ea typeface="华文新魏"/>
                <a:cs typeface="华文新魏"/>
              </a:rPr>
              <a:t>21/9</a:t>
            </a:r>
            <a:r>
              <a:rPr lang="zh-CN" altLang="zh-CN" dirty="0">
                <a:latin typeface="华文新魏"/>
                <a:ea typeface="华文新魏"/>
                <a:cs typeface="华文新魏"/>
              </a:rPr>
              <a:t>＋</a:t>
            </a:r>
            <a:r>
              <a:rPr lang="en-US" altLang="zh-CN" dirty="0">
                <a:latin typeface="华文新魏"/>
                <a:ea typeface="华文新魏"/>
                <a:cs typeface="华文新魏"/>
              </a:rPr>
              <a:t>31/10)/4≈1.98</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lgn="just" eaLnBrk="1" hangingPunct="1"/>
            <a:r>
              <a:rPr lang="zh-CN" altLang="en-US" dirty="0"/>
              <a:t>如果施行</a:t>
            </a:r>
            <a:r>
              <a:rPr lang="en-US" altLang="zh-CN" dirty="0"/>
              <a:t>FCFS</a:t>
            </a:r>
            <a:r>
              <a:rPr lang="zh-CN" altLang="en-US" dirty="0"/>
              <a:t>调度算法</a:t>
            </a:r>
            <a:endParaRPr lang="en-US" altLang="zh-CN" dirty="0"/>
          </a:p>
          <a:p>
            <a:pPr lvl="2" algn="just" eaLnBrk="1" hangingPunct="1"/>
            <a:r>
              <a:rPr lang="zh-CN" altLang="zh-CN" dirty="0">
                <a:latin typeface="华文新魏"/>
                <a:ea typeface="华文新魏"/>
                <a:cs typeface="华文新魏"/>
              </a:rPr>
              <a:t>平均作业周转时间</a:t>
            </a:r>
            <a:r>
              <a:rPr lang="en-US" altLang="zh-CN" dirty="0">
                <a:latin typeface="华文新魏"/>
                <a:ea typeface="华文新魏"/>
                <a:cs typeface="华文新魏"/>
              </a:rPr>
              <a:t>T</a:t>
            </a:r>
            <a:r>
              <a:rPr lang="zh-CN" altLang="zh-CN" dirty="0">
                <a:latin typeface="华文新魏"/>
                <a:ea typeface="华文新魏"/>
                <a:cs typeface="华文新魏"/>
              </a:rPr>
              <a:t>＝</a:t>
            </a:r>
            <a:r>
              <a:rPr lang="en-US" altLang="zh-CN" dirty="0">
                <a:latin typeface="华文新魏"/>
                <a:ea typeface="华文新魏"/>
                <a:cs typeface="华文新魏"/>
              </a:rPr>
              <a:t>(9</a:t>
            </a:r>
            <a:r>
              <a:rPr lang="zh-CN" altLang="zh-CN" dirty="0">
                <a:latin typeface="华文新魏"/>
                <a:ea typeface="华文新魏"/>
                <a:cs typeface="华文新魏"/>
              </a:rPr>
              <a:t>＋</a:t>
            </a:r>
            <a:r>
              <a:rPr lang="en-US" altLang="zh-CN" dirty="0">
                <a:latin typeface="华文新魏"/>
                <a:ea typeface="华文新魏"/>
                <a:cs typeface="华文新魏"/>
              </a:rPr>
              <a:t>13</a:t>
            </a:r>
            <a:r>
              <a:rPr lang="zh-CN" altLang="zh-CN" dirty="0">
                <a:latin typeface="华文新魏"/>
                <a:ea typeface="华文新魏"/>
                <a:cs typeface="华文新魏"/>
              </a:rPr>
              <a:t>＋</a:t>
            </a:r>
            <a:r>
              <a:rPr lang="en-US" altLang="zh-CN" dirty="0">
                <a:latin typeface="华文新魏"/>
                <a:ea typeface="华文新魏"/>
                <a:cs typeface="华文新魏"/>
              </a:rPr>
              <a:t>23</a:t>
            </a:r>
            <a:r>
              <a:rPr lang="zh-CN" altLang="zh-CN" dirty="0">
                <a:latin typeface="华文新魏"/>
                <a:ea typeface="华文新魏"/>
                <a:cs typeface="华文新魏"/>
              </a:rPr>
              <a:t>＋</a:t>
            </a:r>
            <a:r>
              <a:rPr lang="en-US" altLang="zh-CN" dirty="0">
                <a:latin typeface="华文新魏"/>
                <a:ea typeface="华文新魏"/>
                <a:cs typeface="华文新魏"/>
              </a:rPr>
              <a:t>31)/4</a:t>
            </a:r>
            <a:r>
              <a:rPr lang="zh-CN" altLang="zh-CN" dirty="0">
                <a:latin typeface="华文新魏"/>
                <a:ea typeface="华文新魏"/>
                <a:cs typeface="华文新魏"/>
              </a:rPr>
              <a:t>＝</a:t>
            </a:r>
            <a:r>
              <a:rPr lang="en-US" altLang="zh-CN" dirty="0">
                <a:latin typeface="华文新魏"/>
                <a:ea typeface="华文新魏"/>
                <a:cs typeface="华文新魏"/>
              </a:rPr>
              <a:t>19</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平均带权作业周转时间</a:t>
            </a:r>
            <a:r>
              <a:rPr lang="en-US" altLang="zh-CN" dirty="0">
                <a:latin typeface="华文新魏"/>
                <a:ea typeface="华文新魏"/>
                <a:cs typeface="华文新魏"/>
              </a:rPr>
              <a:t>W</a:t>
            </a:r>
            <a:r>
              <a:rPr lang="zh-CN" altLang="zh-CN" dirty="0">
                <a:latin typeface="华文新魏"/>
                <a:ea typeface="华文新魏"/>
                <a:cs typeface="华文新魏"/>
              </a:rPr>
              <a:t>＝</a:t>
            </a:r>
            <a:r>
              <a:rPr lang="en-US" altLang="zh-CN" dirty="0">
                <a:latin typeface="华文新魏"/>
                <a:ea typeface="华文新魏"/>
                <a:cs typeface="华文新魏"/>
              </a:rPr>
              <a:t>(9/9</a:t>
            </a:r>
            <a:r>
              <a:rPr lang="zh-CN" altLang="zh-CN" dirty="0">
                <a:latin typeface="华文新魏"/>
                <a:ea typeface="华文新魏"/>
                <a:cs typeface="华文新魏"/>
              </a:rPr>
              <a:t>＋</a:t>
            </a:r>
            <a:r>
              <a:rPr lang="en-US" altLang="zh-CN" dirty="0">
                <a:latin typeface="华文新魏"/>
                <a:ea typeface="华文新魏"/>
                <a:cs typeface="华文新魏"/>
              </a:rPr>
              <a:t>13/4</a:t>
            </a:r>
            <a:r>
              <a:rPr lang="zh-CN" altLang="zh-CN" dirty="0">
                <a:latin typeface="华文新魏"/>
                <a:ea typeface="华文新魏"/>
                <a:cs typeface="华文新魏"/>
              </a:rPr>
              <a:t>＋</a:t>
            </a:r>
            <a:r>
              <a:rPr lang="en-US" altLang="zh-CN" dirty="0">
                <a:latin typeface="华文新魏"/>
                <a:ea typeface="华文新魏"/>
                <a:cs typeface="华文新魏"/>
              </a:rPr>
              <a:t>23/10</a:t>
            </a:r>
            <a:r>
              <a:rPr lang="zh-CN" altLang="zh-CN" dirty="0">
                <a:latin typeface="华文新魏"/>
                <a:ea typeface="华文新魏"/>
                <a:cs typeface="华文新魏"/>
              </a:rPr>
              <a:t>＋</a:t>
            </a:r>
            <a:r>
              <a:rPr lang="en-US" altLang="zh-CN" dirty="0">
                <a:latin typeface="华文新魏"/>
                <a:ea typeface="华文新魏"/>
                <a:cs typeface="华文新魏"/>
              </a:rPr>
              <a:t>31/8</a:t>
            </a:r>
            <a:r>
              <a:rPr lang="zh-CN" altLang="zh-CN" dirty="0">
                <a:latin typeface="华文新魏"/>
                <a:ea typeface="华文新魏"/>
                <a:cs typeface="华文新魏"/>
              </a:rPr>
              <a:t>）</a:t>
            </a:r>
            <a:r>
              <a:rPr lang="en-US" altLang="zh-CN" dirty="0">
                <a:latin typeface="华文新魏"/>
                <a:ea typeface="华文新魏"/>
                <a:cs typeface="华文新魏"/>
              </a:rPr>
              <a:t>/4≈2.61</a:t>
            </a:r>
            <a:r>
              <a:rPr lang="zh-CN" altLang="zh-CN"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p>
        </p:txBody>
      </p:sp>
      <p:pic>
        <p:nvPicPr>
          <p:cNvPr id="4" name="图片 3" descr="97A0D290-BA8A-4C92-96C8-6660CA6C08C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4221088"/>
            <a:ext cx="3312368" cy="2176242"/>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特点</a:t>
            </a:r>
            <a:endParaRPr lang="en-US" altLang="zh-CN"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算法易于实现，效率不高，主要弱点是</a:t>
            </a:r>
            <a:r>
              <a:rPr lang="zh-CN" altLang="en-US" dirty="0">
                <a:solidFill>
                  <a:srgbClr val="FF0000"/>
                </a:solidFill>
                <a:latin typeface="华文新魏" charset="0"/>
                <a:ea typeface="华文新魏" charset="0"/>
                <a:cs typeface="华文新魏" charset="0"/>
              </a:rPr>
              <a:t>忽视了作业等待时间</a:t>
            </a:r>
            <a:r>
              <a:rPr lang="zh-CN" altLang="en-US" dirty="0">
                <a:latin typeface="华文新魏" charset="0"/>
                <a:ea typeface="华文新魏" charset="0"/>
                <a:cs typeface="华文新魏" charset="0"/>
              </a:rPr>
              <a:t>，会出现</a:t>
            </a:r>
            <a:r>
              <a:rPr lang="zh-CN" altLang="en-US" dirty="0">
                <a:solidFill>
                  <a:srgbClr val="0000FF"/>
                </a:solidFill>
                <a:latin typeface="华文新魏" charset="0"/>
                <a:ea typeface="华文新魏" charset="0"/>
                <a:cs typeface="华文新魏" charset="0"/>
              </a:rPr>
              <a:t>饥饿现象</a:t>
            </a:r>
            <a:endParaRPr lang="zh-CN" altLang="en-US" dirty="0">
              <a:solidFill>
                <a:srgbClr val="0000FF"/>
              </a:solidFill>
              <a:latin typeface="华文新魏" charset="0"/>
              <a:ea typeface="华文新魏" charset="0"/>
              <a:cs typeface="华文新魏" charset="0"/>
            </a:endParaRPr>
          </a:p>
          <a:p>
            <a:pPr marL="898525" lvl="1" indent="-457200" algn="just" eaLnBrk="1" hangingPunct="1"/>
            <a:r>
              <a:rPr lang="en-US" altLang="zh-CN" dirty="0">
                <a:solidFill>
                  <a:srgbClr val="FF0000"/>
                </a:solidFill>
                <a:latin typeface="华文新魏" charset="0"/>
                <a:ea typeface="华文新魏" charset="0"/>
                <a:cs typeface="华文新魏" charset="0"/>
              </a:rPr>
              <a:t>SJF</a:t>
            </a:r>
            <a:r>
              <a:rPr lang="zh-CN" altLang="en-US" dirty="0">
                <a:solidFill>
                  <a:srgbClr val="FF0000"/>
                </a:solidFill>
                <a:latin typeface="华文新魏" charset="0"/>
                <a:ea typeface="华文新魏" charset="0"/>
                <a:cs typeface="华文新魏" charset="0"/>
              </a:rPr>
              <a:t>平均作业周转时间比</a:t>
            </a:r>
            <a:r>
              <a:rPr lang="en-US" altLang="zh-CN" dirty="0">
                <a:solidFill>
                  <a:srgbClr val="FF0000"/>
                </a:solidFill>
                <a:latin typeface="华文新魏" charset="0"/>
                <a:ea typeface="华文新魏" charset="0"/>
                <a:cs typeface="华文新魏" charset="0"/>
              </a:rPr>
              <a:t>FCFS</a:t>
            </a:r>
            <a:r>
              <a:rPr lang="zh-CN" altLang="en-US" dirty="0">
                <a:solidFill>
                  <a:srgbClr val="FF0000"/>
                </a:solidFill>
                <a:latin typeface="华文新魏" charset="0"/>
                <a:ea typeface="华文新魏" charset="0"/>
                <a:cs typeface="华文新魏" charset="0"/>
              </a:rPr>
              <a:t>要小</a:t>
            </a:r>
            <a:r>
              <a:rPr lang="zh-CN" altLang="en-US" dirty="0">
                <a:latin typeface="华文新魏" charset="0"/>
                <a:ea typeface="华文新魏" charset="0"/>
                <a:cs typeface="华文新魏" charset="0"/>
              </a:rPr>
              <a:t>，调度性能比</a:t>
            </a:r>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好</a:t>
            </a:r>
            <a:endParaRPr lang="zh-CN" altLang="en-US"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实现</a:t>
            </a: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调度算法</a:t>
            </a:r>
            <a:r>
              <a:rPr lang="zh-CN" altLang="en-US" dirty="0">
                <a:solidFill>
                  <a:srgbClr val="0000FF"/>
                </a:solidFill>
                <a:latin typeface="华文新魏" charset="0"/>
                <a:ea typeface="华文新魏" charset="0"/>
                <a:cs typeface="华文新魏" charset="0"/>
              </a:rPr>
              <a:t>需预先知道</a:t>
            </a:r>
            <a:r>
              <a:rPr lang="zh-CN" altLang="en-US" dirty="0">
                <a:latin typeface="华文新魏" charset="0"/>
                <a:ea typeface="华文新魏" charset="0"/>
                <a:cs typeface="华文新魏" charset="0"/>
              </a:rPr>
              <a:t>作业所需运行时间，否则调度就没有依据</a:t>
            </a:r>
            <a:endParaRPr lang="en-US" altLang="zh-CN" dirty="0">
              <a:latin typeface="华文新魏" charset="0"/>
              <a:ea typeface="华文新魏" charset="0"/>
              <a:cs typeface="华文新魏" charset="0"/>
            </a:endParaRPr>
          </a:p>
          <a:p>
            <a:pPr marL="1303655" lvl="2" indent="-457200" algn="just" eaLnBrk="1" hangingPunct="1"/>
            <a:r>
              <a:rPr lang="zh-CN" altLang="en-US" dirty="0">
                <a:latin typeface="华文新魏" charset="0"/>
                <a:ea typeface="华文新魏" charset="0"/>
                <a:cs typeface="华文新魏" charset="0"/>
              </a:rPr>
              <a:t>无法精确知道一个作业的运行时间</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solidFill>
                  <a:srgbClr val="FF0000"/>
                </a:solidFill>
                <a:latin typeface="华文新魏" charset="0"/>
                <a:ea typeface="华文新魏" charset="0"/>
                <a:cs typeface="华文新魏" charset="0"/>
              </a:rPr>
              <a:t>处理器状态 </a:t>
            </a:r>
            <a:endParaRPr lang="zh-CN" altLang="en-US"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a:t>
            </a:r>
            <a:r>
              <a:rPr lang="en-US" altLang="zh-CN" i="1" dirty="0">
                <a:latin typeface="华文新魏" charset="0"/>
                <a:ea typeface="华文新魏" charset="0"/>
                <a:cs typeface="华文新魏" charset="0"/>
              </a:rPr>
              <a:t>vs.</a:t>
            </a:r>
            <a:r>
              <a:rPr lang="zh-CN" altLang="en-US" dirty="0">
                <a:latin typeface="华文新魏" charset="0"/>
                <a:ea typeface="华文新魏" charset="0"/>
                <a:cs typeface="华文新魏" charset="0"/>
              </a:rPr>
              <a:t>异常</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”要求被快速处理，以便及时响应其它中断信号，所以，中断处理程序处理过程中是</a:t>
            </a:r>
            <a:r>
              <a:rPr lang="zh-CN" altLang="zh-CN" dirty="0">
                <a:solidFill>
                  <a:srgbClr val="0000FF"/>
                </a:solidFill>
                <a:latin typeface="华文新魏" charset="0"/>
                <a:ea typeface="华文新魏" charset="0"/>
                <a:cs typeface="华文新魏" charset="0"/>
              </a:rPr>
              <a:t>不能阻塞</a:t>
            </a:r>
            <a:r>
              <a:rPr lang="zh-CN" altLang="zh-CN" dirty="0">
                <a:latin typeface="华文新魏" charset="0"/>
                <a:ea typeface="华文新魏" charset="0"/>
                <a:cs typeface="华文新魏" charset="0"/>
              </a:rPr>
              <a:t>的</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异常</a:t>
            </a:r>
            <a:r>
              <a:rPr lang="zh-CN" altLang="zh-CN" dirty="0">
                <a:latin typeface="华文新魏" charset="0"/>
                <a:ea typeface="华文新魏" charset="0"/>
                <a:cs typeface="华文新魏" charset="0"/>
              </a:rPr>
              <a:t>”处于被打断的</a:t>
            </a:r>
            <a:r>
              <a:rPr lang="zh-CN" altLang="zh-CN" dirty="0">
                <a:solidFill>
                  <a:srgbClr val="0000FF"/>
                </a:solidFill>
                <a:latin typeface="华文新魏" charset="0"/>
                <a:ea typeface="华文新魏" charset="0"/>
                <a:cs typeface="华文新魏" charset="0"/>
              </a:rPr>
              <a:t>当前进程上下文中</a:t>
            </a:r>
            <a:r>
              <a:rPr lang="zh-CN" altLang="zh-CN" dirty="0">
                <a:latin typeface="华文新魏" charset="0"/>
                <a:ea typeface="华文新魏" charset="0"/>
                <a:cs typeface="华文新魏" charset="0"/>
              </a:rPr>
              <a:t>，所提供的服务是当前进程所需要的，所以，异常处理程序处理过程中是</a:t>
            </a:r>
            <a:r>
              <a:rPr lang="zh-CN" altLang="zh-CN" dirty="0">
                <a:solidFill>
                  <a:srgbClr val="FF0000"/>
                </a:solidFill>
                <a:latin typeface="华文新魏" charset="0"/>
                <a:ea typeface="华文新魏" charset="0"/>
                <a:cs typeface="华文新魏" charset="0"/>
              </a:rPr>
              <a:t>可以阻塞的</a:t>
            </a:r>
            <a:endParaRPr lang="zh-CN" altLang="zh-CN" dirty="0">
              <a:solidFill>
                <a:srgbClr val="FF0000"/>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中断允许发生嵌套，但</a:t>
            </a:r>
            <a:r>
              <a:rPr lang="zh-CN" altLang="zh-CN" dirty="0">
                <a:solidFill>
                  <a:srgbClr val="FF0000"/>
                </a:solidFill>
                <a:latin typeface="华文新魏" charset="0"/>
                <a:ea typeface="华文新魏" charset="0"/>
                <a:cs typeface="华文新魏" charset="0"/>
              </a:rPr>
              <a:t>异常大多为一重</a:t>
            </a:r>
            <a:r>
              <a:rPr lang="zh-CN" altLang="zh-CN" dirty="0">
                <a:latin typeface="华文新魏" charset="0"/>
                <a:ea typeface="华文新魏" charset="0"/>
                <a:cs typeface="华文新魏" charset="0"/>
              </a:rPr>
              <a:t>；异常处理过程中可能会产生中断，但中断处理过程中决不会被异常打断</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低级调度中的使用</a:t>
            </a:r>
            <a:endParaRPr lang="en-US" altLang="zh-CN" dirty="0">
              <a:latin typeface="华文新魏" charset="0"/>
              <a:ea typeface="华文新魏" charset="0"/>
              <a:cs typeface="华文新魏" charset="0"/>
            </a:endParaRPr>
          </a:p>
          <a:p>
            <a:pPr marL="898525" lvl="1" indent="-457200" algn="just" eaLnBrk="1" hangingPunct="1"/>
            <a:r>
              <a:rPr lang="zh-CN" altLang="zh-CN" dirty="0"/>
              <a:t>用</a:t>
            </a:r>
            <a:r>
              <a:rPr lang="zh-CN" altLang="zh-CN" dirty="0">
                <a:solidFill>
                  <a:srgbClr val="FF0000"/>
                </a:solidFill>
              </a:rPr>
              <a:t>作业估计运行时间</a:t>
            </a:r>
            <a:r>
              <a:rPr lang="zh-CN" altLang="zh-CN" dirty="0"/>
              <a:t>作为进程</a:t>
            </a:r>
            <a:r>
              <a:rPr lang="en-US" altLang="zh-CN" dirty="0"/>
              <a:t>/</a:t>
            </a:r>
            <a:r>
              <a:rPr lang="zh-CN" altLang="zh-CN" dirty="0"/>
              <a:t>线程的估计运行时间</a:t>
            </a:r>
            <a:r>
              <a:rPr lang="zh-CN" altLang="en-US" dirty="0"/>
              <a:t>，也称为</a:t>
            </a:r>
            <a:r>
              <a:rPr lang="zh-CN" altLang="zh-CN" dirty="0">
                <a:solidFill>
                  <a:srgbClr val="0000FF"/>
                </a:solidFill>
              </a:rPr>
              <a:t>最短下一个</a:t>
            </a:r>
            <a:r>
              <a:rPr lang="en-US" altLang="zh-CN" dirty="0">
                <a:solidFill>
                  <a:srgbClr val="0000FF"/>
                </a:solidFill>
              </a:rPr>
              <a:t>CPU</a:t>
            </a:r>
            <a:r>
              <a:rPr lang="zh-CN" altLang="zh-CN" dirty="0">
                <a:solidFill>
                  <a:srgbClr val="0000FF"/>
                </a:solidFill>
              </a:rPr>
              <a:t>突发期优先</a:t>
            </a:r>
            <a:r>
              <a:rPr lang="zh-CN" altLang="zh-CN" dirty="0"/>
              <a:t>（</a:t>
            </a:r>
            <a:r>
              <a:rPr lang="en-US" altLang="zh-CN" dirty="0"/>
              <a:t>shortest next CPU burst</a:t>
            </a:r>
            <a:r>
              <a:rPr lang="zh-CN" altLang="zh-CN" dirty="0"/>
              <a:t>）</a:t>
            </a:r>
            <a:endParaRPr lang="en-US" altLang="zh-CN" dirty="0"/>
          </a:p>
          <a:p>
            <a:pPr marL="457200" indent="-457200" algn="just" eaLnBrk="1" hangingPunct="1"/>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突发期长度估算公式 </a:t>
            </a:r>
            <a:endParaRPr lang="en-US" altLang="zh-CN" dirty="0">
              <a:latin typeface="华文新魏"/>
              <a:cs typeface="华文新魏"/>
            </a:endParaRPr>
          </a:p>
          <a:p>
            <a:pPr marL="898525" lvl="1" indent="-457200" algn="just" eaLnBrk="1" hangingPunct="1"/>
            <a:r>
              <a:rPr lang="en-US" altLang="zh-CN" dirty="0" err="1"/>
              <a:t>τ</a:t>
            </a:r>
            <a:r>
              <a:rPr lang="en-US" altLang="zh-CN" baseline="-25000" dirty="0" err="1"/>
              <a:t>n</a:t>
            </a:r>
            <a:r>
              <a:rPr lang="zh-CN" altLang="zh-CN" baseline="-25000" dirty="0"/>
              <a:t>＋</a:t>
            </a:r>
            <a:r>
              <a:rPr lang="en-US" altLang="zh-CN" baseline="-25000" dirty="0"/>
              <a:t>1</a:t>
            </a:r>
            <a:r>
              <a:rPr lang="zh-CN" altLang="zh-CN" dirty="0"/>
              <a:t>＝</a:t>
            </a:r>
            <a:r>
              <a:rPr lang="en-US" altLang="zh-CN" dirty="0"/>
              <a:t>α</a:t>
            </a:r>
            <a:r>
              <a:rPr lang="en-US" altLang="zh-CN" dirty="0" err="1"/>
              <a:t>t</a:t>
            </a:r>
            <a:r>
              <a:rPr lang="en-US" altLang="zh-CN" baseline="-25000" dirty="0" err="1"/>
              <a:t>n</a:t>
            </a:r>
            <a:r>
              <a:rPr lang="zh-CN" altLang="zh-CN" dirty="0"/>
              <a:t>＋（</a:t>
            </a:r>
            <a:r>
              <a:rPr lang="en-US" altLang="zh-CN" dirty="0"/>
              <a:t>1</a:t>
            </a:r>
            <a:r>
              <a:rPr lang="zh-CN" altLang="zh-CN" dirty="0"/>
              <a:t>－</a:t>
            </a:r>
            <a:r>
              <a:rPr lang="en-US" altLang="zh-CN" dirty="0"/>
              <a:t>α</a:t>
            </a:r>
            <a:r>
              <a:rPr lang="zh-CN" altLang="zh-CN" dirty="0"/>
              <a:t>）</a:t>
            </a:r>
            <a:r>
              <a:rPr lang="en-US" altLang="zh-CN" dirty="0" err="1"/>
              <a:t>τ</a:t>
            </a:r>
            <a:r>
              <a:rPr lang="en-US" altLang="zh-CN" baseline="-25000" dirty="0" err="1"/>
              <a:t>n</a:t>
            </a:r>
            <a:endParaRPr lang="en-US" altLang="zh-CN" baseline="-25000" dirty="0"/>
          </a:p>
          <a:p>
            <a:pPr marL="1303655" lvl="2" indent="-457200" algn="just" eaLnBrk="1" hangingPunct="1"/>
            <a:r>
              <a:rPr lang="en-US" altLang="zh-CN" dirty="0" err="1">
                <a:latin typeface="华文新魏"/>
                <a:ea typeface="华文新魏"/>
                <a:cs typeface="华文新魏"/>
              </a:rPr>
              <a:t>t</a:t>
            </a:r>
            <a:r>
              <a:rPr lang="en-US" altLang="zh-CN" baseline="-25000" dirty="0" err="1">
                <a:latin typeface="华文新魏"/>
                <a:ea typeface="华文新魏"/>
                <a:cs typeface="华文新魏"/>
              </a:rPr>
              <a:t>n</a:t>
            </a:r>
            <a:r>
              <a:rPr lang="zh-CN" altLang="en-US" dirty="0">
                <a:latin typeface="华文新魏"/>
                <a:ea typeface="华文新魏"/>
                <a:cs typeface="华文新魏"/>
              </a:rPr>
              <a:t>：</a:t>
            </a:r>
            <a:r>
              <a:rPr lang="zh-CN" altLang="zh-CN" dirty="0">
                <a:latin typeface="华文新魏"/>
                <a:ea typeface="华文新魏"/>
                <a:cs typeface="华文新魏"/>
              </a:rPr>
              <a:t>进程</a:t>
            </a:r>
            <a:r>
              <a:rPr lang="en-US" altLang="zh-CN" dirty="0">
                <a:latin typeface="华文新魏"/>
                <a:ea typeface="华文新魏"/>
                <a:cs typeface="华文新魏"/>
              </a:rPr>
              <a:t>/</a:t>
            </a:r>
            <a:r>
              <a:rPr lang="zh-CN" altLang="zh-CN" dirty="0">
                <a:latin typeface="华文新魏"/>
                <a:ea typeface="华文新魏"/>
                <a:cs typeface="华文新魏"/>
              </a:rPr>
              <a:t>线程</a:t>
            </a:r>
            <a:r>
              <a:rPr lang="zh-CN" altLang="zh-CN" dirty="0">
                <a:solidFill>
                  <a:srgbClr val="0000FF"/>
                </a:solidFill>
                <a:latin typeface="华文新魏"/>
                <a:ea typeface="华文新魏"/>
                <a:cs typeface="华文新魏"/>
              </a:rPr>
              <a:t>最近</a:t>
            </a:r>
            <a:r>
              <a:rPr lang="zh-CN" altLang="zh-CN" dirty="0">
                <a:latin typeface="华文新魏"/>
                <a:ea typeface="华文新魏"/>
                <a:cs typeface="华文新魏"/>
              </a:rPr>
              <a:t>一个</a:t>
            </a:r>
            <a:r>
              <a:rPr lang="en-US" altLang="zh-CN" dirty="0">
                <a:latin typeface="华文新魏"/>
                <a:ea typeface="华文新魏"/>
                <a:cs typeface="华文新魏"/>
              </a:rPr>
              <a:t>CPU</a:t>
            </a:r>
            <a:r>
              <a:rPr lang="zh-CN" altLang="zh-CN" dirty="0">
                <a:solidFill>
                  <a:srgbClr val="0000FF"/>
                </a:solidFill>
                <a:latin typeface="华文新魏"/>
                <a:ea typeface="华文新魏"/>
                <a:cs typeface="华文新魏"/>
              </a:rPr>
              <a:t>突发期长度</a:t>
            </a:r>
            <a:r>
              <a:rPr lang="zh-CN" altLang="zh-CN" dirty="0">
                <a:latin typeface="华文新魏"/>
                <a:ea typeface="华文新魏"/>
                <a:cs typeface="华文新魏"/>
              </a:rPr>
              <a:t> </a:t>
            </a:r>
            <a:endParaRPr lang="en-US" altLang="zh-CN" dirty="0">
              <a:latin typeface="华文新魏"/>
              <a:ea typeface="华文新魏"/>
              <a:cs typeface="华文新魏"/>
            </a:endParaRPr>
          </a:p>
          <a:p>
            <a:pPr marL="1303655" lvl="2" indent="-457200" algn="just" eaLnBrk="1" hangingPunct="1"/>
            <a:r>
              <a:rPr lang="en-US" altLang="zh-CN" dirty="0" err="1">
                <a:latin typeface="华文新魏"/>
                <a:ea typeface="华文新魏"/>
                <a:cs typeface="华文新魏"/>
              </a:rPr>
              <a:t>τ</a:t>
            </a:r>
            <a:r>
              <a:rPr lang="en-US" altLang="zh-CN" baseline="-25000" dirty="0" err="1">
                <a:solidFill>
                  <a:srgbClr val="FF0000"/>
                </a:solidFill>
                <a:latin typeface="华文新魏"/>
                <a:ea typeface="华文新魏"/>
                <a:cs typeface="华文新魏"/>
              </a:rPr>
              <a:t>n</a:t>
            </a:r>
            <a:r>
              <a:rPr lang="zh-CN" altLang="en-US" dirty="0">
                <a:latin typeface="华文新魏"/>
                <a:ea typeface="华文新魏"/>
                <a:cs typeface="华文新魏"/>
              </a:rPr>
              <a:t>：</a:t>
            </a:r>
            <a:r>
              <a:rPr lang="zh-CN" altLang="zh-CN" dirty="0">
                <a:latin typeface="华文新魏"/>
                <a:ea typeface="华文新魏"/>
                <a:cs typeface="华文新魏"/>
              </a:rPr>
              <a:t>估算的</a:t>
            </a:r>
            <a:r>
              <a:rPr lang="zh-CN" altLang="zh-CN" dirty="0">
                <a:solidFill>
                  <a:srgbClr val="FF0000"/>
                </a:solidFill>
                <a:latin typeface="华文新魏"/>
                <a:ea typeface="华文新魏"/>
                <a:cs typeface="华文新魏"/>
              </a:rPr>
              <a:t>第</a:t>
            </a:r>
            <a:r>
              <a:rPr lang="en-US" altLang="zh-CN" dirty="0">
                <a:solidFill>
                  <a:srgbClr val="FF0000"/>
                </a:solidFill>
                <a:latin typeface="华文新魏"/>
                <a:ea typeface="华文新魏"/>
                <a:cs typeface="华文新魏"/>
              </a:rPr>
              <a:t>n</a:t>
            </a:r>
            <a:r>
              <a:rPr lang="zh-CN" altLang="zh-CN" dirty="0">
                <a:solidFill>
                  <a:srgbClr val="FF0000"/>
                </a:solidFill>
                <a:latin typeface="华文新魏"/>
                <a:ea typeface="华文新魏"/>
                <a:cs typeface="华文新魏"/>
              </a:rPr>
              <a:t>个</a:t>
            </a:r>
            <a:r>
              <a:rPr lang="en-US" altLang="zh-CN" dirty="0">
                <a:latin typeface="华文新魏"/>
                <a:ea typeface="华文新魏"/>
                <a:cs typeface="华文新魏"/>
              </a:rPr>
              <a:t>CPU</a:t>
            </a:r>
            <a:r>
              <a:rPr lang="zh-CN" altLang="zh-CN" dirty="0">
                <a:latin typeface="华文新魏"/>
                <a:ea typeface="华文新魏"/>
                <a:cs typeface="华文新魏"/>
              </a:rPr>
              <a:t>突发期长度</a:t>
            </a:r>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记录历史信息</a:t>
            </a:r>
            <a:r>
              <a:rPr lang="zh-CN" altLang="zh-CN" dirty="0">
                <a:solidFill>
                  <a:srgbClr val="0000FF"/>
                </a:solidFill>
                <a:latin typeface="华文新魏"/>
                <a:ea typeface="华文新魏"/>
                <a:cs typeface="华文新魏"/>
              </a:rPr>
              <a:t> </a:t>
            </a:r>
            <a:endParaRPr lang="en-US" altLang="zh-CN" dirty="0">
              <a:solidFill>
                <a:srgbClr val="0000FF"/>
              </a:solidFill>
              <a:latin typeface="华文新魏"/>
              <a:ea typeface="华文新魏"/>
              <a:cs typeface="华文新魏"/>
            </a:endParaRPr>
          </a:p>
          <a:p>
            <a:pPr marL="1303655" lvl="2" indent="-457200" algn="just" eaLnBrk="1" hangingPunct="1"/>
            <a:r>
              <a:rPr lang="en-US" altLang="zh-CN" dirty="0"/>
              <a:t>α</a:t>
            </a:r>
            <a:r>
              <a:rPr lang="zh-CN" altLang="en-US" dirty="0">
                <a:latin typeface="华文新魏"/>
                <a:ea typeface="华文新魏"/>
                <a:cs typeface="华文新魏"/>
              </a:rPr>
              <a:t>：</a:t>
            </a:r>
            <a:r>
              <a:rPr lang="zh-CN" altLang="zh-CN" dirty="0">
                <a:latin typeface="华文新魏"/>
                <a:ea typeface="华文新魏"/>
                <a:cs typeface="华文新魏"/>
              </a:rPr>
              <a:t>控制在公式计算中最近信息 </a:t>
            </a:r>
            <a:r>
              <a:rPr lang="en-US" altLang="zh-CN" dirty="0" err="1">
                <a:latin typeface="华文新魏"/>
                <a:ea typeface="华文新魏"/>
                <a:cs typeface="华文新魏"/>
              </a:rPr>
              <a:t>t</a:t>
            </a:r>
            <a:r>
              <a:rPr lang="en-US" altLang="zh-CN" baseline="-25000" dirty="0" err="1">
                <a:latin typeface="华文新魏"/>
                <a:ea typeface="华文新魏"/>
                <a:cs typeface="华文新魏"/>
              </a:rPr>
              <a:t>n</a:t>
            </a:r>
            <a:r>
              <a:rPr lang="zh-CN" altLang="zh-CN" dirty="0">
                <a:latin typeface="华文新魏"/>
                <a:ea typeface="华文新魏"/>
                <a:cs typeface="华文新魏"/>
              </a:rPr>
              <a:t>与历史信息</a:t>
            </a:r>
            <a:r>
              <a:rPr lang="en-US" altLang="zh-CN" dirty="0" err="1">
                <a:latin typeface="华文新魏"/>
                <a:ea typeface="华文新魏"/>
                <a:cs typeface="华文新魏"/>
              </a:rPr>
              <a:t>τ</a:t>
            </a:r>
            <a:r>
              <a:rPr lang="en-US" altLang="zh-CN" baseline="-25000" dirty="0" err="1">
                <a:latin typeface="华文新魏"/>
                <a:ea typeface="华文新魏"/>
                <a:cs typeface="华文新魏"/>
              </a:rPr>
              <a:t>n</a:t>
            </a:r>
            <a:r>
              <a:rPr lang="zh-CN" altLang="zh-CN" dirty="0">
                <a:latin typeface="华文新魏"/>
                <a:ea typeface="华文新魏"/>
                <a:cs typeface="华文新魏"/>
              </a:rPr>
              <a:t>的权重 </a:t>
            </a:r>
            <a:endParaRPr lang="en-US" altLang="zh-CN" baseline="-25000" dirty="0"/>
          </a:p>
          <a:p>
            <a:pPr marL="898525" lvl="1" indent="-457200" algn="just" eaLnBrk="1" hangingPunct="1"/>
            <a:r>
              <a:rPr lang="zh-CN" altLang="en-US" dirty="0"/>
              <a:t>展开式：</a:t>
            </a:r>
            <a:r>
              <a:rPr lang="en-US" altLang="zh-CN" dirty="0" err="1"/>
              <a:t>τ</a:t>
            </a:r>
            <a:r>
              <a:rPr lang="en-US" altLang="zh-CN" baseline="-25000" dirty="0" err="1"/>
              <a:t>n</a:t>
            </a:r>
            <a:r>
              <a:rPr lang="zh-CN" altLang="zh-CN" baseline="-25000" dirty="0"/>
              <a:t>＋</a:t>
            </a:r>
            <a:r>
              <a:rPr lang="en-US" altLang="zh-CN" baseline="-25000" dirty="0"/>
              <a:t>1</a:t>
            </a:r>
            <a:r>
              <a:rPr lang="zh-CN" altLang="zh-CN" dirty="0"/>
              <a:t>＝</a:t>
            </a:r>
            <a:r>
              <a:rPr lang="en-US" altLang="zh-CN" dirty="0"/>
              <a:t>α</a:t>
            </a:r>
            <a:r>
              <a:rPr lang="en-US" altLang="zh-CN" dirty="0" err="1"/>
              <a:t>t</a:t>
            </a:r>
            <a:r>
              <a:rPr lang="en-US" altLang="zh-CN" baseline="-25000" dirty="0" err="1"/>
              <a:t>n</a:t>
            </a:r>
            <a:r>
              <a:rPr lang="zh-CN" altLang="zh-CN" dirty="0"/>
              <a:t>＋（</a:t>
            </a:r>
            <a:r>
              <a:rPr lang="en-US" altLang="zh-CN" dirty="0"/>
              <a:t>1</a:t>
            </a:r>
            <a:r>
              <a:rPr lang="zh-CN" altLang="zh-CN" dirty="0"/>
              <a:t>－</a:t>
            </a:r>
            <a:r>
              <a:rPr lang="en-US" altLang="zh-CN" dirty="0"/>
              <a:t>α</a:t>
            </a:r>
            <a:r>
              <a:rPr lang="zh-CN" altLang="zh-CN" dirty="0"/>
              <a:t>）</a:t>
            </a:r>
            <a:r>
              <a:rPr lang="en-US" altLang="zh-CN" dirty="0"/>
              <a:t>τ</a:t>
            </a:r>
            <a:r>
              <a:rPr lang="en-US" altLang="zh-CN" baseline="-25000" dirty="0"/>
              <a:t>n-1</a:t>
            </a:r>
            <a:r>
              <a:rPr lang="zh-CN" altLang="zh-CN" dirty="0"/>
              <a:t>＋</a:t>
            </a:r>
            <a:r>
              <a:rPr lang="is-IS" altLang="zh-CN" dirty="0"/>
              <a:t>…</a:t>
            </a:r>
            <a:r>
              <a:rPr lang="en-US" altLang="zh-CN" dirty="0"/>
              <a:t>+</a:t>
            </a:r>
            <a:r>
              <a:rPr lang="zh-CN" altLang="zh-CN" dirty="0"/>
              <a:t>（</a:t>
            </a:r>
            <a:r>
              <a:rPr lang="en-US" altLang="zh-CN" dirty="0"/>
              <a:t>1</a:t>
            </a:r>
            <a:r>
              <a:rPr lang="zh-CN" altLang="zh-CN" dirty="0"/>
              <a:t>－</a:t>
            </a:r>
            <a:r>
              <a:rPr lang="en-US" altLang="zh-CN" dirty="0"/>
              <a:t>α</a:t>
            </a:r>
            <a:r>
              <a:rPr lang="zh-CN" altLang="zh-CN" dirty="0"/>
              <a:t>）</a:t>
            </a:r>
            <a:r>
              <a:rPr lang="en-US" altLang="zh-CN" baseline="30000" dirty="0"/>
              <a:t>j</a:t>
            </a:r>
            <a:r>
              <a:rPr lang="en-US" altLang="zh-CN" dirty="0"/>
              <a:t>τ</a:t>
            </a:r>
            <a:r>
              <a:rPr lang="en-US" altLang="zh-CN" baseline="-25000" dirty="0"/>
              <a:t>n-j</a:t>
            </a:r>
            <a:r>
              <a:rPr lang="zh-CN" altLang="zh-CN" dirty="0"/>
              <a:t>＋</a:t>
            </a:r>
            <a:r>
              <a:rPr lang="is-IS" altLang="zh-CN" dirty="0"/>
              <a:t>…</a:t>
            </a:r>
            <a:r>
              <a:rPr lang="en-US" altLang="zh-CN" dirty="0"/>
              <a:t>+</a:t>
            </a:r>
            <a:r>
              <a:rPr lang="zh-CN" altLang="zh-CN" dirty="0"/>
              <a:t>（</a:t>
            </a:r>
            <a:r>
              <a:rPr lang="en-US" altLang="zh-CN" dirty="0"/>
              <a:t>1</a:t>
            </a:r>
            <a:r>
              <a:rPr lang="zh-CN" altLang="zh-CN" dirty="0"/>
              <a:t>－</a:t>
            </a:r>
            <a:r>
              <a:rPr lang="en-US" altLang="zh-CN" dirty="0"/>
              <a:t>α</a:t>
            </a:r>
            <a:r>
              <a:rPr lang="zh-CN" altLang="zh-CN" dirty="0"/>
              <a:t>）</a:t>
            </a:r>
            <a:r>
              <a:rPr lang="en-US" altLang="zh-CN" baseline="30000" dirty="0"/>
              <a:t>n+1</a:t>
            </a:r>
            <a:r>
              <a:rPr lang="en-US" altLang="zh-CN" dirty="0"/>
              <a:t>τ</a:t>
            </a:r>
            <a:r>
              <a:rPr lang="en-US" altLang="zh-CN" baseline="-25000" dirty="0"/>
              <a:t>0</a:t>
            </a:r>
            <a:endParaRPr lang="en-US" altLang="zh-CN" baseline="-25000" dirty="0"/>
          </a:p>
          <a:p>
            <a:pPr marL="1303655" lvl="2" indent="-457200" algn="just" eaLnBrk="1" hangingPunct="1"/>
            <a:r>
              <a:rPr lang="zh-CN" altLang="en-US" dirty="0">
                <a:latin typeface="华文新魏"/>
                <a:ea typeface="华文新魏"/>
                <a:cs typeface="华文新魏"/>
              </a:rPr>
              <a:t>历史越久远，对估算值影响越小</a:t>
            </a:r>
            <a:endParaRPr lang="en-US" altLang="zh-CN" dirty="0">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最短剩余时间优先算法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en-US" altLang="zh-CN" dirty="0">
                <a:latin typeface="华文新魏" charset="0"/>
                <a:ea typeface="华文新魏" charset="0"/>
                <a:cs typeface="华文新魏" charset="0"/>
              </a:rPr>
              <a:t>SRTF</a:t>
            </a:r>
            <a:r>
              <a:rPr lang="en-US" altLang="en-US" dirty="0">
                <a:latin typeface="华文新魏" charset="0"/>
                <a:ea typeface="华文新魏" charset="0"/>
                <a:cs typeface="华文新魏" charset="0"/>
              </a:rPr>
              <a:t>：</a:t>
            </a:r>
            <a:r>
              <a:rPr lang="zh-CN" altLang="en-US" dirty="0">
                <a:latin typeface="华文新魏" charset="0"/>
                <a:ea typeface="华文新魏" charset="0"/>
                <a:cs typeface="华文新魏" charset="0"/>
              </a:rPr>
              <a:t>把</a:t>
            </a:r>
            <a:r>
              <a:rPr lang="en-US" altLang="zh-CN" dirty="0">
                <a:solidFill>
                  <a:srgbClr val="0000FF"/>
                </a:solidFill>
                <a:latin typeface="华文新魏" charset="0"/>
                <a:ea typeface="华文新魏" charset="0"/>
                <a:cs typeface="华文新魏" charset="0"/>
              </a:rPr>
              <a:t>SJF</a:t>
            </a:r>
            <a:r>
              <a:rPr lang="zh-CN" altLang="en-US" dirty="0">
                <a:solidFill>
                  <a:srgbClr val="0000FF"/>
                </a:solidFill>
                <a:latin typeface="华文新魏" charset="0"/>
                <a:ea typeface="华文新魏" charset="0"/>
                <a:cs typeface="华文新魏" charset="0"/>
              </a:rPr>
              <a:t>算法</a:t>
            </a:r>
            <a:r>
              <a:rPr lang="zh-CN" altLang="en-US" dirty="0">
                <a:solidFill>
                  <a:srgbClr val="FF0000"/>
                </a:solidFill>
                <a:latin typeface="华文新魏" charset="0"/>
                <a:ea typeface="华文新魏" charset="0"/>
                <a:cs typeface="华文新魏" charset="0"/>
              </a:rPr>
              <a:t>改为抢占式</a:t>
            </a:r>
            <a:r>
              <a:rPr lang="zh-CN" altLang="en-US"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如果新作业需要的</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时间比</a:t>
            </a:r>
            <a:r>
              <a:rPr lang="zh-CN" altLang="en-US" dirty="0">
                <a:solidFill>
                  <a:srgbClr val="0000FF"/>
                </a:solidFill>
                <a:latin typeface="华文新魏" charset="0"/>
                <a:ea typeface="华文新魏" charset="0"/>
                <a:cs typeface="华文新魏" charset="0"/>
              </a:rPr>
              <a:t>当前作业剩余所需</a:t>
            </a:r>
            <a:r>
              <a:rPr lang="en-US" altLang="zh-CN" dirty="0">
                <a:solidFill>
                  <a:srgbClr val="0000FF"/>
                </a:solidFill>
                <a:latin typeface="华文新魏" charset="0"/>
                <a:ea typeface="华文新魏" charset="0"/>
                <a:cs typeface="华文新魏" charset="0"/>
              </a:rPr>
              <a:t>CPU</a:t>
            </a:r>
            <a:r>
              <a:rPr lang="zh-CN" altLang="en-US" dirty="0">
                <a:solidFill>
                  <a:srgbClr val="0000FF"/>
                </a:solidFill>
                <a:latin typeface="华文新魏" charset="0"/>
                <a:ea typeface="华文新魏" charset="0"/>
                <a:cs typeface="华文新魏" charset="0"/>
              </a:rPr>
              <a:t>时间短</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SRTF</a:t>
            </a:r>
            <a:r>
              <a:rPr lang="zh-CN" altLang="en-US" dirty="0">
                <a:solidFill>
                  <a:srgbClr val="0000FF"/>
                </a:solidFill>
                <a:latin typeface="华文新魏" charset="0"/>
                <a:ea typeface="华文新魏" charset="0"/>
                <a:cs typeface="华文新魏" charset="0"/>
              </a:rPr>
              <a:t>强行赶走</a:t>
            </a:r>
            <a:r>
              <a:rPr lang="zh-CN" altLang="en-US" dirty="0">
                <a:latin typeface="华文新魏" charset="0"/>
                <a:ea typeface="华文新魏" charset="0"/>
                <a:cs typeface="华文新魏" charset="0"/>
              </a:rPr>
              <a:t>当前正在执行作业</a:t>
            </a:r>
            <a:endParaRPr lang="en-US" altLang="zh-CN" dirty="0">
              <a:latin typeface="华文新魏" charset="0"/>
              <a:ea typeface="华文新魏" charset="0"/>
              <a:cs typeface="华文新魏" charset="0"/>
            </a:endParaRPr>
          </a:p>
          <a:p>
            <a:pPr marL="457200" indent="-457200" algn="just" eaLnBrk="1" hangingPunct="1"/>
            <a:r>
              <a:rPr lang="zh-CN" altLang="en-US" dirty="0">
                <a:latin typeface="华文新魏" charset="0"/>
                <a:ea typeface="华文新魏" charset="0"/>
                <a:cs typeface="华文新魏" charset="0"/>
              </a:rPr>
              <a:t>举例</a:t>
            </a:r>
            <a:endParaRPr lang="zh-CN" altLang="en-US" dirty="0">
              <a:latin typeface="华文新魏" charset="0"/>
              <a:ea typeface="华文新魏" charset="0"/>
              <a:cs typeface="华文新魏" charset="0"/>
            </a:endParaRPr>
          </a:p>
          <a:p>
            <a:pPr lvl="1"/>
            <a:r>
              <a:rPr lang="zh-CN" altLang="zh-CN" sz="2000" dirty="0"/>
              <a:t>平均等待时间</a:t>
            </a:r>
            <a:r>
              <a:rPr lang="en-US" altLang="zh-CN" sz="2000" dirty="0"/>
              <a:t>=((10</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(17</a:t>
            </a:r>
            <a:r>
              <a:rPr lang="zh-CN" altLang="zh-CN" sz="2000" dirty="0"/>
              <a:t>－</a:t>
            </a:r>
            <a:r>
              <a:rPr lang="en-US" altLang="zh-CN" sz="2000" dirty="0"/>
              <a:t>2)</a:t>
            </a:r>
            <a:r>
              <a:rPr lang="zh-CN" altLang="zh-CN" sz="2000" dirty="0"/>
              <a:t>＋</a:t>
            </a:r>
            <a:r>
              <a:rPr lang="en-US" altLang="zh-CN" sz="2000" dirty="0"/>
              <a:t>(5</a:t>
            </a:r>
            <a:r>
              <a:rPr lang="zh-CN" altLang="zh-CN" sz="2000" dirty="0"/>
              <a:t>－</a:t>
            </a:r>
            <a:r>
              <a:rPr lang="en-US" altLang="zh-CN" sz="2000" dirty="0"/>
              <a:t>3))/4</a:t>
            </a:r>
            <a:r>
              <a:rPr lang="zh-CN" altLang="zh-CN" sz="2000" dirty="0"/>
              <a:t>＝</a:t>
            </a:r>
            <a:r>
              <a:rPr lang="en-US" altLang="zh-CN" sz="2000" dirty="0"/>
              <a:t>6.5 </a:t>
            </a:r>
            <a:r>
              <a:rPr lang="en-US" altLang="zh-CN" sz="2000" dirty="0" err="1"/>
              <a:t>ms</a:t>
            </a:r>
            <a:endParaRPr lang="zh-CN" altLang="zh-CN" sz="2000" dirty="0"/>
          </a:p>
          <a:p>
            <a:pPr lvl="1"/>
            <a:r>
              <a:rPr lang="zh-CN" altLang="zh-CN" sz="2000" dirty="0"/>
              <a:t>平均周转时间</a:t>
            </a:r>
            <a:r>
              <a:rPr lang="en-US" altLang="zh-CN" sz="2000" dirty="0"/>
              <a:t>=((17</a:t>
            </a:r>
            <a:r>
              <a:rPr lang="zh-CN" altLang="zh-CN" sz="2000" dirty="0"/>
              <a:t>－</a:t>
            </a:r>
            <a:r>
              <a:rPr lang="en-US" altLang="zh-CN" sz="2000" dirty="0"/>
              <a:t>0)</a:t>
            </a:r>
            <a:r>
              <a:rPr lang="zh-CN" altLang="zh-CN" sz="2000" dirty="0"/>
              <a:t>＋</a:t>
            </a:r>
            <a:r>
              <a:rPr lang="en-US" altLang="zh-CN" sz="2000" dirty="0"/>
              <a:t>(5</a:t>
            </a:r>
            <a:r>
              <a:rPr lang="zh-CN" altLang="zh-CN" sz="2000" dirty="0"/>
              <a:t>－</a:t>
            </a:r>
            <a:r>
              <a:rPr lang="en-US" altLang="zh-CN" sz="2000" dirty="0"/>
              <a:t>1)</a:t>
            </a:r>
            <a:r>
              <a:rPr lang="zh-CN" altLang="zh-CN" sz="2000" dirty="0"/>
              <a:t>＋</a:t>
            </a:r>
            <a:r>
              <a:rPr lang="en-US" altLang="zh-CN" sz="2000" dirty="0"/>
              <a:t>(26</a:t>
            </a:r>
            <a:r>
              <a:rPr lang="zh-CN" altLang="zh-CN" sz="2000" dirty="0"/>
              <a:t>－</a:t>
            </a:r>
            <a:r>
              <a:rPr lang="en-US" altLang="zh-CN" sz="2000" dirty="0"/>
              <a:t>2)</a:t>
            </a:r>
            <a:r>
              <a:rPr lang="zh-CN" altLang="zh-CN" sz="2000" dirty="0"/>
              <a:t>＋</a:t>
            </a:r>
            <a:r>
              <a:rPr lang="en-US" altLang="zh-CN" sz="2000" dirty="0"/>
              <a:t>(10</a:t>
            </a:r>
            <a:r>
              <a:rPr lang="zh-CN" altLang="zh-CN" sz="2000" dirty="0"/>
              <a:t>－</a:t>
            </a:r>
            <a:r>
              <a:rPr lang="en-US" altLang="zh-CN" sz="2000" dirty="0"/>
              <a:t>3))/4</a:t>
            </a:r>
            <a:r>
              <a:rPr lang="zh-CN" altLang="zh-CN" sz="2000" dirty="0"/>
              <a:t>＝</a:t>
            </a:r>
            <a:r>
              <a:rPr lang="en-US" altLang="zh-CN" sz="2000" dirty="0"/>
              <a:t>13 </a:t>
            </a:r>
            <a:r>
              <a:rPr lang="en-US" altLang="zh-CN" sz="2000" dirty="0" err="1"/>
              <a:t>ms</a:t>
            </a:r>
            <a:endParaRPr lang="en-US" altLang="zh-CN" sz="2000" dirty="0"/>
          </a:p>
          <a:p>
            <a:pPr lvl="1"/>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调度顺序：</a:t>
            </a:r>
            <a:r>
              <a:rPr lang="en-US" altLang="zh-CN" dirty="0">
                <a:solidFill>
                  <a:srgbClr val="FF0000"/>
                </a:solidFill>
                <a:latin typeface="华文新魏" charset="0"/>
                <a:ea typeface="华文新魏" charset="0"/>
                <a:cs typeface="华文新魏" charset="0"/>
              </a:rPr>
              <a:t>P1(</a:t>
            </a:r>
            <a:r>
              <a:rPr lang="en-US" altLang="zh-CN" dirty="0">
                <a:solidFill>
                  <a:srgbClr val="0000FF"/>
                </a:solidFill>
                <a:latin typeface="华文新魏" charset="0"/>
                <a:ea typeface="华文新魏" charset="0"/>
                <a:cs typeface="华文新魏" charset="0"/>
              </a:rPr>
              <a:t>0</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P2(</a:t>
            </a:r>
            <a:r>
              <a:rPr lang="en-US" altLang="zh-CN" dirty="0">
                <a:solidFill>
                  <a:srgbClr val="0000FF"/>
                </a:solidFill>
                <a:latin typeface="华文新魏" charset="0"/>
                <a:ea typeface="华文新魏" charset="0"/>
                <a:cs typeface="华文新魏" charset="0"/>
              </a:rPr>
              <a:t>7</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P4(</a:t>
            </a:r>
            <a:r>
              <a:rPr lang="en-US" altLang="zh-CN" dirty="0">
                <a:solidFill>
                  <a:srgbClr val="0000FF"/>
                </a:solidFill>
                <a:latin typeface="华文新魏" charset="0"/>
                <a:ea typeface="华文新魏" charset="0"/>
                <a:cs typeface="华文新魏" charset="0"/>
              </a:rPr>
              <a:t>12-3</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P3(</a:t>
            </a:r>
            <a:r>
              <a:rPr lang="en-US" altLang="zh-CN" dirty="0">
                <a:solidFill>
                  <a:srgbClr val="0000FF"/>
                </a:solidFill>
                <a:latin typeface="华文新魏" charset="0"/>
                <a:ea typeface="华文新魏" charset="0"/>
                <a:cs typeface="华文新魏" charset="0"/>
              </a:rPr>
              <a:t>8+4+5-2</a:t>
            </a:r>
            <a:r>
              <a:rPr lang="en-US" altLang="zh-CN" dirty="0">
                <a:solidFill>
                  <a:srgbClr val="FF0000"/>
                </a:solidFill>
                <a:latin typeface="华文新魏" charset="0"/>
                <a:ea typeface="华文新魏" charset="0"/>
                <a:cs typeface="华文新魏" charset="0"/>
              </a:rPr>
              <a:t>)</a:t>
            </a:r>
            <a:endParaRPr lang="en-US" altLang="zh-CN" dirty="0">
              <a:solidFill>
                <a:srgbClr val="FF0000"/>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平均等待时间</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7.75ms</a:t>
            </a:r>
            <a:endParaRPr lang="en-US" altLang="zh-CN" dirty="0">
              <a:solidFill>
                <a:srgbClr val="0000FF"/>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平均周转时间是</a:t>
            </a:r>
            <a:r>
              <a:rPr lang="en-US" altLang="zh-CN" dirty="0">
                <a:latin typeface="华文新魏" charset="0"/>
                <a:ea typeface="华文新魏" charset="0"/>
                <a:cs typeface="华文新魏" charset="0"/>
              </a:rPr>
              <a:t>14.25 </a:t>
            </a:r>
            <a:r>
              <a:rPr lang="en-US" altLang="zh-CN" dirty="0" err="1">
                <a:latin typeface="华文新魏" charset="0"/>
                <a:ea typeface="华文新魏" charset="0"/>
                <a:cs typeface="华文新魏" charset="0"/>
              </a:rPr>
              <a:t>ms</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lvl="1"/>
            <a:endParaRPr lang="zh-CN" altLang="zh-CN" dirty="0"/>
          </a:p>
          <a:p>
            <a:endParaRPr kumimoji="1" lang="zh-CN" altLang="en-US" dirty="0"/>
          </a:p>
        </p:txBody>
      </p:sp>
      <p:pic>
        <p:nvPicPr>
          <p:cNvPr id="7" name="图片 6" descr="983A0318-079E-48BC-A5D3-1C752DF9188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88023" y="4005064"/>
            <a:ext cx="4311753" cy="2304256"/>
          </a:xfrm>
          <a:prstGeom prst="rect">
            <a:avLst/>
          </a:prstGeom>
        </p:spPr>
      </p:pic>
      <p:pic>
        <p:nvPicPr>
          <p:cNvPr id="9" name="图片 8" descr="D1F12A0B-048D-4507-AB29-27C1D46AA0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941168"/>
            <a:ext cx="3312368" cy="985498"/>
          </a:xfrm>
          <a:prstGeom prst="rect">
            <a:avLst/>
          </a:prstGeom>
        </p:spPr>
      </p:pic>
      <p:sp>
        <p:nvSpPr>
          <p:cNvPr id="1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最高响应比优先算法</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marL="457200" indent="-457200" eaLnBrk="1" hangingPunct="1"/>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与</a:t>
            </a: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片面的</a:t>
            </a:r>
            <a:r>
              <a:rPr lang="zh-CN" altLang="en-US" dirty="0">
                <a:latin typeface="华文新魏" charset="0"/>
                <a:ea typeface="华文新魏" charset="0"/>
                <a:cs typeface="华文新魏" charset="0"/>
              </a:rPr>
              <a:t>调度算法</a:t>
            </a:r>
            <a:endParaRPr lang="en-US" altLang="zh-CN" dirty="0">
              <a:latin typeface="华文新魏" charset="0"/>
              <a:ea typeface="华文新魏" charset="0"/>
              <a:cs typeface="华文新魏" charset="0"/>
            </a:endParaRPr>
          </a:p>
          <a:p>
            <a:pPr marL="898525" lvl="1" indent="-457200" eaLnBrk="1" hangingPunct="1"/>
            <a:r>
              <a:rPr lang="en-US" altLang="zh-CN" dirty="0">
                <a:solidFill>
                  <a:srgbClr val="0000FF"/>
                </a:solidFill>
                <a:latin typeface="华文新魏" charset="0"/>
                <a:ea typeface="华文新魏" charset="0"/>
                <a:cs typeface="华文新魏" charset="0"/>
              </a:rPr>
              <a:t>FCFS</a:t>
            </a:r>
            <a:r>
              <a:rPr lang="zh-CN" altLang="en-US" dirty="0">
                <a:latin typeface="华文新魏" charset="0"/>
                <a:ea typeface="华文新魏" charset="0"/>
                <a:cs typeface="华文新魏" charset="0"/>
              </a:rPr>
              <a:t>只考虑作业等候时间而</a:t>
            </a:r>
            <a:r>
              <a:rPr lang="zh-CN" altLang="en-US" dirty="0">
                <a:solidFill>
                  <a:srgbClr val="FF0000"/>
                </a:solidFill>
                <a:latin typeface="华文新魏" charset="0"/>
                <a:ea typeface="华文新魏" charset="0"/>
                <a:cs typeface="华文新魏" charset="0"/>
              </a:rPr>
              <a:t>忽视作业计算时问</a:t>
            </a:r>
            <a:endParaRPr lang="en-US" altLang="zh-CN" dirty="0">
              <a:solidFill>
                <a:srgbClr val="FF0000"/>
              </a:solidFill>
              <a:latin typeface="华文新魏" charset="0"/>
              <a:ea typeface="华文新魏" charset="0"/>
              <a:cs typeface="华文新魏" charset="0"/>
            </a:endParaRPr>
          </a:p>
          <a:p>
            <a:pPr marL="898525" lvl="1" indent="-457200" eaLnBrk="1" hangingPunct="1"/>
            <a:r>
              <a:rPr lang="en-US" altLang="zh-CN" dirty="0">
                <a:solidFill>
                  <a:srgbClr val="0000FF"/>
                </a:solidFill>
                <a:latin typeface="华文新魏" charset="0"/>
                <a:ea typeface="华文新魏" charset="0"/>
                <a:cs typeface="华文新魏" charset="0"/>
              </a:rPr>
              <a:t>SJF</a:t>
            </a:r>
            <a:r>
              <a:rPr lang="zh-CN" altLang="en-US" dirty="0">
                <a:latin typeface="华文新魏" charset="0"/>
                <a:ea typeface="华文新魏" charset="0"/>
                <a:cs typeface="华文新魏" charset="0"/>
              </a:rPr>
              <a:t>只考虑用户估计作业计算时间而</a:t>
            </a:r>
            <a:r>
              <a:rPr lang="zh-CN" altLang="en-US" dirty="0">
                <a:solidFill>
                  <a:srgbClr val="0000FF"/>
                </a:solidFill>
                <a:latin typeface="华文新魏" charset="0"/>
                <a:ea typeface="华文新魏" charset="0"/>
                <a:cs typeface="华文新魏" charset="0"/>
              </a:rPr>
              <a:t>忽视作业等待时间</a:t>
            </a:r>
            <a:endParaRPr lang="zh-CN" altLang="en-US" dirty="0">
              <a:solidFill>
                <a:srgbClr val="0000FF"/>
              </a:solidFill>
              <a:latin typeface="华文新魏" charset="0"/>
              <a:ea typeface="华文新魏" charset="0"/>
              <a:cs typeface="华文新魏" charset="0"/>
            </a:endParaRPr>
          </a:p>
          <a:p>
            <a:pPr marL="457200" indent="-457200" eaLnBrk="1" hangingPunct="1"/>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是介乎这两者之间的</a:t>
            </a:r>
            <a:r>
              <a:rPr lang="zh-CN" altLang="en-US" dirty="0">
                <a:solidFill>
                  <a:srgbClr val="FF0000"/>
                </a:solidFill>
                <a:latin typeface="华文新魏" charset="0"/>
                <a:ea typeface="华文新魏" charset="0"/>
                <a:cs typeface="华文新魏" charset="0"/>
              </a:rPr>
              <a:t>折衷的</a:t>
            </a:r>
            <a:r>
              <a:rPr lang="zh-CN" altLang="zh-CN" dirty="0">
                <a:solidFill>
                  <a:srgbClr val="FF0000"/>
                </a:solidFill>
              </a:rPr>
              <a:t>非剥夺式</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a:p>
            <a:pPr marL="898525" lvl="1" indent="-457200" eaLnBrk="1" hangingPunct="1"/>
            <a:r>
              <a:rPr lang="zh-CN" altLang="zh-CN" dirty="0">
                <a:solidFill>
                  <a:srgbClr val="0000FF"/>
                </a:solidFill>
              </a:rPr>
              <a:t>选择响应比最高者投入运行 </a:t>
            </a:r>
            <a:endParaRPr lang="en-US" altLang="zh-CN" dirty="0">
              <a:solidFill>
                <a:srgbClr val="0000FF"/>
              </a:solidFill>
              <a:latin typeface="华文新魏" charset="0"/>
              <a:ea typeface="华文新魏" charset="0"/>
              <a:cs typeface="华文新魏" charset="0"/>
            </a:endParaRPr>
          </a:p>
          <a:p>
            <a:pPr marL="1303655" lvl="2" indent="-457200" eaLnBrk="1" hangingPunct="1"/>
            <a:r>
              <a:rPr lang="zh-CN" altLang="en-US" dirty="0">
                <a:latin typeface="华文新魏" charset="0"/>
                <a:ea typeface="华文新魏" charset="0"/>
                <a:cs typeface="华文新魏" charset="0"/>
              </a:rPr>
              <a:t>既考虑作业等待时间，又考虑作业的运行时间</a:t>
            </a:r>
            <a:endParaRPr lang="en-US" altLang="zh-CN" dirty="0">
              <a:latin typeface="华文新魏" charset="0"/>
              <a:ea typeface="华文新魏" charset="0"/>
              <a:cs typeface="华文新魏" charset="0"/>
            </a:endParaRPr>
          </a:p>
          <a:p>
            <a:pPr marL="1303655" lvl="2" indent="-457200" eaLnBrk="1" hangingPunct="1"/>
            <a:r>
              <a:rPr lang="zh-CN" altLang="en-US" dirty="0">
                <a:latin typeface="华文新魏" charset="0"/>
                <a:ea typeface="华文新魏" charset="0"/>
                <a:cs typeface="华文新魏" charset="0"/>
              </a:rPr>
              <a:t>既照顾短作业又不使长作业的等待时间过长</a:t>
            </a:r>
            <a:endParaRPr lang="en-US" altLang="zh-CN" dirty="0">
              <a:latin typeface="华文新魏" charset="0"/>
              <a:ea typeface="华文新魏" charset="0"/>
              <a:cs typeface="华文新魏" charset="0"/>
            </a:endParaRPr>
          </a:p>
          <a:p>
            <a:pPr marL="457200" indent="-457200" eaLnBrk="1" hangingPunct="1"/>
            <a:r>
              <a:rPr lang="zh-CN" altLang="en-US" dirty="0">
                <a:latin typeface="华文新魏" charset="0"/>
                <a:ea typeface="华文新魏" charset="0"/>
                <a:cs typeface="华文新魏" charset="0"/>
              </a:rPr>
              <a:t>响应比定义</a:t>
            </a:r>
            <a:endParaRPr lang="en-US" altLang="zh-CN" dirty="0">
              <a:latin typeface="华文新魏" charset="0"/>
              <a:ea typeface="华文新魏" charset="0"/>
              <a:cs typeface="华文新魏" charset="0"/>
            </a:endParaRPr>
          </a:p>
          <a:p>
            <a:pPr lvl="1"/>
            <a:r>
              <a:rPr lang="zh-CN" altLang="en-US" dirty="0">
                <a:solidFill>
                  <a:srgbClr val="0000FF"/>
                </a:solidFill>
                <a:latin typeface="华文新魏" charset="0"/>
                <a:ea typeface="华文新魏" charset="0"/>
                <a:cs typeface="华文新魏" charset="0"/>
              </a:rPr>
              <a:t>响应比 ＝</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已等待时间</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估计运行时间</a:t>
            </a:r>
            <a:endParaRPr lang="en-US" altLang="zh-CN" dirty="0">
              <a:solidFill>
                <a:srgbClr val="0000FF"/>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短作业容易得到较高响应比</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长作业等待时间足够长后，也将获得足够高的响应比</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饥饿现象不会发生</a:t>
            </a:r>
            <a:endParaRPr lang="en-US" altLang="zh-CN" dirty="0">
              <a:latin typeface="华文新魏" charset="0"/>
              <a:ea typeface="华文新魏" charset="0"/>
              <a:cs typeface="华文新魏" charset="0"/>
            </a:endParaRPr>
          </a:p>
          <a:p>
            <a:pPr marL="447675" lvl="1" indent="-447675">
              <a:buClr>
                <a:srgbClr val="CC6600"/>
              </a:buClr>
              <a:buSzPct val="70000"/>
              <a:buFont typeface="Wingdings" panose="05000000000000000000" pitchFamily="2" charset="2"/>
              <a:buChar char="n"/>
            </a:pPr>
            <a:r>
              <a:rPr lang="en-US" altLang="zh-CN" dirty="0"/>
              <a:t>HRRF</a:t>
            </a:r>
            <a:r>
              <a:rPr lang="zh-CN" altLang="zh-CN" dirty="0"/>
              <a:t>算法缺点</a:t>
            </a:r>
            <a:endParaRPr lang="en-US" altLang="zh-CN" dirty="0"/>
          </a:p>
          <a:p>
            <a:pPr lvl="1"/>
            <a:r>
              <a:rPr lang="zh-CN" altLang="zh-CN" dirty="0">
                <a:latin typeface="华文新魏" charset="0"/>
                <a:ea typeface="华文新魏" charset="0"/>
                <a:cs typeface="华文新魏" charset="0"/>
              </a:rPr>
              <a:t>计算响应比导致一定时间开销，其性能比</a:t>
            </a:r>
            <a:r>
              <a:rPr lang="en-US" altLang="zh-CN" dirty="0">
                <a:latin typeface="华文新魏" charset="0"/>
                <a:ea typeface="华文新魏" charset="0"/>
                <a:cs typeface="华文新魏" charset="0"/>
              </a:rPr>
              <a:t>SJF</a:t>
            </a:r>
            <a:r>
              <a:rPr lang="zh-CN" altLang="zh-CN" dirty="0">
                <a:latin typeface="华文新魏" charset="0"/>
                <a:ea typeface="华文新魏" charset="0"/>
                <a:cs typeface="华文新魏" charset="0"/>
              </a:rPr>
              <a:t>算法略</a:t>
            </a:r>
            <a:r>
              <a:rPr lang="zh-CN" altLang="en-US" dirty="0"/>
              <a:t>差</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算法举例</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r>
              <a:rPr lang="zh-CN" altLang="en-US" dirty="0"/>
              <a:t>执行过程</a:t>
            </a:r>
            <a:endParaRPr lang="en-US" altLang="zh-CN" dirty="0"/>
          </a:p>
          <a:p>
            <a:pPr lvl="1"/>
            <a:r>
              <a:rPr lang="zh-CN" altLang="zh-CN" dirty="0"/>
              <a:t>开始时只有作业</a:t>
            </a:r>
            <a:r>
              <a:rPr lang="en-US" altLang="zh-CN" dirty="0"/>
              <a:t>1</a:t>
            </a:r>
            <a:r>
              <a:rPr lang="zh-CN" altLang="zh-CN" dirty="0"/>
              <a:t>，作业</a:t>
            </a:r>
            <a:r>
              <a:rPr lang="en-US" altLang="zh-CN" dirty="0"/>
              <a:t>1</a:t>
            </a:r>
            <a:r>
              <a:rPr lang="zh-CN" altLang="zh-CN" dirty="0"/>
              <a:t>被选中，执行时间</a:t>
            </a:r>
            <a:r>
              <a:rPr lang="en-US" altLang="zh-CN" dirty="0"/>
              <a:t>20 </a:t>
            </a:r>
            <a:r>
              <a:rPr lang="en-US" altLang="zh-CN" dirty="0" err="1"/>
              <a:t>ms</a:t>
            </a:r>
            <a:endParaRPr lang="zh-CN" altLang="zh-CN" dirty="0"/>
          </a:p>
          <a:p>
            <a:pPr lvl="1"/>
            <a:r>
              <a:rPr lang="zh-CN" altLang="zh-CN" dirty="0"/>
              <a:t>作业</a:t>
            </a:r>
            <a:r>
              <a:rPr lang="en-US" altLang="zh-CN" dirty="0"/>
              <a:t>1</a:t>
            </a:r>
            <a:r>
              <a:rPr lang="zh-CN" altLang="zh-CN" dirty="0">
                <a:solidFill>
                  <a:srgbClr val="0000FF"/>
                </a:solidFill>
              </a:rPr>
              <a:t>执行完毕</a:t>
            </a:r>
            <a:r>
              <a:rPr lang="zh-CN" altLang="zh-CN" dirty="0"/>
              <a:t>后，其他作业的响应比依次为</a:t>
            </a:r>
            <a:r>
              <a:rPr lang="en-US" altLang="zh-CN" dirty="0">
                <a:solidFill>
                  <a:srgbClr val="FF0000"/>
                </a:solidFill>
              </a:rPr>
              <a:t>1</a:t>
            </a:r>
            <a:r>
              <a:rPr lang="zh-CN" altLang="zh-CN" dirty="0">
                <a:solidFill>
                  <a:srgbClr val="FF0000"/>
                </a:solidFill>
              </a:rPr>
              <a:t>＋</a:t>
            </a:r>
            <a:r>
              <a:rPr lang="en-US" altLang="zh-CN" dirty="0">
                <a:solidFill>
                  <a:srgbClr val="FF0000"/>
                </a:solidFill>
              </a:rPr>
              <a:t>15/15</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10/5</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5/10</a:t>
            </a:r>
            <a:r>
              <a:rPr lang="zh-CN" altLang="zh-CN" dirty="0"/>
              <a:t>，作业</a:t>
            </a:r>
            <a:r>
              <a:rPr lang="en-US" altLang="zh-CN" dirty="0"/>
              <a:t>3</a:t>
            </a:r>
            <a:r>
              <a:rPr lang="zh-CN" altLang="zh-CN" dirty="0"/>
              <a:t>被选中，执行时间</a:t>
            </a:r>
            <a:r>
              <a:rPr lang="en-US" altLang="zh-CN" dirty="0"/>
              <a:t>5 </a:t>
            </a:r>
            <a:r>
              <a:rPr lang="en-US" altLang="zh-CN" dirty="0" err="1"/>
              <a:t>ms</a:t>
            </a:r>
            <a:endParaRPr lang="zh-CN" altLang="zh-CN" dirty="0"/>
          </a:p>
          <a:p>
            <a:pPr lvl="1"/>
            <a:r>
              <a:rPr lang="zh-CN" altLang="zh-CN" dirty="0"/>
              <a:t>作业</a:t>
            </a:r>
            <a:r>
              <a:rPr lang="en-US" altLang="zh-CN" dirty="0"/>
              <a:t>3</a:t>
            </a:r>
            <a:r>
              <a:rPr lang="zh-CN" altLang="zh-CN" dirty="0"/>
              <a:t>执行完毕后，剩余作业的响应比依次为</a:t>
            </a:r>
            <a:r>
              <a:rPr lang="en-US" altLang="zh-CN" dirty="0">
                <a:solidFill>
                  <a:srgbClr val="0000FF"/>
                </a:solidFill>
              </a:rPr>
              <a:t>1</a:t>
            </a:r>
            <a:r>
              <a:rPr lang="zh-CN" altLang="zh-CN" dirty="0">
                <a:solidFill>
                  <a:srgbClr val="0000FF"/>
                </a:solidFill>
              </a:rPr>
              <a:t>＋</a:t>
            </a:r>
            <a:r>
              <a:rPr lang="en-US" altLang="zh-CN" dirty="0">
                <a:solidFill>
                  <a:srgbClr val="0000FF"/>
                </a:solidFill>
              </a:rPr>
              <a:t>20/15</a:t>
            </a:r>
            <a:r>
              <a:rPr lang="zh-CN" altLang="zh-CN" dirty="0"/>
              <a:t>、</a:t>
            </a:r>
            <a:r>
              <a:rPr lang="en-US" altLang="zh-CN" dirty="0">
                <a:solidFill>
                  <a:srgbClr val="0000FF"/>
                </a:solidFill>
              </a:rPr>
              <a:t>1</a:t>
            </a:r>
            <a:r>
              <a:rPr lang="zh-CN" altLang="zh-CN" dirty="0">
                <a:solidFill>
                  <a:srgbClr val="0000FF"/>
                </a:solidFill>
              </a:rPr>
              <a:t>＋</a:t>
            </a:r>
            <a:r>
              <a:rPr lang="en-US" altLang="zh-CN" dirty="0">
                <a:solidFill>
                  <a:srgbClr val="0000FF"/>
                </a:solidFill>
              </a:rPr>
              <a:t>10/10</a:t>
            </a:r>
            <a:r>
              <a:rPr lang="zh-CN" altLang="zh-CN" dirty="0"/>
              <a:t>，作业</a:t>
            </a:r>
            <a:r>
              <a:rPr lang="en-US" altLang="zh-CN" dirty="0"/>
              <a:t>2</a:t>
            </a:r>
            <a:r>
              <a:rPr lang="zh-CN" altLang="zh-CN" dirty="0"/>
              <a:t>被选中，执行时间</a:t>
            </a:r>
            <a:r>
              <a:rPr lang="en-US" altLang="zh-CN" dirty="0"/>
              <a:t>15 </a:t>
            </a:r>
            <a:r>
              <a:rPr lang="en-US" altLang="zh-CN" dirty="0" err="1"/>
              <a:t>ms</a:t>
            </a:r>
            <a:endParaRPr lang="en-US" altLang="zh-CN" dirty="0"/>
          </a:p>
          <a:p>
            <a:pPr lvl="1"/>
            <a:r>
              <a:rPr lang="zh-CN" altLang="zh-CN" dirty="0"/>
              <a:t>作业</a:t>
            </a:r>
            <a:r>
              <a:rPr lang="en-US" altLang="zh-CN" dirty="0"/>
              <a:t>2</a:t>
            </a:r>
            <a:r>
              <a:rPr lang="zh-CN" altLang="zh-CN" dirty="0"/>
              <a:t>执行完毕后，作业</a:t>
            </a:r>
            <a:r>
              <a:rPr lang="en-US" altLang="zh-CN" dirty="0"/>
              <a:t>4</a:t>
            </a:r>
            <a:r>
              <a:rPr lang="zh-CN" altLang="zh-CN" dirty="0"/>
              <a:t>被选中，执行时间</a:t>
            </a:r>
            <a:r>
              <a:rPr lang="en-US" altLang="zh-CN" dirty="0"/>
              <a:t>10 </a:t>
            </a:r>
            <a:r>
              <a:rPr lang="en-US" altLang="zh-CN" dirty="0" err="1"/>
              <a:t>ms</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T=26.25</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W=2.46</a:t>
            </a:r>
            <a:endParaRPr lang="en-US" altLang="zh-CN" dirty="0">
              <a:latin typeface="华文新魏" charset="0"/>
              <a:ea typeface="华文新魏" charset="0"/>
              <a:cs typeface="华文新魏" charset="0"/>
            </a:endParaRPr>
          </a:p>
          <a:p>
            <a:endParaRPr kumimoji="1" lang="zh-CN" altLang="en-US" dirty="0"/>
          </a:p>
        </p:txBody>
      </p:sp>
      <p:pic>
        <p:nvPicPr>
          <p:cNvPr id="5" name="图片 4" descr="CF46CE0C-FD56-4013-BE4B-35F853F2A4A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4509120"/>
            <a:ext cx="3918811" cy="1944216"/>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算法举例</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lnSpc>
                <a:spcPct val="90000"/>
              </a:lnSpc>
            </a:pP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T=25</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W=2.25</a:t>
            </a:r>
            <a:endParaRPr lang="en-US" altLang="zh-CN" sz="3200" dirty="0">
              <a:latin typeface="宋体" panose="02010600030101010101" pitchFamily="2" charset="-122"/>
              <a:ea typeface="宋体" panose="02010600030101010101" pitchFamily="2" charset="-122"/>
              <a:cs typeface="Times New Roman" panose="02020603050405020304" pitchFamily="18" charset="0"/>
            </a:endParaRPr>
          </a:p>
          <a:p>
            <a:pPr algn="just" eaLnBrk="1" hangingPunct="1">
              <a:lnSpc>
                <a:spcPct val="90000"/>
              </a:lnSpc>
            </a:pPr>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T=28.75</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W=3.125</a:t>
            </a:r>
            <a:endParaRPr lang="en-US" altLang="zh-CN" dirty="0">
              <a:latin typeface="华文新魏" charset="0"/>
              <a:ea typeface="华文新魏" charset="0"/>
              <a:cs typeface="华文新魏" charset="0"/>
            </a:endParaRPr>
          </a:p>
          <a:p>
            <a:pPr algn="just" eaLnBrk="1" hangingPunct="1">
              <a:lnSpc>
                <a:spcPct val="90000"/>
              </a:lnSpc>
            </a:pPr>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en-US" altLang="en-US" dirty="0">
                <a:latin typeface="华文新魏" charset="0"/>
                <a:ea typeface="华文新魏" charset="0"/>
                <a:cs typeface="华文新魏" charset="0"/>
              </a:rPr>
              <a:t>、</a:t>
            </a:r>
            <a:r>
              <a:rPr lang="en-US" altLang="en-US" dirty="0">
                <a:latin typeface="华文新魏" charset="0"/>
                <a:ea typeface="华文新魏" charset="0"/>
                <a:cs typeface="华文新魏" charset="0"/>
              </a:rPr>
              <a:t>3</a:t>
            </a:r>
            <a:r>
              <a:rPr lang="en-US" altLang="en-US" dirty="0">
                <a:latin typeface="华文新魏" charset="0"/>
                <a:ea typeface="华文新魏" charset="0"/>
                <a:cs typeface="华文新魏" charset="0"/>
              </a:rPr>
              <a:t>、</a:t>
            </a:r>
            <a:r>
              <a:rPr lang="en-US" altLang="en-US" dirty="0">
                <a:latin typeface="华文新魏" charset="0"/>
                <a:ea typeface="华文新魏" charset="0"/>
                <a:cs typeface="华文新魏" charset="0"/>
              </a:rPr>
              <a:t>2</a:t>
            </a:r>
            <a:r>
              <a:rPr lang="en-US" altLang="en-US" dirty="0">
                <a:latin typeface="华文新魏" charset="0"/>
                <a:ea typeface="华文新魏" charset="0"/>
                <a:cs typeface="华文新魏" charset="0"/>
              </a:rPr>
              <a:t>、</a:t>
            </a:r>
            <a:r>
              <a:rPr lang="en-US" altLang="en-US" dirty="0">
                <a:latin typeface="华文新魏" charset="0"/>
                <a:ea typeface="华文新魏" charset="0"/>
                <a:cs typeface="华文新魏" charset="0"/>
              </a:rPr>
              <a:t>4</a:t>
            </a:r>
            <a:endParaRPr lang="en-US" altLang="en-US"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T=26.25</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W=2.46</a:t>
            </a:r>
            <a:endParaRPr lang="en-US" altLang="zh-CN" dirty="0">
              <a:latin typeface="华文新魏" charset="0"/>
              <a:ea typeface="华文新魏" charset="0"/>
              <a:cs typeface="华文新魏" charset="0"/>
            </a:endParaRPr>
          </a:p>
          <a:p>
            <a:pPr lvl="1" algn="just" eaLnBrk="1" hangingPunct="1">
              <a:lnSpc>
                <a:spcPct val="90000"/>
              </a:lnSpc>
            </a:pPr>
            <a:endPar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endParaRPr kumimoji="1" lang="zh-CN" altLang="en-US" dirty="0"/>
          </a:p>
        </p:txBody>
      </p:sp>
      <p:pic>
        <p:nvPicPr>
          <p:cNvPr id="5" name="图片 4" descr="CF46CE0C-FD56-4013-BE4B-35F853F2A4A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73773" y="4542165"/>
            <a:ext cx="3462723" cy="1717940"/>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
        <p:nvSpPr>
          <p:cNvPr id="4" name="矩形 3"/>
          <p:cNvSpPr/>
          <p:nvPr/>
        </p:nvSpPr>
        <p:spPr>
          <a:xfrm>
            <a:off x="553303" y="4535759"/>
            <a:ext cx="5383144" cy="371512"/>
          </a:xfrm>
          <a:prstGeom prst="rect">
            <a:avLst/>
          </a:prstGeom>
        </p:spPr>
        <p:txBody>
          <a:bodyPr wrap="square">
            <a:spAutoFit/>
          </a:bodyPr>
          <a:lstStyle/>
          <a:p>
            <a:pPr algn="just" eaLnBrk="1" hangingPunct="1">
              <a:lnSpc>
                <a:spcPct val="90000"/>
              </a:lnSpc>
            </a:pPr>
            <a:r>
              <a:rPr lang="en-US" altLang="zh-CN" sz="2000" b="1" dirty="0">
                <a:solidFill>
                  <a:srgbClr val="FF0000"/>
                </a:solidFill>
                <a:latin typeface="华文新魏" charset="0"/>
                <a:ea typeface="华文新魏" charset="0"/>
                <a:cs typeface="华文新魏" charset="0"/>
              </a:rPr>
              <a:t>HRRF</a:t>
            </a:r>
            <a:r>
              <a:rPr lang="zh-CN" altLang="zh-CN" sz="2000" b="1" dirty="0">
                <a:solidFill>
                  <a:srgbClr val="FF0000"/>
                </a:solidFill>
                <a:latin typeface="华文新魏" charset="0"/>
                <a:ea typeface="华文新魏" charset="0"/>
                <a:cs typeface="华文新魏" charset="0"/>
              </a:rPr>
              <a:t>算法性能界于</a:t>
            </a:r>
            <a:r>
              <a:rPr lang="en-US" altLang="zh-CN" sz="2000" b="1" dirty="0">
                <a:solidFill>
                  <a:srgbClr val="FF0000"/>
                </a:solidFill>
                <a:latin typeface="华文新魏" charset="0"/>
                <a:ea typeface="华文新魏" charset="0"/>
                <a:cs typeface="华文新魏" charset="0"/>
              </a:rPr>
              <a:t>SJF</a:t>
            </a:r>
            <a:r>
              <a:rPr lang="zh-CN" altLang="zh-CN" sz="2000" b="1" dirty="0">
                <a:solidFill>
                  <a:srgbClr val="FF0000"/>
                </a:solidFill>
                <a:latin typeface="华文新魏" charset="0"/>
                <a:ea typeface="华文新魏" charset="0"/>
                <a:cs typeface="华文新魏" charset="0"/>
              </a:rPr>
              <a:t>算法</a:t>
            </a:r>
            <a:r>
              <a:rPr lang="zh-CN" altLang="zh-CN" sz="2000" b="1" dirty="0">
                <a:solidFill>
                  <a:srgbClr val="FF0000"/>
                </a:solidFill>
                <a:latin typeface="华文新魏" charset="0"/>
                <a:ea typeface="华文新魏" charset="0"/>
              </a:rPr>
              <a:t>和</a:t>
            </a:r>
            <a:r>
              <a:rPr lang="en-US" altLang="zh-CN" sz="2000" b="1" dirty="0">
                <a:solidFill>
                  <a:srgbClr val="FF0000"/>
                </a:solidFill>
                <a:latin typeface="华文新魏" charset="0"/>
                <a:ea typeface="华文新魏" charset="0"/>
              </a:rPr>
              <a:t>FCFS</a:t>
            </a:r>
            <a:r>
              <a:rPr lang="zh-CN" altLang="zh-CN" sz="2000" b="1" dirty="0">
                <a:solidFill>
                  <a:srgbClr val="FF0000"/>
                </a:solidFill>
                <a:latin typeface="华文新魏" charset="0"/>
                <a:ea typeface="华文新魏" charset="0"/>
              </a:rPr>
              <a:t>算法之间 </a:t>
            </a:r>
            <a:endParaRPr lang="en-US" altLang="zh-CN" sz="2000" b="1" dirty="0">
              <a:solidFill>
                <a:srgbClr val="FF0000"/>
              </a:solidFill>
              <a:latin typeface="华文新魏" charset="0"/>
              <a:ea typeface="华文新魏"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优先级调度算法</a:t>
            </a:r>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en-US" altLang="zh-CN" dirty="0">
                <a:effectLst/>
                <a:latin typeface="华文新魏" charset="0"/>
                <a:ea typeface="华文新魏" charset="0"/>
                <a:cs typeface="华文新魏" charset="0"/>
              </a:rPr>
              <a:t> </a:t>
            </a:r>
            <a:r>
              <a:rPr lang="zh-CN" altLang="en-US" dirty="0">
                <a:effectLst/>
                <a:latin typeface="华文新魏" charset="0"/>
                <a:ea typeface="华文新魏" charset="0"/>
                <a:cs typeface="华文新魏" charset="0"/>
              </a:rPr>
              <a:t>静态优先数法</a:t>
            </a:r>
            <a:endParaRPr lang="zh-CN" altLang="en-US"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使用</a:t>
            </a:r>
            <a:r>
              <a:rPr lang="zh-CN" altLang="en-US" dirty="0">
                <a:solidFill>
                  <a:srgbClr val="FF0000"/>
                </a:solidFill>
                <a:latin typeface="华文新魏" charset="0"/>
                <a:ea typeface="华文新魏" charset="0"/>
                <a:cs typeface="华文新魏" charset="0"/>
              </a:rPr>
              <a:t>外围设备频繁者</a:t>
            </a:r>
            <a:r>
              <a:rPr lang="zh-CN" altLang="en-US" dirty="0">
                <a:solidFill>
                  <a:schemeClr val="tx2"/>
                </a:solidFill>
                <a:latin typeface="华文新魏" charset="0"/>
                <a:ea typeface="华文新魏" charset="0"/>
                <a:cs typeface="华文新魏" charset="0"/>
              </a:rPr>
              <a:t>优先数大</a:t>
            </a:r>
            <a:r>
              <a:rPr lang="zh-CN" altLang="en-US" dirty="0">
                <a:latin typeface="华文新魏" charset="0"/>
                <a:ea typeface="华文新魏" charset="0"/>
                <a:cs typeface="华文新魏" charset="0"/>
              </a:rPr>
              <a:t>，这样有利于提高效率</a:t>
            </a:r>
            <a:endParaRPr lang="zh-CN" altLang="en-US" dirty="0">
              <a:latin typeface="华文新魏" charset="0"/>
              <a:ea typeface="华文新魏" charset="0"/>
              <a:cs typeface="华文新魏" charset="0"/>
            </a:endParaRPr>
          </a:p>
          <a:p>
            <a:pPr lvl="1">
              <a:spcBef>
                <a:spcPts val="0"/>
              </a:spcBef>
            </a:pPr>
            <a:r>
              <a:rPr lang="zh-CN" altLang="en-US" dirty="0">
                <a:solidFill>
                  <a:srgbClr val="FF0000"/>
                </a:solidFill>
                <a:latin typeface="华文新魏" charset="0"/>
                <a:ea typeface="华文新魏" charset="0"/>
                <a:cs typeface="华文新魏" charset="0"/>
              </a:rPr>
              <a:t>重要算题程序</a:t>
            </a:r>
            <a:r>
              <a:rPr lang="zh-CN" altLang="en-US" dirty="0">
                <a:latin typeface="华文新魏" charset="0"/>
                <a:ea typeface="华文新魏" charset="0"/>
                <a:cs typeface="华文新魏" charset="0"/>
              </a:rPr>
              <a:t>的进程优先数大，这样有利于用户</a:t>
            </a:r>
            <a:endParaRPr lang="zh-CN" altLang="en-US" dirty="0">
              <a:latin typeface="华文新魏" charset="0"/>
              <a:ea typeface="华文新魏" charset="0"/>
              <a:cs typeface="华文新魏" charset="0"/>
            </a:endParaRPr>
          </a:p>
          <a:p>
            <a:pPr lvl="1">
              <a:spcBef>
                <a:spcPts val="0"/>
              </a:spcBef>
            </a:pPr>
            <a:r>
              <a:rPr lang="zh-CN" altLang="en-US" dirty="0">
                <a:solidFill>
                  <a:srgbClr val="FF0000"/>
                </a:solidFill>
                <a:latin typeface="华文新魏" charset="0"/>
                <a:ea typeface="华文新魏" charset="0"/>
                <a:cs typeface="华文新魏" charset="0"/>
              </a:rPr>
              <a:t>进入计算机时间长</a:t>
            </a:r>
            <a:r>
              <a:rPr lang="zh-CN" altLang="en-US" dirty="0">
                <a:latin typeface="华文新魏" charset="0"/>
                <a:ea typeface="华文新魏" charset="0"/>
                <a:cs typeface="华文新魏" charset="0"/>
              </a:rPr>
              <a:t>的进程优先数大，这样有利于缩短作业完成的时间</a:t>
            </a:r>
            <a:endParaRPr lang="zh-CN" altLang="en-US" dirty="0">
              <a:latin typeface="华文新魏" charset="0"/>
              <a:ea typeface="华文新魏" charset="0"/>
              <a:cs typeface="华文新魏" charset="0"/>
            </a:endParaRPr>
          </a:p>
          <a:p>
            <a:pPr lvl="1">
              <a:spcBef>
                <a:spcPts val="0"/>
              </a:spcBef>
            </a:pPr>
            <a:r>
              <a:rPr lang="zh-CN" altLang="en-US" dirty="0">
                <a:solidFill>
                  <a:srgbClr val="FF0000"/>
                </a:solidFill>
                <a:latin typeface="华文新魏" charset="0"/>
                <a:ea typeface="华文新魏" charset="0"/>
                <a:cs typeface="华文新魏" charset="0"/>
              </a:rPr>
              <a:t>交互式用户</a:t>
            </a:r>
            <a:r>
              <a:rPr lang="zh-CN" altLang="en-US" dirty="0">
                <a:latin typeface="华文新魏" charset="0"/>
                <a:ea typeface="华文新魏" charset="0"/>
                <a:cs typeface="华文新魏" charset="0"/>
              </a:rPr>
              <a:t>的进程优先数大，这样有利于终端用户的响应时间等等</a:t>
            </a:r>
            <a:endParaRPr lang="en-US" altLang="zh-CN" dirty="0">
              <a:latin typeface="华文新魏" charset="0"/>
              <a:ea typeface="华文新魏" charset="0"/>
              <a:cs typeface="华文新魏" charset="0"/>
            </a:endParaRPr>
          </a:p>
          <a:p>
            <a:pPr>
              <a:lnSpc>
                <a:spcPct val="90000"/>
              </a:lnSpc>
            </a:pPr>
            <a:r>
              <a:rPr lang="zh-CN" altLang="en-US" dirty="0">
                <a:effectLst/>
                <a:latin typeface="华文新魏" charset="0"/>
                <a:ea typeface="华文新魏" charset="0"/>
                <a:cs typeface="华文新魏" charset="0"/>
              </a:rPr>
              <a:t>动态优先数法</a:t>
            </a:r>
            <a:endParaRPr lang="zh-CN" altLang="en-US" dirty="0">
              <a:effectLst/>
              <a:latin typeface="华文新魏" charset="0"/>
              <a:ea typeface="华文新魏" charset="0"/>
              <a:cs typeface="华文新魏" charset="0"/>
            </a:endParaRPr>
          </a:p>
          <a:p>
            <a:pPr lvl="1">
              <a:lnSpc>
                <a:spcPct val="90000"/>
              </a:lnSpc>
            </a:pPr>
            <a:r>
              <a:rPr lang="zh-CN" altLang="en-US" dirty="0">
                <a:latin typeface="华文新魏" charset="0"/>
                <a:ea typeface="华文新魏" charset="0"/>
                <a:cs typeface="华文新魏" charset="0"/>
              </a:rPr>
              <a:t>根据进程</a:t>
            </a:r>
            <a:r>
              <a:rPr lang="zh-CN" altLang="en-US" dirty="0">
                <a:solidFill>
                  <a:srgbClr val="FF0000"/>
                </a:solidFill>
                <a:latin typeface="华文新魏" charset="0"/>
                <a:ea typeface="华文新魏" charset="0"/>
                <a:cs typeface="华文新魏" charset="0"/>
              </a:rPr>
              <a:t>占有</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时间</a:t>
            </a:r>
            <a:r>
              <a:rPr lang="zh-CN" altLang="en-US" dirty="0">
                <a:latin typeface="华文新魏" charset="0"/>
                <a:ea typeface="华文新魏" charset="0"/>
                <a:cs typeface="华文新魏" charset="0"/>
              </a:rPr>
              <a:t>多少来决定</a:t>
            </a:r>
            <a:endParaRPr lang="en-US" altLang="zh-CN" dirty="0">
              <a:latin typeface="华文新魏" charset="0"/>
              <a:ea typeface="华文新魏" charset="0"/>
              <a:cs typeface="华文新魏" charset="0"/>
            </a:endParaRPr>
          </a:p>
          <a:p>
            <a:pPr lvl="2">
              <a:lnSpc>
                <a:spcPct val="90000"/>
              </a:lnSpc>
            </a:pPr>
            <a:r>
              <a:rPr lang="zh-CN" altLang="en-US" b="1" dirty="0">
                <a:latin typeface="华文新魏" charset="0"/>
                <a:ea typeface="华文新魏" charset="0"/>
                <a:cs typeface="华文新魏" charset="0"/>
              </a:rPr>
              <a:t>当进程占有</a:t>
            </a:r>
            <a:r>
              <a:rPr lang="en-US" altLang="zh-CN" b="1" dirty="0">
                <a:latin typeface="华文新魏" charset="0"/>
                <a:ea typeface="华文新魏" charset="0"/>
                <a:cs typeface="华文新魏" charset="0"/>
              </a:rPr>
              <a:t>CPU</a:t>
            </a:r>
            <a:r>
              <a:rPr lang="zh-CN" altLang="en-US" b="1" dirty="0">
                <a:latin typeface="华文新魏" charset="0"/>
                <a:ea typeface="华文新魏" charset="0"/>
                <a:cs typeface="华文新魏" charset="0"/>
              </a:rPr>
              <a:t>时间愈长</a:t>
            </a:r>
            <a:r>
              <a:rPr lang="zh-CN" altLang="zh-CN" b="1" dirty="0">
                <a:latin typeface="华文新魏" charset="0"/>
                <a:ea typeface="华文新魏" charset="0"/>
                <a:cs typeface="华文新魏" charset="0"/>
              </a:rPr>
              <a:t>，</a:t>
            </a:r>
            <a:r>
              <a:rPr lang="zh-CN" altLang="en-US" b="1" dirty="0">
                <a:latin typeface="华文新魏" charset="0"/>
                <a:ea typeface="华文新魏" charset="0"/>
                <a:cs typeface="华文新魏" charset="0"/>
              </a:rPr>
              <a:t>被阻塞后再次获得调度的优先级就越低</a:t>
            </a:r>
            <a:endParaRPr lang="en-US" altLang="zh-CN" b="1" dirty="0">
              <a:latin typeface="华文新魏" charset="0"/>
              <a:ea typeface="华文新魏" charset="0"/>
              <a:cs typeface="华文新魏" charset="0"/>
            </a:endParaRPr>
          </a:p>
          <a:p>
            <a:pPr lvl="1">
              <a:lnSpc>
                <a:spcPct val="90000"/>
              </a:lnSpc>
            </a:pPr>
            <a:r>
              <a:rPr lang="zh-CN" altLang="en-US" dirty="0">
                <a:latin typeface="华文新魏" charset="0"/>
                <a:ea typeface="华文新魏" charset="0"/>
                <a:cs typeface="华文新魏" charset="0"/>
              </a:rPr>
              <a:t>根据进程</a:t>
            </a:r>
            <a:r>
              <a:rPr lang="zh-CN" altLang="en-US" dirty="0">
                <a:solidFill>
                  <a:srgbClr val="FF0000"/>
                </a:solidFill>
                <a:latin typeface="华文新魏" charset="0"/>
                <a:ea typeface="华文新魏" charset="0"/>
                <a:cs typeface="华文新魏" charset="0"/>
              </a:rPr>
              <a:t>等待</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时间</a:t>
            </a:r>
            <a:r>
              <a:rPr lang="zh-CN" altLang="en-US" dirty="0">
                <a:latin typeface="华文新魏" charset="0"/>
                <a:ea typeface="华文新魏" charset="0"/>
                <a:cs typeface="华文新魏" charset="0"/>
              </a:rPr>
              <a:t>多少来决定</a:t>
            </a:r>
            <a:endParaRPr lang="en-US" altLang="zh-CN" dirty="0">
              <a:latin typeface="华文新魏" charset="0"/>
              <a:ea typeface="华文新魏" charset="0"/>
              <a:cs typeface="华文新魏" charset="0"/>
            </a:endParaRPr>
          </a:p>
          <a:p>
            <a:pPr lvl="2">
              <a:lnSpc>
                <a:spcPct val="90000"/>
              </a:lnSpc>
            </a:pPr>
            <a:r>
              <a:rPr lang="zh-CN" altLang="en-US" b="1" dirty="0">
                <a:latin typeface="华文新魏" charset="0"/>
                <a:ea typeface="华文新魏" charset="0"/>
                <a:cs typeface="华文新魏" charset="0"/>
              </a:rPr>
              <a:t>当进程在就绪队列中等待时间愈长，被阻塞之后再次获得调度的优先级就越高</a:t>
            </a:r>
            <a:endParaRPr lang="zh-CN" altLang="en-US" b="1" dirty="0">
              <a:latin typeface="华文新魏" charset="0"/>
              <a:ea typeface="华文新魏" charset="0"/>
              <a:cs typeface="华文新魏" charset="0"/>
            </a:endParaRPr>
          </a:p>
          <a:p>
            <a:pPr>
              <a:spcBef>
                <a:spcPts val="0"/>
              </a:spcBef>
            </a:pP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时间片轮转调度算法</a:t>
            </a:r>
            <a:endParaRPr lang="zh-CN" altLang="en-US" dirty="0">
              <a:latin typeface="华文新魏" charset="0"/>
              <a:ea typeface="华文新魏" charset="0"/>
              <a:cs typeface="华文新魏" charset="0"/>
            </a:endParaRPr>
          </a:p>
          <a:p>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zh-CN" altLang="en-US" dirty="0">
                <a:effectLst/>
                <a:latin typeface="华文新魏" charset="0"/>
                <a:ea typeface="华文新魏" charset="0"/>
                <a:cs typeface="华文新魏" charset="0"/>
              </a:rPr>
              <a:t>时间片调度</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调度程序每次把</a:t>
            </a:r>
            <a:r>
              <a:rPr lang="en-US" altLang="zh-CN" dirty="0">
                <a:effectLst/>
                <a:latin typeface="华文新魏" charset="0"/>
                <a:ea typeface="华文新魏" charset="0"/>
                <a:cs typeface="华文新魏" charset="0"/>
              </a:rPr>
              <a:t>CPU</a:t>
            </a:r>
            <a:r>
              <a:rPr lang="zh-CN" altLang="en-US" dirty="0">
                <a:effectLst/>
                <a:latin typeface="华文新魏" charset="0"/>
                <a:ea typeface="华文新魏" charset="0"/>
                <a:cs typeface="华文新魏" charset="0"/>
              </a:rPr>
              <a:t>分配给就绪队列首进程使用一个</a:t>
            </a:r>
            <a:r>
              <a:rPr lang="zh-CN" altLang="en-US" dirty="0">
                <a:solidFill>
                  <a:srgbClr val="FF0000"/>
                </a:solidFill>
                <a:effectLst/>
                <a:latin typeface="华文新魏" charset="0"/>
                <a:ea typeface="华文新魏" charset="0"/>
                <a:cs typeface="华文新魏" charset="0"/>
              </a:rPr>
              <a:t>时间片</a:t>
            </a:r>
            <a:r>
              <a:rPr lang="zh-CN" altLang="en-US" dirty="0">
                <a:effectLst/>
                <a:latin typeface="华文新魏" charset="0"/>
                <a:ea typeface="华文新魏" charset="0"/>
                <a:cs typeface="华文新魏" charset="0"/>
              </a:rPr>
              <a:t>，就绪队列中的每个进程轮流地运行一个时间片</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当这个时间片结束时，强迫一个进程让出处理器，让它排列到就绪队列的尾部，等候下一轮调度</a:t>
            </a:r>
            <a:endParaRPr lang="zh-CN" altLang="en-US" dirty="0">
              <a:effectLst/>
              <a:latin typeface="华文新魏" charset="0"/>
              <a:ea typeface="华文新魏" charset="0"/>
              <a:cs typeface="华文新魏" charset="0"/>
            </a:endParaRPr>
          </a:p>
          <a:p>
            <a:pPr>
              <a:spcBef>
                <a:spcPts val="0"/>
              </a:spcBef>
            </a:pPr>
            <a:r>
              <a:rPr lang="zh-CN" altLang="en-US" dirty="0">
                <a:effectLst/>
                <a:latin typeface="华文新魏" charset="0"/>
                <a:ea typeface="华文新魏" charset="0"/>
                <a:cs typeface="华文新魏" charset="0"/>
              </a:rPr>
              <a:t>轮转策略可防止那些</a:t>
            </a:r>
            <a:r>
              <a:rPr lang="zh-CN" altLang="en-US" dirty="0">
                <a:solidFill>
                  <a:srgbClr val="FF0000"/>
                </a:solidFill>
                <a:effectLst/>
                <a:latin typeface="华文新魏" charset="0"/>
                <a:ea typeface="华文新魏" charset="0"/>
                <a:cs typeface="华文新魏" charset="0"/>
              </a:rPr>
              <a:t>很少使用外围设备的进程过长的占用处理器</a:t>
            </a:r>
            <a:r>
              <a:rPr lang="zh-CN" altLang="en-US" dirty="0">
                <a:effectLst/>
                <a:latin typeface="华文新魏" charset="0"/>
                <a:ea typeface="华文新魏" charset="0"/>
                <a:cs typeface="华文新魏" charset="0"/>
              </a:rPr>
              <a:t>而使得要使用外围设备的那些进程没有机会去启动外围设备</a:t>
            </a:r>
            <a:endParaRPr lang="zh-CN" altLang="en-US" dirty="0">
              <a:effectLst/>
              <a:latin typeface="华文新魏" charset="0"/>
              <a:ea typeface="华文新魏" charset="0"/>
              <a:cs typeface="华文新魏" charset="0"/>
            </a:endParaRPr>
          </a:p>
          <a:p>
            <a:pPr>
              <a:spcBef>
                <a:spcPts val="0"/>
              </a:spcBef>
            </a:pPr>
            <a:r>
              <a:rPr lang="zh-CN" altLang="en-US" dirty="0">
                <a:effectLst/>
                <a:latin typeface="华文新魏" charset="0"/>
                <a:ea typeface="华文新魏" charset="0"/>
                <a:cs typeface="华文新魏" charset="0"/>
              </a:rPr>
              <a:t>轮转策略与间隔时钟 </a:t>
            </a:r>
            <a:endParaRPr lang="en-US" altLang="zh-CN"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时间片的设定</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827088" y="1412875"/>
            <a:ext cx="7351712" cy="4752975"/>
          </a:xfrm>
        </p:spPr>
        <p:txBody>
          <a:bodyPr/>
          <a:lstStyle/>
          <a:p>
            <a:pPr eaLnBrk="1" hangingPunct="1">
              <a:lnSpc>
                <a:spcPct val="80000"/>
              </a:lnSpc>
              <a:buFontTx/>
              <a:buNone/>
              <a:tabLst>
                <a:tab pos="2222500" algn="ctr"/>
                <a:tab pos="3997325" algn="ctr"/>
              </a:tabLst>
            </a:pPr>
            <a:r>
              <a:rPr lang="en-US" altLang="zh-CN" sz="2000" dirty="0">
                <a:latin typeface="Times New Roman" panose="02020603050405020304" pitchFamily="18" charset="0"/>
                <a:ea typeface="宋体" panose="02010600030101010101" pitchFamily="2" charset="-122"/>
              </a:rPr>
              <a:t>		</a:t>
            </a:r>
            <a:r>
              <a:rPr lang="zh-CN" altLang="en-US" dirty="0">
                <a:latin typeface="STXinwei" panose="02010800040101010101" pitchFamily="2" charset="-122"/>
                <a:ea typeface="STXinwei" panose="02010800040101010101" pitchFamily="2" charset="-122"/>
                <a:cs typeface="华文新魏" charset="0"/>
              </a:rPr>
              <a:t>进程</a:t>
            </a:r>
            <a:r>
              <a:rPr lang="en-US" altLang="zh-CN" sz="2000"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cs typeface="华文新魏" charset="0"/>
              </a:rPr>
              <a:t>突发周期</a:t>
            </a:r>
            <a:endParaRPr lang="en-US" altLang="zh-CN" dirty="0">
              <a:latin typeface="STXinwei" panose="02010800040101010101" pitchFamily="2" charset="-122"/>
              <a:ea typeface="STXinwei" panose="02010800040101010101" pitchFamily="2" charset="-122"/>
              <a:cs typeface="华文新魏" charset="0"/>
            </a:endParaRPr>
          </a:p>
          <a:p>
            <a:pPr eaLnBrk="1" hangingPunct="1">
              <a:lnSpc>
                <a:spcPct val="80000"/>
              </a:lnSpc>
              <a:buFontTx/>
              <a:buNone/>
              <a:tabLst>
                <a:tab pos="2222500" algn="ctr"/>
                <a:tab pos="3997325" algn="ctr"/>
              </a:tabLst>
            </a:pPr>
            <a:r>
              <a:rPr lang="en-US" altLang="zh-CN" sz="2000" i="1" dirty="0">
                <a:latin typeface="STXinwei" panose="02010800040101010101" pitchFamily="2" charset="-122"/>
                <a:ea typeface="STXinwei" panose="02010800040101010101" pitchFamily="2" charset="-122"/>
              </a:rPr>
              <a:t>		P</a:t>
            </a:r>
            <a:r>
              <a:rPr lang="en-US" altLang="zh-CN" sz="2000" i="1" baseline="-25000" dirty="0">
                <a:latin typeface="STXinwei" panose="02010800040101010101" pitchFamily="2" charset="-122"/>
                <a:ea typeface="STXinwei" panose="02010800040101010101" pitchFamily="2" charset="-122"/>
              </a:rPr>
              <a:t>1	</a:t>
            </a:r>
            <a:r>
              <a:rPr lang="en-US" altLang="zh-CN" sz="2000" dirty="0">
                <a:latin typeface="STXinwei" panose="02010800040101010101" pitchFamily="2" charset="-122"/>
                <a:ea typeface="STXinwei" panose="02010800040101010101" pitchFamily="2" charset="-122"/>
              </a:rPr>
              <a:t>53</a:t>
            </a:r>
            <a:endParaRPr lang="en-US" altLang="zh-CN" sz="2000" dirty="0">
              <a:latin typeface="STXinwei" panose="02010800040101010101" pitchFamily="2" charset="-122"/>
              <a:ea typeface="STXinwei" panose="02010800040101010101" pitchFamily="2" charset="-122"/>
            </a:endParaRP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2	 </a:t>
            </a:r>
            <a:r>
              <a:rPr lang="en-US" altLang="zh-CN" sz="2000" dirty="0">
                <a:latin typeface="STXinwei" panose="02010800040101010101" pitchFamily="2" charset="-122"/>
                <a:ea typeface="STXinwei" panose="02010800040101010101" pitchFamily="2" charset="-122"/>
              </a:rPr>
              <a:t>17</a:t>
            </a:r>
            <a:endParaRPr lang="en-US" altLang="zh-CN" sz="2000" dirty="0">
              <a:latin typeface="STXinwei" panose="02010800040101010101" pitchFamily="2" charset="-122"/>
              <a:ea typeface="STXinwei" panose="02010800040101010101" pitchFamily="2" charset="-122"/>
            </a:endParaRP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3	</a:t>
            </a:r>
            <a:r>
              <a:rPr lang="en-US" altLang="zh-CN" sz="2000" dirty="0">
                <a:latin typeface="STXinwei" panose="02010800040101010101" pitchFamily="2" charset="-122"/>
                <a:ea typeface="STXinwei" panose="02010800040101010101" pitchFamily="2" charset="-122"/>
              </a:rPr>
              <a:t>68</a:t>
            </a:r>
            <a:endParaRPr lang="en-US" altLang="zh-CN" sz="2000" dirty="0">
              <a:latin typeface="STXinwei" panose="02010800040101010101" pitchFamily="2" charset="-122"/>
              <a:ea typeface="STXinwei" panose="02010800040101010101" pitchFamily="2" charset="-122"/>
            </a:endParaRP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4	 </a:t>
            </a:r>
            <a:r>
              <a:rPr lang="en-US" altLang="zh-CN" sz="2000" dirty="0">
                <a:latin typeface="STXinwei" panose="02010800040101010101" pitchFamily="2" charset="-122"/>
                <a:ea typeface="STXinwei" panose="02010800040101010101" pitchFamily="2" charset="-122"/>
              </a:rPr>
              <a:t>24</a:t>
            </a:r>
            <a:endParaRPr lang="en-US" altLang="zh-CN" sz="2000" dirty="0">
              <a:latin typeface="STXinwei" panose="02010800040101010101" pitchFamily="2" charset="-122"/>
              <a:ea typeface="STXinwei" panose="02010800040101010101" pitchFamily="2" charset="-122"/>
            </a:endParaRPr>
          </a:p>
          <a:p>
            <a:pPr eaLnBrk="1" hangingPunct="1">
              <a:lnSpc>
                <a:spcPct val="80000"/>
              </a:lnSpc>
              <a:tabLst>
                <a:tab pos="2222500" algn="ctr"/>
                <a:tab pos="3997325" algn="ctr"/>
              </a:tabLst>
            </a:pPr>
            <a:r>
              <a:rPr lang="en-US" altLang="zh-CN" dirty="0">
                <a:latin typeface="华文新魏" charset="0"/>
                <a:ea typeface="华文新魏" charset="0"/>
                <a:cs typeface="华文新魏" charset="0"/>
              </a:rPr>
              <a:t>Gantt 图: </a:t>
            </a: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endParaRPr lang="en-US" altLang="zh-CN" sz="2000" dirty="0">
              <a:latin typeface="Times New Roman" panose="02020603050405020304" pitchFamily="18" charset="0"/>
              <a:ea typeface="宋体" panose="02010600030101010101" pitchFamily="2" charset="-122"/>
            </a:endParaRPr>
          </a:p>
          <a:p>
            <a:pPr eaLnBrk="1" hangingPunct="1">
              <a:lnSpc>
                <a:spcPct val="80000"/>
              </a:lnSpc>
              <a:tabLst>
                <a:tab pos="2222500" algn="ctr"/>
                <a:tab pos="3997325" algn="ctr"/>
              </a:tabLst>
            </a:pPr>
            <a:r>
              <a:rPr lang="en-US" altLang="zh-CN" dirty="0" err="1">
                <a:latin typeface="华文新魏" charset="0"/>
                <a:ea typeface="华文新魏" charset="0"/>
                <a:cs typeface="华文新魏" charset="0"/>
              </a:rPr>
              <a:t>平均周转时间比SJF大，但响应较块</a:t>
            </a:r>
            <a:endParaRPr lang="en-US" altLang="zh-CN" dirty="0">
              <a:latin typeface="华文新魏" charset="0"/>
              <a:ea typeface="华文新魏" charset="0"/>
              <a:cs typeface="华文新魏" charset="0"/>
            </a:endParaRPr>
          </a:p>
          <a:p>
            <a:pPr eaLnBrk="1" hangingPunct="1">
              <a:lnSpc>
                <a:spcPct val="80000"/>
              </a:lnSpc>
              <a:tabLst>
                <a:tab pos="2222500" algn="ctr"/>
                <a:tab pos="3997325" algn="ctr"/>
              </a:tabLst>
            </a:pPr>
            <a:endParaRPr lang="en-US" altLang="zh-CN" dirty="0">
              <a:latin typeface="华文新魏" charset="0"/>
              <a:ea typeface="华文新魏" charset="0"/>
              <a:cs typeface="华文新魏" charset="0"/>
            </a:endParaRPr>
          </a:p>
        </p:txBody>
      </p:sp>
      <p:grpSp>
        <p:nvGrpSpPr>
          <p:cNvPr id="35844" name="Group 4"/>
          <p:cNvGrpSpPr/>
          <p:nvPr/>
        </p:nvGrpSpPr>
        <p:grpSpPr bwMode="auto">
          <a:xfrm>
            <a:off x="1331640" y="3356992"/>
            <a:ext cx="6051550" cy="976312"/>
            <a:chOff x="1056" y="2640"/>
            <a:chExt cx="3812" cy="615"/>
          </a:xfrm>
        </p:grpSpPr>
        <p:grpSp>
          <p:nvGrpSpPr>
            <p:cNvPr id="35845" name="Group 5"/>
            <p:cNvGrpSpPr/>
            <p:nvPr/>
          </p:nvGrpSpPr>
          <p:grpSpPr bwMode="auto">
            <a:xfrm>
              <a:off x="1152" y="2640"/>
              <a:ext cx="3552" cy="384"/>
              <a:chOff x="1152" y="2736"/>
              <a:chExt cx="2880" cy="288"/>
            </a:xfrm>
          </p:grpSpPr>
          <p:sp>
            <p:nvSpPr>
              <p:cNvPr id="35857" name="Rectangle 6"/>
              <p:cNvSpPr>
                <a:spLocks noChangeArrowheads="1"/>
              </p:cNvSpPr>
              <p:nvPr/>
            </p:nvSpPr>
            <p:spPr bwMode="auto">
              <a:xfrm>
                <a:off x="1152"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1</a:t>
                </a:r>
                <a:endParaRPr kumimoji="0" lang="en-US" altLang="zh-CN" sz="1800">
                  <a:latin typeface="Helvetica" charset="0"/>
                </a:endParaRPr>
              </a:p>
            </p:txBody>
          </p:sp>
          <p:sp>
            <p:nvSpPr>
              <p:cNvPr id="35858" name="Rectangle 7"/>
              <p:cNvSpPr>
                <a:spLocks noChangeArrowheads="1"/>
              </p:cNvSpPr>
              <p:nvPr/>
            </p:nvSpPr>
            <p:spPr bwMode="auto">
              <a:xfrm>
                <a:off x="1440"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2</a:t>
                </a:r>
                <a:endParaRPr kumimoji="0" lang="en-US" altLang="zh-CN" sz="1800" baseline="-25000" dirty="0">
                  <a:solidFill>
                    <a:srgbClr val="FF0000"/>
                  </a:solidFill>
                  <a:latin typeface="Helvetica" charset="0"/>
                </a:endParaRPr>
              </a:p>
            </p:txBody>
          </p:sp>
          <p:sp>
            <p:nvSpPr>
              <p:cNvPr id="35859" name="Rectangle 8"/>
              <p:cNvSpPr>
                <a:spLocks noChangeArrowheads="1"/>
              </p:cNvSpPr>
              <p:nvPr/>
            </p:nvSpPr>
            <p:spPr bwMode="auto">
              <a:xfrm>
                <a:off x="1728"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3</a:t>
                </a:r>
                <a:endParaRPr kumimoji="0" lang="en-US" altLang="zh-CN" sz="1800" baseline="-25000">
                  <a:latin typeface="Helvetica" charset="0"/>
                </a:endParaRPr>
              </a:p>
            </p:txBody>
          </p:sp>
          <p:sp>
            <p:nvSpPr>
              <p:cNvPr id="35860" name="Rectangle 9"/>
              <p:cNvSpPr>
                <a:spLocks noChangeArrowheads="1"/>
              </p:cNvSpPr>
              <p:nvPr/>
            </p:nvSpPr>
            <p:spPr bwMode="auto">
              <a:xfrm>
                <a:off x="2016"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4</a:t>
                </a:r>
                <a:endParaRPr kumimoji="0" lang="en-US" altLang="zh-CN" sz="1800" baseline="-25000">
                  <a:latin typeface="Helvetica" charset="0"/>
                </a:endParaRPr>
              </a:p>
            </p:txBody>
          </p:sp>
          <p:sp>
            <p:nvSpPr>
              <p:cNvPr id="35861" name="Rectangle 10"/>
              <p:cNvSpPr>
                <a:spLocks noChangeArrowheads="1"/>
              </p:cNvSpPr>
              <p:nvPr/>
            </p:nvSpPr>
            <p:spPr bwMode="auto">
              <a:xfrm>
                <a:off x="2304" y="2736"/>
                <a:ext cx="288" cy="288"/>
              </a:xfrm>
              <a:prstGeom prst="rect">
                <a:avLst/>
              </a:prstGeom>
              <a:solidFill>
                <a:srgbClr val="FFFF00"/>
              </a:solidFill>
              <a:ln w="9525">
                <a:solidFill>
                  <a:schemeClr val="tx1"/>
                </a:solidFill>
                <a:miter lim="800000"/>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1</a:t>
                </a:r>
                <a:endParaRPr kumimoji="0" lang="en-US" altLang="zh-CN" sz="1800" baseline="-25000" dirty="0">
                  <a:latin typeface="Helvetica" charset="0"/>
                </a:endParaRPr>
              </a:p>
            </p:txBody>
          </p:sp>
          <p:sp>
            <p:nvSpPr>
              <p:cNvPr id="35862" name="Rectangle 11"/>
              <p:cNvSpPr>
                <a:spLocks noChangeArrowheads="1"/>
              </p:cNvSpPr>
              <p:nvPr/>
            </p:nvSpPr>
            <p:spPr bwMode="auto">
              <a:xfrm>
                <a:off x="2592" y="2736"/>
                <a:ext cx="288" cy="288"/>
              </a:xfrm>
              <a:prstGeom prst="rect">
                <a:avLst/>
              </a:prstGeom>
              <a:solidFill>
                <a:srgbClr val="FFFF00"/>
              </a:solidFill>
              <a:ln w="9525">
                <a:solidFill>
                  <a:schemeClr val="tx1"/>
                </a:solidFill>
                <a:miter lim="800000"/>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3</a:t>
                </a:r>
                <a:endParaRPr kumimoji="0" lang="en-US" altLang="zh-CN" sz="1800" baseline="-25000" dirty="0">
                  <a:latin typeface="Helvetica" charset="0"/>
                </a:endParaRPr>
              </a:p>
            </p:txBody>
          </p:sp>
          <p:sp>
            <p:nvSpPr>
              <p:cNvPr id="35863" name="Rectangle 12"/>
              <p:cNvSpPr>
                <a:spLocks noChangeArrowheads="1"/>
              </p:cNvSpPr>
              <p:nvPr/>
            </p:nvSpPr>
            <p:spPr bwMode="auto">
              <a:xfrm>
                <a:off x="2880" y="2736"/>
                <a:ext cx="288" cy="288"/>
              </a:xfrm>
              <a:prstGeom prst="rect">
                <a:avLst/>
              </a:prstGeom>
              <a:solidFill>
                <a:srgbClr val="FFFF00"/>
              </a:solidFill>
              <a:ln w="9525">
                <a:solidFill>
                  <a:schemeClr val="tx1"/>
                </a:solidFill>
                <a:miter lim="800000"/>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4</a:t>
                </a:r>
                <a:endParaRPr kumimoji="0" lang="en-US" altLang="zh-CN" sz="1800" baseline="-25000" dirty="0">
                  <a:solidFill>
                    <a:srgbClr val="FF0000"/>
                  </a:solidFill>
                  <a:latin typeface="Helvetica" charset="0"/>
                </a:endParaRPr>
              </a:p>
            </p:txBody>
          </p:sp>
          <p:sp>
            <p:nvSpPr>
              <p:cNvPr id="35864" name="Rectangle 13"/>
              <p:cNvSpPr>
                <a:spLocks noChangeArrowheads="1"/>
              </p:cNvSpPr>
              <p:nvPr/>
            </p:nvSpPr>
            <p:spPr bwMode="auto">
              <a:xfrm>
                <a:off x="3168" y="2736"/>
                <a:ext cx="288" cy="288"/>
              </a:xfrm>
              <a:prstGeom prst="rect">
                <a:avLst/>
              </a:prstGeom>
              <a:solidFill>
                <a:srgbClr val="CCFFCC"/>
              </a:solidFill>
              <a:ln w="9525">
                <a:solidFill>
                  <a:schemeClr val="tx1"/>
                </a:solidFill>
                <a:miter lim="800000"/>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1</a:t>
                </a:r>
                <a:endParaRPr kumimoji="0" lang="en-US" altLang="zh-CN" sz="1800" baseline="-25000" dirty="0">
                  <a:solidFill>
                    <a:srgbClr val="FF0000"/>
                  </a:solidFill>
                  <a:latin typeface="Helvetica" charset="0"/>
                </a:endParaRPr>
              </a:p>
            </p:txBody>
          </p:sp>
          <p:sp>
            <p:nvSpPr>
              <p:cNvPr id="35865" name="Rectangle 14"/>
              <p:cNvSpPr>
                <a:spLocks noChangeArrowheads="1"/>
              </p:cNvSpPr>
              <p:nvPr/>
            </p:nvSpPr>
            <p:spPr bwMode="auto">
              <a:xfrm>
                <a:off x="3456" y="2736"/>
                <a:ext cx="288" cy="288"/>
              </a:xfrm>
              <a:prstGeom prst="rect">
                <a:avLst/>
              </a:prstGeom>
              <a:solidFill>
                <a:srgbClr val="CCFFCC"/>
              </a:solidFill>
              <a:ln w="9525">
                <a:solidFill>
                  <a:schemeClr val="tx1"/>
                </a:solidFill>
                <a:miter lim="800000"/>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3</a:t>
                </a:r>
                <a:endParaRPr kumimoji="0" lang="en-US" altLang="zh-CN" sz="1800" baseline="-25000" dirty="0">
                  <a:latin typeface="Helvetica" charset="0"/>
                </a:endParaRPr>
              </a:p>
            </p:txBody>
          </p:sp>
          <p:sp>
            <p:nvSpPr>
              <p:cNvPr id="35866"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3</a:t>
                </a:r>
                <a:endParaRPr kumimoji="0" lang="en-US" altLang="zh-CN" sz="1800" baseline="-25000">
                  <a:latin typeface="Helvetica" charset="0"/>
                </a:endParaRPr>
              </a:p>
            </p:txBody>
          </p:sp>
        </p:grpSp>
        <p:sp>
          <p:nvSpPr>
            <p:cNvPr id="35846" name="Text Box 16"/>
            <p:cNvSpPr txBox="1">
              <a:spLocks noChangeArrowheads="1"/>
            </p:cNvSpPr>
            <p:nvPr/>
          </p:nvSpPr>
          <p:spPr bwMode="auto">
            <a:xfrm>
              <a:off x="1056" y="3024"/>
              <a:ext cx="19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0</a:t>
              </a:r>
              <a:endParaRPr kumimoji="0" lang="en-US" altLang="zh-CN" sz="1800">
                <a:latin typeface="Helvetica" charset="0"/>
              </a:endParaRPr>
            </a:p>
          </p:txBody>
        </p:sp>
        <p:sp>
          <p:nvSpPr>
            <p:cNvPr id="35847" name="Text Box 17"/>
            <p:cNvSpPr txBox="1">
              <a:spLocks noChangeArrowheads="1"/>
            </p:cNvSpPr>
            <p:nvPr/>
          </p:nvSpPr>
          <p:spPr bwMode="auto">
            <a:xfrm>
              <a:off x="1352"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20</a:t>
              </a:r>
              <a:endParaRPr kumimoji="0" lang="en-US" altLang="zh-CN" sz="1800">
                <a:latin typeface="Helvetica" charset="0"/>
              </a:endParaRPr>
            </a:p>
          </p:txBody>
        </p:sp>
        <p:sp>
          <p:nvSpPr>
            <p:cNvPr id="35848" name="Text Box 18"/>
            <p:cNvSpPr txBox="1">
              <a:spLocks noChangeArrowheads="1"/>
            </p:cNvSpPr>
            <p:nvPr/>
          </p:nvSpPr>
          <p:spPr bwMode="auto">
            <a:xfrm>
              <a:off x="1688"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37</a:t>
              </a:r>
              <a:endParaRPr kumimoji="0" lang="en-US" altLang="zh-CN" sz="1800">
                <a:latin typeface="Helvetica" charset="0"/>
              </a:endParaRPr>
            </a:p>
          </p:txBody>
        </p:sp>
        <p:sp>
          <p:nvSpPr>
            <p:cNvPr id="35849" name="Text Box 19"/>
            <p:cNvSpPr txBox="1">
              <a:spLocks noChangeArrowheads="1"/>
            </p:cNvSpPr>
            <p:nvPr/>
          </p:nvSpPr>
          <p:spPr bwMode="auto">
            <a:xfrm>
              <a:off x="2068"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57</a:t>
              </a:r>
              <a:endParaRPr kumimoji="0" lang="en-US" altLang="zh-CN" sz="1800">
                <a:latin typeface="Helvetica" charset="0"/>
              </a:endParaRPr>
            </a:p>
          </p:txBody>
        </p:sp>
        <p:sp>
          <p:nvSpPr>
            <p:cNvPr id="35850" name="Text Box 20"/>
            <p:cNvSpPr txBox="1">
              <a:spLocks noChangeArrowheads="1"/>
            </p:cNvSpPr>
            <p:nvPr/>
          </p:nvSpPr>
          <p:spPr bwMode="auto">
            <a:xfrm>
              <a:off x="2456"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77</a:t>
              </a:r>
              <a:endParaRPr kumimoji="0" lang="en-US" altLang="zh-CN" sz="1800">
                <a:latin typeface="Helvetica" charset="0"/>
              </a:endParaRPr>
            </a:p>
          </p:txBody>
        </p:sp>
        <p:sp>
          <p:nvSpPr>
            <p:cNvPr id="35851" name="Text Box 21"/>
            <p:cNvSpPr txBox="1">
              <a:spLocks noChangeArrowheads="1"/>
            </p:cNvSpPr>
            <p:nvPr/>
          </p:nvSpPr>
          <p:spPr bwMode="auto">
            <a:xfrm>
              <a:off x="2792"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97</a:t>
              </a:r>
              <a:endParaRPr kumimoji="0" lang="en-US" altLang="zh-CN" sz="1800">
                <a:latin typeface="Helvetica" charset="0"/>
              </a:endParaRPr>
            </a:p>
          </p:txBody>
        </p:sp>
        <p:sp>
          <p:nvSpPr>
            <p:cNvPr id="35852" name="Text Box 22"/>
            <p:cNvSpPr txBox="1">
              <a:spLocks noChangeArrowheads="1"/>
            </p:cNvSpPr>
            <p:nvPr/>
          </p:nvSpPr>
          <p:spPr bwMode="auto">
            <a:xfrm>
              <a:off x="3088"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117</a:t>
              </a:r>
              <a:endParaRPr kumimoji="0" lang="en-US" altLang="zh-CN" sz="1800">
                <a:latin typeface="Helvetica" charset="0"/>
              </a:endParaRPr>
            </a:p>
          </p:txBody>
        </p:sp>
        <p:sp>
          <p:nvSpPr>
            <p:cNvPr id="35853" name="Text Box 23"/>
            <p:cNvSpPr txBox="1">
              <a:spLocks noChangeArrowheads="1"/>
            </p:cNvSpPr>
            <p:nvPr/>
          </p:nvSpPr>
          <p:spPr bwMode="auto">
            <a:xfrm>
              <a:off x="3472"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121</a:t>
              </a:r>
              <a:endParaRPr kumimoji="0" lang="en-US" altLang="zh-CN" sz="1800">
                <a:latin typeface="Helvetica" charset="0"/>
              </a:endParaRPr>
            </a:p>
          </p:txBody>
        </p:sp>
        <p:sp>
          <p:nvSpPr>
            <p:cNvPr id="35854" name="Text Box 24"/>
            <p:cNvSpPr txBox="1">
              <a:spLocks noChangeArrowheads="1"/>
            </p:cNvSpPr>
            <p:nvPr/>
          </p:nvSpPr>
          <p:spPr bwMode="auto">
            <a:xfrm>
              <a:off x="3808"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134</a:t>
              </a:r>
              <a:endParaRPr kumimoji="0" lang="en-US" altLang="zh-CN" sz="1800">
                <a:latin typeface="Helvetica" charset="0"/>
              </a:endParaRPr>
            </a:p>
          </p:txBody>
        </p:sp>
        <p:sp>
          <p:nvSpPr>
            <p:cNvPr id="35855" name="Text Box 25"/>
            <p:cNvSpPr txBox="1">
              <a:spLocks noChangeArrowheads="1"/>
            </p:cNvSpPr>
            <p:nvPr/>
          </p:nvSpPr>
          <p:spPr bwMode="auto">
            <a:xfrm>
              <a:off x="4176"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154</a:t>
              </a:r>
              <a:endParaRPr kumimoji="0" lang="en-US" altLang="zh-CN" sz="1800">
                <a:latin typeface="Helvetica" charset="0"/>
              </a:endParaRPr>
            </a:p>
          </p:txBody>
        </p:sp>
        <p:sp>
          <p:nvSpPr>
            <p:cNvPr id="35856" name="Text Box 26"/>
            <p:cNvSpPr txBox="1">
              <a:spLocks noChangeArrowheads="1"/>
            </p:cNvSpPr>
            <p:nvPr/>
          </p:nvSpPr>
          <p:spPr bwMode="auto">
            <a:xfrm>
              <a:off x="4512"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162</a:t>
              </a:r>
              <a:endParaRPr kumimoji="0" lang="en-US" altLang="zh-CN" sz="1800">
                <a:latin typeface="Helvetica" charset="0"/>
              </a:endParaRPr>
            </a:p>
          </p:txBody>
        </p:sp>
      </p:grpSp>
      <p:sp>
        <p:nvSpPr>
          <p:cNvPr id="2" name="标题 1"/>
          <p:cNvSpPr>
            <a:spLocks noGrp="1"/>
          </p:cNvSpPr>
          <p:nvPr>
            <p:ph type="title"/>
          </p:nvPr>
        </p:nvSpPr>
        <p:spPr/>
        <p:txBody>
          <a:bodyPr/>
          <a:lstStyle/>
          <a:p>
            <a:r>
              <a:rPr lang="en-US" altLang="en-US" dirty="0">
                <a:latin typeface="华文新魏" charset="0"/>
                <a:ea typeface="华文新魏" charset="0"/>
                <a:cs typeface="华文新魏" charset="0"/>
              </a:rPr>
              <a:t>时间片</a:t>
            </a:r>
            <a:r>
              <a:rPr lang="zh-CN" altLang="en-US" dirty="0">
                <a:latin typeface="华文新魏" charset="0"/>
                <a:ea typeface="华文新魏" charset="0"/>
                <a:cs typeface="华文新魏" charset="0"/>
              </a:rPr>
              <a:t>轮转法举例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时间片长</a:t>
            </a:r>
            <a:r>
              <a:rPr lang="en-US" altLang="zh-CN" dirty="0">
                <a:latin typeface="华文新魏" charset="0"/>
                <a:ea typeface="华文新魏" charset="0"/>
                <a:cs typeface="华文新魏" charset="0"/>
              </a:rPr>
              <a:t>= 20)</a:t>
            </a:r>
            <a:endParaRPr kumimoji="1" lang="zh-CN" altLang="en-US" dirty="0"/>
          </a:p>
        </p:txBody>
      </p:sp>
      <p:sp>
        <p:nvSpPr>
          <p:cNvPr id="2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多级反馈队列调度</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zh-CN" altLang="en-US" dirty="0">
                <a:effectLst/>
                <a:latin typeface="华文新魏" charset="0"/>
                <a:ea typeface="华文新魏" charset="0"/>
                <a:cs typeface="华文新魏" charset="0"/>
              </a:rPr>
              <a:t>又称反馈循环队列或多队列策略</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将就绪进程分为</a:t>
            </a:r>
            <a:r>
              <a:rPr lang="zh-CN" altLang="en-US" dirty="0">
                <a:solidFill>
                  <a:srgbClr val="FF0000"/>
                </a:solidFill>
                <a:effectLst/>
                <a:latin typeface="华文新魏" charset="0"/>
                <a:ea typeface="华文新魏" charset="0"/>
                <a:cs typeface="华文新魏" charset="0"/>
              </a:rPr>
              <a:t>两级或多级</a:t>
            </a:r>
            <a:r>
              <a:rPr lang="zh-CN" altLang="en-US" dirty="0">
                <a:effectLst/>
                <a:latin typeface="华文新魏" charset="0"/>
                <a:ea typeface="华文新魏" charset="0"/>
                <a:cs typeface="华文新魏" charset="0"/>
              </a:rPr>
              <a:t>，系统相应建立两个或多个就绪进程队列，</a:t>
            </a:r>
            <a:r>
              <a:rPr lang="zh-CN" altLang="en-US" dirty="0">
                <a:solidFill>
                  <a:srgbClr val="0000FF"/>
                </a:solidFill>
                <a:effectLst/>
                <a:latin typeface="华文新魏" charset="0"/>
                <a:ea typeface="华文新魏" charset="0"/>
                <a:cs typeface="华文新魏" charset="0"/>
              </a:rPr>
              <a:t>较高优先级</a:t>
            </a:r>
            <a:r>
              <a:rPr lang="zh-CN" altLang="en-US" dirty="0">
                <a:effectLst/>
                <a:latin typeface="华文新魏" charset="0"/>
                <a:ea typeface="华文新魏" charset="0"/>
                <a:cs typeface="华文新魏" charset="0"/>
              </a:rPr>
              <a:t>的队列一般分配给</a:t>
            </a:r>
            <a:r>
              <a:rPr lang="zh-CN" altLang="en-US" dirty="0">
                <a:solidFill>
                  <a:srgbClr val="0000FF"/>
                </a:solidFill>
                <a:effectLst/>
                <a:latin typeface="华文新魏" charset="0"/>
                <a:ea typeface="华文新魏" charset="0"/>
                <a:cs typeface="华文新魏" charset="0"/>
              </a:rPr>
              <a:t>较短时间片</a:t>
            </a:r>
            <a:endParaRPr lang="zh-CN" altLang="en-US" dirty="0">
              <a:solidFill>
                <a:srgbClr val="0000FF"/>
              </a:solidFill>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处理器调度</a:t>
            </a:r>
            <a:r>
              <a:rPr lang="zh-CN" altLang="en-US" dirty="0">
                <a:solidFill>
                  <a:srgbClr val="FF0000"/>
                </a:solidFill>
                <a:effectLst/>
                <a:latin typeface="华文新魏" charset="0"/>
                <a:ea typeface="华文新魏" charset="0"/>
                <a:cs typeface="华文新魏" charset="0"/>
              </a:rPr>
              <a:t>先从高级就绪进程队列中选取</a:t>
            </a:r>
            <a:r>
              <a:rPr lang="zh-CN" altLang="en-US" dirty="0">
                <a:effectLst/>
                <a:latin typeface="华文新魏" charset="0"/>
                <a:ea typeface="华文新魏" charset="0"/>
                <a:cs typeface="华文新魏" charset="0"/>
              </a:rPr>
              <a:t>可占有处理器的进程，只有在选不到时，才从较低级的就绪进程队列中选取</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eaLnBrk="1" hangingPunct="1">
              <a:buFontTx/>
              <a:buNone/>
            </a:pPr>
            <a:r>
              <a:rPr lang="en-US" altLang="zh-CN">
                <a:latin typeface="仿宋_GB2312" charset="0"/>
                <a:ea typeface="仿宋_GB2312" charset="0"/>
                <a:cs typeface="仿宋_GB2312" charset="0"/>
              </a:rPr>
              <a:t> </a:t>
            </a:r>
            <a:endParaRPr lang="en-US" altLang="zh-CN">
              <a:latin typeface="Times New Roman" panose="02020603050405020304" pitchFamily="18" charset="0"/>
              <a:ea typeface="宋体" panose="02010600030101010101" pitchFamily="2" charset="-122"/>
            </a:endParaRPr>
          </a:p>
        </p:txBody>
      </p:sp>
      <p:grpSp>
        <p:nvGrpSpPr>
          <p:cNvPr id="37892" name="Group 26"/>
          <p:cNvGrpSpPr/>
          <p:nvPr/>
        </p:nvGrpSpPr>
        <p:grpSpPr bwMode="auto">
          <a:xfrm>
            <a:off x="1284312" y="1360512"/>
            <a:ext cx="6096000" cy="4876800"/>
            <a:chOff x="912" y="768"/>
            <a:chExt cx="3840" cy="3072"/>
          </a:xfrm>
        </p:grpSpPr>
        <p:sp>
          <p:nvSpPr>
            <p:cNvPr id="160773" name="Text Box 5"/>
            <p:cNvSpPr txBox="1">
              <a:spLocks noChangeArrowheads="1"/>
            </p:cNvSpPr>
            <p:nvPr/>
          </p:nvSpPr>
          <p:spPr bwMode="auto">
            <a:xfrm>
              <a:off x="2132" y="768"/>
              <a:ext cx="1355" cy="396"/>
            </a:xfrm>
            <a:prstGeom prst="rect">
              <a:avLst/>
            </a:prstGeom>
            <a:solidFill>
              <a:srgbClr val="66FFFF"/>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0000"/>
                  </a:solidFill>
                  <a:latin typeface="华文新魏" charset="0"/>
                  <a:ea typeface="华文新魏" charset="0"/>
                  <a:cs typeface="华文新魏" charset="0"/>
                </a:rPr>
                <a:t>低级就绪队列</a:t>
              </a:r>
              <a:endParaRPr kumimoji="0" lang="zh-CN" altLang="en-US" sz="1800">
                <a:solidFill>
                  <a:srgbClr val="FF0000"/>
                </a:solidFill>
                <a:latin typeface="华文新魏" charset="0"/>
                <a:ea typeface="华文新魏" charset="0"/>
                <a:cs typeface="华文新魏" charset="0"/>
              </a:endParaRPr>
            </a:p>
          </p:txBody>
        </p:sp>
        <p:sp>
          <p:nvSpPr>
            <p:cNvPr id="160774" name="Line 6"/>
            <p:cNvSpPr>
              <a:spLocks noChangeShapeType="1"/>
            </p:cNvSpPr>
            <p:nvPr/>
          </p:nvSpPr>
          <p:spPr bwMode="auto">
            <a:xfrm>
              <a:off x="2900" y="1164"/>
              <a:ext cx="0" cy="892"/>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75" name="Text Box 7"/>
            <p:cNvSpPr txBox="1">
              <a:spLocks noChangeArrowheads="1"/>
            </p:cNvSpPr>
            <p:nvPr/>
          </p:nvSpPr>
          <p:spPr bwMode="auto">
            <a:xfrm>
              <a:off x="1183" y="3444"/>
              <a:ext cx="1401" cy="396"/>
            </a:xfrm>
            <a:prstGeom prst="rect">
              <a:avLst/>
            </a:prstGeom>
            <a:solidFill>
              <a:srgbClr val="66FFFF"/>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0000"/>
                  </a:solidFill>
                  <a:latin typeface="华文新魏" charset="0"/>
                  <a:ea typeface="华文新魏" charset="0"/>
                  <a:cs typeface="华文新魏" charset="0"/>
                </a:rPr>
                <a:t>高级就绪队列</a:t>
              </a:r>
              <a:endParaRPr kumimoji="0" lang="zh-CN" altLang="en-US" sz="1800">
                <a:solidFill>
                  <a:srgbClr val="FF0000"/>
                </a:solidFill>
                <a:latin typeface="华文新魏" charset="0"/>
                <a:ea typeface="华文新魏" charset="0"/>
                <a:cs typeface="华文新魏" charset="0"/>
              </a:endParaRPr>
            </a:p>
          </p:txBody>
        </p:sp>
        <p:sp>
          <p:nvSpPr>
            <p:cNvPr id="160776" name="Text Box 8"/>
            <p:cNvSpPr txBox="1">
              <a:spLocks noChangeArrowheads="1"/>
            </p:cNvSpPr>
            <p:nvPr/>
          </p:nvSpPr>
          <p:spPr bwMode="auto">
            <a:xfrm>
              <a:off x="3080" y="3444"/>
              <a:ext cx="1401" cy="396"/>
            </a:xfrm>
            <a:prstGeom prst="rect">
              <a:avLst/>
            </a:prstGeom>
            <a:solidFill>
              <a:srgbClr val="66FFFF"/>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0000"/>
                  </a:solidFill>
                  <a:latin typeface="华文新魏" charset="0"/>
                  <a:ea typeface="华文新魏" charset="0"/>
                  <a:cs typeface="华文新魏" charset="0"/>
                </a:rPr>
                <a:t>中级就绪队列</a:t>
              </a:r>
              <a:endParaRPr kumimoji="0" lang="zh-CN" altLang="en-US" sz="1800">
                <a:solidFill>
                  <a:srgbClr val="FF0000"/>
                </a:solidFill>
                <a:latin typeface="华文新魏" charset="0"/>
                <a:ea typeface="华文新魏" charset="0"/>
                <a:cs typeface="华文新魏" charset="0"/>
              </a:endParaRPr>
            </a:p>
          </p:txBody>
        </p:sp>
        <p:sp>
          <p:nvSpPr>
            <p:cNvPr id="160777" name="Text Box 9"/>
            <p:cNvSpPr txBox="1">
              <a:spLocks noChangeArrowheads="1"/>
            </p:cNvSpPr>
            <p:nvPr/>
          </p:nvSpPr>
          <p:spPr bwMode="auto">
            <a:xfrm>
              <a:off x="4120" y="1957"/>
              <a:ext cx="632" cy="793"/>
            </a:xfrm>
            <a:prstGeom prst="rect">
              <a:avLst/>
            </a:prstGeom>
            <a:solidFill>
              <a:srgbClr val="FFFF66"/>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等待磁</a:t>
              </a:r>
              <a:endParaRPr kumimoji="0" lang="zh-CN" altLang="en-US"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盘磁带</a:t>
              </a:r>
              <a:endParaRPr kumimoji="0" lang="zh-CN" altLang="en-US" sz="1800" dirty="0">
                <a:solidFill>
                  <a:srgbClr val="800000"/>
                </a:solidFill>
                <a:latin typeface="华文新魏" charset="0"/>
                <a:ea typeface="华文新魏" charset="0"/>
                <a:cs typeface="华文新魏" charset="0"/>
              </a:endParaRPr>
            </a:p>
          </p:txBody>
        </p:sp>
        <p:sp>
          <p:nvSpPr>
            <p:cNvPr id="160778" name="Text Box 10"/>
            <p:cNvSpPr txBox="1">
              <a:spLocks noChangeArrowheads="1"/>
            </p:cNvSpPr>
            <p:nvPr/>
          </p:nvSpPr>
          <p:spPr bwMode="auto">
            <a:xfrm>
              <a:off x="912" y="1957"/>
              <a:ext cx="632" cy="793"/>
            </a:xfrm>
            <a:prstGeom prst="rect">
              <a:avLst/>
            </a:prstGeom>
            <a:solidFill>
              <a:srgbClr val="FFFF00"/>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等待其</a:t>
              </a:r>
              <a:endParaRPr kumimoji="0" lang="zh-CN" altLang="en-US"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他外设</a:t>
              </a:r>
              <a:endParaRPr kumimoji="0" lang="zh-CN" altLang="en-US" sz="1800" dirty="0">
                <a:solidFill>
                  <a:srgbClr val="800000"/>
                </a:solidFill>
                <a:latin typeface="华文新魏" charset="0"/>
                <a:ea typeface="华文新魏" charset="0"/>
                <a:cs typeface="华文新魏" charset="0"/>
              </a:endParaRPr>
            </a:p>
          </p:txBody>
        </p:sp>
        <p:sp>
          <p:nvSpPr>
            <p:cNvPr id="160779" name="Oval 11"/>
            <p:cNvSpPr>
              <a:spLocks noChangeArrowheads="1"/>
            </p:cNvSpPr>
            <p:nvPr/>
          </p:nvSpPr>
          <p:spPr bwMode="auto">
            <a:xfrm>
              <a:off x="2448" y="2056"/>
              <a:ext cx="723" cy="595"/>
            </a:xfrm>
            <a:prstGeom prst="ellipse">
              <a:avLst/>
            </a:prstGeom>
            <a:solidFill>
              <a:srgbClr val="660066"/>
            </a:solidFill>
            <a:ln w="9525">
              <a:solidFill>
                <a:srgbClr val="000000"/>
              </a:solidFill>
              <a:roun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37900" name="Text Box 12"/>
            <p:cNvSpPr txBox="1">
              <a:spLocks noChangeArrowheads="1"/>
            </p:cNvSpPr>
            <p:nvPr/>
          </p:nvSpPr>
          <p:spPr bwMode="auto">
            <a:xfrm>
              <a:off x="2629" y="2200"/>
              <a:ext cx="387" cy="323"/>
            </a:xfrm>
            <a:prstGeom prst="rect">
              <a:avLst/>
            </a:prstGeom>
            <a:solidFill>
              <a:srgbClr val="660066"/>
            </a:solidFill>
            <a:ln>
              <a:noFill/>
            </a:ln>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b="1" dirty="0">
                  <a:solidFill>
                    <a:srgbClr val="80FF00"/>
                  </a:solidFill>
                  <a:effectLst>
                    <a:outerShdw blurRad="38100" dist="38100" dir="2700000" algn="tl">
                      <a:srgbClr val="000000">
                        <a:alpha val="43137"/>
                      </a:srgbClr>
                    </a:outerShdw>
                  </a:effectLst>
                  <a:latin typeface="华文新魏" charset="0"/>
                  <a:ea typeface="华文新魏" charset="0"/>
                  <a:cs typeface="华文新魏" charset="0"/>
                </a:rPr>
                <a:t>运行</a:t>
              </a:r>
              <a:endParaRPr kumimoji="0" lang="zh-CN" altLang="en-US" b="1" dirty="0">
                <a:solidFill>
                  <a:srgbClr val="80FF00"/>
                </a:solidFill>
                <a:effectLst>
                  <a:outerShdw blurRad="38100" dist="38100" dir="2700000" algn="tl">
                    <a:srgbClr val="000000">
                      <a:alpha val="43137"/>
                    </a:srgbClr>
                  </a:outerShdw>
                </a:effectLst>
                <a:latin typeface="华文新魏" charset="0"/>
                <a:ea typeface="华文新魏" charset="0"/>
                <a:cs typeface="华文新魏" charset="0"/>
              </a:endParaRPr>
            </a:p>
          </p:txBody>
        </p:sp>
        <p:sp>
          <p:nvSpPr>
            <p:cNvPr id="160781" name="Line 13"/>
            <p:cNvSpPr>
              <a:spLocks noChangeShapeType="1"/>
            </p:cNvSpPr>
            <p:nvPr/>
          </p:nvSpPr>
          <p:spPr bwMode="auto">
            <a:xfrm>
              <a:off x="2719" y="1164"/>
              <a:ext cx="0" cy="892"/>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2" name="Line 14"/>
            <p:cNvSpPr>
              <a:spLocks noChangeShapeType="1"/>
            </p:cNvSpPr>
            <p:nvPr/>
          </p:nvSpPr>
          <p:spPr bwMode="auto">
            <a:xfrm>
              <a:off x="3171" y="2354"/>
              <a:ext cx="949"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3" name="Line 15"/>
            <p:cNvSpPr>
              <a:spLocks noChangeShapeType="1"/>
            </p:cNvSpPr>
            <p:nvPr/>
          </p:nvSpPr>
          <p:spPr bwMode="auto">
            <a:xfrm flipH="1">
              <a:off x="1544" y="2354"/>
              <a:ext cx="904"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4" name="Line 16"/>
            <p:cNvSpPr>
              <a:spLocks noChangeShapeType="1"/>
            </p:cNvSpPr>
            <p:nvPr/>
          </p:nvSpPr>
          <p:spPr bwMode="auto">
            <a:xfrm>
              <a:off x="4436"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5" name="Line 17"/>
            <p:cNvSpPr>
              <a:spLocks noChangeShapeType="1"/>
            </p:cNvSpPr>
            <p:nvPr/>
          </p:nvSpPr>
          <p:spPr bwMode="auto">
            <a:xfrm>
              <a:off x="1228"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6"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7" name="Line 19"/>
            <p:cNvSpPr>
              <a:spLocks noChangeShapeType="1"/>
            </p:cNvSpPr>
            <p:nvPr/>
          </p:nvSpPr>
          <p:spPr bwMode="auto">
            <a:xfrm>
              <a:off x="2945"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8" name="Text Box 20"/>
            <p:cNvSpPr txBox="1">
              <a:spLocks noChangeArrowheads="1"/>
            </p:cNvSpPr>
            <p:nvPr/>
          </p:nvSpPr>
          <p:spPr bwMode="auto">
            <a:xfrm>
              <a:off x="2990" y="1263"/>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33CC"/>
                  </a:solidFill>
                  <a:latin typeface="华文新魏" charset="0"/>
                  <a:ea typeface="华文新魏" charset="0"/>
                  <a:cs typeface="华文新魏" charset="0"/>
                </a:rPr>
                <a:t>选中</a:t>
              </a:r>
              <a:r>
                <a:rPr kumimoji="0" lang="en-US" altLang="zh-CN" sz="1800" dirty="0">
                  <a:solidFill>
                    <a:srgbClr val="0033CC"/>
                  </a:solidFill>
                  <a:latin typeface="华文新魏" charset="0"/>
                  <a:ea typeface="华文新魏" charset="0"/>
                  <a:cs typeface="华文新魏" charset="0"/>
                </a:rPr>
                <a:t>,</a:t>
              </a:r>
              <a:r>
                <a:rPr kumimoji="0" lang="zh-CN" altLang="en-US" sz="1800" dirty="0">
                  <a:solidFill>
                    <a:srgbClr val="0033CC"/>
                  </a:solidFill>
                  <a:latin typeface="华文新魏" charset="0"/>
                  <a:ea typeface="华文新魏" charset="0"/>
                  <a:cs typeface="华文新魏" charset="0"/>
                </a:rPr>
                <a:t>时间片</a:t>
              </a:r>
              <a:r>
                <a:rPr kumimoji="0" lang="en-US" altLang="zh-CN" sz="1800" dirty="0">
                  <a:solidFill>
                    <a:srgbClr val="0033CC"/>
                  </a:solidFill>
                  <a:latin typeface="华文新魏" charset="0"/>
                  <a:ea typeface="华文新魏" charset="0"/>
                  <a:cs typeface="华文新魏" charset="0"/>
                </a:rPr>
                <a:t>500ms</a:t>
              </a:r>
              <a:endParaRPr kumimoji="0" lang="en-US" altLang="zh-CN" sz="1800" dirty="0">
                <a:solidFill>
                  <a:srgbClr val="0033CC"/>
                </a:solidFill>
                <a:latin typeface="华文新魏" charset="0"/>
                <a:ea typeface="华文新魏" charset="0"/>
                <a:cs typeface="华文新魏" charset="0"/>
              </a:endParaRPr>
            </a:p>
          </p:txBody>
        </p:sp>
        <p:sp>
          <p:nvSpPr>
            <p:cNvPr id="160789" name="Text Box 21"/>
            <p:cNvSpPr txBox="1">
              <a:spLocks noChangeArrowheads="1"/>
            </p:cNvSpPr>
            <p:nvPr/>
          </p:nvSpPr>
          <p:spPr bwMode="auto">
            <a:xfrm>
              <a:off x="1861" y="1263"/>
              <a:ext cx="768" cy="262"/>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33CC"/>
                  </a:solidFill>
                  <a:latin typeface="华文新魏" charset="0"/>
                  <a:ea typeface="华文新魏" charset="0"/>
                  <a:cs typeface="华文新魏" charset="0"/>
                </a:rPr>
                <a:t>超过时间片</a:t>
              </a:r>
              <a:endParaRPr kumimoji="0" lang="zh-CN" altLang="en-US" sz="1800" dirty="0">
                <a:solidFill>
                  <a:srgbClr val="0033CC"/>
                </a:solidFill>
                <a:latin typeface="华文新魏" charset="0"/>
                <a:ea typeface="华文新魏" charset="0"/>
                <a:cs typeface="华文新魏" charset="0"/>
              </a:endParaRPr>
            </a:p>
          </p:txBody>
        </p:sp>
        <p:sp>
          <p:nvSpPr>
            <p:cNvPr id="160790" name="Text Box 22"/>
            <p:cNvSpPr txBox="1">
              <a:spLocks noChangeArrowheads="1"/>
            </p:cNvSpPr>
            <p:nvPr/>
          </p:nvSpPr>
          <p:spPr bwMode="auto">
            <a:xfrm>
              <a:off x="3243"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charset="0"/>
                  <a:ea typeface="华文新魏" charset="0"/>
                  <a:cs typeface="华文新魏" charset="0"/>
                </a:rPr>
                <a:t>启动磁盘</a:t>
              </a:r>
              <a:endParaRPr kumimoji="0" lang="zh-CN" altLang="en-US" sz="1800">
                <a:solidFill>
                  <a:srgbClr val="0033CC"/>
                </a:solidFill>
                <a:latin typeface="华文新魏" charset="0"/>
                <a:ea typeface="华文新魏" charset="0"/>
                <a:cs typeface="华文新魏" charset="0"/>
              </a:endParaRPr>
            </a:p>
            <a:p>
              <a:pPr algn="ctr"/>
              <a:r>
                <a:rPr kumimoji="0" lang="zh-CN" altLang="en-US" sz="1800">
                  <a:solidFill>
                    <a:srgbClr val="0033CC"/>
                  </a:solidFill>
                  <a:latin typeface="华文新魏" charset="0"/>
                  <a:ea typeface="华文新魏" charset="0"/>
                  <a:cs typeface="华文新魏" charset="0"/>
                </a:rPr>
                <a:t>磁带</a:t>
              </a:r>
              <a:endParaRPr kumimoji="0" lang="zh-CN" altLang="en-US" sz="1800">
                <a:solidFill>
                  <a:srgbClr val="0033CC"/>
                </a:solidFill>
                <a:latin typeface="华文新魏" charset="0"/>
                <a:ea typeface="华文新魏" charset="0"/>
                <a:cs typeface="华文新魏" charset="0"/>
              </a:endParaRPr>
            </a:p>
          </p:txBody>
        </p:sp>
        <p:sp>
          <p:nvSpPr>
            <p:cNvPr id="160791" name="Text Box 23"/>
            <p:cNvSpPr txBox="1">
              <a:spLocks noChangeArrowheads="1"/>
            </p:cNvSpPr>
            <p:nvPr/>
          </p:nvSpPr>
          <p:spPr bwMode="auto">
            <a:xfrm>
              <a:off x="1655"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33CC"/>
                  </a:solidFill>
                  <a:latin typeface="华文新魏" charset="0"/>
                  <a:ea typeface="华文新魏" charset="0"/>
                  <a:cs typeface="华文新魏" charset="0"/>
                </a:rPr>
                <a:t>启动其他</a:t>
              </a:r>
              <a:endParaRPr kumimoji="0" lang="zh-CN" altLang="en-US" sz="1800" dirty="0">
                <a:solidFill>
                  <a:srgbClr val="0033CC"/>
                </a:solidFill>
                <a:latin typeface="华文新魏" charset="0"/>
                <a:ea typeface="华文新魏" charset="0"/>
                <a:cs typeface="华文新魏" charset="0"/>
              </a:endParaRPr>
            </a:p>
            <a:p>
              <a:pPr algn="ctr"/>
              <a:r>
                <a:rPr kumimoji="0" lang="zh-CN" altLang="en-US" sz="1800" dirty="0">
                  <a:solidFill>
                    <a:srgbClr val="0033CC"/>
                  </a:solidFill>
                  <a:latin typeface="华文新魏" charset="0"/>
                  <a:ea typeface="华文新魏" charset="0"/>
                  <a:cs typeface="华文新魏" charset="0"/>
                </a:rPr>
                <a:t>外设</a:t>
              </a:r>
              <a:endParaRPr kumimoji="0" lang="zh-CN" altLang="en-US" sz="1800" dirty="0">
                <a:solidFill>
                  <a:srgbClr val="0033CC"/>
                </a:solidFill>
                <a:latin typeface="华文新魏" charset="0"/>
                <a:ea typeface="华文新魏" charset="0"/>
                <a:cs typeface="华文新魏" charset="0"/>
              </a:endParaRPr>
            </a:p>
          </p:txBody>
        </p:sp>
        <p:sp>
          <p:nvSpPr>
            <p:cNvPr id="160792" name="Text Box 24"/>
            <p:cNvSpPr txBox="1">
              <a:spLocks noChangeArrowheads="1"/>
            </p:cNvSpPr>
            <p:nvPr/>
          </p:nvSpPr>
          <p:spPr bwMode="auto">
            <a:xfrm>
              <a:off x="3288" y="2976"/>
              <a:ext cx="907" cy="369"/>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charset="0"/>
                  <a:ea typeface="华文新魏" charset="0"/>
                  <a:cs typeface="华文新魏" charset="0"/>
                </a:rPr>
                <a:t>选中</a:t>
              </a:r>
              <a:r>
                <a:rPr kumimoji="0" lang="en-US" altLang="zh-CN" sz="1800">
                  <a:solidFill>
                    <a:srgbClr val="0033CC"/>
                  </a:solidFill>
                  <a:latin typeface="华文新魏" charset="0"/>
                  <a:ea typeface="华文新魏" charset="0"/>
                  <a:cs typeface="华文新魏" charset="0"/>
                </a:rPr>
                <a:t>,</a:t>
              </a:r>
              <a:r>
                <a:rPr kumimoji="0" lang="zh-CN" altLang="en-US" sz="1800">
                  <a:solidFill>
                    <a:srgbClr val="0033CC"/>
                  </a:solidFill>
                  <a:latin typeface="华文新魏" charset="0"/>
                  <a:ea typeface="华文新魏" charset="0"/>
                  <a:cs typeface="华文新魏" charset="0"/>
                </a:rPr>
                <a:t>时间片</a:t>
              </a:r>
              <a:r>
                <a:rPr kumimoji="0" lang="en-US" altLang="zh-CN" sz="1800">
                  <a:solidFill>
                    <a:srgbClr val="0033CC"/>
                  </a:solidFill>
                  <a:latin typeface="华文新魏" charset="0"/>
                  <a:ea typeface="华文新魏" charset="0"/>
                  <a:cs typeface="华文新魏" charset="0"/>
                </a:rPr>
                <a:t>200ms</a:t>
              </a:r>
              <a:endParaRPr kumimoji="0" lang="en-US" altLang="zh-CN" sz="1800">
                <a:solidFill>
                  <a:srgbClr val="0033CC"/>
                </a:solidFill>
                <a:latin typeface="华文新魏" charset="0"/>
                <a:ea typeface="华文新魏" charset="0"/>
                <a:cs typeface="华文新魏" charset="0"/>
              </a:endParaRPr>
            </a:p>
          </p:txBody>
        </p:sp>
        <p:sp>
          <p:nvSpPr>
            <p:cNvPr id="160793" name="Text Box 25"/>
            <p:cNvSpPr txBox="1">
              <a:spLocks noChangeArrowheads="1"/>
            </p:cNvSpPr>
            <p:nvPr/>
          </p:nvSpPr>
          <p:spPr bwMode="auto">
            <a:xfrm>
              <a:off x="1273" y="2948"/>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charset="0"/>
                  <a:ea typeface="华文新魏" charset="0"/>
                  <a:cs typeface="华文新魏" charset="0"/>
                </a:rPr>
                <a:t>选中</a:t>
              </a:r>
              <a:r>
                <a:rPr kumimoji="0" lang="en-US" altLang="zh-CN" sz="1800">
                  <a:solidFill>
                    <a:srgbClr val="0033CC"/>
                  </a:solidFill>
                  <a:latin typeface="华文新魏" charset="0"/>
                  <a:ea typeface="华文新魏" charset="0"/>
                  <a:cs typeface="华文新魏" charset="0"/>
                </a:rPr>
                <a:t>,</a:t>
              </a:r>
              <a:r>
                <a:rPr kumimoji="0" lang="zh-CN" altLang="en-US" sz="1800">
                  <a:solidFill>
                    <a:srgbClr val="0033CC"/>
                  </a:solidFill>
                  <a:latin typeface="华文新魏" charset="0"/>
                  <a:ea typeface="华文新魏" charset="0"/>
                  <a:cs typeface="华文新魏" charset="0"/>
                </a:rPr>
                <a:t>时间片</a:t>
              </a:r>
              <a:r>
                <a:rPr kumimoji="0" lang="en-US" altLang="zh-CN" sz="1800">
                  <a:solidFill>
                    <a:srgbClr val="0033CC"/>
                  </a:solidFill>
                  <a:latin typeface="华文新魏" charset="0"/>
                  <a:ea typeface="华文新魏" charset="0"/>
                  <a:cs typeface="华文新魏" charset="0"/>
                </a:rPr>
                <a:t>100ms</a:t>
              </a:r>
              <a:endParaRPr kumimoji="0" lang="en-US" altLang="zh-CN" sz="1800">
                <a:solidFill>
                  <a:srgbClr val="0033CC"/>
                </a:solidFill>
                <a:latin typeface="华文新魏" charset="0"/>
                <a:ea typeface="华文新魏" charset="0"/>
                <a:cs typeface="华文新魏" charset="0"/>
              </a:endParaRP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三级反馈队列调度策略</a:t>
            </a:r>
            <a:endParaRPr kumimoji="1" lang="zh-CN" altLang="en-US" dirty="0"/>
          </a:p>
        </p:txBody>
      </p:sp>
      <p:sp>
        <p:nvSpPr>
          <p:cNvPr id="2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a:t>
            </a:r>
            <a:r>
              <a:rPr lang="zh-CN" altLang="en-US" dirty="0">
                <a:latin typeface="华文新魏" charset="0"/>
                <a:ea typeface="华文新魏" charset="0"/>
                <a:cs typeface="华文新魏" charset="0"/>
              </a:rPr>
              <a:t>响应及处理框架</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Rectangle 7"/>
          <p:cNvSpPr>
            <a:spLocks noChangeArrowheads="1"/>
          </p:cNvSpPr>
          <p:nvPr/>
        </p:nvSpPr>
        <p:spPr bwMode="auto">
          <a:xfrm>
            <a:off x="5444938" y="3197696"/>
            <a:ext cx="1774221" cy="863600"/>
          </a:xfrm>
          <a:prstGeom prst="rect">
            <a:avLst/>
          </a:prstGeom>
          <a:solidFill>
            <a:srgbClr val="9900CC"/>
          </a:solidFill>
          <a:ln w="9525">
            <a:solidFill>
              <a:srgbClr val="FFC000"/>
            </a:solidFill>
            <a:miter lim="800000"/>
          </a:ln>
          <a:effectLst/>
        </p:spPr>
        <p:txBody>
          <a:bodyPr wrap="none" anchor="ctr"/>
          <a:lstStyle/>
          <a:p>
            <a:endParaRPr lang="zh-CN" altLang="en-US" b="1"/>
          </a:p>
        </p:txBody>
      </p:sp>
      <p:sp>
        <p:nvSpPr>
          <p:cNvPr id="5" name="Rectangle 9"/>
          <p:cNvSpPr>
            <a:spLocks noChangeArrowheads="1"/>
          </p:cNvSpPr>
          <p:nvPr/>
        </p:nvSpPr>
        <p:spPr bwMode="auto">
          <a:xfrm>
            <a:off x="7209263" y="3197696"/>
            <a:ext cx="1584325" cy="863600"/>
          </a:xfrm>
          <a:prstGeom prst="rect">
            <a:avLst/>
          </a:prstGeom>
          <a:solidFill>
            <a:srgbClr val="0000FF"/>
          </a:solidFill>
          <a:ln w="9525">
            <a:solidFill>
              <a:srgbClr val="FFC000"/>
            </a:solidFill>
            <a:miter lim="800000"/>
          </a:ln>
          <a:effectLst/>
        </p:spPr>
        <p:txBody>
          <a:bodyPr wrap="none" anchor="ctr"/>
          <a:lstStyle/>
          <a:p>
            <a:endParaRPr lang="zh-CN" altLang="en-US" b="1"/>
          </a:p>
        </p:txBody>
      </p:sp>
      <p:sp>
        <p:nvSpPr>
          <p:cNvPr id="6" name="Freeform 10"/>
          <p:cNvSpPr/>
          <p:nvPr/>
        </p:nvSpPr>
        <p:spPr bwMode="auto">
          <a:xfrm>
            <a:off x="5998000" y="3772371"/>
            <a:ext cx="1800225" cy="960437"/>
          </a:xfrm>
          <a:custGeom>
            <a:avLst/>
            <a:gdLst/>
            <a:ahLst/>
            <a:cxnLst>
              <a:cxn ang="0">
                <a:pos x="0" y="0"/>
              </a:cxn>
              <a:cxn ang="0">
                <a:pos x="272" y="499"/>
              </a:cxn>
              <a:cxn ang="0">
                <a:pos x="998" y="545"/>
              </a:cxn>
              <a:cxn ang="0">
                <a:pos x="1089" y="137"/>
              </a:cxn>
            </a:cxnLst>
            <a:rect l="0" t="0" r="r" b="b"/>
            <a:pathLst>
              <a:path w="1134" h="605">
                <a:moveTo>
                  <a:pt x="0" y="0"/>
                </a:moveTo>
                <a:cubicBezTo>
                  <a:pt x="53" y="204"/>
                  <a:pt x="106" y="408"/>
                  <a:pt x="272" y="499"/>
                </a:cubicBezTo>
                <a:cubicBezTo>
                  <a:pt x="438" y="590"/>
                  <a:pt x="862" y="605"/>
                  <a:pt x="998" y="545"/>
                </a:cubicBezTo>
                <a:cubicBezTo>
                  <a:pt x="1134" y="485"/>
                  <a:pt x="1074" y="205"/>
                  <a:pt x="1089" y="137"/>
                </a:cubicBezTo>
              </a:path>
            </a:pathLst>
          </a:custGeom>
          <a:noFill/>
          <a:ln w="28575" cmpd="sng">
            <a:solidFill>
              <a:srgbClr val="FF0000"/>
            </a:solidFill>
            <a:round/>
            <a:headEnd type="none" w="med" len="med"/>
            <a:tailEnd type="triangle" w="med" len="med"/>
          </a:ln>
          <a:effectLst/>
        </p:spPr>
        <p:txBody>
          <a:bodyPr/>
          <a:lstStyle/>
          <a:p>
            <a:endParaRPr lang="zh-CN" altLang="en-US" b="1"/>
          </a:p>
        </p:txBody>
      </p:sp>
      <p:sp>
        <p:nvSpPr>
          <p:cNvPr id="7" name="Text Box 11"/>
          <p:cNvSpPr txBox="1">
            <a:spLocks noChangeArrowheads="1"/>
          </p:cNvSpPr>
          <p:nvPr/>
        </p:nvSpPr>
        <p:spPr bwMode="auto">
          <a:xfrm>
            <a:off x="6553625" y="4513733"/>
            <a:ext cx="788999"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Arial" panose="020B0604020202020204" pitchFamily="34" charset="0"/>
                <a:ea typeface="宋体" panose="02010600030101010101" pitchFamily="2" charset="-122"/>
              </a:rPr>
              <a:t>IDT</a:t>
            </a:r>
            <a:r>
              <a:rPr kumimoji="0" lang="zh-CN" altLang="en-US" sz="1800" b="1">
                <a:latin typeface="Arial" panose="020B0604020202020204" pitchFamily="34" charset="0"/>
                <a:ea typeface="宋体" panose="02010600030101010101" pitchFamily="2" charset="-122"/>
              </a:rPr>
              <a:t>表</a:t>
            </a:r>
            <a:endParaRPr kumimoji="0" lang="zh-CN" altLang="en-US" sz="1800" b="1">
              <a:latin typeface="Arial" panose="020B0604020202020204" pitchFamily="34" charset="0"/>
              <a:ea typeface="宋体" panose="02010600030101010101" pitchFamily="2" charset="-122"/>
            </a:endParaRPr>
          </a:p>
        </p:txBody>
      </p:sp>
      <p:sp>
        <p:nvSpPr>
          <p:cNvPr id="8" name="Text Box 12"/>
          <p:cNvSpPr txBox="1">
            <a:spLocks noChangeArrowheads="1"/>
          </p:cNvSpPr>
          <p:nvPr/>
        </p:nvSpPr>
        <p:spPr bwMode="auto">
          <a:xfrm>
            <a:off x="6410750" y="5002683"/>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dirty="0">
                <a:solidFill>
                  <a:schemeClr val="tx1"/>
                </a:solidFill>
                <a:latin typeface="Arial" panose="020B0604020202020204" pitchFamily="34" charset="0"/>
                <a:ea typeface="宋体" panose="02010600030101010101" pitchFamily="2" charset="-122"/>
              </a:rPr>
              <a:t>中断</a:t>
            </a:r>
            <a:endParaRPr kumimoji="0" lang="zh-CN" altLang="en-US" sz="1800" b="1" dirty="0">
              <a:solidFill>
                <a:schemeClr val="tx1"/>
              </a:solidFill>
              <a:latin typeface="Arial" panose="020B0604020202020204" pitchFamily="34" charset="0"/>
              <a:ea typeface="宋体" panose="02010600030101010101" pitchFamily="2" charset="-122"/>
            </a:endParaRPr>
          </a:p>
        </p:txBody>
      </p:sp>
      <p:sp>
        <p:nvSpPr>
          <p:cNvPr id="9" name="Text Box 13"/>
          <p:cNvSpPr txBox="1">
            <a:spLocks noChangeArrowheads="1"/>
          </p:cNvSpPr>
          <p:nvPr/>
        </p:nvSpPr>
        <p:spPr bwMode="auto">
          <a:xfrm>
            <a:off x="6410750" y="5356696"/>
            <a:ext cx="1387475" cy="376237"/>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Arial" panose="020B0604020202020204" pitchFamily="34" charset="0"/>
                <a:ea typeface="宋体" panose="02010600030101010101" pitchFamily="2" charset="-122"/>
              </a:rPr>
              <a:t>异常</a:t>
            </a:r>
            <a:endParaRPr kumimoji="0" lang="zh-CN" altLang="en-US" sz="1800" b="1">
              <a:solidFill>
                <a:schemeClr val="tx1"/>
              </a:solidFill>
              <a:latin typeface="Arial" panose="020B0604020202020204" pitchFamily="34" charset="0"/>
              <a:ea typeface="宋体" panose="02010600030101010101" pitchFamily="2" charset="-122"/>
            </a:endParaRPr>
          </a:p>
        </p:txBody>
      </p:sp>
      <p:sp>
        <p:nvSpPr>
          <p:cNvPr id="10" name="Text Box 14"/>
          <p:cNvSpPr txBox="1">
            <a:spLocks noChangeArrowheads="1"/>
          </p:cNvSpPr>
          <p:nvPr/>
        </p:nvSpPr>
        <p:spPr bwMode="auto">
          <a:xfrm>
            <a:off x="6410750" y="5717058"/>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Arial" panose="020B0604020202020204" pitchFamily="34" charset="0"/>
                <a:ea typeface="宋体" panose="02010600030101010101" pitchFamily="2" charset="-122"/>
              </a:rPr>
              <a:t>系统调用</a:t>
            </a:r>
            <a:endParaRPr kumimoji="0" lang="zh-CN" altLang="en-US" sz="1800" b="1">
              <a:solidFill>
                <a:schemeClr val="tx1"/>
              </a:solidFill>
              <a:latin typeface="Arial" panose="020B0604020202020204" pitchFamily="34" charset="0"/>
              <a:ea typeface="宋体" panose="02010600030101010101" pitchFamily="2" charset="-122"/>
            </a:endParaRPr>
          </a:p>
        </p:txBody>
      </p:sp>
      <p:sp>
        <p:nvSpPr>
          <p:cNvPr id="11" name="Freeform 15"/>
          <p:cNvSpPr/>
          <p:nvPr/>
        </p:nvSpPr>
        <p:spPr bwMode="auto">
          <a:xfrm>
            <a:off x="6142463" y="2356321"/>
            <a:ext cx="2303462" cy="841375"/>
          </a:xfrm>
          <a:custGeom>
            <a:avLst/>
            <a:gdLst/>
            <a:ahLst/>
            <a:cxnLst>
              <a:cxn ang="0">
                <a:pos x="1451" y="530"/>
              </a:cxn>
              <a:cxn ang="0">
                <a:pos x="998" y="76"/>
              </a:cxn>
              <a:cxn ang="0">
                <a:pos x="181" y="76"/>
              </a:cxn>
              <a:cxn ang="0">
                <a:pos x="0" y="530"/>
              </a:cxn>
            </a:cxnLst>
            <a:rect l="0" t="0" r="r" b="b"/>
            <a:pathLst>
              <a:path w="1451" h="530">
                <a:moveTo>
                  <a:pt x="1451" y="530"/>
                </a:moveTo>
                <a:cubicBezTo>
                  <a:pt x="1330" y="341"/>
                  <a:pt x="1210" y="152"/>
                  <a:pt x="998" y="76"/>
                </a:cubicBezTo>
                <a:cubicBezTo>
                  <a:pt x="786" y="0"/>
                  <a:pt x="347" y="0"/>
                  <a:pt x="181" y="76"/>
                </a:cubicBezTo>
                <a:cubicBezTo>
                  <a:pt x="15" y="152"/>
                  <a:pt x="7" y="341"/>
                  <a:pt x="0" y="530"/>
                </a:cubicBezTo>
              </a:path>
            </a:pathLst>
          </a:custGeom>
          <a:noFill/>
          <a:ln w="28575" cmpd="sng">
            <a:solidFill>
              <a:srgbClr val="FF0000"/>
            </a:solidFill>
            <a:round/>
            <a:headEnd type="none" w="med" len="med"/>
            <a:tailEnd type="triangle" w="med" len="med"/>
          </a:ln>
          <a:effectLst/>
        </p:spPr>
        <p:txBody>
          <a:bodyPr/>
          <a:lstStyle/>
          <a:p>
            <a:endParaRPr lang="zh-CN" altLang="en-US" b="1"/>
          </a:p>
        </p:txBody>
      </p:sp>
      <p:sp>
        <p:nvSpPr>
          <p:cNvPr id="12" name="Text Box 16"/>
          <p:cNvSpPr txBox="1">
            <a:spLocks noChangeArrowheads="1"/>
          </p:cNvSpPr>
          <p:nvPr/>
        </p:nvSpPr>
        <p:spPr bwMode="auto">
          <a:xfrm>
            <a:off x="6790163" y="2261071"/>
            <a:ext cx="543739"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Arial" panose="020B0604020202020204" pitchFamily="34" charset="0"/>
                <a:ea typeface="宋体" panose="02010600030101010101" pitchFamily="2" charset="-122"/>
              </a:rPr>
              <a:t>iret</a:t>
            </a:r>
            <a:endParaRPr kumimoji="0" lang="en-US" altLang="zh-CN" sz="1800" b="1">
              <a:latin typeface="Arial" panose="020B0604020202020204" pitchFamily="34" charset="0"/>
              <a:ea typeface="宋体" panose="02010600030101010101" pitchFamily="2" charset="-122"/>
            </a:endParaRPr>
          </a:p>
        </p:txBody>
      </p:sp>
      <p:sp>
        <p:nvSpPr>
          <p:cNvPr id="13" name="Text Box 17"/>
          <p:cNvSpPr txBox="1">
            <a:spLocks noChangeArrowheads="1"/>
          </p:cNvSpPr>
          <p:nvPr/>
        </p:nvSpPr>
        <p:spPr bwMode="auto">
          <a:xfrm>
            <a:off x="6418548" y="1412776"/>
            <a:ext cx="2698175" cy="923330"/>
          </a:xfrm>
          <a:prstGeom prst="rect">
            <a:avLst/>
          </a:prstGeom>
          <a:noFill/>
          <a:ln w="9525">
            <a:noFill/>
            <a:miter lim="800000"/>
          </a:ln>
          <a:effectLst/>
        </p:spPr>
        <p:txBody>
          <a:bodyPr wrap="none">
            <a:spAutoFit/>
          </a:bodyPr>
          <a:lstStyle/>
          <a:p>
            <a:pPr>
              <a:spcBef>
                <a:spcPct val="0"/>
              </a:spcBef>
              <a:buClrTx/>
              <a:buFontTx/>
              <a:buNone/>
            </a:pPr>
            <a:r>
              <a:rPr kumimoji="0" lang="en-US" altLang="zh-CN" sz="1800" b="1" dirty="0" err="1">
                <a:solidFill>
                  <a:schemeClr val="tx1"/>
                </a:solidFill>
                <a:latin typeface="Arial" panose="020B0604020202020204" pitchFamily="34" charset="0"/>
                <a:ea typeface="宋体" panose="02010600030101010101" pitchFamily="2" charset="-122"/>
              </a:rPr>
              <a:t>return_from_intr</a:t>
            </a:r>
            <a:endParaRPr kumimoji="0" lang="en-US" altLang="zh-CN" sz="1800" b="1" dirty="0">
              <a:solidFill>
                <a:schemeClr val="tx1"/>
              </a:solidFill>
              <a:latin typeface="Arial" panose="020B0604020202020204" pitchFamily="34" charset="0"/>
              <a:ea typeface="宋体" panose="02010600030101010101" pitchFamily="2" charset="-122"/>
            </a:endParaRPr>
          </a:p>
          <a:p>
            <a:pPr>
              <a:spcBef>
                <a:spcPct val="0"/>
              </a:spcBef>
              <a:buClrTx/>
              <a:buFontTx/>
              <a:buNone/>
            </a:pPr>
            <a:r>
              <a:rPr kumimoji="0" lang="en-US" altLang="zh-CN" sz="1800" b="1" dirty="0" err="1">
                <a:solidFill>
                  <a:schemeClr val="tx1"/>
                </a:solidFill>
                <a:latin typeface="Arial" panose="020B0604020202020204" pitchFamily="34" charset="0"/>
                <a:ea typeface="宋体" panose="02010600030101010101" pitchFamily="2" charset="-122"/>
              </a:rPr>
              <a:t>return_from_exception</a:t>
            </a:r>
            <a:endParaRPr kumimoji="0" lang="en-US" altLang="zh-CN" sz="1800" b="1" dirty="0">
              <a:solidFill>
                <a:schemeClr val="tx1"/>
              </a:solidFill>
              <a:latin typeface="Arial" panose="020B0604020202020204" pitchFamily="34" charset="0"/>
              <a:ea typeface="宋体" panose="02010600030101010101" pitchFamily="2" charset="-122"/>
            </a:endParaRPr>
          </a:p>
          <a:p>
            <a:pPr>
              <a:spcBef>
                <a:spcPct val="0"/>
              </a:spcBef>
              <a:buClrTx/>
              <a:buFontTx/>
              <a:buNone/>
            </a:pPr>
            <a:r>
              <a:rPr kumimoji="0" lang="en-US" altLang="zh-CN" sz="1800" b="1" dirty="0" err="1">
                <a:solidFill>
                  <a:schemeClr val="tx1"/>
                </a:solidFill>
                <a:latin typeface="Arial" panose="020B0604020202020204" pitchFamily="34" charset="0"/>
                <a:ea typeface="宋体" panose="02010600030101010101" pitchFamily="2" charset="-122"/>
              </a:rPr>
              <a:t>return_from_syscall</a:t>
            </a:r>
            <a:endParaRPr kumimoji="0" lang="en-US" altLang="zh-CN" sz="1800" b="1" dirty="0">
              <a:solidFill>
                <a:schemeClr val="tx1"/>
              </a:solidFill>
              <a:latin typeface="Arial" panose="020B0604020202020204" pitchFamily="34" charset="0"/>
              <a:ea typeface="宋体" panose="02010600030101010101" pitchFamily="2" charset="-122"/>
            </a:endParaRPr>
          </a:p>
        </p:txBody>
      </p:sp>
      <p:sp>
        <p:nvSpPr>
          <p:cNvPr id="14" name="Text Box 6"/>
          <p:cNvSpPr txBox="1">
            <a:spLocks noChangeArrowheads="1"/>
          </p:cNvSpPr>
          <p:nvPr/>
        </p:nvSpPr>
        <p:spPr bwMode="auto">
          <a:xfrm>
            <a:off x="5835466" y="3475517"/>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Arial" panose="020B0604020202020204" pitchFamily="34" charset="0"/>
                <a:ea typeface="宋体" panose="02010600030101010101" pitchFamily="2" charset="-122"/>
              </a:rPr>
              <a:t>用户态</a:t>
            </a:r>
            <a:endParaRPr kumimoji="0" lang="zh-CN" altLang="en-US" sz="2000" b="1" dirty="0">
              <a:solidFill>
                <a:srgbClr val="FFC000"/>
              </a:solidFill>
              <a:latin typeface="Arial" panose="020B0604020202020204" pitchFamily="34" charset="0"/>
              <a:ea typeface="宋体" panose="02010600030101010101" pitchFamily="2" charset="-122"/>
            </a:endParaRPr>
          </a:p>
        </p:txBody>
      </p:sp>
      <p:sp>
        <p:nvSpPr>
          <p:cNvPr id="15" name="Text Box 8"/>
          <p:cNvSpPr txBox="1">
            <a:spLocks noChangeArrowheads="1"/>
          </p:cNvSpPr>
          <p:nvPr/>
        </p:nvSpPr>
        <p:spPr bwMode="auto">
          <a:xfrm>
            <a:off x="7549978" y="3475517"/>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Arial" panose="020B0604020202020204" pitchFamily="34" charset="0"/>
                <a:ea typeface="宋体" panose="02010600030101010101" pitchFamily="2" charset="-122"/>
              </a:rPr>
              <a:t>内核态</a:t>
            </a:r>
            <a:endParaRPr kumimoji="0" lang="zh-CN" altLang="en-US" sz="2000" b="1" dirty="0">
              <a:solidFill>
                <a:srgbClr val="FFC000"/>
              </a:solidFill>
              <a:latin typeface="Arial" panose="020B0604020202020204" pitchFamily="34" charset="0"/>
              <a:ea typeface="宋体" panose="02010600030101010101" pitchFamily="2" charset="-122"/>
            </a:endParaRPr>
          </a:p>
        </p:txBody>
      </p:sp>
      <p:pic>
        <p:nvPicPr>
          <p:cNvPr id="16" name="Picture 10"/>
          <p:cNvPicPr>
            <a:picLocks noChangeAspect="1" noChangeArrowheads="1"/>
          </p:cNvPicPr>
          <p:nvPr/>
        </p:nvPicPr>
        <p:blipFill>
          <a:blip r:embed="rId1" cstate="print"/>
          <a:srcRect/>
          <a:stretch>
            <a:fillRect/>
          </a:stretch>
        </p:blipFill>
        <p:spPr bwMode="auto">
          <a:xfrm>
            <a:off x="467544" y="1844824"/>
            <a:ext cx="4896619" cy="4035896"/>
          </a:xfrm>
          <a:prstGeom prst="rect">
            <a:avLst/>
          </a:prstGeom>
          <a:noFill/>
          <a:ln w="9525">
            <a:noFill/>
            <a:miter lim="800000"/>
            <a:headEnd/>
            <a:tailEnd/>
          </a:ln>
          <a:effectLst/>
        </p:spPr>
      </p:pic>
      <p:sp>
        <p:nvSpPr>
          <p:cNvPr id="1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调度算法</a:t>
            </a:r>
            <a:endParaRPr lang="en-US" altLang="zh-CN" dirty="0">
              <a:solidFill>
                <a:srgbClr val="FF0000"/>
              </a:solidFill>
              <a:latin typeface="华文新魏" charset="0"/>
              <a:ea typeface="华文新魏" charset="0"/>
              <a:cs typeface="华文新魏" charset="0"/>
            </a:endParaRPr>
          </a:p>
          <a:p>
            <a:pPr marL="784225" lvl="1"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 </a:t>
            </a:r>
            <a:r>
              <a:rPr lang="en-US" altLang="zh-CN" dirty="0">
                <a:solidFill>
                  <a:srgbClr val="292929"/>
                </a:solidFill>
                <a:latin typeface="华文新魏" charset="0"/>
                <a:ea typeface="华文新魏" charset="0"/>
                <a:cs typeface="华文新魏" charset="0"/>
              </a:rPr>
              <a:t>2.4</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solidFill>
                  <a:srgbClr val="292929"/>
                </a:solidFill>
                <a:latin typeface="华文新魏" charset="0"/>
                <a:ea typeface="华文新魏" charset="0"/>
                <a:cs typeface="华文新魏" charset="0"/>
              </a:rPr>
              <a:t>Linux2.6</a:t>
            </a:r>
            <a:endParaRPr lang="zh-CN" altLang="en-US" dirty="0">
              <a:solidFill>
                <a:srgbClr val="292929"/>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C61DCA1-B788-4887-8C4D-6D4FDE4924D5}" type="slidenum">
              <a:rPr lang="en-US" altLang="zh-CN"/>
            </a:fld>
            <a:endParaRPr lang="en-US" altLang="zh-CN" dirty="0"/>
          </a:p>
        </p:txBody>
      </p:sp>
      <p:sp>
        <p:nvSpPr>
          <p:cNvPr id="661506" name="Rectangle 2"/>
          <p:cNvSpPr>
            <a:spLocks noGrp="1" noChangeArrowheads="1"/>
          </p:cNvSpPr>
          <p:nvPr>
            <p:ph type="title"/>
          </p:nvPr>
        </p:nvSpPr>
        <p:spPr/>
        <p:txBody>
          <a:bodyPr/>
          <a:lstStyle/>
          <a:p>
            <a:r>
              <a:rPr lang="zh-CN" altLang="en-US" dirty="0"/>
              <a:t>调度策略设计的技术难点</a:t>
            </a:r>
            <a:endParaRPr lang="zh-CN" altLang="en-US" dirty="0"/>
          </a:p>
        </p:txBody>
      </p:sp>
      <p:sp>
        <p:nvSpPr>
          <p:cNvPr id="661507" name="Rectangle 3"/>
          <p:cNvSpPr>
            <a:spLocks noGrp="1" noChangeArrowheads="1"/>
          </p:cNvSpPr>
          <p:nvPr>
            <p:ph type="body" idx="1"/>
          </p:nvPr>
        </p:nvSpPr>
        <p:spPr>
          <a:xfrm>
            <a:off x="179512" y="1196752"/>
            <a:ext cx="8856984" cy="4968552"/>
          </a:xfrm>
        </p:spPr>
        <p:txBody>
          <a:bodyPr/>
          <a:lstStyle/>
          <a:p>
            <a:pPr eaLnBrk="1" hangingPunct="1">
              <a:spcBef>
                <a:spcPts val="0"/>
              </a:spcBef>
              <a:defRPr/>
            </a:pPr>
            <a:r>
              <a:rPr lang="zh-CN" altLang="en-US" sz="2600" dirty="0"/>
              <a:t>如何动态管理和维护就绪进程</a:t>
            </a:r>
            <a:endParaRPr lang="en-US" altLang="zh-CN" sz="2600" dirty="0"/>
          </a:p>
          <a:p>
            <a:pPr eaLnBrk="1" hangingPunct="1">
              <a:spcBef>
                <a:spcPts val="0"/>
              </a:spcBef>
              <a:defRPr/>
            </a:pPr>
            <a:r>
              <a:rPr lang="zh-CN" altLang="en-US" sz="2600" dirty="0"/>
              <a:t>进程调度相关数据结构设计</a:t>
            </a:r>
            <a:endParaRPr lang="en-US" altLang="zh-CN" sz="2600" dirty="0"/>
          </a:p>
          <a:p>
            <a:pPr eaLnBrk="1" hangingPunct="1">
              <a:spcBef>
                <a:spcPts val="0"/>
              </a:spcBef>
              <a:defRPr/>
            </a:pPr>
            <a:r>
              <a:rPr lang="zh-CN" altLang="en-US" sz="2600" dirty="0"/>
              <a:t>如何设定进程优先级</a:t>
            </a:r>
            <a:endParaRPr lang="en-US" altLang="zh-CN" sz="2600" dirty="0"/>
          </a:p>
          <a:p>
            <a:pPr lvl="1">
              <a:spcBef>
                <a:spcPts val="0"/>
              </a:spcBef>
              <a:defRPr/>
            </a:pPr>
            <a:r>
              <a:rPr lang="zh-CN" altLang="en-US" sz="2200" dirty="0"/>
              <a:t>进程类型：实时进程 </a:t>
            </a:r>
            <a:r>
              <a:rPr lang="en-US" altLang="zh-CN" sz="2200" i="1" dirty="0"/>
              <a:t>vs.</a:t>
            </a:r>
            <a:r>
              <a:rPr lang="zh-CN" altLang="en-US" sz="2200" dirty="0"/>
              <a:t>交互式进程  </a:t>
            </a:r>
            <a:r>
              <a:rPr lang="en-US" altLang="zh-CN" sz="2200" i="1" dirty="0"/>
              <a:t>vs.</a:t>
            </a:r>
            <a:r>
              <a:rPr lang="en-US" altLang="zh-CN" sz="2200" dirty="0"/>
              <a:t> </a:t>
            </a:r>
            <a:r>
              <a:rPr lang="zh-CN" altLang="en-US" sz="2200" dirty="0"/>
              <a:t>普通进程</a:t>
            </a:r>
            <a:endParaRPr lang="en-US" altLang="zh-CN" sz="2200" dirty="0"/>
          </a:p>
          <a:p>
            <a:pPr lvl="1">
              <a:spcBef>
                <a:spcPts val="0"/>
              </a:spcBef>
              <a:defRPr/>
            </a:pPr>
            <a:r>
              <a:rPr lang="zh-CN" altLang="en-US" sz="2200" dirty="0"/>
              <a:t>进程动态</a:t>
            </a:r>
            <a:r>
              <a:rPr lang="en-US" altLang="zh-CN" sz="2200" dirty="0"/>
              <a:t>/</a:t>
            </a:r>
            <a:r>
              <a:rPr lang="zh-CN" altLang="en-US" sz="2200" dirty="0"/>
              <a:t>动态优先级的定义</a:t>
            </a:r>
            <a:endParaRPr lang="en-US" altLang="zh-CN" sz="2200" dirty="0"/>
          </a:p>
          <a:p>
            <a:pPr lvl="1">
              <a:spcBef>
                <a:spcPts val="0"/>
              </a:spcBef>
              <a:defRPr/>
            </a:pPr>
            <a:r>
              <a:rPr lang="zh-CN" altLang="en-US" sz="2200" dirty="0"/>
              <a:t>进程动态优先级调整策略及调整时机</a:t>
            </a:r>
            <a:endParaRPr lang="en-US" altLang="zh-CN" sz="2200" dirty="0"/>
          </a:p>
          <a:p>
            <a:pPr>
              <a:spcBef>
                <a:spcPts val="0"/>
              </a:spcBef>
              <a:defRPr/>
            </a:pPr>
            <a:r>
              <a:rPr lang="zh-CN" altLang="en-US" sz="2600" dirty="0"/>
              <a:t>如何设置</a:t>
            </a:r>
            <a:r>
              <a:rPr lang="en-US" altLang="zh-CN" sz="2600" dirty="0"/>
              <a:t>/</a:t>
            </a:r>
            <a:r>
              <a:rPr lang="zh-CN" altLang="en-US" sz="2600" dirty="0"/>
              <a:t>调整进程</a:t>
            </a:r>
            <a:r>
              <a:rPr lang="en-US" altLang="zh-CN" sz="2600" dirty="0"/>
              <a:t>CPU</a:t>
            </a:r>
            <a:r>
              <a:rPr lang="zh-CN" altLang="en-US" sz="2600" dirty="0"/>
              <a:t>时间片</a:t>
            </a:r>
            <a:endParaRPr lang="en-US" altLang="zh-CN" sz="2600" dirty="0"/>
          </a:p>
          <a:p>
            <a:pPr lvl="1">
              <a:spcBef>
                <a:spcPts val="0"/>
              </a:spcBef>
              <a:defRPr/>
            </a:pPr>
            <a:r>
              <a:rPr lang="zh-CN" altLang="en-US" sz="2200" dirty="0"/>
              <a:t>初始值设置原则</a:t>
            </a:r>
            <a:endParaRPr lang="en-US" altLang="zh-CN" sz="2200" dirty="0"/>
          </a:p>
          <a:p>
            <a:pPr lvl="1">
              <a:spcBef>
                <a:spcPts val="0"/>
              </a:spcBef>
              <a:defRPr/>
            </a:pPr>
            <a:r>
              <a:rPr lang="zh-CN" altLang="en-US" sz="2200" dirty="0"/>
              <a:t>时间片修改</a:t>
            </a:r>
            <a:r>
              <a:rPr lang="en-US" altLang="zh-CN" sz="2200" dirty="0"/>
              <a:t>/</a:t>
            </a:r>
            <a:r>
              <a:rPr lang="zh-CN" altLang="en-US" sz="2200" dirty="0"/>
              <a:t>调整位置、时机及策略（进程创建</a:t>
            </a:r>
            <a:r>
              <a:rPr lang="en-US" altLang="zh-CN" sz="2200" dirty="0"/>
              <a:t>/</a:t>
            </a:r>
            <a:r>
              <a:rPr lang="zh-CN" altLang="en-US" sz="2200" dirty="0"/>
              <a:t>运行</a:t>
            </a:r>
            <a:r>
              <a:rPr lang="en-US" altLang="zh-CN" sz="2200" dirty="0"/>
              <a:t>/</a:t>
            </a:r>
            <a:r>
              <a:rPr lang="zh-CN" altLang="en-US" sz="2200" dirty="0"/>
              <a:t>退出）</a:t>
            </a:r>
            <a:endParaRPr lang="en-US" altLang="zh-CN" sz="2200" dirty="0"/>
          </a:p>
          <a:p>
            <a:pPr eaLnBrk="1" hangingPunct="1">
              <a:spcBef>
                <a:spcPts val="0"/>
              </a:spcBef>
              <a:defRPr/>
            </a:pPr>
            <a:r>
              <a:rPr lang="zh-CN" altLang="en-US" sz="2600" dirty="0"/>
              <a:t>进程调度</a:t>
            </a:r>
            <a:r>
              <a:rPr lang="en-US" altLang="zh-CN" sz="2600" dirty="0"/>
              <a:t>/</a:t>
            </a:r>
            <a:r>
              <a:rPr lang="zh-CN" altLang="en-US" sz="2600" dirty="0"/>
              <a:t>切换依据</a:t>
            </a:r>
            <a:endParaRPr lang="en-US" altLang="zh-CN" sz="2600" dirty="0"/>
          </a:p>
          <a:p>
            <a:pPr lvl="1">
              <a:spcBef>
                <a:spcPts val="0"/>
              </a:spcBef>
              <a:defRPr/>
            </a:pPr>
            <a:r>
              <a:rPr lang="zh-CN" altLang="en-US" sz="2200" dirty="0"/>
              <a:t>如何选择侯选进程</a:t>
            </a:r>
            <a:endParaRPr lang="en-US" altLang="zh-CN" sz="2200" dirty="0"/>
          </a:p>
          <a:p>
            <a:pPr lvl="1">
              <a:spcBef>
                <a:spcPts val="0"/>
              </a:spcBef>
              <a:defRPr/>
            </a:pPr>
            <a:r>
              <a:rPr lang="zh-CN" altLang="en-US" sz="2200" dirty="0"/>
              <a:t>与静态</a:t>
            </a:r>
            <a:r>
              <a:rPr lang="en-US" altLang="zh-CN" sz="2200" dirty="0"/>
              <a:t>/</a:t>
            </a:r>
            <a:r>
              <a:rPr lang="zh-CN" altLang="en-US" sz="2200" dirty="0"/>
              <a:t>动态优先级、进程类型、时间片等的关系</a:t>
            </a:r>
            <a:endParaRPr lang="en-US" altLang="zh-CN" sz="2200" dirty="0"/>
          </a:p>
          <a:p>
            <a:pPr>
              <a:spcBef>
                <a:spcPts val="0"/>
              </a:spcBef>
              <a:defRPr/>
            </a:pPr>
            <a:r>
              <a:rPr lang="zh-CN" altLang="en-US" sz="2600" dirty="0"/>
              <a:t>多处理器系统</a:t>
            </a:r>
            <a:r>
              <a:rPr lang="en-US" altLang="zh-CN" sz="2600" dirty="0"/>
              <a:t>SMP</a:t>
            </a:r>
            <a:endParaRPr lang="en-US" altLang="zh-CN" sz="2600" dirty="0"/>
          </a:p>
          <a:p>
            <a:pPr lvl="1">
              <a:spcBef>
                <a:spcPts val="0"/>
              </a:spcBef>
              <a:defRPr/>
            </a:pPr>
            <a:r>
              <a:rPr lang="en-US" altLang="zh-CN" sz="2200" dirty="0"/>
              <a:t>CPU</a:t>
            </a:r>
            <a:r>
              <a:rPr lang="zh-CN" altLang="en-US" sz="2200" dirty="0"/>
              <a:t>选择策略</a:t>
            </a:r>
            <a:endParaRPr lang="en-US" altLang="zh-CN" sz="2200" dirty="0"/>
          </a:p>
          <a:p>
            <a:pPr lvl="1" eaLnBrk="1" hangingPunct="1">
              <a:spcBef>
                <a:spcPts val="0"/>
              </a:spcBef>
              <a:defRPr/>
            </a:pPr>
            <a:r>
              <a:rPr lang="zh-CN" altLang="en-US" sz="2200" dirty="0"/>
              <a:t>负载均衡与迁移机制</a:t>
            </a:r>
            <a:endParaRPr lang="en-US" altLang="zh-CN" sz="2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C66C18-FF71-431A-A435-65171F98AB81}" type="slidenum">
              <a:rPr lang="en-US" altLang="zh-CN"/>
            </a:fld>
            <a:endParaRPr lang="en-US" altLang="zh-CN"/>
          </a:p>
        </p:txBody>
      </p:sp>
      <p:sp>
        <p:nvSpPr>
          <p:cNvPr id="702466" name="Rectangle 2"/>
          <p:cNvSpPr>
            <a:spLocks noGrp="1" noChangeArrowheads="1"/>
          </p:cNvSpPr>
          <p:nvPr>
            <p:ph type="title"/>
          </p:nvPr>
        </p:nvSpPr>
        <p:spPr/>
        <p:txBody>
          <a:bodyPr/>
          <a:lstStyle/>
          <a:p>
            <a:r>
              <a:rPr lang="en-US" altLang="zh-CN" dirty="0"/>
              <a:t>Linux</a:t>
            </a:r>
            <a:r>
              <a:rPr lang="zh-CN" altLang="en-US" dirty="0"/>
              <a:t>进程调度基本机制</a:t>
            </a:r>
            <a:endParaRPr lang="zh-CN" altLang="en-US" dirty="0"/>
          </a:p>
        </p:txBody>
      </p:sp>
      <p:sp>
        <p:nvSpPr>
          <p:cNvPr id="702467" name="Rectangle 3"/>
          <p:cNvSpPr>
            <a:spLocks noGrp="1" noChangeArrowheads="1"/>
          </p:cNvSpPr>
          <p:nvPr>
            <p:ph type="body" idx="1"/>
          </p:nvPr>
        </p:nvSpPr>
        <p:spPr/>
        <p:txBody>
          <a:bodyPr/>
          <a:lstStyle/>
          <a:p>
            <a:r>
              <a:rPr lang="zh-CN" altLang="en-US" dirty="0">
                <a:latin typeface="华文新魏"/>
                <a:cs typeface="华文新魏"/>
              </a:rPr>
              <a:t>调度方法</a:t>
            </a:r>
            <a:endParaRPr lang="zh-CN" altLang="en-US" dirty="0">
              <a:latin typeface="华文新魏"/>
              <a:cs typeface="华文新魏"/>
            </a:endParaRPr>
          </a:p>
          <a:p>
            <a:pPr lvl="1"/>
            <a:r>
              <a:rPr lang="zh-CN" altLang="en-US" dirty="0"/>
              <a:t>基于</a:t>
            </a:r>
            <a:r>
              <a:rPr lang="zh-CN" altLang="en-US" dirty="0">
                <a:solidFill>
                  <a:srgbClr val="FF0000"/>
                </a:solidFill>
              </a:rPr>
              <a:t>分时技术</a:t>
            </a:r>
            <a:r>
              <a:rPr lang="zh-CN" altLang="en-US" dirty="0"/>
              <a:t>的抢占式调度</a:t>
            </a:r>
            <a:r>
              <a:rPr lang="zh-CN" altLang="en-US" sz="2000" dirty="0"/>
              <a:t> </a:t>
            </a:r>
            <a:endParaRPr lang="zh-CN" altLang="en-US" dirty="0"/>
          </a:p>
          <a:p>
            <a:pPr lvl="2"/>
            <a:r>
              <a:rPr lang="en-US" altLang="zh-CN" dirty="0">
                <a:latin typeface="华文新魏"/>
                <a:ea typeface="华文新魏"/>
                <a:cs typeface="华文新魏"/>
              </a:rPr>
              <a:t>CPU</a:t>
            </a:r>
            <a:r>
              <a:rPr lang="zh-CN" altLang="en-US" dirty="0">
                <a:latin typeface="华文新魏"/>
                <a:ea typeface="华文新魏"/>
                <a:cs typeface="华文新魏"/>
              </a:rPr>
              <a:t>时间被划分成“</a:t>
            </a:r>
            <a:r>
              <a:rPr lang="zh-CN" altLang="en-US" dirty="0">
                <a:solidFill>
                  <a:srgbClr val="FF0000"/>
                </a:solidFill>
                <a:latin typeface="华文新魏"/>
                <a:ea typeface="华文新魏"/>
                <a:cs typeface="华文新魏"/>
              </a:rPr>
              <a:t>时间片</a:t>
            </a:r>
            <a:r>
              <a:rPr lang="zh-CN" altLang="en-US" dirty="0">
                <a:latin typeface="华文新魏"/>
                <a:ea typeface="华文新魏"/>
                <a:cs typeface="华文新魏"/>
              </a:rPr>
              <a:t>”，为每个可运行进程分配一个时间片</a:t>
            </a:r>
            <a:endParaRPr lang="zh-CN" altLang="en-US" dirty="0">
              <a:latin typeface="华文新魏"/>
              <a:ea typeface="华文新魏"/>
              <a:cs typeface="华文新魏"/>
            </a:endParaRPr>
          </a:p>
          <a:p>
            <a:pPr lvl="2"/>
            <a:r>
              <a:rPr lang="zh-CN" altLang="en-US" dirty="0">
                <a:latin typeface="华文新魏"/>
                <a:ea typeface="华文新魏"/>
                <a:cs typeface="华文新魏"/>
              </a:rPr>
              <a:t>分时依赖于</a:t>
            </a:r>
            <a:r>
              <a:rPr lang="zh-CN" altLang="en-US" dirty="0">
                <a:solidFill>
                  <a:srgbClr val="FF0000"/>
                </a:solidFill>
                <a:latin typeface="华文新魏"/>
                <a:ea typeface="华文新魏"/>
                <a:cs typeface="华文新魏"/>
              </a:rPr>
              <a:t>时钟中断</a:t>
            </a:r>
            <a:r>
              <a:rPr lang="zh-CN" altLang="en-US" dirty="0">
                <a:latin typeface="华文新魏"/>
                <a:ea typeface="华文新魏"/>
                <a:cs typeface="华文新魏"/>
              </a:rPr>
              <a:t>，对进程透明</a:t>
            </a:r>
            <a:endParaRPr lang="zh-CN" altLang="en-US" dirty="0">
              <a:latin typeface="华文新魏"/>
              <a:ea typeface="华文新魏"/>
              <a:cs typeface="华文新魏"/>
            </a:endParaRPr>
          </a:p>
          <a:p>
            <a:r>
              <a:rPr lang="zh-CN" altLang="en-US" dirty="0">
                <a:latin typeface="华文新魏"/>
                <a:cs typeface="华文新魏"/>
              </a:rPr>
              <a:t>调度策略</a:t>
            </a:r>
            <a:endParaRPr lang="zh-CN" altLang="en-US" dirty="0">
              <a:latin typeface="华文新魏"/>
              <a:cs typeface="华文新魏"/>
            </a:endParaRPr>
          </a:p>
          <a:p>
            <a:pPr lvl="1"/>
            <a:r>
              <a:rPr lang="zh-CN" altLang="en-US" dirty="0"/>
              <a:t>进程分类</a:t>
            </a:r>
            <a:endParaRPr lang="zh-CN" altLang="en-US" dirty="0"/>
          </a:p>
          <a:p>
            <a:pPr lvl="2"/>
            <a:r>
              <a:rPr lang="zh-CN" altLang="en-US" dirty="0">
                <a:latin typeface="华文新魏"/>
                <a:ea typeface="华文新魏"/>
                <a:cs typeface="华文新魏"/>
              </a:rPr>
              <a:t>普通进程</a:t>
            </a:r>
            <a:endParaRPr lang="zh-CN" altLang="en-US" dirty="0">
              <a:latin typeface="华文新魏"/>
              <a:ea typeface="华文新魏"/>
              <a:cs typeface="华文新魏"/>
            </a:endParaRPr>
          </a:p>
          <a:p>
            <a:pPr lvl="2"/>
            <a:r>
              <a:rPr lang="zh-CN" altLang="en-US" dirty="0">
                <a:latin typeface="华文新魏"/>
                <a:ea typeface="华文新魏"/>
                <a:cs typeface="华文新魏"/>
              </a:rPr>
              <a:t>实时进程</a:t>
            </a:r>
            <a:endParaRPr lang="zh-CN" altLang="en-US" dirty="0">
              <a:latin typeface="华文新魏"/>
              <a:ea typeface="华文新魏"/>
              <a:cs typeface="华文新魏"/>
            </a:endParaRPr>
          </a:p>
          <a:p>
            <a:pPr lvl="1"/>
            <a:r>
              <a:rPr lang="zh-CN" altLang="en-US" dirty="0"/>
              <a:t>优先级</a:t>
            </a:r>
            <a:endParaRPr lang="zh-CN" altLang="en-US" dirty="0"/>
          </a:p>
          <a:p>
            <a:pPr lvl="2"/>
            <a:r>
              <a:rPr lang="zh-CN" altLang="en-US" dirty="0">
                <a:latin typeface="华文新魏"/>
                <a:ea typeface="华文新魏"/>
                <a:cs typeface="华文新魏"/>
              </a:rPr>
              <a:t>静态优先级</a:t>
            </a:r>
            <a:endParaRPr lang="zh-CN" altLang="en-US" dirty="0">
              <a:latin typeface="华文新魏"/>
              <a:ea typeface="华文新魏"/>
              <a:cs typeface="华文新魏"/>
            </a:endParaRPr>
          </a:p>
          <a:p>
            <a:pPr lvl="2"/>
            <a:r>
              <a:rPr lang="zh-CN" altLang="en-US" dirty="0">
                <a:latin typeface="华文新魏"/>
                <a:ea typeface="华文新魏"/>
                <a:cs typeface="华文新魏"/>
              </a:rPr>
              <a:t>动态优先级</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调度算法</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2.4</a:t>
            </a:r>
            <a:endParaRPr lang="en-US" altLang="zh-CN" dirty="0">
              <a:solidFill>
                <a:srgbClr val="FF0000"/>
              </a:solidFill>
              <a:latin typeface="华文新魏" charset="0"/>
              <a:ea typeface="华文新魏" charset="0"/>
              <a:cs typeface="华文新魏" charset="0"/>
            </a:endParaRPr>
          </a:p>
          <a:p>
            <a:pPr marL="784225" lvl="1" indent="-342900"/>
            <a:r>
              <a:rPr lang="en-US" altLang="zh-CN" dirty="0">
                <a:solidFill>
                  <a:srgbClr val="292929"/>
                </a:solidFill>
                <a:latin typeface="华文新魏" charset="0"/>
                <a:ea typeface="华文新魏" charset="0"/>
                <a:cs typeface="华文新魏" charset="0"/>
              </a:rPr>
              <a:t>Linux2.6</a:t>
            </a:r>
            <a:endParaRPr lang="zh-CN" altLang="en-US" dirty="0">
              <a:solidFill>
                <a:srgbClr val="292929"/>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1CED348-F33B-4DDF-AB0C-6C7B31329078}" type="slidenum">
              <a:rPr lang="en-US" altLang="zh-CN"/>
            </a:fld>
            <a:endParaRPr lang="en-US" altLang="zh-CN"/>
          </a:p>
        </p:txBody>
      </p:sp>
      <p:sp>
        <p:nvSpPr>
          <p:cNvPr id="888834" name="Rectangle 2"/>
          <p:cNvSpPr>
            <a:spLocks noGrp="1" noChangeArrowheads="1"/>
          </p:cNvSpPr>
          <p:nvPr>
            <p:ph type="title"/>
          </p:nvPr>
        </p:nvSpPr>
        <p:spPr/>
        <p:txBody>
          <a:bodyPr/>
          <a:lstStyle/>
          <a:p>
            <a:r>
              <a:rPr lang="zh-CN" altLang="en-US" dirty="0"/>
              <a:t>就绪态进程链表</a:t>
            </a:r>
            <a:r>
              <a:rPr lang="en-US" altLang="zh-CN" dirty="0" err="1"/>
              <a:t>runqueue_head</a:t>
            </a:r>
            <a:endParaRPr lang="zh-CN" altLang="en-US" dirty="0"/>
          </a:p>
        </p:txBody>
      </p:sp>
      <p:sp>
        <p:nvSpPr>
          <p:cNvPr id="888835" name="Rectangle 3"/>
          <p:cNvSpPr>
            <a:spLocks noGrp="1" noChangeArrowheads="1"/>
          </p:cNvSpPr>
          <p:nvPr>
            <p:ph type="body" idx="1"/>
          </p:nvPr>
        </p:nvSpPr>
        <p:spPr>
          <a:xfrm>
            <a:off x="179512" y="1268413"/>
            <a:ext cx="5976813" cy="5449887"/>
          </a:xfrm>
        </p:spPr>
        <p:txBody>
          <a:bodyPr/>
          <a:lstStyle/>
          <a:p>
            <a:r>
              <a:rPr lang="zh-CN" altLang="en-US" dirty="0"/>
              <a:t>由所有</a:t>
            </a:r>
            <a:r>
              <a:rPr lang="zh-CN" altLang="en-US" dirty="0">
                <a:solidFill>
                  <a:srgbClr val="FF0000"/>
                </a:solidFill>
              </a:rPr>
              <a:t>就绪态进程</a:t>
            </a:r>
            <a:r>
              <a:rPr lang="zh-CN" altLang="en-US" dirty="0"/>
              <a:t>构成的全局链表的表头</a:t>
            </a:r>
            <a:endParaRPr lang="en-US" altLang="zh-CN" dirty="0"/>
          </a:p>
          <a:p>
            <a:pPr lvl="1"/>
            <a:r>
              <a:rPr lang="zh-CN" altLang="en-US" dirty="0"/>
              <a:t>当前正在运行的进程也在其中（但</a:t>
            </a:r>
            <a:r>
              <a:rPr lang="en-US" altLang="zh-CN" dirty="0" err="1"/>
              <a:t>idle_task</a:t>
            </a:r>
            <a:r>
              <a:rPr lang="zh-CN" altLang="en-US" dirty="0"/>
              <a:t>除外）</a:t>
            </a:r>
            <a:endParaRPr lang="en-US" altLang="zh-CN" dirty="0"/>
          </a:p>
          <a:p>
            <a:pPr lvl="1"/>
            <a:r>
              <a:rPr lang="zh-CN" altLang="en-US" dirty="0"/>
              <a:t>调度器从中选取最适合调度的进程投入运行</a:t>
            </a:r>
            <a:endParaRPr lang="zh-CN" altLang="en-US" dirty="0"/>
          </a:p>
          <a:p>
            <a:pPr>
              <a:lnSpc>
                <a:spcPct val="90000"/>
              </a:lnSpc>
            </a:pPr>
            <a:r>
              <a:rPr lang="zh-CN" altLang="en-US" dirty="0"/>
              <a:t>链表由一个读</a:t>
            </a:r>
            <a:r>
              <a:rPr lang="en-US" altLang="zh-CN" dirty="0"/>
              <a:t>/</a:t>
            </a:r>
            <a:r>
              <a:rPr lang="zh-CN" altLang="en-US" dirty="0"/>
              <a:t>写自旋锁保护</a:t>
            </a:r>
            <a:endParaRPr lang="en-US" altLang="zh-CN" dirty="0"/>
          </a:p>
          <a:p>
            <a:pPr lvl="1">
              <a:lnSpc>
                <a:spcPct val="90000"/>
              </a:lnSpc>
            </a:pPr>
            <a:r>
              <a:rPr lang="zh-CN" altLang="en-US" dirty="0"/>
              <a:t>支持多处理器并行访问</a:t>
            </a:r>
            <a:endParaRPr lang="en-US" altLang="zh-CN" dirty="0"/>
          </a:p>
          <a:p>
            <a:pPr lvl="1">
              <a:lnSpc>
                <a:spcPct val="90000"/>
              </a:lnSpc>
            </a:pPr>
            <a:r>
              <a:rPr lang="zh-CN" altLang="en-US" dirty="0"/>
              <a:t>但对写操作必须互斥访问 </a:t>
            </a:r>
            <a:endParaRPr lang="zh-CN" altLang="en-US" dirty="0"/>
          </a:p>
        </p:txBody>
      </p:sp>
      <p:pic>
        <p:nvPicPr>
          <p:cNvPr id="888836" name="Picture 4"/>
          <p:cNvPicPr>
            <a:picLocks noChangeAspect="1" noChangeArrowheads="1"/>
          </p:cNvPicPr>
          <p:nvPr/>
        </p:nvPicPr>
        <p:blipFill>
          <a:blip r:embed="rId1" cstate="print"/>
          <a:srcRect/>
          <a:stretch>
            <a:fillRect/>
          </a:stretch>
        </p:blipFill>
        <p:spPr bwMode="auto">
          <a:xfrm>
            <a:off x="6156325" y="2276475"/>
            <a:ext cx="2862263" cy="324008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0"/>
          </p:nvPr>
        </p:nvSpPr>
        <p:spPr>
          <a:xfrm>
            <a:off x="8545595" y="6521450"/>
            <a:ext cx="587376" cy="336550"/>
          </a:xfrm>
        </p:spPr>
        <p:txBody>
          <a:bodyPr/>
          <a:lstStyle/>
          <a:p>
            <a:fld id="{3B978D69-E247-4006-A83C-07B818F1C76C}" type="slidenum">
              <a:rPr lang="en-US" altLang="zh-CN"/>
            </a:fld>
            <a:endParaRPr lang="en-US" altLang="zh-CN" dirty="0"/>
          </a:p>
        </p:txBody>
      </p:sp>
      <p:sp>
        <p:nvSpPr>
          <p:cNvPr id="769026" name="Rectangle 2"/>
          <p:cNvSpPr>
            <a:spLocks noGrp="1" noChangeArrowheads="1"/>
          </p:cNvSpPr>
          <p:nvPr>
            <p:ph type="title"/>
          </p:nvPr>
        </p:nvSpPr>
        <p:spPr/>
        <p:txBody>
          <a:bodyPr/>
          <a:lstStyle/>
          <a:p>
            <a:r>
              <a:rPr lang="zh-CN" altLang="en-US" dirty="0"/>
              <a:t>进程描述符中调度相关成员</a:t>
            </a:r>
            <a:endParaRPr lang="zh-CN" altLang="en-US" dirty="0"/>
          </a:p>
        </p:txBody>
      </p:sp>
      <p:sp>
        <p:nvSpPr>
          <p:cNvPr id="769027" name="Rectangle 3"/>
          <p:cNvSpPr>
            <a:spLocks noGrp="1" noChangeArrowheads="1"/>
          </p:cNvSpPr>
          <p:nvPr>
            <p:ph type="body" sz="half" idx="1"/>
          </p:nvPr>
        </p:nvSpPr>
        <p:spPr>
          <a:xfrm>
            <a:off x="611188" y="1268413"/>
            <a:ext cx="8532812" cy="5449887"/>
          </a:xfrm>
        </p:spPr>
        <p:txBody>
          <a:bodyPr/>
          <a:lstStyle/>
          <a:p>
            <a:endParaRPr lang="en-US" altLang="zh-CN" sz="2400"/>
          </a:p>
          <a:p>
            <a:endParaRPr lang="en-US" altLang="zh-CN" sz="2400"/>
          </a:p>
        </p:txBody>
      </p:sp>
      <p:graphicFrame>
        <p:nvGraphicFramePr>
          <p:cNvPr id="769097" name="Group 73"/>
          <p:cNvGraphicFramePr>
            <a:graphicFrameLocks noGrp="1"/>
          </p:cNvGraphicFramePr>
          <p:nvPr>
            <p:ph sz="half" idx="4294967295"/>
          </p:nvPr>
        </p:nvGraphicFramePr>
        <p:xfrm>
          <a:off x="611560" y="1340768"/>
          <a:ext cx="8064822" cy="5120640"/>
        </p:xfrm>
        <a:graphic>
          <a:graphicData uri="http://schemas.openxmlformats.org/drawingml/2006/table">
            <a:tbl>
              <a:tblPr/>
              <a:tblGrid>
                <a:gridCol w="2070485"/>
                <a:gridCol w="5994337"/>
              </a:tblGrid>
              <a:tr h="430762">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endPar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说明</a:t>
                      </a:r>
                      <a:endPar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state</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进程当前状态</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err="1">
                          <a:ln>
                            <a:noFill/>
                          </a:ln>
                          <a:solidFill>
                            <a:srgbClr val="0000FF"/>
                          </a:solidFill>
                          <a:effectLst/>
                          <a:latin typeface="STXinwei" panose="02010800040101010101" pitchFamily="2" charset="-122"/>
                          <a:ea typeface="STXinwei" panose="02010800040101010101" pitchFamily="2" charset="-122"/>
                        </a:rPr>
                        <a:t>need_resched</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布尔值，表示该进程是否需要申请调度</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policy</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进程调度类型</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STXinwei" panose="02010800040101010101" pitchFamily="2" charset="-122"/>
                          <a:ea typeface="STXinwei" panose="02010800040101010101" pitchFamily="2" charset="-122"/>
                        </a:rPr>
                        <a:t>rt_priority</a:t>
                      </a:r>
                      <a:endParaRPr kumimoji="1" lang="en-US" altLang="zh-CN"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进程实时优先级</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nice</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用户控制的进程优先级</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priority</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静态优先级，</a:t>
                      </a:r>
                      <a:r>
                        <a:rPr kumimoji="1" lang="zh-CN" altLang="en-US"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rPr>
                        <a:t>实时进程忽略该成员</a:t>
                      </a:r>
                      <a:endParaRPr kumimoji="1" lang="zh-CN" altLang="en-US"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count</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当前时间片内该进程的剩余运行时间</a:t>
                      </a:r>
                      <a:endParaRPr kumimoji="1" lang="zh-CN" altLang="en-US"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cpus_allowed</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以位向量形式表示可执行该进程的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cpus_runnable</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以位向量形式表示当前运行该进程的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processor</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本进程当前（或最近）所在的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660502">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thread</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用于保存进程执行环境（各寄存器的值及</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IO</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操作许可权映射表）</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bl>
          </a:graphicData>
        </a:graphic>
      </p:graphicFrame>
    </p:spTree>
  </p:cSld>
  <p:clrMapOvr>
    <a:masterClrMapping/>
  </p:clrMapOvr>
  <p:transition>
    <p:wedg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B65DA53-D55D-4001-A48B-0702AA8C1368}" type="slidenum">
              <a:rPr lang="en-US" altLang="zh-CN"/>
            </a:fld>
            <a:endParaRPr lang="en-US" altLang="zh-CN"/>
          </a:p>
        </p:txBody>
      </p:sp>
      <p:sp>
        <p:nvSpPr>
          <p:cNvPr id="746498" name="Rectangle 2"/>
          <p:cNvSpPr>
            <a:spLocks noGrp="1" noChangeArrowheads="1"/>
          </p:cNvSpPr>
          <p:nvPr>
            <p:ph type="title"/>
          </p:nvPr>
        </p:nvSpPr>
        <p:spPr/>
        <p:txBody>
          <a:bodyPr/>
          <a:lstStyle/>
          <a:p>
            <a:r>
              <a:rPr lang="zh-CN" altLang="en-US" dirty="0"/>
              <a:t>进程状态</a:t>
            </a:r>
            <a:endParaRPr lang="zh-CN" altLang="en-US" dirty="0"/>
          </a:p>
        </p:txBody>
      </p:sp>
      <p:sp>
        <p:nvSpPr>
          <p:cNvPr id="746499" name="Rectangle 3"/>
          <p:cNvSpPr>
            <a:spLocks noGrp="1" noChangeArrowheads="1"/>
          </p:cNvSpPr>
          <p:nvPr>
            <p:ph type="body" idx="1"/>
          </p:nvPr>
        </p:nvSpPr>
        <p:spPr>
          <a:xfrm>
            <a:off x="179512" y="1268413"/>
            <a:ext cx="8964488" cy="5040907"/>
          </a:xfrm>
        </p:spPr>
        <p:txBody>
          <a:bodyPr/>
          <a:lstStyle/>
          <a:p>
            <a:pPr>
              <a:spcBef>
                <a:spcPts val="0"/>
              </a:spcBef>
            </a:pPr>
            <a:r>
              <a:rPr lang="zh-CN" altLang="en-US" sz="2400" dirty="0">
                <a:latin typeface="华文新魏"/>
                <a:cs typeface="华文新魏"/>
              </a:rPr>
              <a:t>域成员名</a:t>
            </a:r>
            <a:endParaRPr lang="en-US" altLang="zh-CN" sz="2400" dirty="0">
              <a:latin typeface="华文新魏"/>
              <a:cs typeface="华文新魏"/>
            </a:endParaRPr>
          </a:p>
          <a:p>
            <a:pPr lvl="1">
              <a:spcBef>
                <a:spcPts val="0"/>
              </a:spcBef>
            </a:pPr>
            <a:r>
              <a:rPr lang="en-US" altLang="zh-CN" dirty="0"/>
              <a:t>state </a:t>
            </a:r>
            <a:endParaRPr lang="en-US" altLang="zh-CN" dirty="0"/>
          </a:p>
          <a:p>
            <a:pPr>
              <a:spcBef>
                <a:spcPts val="0"/>
              </a:spcBef>
            </a:pPr>
            <a:r>
              <a:rPr lang="zh-CN" altLang="en-US" sz="2400" dirty="0">
                <a:latin typeface="华文新魏"/>
                <a:cs typeface="华文新魏"/>
              </a:rPr>
              <a:t>状态分类</a:t>
            </a:r>
            <a:endParaRPr lang="zh-CN" altLang="en-US" sz="2400" dirty="0">
              <a:latin typeface="华文新魏"/>
              <a:cs typeface="华文新魏"/>
            </a:endParaRPr>
          </a:p>
          <a:p>
            <a:pPr lvl="1">
              <a:spcBef>
                <a:spcPts val="0"/>
              </a:spcBef>
            </a:pPr>
            <a:r>
              <a:rPr lang="zh-CN" altLang="en-US" dirty="0"/>
              <a:t>运行态</a:t>
            </a:r>
            <a:r>
              <a:rPr lang="en-US" altLang="zh-CN" dirty="0"/>
              <a:t>/</a:t>
            </a:r>
            <a:r>
              <a:rPr lang="zh-CN" altLang="en-US" dirty="0"/>
              <a:t>就绪态</a:t>
            </a:r>
            <a:endParaRPr lang="zh-CN" altLang="en-US" dirty="0"/>
          </a:p>
          <a:p>
            <a:pPr lvl="2">
              <a:spcBef>
                <a:spcPts val="0"/>
              </a:spcBef>
            </a:pPr>
            <a:r>
              <a:rPr lang="en-US" altLang="zh-CN" sz="2000" dirty="0">
                <a:latin typeface="华文新魏"/>
                <a:ea typeface="华文新魏"/>
                <a:cs typeface="华文新魏"/>
              </a:rPr>
              <a:t>TASK_RUNNING</a:t>
            </a:r>
            <a:r>
              <a:rPr lang="zh-CN" altLang="en-US" sz="2000" dirty="0">
                <a:latin typeface="华文新魏"/>
                <a:ea typeface="华文新魏"/>
                <a:cs typeface="华文新魏"/>
              </a:rPr>
              <a:t>：正在运行或处于就绪只等待</a:t>
            </a:r>
            <a:r>
              <a:rPr lang="en-US" altLang="zh-CN" sz="2000" dirty="0">
                <a:latin typeface="华文新魏"/>
                <a:ea typeface="华文新魏"/>
                <a:cs typeface="华文新魏"/>
              </a:rPr>
              <a:t>CPU</a:t>
            </a:r>
            <a:r>
              <a:rPr lang="zh-CN" altLang="en-US" sz="2000" dirty="0">
                <a:latin typeface="华文新魏"/>
                <a:ea typeface="华文新魏"/>
                <a:cs typeface="华文新魏"/>
              </a:rPr>
              <a:t>调度</a:t>
            </a:r>
            <a:endParaRPr lang="zh-CN" altLang="en-US" sz="2000" dirty="0">
              <a:latin typeface="华文新魏"/>
              <a:ea typeface="华文新魏"/>
              <a:cs typeface="华文新魏"/>
            </a:endParaRPr>
          </a:p>
          <a:p>
            <a:pPr lvl="1">
              <a:spcBef>
                <a:spcPts val="0"/>
              </a:spcBef>
            </a:pPr>
            <a:r>
              <a:rPr lang="zh-CN" altLang="en-US" dirty="0"/>
              <a:t>被挂起状态</a:t>
            </a:r>
            <a:endParaRPr lang="zh-CN" altLang="en-US" dirty="0"/>
          </a:p>
          <a:p>
            <a:pPr lvl="2">
              <a:spcBef>
                <a:spcPts val="0"/>
              </a:spcBef>
            </a:pPr>
            <a:r>
              <a:rPr lang="en-US" altLang="zh-CN" sz="2000" dirty="0">
                <a:latin typeface="华文新魏"/>
                <a:ea typeface="华文新魏"/>
                <a:cs typeface="华文新魏"/>
              </a:rPr>
              <a:t>TASK_INTERRUPTIBLE</a:t>
            </a:r>
            <a:r>
              <a:rPr lang="zh-CN" altLang="en-US" sz="2000" dirty="0">
                <a:latin typeface="华文新魏"/>
                <a:ea typeface="华文新魏"/>
                <a:cs typeface="华文新魏"/>
              </a:rPr>
              <a:t>：可被信号或中断唤醒进入就绪队列</a:t>
            </a:r>
            <a:endParaRPr lang="zh-CN" altLang="en-US" sz="2000" dirty="0">
              <a:latin typeface="华文新魏"/>
              <a:ea typeface="华文新魏"/>
              <a:cs typeface="华文新魏"/>
            </a:endParaRPr>
          </a:p>
          <a:p>
            <a:pPr lvl="2">
              <a:spcBef>
                <a:spcPts val="0"/>
              </a:spcBef>
            </a:pPr>
            <a:r>
              <a:rPr lang="en-US" altLang="zh-CN" sz="2000" dirty="0">
                <a:latin typeface="华文新魏"/>
                <a:ea typeface="华文新魏"/>
                <a:cs typeface="华文新魏"/>
              </a:rPr>
              <a:t>TASK_UNINTERRUPTIBLE</a:t>
            </a:r>
            <a:r>
              <a:rPr lang="zh-CN" altLang="en-US" sz="2000" dirty="0">
                <a:latin typeface="华文新魏"/>
                <a:ea typeface="华文新魏"/>
                <a:cs typeface="华文新魏"/>
              </a:rPr>
              <a:t>：等待资源，不可被其他进程中断</a:t>
            </a:r>
            <a:endParaRPr lang="zh-CN" altLang="en-US" sz="2000" dirty="0">
              <a:latin typeface="华文新魏"/>
              <a:ea typeface="华文新魏"/>
              <a:cs typeface="华文新魏"/>
            </a:endParaRPr>
          </a:p>
          <a:p>
            <a:pPr lvl="2">
              <a:spcBef>
                <a:spcPts val="0"/>
              </a:spcBef>
            </a:pPr>
            <a:r>
              <a:rPr lang="en-US" altLang="zh-CN" sz="2000" dirty="0">
                <a:latin typeface="华文新魏"/>
                <a:ea typeface="华文新魏"/>
                <a:cs typeface="华文新魏"/>
              </a:rPr>
              <a:t>TASK_STOPPED</a:t>
            </a:r>
            <a:r>
              <a:rPr lang="zh-CN" altLang="en-US" sz="2000" dirty="0">
                <a:latin typeface="华文新魏"/>
                <a:ea typeface="华文新魏"/>
                <a:cs typeface="华文新魏"/>
              </a:rPr>
              <a:t>：被调试暂停，或收到</a:t>
            </a:r>
            <a:r>
              <a:rPr lang="en-US" altLang="zh-CN" sz="2000" dirty="0">
                <a:latin typeface="华文新魏"/>
                <a:ea typeface="华文新魏"/>
                <a:cs typeface="华文新魏"/>
              </a:rPr>
              <a:t>SIGSTOP</a:t>
            </a:r>
            <a:r>
              <a:rPr lang="zh-CN" altLang="en-US" sz="2000" dirty="0">
                <a:latin typeface="华文新魏"/>
                <a:ea typeface="华文新魏"/>
                <a:cs typeface="华文新魏"/>
              </a:rPr>
              <a:t>等信号</a:t>
            </a:r>
            <a:endParaRPr lang="zh-CN" altLang="en-US" sz="2000" dirty="0">
              <a:latin typeface="华文新魏"/>
              <a:ea typeface="华文新魏"/>
              <a:cs typeface="华文新魏"/>
            </a:endParaRPr>
          </a:p>
          <a:p>
            <a:pPr lvl="1">
              <a:spcBef>
                <a:spcPts val="0"/>
              </a:spcBef>
            </a:pPr>
            <a:r>
              <a:rPr lang="zh-CN" altLang="en-US" dirty="0"/>
              <a:t>不可运行态</a:t>
            </a:r>
            <a:endParaRPr lang="zh-CN" altLang="en-US" dirty="0"/>
          </a:p>
          <a:p>
            <a:pPr lvl="2">
              <a:spcBef>
                <a:spcPts val="0"/>
              </a:spcBef>
            </a:pPr>
            <a:r>
              <a:rPr lang="en-US" altLang="zh-CN" sz="2000" dirty="0">
                <a:latin typeface="华文新魏"/>
                <a:ea typeface="华文新魏"/>
                <a:cs typeface="华文新魏"/>
              </a:rPr>
              <a:t>TASK_ZOMBIE</a:t>
            </a:r>
            <a:r>
              <a:rPr lang="zh-CN" altLang="en-US" sz="2000" dirty="0">
                <a:latin typeface="华文新魏"/>
                <a:ea typeface="华文新魏"/>
                <a:cs typeface="华文新魏"/>
              </a:rPr>
              <a:t>：退出而暂未被父进程收回资源的“僵尸”进程</a:t>
            </a:r>
            <a:endParaRPr lang="zh-CN" altLang="en-US" sz="2000" dirty="0">
              <a:latin typeface="华文新魏"/>
              <a:ea typeface="华文新魏"/>
              <a:cs typeface="华文新魏"/>
            </a:endParaRPr>
          </a:p>
          <a:p>
            <a:pPr>
              <a:spcBef>
                <a:spcPts val="0"/>
              </a:spcBef>
            </a:pPr>
            <a:r>
              <a:rPr lang="zh-CN" altLang="en-US" sz="2400" dirty="0">
                <a:latin typeface="华文新魏"/>
                <a:cs typeface="华文新魏"/>
              </a:rPr>
              <a:t>说明</a:t>
            </a:r>
            <a:endParaRPr lang="zh-CN" altLang="en-US" sz="2400" dirty="0">
              <a:latin typeface="华文新魏"/>
              <a:cs typeface="华文新魏"/>
            </a:endParaRPr>
          </a:p>
          <a:p>
            <a:pPr lvl="1">
              <a:spcBef>
                <a:spcPts val="0"/>
              </a:spcBef>
            </a:pPr>
            <a:r>
              <a:rPr lang="zh-CN" altLang="en-US" dirty="0"/>
              <a:t>调度器主要处理的是</a:t>
            </a:r>
            <a:r>
              <a:rPr lang="zh-CN" altLang="en-US" dirty="0">
                <a:solidFill>
                  <a:srgbClr val="FF0000"/>
                </a:solidFill>
              </a:rPr>
              <a:t>可运行</a:t>
            </a:r>
            <a:r>
              <a:rPr lang="zh-CN" altLang="en-US" dirty="0"/>
              <a:t>和</a:t>
            </a:r>
            <a:r>
              <a:rPr lang="zh-CN" altLang="en-US" dirty="0">
                <a:solidFill>
                  <a:srgbClr val="FF0000"/>
                </a:solidFill>
              </a:rPr>
              <a:t>被挂起</a:t>
            </a:r>
            <a:r>
              <a:rPr lang="zh-CN" altLang="en-US" dirty="0"/>
              <a:t>两种状态下的进程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F29BB5B-6F47-4C21-8291-A34A56D0DD6F}" type="slidenum">
              <a:rPr lang="en-US" altLang="zh-CN"/>
            </a:fld>
            <a:endParaRPr lang="en-US" altLang="zh-CN"/>
          </a:p>
        </p:txBody>
      </p:sp>
      <p:sp>
        <p:nvSpPr>
          <p:cNvPr id="783362" name="Rectangle 2"/>
          <p:cNvSpPr>
            <a:spLocks noGrp="1" noChangeArrowheads="1"/>
          </p:cNvSpPr>
          <p:nvPr>
            <p:ph type="title"/>
          </p:nvPr>
        </p:nvSpPr>
        <p:spPr/>
        <p:txBody>
          <a:bodyPr/>
          <a:lstStyle/>
          <a:p>
            <a:r>
              <a:rPr lang="zh-CN" altLang="en-US"/>
              <a:t>进程优先级</a:t>
            </a:r>
            <a:endParaRPr lang="zh-CN" altLang="en-US"/>
          </a:p>
        </p:txBody>
      </p:sp>
      <p:sp>
        <p:nvSpPr>
          <p:cNvPr id="783363" name="Rectangle 3"/>
          <p:cNvSpPr>
            <a:spLocks noGrp="1" noChangeArrowheads="1"/>
          </p:cNvSpPr>
          <p:nvPr>
            <p:ph type="body" idx="1"/>
          </p:nvPr>
        </p:nvSpPr>
        <p:spPr/>
        <p:txBody>
          <a:bodyPr/>
          <a:lstStyle/>
          <a:p>
            <a:r>
              <a:rPr lang="zh-CN" altLang="en-US" dirty="0">
                <a:latin typeface="华文新魏"/>
                <a:cs typeface="华文新魏"/>
              </a:rPr>
              <a:t>基本思想</a:t>
            </a:r>
            <a:endParaRPr lang="zh-CN" altLang="en-US" dirty="0">
              <a:latin typeface="华文新魏"/>
              <a:cs typeface="华文新魏"/>
            </a:endParaRPr>
          </a:p>
          <a:p>
            <a:pPr lvl="1"/>
            <a:r>
              <a:rPr lang="zh-CN" altLang="en-US" dirty="0"/>
              <a:t>根据</a:t>
            </a:r>
            <a:r>
              <a:rPr lang="zh-CN" altLang="en-US" dirty="0">
                <a:solidFill>
                  <a:srgbClr val="FF0000"/>
                </a:solidFill>
              </a:rPr>
              <a:t>进程价值</a:t>
            </a:r>
            <a:r>
              <a:rPr lang="zh-CN" altLang="en-US" dirty="0"/>
              <a:t>及</a:t>
            </a:r>
            <a:r>
              <a:rPr lang="en-US" altLang="zh-CN" dirty="0">
                <a:solidFill>
                  <a:srgbClr val="FF0000"/>
                </a:solidFill>
              </a:rPr>
              <a:t>CPU</a:t>
            </a:r>
            <a:r>
              <a:rPr lang="zh-CN" altLang="en-US" dirty="0">
                <a:solidFill>
                  <a:srgbClr val="FF0000"/>
                </a:solidFill>
              </a:rPr>
              <a:t>时间需求</a:t>
            </a:r>
            <a:r>
              <a:rPr lang="zh-CN" altLang="en-US" dirty="0"/>
              <a:t>对进程分级</a:t>
            </a:r>
            <a:endParaRPr lang="zh-CN" altLang="en-US" dirty="0"/>
          </a:p>
          <a:p>
            <a:pPr lvl="2"/>
            <a:r>
              <a:rPr lang="zh-CN" altLang="en-US" dirty="0">
                <a:latin typeface="华文新魏"/>
                <a:ea typeface="华文新魏"/>
                <a:cs typeface="华文新魏"/>
              </a:rPr>
              <a:t>高优先级进程先运行，低优先级后运行</a:t>
            </a:r>
            <a:endParaRPr lang="zh-CN" altLang="en-US" dirty="0">
              <a:latin typeface="华文新魏"/>
              <a:ea typeface="华文新魏"/>
              <a:cs typeface="华文新魏"/>
            </a:endParaRPr>
          </a:p>
          <a:p>
            <a:pPr lvl="2"/>
            <a:r>
              <a:rPr lang="zh-CN" altLang="en-US" dirty="0">
                <a:latin typeface="华文新魏"/>
                <a:ea typeface="华文新魏"/>
                <a:cs typeface="华文新魏"/>
              </a:rPr>
              <a:t>相同优先级进程按</a:t>
            </a:r>
            <a:r>
              <a:rPr lang="zh-CN" altLang="en-US" dirty="0">
                <a:solidFill>
                  <a:srgbClr val="FF0000"/>
                </a:solidFill>
                <a:latin typeface="华文新魏"/>
                <a:ea typeface="华文新魏"/>
                <a:cs typeface="华文新魏"/>
              </a:rPr>
              <a:t>轮转</a:t>
            </a:r>
            <a:r>
              <a:rPr lang="zh-CN" altLang="en-US" dirty="0">
                <a:latin typeface="华文新魏"/>
                <a:ea typeface="华文新魏"/>
                <a:cs typeface="华文新魏"/>
              </a:rPr>
              <a:t>或</a:t>
            </a:r>
            <a:r>
              <a:rPr lang="en-US" altLang="zh-CN" dirty="0">
                <a:solidFill>
                  <a:srgbClr val="FF0000"/>
                </a:solidFill>
                <a:latin typeface="华文新魏"/>
                <a:ea typeface="华文新魏"/>
                <a:cs typeface="华文新魏"/>
              </a:rPr>
              <a:t>FIFO</a:t>
            </a:r>
            <a:r>
              <a:rPr lang="zh-CN" altLang="en-US" dirty="0">
                <a:latin typeface="华文新魏"/>
                <a:ea typeface="华文新魏"/>
                <a:cs typeface="华文新魏"/>
              </a:rPr>
              <a:t>方式进行调度</a:t>
            </a:r>
            <a:endParaRPr lang="zh-CN" altLang="en-US" dirty="0">
              <a:latin typeface="华文新魏"/>
              <a:ea typeface="华文新魏"/>
              <a:cs typeface="华文新魏"/>
            </a:endParaRPr>
          </a:p>
          <a:p>
            <a:r>
              <a:rPr lang="en-US" altLang="zh-CN" dirty="0">
                <a:latin typeface="华文新魏"/>
                <a:cs typeface="华文新魏"/>
              </a:rPr>
              <a:t>Linux</a:t>
            </a:r>
            <a:r>
              <a:rPr lang="zh-CN" altLang="en-US" dirty="0">
                <a:latin typeface="华文新魏"/>
                <a:cs typeface="华文新魏"/>
              </a:rPr>
              <a:t>实现</a:t>
            </a:r>
            <a:endParaRPr lang="zh-CN" altLang="en-US" dirty="0">
              <a:latin typeface="华文新魏"/>
              <a:cs typeface="华文新魏"/>
            </a:endParaRPr>
          </a:p>
          <a:p>
            <a:pPr lvl="1"/>
            <a:r>
              <a:rPr lang="zh-CN" altLang="en-US" dirty="0"/>
              <a:t>基于动态优先级的调度算法</a:t>
            </a:r>
            <a:endParaRPr lang="zh-CN" altLang="en-US" dirty="0"/>
          </a:p>
          <a:p>
            <a:pPr lvl="2"/>
            <a:r>
              <a:rPr lang="zh-CN" altLang="en-US" dirty="0">
                <a:latin typeface="华文新魏"/>
                <a:ea typeface="华文新魏"/>
                <a:cs typeface="华文新魏"/>
              </a:rPr>
              <a:t>设置基本优先级，并根据需要动态调整优先级</a:t>
            </a:r>
            <a:endParaRPr lang="zh-CN" altLang="en-US" dirty="0">
              <a:latin typeface="华文新魏"/>
              <a:ea typeface="华文新魏"/>
              <a:cs typeface="华文新魏"/>
            </a:endParaRPr>
          </a:p>
          <a:p>
            <a:pPr lvl="3"/>
            <a:r>
              <a:rPr lang="zh-CN" altLang="en-US" dirty="0">
                <a:latin typeface="华文新魏"/>
                <a:ea typeface="华文新魏"/>
                <a:cs typeface="华文新魏"/>
              </a:rPr>
              <a:t>较长时间未分配到</a:t>
            </a:r>
            <a:r>
              <a:rPr lang="en-US" altLang="zh-CN" dirty="0">
                <a:latin typeface="华文新魏"/>
                <a:ea typeface="华文新魏"/>
                <a:cs typeface="华文新魏"/>
              </a:rPr>
              <a:t>CPU</a:t>
            </a:r>
            <a:r>
              <a:rPr lang="zh-CN" altLang="en-US" dirty="0">
                <a:latin typeface="华文新魏"/>
                <a:ea typeface="华文新魏"/>
                <a:cs typeface="华文新魏"/>
              </a:rPr>
              <a:t>的进程，</a:t>
            </a:r>
            <a:r>
              <a:rPr lang="zh-CN" altLang="en-US" dirty="0">
                <a:solidFill>
                  <a:srgbClr val="FF0000"/>
                </a:solidFill>
                <a:latin typeface="华文新魏"/>
                <a:ea typeface="华文新魏"/>
                <a:cs typeface="华文新魏"/>
              </a:rPr>
              <a:t>提高优先级</a:t>
            </a:r>
            <a:endParaRPr lang="zh-CN" altLang="en-US" dirty="0">
              <a:solidFill>
                <a:srgbClr val="FF0000"/>
              </a:solidFill>
              <a:latin typeface="华文新魏"/>
              <a:ea typeface="华文新魏"/>
              <a:cs typeface="华文新魏"/>
            </a:endParaRPr>
          </a:p>
          <a:p>
            <a:pPr lvl="3"/>
            <a:r>
              <a:rPr lang="zh-CN" altLang="en-US" dirty="0">
                <a:latin typeface="华文新魏"/>
                <a:ea typeface="华文新魏"/>
                <a:cs typeface="华文新魏"/>
              </a:rPr>
              <a:t>已经在</a:t>
            </a:r>
            <a:r>
              <a:rPr lang="en-US" altLang="zh-CN" dirty="0">
                <a:latin typeface="华文新魏"/>
                <a:ea typeface="华文新魏"/>
                <a:cs typeface="华文新魏"/>
              </a:rPr>
              <a:t>CPU</a:t>
            </a:r>
            <a:r>
              <a:rPr lang="zh-CN" altLang="en-US" dirty="0">
                <a:latin typeface="华文新魏"/>
                <a:ea typeface="华文新魏"/>
                <a:cs typeface="华文新魏"/>
              </a:rPr>
              <a:t>上运行较长时间的进程，</a:t>
            </a:r>
            <a:r>
              <a:rPr lang="zh-CN" altLang="en-US" dirty="0">
                <a:solidFill>
                  <a:srgbClr val="FF0000"/>
                </a:solidFill>
                <a:latin typeface="华文新魏"/>
                <a:ea typeface="华文新魏"/>
                <a:cs typeface="华文新魏"/>
              </a:rPr>
              <a:t>降低优先级</a:t>
            </a:r>
            <a:endParaRPr lang="zh-CN" altLang="en-US" dirty="0">
              <a:solidFill>
                <a:srgbClr val="FF0000"/>
              </a:solidFill>
              <a:latin typeface="华文新魏"/>
              <a:ea typeface="华文新魏"/>
              <a:cs typeface="华文新魏"/>
            </a:endParaRPr>
          </a:p>
          <a:p>
            <a:pPr lvl="1"/>
            <a:r>
              <a:rPr lang="zh-CN" altLang="en-US" dirty="0"/>
              <a:t>两组独立的优先级范围</a:t>
            </a:r>
            <a:endParaRPr lang="zh-CN" altLang="en-US" dirty="0"/>
          </a:p>
          <a:p>
            <a:pPr lvl="2"/>
            <a:r>
              <a:rPr lang="en-US" altLang="zh-CN" dirty="0">
                <a:solidFill>
                  <a:srgbClr val="FF0000"/>
                </a:solidFill>
                <a:latin typeface="华文新魏"/>
                <a:ea typeface="华文新魏"/>
                <a:cs typeface="华文新魏"/>
              </a:rPr>
              <a:t>nice</a:t>
            </a:r>
            <a:r>
              <a:rPr lang="zh-CN" altLang="en-US" dirty="0">
                <a:latin typeface="华文新魏"/>
                <a:ea typeface="华文新魏"/>
                <a:cs typeface="华文新魏"/>
              </a:rPr>
              <a:t>（</a:t>
            </a:r>
            <a:r>
              <a:rPr lang="en-US" altLang="zh-CN" dirty="0">
                <a:latin typeface="华文新魏"/>
                <a:ea typeface="华文新魏"/>
                <a:cs typeface="华文新魏"/>
              </a:rPr>
              <a:t>-20~19</a:t>
            </a:r>
            <a:r>
              <a:rPr lang="zh-CN" altLang="en-US" dirty="0">
                <a:latin typeface="华文新魏"/>
                <a:ea typeface="华文新魏"/>
                <a:cs typeface="华文新魏"/>
              </a:rPr>
              <a:t>）：确定分配给进程的时间片大小</a:t>
            </a:r>
            <a:endParaRPr lang="zh-CN" altLang="en-US" dirty="0">
              <a:latin typeface="华文新魏"/>
              <a:ea typeface="华文新魏"/>
              <a:cs typeface="华文新魏"/>
            </a:endParaRPr>
          </a:p>
          <a:p>
            <a:pPr lvl="2"/>
            <a:r>
              <a:rPr lang="en-US" altLang="zh-CN" dirty="0" err="1">
                <a:solidFill>
                  <a:srgbClr val="FF0000"/>
                </a:solidFill>
                <a:latin typeface="华文新魏"/>
                <a:ea typeface="华文新魏"/>
                <a:cs typeface="华文新魏"/>
              </a:rPr>
              <a:t>rt_priority</a:t>
            </a:r>
            <a:r>
              <a:rPr lang="zh-CN" altLang="en-US" dirty="0">
                <a:latin typeface="华文新魏"/>
                <a:ea typeface="华文新魏"/>
                <a:cs typeface="华文新魏"/>
              </a:rPr>
              <a:t>（</a:t>
            </a:r>
            <a:r>
              <a:rPr lang="en-US" altLang="zh-CN" dirty="0">
                <a:latin typeface="华文新魏"/>
                <a:ea typeface="华文新魏"/>
                <a:cs typeface="华文新魏"/>
              </a:rPr>
              <a:t>0~99</a:t>
            </a:r>
            <a:r>
              <a:rPr lang="zh-CN" altLang="en-US" dirty="0">
                <a:latin typeface="华文新魏"/>
                <a:ea typeface="华文新魏"/>
                <a:cs typeface="华文新魏"/>
              </a:rPr>
              <a:t>）：实时优先级，实时进程的优先级高于普通进程</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C985C5-6ED5-4D87-98BF-3DB142799909}" type="slidenum">
              <a:rPr lang="en-US" altLang="zh-CN"/>
            </a:fld>
            <a:endParaRPr lang="en-US" altLang="zh-CN"/>
          </a:p>
        </p:txBody>
      </p:sp>
      <p:sp>
        <p:nvSpPr>
          <p:cNvPr id="775170" name="Rectangle 2"/>
          <p:cNvSpPr>
            <a:spLocks noGrp="1" noChangeArrowheads="1"/>
          </p:cNvSpPr>
          <p:nvPr>
            <p:ph type="title"/>
          </p:nvPr>
        </p:nvSpPr>
        <p:spPr/>
        <p:txBody>
          <a:bodyPr/>
          <a:lstStyle/>
          <a:p>
            <a:r>
              <a:rPr lang="zh-CN" altLang="en-US" dirty="0"/>
              <a:t>进程优先级定义</a:t>
            </a:r>
            <a:endParaRPr lang="zh-CN" altLang="en-US" dirty="0"/>
          </a:p>
        </p:txBody>
      </p:sp>
      <p:sp>
        <p:nvSpPr>
          <p:cNvPr id="775171" name="Rectangle 3"/>
          <p:cNvSpPr>
            <a:spLocks noGrp="1" noChangeArrowheads="1"/>
          </p:cNvSpPr>
          <p:nvPr>
            <p:ph type="body" idx="1"/>
          </p:nvPr>
        </p:nvSpPr>
        <p:spPr>
          <a:xfrm>
            <a:off x="179512" y="1268413"/>
            <a:ext cx="8964488" cy="5112915"/>
          </a:xfrm>
        </p:spPr>
        <p:txBody>
          <a:bodyPr/>
          <a:lstStyle/>
          <a:p>
            <a:r>
              <a:rPr lang="zh-CN" altLang="en-US" sz="2400" dirty="0">
                <a:latin typeface="STXinwei" panose="02010800040101010101" pitchFamily="2" charset="-122"/>
                <a:ea typeface="STXinwei" panose="02010800040101010101" pitchFamily="2" charset="-122"/>
              </a:rPr>
              <a:t>静态优先级：</a:t>
            </a:r>
            <a:r>
              <a:rPr lang="en-US" altLang="zh-CN" sz="2400" dirty="0">
                <a:solidFill>
                  <a:srgbClr val="FF0000"/>
                </a:solidFill>
                <a:latin typeface="STXinwei" panose="02010800040101010101" pitchFamily="2" charset="-122"/>
                <a:ea typeface="STXinwei" panose="02010800040101010101" pitchFamily="2" charset="-122"/>
              </a:rPr>
              <a:t>priority</a:t>
            </a:r>
            <a:r>
              <a:rPr lang="zh-CN" altLang="en-US" sz="2400" dirty="0">
                <a:solidFill>
                  <a:srgbClr val="FF0000"/>
                </a:solidFill>
                <a:latin typeface="STXinwei" panose="02010800040101010101" pitchFamily="2" charset="-122"/>
                <a:ea typeface="STXinwei" panose="02010800040101010101" pitchFamily="2" charset="-122"/>
              </a:rPr>
              <a:t>（</a:t>
            </a:r>
            <a:r>
              <a:rPr lang="en-US" altLang="zh-CN" sz="2400" dirty="0">
                <a:solidFill>
                  <a:srgbClr val="FF0000"/>
                </a:solidFill>
                <a:latin typeface="STXinwei" panose="02010800040101010101" pitchFamily="2" charset="-122"/>
                <a:ea typeface="STXinwei" panose="02010800040101010101" pitchFamily="2" charset="-122"/>
              </a:rPr>
              <a:t>0~70</a:t>
            </a:r>
            <a:r>
              <a:rPr lang="zh-CN" altLang="en-US" sz="2400" dirty="0">
                <a:solidFill>
                  <a:srgbClr val="FF0000"/>
                </a:solidFill>
                <a:latin typeface="STXinwei" panose="02010800040101010101" pitchFamily="2" charset="-122"/>
                <a:ea typeface="STXinwei" panose="02010800040101010101" pitchFamily="2" charset="-122"/>
              </a:rPr>
              <a:t>）</a:t>
            </a:r>
            <a:endParaRPr lang="zh-CN" altLang="en-US" sz="2400" dirty="0">
              <a:solidFill>
                <a:srgbClr val="FF0000"/>
              </a:solidFill>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表示分配给进程的时间片</a:t>
            </a:r>
            <a:endParaRPr lang="en-US" altLang="zh-CN"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指明在被迫和其他进程竞争</a:t>
            </a:r>
            <a:r>
              <a:rPr lang="en-US" altLang="zh-CN" sz="2200" dirty="0">
                <a:latin typeface="STXinwei" panose="02010800040101010101" pitchFamily="2" charset="-122"/>
                <a:ea typeface="STXinwei" panose="02010800040101010101" pitchFamily="2" charset="-122"/>
              </a:rPr>
              <a:t>CPU</a:t>
            </a:r>
            <a:r>
              <a:rPr lang="zh-CN" altLang="en-US" sz="2200" dirty="0">
                <a:latin typeface="STXinwei" panose="02010800040101010101" pitchFamily="2" charset="-122"/>
                <a:ea typeface="STXinwei" panose="02010800040101010101" pitchFamily="2" charset="-122"/>
              </a:rPr>
              <a:t>之前，进程允许的最大时间片</a:t>
            </a:r>
            <a:endParaRPr lang="zh-CN" altLang="en-US"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只能由用户进行修改，不随时间而改变，一般通过</a:t>
            </a:r>
            <a:r>
              <a:rPr lang="en-US" altLang="zh-CN" sz="2200" dirty="0">
                <a:solidFill>
                  <a:srgbClr val="FF0000"/>
                </a:solidFill>
                <a:latin typeface="STXinwei" panose="02010800040101010101" pitchFamily="2" charset="-122"/>
                <a:ea typeface="STXinwei" panose="02010800040101010101" pitchFamily="2" charset="-122"/>
              </a:rPr>
              <a:t>nice</a:t>
            </a:r>
            <a:r>
              <a:rPr lang="zh-CN" altLang="en-US" sz="2200" dirty="0">
                <a:latin typeface="STXinwei" panose="02010800040101010101" pitchFamily="2" charset="-122"/>
                <a:ea typeface="STXinwei" panose="02010800040101010101" pitchFamily="2" charset="-122"/>
              </a:rPr>
              <a:t>设定</a:t>
            </a:r>
            <a:endParaRPr lang="zh-CN" altLang="en-US" sz="2200" dirty="0">
              <a:latin typeface="STXinwei" panose="02010800040101010101" pitchFamily="2" charset="-122"/>
              <a:ea typeface="STXinwei" panose="02010800040101010101" pitchFamily="2" charset="-122"/>
            </a:endParaRPr>
          </a:p>
          <a:p>
            <a:r>
              <a:rPr lang="zh-CN" altLang="en-US" sz="2400" dirty="0">
                <a:latin typeface="STXinwei" panose="02010800040101010101" pitchFamily="2" charset="-122"/>
                <a:ea typeface="STXinwei" panose="02010800040101010101" pitchFamily="2" charset="-122"/>
              </a:rPr>
              <a:t>动态优先级：</a:t>
            </a:r>
            <a:r>
              <a:rPr lang="en-US" altLang="zh-CN" sz="2400" dirty="0">
                <a:solidFill>
                  <a:srgbClr val="FF0000"/>
                </a:solidFill>
                <a:latin typeface="STXinwei" panose="02010800040101010101" pitchFamily="2" charset="-122"/>
                <a:ea typeface="STXinwei" panose="02010800040101010101" pitchFamily="2" charset="-122"/>
              </a:rPr>
              <a:t>counter</a:t>
            </a:r>
            <a:endParaRPr lang="en-US" altLang="zh-CN" sz="2400" dirty="0">
              <a:solidFill>
                <a:srgbClr val="FF0000"/>
              </a:solidFill>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进程拥有</a:t>
            </a:r>
            <a:r>
              <a:rPr lang="en-US" altLang="zh-CN" sz="2200" dirty="0">
                <a:latin typeface="STXinwei" panose="02010800040101010101" pitchFamily="2" charset="-122"/>
                <a:ea typeface="STXinwei" panose="02010800040101010101" pitchFamily="2" charset="-122"/>
              </a:rPr>
              <a:t>CPU</a:t>
            </a:r>
            <a:r>
              <a:rPr lang="zh-CN" altLang="en-US" sz="2200" dirty="0">
                <a:latin typeface="STXinwei" panose="02010800040101010101" pitchFamily="2" charset="-122"/>
                <a:ea typeface="STXinwei" panose="02010800040101010101" pitchFamily="2" charset="-122"/>
              </a:rPr>
              <a:t>时随时间不断减小</a:t>
            </a:r>
            <a:endParaRPr lang="en-US" altLang="zh-CN"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指明在这个时间片中所剩余的时间量</a:t>
            </a:r>
            <a:endParaRPr lang="zh-CN" altLang="en-US"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当小于</a:t>
            </a:r>
            <a:r>
              <a:rPr lang="en-US" altLang="zh-CN" sz="2200" dirty="0">
                <a:latin typeface="STXinwei" panose="02010800040101010101" pitchFamily="2" charset="-122"/>
                <a:ea typeface="STXinwei" panose="02010800040101010101" pitchFamily="2" charset="-122"/>
              </a:rPr>
              <a:t>0</a:t>
            </a:r>
            <a:r>
              <a:rPr lang="zh-CN" altLang="en-US" sz="2200" dirty="0">
                <a:latin typeface="STXinwei" panose="02010800040101010101" pitchFamily="2" charset="-122"/>
                <a:ea typeface="STXinwei" panose="02010800040101010101" pitchFamily="2" charset="-122"/>
              </a:rPr>
              <a:t>时，标记进程重新调度</a:t>
            </a:r>
            <a:endParaRPr lang="zh-CN" altLang="en-US" sz="2200" dirty="0">
              <a:latin typeface="STXinwei" panose="02010800040101010101" pitchFamily="2" charset="-122"/>
              <a:ea typeface="STXinwei" panose="02010800040101010101" pitchFamily="2" charset="-122"/>
            </a:endParaRPr>
          </a:p>
          <a:p>
            <a:r>
              <a:rPr lang="zh-CN" altLang="en-US" sz="2400" dirty="0">
                <a:latin typeface="STXinwei" panose="02010800040101010101" pitchFamily="2" charset="-122"/>
                <a:ea typeface="STXinwei" panose="02010800040101010101" pitchFamily="2" charset="-122"/>
              </a:rPr>
              <a:t>实时优先级：</a:t>
            </a:r>
            <a:r>
              <a:rPr lang="en-US" altLang="zh-CN" sz="2400" dirty="0" err="1">
                <a:solidFill>
                  <a:srgbClr val="FF0000"/>
                </a:solidFill>
                <a:latin typeface="STXinwei" panose="02010800040101010101" pitchFamily="2" charset="-122"/>
                <a:ea typeface="STXinwei" panose="02010800040101010101" pitchFamily="2" charset="-122"/>
              </a:rPr>
              <a:t>rt_priority</a:t>
            </a:r>
            <a:r>
              <a:rPr lang="zh-CN" altLang="en-US" sz="2400" dirty="0">
                <a:solidFill>
                  <a:srgbClr val="FF0000"/>
                </a:solidFill>
                <a:latin typeface="STXinwei" panose="02010800040101010101" pitchFamily="2" charset="-122"/>
                <a:ea typeface="STXinwei" panose="02010800040101010101" pitchFamily="2" charset="-122"/>
              </a:rPr>
              <a:t>（</a:t>
            </a:r>
            <a:r>
              <a:rPr lang="en-US" altLang="zh-CN" sz="2400" dirty="0">
                <a:solidFill>
                  <a:srgbClr val="FF0000"/>
                </a:solidFill>
                <a:latin typeface="STXinwei" panose="02010800040101010101" pitchFamily="2" charset="-122"/>
                <a:ea typeface="STXinwei" panose="02010800040101010101" pitchFamily="2" charset="-122"/>
              </a:rPr>
              <a:t>1~99</a:t>
            </a:r>
            <a:r>
              <a:rPr lang="zh-CN" altLang="en-US" sz="2400" dirty="0">
                <a:solidFill>
                  <a:srgbClr val="FF0000"/>
                </a:solidFill>
                <a:latin typeface="STXinwei" panose="02010800040101010101" pitchFamily="2" charset="-122"/>
                <a:ea typeface="STXinwei" panose="02010800040101010101" pitchFamily="2" charset="-122"/>
              </a:rPr>
              <a:t>）</a:t>
            </a:r>
            <a:endParaRPr lang="zh-CN" altLang="en-US" sz="2400" dirty="0">
              <a:solidFill>
                <a:srgbClr val="FF0000"/>
              </a:solidFill>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确定实时进程的调度顺序，较高权值进程优先于较低权值进程</a:t>
            </a:r>
            <a:endParaRPr lang="zh-CN" altLang="en-US"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非实时进程的优先级为</a:t>
            </a:r>
            <a:r>
              <a:rPr lang="en-US" altLang="zh-CN" sz="2200" dirty="0">
                <a:latin typeface="STXinwei" panose="02010800040101010101" pitchFamily="2" charset="-122"/>
                <a:ea typeface="STXinwei" panose="02010800040101010101" pitchFamily="2" charset="-122"/>
              </a:rPr>
              <a:t>0</a:t>
            </a:r>
            <a:r>
              <a:rPr lang="zh-CN" altLang="en-US" sz="2200" dirty="0">
                <a:latin typeface="STXinwei" panose="02010800040101010101" pitchFamily="2" charset="-122"/>
                <a:ea typeface="STXinwei" panose="02010800040101010101" pitchFamily="2" charset="-122"/>
              </a:rPr>
              <a:t>，因此实时进程总优先于非实时</a:t>
            </a:r>
            <a:r>
              <a:rPr lang="zh-CN" altLang="en-US" sz="2200" dirty="0"/>
              <a:t>进程</a:t>
            </a: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6BBF947-D006-4F1F-BAA5-672549C4C2A0}" type="slidenum">
              <a:rPr lang="en-US" altLang="zh-CN"/>
            </a:fld>
            <a:endParaRPr lang="en-US" altLang="zh-CN"/>
          </a:p>
        </p:txBody>
      </p:sp>
      <p:sp>
        <p:nvSpPr>
          <p:cNvPr id="770050" name="Rectangle 2"/>
          <p:cNvSpPr>
            <a:spLocks noGrp="1" noChangeArrowheads="1"/>
          </p:cNvSpPr>
          <p:nvPr>
            <p:ph type="title"/>
          </p:nvPr>
        </p:nvSpPr>
        <p:spPr/>
        <p:txBody>
          <a:bodyPr/>
          <a:lstStyle/>
          <a:p>
            <a:r>
              <a:rPr lang="zh-CN" altLang="en-US" dirty="0"/>
              <a:t>优先级策略</a:t>
            </a:r>
            <a:endParaRPr lang="zh-CN" altLang="en-US" dirty="0"/>
          </a:p>
        </p:txBody>
      </p:sp>
      <p:sp>
        <p:nvSpPr>
          <p:cNvPr id="770051" name="Rectangle 3"/>
          <p:cNvSpPr>
            <a:spLocks noGrp="1" noChangeArrowheads="1"/>
          </p:cNvSpPr>
          <p:nvPr>
            <p:ph type="body" idx="1"/>
          </p:nvPr>
        </p:nvSpPr>
        <p:spPr/>
        <p:txBody>
          <a:bodyPr/>
          <a:lstStyle/>
          <a:p>
            <a:pPr>
              <a:spcBef>
                <a:spcPts val="0"/>
              </a:spcBef>
            </a:pPr>
            <a:r>
              <a:rPr lang="zh-CN" altLang="en-US" dirty="0">
                <a:latin typeface="华文新魏"/>
                <a:cs typeface="华文新魏"/>
              </a:rPr>
              <a:t>普通进程</a:t>
            </a:r>
            <a:endParaRPr lang="zh-CN" altLang="en-US" dirty="0">
              <a:latin typeface="华文新魏"/>
              <a:cs typeface="华文新魏"/>
            </a:endParaRPr>
          </a:p>
          <a:p>
            <a:pPr lvl="1">
              <a:spcBef>
                <a:spcPts val="0"/>
              </a:spcBef>
            </a:pPr>
            <a:r>
              <a:rPr lang="zh-CN" altLang="en-US" dirty="0"/>
              <a:t>基本思想：</a:t>
            </a:r>
            <a:r>
              <a:rPr lang="zh-CN" altLang="en-US" dirty="0">
                <a:solidFill>
                  <a:srgbClr val="FF0000"/>
                </a:solidFill>
              </a:rPr>
              <a:t>动态优先级调度</a:t>
            </a:r>
            <a:endParaRPr lang="zh-CN" altLang="en-US" dirty="0">
              <a:solidFill>
                <a:srgbClr val="FF0000"/>
              </a:solidFill>
            </a:endParaRPr>
          </a:p>
          <a:p>
            <a:pPr lvl="2">
              <a:spcBef>
                <a:spcPts val="0"/>
              </a:spcBef>
            </a:pPr>
            <a:r>
              <a:rPr lang="zh-CN" altLang="en-US" dirty="0">
                <a:latin typeface="华文新魏"/>
                <a:ea typeface="华文新魏"/>
                <a:cs typeface="华文新魏"/>
              </a:rPr>
              <a:t>通过更新</a:t>
            </a:r>
            <a:r>
              <a:rPr lang="en-US" altLang="zh-CN" dirty="0">
                <a:latin typeface="华文新魏"/>
                <a:ea typeface="华文新魏"/>
                <a:cs typeface="华文新魏"/>
              </a:rPr>
              <a:t>counter</a:t>
            </a:r>
            <a:r>
              <a:rPr lang="zh-CN" altLang="en-US" dirty="0">
                <a:latin typeface="华文新魏"/>
                <a:ea typeface="华文新魏"/>
                <a:cs typeface="华文新魏"/>
              </a:rPr>
              <a:t>值，周期性修改进程优先级（避免饥饿）</a:t>
            </a:r>
            <a:endParaRPr lang="zh-CN" altLang="en-US" dirty="0">
              <a:latin typeface="华文新魏"/>
              <a:ea typeface="华文新魏"/>
              <a:cs typeface="华文新魏"/>
            </a:endParaRPr>
          </a:p>
          <a:p>
            <a:pPr lvl="1">
              <a:spcBef>
                <a:spcPts val="0"/>
              </a:spcBef>
            </a:pPr>
            <a:r>
              <a:rPr lang="zh-CN" altLang="en-US" dirty="0"/>
              <a:t>基本过程</a:t>
            </a:r>
            <a:endParaRPr lang="zh-CN" altLang="en-US" dirty="0"/>
          </a:p>
          <a:p>
            <a:pPr lvl="2">
              <a:spcBef>
                <a:spcPts val="0"/>
              </a:spcBef>
            </a:pPr>
            <a:r>
              <a:rPr lang="en-US" altLang="zh-CN" dirty="0">
                <a:latin typeface="华文新魏"/>
                <a:ea typeface="华文新魏"/>
                <a:cs typeface="华文新魏"/>
              </a:rPr>
              <a:t>counter</a:t>
            </a:r>
            <a:r>
              <a:rPr lang="zh-CN" altLang="en-US" dirty="0">
                <a:latin typeface="华文新魏"/>
                <a:ea typeface="华文新魏"/>
                <a:cs typeface="华文新魏"/>
              </a:rPr>
              <a:t>变为</a:t>
            </a:r>
            <a:r>
              <a:rPr lang="en-US" altLang="zh-CN" dirty="0">
                <a:latin typeface="华文新魏"/>
                <a:ea typeface="华文新魏"/>
                <a:cs typeface="华文新魏"/>
              </a:rPr>
              <a:t>0</a:t>
            </a:r>
            <a:r>
              <a:rPr lang="zh-CN" altLang="en-US" dirty="0">
                <a:latin typeface="华文新魏"/>
                <a:ea typeface="华文新魏"/>
                <a:cs typeface="华文新魏"/>
              </a:rPr>
              <a:t>时，用</a:t>
            </a:r>
            <a:r>
              <a:rPr lang="en-US" altLang="zh-CN" dirty="0">
                <a:solidFill>
                  <a:srgbClr val="FF0000"/>
                </a:solidFill>
                <a:latin typeface="华文新魏"/>
                <a:ea typeface="华文新魏"/>
                <a:cs typeface="华文新魏"/>
              </a:rPr>
              <a:t>priority</a:t>
            </a:r>
            <a:r>
              <a:rPr lang="zh-CN" altLang="en-US" dirty="0">
                <a:latin typeface="华文新魏"/>
                <a:ea typeface="华文新魏"/>
                <a:cs typeface="华文新魏"/>
              </a:rPr>
              <a:t>对</a:t>
            </a:r>
            <a:r>
              <a:rPr lang="en-US" altLang="zh-CN" dirty="0">
                <a:latin typeface="华文新魏"/>
                <a:ea typeface="华文新魏"/>
                <a:cs typeface="华文新魏"/>
              </a:rPr>
              <a:t>counter</a:t>
            </a:r>
            <a:r>
              <a:rPr lang="zh-CN" altLang="en-US" dirty="0">
                <a:latin typeface="华文新魏"/>
                <a:ea typeface="华文新魏"/>
                <a:cs typeface="华文新魏"/>
              </a:rPr>
              <a:t>重新赋值</a:t>
            </a:r>
            <a:endParaRPr lang="zh-CN" altLang="en-US" dirty="0">
              <a:latin typeface="华文新魏"/>
              <a:ea typeface="华文新魏"/>
              <a:cs typeface="华文新魏"/>
            </a:endParaRPr>
          </a:p>
          <a:p>
            <a:pPr lvl="2">
              <a:spcBef>
                <a:spcPts val="0"/>
              </a:spcBef>
            </a:pPr>
            <a:r>
              <a:rPr lang="zh-CN" altLang="en-US" dirty="0">
                <a:latin typeface="华文新魏"/>
                <a:ea typeface="华文新魏"/>
                <a:cs typeface="华文新魏"/>
              </a:rPr>
              <a:t>所有可运行状态进程的时间片都用完后才对</a:t>
            </a:r>
            <a:r>
              <a:rPr lang="en-US" altLang="zh-CN" dirty="0">
                <a:latin typeface="华文新魏"/>
                <a:ea typeface="华文新魏"/>
                <a:cs typeface="华文新魏"/>
              </a:rPr>
              <a:t>counter</a:t>
            </a:r>
            <a:r>
              <a:rPr lang="zh-CN" altLang="en-US" dirty="0">
                <a:latin typeface="华文新魏"/>
                <a:ea typeface="华文新魏"/>
                <a:cs typeface="华文新魏"/>
              </a:rPr>
              <a:t>重新赋值</a:t>
            </a:r>
            <a:endParaRPr lang="zh-CN" altLang="en-US" dirty="0">
              <a:latin typeface="华文新魏"/>
              <a:ea typeface="华文新魏"/>
              <a:cs typeface="华文新魏"/>
            </a:endParaRPr>
          </a:p>
          <a:p>
            <a:pPr lvl="2">
              <a:spcBef>
                <a:spcPts val="0"/>
              </a:spcBef>
            </a:pPr>
            <a:r>
              <a:rPr lang="zh-CN" altLang="en-US" dirty="0">
                <a:latin typeface="华文新魏"/>
                <a:ea typeface="华文新魏"/>
                <a:cs typeface="华文新魏"/>
              </a:rPr>
              <a:t>进程运行过程中，</a:t>
            </a:r>
            <a:r>
              <a:rPr lang="en-US" altLang="zh-CN" dirty="0">
                <a:latin typeface="华文新魏"/>
                <a:ea typeface="华文新魏"/>
                <a:cs typeface="华文新魏"/>
              </a:rPr>
              <a:t>counter</a:t>
            </a:r>
            <a:r>
              <a:rPr lang="zh-CN" altLang="en-US" dirty="0">
                <a:latin typeface="华文新魏"/>
                <a:ea typeface="华文新魏"/>
                <a:cs typeface="华文新魏"/>
              </a:rPr>
              <a:t>的减小为其它进程提供运行机会</a:t>
            </a:r>
            <a:endParaRPr lang="en-US" altLang="zh-CN" dirty="0">
              <a:latin typeface="华文新魏"/>
              <a:ea typeface="华文新魏"/>
              <a:cs typeface="华文新魏"/>
            </a:endParaRPr>
          </a:p>
          <a:p>
            <a:pPr lvl="2">
              <a:spcBef>
                <a:spcPts val="0"/>
              </a:spcBef>
            </a:pPr>
            <a:r>
              <a:rPr lang="zh-CN" altLang="en-US" dirty="0">
                <a:latin typeface="华文新魏"/>
                <a:ea typeface="华文新魏"/>
                <a:cs typeface="华文新魏"/>
              </a:rPr>
              <a:t>该机制相当于优先级在动态变化，所以称之为动态优先调度 </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中断和异常的响应及服务</a:t>
            </a:r>
            <a:r>
              <a:rPr lang="zh-CN" altLang="en-US" dirty="0">
                <a:latin typeface="华文新魏" charset="0"/>
                <a:ea typeface="华文新魏" charset="0"/>
                <a:cs typeface="华文新魏" charset="0"/>
              </a:rPr>
              <a:t>过程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发现中断源</a:t>
            </a:r>
            <a:endParaRPr lang="en-US" altLang="zh-CN" dirty="0">
              <a:latin typeface="华文新魏" charset="0"/>
              <a:ea typeface="华文新魏" charset="0"/>
              <a:cs typeface="华文新魏" charset="0"/>
            </a:endParaRPr>
          </a:p>
          <a:p>
            <a:pPr lvl="1" eaLnBrk="1" hangingPunct="1"/>
            <a:r>
              <a:rPr lang="zh-CN" altLang="zh-CN" dirty="0"/>
              <a:t>在中断未被屏蔽前提下，硬件发现中断</a:t>
            </a:r>
            <a:r>
              <a:rPr lang="en-US" altLang="zh-CN" dirty="0"/>
              <a:t>/</a:t>
            </a:r>
            <a:r>
              <a:rPr lang="zh-CN" altLang="zh-CN" dirty="0"/>
              <a:t>异常事件，并由</a:t>
            </a:r>
            <a:r>
              <a:rPr lang="en-US" altLang="zh-CN" dirty="0"/>
              <a:t> CPU </a:t>
            </a:r>
            <a:r>
              <a:rPr lang="zh-CN" altLang="zh-CN" dirty="0"/>
              <a:t>响应中断</a:t>
            </a:r>
            <a:r>
              <a:rPr lang="en-US" altLang="zh-CN" dirty="0"/>
              <a:t>/</a:t>
            </a:r>
            <a:r>
              <a:rPr lang="zh-CN" altLang="zh-CN" dirty="0"/>
              <a:t>异常请求</a:t>
            </a:r>
            <a:endParaRPr lang="en-US" altLang="zh-CN" dirty="0"/>
          </a:p>
          <a:p>
            <a:pPr lvl="1" eaLnBrk="1" hangingPunct="1"/>
            <a:r>
              <a:rPr lang="zh-CN" altLang="zh-CN" dirty="0"/>
              <a:t>当发现多个中断源时，将根据预定的中断优先级先后响应中断请求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保护现场</a:t>
            </a:r>
            <a:endParaRPr lang="en-US" altLang="zh-CN" dirty="0">
              <a:latin typeface="华文新魏" charset="0"/>
              <a:ea typeface="华文新魏" charset="0"/>
              <a:cs typeface="华文新魏" charset="0"/>
            </a:endParaRPr>
          </a:p>
          <a:p>
            <a:pPr lvl="1" eaLnBrk="1" hangingPunct="1"/>
            <a:r>
              <a:rPr lang="zh-CN" altLang="zh-CN" dirty="0"/>
              <a:t>暂停当前程序运行，硬件将中断点的现场信息（</a:t>
            </a:r>
            <a:r>
              <a:rPr lang="en-US" altLang="zh-CN" dirty="0"/>
              <a:t>PSW</a:t>
            </a:r>
            <a:r>
              <a:rPr lang="zh-CN" altLang="zh-CN" dirty="0"/>
              <a:t>）保存至核心栈 </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C36F99B-8E0B-4C3B-839B-E49B2ABBBD76}" type="slidenum">
              <a:rPr lang="en-US" altLang="zh-CN"/>
            </a:fld>
            <a:endParaRPr lang="en-US" altLang="zh-CN"/>
          </a:p>
        </p:txBody>
      </p:sp>
      <p:sp>
        <p:nvSpPr>
          <p:cNvPr id="747522" name="Rectangle 2"/>
          <p:cNvSpPr>
            <a:spLocks noGrp="1" noChangeArrowheads="1"/>
          </p:cNvSpPr>
          <p:nvPr>
            <p:ph type="title"/>
          </p:nvPr>
        </p:nvSpPr>
        <p:spPr/>
        <p:txBody>
          <a:bodyPr/>
          <a:lstStyle/>
          <a:p>
            <a:r>
              <a:rPr lang="zh-CN" altLang="en-US" dirty="0"/>
              <a:t>调度策略分类</a:t>
            </a:r>
            <a:endParaRPr lang="zh-CN" altLang="en-US" dirty="0"/>
          </a:p>
        </p:txBody>
      </p:sp>
      <p:sp>
        <p:nvSpPr>
          <p:cNvPr id="747523" name="Rectangle 3"/>
          <p:cNvSpPr>
            <a:spLocks noGrp="1" noChangeArrowheads="1"/>
          </p:cNvSpPr>
          <p:nvPr>
            <p:ph type="body" idx="1"/>
          </p:nvPr>
        </p:nvSpPr>
        <p:spPr/>
        <p:txBody>
          <a:bodyPr/>
          <a:lstStyle/>
          <a:p>
            <a:r>
              <a:rPr lang="zh-CN" altLang="en-US" dirty="0">
                <a:latin typeface="华文新魏"/>
                <a:cs typeface="华文新魏"/>
              </a:rPr>
              <a:t>域成员名</a:t>
            </a:r>
            <a:endParaRPr lang="zh-CN" altLang="en-US" dirty="0">
              <a:latin typeface="华文新魏"/>
              <a:cs typeface="华文新魏"/>
            </a:endParaRPr>
          </a:p>
          <a:p>
            <a:pPr lvl="1"/>
            <a:r>
              <a:rPr lang="en-US" altLang="zh-CN" dirty="0"/>
              <a:t>policy </a:t>
            </a:r>
            <a:endParaRPr lang="en-US" altLang="zh-CN" dirty="0"/>
          </a:p>
          <a:p>
            <a:r>
              <a:rPr lang="zh-CN" altLang="en-US" dirty="0">
                <a:latin typeface="华文新魏"/>
                <a:cs typeface="华文新魏"/>
              </a:rPr>
              <a:t>策略分类</a:t>
            </a:r>
            <a:endParaRPr lang="zh-CN" altLang="en-US" dirty="0">
              <a:latin typeface="华文新魏"/>
              <a:cs typeface="华文新魏"/>
            </a:endParaRPr>
          </a:p>
          <a:p>
            <a:pPr lvl="1"/>
            <a:r>
              <a:rPr lang="zh-CN" altLang="en-US" dirty="0"/>
              <a:t>实时进程</a:t>
            </a:r>
            <a:endParaRPr lang="zh-CN" altLang="en-US" dirty="0"/>
          </a:p>
          <a:p>
            <a:pPr lvl="2"/>
            <a:r>
              <a:rPr lang="en-US" altLang="zh-CN" dirty="0">
                <a:solidFill>
                  <a:srgbClr val="FF0000"/>
                </a:solidFill>
                <a:latin typeface="华文新魏"/>
                <a:ea typeface="华文新魏"/>
                <a:cs typeface="华文新魏"/>
              </a:rPr>
              <a:t>SCHED_FIFO</a:t>
            </a:r>
            <a:r>
              <a:rPr lang="zh-CN" altLang="en-US" dirty="0">
                <a:latin typeface="华文新魏"/>
                <a:ea typeface="华文新魏"/>
                <a:cs typeface="华文新魏"/>
              </a:rPr>
              <a:t>：先进先出调度，除非有更高优先级进程申请运行，否则该进程保持运行至退出才让出</a:t>
            </a:r>
            <a:r>
              <a:rPr lang="en-US" altLang="zh-CN" dirty="0">
                <a:latin typeface="华文新魏"/>
                <a:ea typeface="华文新魏"/>
                <a:cs typeface="华文新魏"/>
              </a:rPr>
              <a:t>CPU</a:t>
            </a:r>
            <a:endParaRPr lang="en-US" altLang="zh-CN" dirty="0">
              <a:latin typeface="华文新魏"/>
              <a:ea typeface="华文新魏"/>
              <a:cs typeface="华文新魏"/>
            </a:endParaRPr>
          </a:p>
          <a:p>
            <a:pPr lvl="2"/>
            <a:r>
              <a:rPr lang="en-US" altLang="zh-CN" dirty="0">
                <a:solidFill>
                  <a:srgbClr val="FF0000"/>
                </a:solidFill>
                <a:latin typeface="华文新魏"/>
                <a:ea typeface="华文新魏"/>
                <a:cs typeface="华文新魏"/>
              </a:rPr>
              <a:t>SCHED_RR</a:t>
            </a:r>
            <a:r>
              <a:rPr lang="zh-CN" altLang="en-US" dirty="0">
                <a:latin typeface="华文新魏"/>
                <a:ea typeface="华文新魏"/>
                <a:cs typeface="华文新魏"/>
              </a:rPr>
              <a:t>：轮转式调度，该进程被调度下来后将被放置于运行队列的末尾，以保证其他实施进程有机会运行</a:t>
            </a:r>
            <a:endParaRPr lang="zh-CN" altLang="en-US" dirty="0">
              <a:latin typeface="华文新魏"/>
              <a:ea typeface="华文新魏"/>
              <a:cs typeface="华文新魏"/>
            </a:endParaRPr>
          </a:p>
          <a:p>
            <a:pPr lvl="1"/>
            <a:r>
              <a:rPr lang="zh-CN" altLang="en-US" dirty="0"/>
              <a:t>普通进程</a:t>
            </a:r>
            <a:endParaRPr lang="zh-CN" altLang="en-US" dirty="0"/>
          </a:p>
          <a:p>
            <a:pPr lvl="2"/>
            <a:r>
              <a:rPr lang="en-US" altLang="zh-CN" dirty="0">
                <a:solidFill>
                  <a:srgbClr val="FF0000"/>
                </a:solidFill>
                <a:latin typeface="华文新魏"/>
                <a:ea typeface="华文新魏"/>
                <a:cs typeface="华文新魏"/>
              </a:rPr>
              <a:t>SCHED_OTHER</a:t>
            </a:r>
            <a:r>
              <a:rPr lang="zh-CN" altLang="en-US" dirty="0">
                <a:latin typeface="华文新魏"/>
                <a:ea typeface="华文新魏"/>
                <a:cs typeface="华文新魏"/>
              </a:rPr>
              <a:t>：常规分时调度策略</a:t>
            </a:r>
            <a:endParaRPr lang="zh-CN" altLang="en-US" dirty="0">
              <a:latin typeface="华文新魏"/>
              <a:ea typeface="华文新魏"/>
              <a:cs typeface="华文新魏"/>
            </a:endParaRPr>
          </a:p>
          <a:p>
            <a:pPr lvl="1"/>
            <a:r>
              <a:rPr lang="zh-CN" altLang="en-US" dirty="0"/>
              <a:t>其他</a:t>
            </a:r>
            <a:endParaRPr lang="zh-CN" altLang="en-US" dirty="0"/>
          </a:p>
          <a:p>
            <a:pPr lvl="2"/>
            <a:r>
              <a:rPr lang="en-US" altLang="zh-CN" dirty="0">
                <a:solidFill>
                  <a:srgbClr val="FF0000"/>
                </a:solidFill>
                <a:latin typeface="华文新魏"/>
                <a:ea typeface="华文新魏"/>
                <a:cs typeface="华文新魏"/>
              </a:rPr>
              <a:t>SCHED_YIELD</a:t>
            </a:r>
            <a:r>
              <a:rPr lang="zh-CN" altLang="en-US" dirty="0">
                <a:latin typeface="华文新魏"/>
                <a:ea typeface="华文新魏"/>
                <a:cs typeface="华文新魏"/>
              </a:rPr>
              <a:t>：置位时表示主动放弃</a:t>
            </a:r>
            <a:r>
              <a:rPr lang="en-US" altLang="zh-CN" dirty="0">
                <a:latin typeface="华文新魏"/>
                <a:ea typeface="华文新魏"/>
                <a:cs typeface="华文新魏"/>
              </a:rPr>
              <a:t>CPU</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759E2A-BE3A-4B16-B555-CBA32324A9C8}" type="slidenum">
              <a:rPr lang="en-US" altLang="zh-CN"/>
            </a:fld>
            <a:endParaRPr lang="en-US" altLang="zh-CN"/>
          </a:p>
        </p:txBody>
      </p:sp>
      <p:sp>
        <p:nvSpPr>
          <p:cNvPr id="776194" name="Rectangle 2"/>
          <p:cNvSpPr>
            <a:spLocks noGrp="1" noChangeArrowheads="1"/>
          </p:cNvSpPr>
          <p:nvPr>
            <p:ph type="title"/>
          </p:nvPr>
        </p:nvSpPr>
        <p:spPr/>
        <p:txBody>
          <a:bodyPr/>
          <a:lstStyle/>
          <a:p>
            <a:r>
              <a:rPr lang="zh-CN" altLang="en-US"/>
              <a:t>权值的计算</a:t>
            </a:r>
            <a:r>
              <a:rPr lang="en-US" altLang="zh-CN"/>
              <a:t>—goodness()</a:t>
            </a:r>
            <a:endParaRPr lang="en-US" altLang="zh-CN"/>
          </a:p>
        </p:txBody>
      </p:sp>
      <p:sp>
        <p:nvSpPr>
          <p:cNvPr id="776195" name="Rectangle 3"/>
          <p:cNvSpPr>
            <a:spLocks noGrp="1" noChangeArrowheads="1"/>
          </p:cNvSpPr>
          <p:nvPr>
            <p:ph type="body" idx="1"/>
          </p:nvPr>
        </p:nvSpPr>
        <p:spPr>
          <a:xfrm>
            <a:off x="0" y="1268437"/>
            <a:ext cx="9144000" cy="5589587"/>
          </a:xfrm>
        </p:spPr>
        <p:txBody>
          <a:bodyPr/>
          <a:lstStyle/>
          <a:p>
            <a:pPr>
              <a:spcBef>
                <a:spcPts val="0"/>
              </a:spcBef>
            </a:pPr>
            <a:r>
              <a:rPr lang="zh-CN" altLang="en-US" dirty="0">
                <a:latin typeface="华文新魏"/>
                <a:cs typeface="华文新魏"/>
              </a:rPr>
              <a:t>功能</a:t>
            </a:r>
            <a:endParaRPr lang="zh-CN" altLang="en-US" dirty="0">
              <a:latin typeface="华文新魏"/>
              <a:cs typeface="华文新魏"/>
            </a:endParaRPr>
          </a:p>
          <a:p>
            <a:pPr lvl="1">
              <a:spcBef>
                <a:spcPts val="0"/>
              </a:spcBef>
            </a:pPr>
            <a:r>
              <a:rPr lang="zh-CN" altLang="en-US" dirty="0"/>
              <a:t>确定就绪态进程的调度顺序</a:t>
            </a:r>
            <a:endParaRPr lang="zh-CN" altLang="en-US" dirty="0"/>
          </a:p>
          <a:p>
            <a:pPr lvl="1">
              <a:spcBef>
                <a:spcPts val="0"/>
              </a:spcBef>
            </a:pPr>
            <a:r>
              <a:rPr lang="zh-CN" altLang="en-US" dirty="0"/>
              <a:t>运行态进程每次执行</a:t>
            </a:r>
            <a:r>
              <a:rPr lang="en-US" altLang="zh-CN" dirty="0"/>
              <a:t>schedule()</a:t>
            </a:r>
            <a:r>
              <a:rPr lang="zh-CN" altLang="en-US" dirty="0"/>
              <a:t>时都要调用该函数</a:t>
            </a:r>
            <a:endParaRPr lang="zh-CN" altLang="en-US" dirty="0"/>
          </a:p>
          <a:p>
            <a:pPr>
              <a:spcBef>
                <a:spcPts val="0"/>
              </a:spcBef>
            </a:pPr>
            <a:r>
              <a:rPr lang="zh-CN" altLang="en-US" dirty="0">
                <a:latin typeface="华文新魏"/>
                <a:cs typeface="华文新魏"/>
              </a:rPr>
              <a:t>返回值类型</a:t>
            </a:r>
            <a:endParaRPr lang="zh-CN" altLang="en-US" dirty="0">
              <a:latin typeface="华文新魏"/>
              <a:cs typeface="华文新魏"/>
            </a:endParaRPr>
          </a:p>
          <a:p>
            <a:pPr lvl="1">
              <a:spcBef>
                <a:spcPts val="0"/>
              </a:spcBef>
            </a:pPr>
            <a:r>
              <a:rPr lang="en-US" altLang="zh-CN" dirty="0">
                <a:solidFill>
                  <a:srgbClr val="FF0000"/>
                </a:solidFill>
              </a:rPr>
              <a:t>&lt;=1000</a:t>
            </a:r>
            <a:r>
              <a:rPr lang="zh-CN" altLang="en-US" dirty="0"/>
              <a:t>：只能赋给普通进程</a:t>
            </a:r>
            <a:endParaRPr lang="zh-CN" altLang="en-US" dirty="0"/>
          </a:p>
          <a:p>
            <a:pPr lvl="2">
              <a:spcBef>
                <a:spcPts val="0"/>
              </a:spcBef>
            </a:pPr>
            <a:r>
              <a:rPr lang="zh-CN" altLang="en-US" sz="2200" dirty="0">
                <a:latin typeface="华文新魏"/>
                <a:ea typeface="华文新魏"/>
                <a:cs typeface="华文新魏"/>
              </a:rPr>
              <a:t>在单处理器（</a:t>
            </a:r>
            <a:r>
              <a:rPr lang="en-US" altLang="zh-CN" sz="2200" dirty="0">
                <a:latin typeface="华文新魏"/>
                <a:ea typeface="华文新魏"/>
                <a:cs typeface="华文新魏"/>
              </a:rPr>
              <a:t>UP</a:t>
            </a:r>
            <a:r>
              <a:rPr lang="zh-CN" altLang="en-US" sz="2200" dirty="0">
                <a:latin typeface="华文新魏"/>
                <a:ea typeface="华文新魏"/>
                <a:cs typeface="华文新魏"/>
              </a:rPr>
              <a:t>）下，普通进程</a:t>
            </a:r>
            <a:r>
              <a:rPr lang="en-US" altLang="zh-CN" sz="2200" dirty="0">
                <a:latin typeface="华文新魏"/>
                <a:ea typeface="华文新魏"/>
                <a:cs typeface="华文新魏"/>
              </a:rPr>
              <a:t>goodness</a:t>
            </a:r>
            <a:r>
              <a:rPr lang="zh-CN" altLang="en-US" sz="2200" dirty="0">
                <a:latin typeface="华文新魏"/>
                <a:ea typeface="华文新魏"/>
                <a:cs typeface="华文新魏"/>
              </a:rPr>
              <a:t>值只使用这个范围底部的一部分</a:t>
            </a:r>
            <a:endParaRPr lang="zh-CN" altLang="en-US" sz="2200" dirty="0">
              <a:latin typeface="华文新魏"/>
              <a:ea typeface="华文新魏"/>
              <a:cs typeface="华文新魏"/>
            </a:endParaRPr>
          </a:p>
          <a:p>
            <a:pPr lvl="2">
              <a:spcBef>
                <a:spcPts val="0"/>
              </a:spcBef>
            </a:pPr>
            <a:r>
              <a:rPr lang="zh-CN" altLang="en-US" sz="2200" dirty="0">
                <a:latin typeface="华文新魏"/>
                <a:ea typeface="华文新魏"/>
                <a:cs typeface="华文新魏"/>
              </a:rPr>
              <a:t>在</a:t>
            </a:r>
            <a:r>
              <a:rPr lang="en-US" altLang="zh-CN" sz="2200" dirty="0">
                <a:latin typeface="华文新魏"/>
                <a:ea typeface="华文新魏"/>
                <a:cs typeface="华文新魏"/>
              </a:rPr>
              <a:t>SMP</a:t>
            </a:r>
            <a:r>
              <a:rPr lang="zh-CN" altLang="en-US" sz="2200" dirty="0">
                <a:latin typeface="华文新魏"/>
                <a:ea typeface="华文新魏"/>
                <a:cs typeface="华文新魏"/>
              </a:rPr>
              <a:t>情况下，调度程序优先照顾等待同一处理器的进程</a:t>
            </a:r>
            <a:endParaRPr lang="zh-CN" altLang="en-US" sz="2200" dirty="0">
              <a:latin typeface="华文新魏"/>
              <a:ea typeface="华文新魏"/>
              <a:cs typeface="华文新魏"/>
            </a:endParaRPr>
          </a:p>
          <a:p>
            <a:pPr lvl="1">
              <a:spcBef>
                <a:spcPts val="0"/>
              </a:spcBef>
            </a:pPr>
            <a:r>
              <a:rPr lang="en-US" altLang="zh-CN" dirty="0">
                <a:solidFill>
                  <a:srgbClr val="FF0000"/>
                </a:solidFill>
              </a:rPr>
              <a:t>&gt;1000</a:t>
            </a:r>
            <a:r>
              <a:rPr lang="zh-CN" altLang="en-US" dirty="0"/>
              <a:t>：只能赋给实时进程</a:t>
            </a:r>
            <a:endParaRPr lang="zh-CN" altLang="en-US" dirty="0"/>
          </a:p>
          <a:p>
            <a:pPr lvl="2">
              <a:spcBef>
                <a:spcPts val="0"/>
              </a:spcBef>
            </a:pPr>
            <a:r>
              <a:rPr lang="zh-CN" altLang="en-US" sz="2200" dirty="0">
                <a:latin typeface="华文新魏"/>
                <a:ea typeface="华文新魏"/>
                <a:cs typeface="华文新魏"/>
              </a:rPr>
              <a:t>不管是</a:t>
            </a:r>
            <a:r>
              <a:rPr lang="en-US" altLang="zh-CN" sz="2200" dirty="0">
                <a:latin typeface="华文新魏"/>
                <a:ea typeface="华文新魏"/>
                <a:cs typeface="华文新魏"/>
              </a:rPr>
              <a:t>UP</a:t>
            </a:r>
            <a:r>
              <a:rPr lang="zh-CN" altLang="en-US" sz="2200" dirty="0">
                <a:latin typeface="华文新魏"/>
                <a:ea typeface="华文新魏"/>
                <a:cs typeface="华文新魏"/>
              </a:rPr>
              <a:t>还是</a:t>
            </a:r>
            <a:r>
              <a:rPr lang="en-US" altLang="zh-CN" sz="2200" dirty="0">
                <a:latin typeface="华文新魏"/>
                <a:ea typeface="华文新魏"/>
                <a:cs typeface="华文新魏"/>
              </a:rPr>
              <a:t>SMP</a:t>
            </a:r>
            <a:r>
              <a:rPr lang="zh-CN" altLang="en-US" sz="2200" dirty="0">
                <a:latin typeface="华文新魏"/>
                <a:ea typeface="华文新魏"/>
                <a:cs typeface="华文新魏"/>
              </a:rPr>
              <a:t>，实时进程</a:t>
            </a:r>
            <a:r>
              <a:rPr lang="en-US" altLang="zh-CN" sz="2200" dirty="0">
                <a:latin typeface="华文新魏"/>
                <a:ea typeface="华文新魏"/>
                <a:cs typeface="华文新魏"/>
              </a:rPr>
              <a:t>goodness</a:t>
            </a:r>
            <a:r>
              <a:rPr lang="zh-CN" altLang="en-US" sz="2200" dirty="0">
                <a:latin typeface="华文新魏"/>
                <a:ea typeface="华文新魏"/>
                <a:cs typeface="华文新魏"/>
              </a:rPr>
              <a:t>值的范围从</a:t>
            </a:r>
            <a:r>
              <a:rPr lang="en-US" altLang="zh-CN" sz="2200" dirty="0">
                <a:latin typeface="华文新魏"/>
                <a:ea typeface="华文新魏"/>
                <a:cs typeface="华文新魏"/>
              </a:rPr>
              <a:t>1001</a:t>
            </a:r>
            <a:r>
              <a:rPr lang="zh-CN" altLang="en-US" sz="2200" dirty="0">
                <a:latin typeface="华文新魏"/>
                <a:ea typeface="华文新魏"/>
                <a:cs typeface="华文新魏"/>
              </a:rPr>
              <a:t>到</a:t>
            </a:r>
            <a:r>
              <a:rPr lang="en-US" altLang="zh-CN" sz="2200" dirty="0">
                <a:latin typeface="华文新魏"/>
                <a:ea typeface="华文新魏"/>
                <a:cs typeface="华文新魏"/>
              </a:rPr>
              <a:t>1099</a:t>
            </a:r>
            <a:endParaRPr lang="zh-CN" altLang="en-US" sz="2200" dirty="0">
              <a:latin typeface="华文新魏"/>
              <a:ea typeface="华文新魏"/>
              <a:cs typeface="华文新魏"/>
            </a:endParaRPr>
          </a:p>
          <a:p>
            <a:pPr>
              <a:spcBef>
                <a:spcPts val="0"/>
              </a:spcBef>
            </a:pPr>
            <a:r>
              <a:rPr lang="zh-CN" altLang="en-US" dirty="0">
                <a:latin typeface="华文新魏"/>
                <a:cs typeface="华文新魏"/>
              </a:rPr>
              <a:t>说明</a:t>
            </a:r>
            <a:endParaRPr lang="zh-CN" altLang="en-US" dirty="0">
              <a:latin typeface="华文新魏"/>
              <a:cs typeface="华文新魏"/>
            </a:endParaRPr>
          </a:p>
          <a:p>
            <a:pPr lvl="1">
              <a:spcBef>
                <a:spcPts val="0"/>
              </a:spcBef>
            </a:pPr>
            <a:r>
              <a:rPr lang="en-US" altLang="zh-CN" dirty="0"/>
              <a:t>goodness() </a:t>
            </a:r>
            <a:r>
              <a:rPr lang="zh-CN" altLang="en-US" dirty="0"/>
              <a:t>不会返回负值</a:t>
            </a:r>
            <a:endParaRPr lang="zh-CN" altLang="en-US" dirty="0"/>
          </a:p>
          <a:p>
            <a:pPr lvl="2">
              <a:spcBef>
                <a:spcPts val="0"/>
              </a:spcBef>
            </a:pPr>
            <a:r>
              <a:rPr lang="zh-CN" altLang="en-US" sz="2200" dirty="0">
                <a:latin typeface="华文新魏"/>
                <a:ea typeface="华文新魏"/>
                <a:cs typeface="华文新魏"/>
              </a:rPr>
              <a:t>由于</a:t>
            </a:r>
            <a:r>
              <a:rPr lang="en-US" altLang="zh-CN" sz="2200" dirty="0">
                <a:latin typeface="华文新魏"/>
                <a:ea typeface="华文新魏"/>
                <a:cs typeface="华文新魏"/>
              </a:rPr>
              <a:t>idle</a:t>
            </a:r>
            <a:r>
              <a:rPr lang="zh-CN" altLang="en-US" sz="2200" dirty="0">
                <a:latin typeface="华文新魏"/>
                <a:ea typeface="华文新魏"/>
                <a:cs typeface="华文新魏"/>
              </a:rPr>
              <a:t>进程的</a:t>
            </a:r>
            <a:r>
              <a:rPr lang="en-US" altLang="zh-CN" sz="2200" dirty="0">
                <a:latin typeface="华文新魏"/>
                <a:ea typeface="华文新魏"/>
                <a:cs typeface="华文新魏"/>
              </a:rPr>
              <a:t>counter</a:t>
            </a:r>
            <a:r>
              <a:rPr lang="zh-CN" altLang="en-US" sz="2200" dirty="0">
                <a:latin typeface="华文新魏"/>
                <a:ea typeface="华文新魏"/>
                <a:cs typeface="华文新魏"/>
              </a:rPr>
              <a:t>值为负，所以如果使用</a:t>
            </a:r>
            <a:r>
              <a:rPr lang="en-US" altLang="zh-CN" sz="2200" dirty="0">
                <a:latin typeface="华文新魏"/>
                <a:ea typeface="华文新魏"/>
                <a:cs typeface="华文新魏"/>
              </a:rPr>
              <a:t>idle</a:t>
            </a:r>
            <a:r>
              <a:rPr lang="zh-CN" altLang="en-US" sz="2200" dirty="0">
                <a:latin typeface="华文新魏"/>
                <a:ea typeface="华文新魏"/>
                <a:cs typeface="华文新魏"/>
              </a:rPr>
              <a:t>进程作为参数调用</a:t>
            </a:r>
            <a:r>
              <a:rPr lang="en-US" altLang="zh-CN" sz="2200" dirty="0">
                <a:latin typeface="华文新魏"/>
                <a:ea typeface="华文新魏"/>
                <a:cs typeface="华文新魏"/>
              </a:rPr>
              <a:t>goodness</a:t>
            </a:r>
            <a:r>
              <a:rPr lang="zh-CN" altLang="en-US" sz="2200" dirty="0">
                <a:latin typeface="华文新魏"/>
                <a:ea typeface="华文新魏"/>
                <a:cs typeface="华文新魏"/>
              </a:rPr>
              <a:t>，将返回负值，但这是不会发生的</a:t>
            </a:r>
            <a:endParaRPr lang="zh-CN" altLang="en-US" sz="2200"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870AE8D-CC9E-4ADC-A604-9F5BBD0FB4A1}" type="slidenum">
              <a:rPr lang="en-US" altLang="zh-CN"/>
            </a:fld>
            <a:endParaRPr lang="en-US" altLang="zh-CN"/>
          </a:p>
        </p:txBody>
      </p:sp>
      <p:sp>
        <p:nvSpPr>
          <p:cNvPr id="781314" name="Rectangle 2"/>
          <p:cNvSpPr>
            <a:spLocks noGrp="1" noChangeArrowheads="1"/>
          </p:cNvSpPr>
          <p:nvPr>
            <p:ph type="title"/>
          </p:nvPr>
        </p:nvSpPr>
        <p:spPr/>
        <p:txBody>
          <a:bodyPr/>
          <a:lstStyle/>
          <a:p>
            <a:r>
              <a:rPr lang="zh-CN" altLang="en-US" dirty="0"/>
              <a:t>权值影响因素</a:t>
            </a:r>
            <a:endParaRPr lang="zh-CN" altLang="en-US" dirty="0"/>
          </a:p>
        </p:txBody>
      </p:sp>
      <p:sp>
        <p:nvSpPr>
          <p:cNvPr id="781315" name="Rectangle 3"/>
          <p:cNvSpPr>
            <a:spLocks noGrp="1" noChangeArrowheads="1"/>
          </p:cNvSpPr>
          <p:nvPr>
            <p:ph type="body" idx="1"/>
          </p:nvPr>
        </p:nvSpPr>
        <p:spPr>
          <a:xfrm>
            <a:off x="179512" y="1268760"/>
            <a:ext cx="8856984" cy="4968552"/>
          </a:xfrm>
        </p:spPr>
        <p:txBody>
          <a:bodyPr/>
          <a:lstStyle/>
          <a:p>
            <a:pPr>
              <a:spcBef>
                <a:spcPts val="0"/>
              </a:spcBef>
            </a:pPr>
            <a:r>
              <a:rPr lang="zh-CN" altLang="en-US" dirty="0">
                <a:latin typeface="华文新魏"/>
                <a:cs typeface="华文新魏"/>
              </a:rPr>
              <a:t>普通进程 </a:t>
            </a:r>
            <a:endParaRPr lang="zh-CN" altLang="en-US" dirty="0">
              <a:latin typeface="华文新魏"/>
              <a:cs typeface="华文新魏"/>
            </a:endParaRPr>
          </a:p>
          <a:p>
            <a:pPr lvl="1">
              <a:spcBef>
                <a:spcPts val="0"/>
              </a:spcBef>
            </a:pPr>
            <a:r>
              <a:rPr lang="zh-CN" altLang="en-US" dirty="0"/>
              <a:t>进程当前时间片内所剩的</a:t>
            </a:r>
            <a:r>
              <a:rPr lang="en-US" altLang="zh-CN">
                <a:solidFill>
                  <a:srgbClr val="FF0000"/>
                </a:solidFill>
              </a:rPr>
              <a:t>counter</a:t>
            </a:r>
            <a:r>
              <a:rPr lang="zh-CN" altLang="en-US"/>
              <a:t>数</a:t>
            </a:r>
            <a:endParaRPr lang="zh-CN" altLang="en-US" dirty="0"/>
          </a:p>
          <a:p>
            <a:pPr lvl="2">
              <a:spcBef>
                <a:spcPts val="0"/>
              </a:spcBef>
            </a:pPr>
            <a:r>
              <a:rPr lang="zh-CN" altLang="en-US" sz="2000" dirty="0">
                <a:latin typeface="华文新魏"/>
                <a:ea typeface="华文新魏"/>
                <a:cs typeface="华文新魏"/>
              </a:rPr>
              <a:t>既代表进程优先级，又反映进程的“欠运行程度”</a:t>
            </a:r>
            <a:endParaRPr lang="zh-CN" altLang="en-US" sz="2000" dirty="0">
              <a:latin typeface="华文新魏"/>
              <a:ea typeface="华文新魏"/>
              <a:cs typeface="华文新魏"/>
            </a:endParaRPr>
          </a:p>
          <a:p>
            <a:pPr lvl="1">
              <a:spcBef>
                <a:spcPts val="0"/>
              </a:spcBef>
            </a:pPr>
            <a:r>
              <a:rPr lang="zh-CN" altLang="en-US" dirty="0"/>
              <a:t>进程上次是否在当前</a:t>
            </a:r>
            <a:r>
              <a:rPr lang="en-US" altLang="zh-CN" dirty="0"/>
              <a:t>CPU</a:t>
            </a:r>
            <a:r>
              <a:rPr lang="zh-CN" altLang="en-US" dirty="0"/>
              <a:t>上运行</a:t>
            </a:r>
            <a:endParaRPr lang="en-US" altLang="zh-CN" dirty="0"/>
          </a:p>
          <a:p>
            <a:pPr lvl="2">
              <a:spcBef>
                <a:spcPts val="0"/>
              </a:spcBef>
            </a:pPr>
            <a:r>
              <a:rPr lang="zh-CN" altLang="en-US" sz="2000" dirty="0">
                <a:latin typeface="华文新魏"/>
                <a:ea typeface="华文新魏"/>
                <a:cs typeface="华文新魏"/>
              </a:rPr>
              <a:t>若是，权值增加一个常量（</a:t>
            </a:r>
            <a:r>
              <a:rPr lang="en-US" altLang="zh-CN" sz="2000" dirty="0">
                <a:latin typeface="华文新魏"/>
                <a:ea typeface="华文新魏"/>
                <a:cs typeface="华文新魏"/>
              </a:rPr>
              <a:t>weight += PROC_CHANGE_PENALTY</a:t>
            </a:r>
            <a:r>
              <a:rPr lang="zh-CN" altLang="en-US" sz="2000" dirty="0">
                <a:latin typeface="华文新魏"/>
                <a:ea typeface="华文新魏"/>
                <a:cs typeface="华文新魏"/>
              </a:rPr>
              <a:t>）</a:t>
            </a:r>
            <a:endParaRPr lang="zh-CN" altLang="en-US" sz="2000" dirty="0">
              <a:latin typeface="华文新魏"/>
              <a:ea typeface="华文新魏"/>
              <a:cs typeface="华文新魏"/>
            </a:endParaRPr>
          </a:p>
          <a:p>
            <a:pPr lvl="1">
              <a:spcBef>
                <a:spcPts val="0"/>
              </a:spcBef>
            </a:pPr>
            <a:r>
              <a:rPr lang="zh-CN" altLang="en-US" dirty="0"/>
              <a:t>切换是否需要切换内存</a:t>
            </a:r>
            <a:endParaRPr lang="zh-CN" altLang="en-US" dirty="0"/>
          </a:p>
          <a:p>
            <a:pPr lvl="2">
              <a:spcBef>
                <a:spcPts val="0"/>
              </a:spcBef>
            </a:pPr>
            <a:r>
              <a:rPr lang="zh-CN" altLang="en-US" sz="2000" dirty="0">
                <a:latin typeface="华文新魏"/>
                <a:ea typeface="华文新魏"/>
                <a:cs typeface="华文新魏"/>
              </a:rPr>
              <a:t>若不需要，则权值加</a:t>
            </a:r>
            <a:r>
              <a:rPr lang="en-US" altLang="zh-CN" sz="2000" dirty="0">
                <a:latin typeface="华文新魏"/>
                <a:ea typeface="华文新魏"/>
                <a:cs typeface="华文新魏"/>
              </a:rPr>
              <a:t>1(weight += 1)</a:t>
            </a:r>
            <a:endParaRPr lang="en-US" altLang="zh-CN" sz="2000" dirty="0">
              <a:latin typeface="华文新魏"/>
              <a:ea typeface="华文新魏"/>
              <a:cs typeface="华文新魏"/>
            </a:endParaRPr>
          </a:p>
          <a:p>
            <a:pPr lvl="1">
              <a:spcBef>
                <a:spcPts val="0"/>
              </a:spcBef>
            </a:pPr>
            <a:r>
              <a:rPr lang="zh-CN" altLang="en-US" dirty="0"/>
              <a:t>用户可控优先级</a:t>
            </a:r>
            <a:r>
              <a:rPr lang="en-US" altLang="zh-CN" dirty="0"/>
              <a:t>nice</a:t>
            </a:r>
            <a:endParaRPr lang="en-US" altLang="zh-CN" dirty="0"/>
          </a:p>
          <a:p>
            <a:pPr lvl="2">
              <a:spcBef>
                <a:spcPts val="0"/>
              </a:spcBef>
            </a:pPr>
            <a:r>
              <a:rPr lang="en-US" altLang="zh-CN" sz="2000" dirty="0">
                <a:latin typeface="华文新魏"/>
                <a:ea typeface="华文新魏"/>
                <a:cs typeface="华文新魏"/>
              </a:rPr>
              <a:t>nice</a:t>
            </a:r>
            <a:r>
              <a:rPr lang="zh-CN" altLang="en-US" sz="2000" dirty="0">
                <a:latin typeface="华文新魏"/>
                <a:ea typeface="华文新魏"/>
                <a:cs typeface="华文新魏"/>
              </a:rPr>
              <a:t>越小则权值越大</a:t>
            </a:r>
            <a:r>
              <a:rPr lang="en-US" altLang="zh-CN" sz="2000" dirty="0">
                <a:latin typeface="华文新魏"/>
                <a:ea typeface="华文新魏"/>
                <a:cs typeface="华文新魏"/>
              </a:rPr>
              <a:t>(weight += 20 - p-&gt;nice)</a:t>
            </a:r>
            <a:endParaRPr lang="zh-CN" altLang="en-US" sz="2000" dirty="0">
              <a:latin typeface="华文新魏"/>
              <a:ea typeface="华文新魏"/>
              <a:cs typeface="华文新魏"/>
            </a:endParaRPr>
          </a:p>
          <a:p>
            <a:pPr>
              <a:spcBef>
                <a:spcPts val="0"/>
              </a:spcBef>
            </a:pPr>
            <a:r>
              <a:rPr lang="zh-CN" altLang="en-US" dirty="0">
                <a:latin typeface="华文新魏"/>
                <a:cs typeface="华文新魏"/>
              </a:rPr>
              <a:t>实时进程</a:t>
            </a:r>
            <a:endParaRPr lang="zh-CN" altLang="en-US" dirty="0">
              <a:latin typeface="华文新魏"/>
              <a:cs typeface="华文新魏"/>
            </a:endParaRPr>
          </a:p>
          <a:p>
            <a:pPr lvl="1">
              <a:spcBef>
                <a:spcPts val="0"/>
              </a:spcBef>
            </a:pPr>
            <a:r>
              <a:rPr lang="zh-CN" altLang="en-US" dirty="0"/>
              <a:t>权值大小仅由</a:t>
            </a:r>
            <a:r>
              <a:rPr lang="en-US" altLang="zh-CN" dirty="0" err="1"/>
              <a:t>rt_priority</a:t>
            </a:r>
            <a:r>
              <a:rPr lang="zh-CN" altLang="en-US" dirty="0"/>
              <a:t>值决定</a:t>
            </a:r>
            <a:endParaRPr lang="zh-CN" altLang="en-US" dirty="0"/>
          </a:p>
          <a:p>
            <a:pPr lvl="2">
              <a:spcBef>
                <a:spcPts val="0"/>
              </a:spcBef>
            </a:pPr>
            <a:r>
              <a:rPr lang="en-US" altLang="zh-CN" sz="2000" dirty="0">
                <a:solidFill>
                  <a:srgbClr val="FF0000"/>
                </a:solidFill>
                <a:latin typeface="华文新魏"/>
                <a:ea typeface="华文新魏"/>
                <a:cs typeface="华文新魏"/>
              </a:rPr>
              <a:t>weight = 1000 + p-&gt;</a:t>
            </a:r>
            <a:r>
              <a:rPr lang="en-US" altLang="zh-CN" sz="2000" dirty="0" err="1">
                <a:solidFill>
                  <a:srgbClr val="FF0000"/>
                </a:solidFill>
                <a:latin typeface="华文新魏"/>
                <a:ea typeface="华文新魏"/>
                <a:cs typeface="华文新魏"/>
              </a:rPr>
              <a:t>rt_priority</a:t>
            </a:r>
            <a:endParaRPr lang="en-US" altLang="zh-CN" sz="2000" dirty="0">
              <a:solidFill>
                <a:srgbClr val="FF0000"/>
              </a:solidFill>
              <a:latin typeface="华文新魏"/>
              <a:ea typeface="华文新魏"/>
              <a:cs typeface="华文新魏"/>
            </a:endParaRPr>
          </a:p>
          <a:p>
            <a:pPr lvl="2">
              <a:spcBef>
                <a:spcPts val="0"/>
              </a:spcBef>
            </a:pPr>
            <a:r>
              <a:rPr lang="zh-CN" altLang="en-US" sz="2000" dirty="0">
                <a:latin typeface="华文新魏"/>
                <a:ea typeface="华文新魏"/>
                <a:cs typeface="华文新魏"/>
              </a:rPr>
              <a:t>基准值</a:t>
            </a:r>
            <a:r>
              <a:rPr lang="en-US" altLang="zh-CN" sz="2000" dirty="0">
                <a:latin typeface="华文新魏"/>
                <a:ea typeface="华文新魏"/>
                <a:cs typeface="华文新魏"/>
              </a:rPr>
              <a:t>1000</a:t>
            </a:r>
            <a:r>
              <a:rPr lang="zh-CN" altLang="en-US" sz="2000" dirty="0">
                <a:latin typeface="华文新魏"/>
                <a:ea typeface="华文新魏"/>
                <a:cs typeface="华文新魏"/>
              </a:rPr>
              <a:t>使实时进程的权值比所有非实时进程都要大</a:t>
            </a:r>
            <a:endParaRPr lang="zh-CN" altLang="en-US" sz="2000" dirty="0">
              <a:latin typeface="华文新魏"/>
              <a:ea typeface="华文新魏"/>
              <a:cs typeface="华文新魏"/>
            </a:endParaRPr>
          </a:p>
          <a:p>
            <a:pPr lvl="2">
              <a:spcBef>
                <a:spcPts val="0"/>
              </a:spcBef>
            </a:pPr>
            <a:r>
              <a:rPr lang="zh-CN" altLang="en-US" sz="2000" dirty="0">
                <a:latin typeface="华文新魏"/>
                <a:ea typeface="华文新魏"/>
                <a:cs typeface="华文新魏"/>
              </a:rPr>
              <a:t>只要就绪队列存在实时进程，调度器都将优先满足其运行需要</a:t>
            </a:r>
            <a:endParaRPr lang="zh-CN" altLang="en-US" sz="2000"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6D5E3F9-4470-41E7-9D26-A69EA5DE8395}" type="slidenum">
              <a:rPr lang="en-US" altLang="zh-CN"/>
            </a:fld>
            <a:endParaRPr lang="en-US" altLang="zh-CN"/>
          </a:p>
        </p:txBody>
      </p:sp>
      <p:sp>
        <p:nvSpPr>
          <p:cNvPr id="777218" name="Rectangle 2"/>
          <p:cNvSpPr>
            <a:spLocks noGrp="1" noChangeArrowheads="1"/>
          </p:cNvSpPr>
          <p:nvPr>
            <p:ph type="title"/>
          </p:nvPr>
        </p:nvSpPr>
        <p:spPr/>
        <p:txBody>
          <a:bodyPr/>
          <a:lstStyle/>
          <a:p>
            <a:r>
              <a:rPr lang="en-US" altLang="zh-CN" dirty="0"/>
              <a:t>goodness()</a:t>
            </a:r>
            <a:r>
              <a:rPr lang="zh-CN" altLang="en-US" dirty="0"/>
              <a:t>函数分析</a:t>
            </a:r>
            <a:endParaRPr lang="zh-CN" altLang="en-US" dirty="0"/>
          </a:p>
        </p:txBody>
      </p:sp>
      <p:sp>
        <p:nvSpPr>
          <p:cNvPr id="777220" name="Rectangle 4"/>
          <p:cNvSpPr>
            <a:spLocks noChangeArrowheads="1"/>
          </p:cNvSpPr>
          <p:nvPr/>
        </p:nvSpPr>
        <p:spPr bwMode="auto">
          <a:xfrm>
            <a:off x="839788" y="1252538"/>
            <a:ext cx="8135937" cy="5578475"/>
          </a:xfrm>
          <a:prstGeom prst="rect">
            <a:avLst/>
          </a:prstGeom>
          <a:noFill/>
          <a:ln w="9525">
            <a:noFill/>
            <a:miter lim="800000"/>
          </a:ln>
          <a:effectLst/>
        </p:spPr>
        <p:txBody>
          <a:bodyPr anchor="ctr">
            <a:spAutoFit/>
          </a:bodyPr>
          <a:lstStyle/>
          <a:p>
            <a:pPr algn="l">
              <a:spcBef>
                <a:spcPct val="0"/>
              </a:spcBef>
              <a:buClrTx/>
              <a:buFontTx/>
              <a:buNone/>
            </a:pPr>
            <a:r>
              <a:rPr lang="en-US" altLang="zh-CN" sz="2000" b="1" dirty="0">
                <a:solidFill>
                  <a:srgbClr val="9900CC"/>
                </a:solidFill>
                <a:latin typeface="华文新魏"/>
                <a:ea typeface="华文新魏"/>
                <a:cs typeface="华文新魏"/>
              </a:rPr>
              <a:t>static inline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goodness(</a:t>
            </a:r>
            <a:r>
              <a:rPr lang="en-US" altLang="zh-CN" sz="2000" b="1" dirty="0" err="1">
                <a:solidFill>
                  <a:srgbClr val="9900CC"/>
                </a:solidFill>
                <a:latin typeface="华文新魏"/>
                <a:ea typeface="华文新魏"/>
                <a:cs typeface="华文新魏"/>
              </a:rPr>
              <a:t>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task_struct</a:t>
            </a:r>
            <a:r>
              <a:rPr lang="en-US" altLang="zh-CN" sz="2000" b="1" dirty="0">
                <a:solidFill>
                  <a:srgbClr val="9900CC"/>
                </a:solidFill>
                <a:latin typeface="华文新魏"/>
                <a:ea typeface="华文新魏"/>
                <a:cs typeface="华文新魏"/>
              </a:rPr>
              <a:t> * p,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this_cpu</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mm_struct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this_mm</a:t>
            </a:r>
            <a:r>
              <a:rPr lang="en-US" altLang="zh-CN" sz="2000" b="1" dirty="0">
                <a:solidFill>
                  <a:srgbClr val="9900CC"/>
                </a:solidFill>
                <a:latin typeface="华文新魏"/>
                <a:ea typeface="华文新魏"/>
                <a:cs typeface="华文新魏"/>
              </a:rPr>
              <a:t>) { </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weight; </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weight = -1;</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if (p-&gt;policy &amp; SCHED_YIELD)</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if (p-&gt;policy == SCHED_OTHER) {</a:t>
            </a:r>
            <a:r>
              <a:rPr lang="en-US" altLang="zh-CN" sz="2000" b="1" dirty="0">
                <a:latin typeface="华文新魏"/>
                <a:ea typeface="华文新魏"/>
                <a:cs typeface="华文新魏"/>
              </a:rPr>
              <a:t>/*</a:t>
            </a:r>
            <a:r>
              <a:rPr lang="zh-CN" altLang="en-US" sz="2000" b="1" dirty="0">
                <a:latin typeface="华文新魏"/>
                <a:ea typeface="华文新魏"/>
                <a:cs typeface="华文新魏"/>
              </a:rPr>
              <a:t>普通进程*</a:t>
            </a:r>
            <a:r>
              <a:rPr lang="en-US" altLang="zh-CN" sz="2000" b="1" dirty="0">
                <a:latin typeface="华文新魏"/>
                <a:ea typeface="华文新魏"/>
                <a:cs typeface="华文新魏"/>
              </a:rPr>
              <a:t>/</a:t>
            </a:r>
            <a:r>
              <a:rPr lang="en-US" altLang="zh-CN" b="1" dirty="0">
                <a:solidFill>
                  <a:srgbClr val="9900CC"/>
                </a:solidFill>
                <a:latin typeface="华文新魏"/>
                <a:ea typeface="华文新魏"/>
                <a:cs typeface="华文新魏"/>
              </a:rPr>
              <a:t> </a:t>
            </a:r>
            <a:br>
              <a:rPr lang="en-US" altLang="zh-CN"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weight = p-&gt;counter;</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if (!weight) </a:t>
            </a:r>
            <a:r>
              <a:rPr lang="en-US" altLang="zh-CN" sz="2000" b="1" dirty="0">
                <a:latin typeface="华文新魏"/>
                <a:ea typeface="华文新魏"/>
                <a:cs typeface="华文新魏"/>
              </a:rPr>
              <a:t>/* </a:t>
            </a:r>
            <a:r>
              <a:rPr lang="zh-CN" altLang="en-US" sz="2000" b="1" dirty="0">
                <a:latin typeface="华文新魏"/>
                <a:ea typeface="华文新魏"/>
                <a:cs typeface="华文新魏"/>
              </a:rPr>
              <a:t>进程的时间片已经用完，则直接转到标号</a:t>
            </a:r>
            <a:r>
              <a:rPr lang="en-US" altLang="zh-CN" sz="2000" b="1" dirty="0">
                <a:latin typeface="华文新魏"/>
                <a:ea typeface="华文新魏"/>
                <a:cs typeface="华文新魏"/>
              </a:rPr>
              <a:t>out*/</a:t>
            </a:r>
            <a:r>
              <a:rPr lang="en-US" altLang="zh-CN" b="1" dirty="0">
                <a:latin typeface="华文新魏"/>
                <a:ea typeface="华文新魏"/>
                <a:cs typeface="华文新魏"/>
              </a:rPr>
              <a:t> </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   </a:t>
            </a:r>
            <a:endParaRPr lang="en-US" altLang="zh-CN" sz="2000" b="1" dirty="0">
              <a:solidFill>
                <a:srgbClr val="9900CC"/>
              </a:solidFill>
              <a:latin typeface="华文新魏"/>
              <a:ea typeface="华文新魏"/>
              <a:cs typeface="华文新魏"/>
            </a:endParaRPr>
          </a:p>
          <a:p>
            <a:pPr algn="l">
              <a:spcBef>
                <a:spcPct val="0"/>
              </a:spcBef>
              <a:buClrTx/>
              <a:buFontTx/>
              <a:buNone/>
            </a:pP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a:t>
            </a:r>
            <a:r>
              <a:rPr lang="en-US" altLang="zh-CN" sz="2000" b="1" dirty="0" err="1">
                <a:solidFill>
                  <a:srgbClr val="9900CC"/>
                </a:solidFill>
                <a:latin typeface="华文新魏"/>
                <a:ea typeface="华文新魏"/>
                <a:cs typeface="华文新魏"/>
              </a:rPr>
              <a:t>ifdef</a:t>
            </a:r>
            <a:r>
              <a:rPr lang="en-US" altLang="zh-CN" sz="2000" b="1" dirty="0">
                <a:solidFill>
                  <a:srgbClr val="9900CC"/>
                </a:solidFill>
                <a:latin typeface="华文新魏"/>
                <a:ea typeface="华文新魏"/>
                <a:cs typeface="华文新魏"/>
              </a:rPr>
              <a:t> CONFIG_SMP</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latin typeface="华文新魏"/>
                <a:ea typeface="华文新魏"/>
                <a:cs typeface="华文新魏"/>
              </a:rPr>
              <a:t>/*</a:t>
            </a:r>
            <a:r>
              <a:rPr lang="zh-CN" altLang="en-US" sz="2000" b="1" dirty="0">
                <a:latin typeface="华文新魏"/>
                <a:ea typeface="华文新魏"/>
                <a:cs typeface="华文新魏"/>
              </a:rPr>
              <a:t>在</a:t>
            </a:r>
            <a:r>
              <a:rPr lang="en-US" altLang="zh-CN" sz="2000" b="1" dirty="0">
                <a:latin typeface="华文新魏"/>
                <a:ea typeface="华文新魏"/>
                <a:cs typeface="华文新魏"/>
              </a:rPr>
              <a:t>SMP</a:t>
            </a:r>
            <a:r>
              <a:rPr lang="zh-CN" altLang="en-US" sz="2000" b="1" dirty="0">
                <a:latin typeface="华文新魏"/>
                <a:ea typeface="华文新魏"/>
                <a:cs typeface="华文新魏"/>
              </a:rPr>
              <a:t>情况下，如果进程将要运行的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与进程上次运行的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是一样的，则最有利，因此，假如进程上次运行的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与当前</a:t>
            </a:r>
            <a:r>
              <a:rPr lang="en-US" altLang="zh-CN" sz="2000" b="1" dirty="0">
                <a:latin typeface="华文新魏"/>
                <a:ea typeface="华文新魏"/>
                <a:cs typeface="华文新魏"/>
              </a:rPr>
              <a:t>CPU</a:t>
            </a:r>
            <a:r>
              <a:rPr lang="zh-CN" altLang="en-US" sz="2000" b="1" dirty="0">
                <a:latin typeface="华文新魏"/>
                <a:ea typeface="华文新魏"/>
                <a:cs typeface="华文新魏"/>
              </a:rPr>
              <a:t>一致的话，权值加上</a:t>
            </a:r>
            <a:r>
              <a:rPr lang="en-US" altLang="zh-CN" sz="2000" b="1" dirty="0">
                <a:solidFill>
                  <a:srgbClr val="0000FF"/>
                </a:solidFill>
                <a:latin typeface="华文新魏"/>
                <a:ea typeface="华文新魏"/>
                <a:cs typeface="华文新魏"/>
              </a:rPr>
              <a:t>PROC_CHANGE_PENALTY</a:t>
            </a:r>
            <a:r>
              <a:rPr lang="zh-CN" altLang="en-US" sz="2000" b="1" dirty="0">
                <a:latin typeface="华文新魏"/>
                <a:ea typeface="华文新魏"/>
                <a:cs typeface="华文新魏"/>
              </a:rPr>
              <a:t>，这个宏定义为</a:t>
            </a:r>
            <a:r>
              <a:rPr lang="en-US" altLang="zh-CN" sz="2000" b="1" dirty="0">
                <a:latin typeface="华文新魏"/>
                <a:ea typeface="华文新魏"/>
                <a:cs typeface="华文新魏"/>
              </a:rPr>
              <a:t>20</a:t>
            </a:r>
            <a:r>
              <a:rPr lang="zh-CN" altLang="en-US" sz="2000" b="1" dirty="0">
                <a:latin typeface="华文新魏"/>
                <a:ea typeface="华文新魏"/>
                <a:cs typeface="华文新魏"/>
              </a:rPr>
              <a:t>。*</a:t>
            </a:r>
            <a:r>
              <a:rPr lang="en-US" altLang="zh-CN" sz="2000" b="1" dirty="0">
                <a:latin typeface="华文新魏"/>
                <a:ea typeface="华文新魏"/>
                <a:cs typeface="华文新魏"/>
              </a:rPr>
              <a:t>/</a:t>
            </a:r>
            <a:r>
              <a:rPr lang="en-US" altLang="zh-CN" sz="2000" b="1" dirty="0">
                <a:solidFill>
                  <a:srgbClr val="9900CC"/>
                </a:solidFill>
                <a:latin typeface="华文新魏"/>
                <a:ea typeface="华文新魏"/>
                <a:cs typeface="华文新魏"/>
              </a:rPr>
              <a:t> </a:t>
            </a:r>
            <a:br>
              <a:rPr lang="en-US" altLang="zh-CN" sz="2000" b="1" dirty="0">
                <a:solidFill>
                  <a:srgbClr val="9900CC"/>
                </a:solidFill>
                <a:latin typeface="华文新魏"/>
                <a:ea typeface="华文新魏"/>
                <a:cs typeface="华文新魏"/>
              </a:rPr>
            </a:br>
            <a:r>
              <a:rPr lang="zh-CN" altLang="en-US" sz="2000" b="1" dirty="0">
                <a:solidFill>
                  <a:srgbClr val="9900CC"/>
                </a:solidFill>
                <a:latin typeface="华文新魏"/>
                <a:ea typeface="华文新魏"/>
                <a:cs typeface="华文新魏"/>
              </a:rPr>
              <a:t>　　</a:t>
            </a:r>
            <a:r>
              <a:rPr lang="en-US" altLang="zh-CN" sz="2000" b="1" dirty="0">
                <a:solidFill>
                  <a:srgbClr val="9900CC"/>
                </a:solidFill>
                <a:latin typeface="华文新魏"/>
                <a:ea typeface="华文新魏"/>
                <a:cs typeface="华文新魏"/>
              </a:rPr>
              <a:t>if (p-&gt;processor == </a:t>
            </a:r>
            <a:r>
              <a:rPr lang="en-US" altLang="zh-CN" sz="2000" b="1" dirty="0" err="1">
                <a:solidFill>
                  <a:srgbClr val="9900CC"/>
                </a:solidFill>
                <a:latin typeface="华文新魏"/>
                <a:ea typeface="华文新魏"/>
                <a:cs typeface="华文新魏"/>
              </a:rPr>
              <a:t>this_cpu</a:t>
            </a:r>
            <a:r>
              <a:rPr lang="en-US" altLang="zh-CN" sz="2000" b="1" dirty="0">
                <a:solidFill>
                  <a:srgbClr val="9900CC"/>
                </a:solidFill>
                <a:latin typeface="华文新魏"/>
                <a:ea typeface="华文新魏"/>
                <a:cs typeface="华文新魏"/>
              </a:rPr>
              <a:t>)</a:t>
            </a:r>
            <a:endParaRPr lang="en-US" altLang="zh-CN" sz="2000" b="1" dirty="0">
              <a:solidFill>
                <a:srgbClr val="9900CC"/>
              </a:solidFill>
              <a:latin typeface="华文新魏"/>
              <a:ea typeface="华文新魏"/>
              <a:cs typeface="华文新魏"/>
            </a:endParaRPr>
          </a:p>
          <a:p>
            <a:pPr algn="l">
              <a:spcBef>
                <a:spcPct val="0"/>
              </a:spcBef>
              <a:buClrTx/>
              <a:buFontTx/>
              <a:buNone/>
            </a:pPr>
            <a:r>
              <a:rPr lang="zh-CN" altLang="en-US" sz="2000" b="1" dirty="0">
                <a:solidFill>
                  <a:srgbClr val="9900CC"/>
                </a:solidFill>
                <a:latin typeface="华文新魏"/>
                <a:ea typeface="华文新魏"/>
                <a:cs typeface="华文新魏"/>
              </a:rPr>
              <a:t>　　　</a:t>
            </a:r>
            <a:r>
              <a:rPr lang="en-US" altLang="zh-CN" sz="2000" b="1" dirty="0">
                <a:solidFill>
                  <a:srgbClr val="9900CC"/>
                </a:solidFill>
                <a:latin typeface="华文新魏"/>
                <a:ea typeface="华文新魏"/>
                <a:cs typeface="华文新魏"/>
              </a:rPr>
              <a:t>weight += PROC_CHANGE_PENALTY;</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a:t>
            </a:r>
            <a:r>
              <a:rPr lang="en-US" altLang="zh-CN" sz="2000" b="1" dirty="0" err="1">
                <a:solidFill>
                  <a:srgbClr val="9900CC"/>
                </a:solidFill>
                <a:latin typeface="华文新魏"/>
                <a:ea typeface="华文新魏"/>
                <a:cs typeface="华文新魏"/>
              </a:rPr>
              <a:t>endif</a:t>
            </a:r>
            <a:endParaRPr lang="en-US" altLang="zh-CN" sz="2000" b="1" dirty="0">
              <a:solidFill>
                <a:srgbClr val="9900CC"/>
              </a:solidFill>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357EE96-65E3-455D-8A3D-60261B0841AB}" type="slidenum">
              <a:rPr lang="en-US" altLang="zh-CN"/>
            </a:fld>
            <a:endParaRPr lang="en-US" altLang="zh-CN"/>
          </a:p>
        </p:txBody>
      </p:sp>
      <p:sp>
        <p:nvSpPr>
          <p:cNvPr id="778242" name="Rectangle 2"/>
          <p:cNvSpPr>
            <a:spLocks noGrp="1" noChangeArrowheads="1"/>
          </p:cNvSpPr>
          <p:nvPr>
            <p:ph type="title"/>
          </p:nvPr>
        </p:nvSpPr>
        <p:spPr/>
        <p:txBody>
          <a:bodyPr/>
          <a:lstStyle/>
          <a:p>
            <a:r>
              <a:rPr lang="en-US" altLang="zh-CN"/>
              <a:t>goodness()</a:t>
            </a:r>
            <a:r>
              <a:rPr lang="zh-CN" altLang="en-US"/>
              <a:t>函数分析</a:t>
            </a:r>
            <a:endParaRPr lang="zh-CN" altLang="en-US"/>
          </a:p>
        </p:txBody>
      </p:sp>
      <p:sp>
        <p:nvSpPr>
          <p:cNvPr id="778243" name="Rectangle 3"/>
          <p:cNvSpPr>
            <a:spLocks noGrp="1" noChangeArrowheads="1"/>
          </p:cNvSpPr>
          <p:nvPr>
            <p:ph type="body" idx="1"/>
          </p:nvPr>
        </p:nvSpPr>
        <p:spPr/>
        <p:txBody>
          <a:bodyPr/>
          <a:lstStyle/>
          <a:p>
            <a:endParaRPr lang="zh-CN" altLang="zh-CN"/>
          </a:p>
        </p:txBody>
      </p:sp>
      <p:sp>
        <p:nvSpPr>
          <p:cNvPr id="778244" name="Rectangle 4"/>
          <p:cNvSpPr>
            <a:spLocks noChangeArrowheads="1"/>
          </p:cNvSpPr>
          <p:nvPr/>
        </p:nvSpPr>
        <p:spPr bwMode="auto">
          <a:xfrm>
            <a:off x="755650" y="1700213"/>
            <a:ext cx="7993063" cy="3749675"/>
          </a:xfrm>
          <a:prstGeom prst="rect">
            <a:avLst/>
          </a:prstGeom>
          <a:noFill/>
          <a:ln w="9525">
            <a:noFill/>
            <a:miter lim="800000"/>
          </a:ln>
          <a:effectLst/>
        </p:spPr>
        <p:txBody>
          <a:bodyPr anchor="ctr">
            <a:spAutoFit/>
          </a:bodyPr>
          <a:lstStyle/>
          <a:p>
            <a:pPr algn="l">
              <a:spcBef>
                <a:spcPct val="0"/>
              </a:spcBef>
              <a:buClrTx/>
              <a:buFontTx/>
              <a:buNone/>
            </a:pPr>
            <a:r>
              <a:rPr lang="en-US" altLang="zh-CN" sz="2000" b="1" dirty="0">
                <a:latin typeface="华文新魏"/>
                <a:ea typeface="华文新魏"/>
                <a:cs typeface="华文新魏"/>
              </a:rPr>
              <a:t>/*</a:t>
            </a:r>
            <a:r>
              <a:rPr lang="zh-CN" altLang="en-US" sz="2000" b="1" dirty="0">
                <a:latin typeface="华文新魏"/>
                <a:ea typeface="华文新魏"/>
                <a:cs typeface="华文新魏"/>
              </a:rPr>
              <a:t>进程</a:t>
            </a:r>
            <a:r>
              <a:rPr lang="en-US" altLang="zh-CN" sz="2000" b="1" dirty="0">
                <a:latin typeface="华文新魏"/>
                <a:ea typeface="华文新魏"/>
                <a:cs typeface="华文新魏"/>
              </a:rPr>
              <a:t>p</a:t>
            </a:r>
            <a:r>
              <a:rPr lang="zh-CN" altLang="en-US" sz="2000" b="1" dirty="0">
                <a:latin typeface="华文新魏"/>
                <a:ea typeface="华文新魏"/>
                <a:cs typeface="华文新魏"/>
              </a:rPr>
              <a:t>与当前运行进程，是同一个进程的不同线程，或者是共享地址空间的不同进程，优先选择，权值加</a:t>
            </a:r>
            <a:r>
              <a:rPr lang="en-US" altLang="zh-CN" sz="2000" b="1" dirty="0">
                <a:latin typeface="华文新魏"/>
                <a:ea typeface="华文新魏"/>
                <a:cs typeface="华文新魏"/>
              </a:rPr>
              <a:t>1*/ </a:t>
            </a:r>
            <a:br>
              <a:rPr lang="en-US" altLang="zh-CN" sz="2000" b="1" dirty="0">
                <a:latin typeface="华文新魏"/>
                <a:ea typeface="华文新魏"/>
                <a:cs typeface="华文新魏"/>
              </a:rPr>
            </a:br>
            <a:r>
              <a:rPr lang="en-US" altLang="zh-CN" sz="2000" b="1" dirty="0">
                <a:latin typeface="华文新魏"/>
                <a:ea typeface="华文新魏"/>
                <a:cs typeface="华文新魏"/>
              </a:rPr>
              <a:t>        </a:t>
            </a:r>
            <a:r>
              <a:rPr lang="en-US" altLang="zh-CN" sz="2000" b="1" dirty="0">
                <a:solidFill>
                  <a:srgbClr val="9900CC"/>
                </a:solidFill>
                <a:latin typeface="华文新魏"/>
                <a:ea typeface="华文新魏"/>
                <a:cs typeface="华文新魏"/>
              </a:rPr>
              <a:t>if (p-&gt;mm == </a:t>
            </a:r>
            <a:r>
              <a:rPr lang="en-US" altLang="zh-CN" sz="2000" b="1" dirty="0" err="1">
                <a:solidFill>
                  <a:srgbClr val="9900CC"/>
                </a:solidFill>
                <a:latin typeface="华文新魏"/>
                <a:ea typeface="华文新魏"/>
                <a:cs typeface="华文新魏"/>
              </a:rPr>
              <a:t>this_mm</a:t>
            </a:r>
            <a:r>
              <a:rPr lang="en-US" altLang="zh-CN" sz="2000" b="1" dirty="0">
                <a:solidFill>
                  <a:srgbClr val="9900CC"/>
                </a:solidFill>
                <a:latin typeface="华文新魏"/>
                <a:ea typeface="华文新魏"/>
                <a:cs typeface="华文新魏"/>
              </a:rPr>
              <a:t> || !p-&gt;mm)</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weight += 1;</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weight += 20 - p-&gt;nice;</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a:t>
            </a:r>
            <a:br>
              <a:rPr lang="en-US" altLang="zh-CN" sz="2000"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weight = 1000 + p-&gt;</a:t>
            </a:r>
            <a:r>
              <a:rPr lang="en-US" altLang="zh-CN" sz="2000" b="1" dirty="0" err="1">
                <a:solidFill>
                  <a:srgbClr val="9900CC"/>
                </a:solidFill>
                <a:latin typeface="华文新魏"/>
                <a:ea typeface="华文新魏"/>
                <a:cs typeface="华文新魏"/>
              </a:rPr>
              <a:t>rt_priority</a:t>
            </a:r>
            <a:r>
              <a:rPr lang="en-US" altLang="zh-CN" sz="2000" b="1" dirty="0">
                <a:solidFill>
                  <a:srgbClr val="9900CC"/>
                </a:solidFill>
                <a:latin typeface="华文新魏"/>
                <a:ea typeface="华文新魏"/>
                <a:cs typeface="华文新魏"/>
              </a:rPr>
              <a:t>; </a:t>
            </a:r>
            <a:r>
              <a:rPr lang="en-US" altLang="zh-CN" sz="2000" b="1" dirty="0">
                <a:latin typeface="华文新魏"/>
                <a:ea typeface="华文新魏"/>
                <a:cs typeface="华文新魏"/>
              </a:rPr>
              <a:t>/*</a:t>
            </a:r>
            <a:r>
              <a:rPr lang="zh-CN" altLang="en-US" sz="2000" b="1" dirty="0">
                <a:latin typeface="华文新魏"/>
                <a:ea typeface="华文新魏"/>
                <a:cs typeface="华文新魏"/>
              </a:rPr>
              <a:t>实时进程*</a:t>
            </a:r>
            <a:r>
              <a:rPr lang="en-US" altLang="zh-CN" sz="2000" b="1" dirty="0">
                <a:latin typeface="华文新魏"/>
                <a:ea typeface="华文新魏"/>
                <a:cs typeface="华文新魏"/>
              </a:rPr>
              <a:t>/</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out: </a:t>
            </a:r>
            <a:br>
              <a:rPr lang="en-US" altLang="zh-CN" sz="2000"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return weight; </a:t>
            </a:r>
            <a:r>
              <a:rPr lang="en-US" altLang="zh-CN" sz="2000" b="1" dirty="0">
                <a:latin typeface="华文新魏"/>
                <a:ea typeface="华文新魏"/>
                <a:cs typeface="华文新魏"/>
              </a:rPr>
              <a:t>/* </a:t>
            </a:r>
            <a:r>
              <a:rPr lang="zh-CN" altLang="en-US" sz="2000" b="1" dirty="0">
                <a:latin typeface="华文新魏"/>
                <a:ea typeface="华文新魏"/>
                <a:cs typeface="华文新魏"/>
              </a:rPr>
              <a:t>返回值作为进程调度的唯一依据，谁的权值大，就调度谁运行*</a:t>
            </a:r>
            <a:r>
              <a:rPr lang="en-US" altLang="zh-CN" sz="2000" b="1" dirty="0">
                <a:latin typeface="华文新魏"/>
                <a:ea typeface="华文新魏"/>
                <a:cs typeface="华文新魏"/>
              </a:rPr>
              <a:t>/ </a:t>
            </a:r>
            <a:br>
              <a:rPr lang="en-US" altLang="zh-CN" sz="2000" b="1" dirty="0">
                <a:latin typeface="华文新魏"/>
                <a:ea typeface="华文新魏"/>
                <a:cs typeface="华文新魏"/>
              </a:rPr>
            </a:br>
            <a:r>
              <a:rPr lang="en-US" altLang="zh-CN" sz="2000" b="1" dirty="0">
                <a:solidFill>
                  <a:srgbClr val="9900CC"/>
                </a:solidFill>
                <a:latin typeface="华文新魏"/>
                <a:ea typeface="华文新魏"/>
                <a:cs typeface="华文新魏"/>
              </a:rPr>
              <a:t>}</a:t>
            </a:r>
            <a:endParaRPr lang="en-US" altLang="zh-CN" sz="2000" b="1" dirty="0">
              <a:solidFill>
                <a:srgbClr val="9900CC"/>
              </a:solidFill>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B4A9303-CCC3-406D-A1D5-2069A030500B}" type="slidenum">
              <a:rPr lang="en-US" altLang="zh-CN"/>
            </a:fld>
            <a:endParaRPr lang="en-US" altLang="zh-CN"/>
          </a:p>
        </p:txBody>
      </p:sp>
      <p:sp>
        <p:nvSpPr>
          <p:cNvPr id="712706" name="Rectangle 2"/>
          <p:cNvSpPr>
            <a:spLocks noGrp="1" noChangeArrowheads="1"/>
          </p:cNvSpPr>
          <p:nvPr>
            <p:ph type="title"/>
          </p:nvPr>
        </p:nvSpPr>
        <p:spPr/>
        <p:txBody>
          <a:bodyPr/>
          <a:lstStyle/>
          <a:p>
            <a:r>
              <a:rPr lang="en-US" altLang="zh-CN" dirty="0"/>
              <a:t>Linux2.4</a:t>
            </a:r>
            <a:r>
              <a:rPr lang="zh-CN" altLang="en-US" dirty="0"/>
              <a:t>调度算法缺点</a:t>
            </a:r>
            <a:endParaRPr lang="zh-CN" altLang="en-US" dirty="0"/>
          </a:p>
        </p:txBody>
      </p:sp>
      <p:sp>
        <p:nvSpPr>
          <p:cNvPr id="712707" name="Rectangle 3"/>
          <p:cNvSpPr>
            <a:spLocks noGrp="1" noChangeArrowheads="1"/>
          </p:cNvSpPr>
          <p:nvPr>
            <p:ph type="body" idx="1"/>
          </p:nvPr>
        </p:nvSpPr>
        <p:spPr>
          <a:xfrm>
            <a:off x="179512" y="1196752"/>
            <a:ext cx="8856984" cy="4968552"/>
          </a:xfrm>
        </p:spPr>
        <p:txBody>
          <a:bodyPr/>
          <a:lstStyle/>
          <a:p>
            <a:r>
              <a:rPr lang="zh-CN" altLang="en-US" dirty="0">
                <a:latin typeface="华文新魏"/>
                <a:cs typeface="华文新魏"/>
              </a:rPr>
              <a:t>系统中调度算法属于</a:t>
            </a:r>
            <a:r>
              <a:rPr lang="en-US" altLang="zh-CN" dirty="0">
                <a:solidFill>
                  <a:srgbClr val="FF0000"/>
                </a:solidFill>
                <a:latin typeface="华文新魏"/>
                <a:cs typeface="华文新魏"/>
              </a:rPr>
              <a:t>O(n)</a:t>
            </a:r>
            <a:r>
              <a:rPr lang="zh-CN" altLang="en-US" dirty="0">
                <a:latin typeface="华文新魏"/>
                <a:cs typeface="华文新魏"/>
              </a:rPr>
              <a:t>，开销线性增长</a:t>
            </a:r>
            <a:endParaRPr lang="zh-CN" altLang="en-US" dirty="0">
              <a:latin typeface="华文新魏"/>
              <a:cs typeface="华文新魏"/>
            </a:endParaRPr>
          </a:p>
          <a:p>
            <a:pPr>
              <a:spcBef>
                <a:spcPts val="0"/>
              </a:spcBef>
            </a:pPr>
            <a:r>
              <a:rPr lang="zh-CN" altLang="en-US" dirty="0">
                <a:latin typeface="华文新魏"/>
                <a:cs typeface="华文新魏"/>
              </a:rPr>
              <a:t>当大多数就绪进程的时间片都用完，且未重新分配时间片时</a:t>
            </a:r>
            <a:endParaRPr lang="en-US" altLang="zh-CN" dirty="0">
              <a:latin typeface="华文新魏"/>
              <a:cs typeface="华文新魏"/>
            </a:endParaRPr>
          </a:p>
          <a:p>
            <a:pPr lvl="1">
              <a:spcBef>
                <a:spcPts val="0"/>
              </a:spcBef>
            </a:pPr>
            <a:r>
              <a:rPr lang="en-US" altLang="zh-CN" dirty="0"/>
              <a:t>SMP</a:t>
            </a:r>
            <a:r>
              <a:rPr lang="zh-CN" altLang="en-US" dirty="0"/>
              <a:t>系统中将可能有部分处理器处于空闲状态</a:t>
            </a:r>
            <a:endParaRPr lang="zh-CN" altLang="en-US" dirty="0"/>
          </a:p>
          <a:p>
            <a:pPr lvl="1">
              <a:spcBef>
                <a:spcPts val="0"/>
              </a:spcBef>
            </a:pPr>
            <a:r>
              <a:rPr lang="zh-CN" altLang="en-US" dirty="0"/>
              <a:t>一个全局就绪进程队列，对多处理器的伸缩性支持不好</a:t>
            </a:r>
            <a:endParaRPr lang="zh-CN" altLang="en-US" dirty="0"/>
          </a:p>
          <a:p>
            <a:pPr lvl="1">
              <a:spcBef>
                <a:spcPts val="0"/>
              </a:spcBef>
            </a:pPr>
            <a:r>
              <a:rPr lang="zh-CN" altLang="en-US" dirty="0"/>
              <a:t>时间片的重算循环制约多处理器的效率</a:t>
            </a:r>
            <a:endParaRPr lang="zh-CN" altLang="en-US" dirty="0"/>
          </a:p>
          <a:p>
            <a:pPr>
              <a:spcBef>
                <a:spcPts val="0"/>
              </a:spcBef>
            </a:pPr>
            <a:r>
              <a:rPr lang="zh-CN" altLang="en-US" dirty="0">
                <a:latin typeface="华文新魏"/>
                <a:cs typeface="华文新魏"/>
              </a:rPr>
              <a:t>空闲处理器执行时间片尚未用尽，而处于等待状态的进程时，会导致进程开始在处理器之间“跳跃”</a:t>
            </a:r>
            <a:endParaRPr lang="zh-CN" altLang="en-US" dirty="0">
              <a:latin typeface="华文新魏"/>
              <a:cs typeface="华文新魏"/>
            </a:endParaRPr>
          </a:p>
          <a:p>
            <a:pPr lvl="1">
              <a:spcBef>
                <a:spcPts val="0"/>
              </a:spcBef>
            </a:pPr>
            <a:r>
              <a:rPr lang="zh-CN" altLang="en-US" dirty="0"/>
              <a:t>处理器的亲和性不好</a:t>
            </a:r>
            <a:endParaRPr lang="en-US" altLang="zh-CN" dirty="0"/>
          </a:p>
          <a:p>
            <a:pPr lvl="1">
              <a:spcBef>
                <a:spcPts val="0"/>
              </a:spcBef>
            </a:pPr>
            <a:r>
              <a:rPr lang="zh-CN" altLang="en-US" dirty="0"/>
              <a:t>实时进程或者占用内存大的进程在处理器之间跳跃会严重影响系统的性能</a:t>
            </a:r>
            <a:endParaRPr lang="en-US" altLang="zh-CN" dirty="0"/>
          </a:p>
          <a:p>
            <a:pPr>
              <a:spcBef>
                <a:spcPts val="0"/>
              </a:spcBef>
            </a:pPr>
            <a:r>
              <a:rPr lang="zh-CN" altLang="en-US" dirty="0">
                <a:latin typeface="华文新魏"/>
                <a:cs typeface="华文新魏"/>
              </a:rPr>
              <a:t>交互式进程支持不够</a:t>
            </a:r>
            <a:endParaRPr lang="en-US" altLang="zh-CN" dirty="0">
              <a:latin typeface="华文新魏"/>
              <a:cs typeface="华文新魏"/>
            </a:endParaRPr>
          </a:p>
          <a:p>
            <a:pPr>
              <a:spcBef>
                <a:spcPts val="0"/>
              </a:spcBef>
            </a:pPr>
            <a:r>
              <a:rPr lang="zh-CN" altLang="en-US" dirty="0">
                <a:latin typeface="华文新魏"/>
                <a:cs typeface="华文新魏"/>
              </a:rPr>
              <a:t>不支持内核抢占</a:t>
            </a:r>
            <a:endParaRPr lang="zh-CN" altLang="en-US" dirty="0">
              <a:latin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进程及其实现</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调度算法</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2.4</a:t>
            </a:r>
            <a:endParaRPr lang="en-US" altLang="zh-CN" dirty="0">
              <a:latin typeface="华文新魏" charset="0"/>
              <a:ea typeface="华文新魏" charset="0"/>
              <a:cs typeface="华文新魏" charset="0"/>
            </a:endParaRPr>
          </a:p>
          <a:p>
            <a:pPr marL="784225" lvl="1" indent="-342900"/>
            <a:r>
              <a:rPr lang="en-US" altLang="zh-CN" dirty="0">
                <a:solidFill>
                  <a:srgbClr val="FF0000"/>
                </a:solidFill>
                <a:latin typeface="华文新魏" charset="0"/>
                <a:ea typeface="华文新魏" charset="0"/>
                <a:cs typeface="华文新魏" charset="0"/>
              </a:rPr>
              <a:t>Linux2.6</a:t>
            </a:r>
            <a:endParaRPr lang="zh-CN" altLang="en-US"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5F042F-9035-404D-9F4F-2B9FC39643D7}" type="slidenum">
              <a:rPr lang="en-US" altLang="zh-CN"/>
            </a:fld>
            <a:endParaRPr lang="en-US" altLang="zh-CN"/>
          </a:p>
        </p:txBody>
      </p:sp>
      <p:sp>
        <p:nvSpPr>
          <p:cNvPr id="713730" name="Rectangle 2"/>
          <p:cNvSpPr>
            <a:spLocks noGrp="1" noChangeArrowheads="1"/>
          </p:cNvSpPr>
          <p:nvPr>
            <p:ph type="title"/>
          </p:nvPr>
        </p:nvSpPr>
        <p:spPr/>
        <p:txBody>
          <a:bodyPr/>
          <a:lstStyle/>
          <a:p>
            <a:r>
              <a:rPr lang="en-US" altLang="zh-CN" dirty="0"/>
              <a:t>Linux 2.6</a:t>
            </a:r>
            <a:r>
              <a:rPr lang="zh-CN" altLang="en-US" dirty="0"/>
              <a:t>调度算法优化目标</a:t>
            </a:r>
            <a:endParaRPr lang="zh-CN" altLang="en-US" dirty="0"/>
          </a:p>
        </p:txBody>
      </p:sp>
      <p:sp>
        <p:nvSpPr>
          <p:cNvPr id="713731" name="Rectangle 3"/>
          <p:cNvSpPr>
            <a:spLocks noGrp="1" noChangeArrowheads="1"/>
          </p:cNvSpPr>
          <p:nvPr>
            <p:ph type="body" idx="1"/>
          </p:nvPr>
        </p:nvSpPr>
        <p:spPr/>
        <p:txBody>
          <a:bodyPr/>
          <a:lstStyle/>
          <a:p>
            <a:r>
              <a:rPr lang="zh-CN" altLang="en-US" dirty="0">
                <a:latin typeface="华文新魏"/>
                <a:cs typeface="华文新魏"/>
              </a:rPr>
              <a:t>提供完全</a:t>
            </a:r>
            <a:r>
              <a:rPr lang="en-US" altLang="zh-CN" dirty="0">
                <a:latin typeface="华文新魏"/>
                <a:cs typeface="华文新魏"/>
              </a:rPr>
              <a:t>O(1)</a:t>
            </a:r>
            <a:r>
              <a:rPr lang="zh-CN" altLang="en-US" dirty="0">
                <a:latin typeface="华文新魏"/>
                <a:cs typeface="华文新魏"/>
              </a:rPr>
              <a:t>调度算法</a:t>
            </a:r>
            <a:endParaRPr lang="en-US" altLang="zh-CN" dirty="0">
              <a:latin typeface="华文新魏"/>
              <a:cs typeface="华文新魏"/>
            </a:endParaRPr>
          </a:p>
          <a:p>
            <a:pPr lvl="1"/>
            <a:r>
              <a:rPr lang="zh-CN" altLang="en-US" dirty="0"/>
              <a:t>不管系统有多少进程，调度算法都必须在常数时间内完成调度</a:t>
            </a:r>
            <a:endParaRPr lang="zh-CN" altLang="en-US" dirty="0"/>
          </a:p>
          <a:p>
            <a:r>
              <a:rPr lang="zh-CN" altLang="en-US" dirty="0">
                <a:latin typeface="华文新魏"/>
                <a:cs typeface="华文新魏"/>
              </a:rPr>
              <a:t>对</a:t>
            </a:r>
            <a:r>
              <a:rPr lang="en-US" altLang="zh-CN" dirty="0">
                <a:latin typeface="华文新魏"/>
                <a:cs typeface="华文新魏"/>
              </a:rPr>
              <a:t>SMP</a:t>
            </a:r>
            <a:r>
              <a:rPr lang="zh-CN" altLang="en-US" dirty="0">
                <a:latin typeface="华文新魏"/>
                <a:cs typeface="华文新魏"/>
              </a:rPr>
              <a:t>有良好可伸缩性</a:t>
            </a:r>
            <a:endParaRPr lang="en-US" altLang="zh-CN" dirty="0">
              <a:latin typeface="华文新魏"/>
              <a:cs typeface="华文新魏"/>
            </a:endParaRPr>
          </a:p>
          <a:p>
            <a:pPr lvl="1"/>
            <a:r>
              <a:rPr lang="zh-CN" altLang="en-US" dirty="0"/>
              <a:t>每个处理器应有独立的可执行进程队列和锁机制</a:t>
            </a:r>
            <a:endParaRPr lang="zh-CN" altLang="en-US" dirty="0"/>
          </a:p>
          <a:p>
            <a:r>
              <a:rPr lang="zh-CN" altLang="en-US" dirty="0">
                <a:latin typeface="华文新魏"/>
                <a:cs typeface="华文新魏"/>
              </a:rPr>
              <a:t>提高</a:t>
            </a:r>
            <a:r>
              <a:rPr lang="en-US" altLang="zh-CN" dirty="0">
                <a:latin typeface="华文新魏"/>
                <a:cs typeface="华文新魏"/>
              </a:rPr>
              <a:t>SMP</a:t>
            </a:r>
            <a:r>
              <a:rPr lang="zh-CN" altLang="en-US" dirty="0">
                <a:latin typeface="华文新魏"/>
                <a:cs typeface="华文新魏"/>
              </a:rPr>
              <a:t>处理器的亲和性</a:t>
            </a:r>
            <a:endParaRPr lang="en-US" altLang="zh-CN" dirty="0">
              <a:latin typeface="华文新魏"/>
              <a:cs typeface="华文新魏"/>
            </a:endParaRPr>
          </a:p>
          <a:p>
            <a:pPr lvl="1"/>
            <a:r>
              <a:rPr lang="zh-CN" altLang="en-US" dirty="0"/>
              <a:t>出现负载不均衡时，应具备在处理器间迁移进程的能力</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DD8331F8-D8E4-4C83-9D2B-40D89DD171D1}" type="slidenum">
              <a:rPr lang="en-US" altLang="zh-CN"/>
            </a:fld>
            <a:endParaRPr lang="en-US" altLang="zh-CN"/>
          </a:p>
        </p:txBody>
      </p:sp>
      <p:sp>
        <p:nvSpPr>
          <p:cNvPr id="714754" name="Rectangle 2"/>
          <p:cNvSpPr>
            <a:spLocks noGrp="1" noChangeArrowheads="1"/>
          </p:cNvSpPr>
          <p:nvPr>
            <p:ph type="title"/>
          </p:nvPr>
        </p:nvSpPr>
        <p:spPr/>
        <p:txBody>
          <a:bodyPr/>
          <a:lstStyle/>
          <a:p>
            <a:r>
              <a:rPr lang="en-US" altLang="zh-CN" dirty="0"/>
              <a:t>Linux 2.6 </a:t>
            </a:r>
            <a:r>
              <a:rPr lang="en-US" altLang="zh-CN" i="1" dirty="0"/>
              <a:t>vs.</a:t>
            </a:r>
            <a:r>
              <a:rPr lang="en-US" altLang="zh-CN" dirty="0"/>
              <a:t> Linux 2.4</a:t>
            </a:r>
            <a:r>
              <a:rPr lang="zh-CN" altLang="en-US" dirty="0"/>
              <a:t>调度结构</a:t>
            </a:r>
            <a:endParaRPr lang="zh-CN" altLang="en-US" dirty="0"/>
          </a:p>
        </p:txBody>
      </p:sp>
      <p:sp>
        <p:nvSpPr>
          <p:cNvPr id="714755" name="Rectangle 3"/>
          <p:cNvSpPr>
            <a:spLocks noGrp="1" noChangeArrowheads="1"/>
          </p:cNvSpPr>
          <p:nvPr>
            <p:ph type="body" idx="1"/>
          </p:nvPr>
        </p:nvSpPr>
        <p:spPr/>
        <p:txBody>
          <a:bodyPr/>
          <a:lstStyle/>
          <a:p>
            <a:endParaRPr lang="zh-CN" altLang="zh-CN"/>
          </a:p>
        </p:txBody>
      </p:sp>
      <p:pic>
        <p:nvPicPr>
          <p:cNvPr id="714756" name="Picture 4"/>
          <p:cNvPicPr>
            <a:picLocks noChangeAspect="1" noChangeArrowheads="1"/>
          </p:cNvPicPr>
          <p:nvPr/>
        </p:nvPicPr>
        <p:blipFill>
          <a:blip r:embed="rId1" cstate="print"/>
          <a:srcRect/>
          <a:stretch>
            <a:fillRect/>
          </a:stretch>
        </p:blipFill>
        <p:spPr bwMode="auto">
          <a:xfrm>
            <a:off x="683568" y="1773238"/>
            <a:ext cx="4752975" cy="3662362"/>
          </a:xfrm>
          <a:prstGeom prst="rect">
            <a:avLst/>
          </a:prstGeom>
          <a:noFill/>
        </p:spPr>
      </p:pic>
      <p:pic>
        <p:nvPicPr>
          <p:cNvPr id="714757" name="Picture 5"/>
          <p:cNvPicPr>
            <a:picLocks noChangeAspect="1" noChangeArrowheads="1"/>
          </p:cNvPicPr>
          <p:nvPr/>
        </p:nvPicPr>
        <p:blipFill>
          <a:blip r:embed="rId2" cstate="print"/>
          <a:srcRect/>
          <a:stretch>
            <a:fillRect/>
          </a:stretch>
        </p:blipFill>
        <p:spPr bwMode="auto">
          <a:xfrm>
            <a:off x="5633393" y="1989138"/>
            <a:ext cx="2862262" cy="3240087"/>
          </a:xfrm>
          <a:prstGeom prst="rect">
            <a:avLst/>
          </a:prstGeom>
          <a:noFill/>
        </p:spPr>
      </p:pic>
      <p:sp>
        <p:nvSpPr>
          <p:cNvPr id="714758" name="Rectangle 6"/>
          <p:cNvSpPr>
            <a:spLocks noChangeArrowheads="1"/>
          </p:cNvSpPr>
          <p:nvPr/>
        </p:nvSpPr>
        <p:spPr bwMode="auto">
          <a:xfrm>
            <a:off x="2355192" y="5715016"/>
            <a:ext cx="1152525" cy="366712"/>
          </a:xfrm>
          <a:prstGeom prst="rect">
            <a:avLst/>
          </a:prstGeom>
          <a:noFill/>
          <a:ln w="9525">
            <a:noFill/>
            <a:miter lim="800000"/>
          </a:ln>
          <a:effectLst/>
        </p:spPr>
        <p:txBody>
          <a:bodyPr>
            <a:spAutoFit/>
          </a:bodyPr>
          <a:lstStyle/>
          <a:p>
            <a:r>
              <a:rPr lang="en-US" altLang="zh-CN" sz="1800" b="1" dirty="0">
                <a:solidFill>
                  <a:srgbClr val="0000FF"/>
                </a:solidFill>
                <a:effectLst>
                  <a:outerShdw blurRad="38100" dist="38100" dir="2700000" algn="tl">
                    <a:srgbClr val="C0C0C0"/>
                  </a:outerShdw>
                </a:effectLst>
              </a:rPr>
              <a:t>Linux 2.6</a:t>
            </a:r>
            <a:endParaRPr lang="en-US" altLang="zh-CN" sz="1800" b="1" dirty="0">
              <a:solidFill>
                <a:srgbClr val="0000FF"/>
              </a:solidFill>
              <a:effectLst>
                <a:outerShdw blurRad="38100" dist="38100" dir="2700000" algn="tl">
                  <a:srgbClr val="C0C0C0"/>
                </a:outerShdw>
              </a:effectLst>
            </a:endParaRPr>
          </a:p>
        </p:txBody>
      </p:sp>
      <p:sp>
        <p:nvSpPr>
          <p:cNvPr id="714759" name="Rectangle 7"/>
          <p:cNvSpPr>
            <a:spLocks noChangeArrowheads="1"/>
          </p:cNvSpPr>
          <p:nvPr/>
        </p:nvSpPr>
        <p:spPr bwMode="auto">
          <a:xfrm>
            <a:off x="6641472" y="5715016"/>
            <a:ext cx="1152525" cy="366713"/>
          </a:xfrm>
          <a:prstGeom prst="rect">
            <a:avLst/>
          </a:prstGeom>
          <a:noFill/>
          <a:ln w="9525">
            <a:noFill/>
            <a:miter lim="800000"/>
          </a:ln>
          <a:effectLst/>
        </p:spPr>
        <p:txBody>
          <a:bodyPr>
            <a:spAutoFit/>
          </a:bodyPr>
          <a:lstStyle/>
          <a:p>
            <a:r>
              <a:rPr lang="en-US" altLang="zh-CN" sz="1800" b="1" dirty="0">
                <a:solidFill>
                  <a:srgbClr val="0000FF"/>
                </a:solidFill>
                <a:effectLst>
                  <a:outerShdw blurRad="38100" dist="38100" dir="2700000" algn="tl">
                    <a:srgbClr val="C0C0C0"/>
                  </a:outerShdw>
                </a:effectLst>
              </a:rPr>
              <a:t>Linux 2.4</a:t>
            </a:r>
            <a:endParaRPr lang="en-US" altLang="zh-CN" sz="1800" b="1" dirty="0">
              <a:solidFill>
                <a:srgbClr val="0000FF"/>
              </a:solidFill>
              <a:effectLst>
                <a:outerShdw blurRad="38100" dist="38100" dir="2700000" algn="tl">
                  <a:srgbClr val="C0C0C0"/>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EFCB54-4E59-4CCD-A1F0-5AE6A60A439B}" type="slidenum">
              <a:rPr lang="en-US" altLang="zh-CN"/>
            </a:fld>
            <a:endParaRPr lang="en-US" altLang="zh-CN"/>
          </a:p>
        </p:txBody>
      </p:sp>
      <p:sp>
        <p:nvSpPr>
          <p:cNvPr id="715778" name="Rectangle 2"/>
          <p:cNvSpPr>
            <a:spLocks noGrp="1" noChangeArrowheads="1"/>
          </p:cNvSpPr>
          <p:nvPr>
            <p:ph type="title"/>
          </p:nvPr>
        </p:nvSpPr>
        <p:spPr/>
        <p:txBody>
          <a:bodyPr/>
          <a:lstStyle/>
          <a:p>
            <a:r>
              <a:rPr lang="zh-CN" altLang="en-US" dirty="0"/>
              <a:t>调度策略设计</a:t>
            </a:r>
            <a:endParaRPr lang="zh-CN" altLang="en-US" dirty="0"/>
          </a:p>
        </p:txBody>
      </p:sp>
      <p:sp>
        <p:nvSpPr>
          <p:cNvPr id="715779" name="Rectangle 3"/>
          <p:cNvSpPr>
            <a:spLocks noGrp="1" noChangeArrowheads="1"/>
          </p:cNvSpPr>
          <p:nvPr>
            <p:ph type="body" idx="1"/>
          </p:nvPr>
        </p:nvSpPr>
        <p:spPr/>
        <p:txBody>
          <a:bodyPr/>
          <a:lstStyle/>
          <a:p>
            <a:r>
              <a:rPr lang="zh-CN" altLang="en-US" sz="2400" dirty="0">
                <a:latin typeface="华文新魏"/>
                <a:cs typeface="华文新魏"/>
              </a:rPr>
              <a:t>基于</a:t>
            </a:r>
            <a:r>
              <a:rPr lang="zh-CN" altLang="en-US" sz="2400" dirty="0">
                <a:solidFill>
                  <a:srgbClr val="FF0000"/>
                </a:solidFill>
                <a:latin typeface="华文新魏"/>
                <a:cs typeface="华文新魏"/>
              </a:rPr>
              <a:t>每个</a:t>
            </a:r>
            <a:r>
              <a:rPr lang="en-US" altLang="zh-CN" sz="2400" dirty="0">
                <a:solidFill>
                  <a:srgbClr val="FF0000"/>
                </a:solidFill>
                <a:latin typeface="华文新魏"/>
                <a:cs typeface="华文新魏"/>
              </a:rPr>
              <a:t>CPU</a:t>
            </a:r>
            <a:r>
              <a:rPr lang="zh-CN" altLang="en-US" sz="2400" dirty="0">
                <a:latin typeface="华文新魏"/>
                <a:cs typeface="华文新魏"/>
              </a:rPr>
              <a:t>分配时间片，取消全局同步和重算循环</a:t>
            </a:r>
            <a:endParaRPr lang="zh-CN" altLang="en-US" sz="2400" dirty="0">
              <a:latin typeface="华文新魏"/>
              <a:cs typeface="华文新魏"/>
            </a:endParaRPr>
          </a:p>
          <a:p>
            <a:r>
              <a:rPr lang="zh-CN" altLang="en-US" sz="2400" dirty="0">
                <a:latin typeface="华文新魏"/>
                <a:cs typeface="华文新魏"/>
              </a:rPr>
              <a:t>每个处理器有两个数组：</a:t>
            </a:r>
            <a:r>
              <a:rPr lang="zh-CN" altLang="en-US" sz="2400" dirty="0">
                <a:solidFill>
                  <a:srgbClr val="FF0000"/>
                </a:solidFill>
                <a:latin typeface="华文新魏"/>
                <a:cs typeface="华文新魏"/>
              </a:rPr>
              <a:t>活动就绪</a:t>
            </a:r>
            <a:r>
              <a:rPr lang="zh-CN" altLang="en-US" sz="2400" dirty="0">
                <a:latin typeface="华文新魏"/>
                <a:cs typeface="华文新魏"/>
              </a:rPr>
              <a:t>进程队列和</a:t>
            </a:r>
            <a:r>
              <a:rPr lang="zh-CN" altLang="en-US" sz="2400" dirty="0">
                <a:solidFill>
                  <a:srgbClr val="FF0000"/>
                </a:solidFill>
                <a:latin typeface="华文新魏"/>
                <a:cs typeface="华文新魏"/>
              </a:rPr>
              <a:t>不活跃就绪</a:t>
            </a:r>
            <a:r>
              <a:rPr lang="zh-CN" altLang="en-US" sz="2400" dirty="0">
                <a:latin typeface="华文新魏"/>
                <a:cs typeface="华文新魏"/>
              </a:rPr>
              <a:t>进程队列</a:t>
            </a:r>
            <a:endParaRPr lang="zh-CN" altLang="en-US" sz="2400" dirty="0">
              <a:latin typeface="华文新魏"/>
              <a:cs typeface="华文新魏"/>
            </a:endParaRPr>
          </a:p>
          <a:p>
            <a:pPr lvl="1"/>
            <a:r>
              <a:rPr lang="zh-CN" altLang="en-US" sz="2200" dirty="0"/>
              <a:t>进程消耗完其“时间片”后，进入不活跃就绪进程数组中相应队列的队尾</a:t>
            </a:r>
            <a:endParaRPr lang="zh-CN" altLang="en-US" sz="2200" dirty="0"/>
          </a:p>
          <a:p>
            <a:pPr lvl="1"/>
            <a:r>
              <a:rPr lang="zh-CN" altLang="en-US" sz="2200" dirty="0"/>
              <a:t>当所有进程都“耗尽”其“时间片”后，</a:t>
            </a:r>
            <a:r>
              <a:rPr lang="zh-CN" altLang="en-US" sz="2200" dirty="0">
                <a:solidFill>
                  <a:srgbClr val="FF0000"/>
                </a:solidFill>
              </a:rPr>
              <a:t>交换</a:t>
            </a:r>
            <a:r>
              <a:rPr lang="zh-CN" altLang="en-US" sz="2200" dirty="0"/>
              <a:t>活跃与不活跃就绪进程队列数组，不需要任何其他的开销</a:t>
            </a:r>
            <a:endParaRPr lang="zh-CN" altLang="en-US" sz="2200" dirty="0"/>
          </a:p>
          <a:p>
            <a:r>
              <a:rPr lang="zh-CN" altLang="en-US" sz="2400" dirty="0">
                <a:latin typeface="华文新魏"/>
                <a:cs typeface="华文新魏"/>
              </a:rPr>
              <a:t>每个数组中有</a:t>
            </a:r>
            <a:r>
              <a:rPr lang="en-US" altLang="zh-CN" sz="2400" dirty="0">
                <a:latin typeface="华文新魏"/>
                <a:cs typeface="华文新魏"/>
              </a:rPr>
              <a:t>140</a:t>
            </a:r>
            <a:r>
              <a:rPr lang="zh-CN" altLang="en-US" sz="2400" dirty="0">
                <a:latin typeface="华文新魏"/>
                <a:cs typeface="华文新魏"/>
              </a:rPr>
              <a:t>个</a:t>
            </a:r>
            <a:r>
              <a:rPr lang="zh-CN" altLang="en-US" sz="2400" dirty="0">
                <a:solidFill>
                  <a:srgbClr val="FF0000"/>
                </a:solidFill>
                <a:latin typeface="华文新魏"/>
                <a:cs typeface="华文新魏"/>
              </a:rPr>
              <a:t>就绪进程队列</a:t>
            </a:r>
            <a:r>
              <a:rPr lang="en-US" altLang="zh-CN" sz="2400" dirty="0">
                <a:latin typeface="华文新魏"/>
                <a:cs typeface="华文新魏"/>
              </a:rPr>
              <a:t>(</a:t>
            </a:r>
            <a:r>
              <a:rPr lang="en-US" altLang="zh-CN" sz="2400" dirty="0" err="1">
                <a:latin typeface="华文新魏"/>
                <a:cs typeface="华文新魏"/>
              </a:rPr>
              <a:t>runqueue</a:t>
            </a:r>
            <a:r>
              <a:rPr lang="en-US" altLang="zh-CN" sz="2400" dirty="0">
                <a:latin typeface="华文新魏"/>
                <a:cs typeface="华文新魏"/>
              </a:rPr>
              <a:t>)</a:t>
            </a:r>
            <a:r>
              <a:rPr lang="zh-CN" altLang="en-US" sz="2400" dirty="0">
                <a:latin typeface="华文新魏"/>
                <a:cs typeface="华文新魏"/>
              </a:rPr>
              <a:t>，每个队列对应于</a:t>
            </a:r>
            <a:r>
              <a:rPr lang="en-US" altLang="zh-CN" sz="2400" dirty="0">
                <a:latin typeface="华文新魏"/>
                <a:cs typeface="华文新魏"/>
              </a:rPr>
              <a:t>140</a:t>
            </a:r>
            <a:r>
              <a:rPr lang="zh-CN" altLang="en-US" sz="2400" dirty="0">
                <a:latin typeface="华文新魏"/>
                <a:cs typeface="华文新魏"/>
              </a:rPr>
              <a:t>个优先级的一个</a:t>
            </a:r>
            <a:endParaRPr lang="zh-CN" altLang="en-US" sz="2400" dirty="0">
              <a:latin typeface="华文新魏"/>
              <a:cs typeface="华文新魏"/>
            </a:endParaRPr>
          </a:p>
          <a:p>
            <a:pPr lvl="1"/>
            <a:r>
              <a:rPr lang="zh-CN" altLang="en-US" sz="2200" dirty="0"/>
              <a:t>通过</a:t>
            </a:r>
            <a:r>
              <a:rPr lang="zh-CN" altLang="en-US" sz="2200" dirty="0">
                <a:solidFill>
                  <a:srgbClr val="FF0000"/>
                </a:solidFill>
              </a:rPr>
              <a:t>位图</a:t>
            </a:r>
            <a:r>
              <a:rPr lang="zh-CN" altLang="en-US" sz="2200" dirty="0"/>
              <a:t>标记队列状态</a:t>
            </a:r>
            <a:endParaRPr lang="en-US" altLang="zh-CN" sz="2200" dirty="0"/>
          </a:p>
          <a:p>
            <a:pPr lvl="1"/>
            <a:r>
              <a:rPr lang="zh-CN" altLang="en-US" sz="2200" dirty="0"/>
              <a:t>调度时，通过</a:t>
            </a:r>
            <a:r>
              <a:rPr lang="en-US" altLang="zh-CN" sz="2200" dirty="0" err="1">
                <a:solidFill>
                  <a:srgbClr val="FF0000"/>
                </a:solidFill>
              </a:rPr>
              <a:t>find_first_bit</a:t>
            </a:r>
            <a:r>
              <a:rPr lang="en-US" altLang="zh-CN" sz="2200" dirty="0">
                <a:solidFill>
                  <a:srgbClr val="FF0000"/>
                </a:solidFill>
              </a:rPr>
              <a:t>()</a:t>
            </a:r>
            <a:r>
              <a:rPr lang="zh-CN" altLang="en-US" sz="2200" dirty="0"/>
              <a:t>找到第一个非空的队列，并取队首进程</a:t>
            </a:r>
            <a:endParaRPr lang="zh-CN" altLang="en-US" sz="2200" dirty="0"/>
          </a:p>
          <a:p>
            <a:pPr lvl="1"/>
            <a:r>
              <a:rPr lang="zh-CN" altLang="en-US" sz="2200" dirty="0"/>
              <a:t>不管队列中有多少就绪进程，挑选就绪程的速度恒定，因此称为</a:t>
            </a:r>
            <a:r>
              <a:rPr lang="en-US" altLang="zh-CN" sz="2200" dirty="0"/>
              <a:t>0(1)</a:t>
            </a:r>
            <a:r>
              <a:rPr lang="zh-CN" altLang="en-US" sz="2200" dirty="0"/>
              <a:t>算法</a:t>
            </a: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中断和异常的响应及服务</a:t>
            </a:r>
            <a:r>
              <a:rPr lang="zh-CN" altLang="en-US" dirty="0">
                <a:latin typeface="华文新魏" charset="0"/>
                <a:ea typeface="华文新魏" charset="0"/>
                <a:cs typeface="华文新魏" charset="0"/>
              </a:rPr>
              <a:t>过程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转向处理中断</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异常事件的处理程序</a:t>
            </a:r>
            <a:endParaRPr lang="en-US" altLang="zh-CN" dirty="0">
              <a:latin typeface="华文新魏" charset="0"/>
              <a:ea typeface="华文新魏" charset="0"/>
              <a:cs typeface="华文新魏" charset="0"/>
            </a:endParaRPr>
          </a:p>
          <a:p>
            <a:pPr lvl="1" eaLnBrk="1" hangingPunct="1"/>
            <a:r>
              <a:rPr lang="zh-CN" altLang="zh-CN" dirty="0"/>
              <a:t>此时处理器状态已从用户态切换至内核态，中断</a:t>
            </a:r>
            <a:r>
              <a:rPr lang="en-US" altLang="zh-CN" dirty="0"/>
              <a:t>/</a:t>
            </a:r>
            <a:r>
              <a:rPr lang="zh-CN" altLang="zh-CN" dirty="0"/>
              <a:t>异常处理程序开始工作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恢复现场</a:t>
            </a:r>
            <a:endParaRPr lang="en-US" altLang="zh-CN" dirty="0">
              <a:latin typeface="华文新魏" charset="0"/>
              <a:ea typeface="华文新魏" charset="0"/>
              <a:cs typeface="华文新魏" charset="0"/>
            </a:endParaRPr>
          </a:p>
          <a:p>
            <a:pPr lvl="1" eaLnBrk="1" hangingPunct="1"/>
            <a:r>
              <a:rPr lang="zh-CN" altLang="zh-CN" dirty="0"/>
              <a:t>当中断处理结束后，恢复原运行程序的</a:t>
            </a:r>
            <a:r>
              <a:rPr lang="en-US" altLang="zh-CN" dirty="0"/>
              <a:t>PSW</a:t>
            </a:r>
            <a:r>
              <a:rPr lang="zh-CN" altLang="zh-CN" dirty="0"/>
              <a:t>，重新返回中断点以便执行后续</a:t>
            </a:r>
            <a:r>
              <a:rPr lang="zh-CN" altLang="en-US" dirty="0"/>
              <a:t>指令</a:t>
            </a:r>
            <a:endParaRPr lang="en-US" altLang="zh-CN" dirty="0"/>
          </a:p>
          <a:p>
            <a:pPr lvl="1" eaLnBrk="1" hangingPunct="1"/>
            <a:r>
              <a:rPr lang="zh-CN" altLang="en-US" dirty="0">
                <a:solidFill>
                  <a:srgbClr val="FF0000"/>
                </a:solidFill>
              </a:rPr>
              <a:t>说明</a:t>
            </a:r>
            <a:r>
              <a:rPr lang="zh-CN" altLang="en-US" dirty="0"/>
              <a:t>：</a:t>
            </a:r>
            <a:r>
              <a:rPr lang="zh-CN" altLang="zh-CN" dirty="0"/>
              <a:t>异常处理结束后，返回点会因异常类型而异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0"/>
          </p:nvPr>
        </p:nvSpPr>
        <p:spPr>
          <a:xfrm>
            <a:off x="8556624" y="6506253"/>
            <a:ext cx="587376" cy="336550"/>
          </a:xfrm>
        </p:spPr>
        <p:txBody>
          <a:bodyPr/>
          <a:lstStyle/>
          <a:p>
            <a:fld id="{DC901D15-7D0D-4FD0-A253-F5BE8179F68D}" type="slidenum">
              <a:rPr lang="en-US" altLang="zh-CN"/>
            </a:fld>
            <a:endParaRPr lang="en-US" altLang="zh-CN" dirty="0"/>
          </a:p>
        </p:txBody>
      </p:sp>
      <p:sp>
        <p:nvSpPr>
          <p:cNvPr id="823304" name="Rectangle 8"/>
          <p:cNvSpPr>
            <a:spLocks noGrp="1" noChangeArrowheads="1"/>
          </p:cNvSpPr>
          <p:nvPr>
            <p:ph type="title"/>
          </p:nvPr>
        </p:nvSpPr>
        <p:spPr/>
        <p:txBody>
          <a:bodyPr/>
          <a:lstStyle/>
          <a:p>
            <a:r>
              <a:rPr lang="en-US" altLang="zh-CN" dirty="0"/>
              <a:t>O(1)</a:t>
            </a:r>
            <a:r>
              <a:rPr lang="zh-CN" altLang="en-US" dirty="0"/>
              <a:t>级调度算法结构</a:t>
            </a:r>
            <a:endParaRPr lang="zh-CN" altLang="en-US" dirty="0"/>
          </a:p>
        </p:txBody>
      </p:sp>
      <p:graphicFrame>
        <p:nvGraphicFramePr>
          <p:cNvPr id="823303" name="Object 7"/>
          <p:cNvGraphicFramePr>
            <a:graphicFrameLocks noGrp="1" noChangeAspect="1"/>
          </p:cNvGraphicFramePr>
          <p:nvPr>
            <p:ph sz="half" idx="4294967295"/>
          </p:nvPr>
        </p:nvGraphicFramePr>
        <p:xfrm>
          <a:off x="1691681" y="1700808"/>
          <a:ext cx="6264696" cy="4585300"/>
        </p:xfrm>
        <a:graphic>
          <a:graphicData uri="http://schemas.openxmlformats.org/presentationml/2006/ole">
            <mc:AlternateContent xmlns:mc="http://schemas.openxmlformats.org/markup-compatibility/2006">
              <mc:Choice xmlns:v="urn:schemas-microsoft-com:vml" Requires="v">
                <p:oleObj spid="_x0000_s42209" name="图片" r:id="rId1" imgW="3302000" imgH="2421890" progId="Word.Picture.8">
                  <p:embed/>
                </p:oleObj>
              </mc:Choice>
              <mc:Fallback>
                <p:oleObj name="图片" r:id="rId1" imgW="3302000" imgH="2421890" progId="Word.Picture.8">
                  <p:embed/>
                  <p:pic>
                    <p:nvPicPr>
                      <p:cNvPr id="0" name="图片 42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1" y="1700808"/>
                        <a:ext cx="6264696" cy="4585300"/>
                      </a:xfrm>
                      <a:prstGeom prst="rect">
                        <a:avLst/>
                      </a:prstGeom>
                      <a:noFill/>
                    </p:spPr>
                  </p:pic>
                </p:oleObj>
              </mc:Fallback>
            </mc:AlternateContent>
          </a:graphicData>
        </a:graphic>
      </p:graphicFrame>
      <p:grpSp>
        <p:nvGrpSpPr>
          <p:cNvPr id="823311" name="Group 15"/>
          <p:cNvGrpSpPr/>
          <p:nvPr/>
        </p:nvGrpSpPr>
        <p:grpSpPr bwMode="auto">
          <a:xfrm>
            <a:off x="836613" y="1124744"/>
            <a:ext cx="3238500" cy="1503362"/>
            <a:chOff x="527" y="895"/>
            <a:chExt cx="2040" cy="947"/>
          </a:xfrm>
        </p:grpSpPr>
        <p:sp>
          <p:nvSpPr>
            <p:cNvPr id="823308" name="Rectangle 12"/>
            <p:cNvSpPr>
              <a:spLocks noChangeArrowheads="1"/>
            </p:cNvSpPr>
            <p:nvPr/>
          </p:nvSpPr>
          <p:spPr bwMode="auto">
            <a:xfrm>
              <a:off x="527" y="895"/>
              <a:ext cx="2040" cy="288"/>
            </a:xfrm>
            <a:prstGeom prst="rect">
              <a:avLst/>
            </a:prstGeom>
            <a:noFill/>
            <a:ln w="9525">
              <a:noFill/>
              <a:miter lim="800000"/>
            </a:ln>
            <a:effectLst/>
          </p:spPr>
          <p:txBody>
            <a:bodyPr wrap="none">
              <a:spAutoFit/>
            </a:bodyPr>
            <a:lstStyle/>
            <a:p>
              <a:r>
                <a:rPr kumimoji="0" lang="en-US" altLang="en-US" sz="2400" b="1" dirty="0" err="1">
                  <a:effectLst>
                    <a:outerShdw blurRad="38100" dist="38100" dir="2700000" algn="tl">
                      <a:srgbClr val="C0C0C0"/>
                    </a:outerShdw>
                  </a:effectLst>
                  <a:latin typeface="STXinwei" panose="02010800040101010101" pitchFamily="2" charset="-122"/>
                  <a:ea typeface="STXinwei" panose="02010800040101010101" pitchFamily="2" charset="-122"/>
                </a:rPr>
                <a:t>prio_array_t</a:t>
              </a:r>
              <a:r>
                <a:rPr kumimoji="0" lang="en-US" altLang="en-US" sz="2400" b="1" dirty="0">
                  <a:effectLst>
                    <a:outerShdw blurRad="38100" dist="38100" dir="2700000" algn="tl">
                      <a:srgbClr val="C0C0C0"/>
                    </a:outerShdw>
                  </a:effectLst>
                  <a:latin typeface="STXinwei" panose="02010800040101010101" pitchFamily="2" charset="-122"/>
                  <a:ea typeface="STXinwei" panose="02010800040101010101" pitchFamily="2" charset="-122"/>
                </a:rPr>
                <a:t> arrays[2];</a:t>
              </a:r>
              <a:endParaRPr kumimoji="0" lang="en-US" altLang="zh-CN" sz="2400" b="1" dirty="0">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sp>
          <p:nvSpPr>
            <p:cNvPr id="823310" name="Line 14"/>
            <p:cNvSpPr>
              <a:spLocks noChangeShapeType="1"/>
            </p:cNvSpPr>
            <p:nvPr/>
          </p:nvSpPr>
          <p:spPr bwMode="auto">
            <a:xfrm>
              <a:off x="1383" y="1162"/>
              <a:ext cx="0" cy="680"/>
            </a:xfrm>
            <a:prstGeom prst="line">
              <a:avLst/>
            </a:prstGeom>
            <a:noFill/>
            <a:ln w="38100">
              <a:solidFill>
                <a:srgbClr val="FF0D0D"/>
              </a:solidFill>
              <a:prstDash val="dash"/>
              <a:round/>
              <a:tailEnd type="triangle" w="med" len="med"/>
            </a:ln>
            <a:effectLst/>
          </p:spPr>
          <p:txBody>
            <a:bodyPr>
              <a:spAutoFit/>
            </a:bodyPr>
            <a:lstStyle/>
            <a:p>
              <a:endParaRPr lang="zh-CN" altLang="en-US">
                <a:latin typeface="STXinwei" panose="02010800040101010101" pitchFamily="2" charset="-122"/>
                <a:ea typeface="STXinwei" panose="02010800040101010101" pitchFamily="2" charset="-122"/>
              </a:endParaRPr>
            </a:p>
          </p:txBody>
        </p:sp>
      </p:grpSp>
    </p:spTree>
  </p:cSld>
  <p:clrMapOvr>
    <a:masterClrMapping/>
  </p:clrMapOvr>
  <p:transition>
    <p:wedg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2DF3383-CB88-483A-A0F1-3B693564ADF5}" type="slidenum">
              <a:rPr lang="en-US" altLang="zh-CN"/>
            </a:fld>
            <a:endParaRPr lang="en-US" altLang="zh-CN"/>
          </a:p>
        </p:txBody>
      </p:sp>
      <p:sp>
        <p:nvSpPr>
          <p:cNvPr id="825346" name="Rectangle 2"/>
          <p:cNvSpPr>
            <a:spLocks noGrp="1" noChangeArrowheads="1"/>
          </p:cNvSpPr>
          <p:nvPr>
            <p:ph type="title"/>
          </p:nvPr>
        </p:nvSpPr>
        <p:spPr/>
        <p:txBody>
          <a:bodyPr/>
          <a:lstStyle/>
          <a:p>
            <a:r>
              <a:rPr lang="zh-CN" altLang="en-US" dirty="0"/>
              <a:t>优先级数组数据结构</a:t>
            </a:r>
            <a:endParaRPr lang="zh-CN" altLang="en-US" dirty="0"/>
          </a:p>
        </p:txBody>
      </p:sp>
      <p:sp>
        <p:nvSpPr>
          <p:cNvPr id="825347" name="Rectangle 3"/>
          <p:cNvSpPr>
            <a:spLocks noGrp="1" noChangeArrowheads="1"/>
          </p:cNvSpPr>
          <p:nvPr>
            <p:ph type="body" idx="1"/>
          </p:nvPr>
        </p:nvSpPr>
        <p:spPr>
          <a:xfrm>
            <a:off x="107504" y="1196752"/>
            <a:ext cx="9036496" cy="3384550"/>
          </a:xfrm>
        </p:spPr>
        <p:txBody>
          <a:bodyPr/>
          <a:lstStyle/>
          <a:p>
            <a:pPr>
              <a:spcBef>
                <a:spcPts val="0"/>
              </a:spcBef>
            </a:pPr>
            <a:r>
              <a:rPr lang="en-US" altLang="en-US" dirty="0" err="1">
                <a:latin typeface="华文新魏"/>
                <a:cs typeface="华文新魏"/>
              </a:rPr>
              <a:t>prio_array_t</a:t>
            </a:r>
            <a:r>
              <a:rPr lang="en-US" altLang="en-US" dirty="0">
                <a:latin typeface="华文新魏"/>
                <a:cs typeface="华文新魏"/>
              </a:rPr>
              <a:t> </a:t>
            </a:r>
            <a:r>
              <a:rPr lang="en-US" altLang="en-US" dirty="0">
                <a:solidFill>
                  <a:srgbClr val="FF3300"/>
                </a:solidFill>
                <a:latin typeface="华文新魏"/>
                <a:cs typeface="华文新魏"/>
              </a:rPr>
              <a:t>*active, *expired</a:t>
            </a:r>
            <a:r>
              <a:rPr lang="en-US" altLang="en-US" dirty="0">
                <a:latin typeface="华文新魏"/>
                <a:cs typeface="华文新魏"/>
              </a:rPr>
              <a:t>, arrays[2];</a:t>
            </a:r>
            <a:endParaRPr lang="en-US" altLang="zh-CN" dirty="0">
              <a:latin typeface="华文新魏"/>
              <a:cs typeface="华文新魏"/>
            </a:endParaRPr>
          </a:p>
          <a:p>
            <a:pPr lvl="1">
              <a:spcBef>
                <a:spcPts val="0"/>
              </a:spcBef>
            </a:pPr>
            <a:r>
              <a:rPr lang="zh-CN" altLang="en-US" dirty="0"/>
              <a:t>根据时间片是否被用完将就绪队列分成两类</a:t>
            </a:r>
            <a:endParaRPr lang="zh-CN" altLang="en-US" dirty="0"/>
          </a:p>
          <a:p>
            <a:pPr lvl="2">
              <a:spcBef>
                <a:spcPts val="0"/>
              </a:spcBef>
            </a:pPr>
            <a:r>
              <a:rPr lang="en-US" altLang="zh-CN" dirty="0">
                <a:latin typeface="华文新魏"/>
                <a:ea typeface="华文新魏"/>
                <a:cs typeface="华文新魏"/>
              </a:rPr>
              <a:t>active</a:t>
            </a:r>
            <a:r>
              <a:rPr lang="zh-CN" altLang="en-US" dirty="0">
                <a:latin typeface="华文新魏"/>
                <a:ea typeface="华文新魏"/>
                <a:cs typeface="华文新魏"/>
              </a:rPr>
              <a:t>：时间片没有用完，当前可被调度的就绪进程</a:t>
            </a:r>
            <a:endParaRPr lang="zh-CN" altLang="en-US" dirty="0">
              <a:latin typeface="华文新魏"/>
              <a:ea typeface="华文新魏"/>
              <a:cs typeface="华文新魏"/>
            </a:endParaRPr>
          </a:p>
          <a:p>
            <a:pPr lvl="2">
              <a:spcBef>
                <a:spcPts val="0"/>
              </a:spcBef>
            </a:pPr>
            <a:r>
              <a:rPr lang="en-US" altLang="zh-CN" dirty="0">
                <a:latin typeface="华文新魏"/>
                <a:ea typeface="华文新魏"/>
                <a:cs typeface="华文新魏"/>
              </a:rPr>
              <a:t>expired</a:t>
            </a:r>
            <a:r>
              <a:rPr lang="zh-CN" altLang="en-US" dirty="0">
                <a:latin typeface="华文新魏"/>
                <a:ea typeface="华文新魏"/>
                <a:cs typeface="华文新魏"/>
              </a:rPr>
              <a:t>：时间片已用完的就绪进程</a:t>
            </a:r>
            <a:endParaRPr lang="zh-CN" altLang="en-US" dirty="0">
              <a:latin typeface="华文新魏"/>
              <a:ea typeface="华文新魏"/>
              <a:cs typeface="华文新魏"/>
            </a:endParaRPr>
          </a:p>
          <a:p>
            <a:pPr lvl="1">
              <a:spcBef>
                <a:spcPts val="0"/>
              </a:spcBef>
            </a:pPr>
            <a:r>
              <a:rPr lang="en-US" altLang="zh-CN" dirty="0"/>
              <a:t>arrays</a:t>
            </a:r>
            <a:r>
              <a:rPr lang="zh-CN" altLang="en-US" dirty="0"/>
              <a:t>是两类就绪队列的容器，</a:t>
            </a:r>
            <a:r>
              <a:rPr lang="en-US" altLang="zh-CN" dirty="0"/>
              <a:t>active</a:t>
            </a:r>
            <a:r>
              <a:rPr lang="zh-CN" altLang="en-US" dirty="0"/>
              <a:t>和 </a:t>
            </a:r>
            <a:r>
              <a:rPr lang="en-US" altLang="zh-CN" dirty="0"/>
              <a:t>expired</a:t>
            </a:r>
            <a:r>
              <a:rPr lang="zh-CN" altLang="en-US" dirty="0"/>
              <a:t>分别指向其中一个</a:t>
            </a:r>
            <a:endParaRPr lang="zh-CN" altLang="en-US" dirty="0"/>
          </a:p>
          <a:p>
            <a:pPr lvl="2">
              <a:spcBef>
                <a:spcPts val="0"/>
              </a:spcBef>
            </a:pPr>
            <a:r>
              <a:rPr lang="en-US" altLang="zh-CN" dirty="0">
                <a:latin typeface="华文新魏"/>
                <a:ea typeface="华文新魏"/>
                <a:cs typeface="华文新魏"/>
              </a:rPr>
              <a:t>active</a:t>
            </a:r>
            <a:r>
              <a:rPr lang="zh-CN" altLang="en-US" dirty="0">
                <a:latin typeface="华文新魏"/>
                <a:ea typeface="华文新魏"/>
                <a:cs typeface="华文新魏"/>
              </a:rPr>
              <a:t>中的进程一旦用完自身时间片，就被转移到 </a:t>
            </a:r>
            <a:r>
              <a:rPr lang="en-US" altLang="zh-CN" dirty="0">
                <a:latin typeface="华文新魏"/>
                <a:ea typeface="华文新魏"/>
                <a:cs typeface="华文新魏"/>
              </a:rPr>
              <a:t>expired</a:t>
            </a:r>
            <a:r>
              <a:rPr lang="zh-CN" altLang="en-US" dirty="0">
                <a:latin typeface="华文新魏"/>
                <a:ea typeface="华文新魏"/>
                <a:cs typeface="华文新魏"/>
              </a:rPr>
              <a:t>，并重新设置新的初始时间片</a:t>
            </a:r>
            <a:endParaRPr lang="zh-CN" altLang="en-US" dirty="0">
              <a:latin typeface="华文新魏"/>
              <a:ea typeface="华文新魏"/>
              <a:cs typeface="华文新魏"/>
            </a:endParaRPr>
          </a:p>
          <a:p>
            <a:pPr lvl="2">
              <a:spcBef>
                <a:spcPts val="0"/>
              </a:spcBef>
            </a:pPr>
            <a:r>
              <a:rPr lang="zh-CN" altLang="en-US" dirty="0">
                <a:latin typeface="华文新魏"/>
                <a:ea typeface="华文新魏"/>
                <a:cs typeface="华文新魏"/>
              </a:rPr>
              <a:t> </a:t>
            </a:r>
            <a:r>
              <a:rPr lang="en-US" altLang="zh-CN" dirty="0">
                <a:latin typeface="华文新魏"/>
                <a:ea typeface="华文新魏"/>
                <a:cs typeface="华文新魏"/>
              </a:rPr>
              <a:t>active</a:t>
            </a:r>
            <a:r>
              <a:rPr lang="zh-CN" altLang="en-US" dirty="0">
                <a:latin typeface="华文新魏"/>
                <a:ea typeface="华文新魏"/>
                <a:cs typeface="华文新魏"/>
              </a:rPr>
              <a:t>为空时，表示当前所有进程的时间片都消耗完</a:t>
            </a:r>
            <a:endParaRPr lang="en-US" altLang="zh-CN" dirty="0">
              <a:latin typeface="华文新魏"/>
              <a:ea typeface="华文新魏"/>
              <a:cs typeface="华文新魏"/>
            </a:endParaRPr>
          </a:p>
          <a:p>
            <a:pPr lvl="3">
              <a:spcBef>
                <a:spcPts val="0"/>
              </a:spcBef>
            </a:pPr>
            <a:r>
              <a:rPr lang="en-US" altLang="zh-CN" dirty="0">
                <a:latin typeface="华文新魏"/>
                <a:ea typeface="华文新魏"/>
                <a:cs typeface="华文新魏"/>
              </a:rPr>
              <a:t>active </a:t>
            </a:r>
            <a:r>
              <a:rPr lang="zh-CN" altLang="en-US" dirty="0">
                <a:latin typeface="华文新魏"/>
                <a:ea typeface="华文新魏"/>
                <a:cs typeface="华文新魏"/>
              </a:rPr>
              <a:t>和 </a:t>
            </a:r>
            <a:r>
              <a:rPr lang="en-US" altLang="zh-CN" dirty="0">
                <a:latin typeface="华文新魏"/>
                <a:ea typeface="华文新魏"/>
                <a:cs typeface="华文新魏"/>
              </a:rPr>
              <a:t>expired </a:t>
            </a:r>
            <a:r>
              <a:rPr lang="zh-CN" altLang="en-US" dirty="0">
                <a:latin typeface="华文新魏"/>
                <a:ea typeface="华文新魏"/>
                <a:cs typeface="华文新魏"/>
              </a:rPr>
              <a:t>对调，重新开始下一轮的时间片递减过</a:t>
            </a:r>
            <a:r>
              <a:rPr lang="zh-CN" altLang="en-US" dirty="0"/>
              <a:t>程</a:t>
            </a:r>
            <a:endParaRPr lang="zh-CN" altLang="en-US" dirty="0"/>
          </a:p>
        </p:txBody>
      </p:sp>
      <p:pic>
        <p:nvPicPr>
          <p:cNvPr id="825350" name="Picture 6"/>
          <p:cNvPicPr>
            <a:picLocks noChangeAspect="1" noChangeArrowheads="1"/>
          </p:cNvPicPr>
          <p:nvPr/>
        </p:nvPicPr>
        <p:blipFill>
          <a:blip r:embed="rId1" cstate="print"/>
          <a:srcRect/>
          <a:stretch>
            <a:fillRect/>
          </a:stretch>
        </p:blipFill>
        <p:spPr bwMode="auto">
          <a:xfrm>
            <a:off x="1619672" y="4653136"/>
            <a:ext cx="6427140" cy="173655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F72E0CA-61B7-4E16-B404-A31560280935}" type="slidenum">
              <a:rPr lang="en-US" altLang="zh-CN"/>
            </a:fld>
            <a:endParaRPr lang="en-US" altLang="zh-CN"/>
          </a:p>
        </p:txBody>
      </p:sp>
      <p:sp>
        <p:nvSpPr>
          <p:cNvPr id="835586" name="Rectangle 2"/>
          <p:cNvSpPr>
            <a:spLocks noGrp="1" noChangeArrowheads="1"/>
          </p:cNvSpPr>
          <p:nvPr>
            <p:ph type="title"/>
          </p:nvPr>
        </p:nvSpPr>
        <p:spPr/>
        <p:txBody>
          <a:bodyPr/>
          <a:lstStyle/>
          <a:p>
            <a:r>
              <a:rPr lang="zh-CN" altLang="en-US" dirty="0"/>
              <a:t>运行队列结构说明</a:t>
            </a:r>
            <a:endParaRPr lang="zh-CN" altLang="en-US" dirty="0"/>
          </a:p>
        </p:txBody>
      </p:sp>
      <p:sp>
        <p:nvSpPr>
          <p:cNvPr id="835587" name="Rectangle 3"/>
          <p:cNvSpPr>
            <a:spLocks noGrp="1" noChangeArrowheads="1"/>
          </p:cNvSpPr>
          <p:nvPr>
            <p:ph type="body" idx="1"/>
          </p:nvPr>
        </p:nvSpPr>
        <p:spPr>
          <a:xfrm>
            <a:off x="0" y="1268413"/>
            <a:ext cx="9144000" cy="5589587"/>
          </a:xfrm>
        </p:spPr>
        <p:txBody>
          <a:bodyPr/>
          <a:lstStyle/>
          <a:p>
            <a:pPr>
              <a:spcBef>
                <a:spcPts val="300"/>
              </a:spcBef>
            </a:pPr>
            <a:r>
              <a:rPr lang="en-US" altLang="zh-CN" sz="2400" dirty="0" err="1">
                <a:latin typeface="华文新魏"/>
                <a:cs typeface="华文新魏"/>
              </a:rPr>
              <a:t>task_t</a:t>
            </a:r>
            <a:r>
              <a:rPr lang="en-US" altLang="zh-CN" sz="2400" dirty="0">
                <a:latin typeface="华文新魏"/>
                <a:cs typeface="华文新魏"/>
              </a:rPr>
              <a:t> *</a:t>
            </a:r>
            <a:r>
              <a:rPr lang="en-US" altLang="zh-CN" sz="2400" dirty="0" err="1">
                <a:latin typeface="华文新魏"/>
                <a:cs typeface="华文新魏"/>
              </a:rPr>
              <a:t>curr</a:t>
            </a:r>
            <a:r>
              <a:rPr lang="en-US" altLang="zh-CN" sz="2400" dirty="0">
                <a:latin typeface="华文新魏"/>
                <a:cs typeface="华文新魏"/>
              </a:rPr>
              <a:t> </a:t>
            </a:r>
            <a:endParaRPr lang="en-US" altLang="zh-CN" sz="2400" dirty="0">
              <a:latin typeface="华文新魏"/>
              <a:cs typeface="华文新魏"/>
            </a:endParaRPr>
          </a:p>
          <a:p>
            <a:pPr lvl="1">
              <a:spcBef>
                <a:spcPts val="300"/>
              </a:spcBef>
            </a:pPr>
            <a:r>
              <a:rPr lang="zh-CN" altLang="en-US" sz="2000" dirty="0"/>
              <a:t>本</a:t>
            </a:r>
            <a:r>
              <a:rPr lang="en-US" altLang="zh-CN" sz="2000" dirty="0"/>
              <a:t>CPU</a:t>
            </a:r>
            <a:r>
              <a:rPr lang="zh-CN" altLang="en-US" sz="2000" dirty="0"/>
              <a:t>正在运行的进程</a:t>
            </a:r>
            <a:endParaRPr lang="zh-CN" altLang="en-US" sz="2000" dirty="0"/>
          </a:p>
          <a:p>
            <a:pPr>
              <a:spcBef>
                <a:spcPts val="300"/>
              </a:spcBef>
            </a:pPr>
            <a:r>
              <a:rPr lang="en-US" altLang="zh-CN" sz="2400" dirty="0" err="1">
                <a:latin typeface="华文新魏"/>
                <a:cs typeface="华文新魏"/>
              </a:rPr>
              <a:t>tast_t</a:t>
            </a:r>
            <a:r>
              <a:rPr lang="en-US" altLang="zh-CN" sz="2400" dirty="0">
                <a:latin typeface="华文新魏"/>
                <a:cs typeface="华文新魏"/>
              </a:rPr>
              <a:t> *idle </a:t>
            </a:r>
            <a:endParaRPr lang="en-US" altLang="zh-CN" sz="2400" dirty="0">
              <a:latin typeface="华文新魏"/>
              <a:cs typeface="华文新魏"/>
            </a:endParaRPr>
          </a:p>
          <a:p>
            <a:pPr lvl="1">
              <a:spcBef>
                <a:spcPts val="300"/>
              </a:spcBef>
            </a:pPr>
            <a:r>
              <a:rPr lang="zh-CN" altLang="en-US" sz="2000" dirty="0"/>
              <a:t>指向本</a:t>
            </a:r>
            <a:r>
              <a:rPr lang="en-US" altLang="zh-CN" sz="2000" dirty="0"/>
              <a:t>CPU</a:t>
            </a:r>
            <a:r>
              <a:rPr lang="zh-CN" altLang="en-US" sz="2000" dirty="0"/>
              <a:t>的</a:t>
            </a:r>
            <a:r>
              <a:rPr lang="en-US" altLang="zh-CN" sz="2000" dirty="0"/>
              <a:t>idle</a:t>
            </a:r>
            <a:r>
              <a:rPr lang="zh-CN" altLang="en-US" sz="2000" dirty="0"/>
              <a:t>进程，相当于</a:t>
            </a:r>
            <a:r>
              <a:rPr lang="en-US" altLang="zh-CN" sz="2000" dirty="0"/>
              <a:t>2.4</a:t>
            </a:r>
            <a:r>
              <a:rPr lang="zh-CN" altLang="en-US" sz="2000" dirty="0"/>
              <a:t>中 </a:t>
            </a:r>
            <a:r>
              <a:rPr lang="en-US" altLang="zh-CN" sz="2000" dirty="0" err="1">
                <a:solidFill>
                  <a:srgbClr val="FF0000"/>
                </a:solidFill>
              </a:rPr>
              <a:t>init_tasks</a:t>
            </a:r>
            <a:r>
              <a:rPr lang="en-US" altLang="zh-CN" sz="2000" dirty="0">
                <a:solidFill>
                  <a:srgbClr val="FF0000"/>
                </a:solidFill>
              </a:rPr>
              <a:t>[</a:t>
            </a:r>
            <a:r>
              <a:rPr lang="en-US" altLang="zh-CN" sz="2000" dirty="0" err="1">
                <a:solidFill>
                  <a:srgbClr val="FF0000"/>
                </a:solidFill>
              </a:rPr>
              <a:t>this_cpu</a:t>
            </a:r>
            <a:r>
              <a:rPr lang="en-US" altLang="zh-CN" sz="2000" dirty="0">
                <a:solidFill>
                  <a:srgbClr val="FF0000"/>
                </a:solidFill>
              </a:rPr>
              <a:t>()]</a:t>
            </a:r>
            <a:r>
              <a:rPr lang="en-US" altLang="zh-CN" sz="2000" dirty="0"/>
              <a:t> </a:t>
            </a:r>
            <a:endParaRPr lang="zh-CN" altLang="en-US" sz="2000" dirty="0"/>
          </a:p>
          <a:p>
            <a:pPr>
              <a:spcBef>
                <a:spcPts val="300"/>
              </a:spcBef>
            </a:pPr>
            <a:r>
              <a:rPr lang="en-US" altLang="zh-CN" sz="2400" dirty="0" err="1">
                <a:latin typeface="华文新魏"/>
                <a:cs typeface="华文新魏"/>
              </a:rPr>
              <a:t>struct</a:t>
            </a:r>
            <a:r>
              <a:rPr lang="en-US" altLang="zh-CN" sz="2400" dirty="0">
                <a:latin typeface="华文新魏"/>
                <a:cs typeface="华文新魏"/>
              </a:rPr>
              <a:t> </a:t>
            </a:r>
            <a:r>
              <a:rPr lang="en-US" altLang="zh-CN" sz="2400" dirty="0" err="1">
                <a:latin typeface="华文新魏"/>
                <a:cs typeface="华文新魏"/>
              </a:rPr>
              <a:t>mm_struct</a:t>
            </a:r>
            <a:r>
              <a:rPr lang="en-US" altLang="zh-CN" sz="2400" dirty="0">
                <a:latin typeface="华文新魏"/>
                <a:cs typeface="华文新魏"/>
              </a:rPr>
              <a:t> *</a:t>
            </a:r>
            <a:r>
              <a:rPr lang="en-US" altLang="zh-CN" sz="2400" dirty="0" err="1">
                <a:latin typeface="华文新魏"/>
                <a:cs typeface="华文新魏"/>
              </a:rPr>
              <a:t>prev_mm</a:t>
            </a:r>
            <a:r>
              <a:rPr lang="en-US" altLang="zh-CN" sz="2400" dirty="0">
                <a:latin typeface="华文新魏"/>
                <a:cs typeface="华文新魏"/>
              </a:rPr>
              <a:t> </a:t>
            </a:r>
            <a:endParaRPr lang="en-US" altLang="zh-CN" sz="2400" dirty="0">
              <a:latin typeface="华文新魏"/>
              <a:cs typeface="华文新魏"/>
            </a:endParaRPr>
          </a:p>
          <a:p>
            <a:pPr lvl="1">
              <a:spcBef>
                <a:spcPts val="300"/>
              </a:spcBef>
            </a:pPr>
            <a:r>
              <a:rPr lang="zh-CN" altLang="en-US" sz="2000" dirty="0"/>
              <a:t>保存被调度切换出进程（称之为 </a:t>
            </a:r>
            <a:r>
              <a:rPr lang="en-US" altLang="zh-CN" sz="2000" dirty="0" err="1"/>
              <a:t>prev</a:t>
            </a:r>
            <a:r>
              <a:rPr lang="zh-CN" altLang="en-US" sz="2000" dirty="0"/>
              <a:t>）的</a:t>
            </a:r>
            <a:r>
              <a:rPr lang="en-US" altLang="zh-CN" sz="2000" dirty="0" err="1"/>
              <a:t>active_mm</a:t>
            </a:r>
            <a:r>
              <a:rPr lang="en-US" altLang="zh-CN" sz="2000" dirty="0"/>
              <a:t> </a:t>
            </a:r>
            <a:r>
              <a:rPr lang="zh-CN" altLang="en-US" sz="2000" dirty="0"/>
              <a:t>结构指针</a:t>
            </a:r>
            <a:endParaRPr lang="zh-CN" altLang="en-US" sz="2000" dirty="0"/>
          </a:p>
          <a:p>
            <a:pPr lvl="2">
              <a:spcBef>
                <a:spcPts val="300"/>
              </a:spcBef>
            </a:pPr>
            <a:r>
              <a:rPr lang="en-US" altLang="zh-CN" sz="2000" dirty="0">
                <a:latin typeface="华文新魏"/>
                <a:ea typeface="华文新魏"/>
                <a:cs typeface="华文新魏"/>
              </a:rPr>
              <a:t>Linux 2.6</a:t>
            </a:r>
            <a:r>
              <a:rPr lang="zh-CN" altLang="en-US" sz="2000" dirty="0">
                <a:latin typeface="华文新魏"/>
                <a:ea typeface="华文新魏"/>
                <a:cs typeface="华文新魏"/>
              </a:rPr>
              <a:t>中</a:t>
            </a:r>
            <a:r>
              <a:rPr lang="en-US" altLang="zh-CN" sz="2000" dirty="0" err="1">
                <a:latin typeface="华文新魏"/>
                <a:ea typeface="华文新魏"/>
                <a:cs typeface="华文新魏"/>
              </a:rPr>
              <a:t>prev</a:t>
            </a:r>
            <a:r>
              <a:rPr lang="zh-CN" altLang="en-US" sz="2000" dirty="0">
                <a:latin typeface="华文新魏"/>
                <a:ea typeface="华文新魏"/>
                <a:cs typeface="华文新魏"/>
              </a:rPr>
              <a:t>的</a:t>
            </a:r>
            <a:r>
              <a:rPr lang="en-US" altLang="zh-CN" sz="2000" dirty="0" err="1">
                <a:latin typeface="华文新魏"/>
                <a:ea typeface="华文新魏"/>
                <a:cs typeface="华文新魏"/>
              </a:rPr>
              <a:t>active_mm</a:t>
            </a:r>
            <a:r>
              <a:rPr lang="zh-CN" altLang="en-US" sz="2000" dirty="0">
                <a:latin typeface="华文新魏"/>
                <a:ea typeface="华文新魏"/>
                <a:cs typeface="华文新魏"/>
              </a:rPr>
              <a:t>在进程切换完成后释放</a:t>
            </a:r>
            <a:endParaRPr lang="zh-CN" altLang="en-US" sz="2000" dirty="0">
              <a:latin typeface="华文新魏"/>
              <a:ea typeface="华文新魏"/>
              <a:cs typeface="华文新魏"/>
            </a:endParaRP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nr_running</a:t>
            </a:r>
            <a:r>
              <a:rPr lang="en-US" altLang="zh-CN" sz="2400" dirty="0">
                <a:latin typeface="华文新魏"/>
                <a:cs typeface="华文新魏"/>
              </a:rPr>
              <a:t> </a:t>
            </a:r>
            <a:endParaRPr lang="en-US" altLang="zh-CN" sz="2400" dirty="0">
              <a:latin typeface="华文新魏"/>
              <a:cs typeface="华文新魏"/>
            </a:endParaRPr>
          </a:p>
          <a:p>
            <a:pPr lvl="1">
              <a:spcBef>
                <a:spcPts val="300"/>
              </a:spcBef>
            </a:pPr>
            <a:r>
              <a:rPr lang="zh-CN" altLang="en-US" sz="2000" dirty="0"/>
              <a:t>本</a:t>
            </a:r>
            <a:r>
              <a:rPr lang="en-US" altLang="zh-CN" sz="2000" dirty="0"/>
              <a:t>CPU</a:t>
            </a:r>
            <a:r>
              <a:rPr lang="zh-CN" altLang="en-US" sz="2000" dirty="0"/>
              <a:t>上的就绪进程数，反映本 </a:t>
            </a:r>
            <a:r>
              <a:rPr lang="en-US" altLang="zh-CN" sz="2000" dirty="0"/>
              <a:t>CPU </a:t>
            </a:r>
            <a:r>
              <a:rPr lang="zh-CN" altLang="en-US" sz="2000" dirty="0"/>
              <a:t>负载情况的重要参数</a:t>
            </a:r>
            <a:endParaRPr lang="en-US" altLang="zh-CN" sz="2000" dirty="0"/>
          </a:p>
          <a:p>
            <a:pPr lvl="1">
              <a:spcBef>
                <a:spcPts val="300"/>
              </a:spcBef>
            </a:pPr>
            <a:r>
              <a:rPr lang="zh-CN" altLang="en-US" sz="2000" dirty="0"/>
              <a:t>等于</a:t>
            </a:r>
            <a:r>
              <a:rPr lang="en-US" altLang="zh-CN" sz="2000" dirty="0"/>
              <a:t>active</a:t>
            </a:r>
            <a:r>
              <a:rPr lang="zh-CN" altLang="en-US" sz="2000" dirty="0"/>
              <a:t>和 </a:t>
            </a:r>
            <a:r>
              <a:rPr lang="en-US" altLang="zh-CN" sz="2000" dirty="0"/>
              <a:t>expired</a:t>
            </a:r>
            <a:r>
              <a:rPr lang="zh-CN" altLang="en-US" sz="2000" dirty="0"/>
              <a:t>两个队列中进程数的总和</a:t>
            </a:r>
            <a:endParaRPr lang="zh-CN" altLang="en-US" sz="2000" dirty="0"/>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nr_switches</a:t>
            </a:r>
            <a:r>
              <a:rPr lang="en-US" altLang="zh-CN" sz="2400" dirty="0">
                <a:latin typeface="华文新魏"/>
                <a:cs typeface="华文新魏"/>
              </a:rPr>
              <a:t> </a:t>
            </a:r>
            <a:endParaRPr lang="en-US" altLang="zh-CN" sz="2400" dirty="0">
              <a:latin typeface="华文新魏"/>
              <a:cs typeface="华文新魏"/>
            </a:endParaRPr>
          </a:p>
          <a:p>
            <a:pPr lvl="1">
              <a:spcBef>
                <a:spcPts val="300"/>
              </a:spcBef>
            </a:pPr>
            <a:r>
              <a:rPr lang="zh-CN" altLang="en-US" sz="2000" dirty="0"/>
              <a:t>记录本</a:t>
            </a:r>
            <a:r>
              <a:rPr lang="en-US" altLang="zh-CN" sz="2000" dirty="0"/>
              <a:t>CPU</a:t>
            </a:r>
            <a:r>
              <a:rPr lang="zh-CN" altLang="en-US" sz="2000" dirty="0"/>
              <a:t>上自调度器运行以来发生的进程切换的次数</a:t>
            </a:r>
            <a:endParaRPr lang="zh-CN" altLang="en-US" sz="2000" dirty="0"/>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nr_uninterruptible</a:t>
            </a:r>
            <a:r>
              <a:rPr lang="en-US" altLang="zh-CN" sz="2400" dirty="0">
                <a:latin typeface="华文新魏"/>
                <a:cs typeface="华文新魏"/>
              </a:rPr>
              <a:t> </a:t>
            </a:r>
            <a:endParaRPr lang="en-US" altLang="zh-CN" sz="2400" dirty="0">
              <a:latin typeface="华文新魏"/>
              <a:cs typeface="华文新魏"/>
            </a:endParaRPr>
          </a:p>
          <a:p>
            <a:pPr lvl="1">
              <a:spcBef>
                <a:spcPts val="300"/>
              </a:spcBef>
            </a:pPr>
            <a:r>
              <a:rPr lang="zh-CN" altLang="en-US" sz="2000" dirty="0"/>
              <a:t>本</a:t>
            </a:r>
            <a:r>
              <a:rPr lang="en-US" altLang="zh-CN" sz="2000" dirty="0"/>
              <a:t>CPU</a:t>
            </a:r>
            <a:r>
              <a:rPr lang="zh-CN" altLang="en-US" sz="2000" dirty="0"/>
              <a:t>处于</a:t>
            </a:r>
            <a:r>
              <a:rPr lang="en-US" altLang="zh-CN" sz="2000" dirty="0"/>
              <a:t>TASK_UNINTERRUPTIBLE</a:t>
            </a:r>
            <a:r>
              <a:rPr lang="zh-CN" altLang="en-US" sz="2000" dirty="0"/>
              <a:t>状态的进程数，与负载信息有关</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80D6845-2CCE-462A-B1E9-9542DB6C7C17}" type="slidenum">
              <a:rPr lang="en-US" altLang="zh-CN"/>
            </a:fld>
            <a:endParaRPr lang="en-US" altLang="zh-CN"/>
          </a:p>
        </p:txBody>
      </p:sp>
      <p:sp>
        <p:nvSpPr>
          <p:cNvPr id="837634" name="Rectangle 2"/>
          <p:cNvSpPr>
            <a:spLocks noGrp="1" noChangeArrowheads="1"/>
          </p:cNvSpPr>
          <p:nvPr>
            <p:ph type="title"/>
          </p:nvPr>
        </p:nvSpPr>
        <p:spPr/>
        <p:txBody>
          <a:bodyPr/>
          <a:lstStyle/>
          <a:p>
            <a:r>
              <a:rPr lang="zh-CN" altLang="en-US" dirty="0"/>
              <a:t>运行队列结构说明</a:t>
            </a:r>
            <a:endParaRPr lang="zh-CN" altLang="en-US" dirty="0"/>
          </a:p>
        </p:txBody>
      </p:sp>
      <p:sp>
        <p:nvSpPr>
          <p:cNvPr id="837635" name="Rectangle 3"/>
          <p:cNvSpPr>
            <a:spLocks noGrp="1" noChangeArrowheads="1"/>
          </p:cNvSpPr>
          <p:nvPr>
            <p:ph type="body" idx="1"/>
          </p:nvPr>
        </p:nvSpPr>
        <p:spPr>
          <a:xfrm>
            <a:off x="0" y="1243013"/>
            <a:ext cx="9105900" cy="5589587"/>
          </a:xfrm>
        </p:spPr>
        <p:txBody>
          <a:bodyPr/>
          <a:lstStyle/>
          <a:p>
            <a:pPr algn="just">
              <a:spcBef>
                <a:spcPts val="100"/>
              </a:spcBef>
            </a:pPr>
            <a:r>
              <a:rPr lang="en-US" altLang="zh-CN" sz="2400" dirty="0" err="1">
                <a:latin typeface="华文新魏"/>
                <a:cs typeface="华文新魏"/>
              </a:rPr>
              <a:t>int</a:t>
            </a:r>
            <a:r>
              <a:rPr lang="en-US" altLang="zh-CN" sz="2400" dirty="0">
                <a:latin typeface="华文新魏"/>
                <a:cs typeface="华文新魏"/>
              </a:rPr>
              <a:t> </a:t>
            </a:r>
            <a:r>
              <a:rPr lang="en-US" altLang="zh-CN" sz="2400" dirty="0" err="1">
                <a:latin typeface="华文新魏"/>
                <a:cs typeface="华文新魏"/>
              </a:rPr>
              <a:t>best_expired_prio</a:t>
            </a:r>
            <a:r>
              <a:rPr lang="en-US" altLang="zh-CN" sz="2400" dirty="0">
                <a:latin typeface="华文新魏"/>
                <a:cs typeface="华文新魏"/>
              </a:rPr>
              <a:t> </a:t>
            </a:r>
            <a:endParaRPr lang="en-US" altLang="zh-CN" sz="2400" dirty="0">
              <a:latin typeface="华文新魏"/>
              <a:cs typeface="华文新魏"/>
            </a:endParaRPr>
          </a:p>
          <a:p>
            <a:pPr lvl="1" algn="just">
              <a:spcBef>
                <a:spcPts val="100"/>
              </a:spcBef>
            </a:pPr>
            <a:r>
              <a:rPr lang="en-US" altLang="zh-CN" sz="2000" dirty="0"/>
              <a:t>expired</a:t>
            </a:r>
            <a:r>
              <a:rPr lang="zh-CN" altLang="en-US" sz="2000" dirty="0"/>
              <a:t>就绪进程组中的最高优先级，进程进入</a:t>
            </a:r>
            <a:r>
              <a:rPr lang="en-US" altLang="zh-CN" sz="2000" dirty="0"/>
              <a:t>expired</a:t>
            </a:r>
            <a:r>
              <a:rPr lang="zh-CN" altLang="en-US" sz="2000" dirty="0"/>
              <a:t>队列时保存</a:t>
            </a:r>
            <a:endParaRPr lang="zh-CN" altLang="en-US" sz="2000" dirty="0"/>
          </a:p>
          <a:p>
            <a:pPr algn="just">
              <a:spcBef>
                <a:spcPts val="100"/>
              </a:spcBef>
            </a:pPr>
            <a:r>
              <a:rPr lang="en-US" altLang="zh-CN" sz="2400" dirty="0">
                <a:latin typeface="华文新魏"/>
                <a:cs typeface="华文新魏"/>
              </a:rPr>
              <a:t>unsigned long </a:t>
            </a:r>
            <a:r>
              <a:rPr lang="en-US" altLang="zh-CN" sz="2400" dirty="0" err="1">
                <a:latin typeface="华文新魏"/>
                <a:cs typeface="华文新魏"/>
              </a:rPr>
              <a:t>expired_timestamp</a:t>
            </a:r>
            <a:r>
              <a:rPr lang="en-US" altLang="zh-CN" sz="2400" dirty="0">
                <a:latin typeface="华文新魏"/>
                <a:cs typeface="华文新魏"/>
              </a:rPr>
              <a:t> </a:t>
            </a:r>
            <a:endParaRPr lang="en-US" altLang="zh-CN" sz="2400" dirty="0">
              <a:latin typeface="华文新魏"/>
              <a:cs typeface="华文新魏"/>
            </a:endParaRPr>
          </a:p>
          <a:p>
            <a:pPr lvl="1" algn="just">
              <a:spcBef>
                <a:spcPts val="100"/>
              </a:spcBef>
            </a:pPr>
            <a:r>
              <a:rPr lang="zh-CN" altLang="en-US" sz="2000" dirty="0"/>
              <a:t>最早发生进程耗完时间片事件的时间，表征</a:t>
            </a:r>
            <a:r>
              <a:rPr lang="en-US" altLang="zh-CN" sz="2000" dirty="0"/>
              <a:t>expired</a:t>
            </a:r>
            <a:r>
              <a:rPr lang="zh-CN" altLang="en-US" sz="2000" dirty="0"/>
              <a:t>中就绪进程的最长等待时间</a:t>
            </a:r>
            <a:endParaRPr lang="zh-CN" altLang="en-US" sz="2000" dirty="0"/>
          </a:p>
          <a:p>
            <a:pPr lvl="1" algn="just">
              <a:spcBef>
                <a:spcPts val="100"/>
              </a:spcBef>
            </a:pPr>
            <a:r>
              <a:rPr lang="zh-CN" altLang="en-US" sz="2000" dirty="0"/>
              <a:t>一般情况下，时间片结束的进程应该从</a:t>
            </a:r>
            <a:r>
              <a:rPr lang="en-US" altLang="zh-CN" sz="2000" dirty="0"/>
              <a:t>active</a:t>
            </a:r>
            <a:r>
              <a:rPr lang="zh-CN" altLang="en-US" sz="2000" dirty="0"/>
              <a:t>队列转移到</a:t>
            </a:r>
            <a:r>
              <a:rPr lang="en-US" altLang="zh-CN" sz="2000" dirty="0"/>
              <a:t>expired</a:t>
            </a:r>
            <a:r>
              <a:rPr lang="zh-CN" altLang="en-US" sz="2000" dirty="0"/>
              <a:t>队列中，但对</a:t>
            </a:r>
            <a:r>
              <a:rPr lang="zh-CN" altLang="en-US" sz="2000" dirty="0">
                <a:solidFill>
                  <a:srgbClr val="FF0000"/>
                </a:solidFill>
              </a:rPr>
              <a:t>交互式进程</a:t>
            </a:r>
            <a:r>
              <a:rPr lang="zh-CN" altLang="en-US" sz="2000" dirty="0"/>
              <a:t>，调度器就会让其保持在</a:t>
            </a:r>
            <a:r>
              <a:rPr lang="en-US" altLang="zh-CN" sz="2000" dirty="0"/>
              <a:t>active</a:t>
            </a:r>
            <a:r>
              <a:rPr lang="zh-CN" altLang="en-US" sz="2000" dirty="0"/>
              <a:t>队列上以提高它的响应速度</a:t>
            </a:r>
            <a:endParaRPr lang="zh-CN" altLang="en-US" sz="2000" dirty="0"/>
          </a:p>
          <a:p>
            <a:pPr lvl="1" algn="just">
              <a:spcBef>
                <a:spcPts val="100"/>
              </a:spcBef>
            </a:pPr>
            <a:r>
              <a:rPr lang="zh-CN" altLang="en-US" sz="2000" dirty="0"/>
              <a:t>但如果</a:t>
            </a:r>
            <a:r>
              <a:rPr lang="en-US" altLang="zh-CN" sz="2000" dirty="0"/>
              <a:t>expired</a:t>
            </a:r>
            <a:r>
              <a:rPr lang="zh-CN" altLang="en-US" sz="2000" dirty="0"/>
              <a:t>队列中的进程已经</a:t>
            </a:r>
            <a:r>
              <a:rPr lang="zh-CN" altLang="en-US" sz="2000" dirty="0">
                <a:solidFill>
                  <a:srgbClr val="FF0000"/>
                </a:solidFill>
              </a:rPr>
              <a:t>等待足够长时间</a:t>
            </a:r>
            <a:r>
              <a:rPr lang="zh-CN" altLang="en-US" sz="2000" dirty="0"/>
              <a:t>，即使是交互式进程也应该转移到</a:t>
            </a:r>
            <a:r>
              <a:rPr lang="en-US" altLang="zh-CN" sz="2000" dirty="0"/>
              <a:t>expired</a:t>
            </a:r>
            <a:r>
              <a:rPr lang="zh-CN" altLang="en-US" sz="2000" dirty="0"/>
              <a:t>队列上来，排空</a:t>
            </a:r>
            <a:r>
              <a:rPr lang="en-US" altLang="zh-CN" sz="2000" dirty="0"/>
              <a:t>active</a:t>
            </a:r>
            <a:endParaRPr lang="zh-CN" altLang="en-US" sz="2000" dirty="0"/>
          </a:p>
          <a:p>
            <a:pPr lvl="1" algn="just">
              <a:spcBef>
                <a:spcPts val="100"/>
              </a:spcBef>
            </a:pPr>
            <a:r>
              <a:rPr lang="zh-CN" altLang="en-US" sz="2000" dirty="0"/>
              <a:t>该阀值体现在</a:t>
            </a:r>
            <a:r>
              <a:rPr lang="en-US" altLang="zh-CN" sz="2000" dirty="0">
                <a:solidFill>
                  <a:srgbClr val="FF0000"/>
                </a:solidFill>
              </a:rPr>
              <a:t>EXPIRED_STARVING(</a:t>
            </a:r>
            <a:r>
              <a:rPr lang="en-US" altLang="zh-CN" sz="2000" dirty="0" err="1">
                <a:solidFill>
                  <a:srgbClr val="FF0000"/>
                </a:solidFill>
              </a:rPr>
              <a:t>rq</a:t>
            </a:r>
            <a:r>
              <a:rPr lang="en-US" altLang="zh-CN" sz="2000" dirty="0">
                <a:solidFill>
                  <a:srgbClr val="FF0000"/>
                </a:solidFill>
              </a:rPr>
              <a:t>) </a:t>
            </a:r>
            <a:r>
              <a:rPr lang="zh-CN" altLang="en-US" sz="2000" dirty="0"/>
              <a:t>上：如果以下两个条件都满足，则 </a:t>
            </a:r>
            <a:r>
              <a:rPr lang="en-US" altLang="zh-CN" sz="2000" dirty="0"/>
              <a:t>EXPIRED_STARVING() </a:t>
            </a:r>
            <a:r>
              <a:rPr lang="zh-CN" altLang="en-US" sz="2000" dirty="0"/>
              <a:t>返回真</a:t>
            </a:r>
            <a:endParaRPr lang="zh-CN" altLang="en-US" sz="2000" dirty="0"/>
          </a:p>
          <a:p>
            <a:pPr lvl="2" algn="just">
              <a:spcBef>
                <a:spcPts val="100"/>
              </a:spcBef>
            </a:pPr>
            <a:r>
              <a:rPr lang="en-US" altLang="zh-CN" sz="2000" dirty="0">
                <a:latin typeface="华文新魏"/>
                <a:ea typeface="华文新魏"/>
                <a:cs typeface="华文新魏"/>
              </a:rPr>
              <a:t>expired </a:t>
            </a:r>
            <a:r>
              <a:rPr lang="zh-CN" altLang="en-US" sz="2000" dirty="0">
                <a:latin typeface="华文新魏"/>
                <a:ea typeface="华文新魏"/>
                <a:cs typeface="华文新魏"/>
              </a:rPr>
              <a:t>队列中至少有一个进程已等待足够长时间</a:t>
            </a:r>
            <a:endParaRPr lang="zh-CN" altLang="en-US" sz="2000" dirty="0">
              <a:latin typeface="华文新魏"/>
              <a:ea typeface="华文新魏"/>
              <a:cs typeface="华文新魏"/>
            </a:endParaRPr>
          </a:p>
          <a:p>
            <a:pPr lvl="2">
              <a:spcBef>
                <a:spcPts val="100"/>
              </a:spcBef>
              <a:buFont typeface="Wingdings" panose="05000000000000000000" pitchFamily="2" charset="2"/>
              <a:buNone/>
            </a:pPr>
            <a:r>
              <a:rPr lang="zh-CN" altLang="en-US" sz="2000" dirty="0">
                <a:solidFill>
                  <a:srgbClr val="FF0000"/>
                </a:solidFill>
                <a:latin typeface="华文新魏"/>
                <a:ea typeface="华文新魏"/>
                <a:cs typeface="华文新魏"/>
              </a:rPr>
              <a:t>（当前绝对时间 </a:t>
            </a:r>
            <a:r>
              <a:rPr lang="en-US" altLang="zh-CN" sz="2000" dirty="0">
                <a:solidFill>
                  <a:srgbClr val="FF0000"/>
                </a:solidFill>
                <a:latin typeface="华文新魏"/>
                <a:ea typeface="华文新魏"/>
                <a:cs typeface="华文新魏"/>
              </a:rPr>
              <a:t>- </a:t>
            </a:r>
            <a:r>
              <a:rPr lang="en-US" altLang="zh-CN" sz="2000" dirty="0" err="1">
                <a:solidFill>
                  <a:srgbClr val="FF0000"/>
                </a:solidFill>
                <a:latin typeface="华文新魏"/>
                <a:ea typeface="华文新魏"/>
                <a:cs typeface="华文新魏"/>
              </a:rPr>
              <a:t>expired_timestamp</a:t>
            </a:r>
            <a:r>
              <a:rPr lang="zh-CN" altLang="en-US" sz="2000" dirty="0">
                <a:solidFill>
                  <a:srgbClr val="FF0000"/>
                </a:solidFill>
                <a:latin typeface="华文新魏"/>
                <a:ea typeface="华文新魏"/>
                <a:cs typeface="华文新魏"/>
              </a:rPr>
              <a:t>） </a:t>
            </a:r>
            <a:r>
              <a:rPr lang="en-US" altLang="zh-CN" sz="2000" dirty="0">
                <a:solidFill>
                  <a:srgbClr val="FF0000"/>
                </a:solidFill>
                <a:latin typeface="华文新魏"/>
                <a:ea typeface="华文新魏"/>
                <a:cs typeface="华文新魏"/>
              </a:rPr>
              <a:t>&gt;= </a:t>
            </a:r>
            <a:r>
              <a:rPr lang="zh-CN" altLang="en-US" sz="2000" dirty="0">
                <a:solidFill>
                  <a:srgbClr val="FF0000"/>
                </a:solidFill>
                <a:latin typeface="华文新魏"/>
                <a:ea typeface="华文新魏"/>
                <a:cs typeface="华文新魏"/>
              </a:rPr>
              <a:t>（</a:t>
            </a:r>
            <a:r>
              <a:rPr lang="en-US" altLang="zh-CN" sz="2000" dirty="0">
                <a:solidFill>
                  <a:srgbClr val="FF0000"/>
                </a:solidFill>
                <a:latin typeface="华文新魏"/>
                <a:ea typeface="华文新魏"/>
                <a:cs typeface="华文新魏"/>
              </a:rPr>
              <a:t>STARVATION_LIMIT * </a:t>
            </a:r>
            <a:r>
              <a:rPr lang="zh-CN" altLang="en-US" sz="2000" dirty="0">
                <a:solidFill>
                  <a:srgbClr val="FF0000"/>
                </a:solidFill>
                <a:latin typeface="华文新魏"/>
                <a:ea typeface="华文新魏"/>
                <a:cs typeface="华文新魏"/>
              </a:rPr>
              <a:t>队列中所有就绪进程总数 </a:t>
            </a:r>
            <a:r>
              <a:rPr lang="en-US" altLang="zh-CN" sz="2000" dirty="0">
                <a:solidFill>
                  <a:srgbClr val="FF0000"/>
                </a:solidFill>
                <a:latin typeface="华文新魏"/>
                <a:ea typeface="华文新魏"/>
                <a:cs typeface="华文新魏"/>
              </a:rPr>
              <a:t>+ 1</a:t>
            </a:r>
            <a:r>
              <a:rPr lang="zh-CN" altLang="en-US" sz="2000" dirty="0">
                <a:solidFill>
                  <a:srgbClr val="FF0000"/>
                </a:solidFill>
                <a:latin typeface="华文新魏"/>
                <a:ea typeface="华文新魏"/>
                <a:cs typeface="华文新魏"/>
              </a:rPr>
              <a:t>）； </a:t>
            </a:r>
            <a:endParaRPr lang="zh-CN" altLang="en-US" sz="2000" dirty="0">
              <a:solidFill>
                <a:srgbClr val="FF0000"/>
              </a:solidFill>
              <a:latin typeface="华文新魏"/>
              <a:ea typeface="华文新魏"/>
              <a:cs typeface="华文新魏"/>
            </a:endParaRPr>
          </a:p>
          <a:p>
            <a:pPr lvl="2" algn="just">
              <a:spcBef>
                <a:spcPts val="100"/>
              </a:spcBef>
            </a:pPr>
            <a:r>
              <a:rPr lang="zh-CN" altLang="en-US" sz="2000" dirty="0">
                <a:latin typeface="华文新魏"/>
                <a:ea typeface="华文新魏"/>
                <a:cs typeface="华文新魏"/>
              </a:rPr>
              <a:t>运行进程的静态优先级比</a:t>
            </a:r>
            <a:r>
              <a:rPr lang="en-US" altLang="zh-CN" sz="2000" dirty="0">
                <a:latin typeface="华文新魏"/>
                <a:ea typeface="华文新魏"/>
                <a:cs typeface="华文新魏"/>
              </a:rPr>
              <a:t>expired</a:t>
            </a:r>
            <a:r>
              <a:rPr lang="zh-CN" altLang="en-US" sz="2000" dirty="0">
                <a:latin typeface="华文新魏"/>
                <a:ea typeface="华文新魏"/>
                <a:cs typeface="华文新魏"/>
              </a:rPr>
              <a:t>队列中最高优先级要低（</a:t>
            </a:r>
            <a:r>
              <a:rPr lang="en-US" altLang="zh-CN" sz="2000" dirty="0" err="1">
                <a:latin typeface="华文新魏"/>
                <a:ea typeface="华文新魏"/>
                <a:cs typeface="华文新魏"/>
              </a:rPr>
              <a:t>best_expired_prio</a:t>
            </a:r>
            <a:r>
              <a:rPr lang="zh-CN" altLang="en-US" sz="2000" dirty="0">
                <a:latin typeface="华文新魏"/>
                <a:ea typeface="华文新魏"/>
                <a:cs typeface="华文新魏"/>
              </a:rPr>
              <a:t>数值要大）</a:t>
            </a:r>
            <a:endParaRPr lang="zh-CN" altLang="en-US" sz="2000"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86E76E-39FF-4F76-A096-ABB247ED6BBC}" type="slidenum">
              <a:rPr lang="en-US" altLang="zh-CN"/>
            </a:fld>
            <a:endParaRPr lang="en-US" altLang="zh-CN"/>
          </a:p>
        </p:txBody>
      </p:sp>
      <p:sp>
        <p:nvSpPr>
          <p:cNvPr id="836610" name="Rectangle 2"/>
          <p:cNvSpPr>
            <a:spLocks noGrp="1" noChangeArrowheads="1"/>
          </p:cNvSpPr>
          <p:nvPr>
            <p:ph type="title"/>
          </p:nvPr>
        </p:nvSpPr>
        <p:spPr/>
        <p:txBody>
          <a:bodyPr/>
          <a:lstStyle/>
          <a:p>
            <a:r>
              <a:rPr lang="zh-CN" altLang="en-US" dirty="0"/>
              <a:t>运行队列结构说明</a:t>
            </a:r>
            <a:endParaRPr lang="zh-CN" altLang="en-US" dirty="0"/>
          </a:p>
        </p:txBody>
      </p:sp>
      <p:sp>
        <p:nvSpPr>
          <p:cNvPr id="836611" name="Rectangle 3"/>
          <p:cNvSpPr>
            <a:spLocks noGrp="1" noChangeArrowheads="1"/>
          </p:cNvSpPr>
          <p:nvPr>
            <p:ph type="body" idx="1"/>
          </p:nvPr>
        </p:nvSpPr>
        <p:spPr>
          <a:xfrm>
            <a:off x="107504" y="1268413"/>
            <a:ext cx="9036496" cy="5589587"/>
          </a:xfrm>
        </p:spPr>
        <p:txBody>
          <a:bodyPr/>
          <a:lstStyle/>
          <a:p>
            <a:pPr>
              <a:lnSpc>
                <a:spcPct val="90000"/>
              </a:lnSpc>
            </a:pPr>
            <a:r>
              <a:rPr lang="en-US" altLang="zh-CN" sz="2400" dirty="0" err="1">
                <a:latin typeface="STXinwei" panose="02010800040101010101" pitchFamily="2" charset="-122"/>
                <a:ea typeface="STXinwei" panose="02010800040101010101" pitchFamily="2" charset="-122"/>
              </a:rPr>
              <a:t>atomic_t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nr_iowait</a:t>
            </a:r>
            <a:r>
              <a:rPr lang="en-US" altLang="zh-CN" sz="2400" dirty="0">
                <a:latin typeface="STXinwei" panose="02010800040101010101" pitchFamily="2" charset="-122"/>
                <a:ea typeface="STXinwei" panose="02010800040101010101" pitchFamily="2" charset="-122"/>
              </a:rPr>
              <a:t> </a:t>
            </a:r>
            <a:endParaRPr lang="en-US" altLang="zh-CN" sz="24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本</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因等待 </a:t>
            </a:r>
            <a:r>
              <a:rPr lang="en-US" altLang="zh-CN" sz="2000" dirty="0">
                <a:latin typeface="STXinwei" panose="02010800040101010101" pitchFamily="2" charset="-122"/>
                <a:ea typeface="STXinwei" panose="02010800040101010101" pitchFamily="2" charset="-122"/>
              </a:rPr>
              <a:t>I/O </a:t>
            </a:r>
            <a:r>
              <a:rPr lang="zh-CN" altLang="en-US" sz="2000" dirty="0">
                <a:latin typeface="STXinwei" panose="02010800040101010101" pitchFamily="2" charset="-122"/>
                <a:ea typeface="STXinwei" panose="02010800040101010101" pitchFamily="2" charset="-122"/>
              </a:rPr>
              <a:t>而处于休眠状态的进程数</a:t>
            </a:r>
            <a:endParaRPr lang="zh-CN" altLang="en-US" sz="2000" dirty="0">
              <a:latin typeface="STXinwei" panose="02010800040101010101" pitchFamily="2" charset="-122"/>
              <a:ea typeface="STXinwei" panose="02010800040101010101" pitchFamily="2" charset="-122"/>
            </a:endParaRPr>
          </a:p>
          <a:p>
            <a:pPr>
              <a:lnSpc>
                <a:spcPct val="90000"/>
              </a:lnSpc>
            </a:pPr>
            <a:r>
              <a:rPr lang="en-US" altLang="zh-CN" sz="2400" dirty="0">
                <a:latin typeface="STXinwei" panose="02010800040101010101" pitchFamily="2" charset="-122"/>
                <a:ea typeface="STXinwei" panose="02010800040101010101" pitchFamily="2" charset="-122"/>
              </a:rPr>
              <a:t>unsigned long </a:t>
            </a:r>
            <a:r>
              <a:rPr lang="en-US" altLang="zh-CN" sz="2400" dirty="0" err="1">
                <a:latin typeface="STXinwei" panose="02010800040101010101" pitchFamily="2" charset="-122"/>
                <a:ea typeface="STXinwei" panose="02010800040101010101" pitchFamily="2" charset="-122"/>
              </a:rPr>
              <a:t>timestamp_last_tick</a:t>
            </a:r>
            <a:r>
              <a:rPr lang="en-US" altLang="zh-CN" sz="2400" dirty="0">
                <a:latin typeface="STXinwei" panose="02010800040101010101" pitchFamily="2" charset="-122"/>
                <a:ea typeface="STXinwei" panose="02010800040101010101" pitchFamily="2" charset="-122"/>
              </a:rPr>
              <a:t> </a:t>
            </a:r>
            <a:endParaRPr lang="en-US" altLang="zh-CN" sz="24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本就绪队列最近一次发生调度事件的时间，负载平衡时会用到</a:t>
            </a:r>
            <a:endParaRPr lang="zh-CN" altLang="en-US" sz="20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int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prev_cpu_load</a:t>
            </a:r>
            <a:r>
              <a:rPr lang="en-US" altLang="zh-CN" sz="2400" dirty="0">
                <a:latin typeface="STXinwei" panose="02010800040101010101" pitchFamily="2" charset="-122"/>
                <a:ea typeface="STXinwei" panose="02010800040101010101" pitchFamily="2" charset="-122"/>
              </a:rPr>
              <a:t>[NR_CPUS] </a:t>
            </a:r>
            <a:endParaRPr lang="en-US" altLang="zh-CN" sz="24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各</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的负载状态（即</a:t>
            </a:r>
            <a:r>
              <a:rPr lang="en-US" altLang="zh-CN" sz="2000" dirty="0" err="1">
                <a:latin typeface="STXinwei" panose="02010800040101010101" pitchFamily="2" charset="-122"/>
                <a:ea typeface="STXinwei" panose="02010800040101010101" pitchFamily="2" charset="-122"/>
              </a:rPr>
              <a:t>nr_running</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值），用于分析负载情况</a:t>
            </a:r>
            <a:endParaRPr lang="zh-CN" altLang="en-US" sz="20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atomic_t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node_nr_running</a:t>
            </a:r>
            <a:endParaRPr lang="en-US" altLang="zh-CN" sz="24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int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prev_node_load</a:t>
            </a:r>
            <a:r>
              <a:rPr lang="en-US" altLang="zh-CN" sz="2400" dirty="0">
                <a:latin typeface="STXinwei" panose="02010800040101010101" pitchFamily="2" charset="-122"/>
                <a:ea typeface="STXinwei" panose="02010800040101010101" pitchFamily="2" charset="-122"/>
              </a:rPr>
              <a:t>[MAX_NUMNODES] </a:t>
            </a:r>
            <a:endParaRPr lang="en-US" altLang="zh-CN" sz="24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各</a:t>
            </a:r>
            <a:r>
              <a:rPr lang="en-US" altLang="zh-CN" sz="2000" dirty="0">
                <a:latin typeface="STXinwei" panose="02010800040101010101" pitchFamily="2" charset="-122"/>
                <a:ea typeface="STXinwei" panose="02010800040101010101" pitchFamily="2" charset="-122"/>
              </a:rPr>
              <a:t>NUMA</a:t>
            </a:r>
            <a:r>
              <a:rPr lang="zh-CN" altLang="en-US" sz="2000" dirty="0">
                <a:latin typeface="STXinwei" panose="02010800040101010101" pitchFamily="2" charset="-122"/>
                <a:ea typeface="STXinwei" panose="02010800040101010101" pitchFamily="2" charset="-122"/>
              </a:rPr>
              <a:t>节点上就绪进程数及上一次负载平衡操作时的负载情况</a:t>
            </a:r>
            <a:endParaRPr lang="zh-CN" altLang="en-US" sz="20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task_t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migration_thread</a:t>
            </a:r>
            <a:r>
              <a:rPr lang="en-US" altLang="zh-CN" sz="2400" dirty="0">
                <a:latin typeface="STXinwei" panose="02010800040101010101" pitchFamily="2" charset="-122"/>
                <a:ea typeface="STXinwei" panose="02010800040101010101" pitchFamily="2" charset="-122"/>
              </a:rPr>
              <a:t> </a:t>
            </a:r>
            <a:endParaRPr lang="en-US" altLang="zh-CN" sz="24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指向本</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的迁移进程</a:t>
            </a:r>
            <a:endParaRPr lang="en-US" altLang="zh-CN" sz="20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每个</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都有一个核心线程用于执行进程迁移操作</a:t>
            </a:r>
            <a:endParaRPr lang="zh-CN" altLang="en-US" sz="20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struct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list_head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migration_queue</a:t>
            </a:r>
            <a:r>
              <a:rPr lang="en-US" altLang="zh-CN" sz="2400" dirty="0">
                <a:latin typeface="STXinwei" panose="02010800040101010101" pitchFamily="2" charset="-122"/>
                <a:ea typeface="STXinwei" panose="02010800040101010101" pitchFamily="2" charset="-122"/>
              </a:rPr>
              <a:t> </a:t>
            </a:r>
            <a:endParaRPr lang="en-US" altLang="zh-CN" sz="24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需要进行迁移的进程列表</a:t>
            </a:r>
            <a:endParaRPr lang="zh-CN" altLang="en-US" sz="2000" dirty="0">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0"/>
          </p:nvPr>
        </p:nvSpPr>
        <p:spPr>
          <a:xfrm>
            <a:off x="8556624" y="6521450"/>
            <a:ext cx="587376" cy="336550"/>
          </a:xfrm>
        </p:spPr>
        <p:txBody>
          <a:bodyPr/>
          <a:lstStyle/>
          <a:p>
            <a:fld id="{08D819D3-24CE-4849-9855-B69AA58F2B83}" type="slidenum">
              <a:rPr lang="en-US" altLang="zh-CN"/>
            </a:fld>
            <a:endParaRPr lang="en-US" altLang="zh-CN"/>
          </a:p>
        </p:txBody>
      </p:sp>
      <p:sp>
        <p:nvSpPr>
          <p:cNvPr id="708610" name="Rectangle 2"/>
          <p:cNvSpPr>
            <a:spLocks noGrp="1" noChangeArrowheads="1"/>
          </p:cNvSpPr>
          <p:nvPr>
            <p:ph type="title"/>
          </p:nvPr>
        </p:nvSpPr>
        <p:spPr/>
        <p:txBody>
          <a:bodyPr/>
          <a:lstStyle/>
          <a:p>
            <a:r>
              <a:rPr lang="zh-CN" altLang="en-US" dirty="0"/>
              <a:t>进程描述符中调度相关成员</a:t>
            </a:r>
            <a:endParaRPr lang="zh-CN" altLang="en-US" dirty="0"/>
          </a:p>
        </p:txBody>
      </p:sp>
      <p:sp>
        <p:nvSpPr>
          <p:cNvPr id="708611" name="Rectangle 3"/>
          <p:cNvSpPr>
            <a:spLocks noGrp="1" noChangeArrowheads="1"/>
          </p:cNvSpPr>
          <p:nvPr>
            <p:ph type="body" sz="half" idx="1"/>
          </p:nvPr>
        </p:nvSpPr>
        <p:spPr/>
        <p:txBody>
          <a:bodyPr/>
          <a:lstStyle/>
          <a:p>
            <a:endParaRPr lang="en-US" altLang="zh-CN" sz="2400"/>
          </a:p>
          <a:p>
            <a:endParaRPr lang="en-US" altLang="zh-CN" sz="2400"/>
          </a:p>
        </p:txBody>
      </p:sp>
      <p:graphicFrame>
        <p:nvGraphicFramePr>
          <p:cNvPr id="708752" name="Group 144"/>
          <p:cNvGraphicFramePr>
            <a:graphicFrameLocks noGrp="1"/>
          </p:cNvGraphicFramePr>
          <p:nvPr>
            <p:ph sz="half" idx="4294967295"/>
          </p:nvPr>
        </p:nvGraphicFramePr>
        <p:xfrm>
          <a:off x="323528" y="1751608"/>
          <a:ext cx="8353425" cy="4436110"/>
        </p:xfrm>
        <a:graphic>
          <a:graphicData uri="http://schemas.openxmlformats.org/drawingml/2006/table">
            <a:tbl>
              <a:tblPr/>
              <a:tblGrid>
                <a:gridCol w="2160588"/>
                <a:gridCol w="6192837"/>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endPar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说明</a:t>
                      </a:r>
                      <a:endPar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r>
              <a:tr h="2254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state</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进程当前状态</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cpus_allowed</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以位向量形式表示可执行该进程的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9413">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policy</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进程调度类型</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rt_priority</a:t>
                      </a:r>
                      <a:endPar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进程实时优先级</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78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prio</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进程动态优先级</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78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static_prio</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进程静态优先级</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sleep_avg</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进程平均睡眠时间</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79413">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time_slice</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当前时间片中剩余时钟节拍数，类似于</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2.4</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中的</a:t>
                      </a:r>
                      <a:r>
                        <a:rPr kumimoji="1" lang="en-US" altLang="zh-CN"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rPr>
                        <a:t>count</a:t>
                      </a:r>
                      <a:endParaRPr kumimoji="1" lang="en-US" altLang="zh-CN"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first_time_slice</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如果进程肯定不会用完其时间片，则将该标志设为</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1</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interactive_credit</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记录进程的交互程度</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bl>
          </a:graphicData>
        </a:graphic>
      </p:graphicFrame>
    </p:spTree>
  </p:cSld>
  <p:clrMapOvr>
    <a:masterClrMapping/>
  </p:clrMapOvr>
  <p:transition>
    <p:wedg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0"/>
          </p:nvPr>
        </p:nvSpPr>
        <p:spPr>
          <a:xfrm>
            <a:off x="8545595" y="6510527"/>
            <a:ext cx="587376" cy="336550"/>
          </a:xfrm>
        </p:spPr>
        <p:txBody>
          <a:bodyPr/>
          <a:lstStyle/>
          <a:p>
            <a:fld id="{C45E7F94-DE8B-4AF6-9527-D6C650B3AC78}" type="slidenum">
              <a:rPr lang="en-US" altLang="zh-CN"/>
            </a:fld>
            <a:endParaRPr lang="en-US" altLang="zh-CN" dirty="0"/>
          </a:p>
        </p:txBody>
      </p:sp>
      <p:sp>
        <p:nvSpPr>
          <p:cNvPr id="709634" name="Rectangle 2"/>
          <p:cNvSpPr>
            <a:spLocks noGrp="1" noChangeArrowheads="1"/>
          </p:cNvSpPr>
          <p:nvPr>
            <p:ph type="title"/>
          </p:nvPr>
        </p:nvSpPr>
        <p:spPr/>
        <p:txBody>
          <a:bodyPr/>
          <a:lstStyle/>
          <a:p>
            <a:r>
              <a:rPr lang="zh-CN" altLang="en-US" dirty="0"/>
              <a:t>进程描述符中调度相关成员</a:t>
            </a:r>
            <a:r>
              <a:rPr lang="en-US" altLang="zh-CN" dirty="0"/>
              <a:t>(</a:t>
            </a:r>
            <a:r>
              <a:rPr lang="zh-CN" altLang="en-US" dirty="0"/>
              <a:t>续</a:t>
            </a:r>
            <a:r>
              <a:rPr lang="en-US" altLang="zh-CN" dirty="0"/>
              <a:t>)</a:t>
            </a:r>
            <a:endParaRPr lang="zh-CN" altLang="en-US" dirty="0"/>
          </a:p>
        </p:txBody>
      </p:sp>
      <p:sp>
        <p:nvSpPr>
          <p:cNvPr id="709635" name="Rectangle 3"/>
          <p:cNvSpPr>
            <a:spLocks noGrp="1" noChangeArrowheads="1"/>
          </p:cNvSpPr>
          <p:nvPr>
            <p:ph type="body" sz="half" idx="1"/>
          </p:nvPr>
        </p:nvSpPr>
        <p:spPr/>
        <p:txBody>
          <a:bodyPr/>
          <a:lstStyle/>
          <a:p>
            <a:endParaRPr lang="en-US" altLang="zh-CN" sz="2400"/>
          </a:p>
          <a:p>
            <a:endParaRPr lang="en-US" altLang="zh-CN" sz="2400"/>
          </a:p>
        </p:txBody>
      </p:sp>
      <p:graphicFrame>
        <p:nvGraphicFramePr>
          <p:cNvPr id="709725" name="Group 93"/>
          <p:cNvGraphicFramePr>
            <a:graphicFrameLocks noGrp="1"/>
          </p:cNvGraphicFramePr>
          <p:nvPr>
            <p:ph sz="half" idx="4294967295"/>
          </p:nvPr>
        </p:nvGraphicFramePr>
        <p:xfrm>
          <a:off x="395536" y="1916832"/>
          <a:ext cx="8353425" cy="2743200"/>
        </p:xfrm>
        <a:graphic>
          <a:graphicData uri="http://schemas.openxmlformats.org/drawingml/2006/table">
            <a:tbl>
              <a:tblPr/>
              <a:tblGrid>
                <a:gridCol w="2376488"/>
                <a:gridCol w="5976937"/>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endPar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说明</a:t>
                      </a:r>
                      <a:endPar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activated</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进程被唤醒时所使用的条件码</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timestamp</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进程最近插入运行队列的时间或涉及本进程的最近一次进程切换时间</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run_list</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指向进程所属的运行队列中的下一个和前一个元素</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array</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记录当前</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的活跃就绪队列（</a:t>
                      </a:r>
                      <a:r>
                        <a:rPr kumimoji="1" lang="en-US" altLang="zh-CN" sz="2000" b="1" i="0" u="none" strike="noStrike" cap="none" normalizeH="0" baseline="0" dirty="0" err="1">
                          <a:ln>
                            <a:noFill/>
                          </a:ln>
                          <a:solidFill>
                            <a:srgbClr val="0000FF"/>
                          </a:solidFill>
                          <a:effectLst/>
                          <a:latin typeface="STXinwei" panose="02010800040101010101" pitchFamily="2" charset="-122"/>
                          <a:ea typeface="STXinwei" panose="02010800040101010101" pitchFamily="2" charset="-122"/>
                        </a:rPr>
                        <a:t>runqueue</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::active</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thread_info</a:t>
                      </a:r>
                      <a:endPar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当前进程的一些运行环境信息</a:t>
                      </a:r>
                      <a:endParaRPr kumimoji="1" lang="zh-CN" altLang="en-US"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r>
            </a:tbl>
          </a:graphicData>
        </a:graphic>
      </p:graphicFrame>
    </p:spTree>
  </p:cSld>
  <p:clrMapOvr>
    <a:masterClrMapping/>
  </p:clrMapOvr>
  <p:transition>
    <p:wedg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85EB161-8F44-483E-8D75-DCCB05FA4325}" type="slidenum">
              <a:rPr lang="en-US" altLang="zh-CN"/>
            </a:fld>
            <a:endParaRPr lang="en-US" altLang="zh-CN"/>
          </a:p>
        </p:txBody>
      </p:sp>
      <p:sp>
        <p:nvSpPr>
          <p:cNvPr id="838658" name="Rectangle 2"/>
          <p:cNvSpPr>
            <a:spLocks noGrp="1" noChangeArrowheads="1"/>
          </p:cNvSpPr>
          <p:nvPr>
            <p:ph type="title"/>
          </p:nvPr>
        </p:nvSpPr>
        <p:spPr/>
        <p:txBody>
          <a:bodyPr/>
          <a:lstStyle/>
          <a:p>
            <a:r>
              <a:rPr lang="zh-CN" altLang="en-US" dirty="0"/>
              <a:t>进程状态</a:t>
            </a:r>
            <a:endParaRPr lang="zh-CN" altLang="en-US" dirty="0"/>
          </a:p>
        </p:txBody>
      </p:sp>
      <p:sp>
        <p:nvSpPr>
          <p:cNvPr id="838659" name="Rectangle 3"/>
          <p:cNvSpPr>
            <a:spLocks noGrp="1" noChangeArrowheads="1"/>
          </p:cNvSpPr>
          <p:nvPr>
            <p:ph type="body" idx="1"/>
          </p:nvPr>
        </p:nvSpPr>
        <p:spPr>
          <a:xfrm>
            <a:off x="179512" y="1268413"/>
            <a:ext cx="8964488" cy="5589587"/>
          </a:xfrm>
        </p:spPr>
        <p:txBody>
          <a:bodyPr/>
          <a:lstStyle/>
          <a:p>
            <a:r>
              <a:rPr lang="en-US" altLang="zh-CN" dirty="0">
                <a:latin typeface="华文新魏"/>
                <a:cs typeface="华文新魏"/>
              </a:rPr>
              <a:t> </a:t>
            </a:r>
            <a:r>
              <a:rPr lang="zh-CN" altLang="en-US" dirty="0">
                <a:latin typeface="华文新魏"/>
                <a:cs typeface="华文新魏"/>
              </a:rPr>
              <a:t>域成员名：</a:t>
            </a:r>
            <a:r>
              <a:rPr lang="en-US" altLang="zh-CN" dirty="0">
                <a:latin typeface="华文新魏"/>
                <a:cs typeface="华文新魏"/>
              </a:rPr>
              <a:t>state </a:t>
            </a:r>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r>
              <a:rPr lang="zh-CN" altLang="en-US" dirty="0">
                <a:latin typeface="华文新魏"/>
                <a:cs typeface="华文新魏"/>
              </a:rPr>
              <a:t>主要变化</a:t>
            </a:r>
            <a:endParaRPr lang="zh-CN" altLang="en-US" dirty="0">
              <a:latin typeface="华文新魏"/>
              <a:cs typeface="华文新魏"/>
            </a:endParaRPr>
          </a:p>
          <a:p>
            <a:pPr lvl="1"/>
            <a:r>
              <a:rPr lang="zh-CN" altLang="en-US" dirty="0"/>
              <a:t>宏定义数值上有较大的差别</a:t>
            </a:r>
            <a:endParaRPr lang="zh-CN" altLang="en-US" dirty="0"/>
          </a:p>
          <a:p>
            <a:pPr lvl="1"/>
            <a:r>
              <a:rPr lang="zh-CN" altLang="en-US" dirty="0"/>
              <a:t>新增两种状态</a:t>
            </a:r>
            <a:endParaRPr lang="en-US" altLang="zh-CN" dirty="0"/>
          </a:p>
          <a:p>
            <a:pPr lvl="2"/>
            <a:r>
              <a:rPr lang="en-US" altLang="zh-CN" dirty="0">
                <a:latin typeface="华文新魏"/>
                <a:ea typeface="华文新魏"/>
                <a:cs typeface="华文新魏"/>
              </a:rPr>
              <a:t>TASK_DEAD</a:t>
            </a:r>
            <a:r>
              <a:rPr lang="zh-CN" altLang="en-US" dirty="0">
                <a:latin typeface="华文新魏"/>
                <a:ea typeface="华文新魏"/>
                <a:cs typeface="华文新魏"/>
              </a:rPr>
              <a:t>：已退出且不需父进程回收的进程</a:t>
            </a:r>
            <a:endParaRPr lang="zh-CN" altLang="en-US" dirty="0">
              <a:latin typeface="华文新魏"/>
              <a:ea typeface="华文新魏"/>
              <a:cs typeface="华文新魏"/>
            </a:endParaRPr>
          </a:p>
          <a:p>
            <a:pPr lvl="2"/>
            <a:r>
              <a:rPr lang="en-US" altLang="zh-CN" dirty="0">
                <a:latin typeface="华文新魏"/>
                <a:ea typeface="华文新魏"/>
                <a:cs typeface="华文新魏"/>
              </a:rPr>
              <a:t>TASK_TRACED</a:t>
            </a:r>
            <a:r>
              <a:rPr lang="zh-CN" altLang="en-US" dirty="0">
                <a:latin typeface="华文新魏"/>
                <a:ea typeface="华文新魏"/>
                <a:cs typeface="华文新魏"/>
              </a:rPr>
              <a:t>：供调试使用</a:t>
            </a:r>
            <a:endParaRPr lang="zh-CN" altLang="en-US" dirty="0">
              <a:latin typeface="华文新魏"/>
              <a:ea typeface="华文新魏"/>
              <a:cs typeface="华文新魏"/>
            </a:endParaRPr>
          </a:p>
        </p:txBody>
      </p:sp>
      <p:pic>
        <p:nvPicPr>
          <p:cNvPr id="838661" name="Picture 5"/>
          <p:cNvPicPr>
            <a:picLocks noChangeAspect="1" noChangeArrowheads="1"/>
          </p:cNvPicPr>
          <p:nvPr/>
        </p:nvPicPr>
        <p:blipFill>
          <a:blip r:embed="rId1" cstate="print"/>
          <a:srcRect/>
          <a:stretch>
            <a:fillRect/>
          </a:stretch>
        </p:blipFill>
        <p:spPr bwMode="auto">
          <a:xfrm>
            <a:off x="1835150" y="1844675"/>
            <a:ext cx="6408738" cy="1914525"/>
          </a:xfrm>
          <a:prstGeom prst="rect">
            <a:avLst/>
          </a:prstGeom>
          <a:noFill/>
        </p:spPr>
      </p:pic>
      <p:sp>
        <p:nvSpPr>
          <p:cNvPr id="838662" name="Line 6"/>
          <p:cNvSpPr>
            <a:spLocks noChangeShapeType="1"/>
          </p:cNvSpPr>
          <p:nvPr/>
        </p:nvSpPr>
        <p:spPr bwMode="auto">
          <a:xfrm>
            <a:off x="1835150" y="3716338"/>
            <a:ext cx="5473700" cy="0"/>
          </a:xfrm>
          <a:prstGeom prst="line">
            <a:avLst/>
          </a:prstGeom>
          <a:noFill/>
          <a:ln w="38100">
            <a:solidFill>
              <a:srgbClr val="FF3300"/>
            </a:solidFill>
            <a:round/>
          </a:ln>
          <a:effectLst/>
        </p:spPr>
        <p:txBody>
          <a:bodyPr/>
          <a:lstStyle/>
          <a:p>
            <a:endParaRPr lang="zh-CN" altLang="en-US"/>
          </a:p>
        </p:txBody>
      </p:sp>
      <p:sp>
        <p:nvSpPr>
          <p:cNvPr id="838664" name="Line 8"/>
          <p:cNvSpPr>
            <a:spLocks noChangeShapeType="1"/>
          </p:cNvSpPr>
          <p:nvPr/>
        </p:nvSpPr>
        <p:spPr bwMode="auto">
          <a:xfrm>
            <a:off x="1835150" y="3140075"/>
            <a:ext cx="4824413" cy="0"/>
          </a:xfrm>
          <a:prstGeom prst="line">
            <a:avLst/>
          </a:prstGeom>
          <a:noFill/>
          <a:ln w="38100">
            <a:solidFill>
              <a:srgbClr val="FF3300"/>
            </a:solidFill>
            <a:round/>
          </a:ln>
          <a:effectLst/>
        </p:spPr>
        <p:txBody>
          <a:bodyPr/>
          <a:lstStyle/>
          <a:p>
            <a:endParaRPr lang="zh-CN" altLang="en-US"/>
          </a:p>
        </p:txBody>
      </p:sp>
      <mc:AlternateContent xmlns:mc="http://schemas.openxmlformats.org/markup-compatibility/2006" xmlns:p14="http://schemas.microsoft.com/office/powerpoint/2010/main">
        <mc:Choice Requires="p14">
          <p:contentPart r:id="rId2" p14:bwMode="auto">
            <p14:nvContentPartPr>
              <p14:cNvPr id="838665" name="Ink 9"/>
              <p14:cNvContentPartPr/>
              <p14:nvPr/>
            </p14:nvContentPartPr>
            <p14:xfrm>
              <a:off x="6965950" y="2808288"/>
              <a:ext cx="150813" cy="1587"/>
            </p14:xfrm>
          </p:contentPart>
        </mc:Choice>
        <mc:Fallback xmlns="">
          <p:pic>
            <p:nvPicPr>
              <p:cNvPr id="838665" name="Ink 9"/>
            </p:nvPicPr>
            <p:blipFill>
              <a:blip r:embed="rId3"/>
            </p:blipFill>
            <p:spPr>
              <a:xfrm>
                <a:off x="6965950" y="2808288"/>
                <a:ext cx="150813" cy="158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38666" name="Ink 10"/>
              <p14:cNvContentPartPr/>
              <p14:nvPr/>
            </p14:nvContentPartPr>
            <p14:xfrm>
              <a:off x="6375400" y="3014663"/>
              <a:ext cx="179388" cy="1587"/>
            </p14:xfrm>
          </p:contentPart>
        </mc:Choice>
        <mc:Fallback xmlns="">
          <p:pic>
            <p:nvPicPr>
              <p:cNvPr id="838666" name="Ink 10"/>
            </p:nvPicPr>
            <p:blipFill>
              <a:blip r:embed="rId5"/>
            </p:blipFill>
            <p:spPr>
              <a:xfrm>
                <a:off x="6375400" y="3014663"/>
                <a:ext cx="179388" cy="158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38667" name="Ink 11"/>
              <p14:cNvContentPartPr/>
              <p14:nvPr/>
            </p14:nvContentPartPr>
            <p14:xfrm>
              <a:off x="6392863" y="3327400"/>
              <a:ext cx="260350" cy="9525"/>
            </p14:xfrm>
          </p:contentPart>
        </mc:Choice>
        <mc:Fallback xmlns="">
          <p:pic>
            <p:nvPicPr>
              <p:cNvPr id="838667" name="Ink 11"/>
            </p:nvPicPr>
            <p:blipFill>
              <a:blip r:embed="rId7"/>
            </p:blipFill>
            <p:spPr>
              <a:xfrm>
                <a:off x="6392863" y="3327400"/>
                <a:ext cx="260350" cy="95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38668" name="Ink 12"/>
              <p14:cNvContentPartPr/>
              <p14:nvPr/>
            </p14:nvContentPartPr>
            <p14:xfrm>
              <a:off x="6384925" y="3603625"/>
              <a:ext cx="268288" cy="1588"/>
            </p14:xfrm>
          </p:contentPart>
        </mc:Choice>
        <mc:Fallback xmlns="">
          <p:pic>
            <p:nvPicPr>
              <p:cNvPr id="838668" name="Ink 12"/>
            </p:nvPicPr>
            <p:blipFill>
              <a:blip r:embed="rId9"/>
            </p:blipFill>
            <p:spPr>
              <a:xfrm>
                <a:off x="6384925" y="3603625"/>
                <a:ext cx="268288" cy="1588"/>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AFD421-C1BB-476D-9CE3-9ACADFA7B119}" type="slidenum">
              <a:rPr lang="en-US" altLang="zh-CN"/>
            </a:fld>
            <a:endParaRPr lang="en-US" altLang="zh-CN"/>
          </a:p>
        </p:txBody>
      </p:sp>
      <p:sp>
        <p:nvSpPr>
          <p:cNvPr id="850946" name="Rectangle 2"/>
          <p:cNvSpPr>
            <a:spLocks noGrp="1" noChangeArrowheads="1"/>
          </p:cNvSpPr>
          <p:nvPr>
            <p:ph type="title"/>
          </p:nvPr>
        </p:nvSpPr>
        <p:spPr/>
        <p:txBody>
          <a:bodyPr/>
          <a:lstStyle/>
          <a:p>
            <a:r>
              <a:rPr lang="zh-CN" altLang="en-US" dirty="0"/>
              <a:t>动态优先级计算</a:t>
            </a:r>
            <a:endParaRPr lang="zh-CN" altLang="en-US" dirty="0"/>
          </a:p>
        </p:txBody>
      </p:sp>
      <p:sp>
        <p:nvSpPr>
          <p:cNvPr id="850947" name="Rectangle 3"/>
          <p:cNvSpPr>
            <a:spLocks noGrp="1" noChangeArrowheads="1"/>
          </p:cNvSpPr>
          <p:nvPr>
            <p:ph type="body" idx="1"/>
          </p:nvPr>
        </p:nvSpPr>
        <p:spPr>
          <a:xfrm>
            <a:off x="179512" y="1268413"/>
            <a:ext cx="8964488" cy="5589587"/>
          </a:xfrm>
        </p:spPr>
        <p:txBody>
          <a:bodyPr/>
          <a:lstStyle/>
          <a:p>
            <a:pPr>
              <a:spcBef>
                <a:spcPts val="0"/>
              </a:spcBef>
            </a:pPr>
            <a:r>
              <a:rPr lang="zh-CN" altLang="en-US" dirty="0">
                <a:latin typeface="华文新魏"/>
                <a:cs typeface="华文新魏"/>
              </a:rPr>
              <a:t>主要由 </a:t>
            </a:r>
            <a:r>
              <a:rPr lang="en-US" altLang="zh-CN" dirty="0" err="1">
                <a:solidFill>
                  <a:srgbClr val="FF0000"/>
                </a:solidFill>
                <a:latin typeface="华文新魏"/>
                <a:cs typeface="华文新魏"/>
              </a:rPr>
              <a:t>effect_prio</a:t>
            </a:r>
            <a:r>
              <a:rPr lang="en-US" altLang="zh-CN" dirty="0">
                <a:solidFill>
                  <a:srgbClr val="FF0000"/>
                </a:solidFill>
                <a:latin typeface="华文新魏"/>
                <a:cs typeface="华文新魏"/>
              </a:rPr>
              <a:t>()</a:t>
            </a:r>
            <a:r>
              <a:rPr lang="en-US" altLang="zh-CN" dirty="0">
                <a:latin typeface="华文新魏"/>
                <a:cs typeface="华文新魏"/>
              </a:rPr>
              <a:t> </a:t>
            </a:r>
            <a:r>
              <a:rPr lang="zh-CN" altLang="en-US" dirty="0">
                <a:latin typeface="华文新魏"/>
                <a:cs typeface="华文新魏"/>
              </a:rPr>
              <a:t>完成</a:t>
            </a:r>
            <a:r>
              <a:rPr lang="en-US" altLang="zh-CN" dirty="0">
                <a:latin typeface="华文新魏"/>
                <a:cs typeface="华文新魏"/>
              </a:rPr>
              <a:t>(Linux 2.4</a:t>
            </a:r>
            <a:r>
              <a:rPr lang="zh-CN" altLang="en-US" dirty="0">
                <a:latin typeface="华文新魏"/>
                <a:cs typeface="华文新魏"/>
              </a:rPr>
              <a:t>中为</a:t>
            </a:r>
            <a:r>
              <a:rPr lang="en-US" altLang="zh-CN" dirty="0">
                <a:latin typeface="华文新魏"/>
                <a:cs typeface="华文新魏"/>
              </a:rPr>
              <a:t>goodness())</a:t>
            </a:r>
            <a:endParaRPr lang="zh-CN" altLang="en-US" dirty="0">
              <a:latin typeface="华文新魏"/>
              <a:cs typeface="华文新魏"/>
            </a:endParaRPr>
          </a:p>
          <a:p>
            <a:pPr lvl="1">
              <a:spcBef>
                <a:spcPts val="0"/>
              </a:spcBef>
            </a:pPr>
            <a:r>
              <a:rPr lang="zh-CN" altLang="en-US" dirty="0"/>
              <a:t>非实时进程：优先级取决于</a:t>
            </a:r>
            <a:r>
              <a:rPr lang="zh-CN" altLang="en-US" dirty="0">
                <a:solidFill>
                  <a:srgbClr val="FF0000"/>
                </a:solidFill>
              </a:rPr>
              <a:t>静态优先级</a:t>
            </a:r>
            <a:r>
              <a:rPr lang="zh-CN" altLang="en-US" dirty="0"/>
              <a:t>及</a:t>
            </a:r>
            <a:r>
              <a:rPr lang="en-US" altLang="zh-CN" dirty="0" err="1">
                <a:solidFill>
                  <a:srgbClr val="FF0000"/>
                </a:solidFill>
              </a:rPr>
              <a:t>sleep_avg</a:t>
            </a:r>
            <a:r>
              <a:rPr lang="en-US" altLang="zh-CN" dirty="0">
                <a:solidFill>
                  <a:srgbClr val="FF0000"/>
                </a:solidFill>
              </a:rPr>
              <a:t> </a:t>
            </a:r>
            <a:endParaRPr lang="en-US" altLang="zh-CN" dirty="0">
              <a:solidFill>
                <a:srgbClr val="FF0000"/>
              </a:solidFill>
            </a:endParaRPr>
          </a:p>
          <a:p>
            <a:pPr lvl="1">
              <a:spcBef>
                <a:spcPts val="0"/>
              </a:spcBef>
            </a:pPr>
            <a:r>
              <a:rPr lang="zh-CN" altLang="en-US" dirty="0"/>
              <a:t>实时进程</a:t>
            </a:r>
            <a:endParaRPr lang="en-US" altLang="zh-CN" dirty="0"/>
          </a:p>
          <a:p>
            <a:pPr lvl="2">
              <a:spcBef>
                <a:spcPts val="0"/>
              </a:spcBef>
            </a:pPr>
            <a:r>
              <a:rPr lang="zh-CN" altLang="en-US" dirty="0">
                <a:latin typeface="华文新魏"/>
                <a:ea typeface="华文新魏"/>
                <a:cs typeface="华文新魏"/>
              </a:rPr>
              <a:t>优先级在</a:t>
            </a:r>
            <a:r>
              <a:rPr lang="en-US" altLang="zh-CN" dirty="0" err="1">
                <a:solidFill>
                  <a:srgbClr val="FF0000"/>
                </a:solidFill>
                <a:latin typeface="华文新魏"/>
                <a:ea typeface="华文新魏"/>
                <a:cs typeface="华文新魏"/>
              </a:rPr>
              <a:t>setscheduler</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中设置</a:t>
            </a:r>
            <a:endParaRPr lang="en-US" altLang="zh-CN" dirty="0">
              <a:latin typeface="华文新魏"/>
              <a:ea typeface="华文新魏"/>
              <a:cs typeface="华文新魏"/>
            </a:endParaRPr>
          </a:p>
          <a:p>
            <a:pPr lvl="2">
              <a:spcBef>
                <a:spcPts val="0"/>
              </a:spcBef>
            </a:pPr>
            <a:r>
              <a:rPr lang="zh-CN" altLang="en-US" dirty="0">
                <a:latin typeface="华文新魏"/>
                <a:ea typeface="华文新魏"/>
                <a:cs typeface="华文新魏"/>
              </a:rPr>
              <a:t>一经设定就不再改变</a:t>
            </a:r>
            <a:endParaRPr lang="zh-CN" altLang="en-US" dirty="0">
              <a:latin typeface="华文新魏"/>
              <a:ea typeface="华文新魏"/>
              <a:cs typeface="华文新魏"/>
            </a:endParaRPr>
          </a:p>
          <a:p>
            <a:pPr>
              <a:spcBef>
                <a:spcPts val="0"/>
              </a:spcBef>
            </a:pPr>
            <a:r>
              <a:rPr lang="en-US" altLang="zh-CN" dirty="0">
                <a:latin typeface="华文新魏"/>
                <a:cs typeface="华文新魏"/>
              </a:rPr>
              <a:t>Linux 2.6</a:t>
            </a:r>
            <a:r>
              <a:rPr lang="zh-CN" altLang="en-US" dirty="0">
                <a:latin typeface="华文新魏"/>
                <a:cs typeface="华文新魏"/>
              </a:rPr>
              <a:t>动态优先级实现关键在 </a:t>
            </a:r>
            <a:r>
              <a:rPr lang="en-US" altLang="zh-CN" dirty="0" err="1">
                <a:solidFill>
                  <a:srgbClr val="FF0000"/>
                </a:solidFill>
                <a:latin typeface="华文新魏"/>
                <a:cs typeface="华文新魏"/>
              </a:rPr>
              <a:t>sleep_avg</a:t>
            </a:r>
            <a:r>
              <a:rPr lang="en-US" altLang="zh-CN" dirty="0">
                <a:latin typeface="华文新魏"/>
                <a:cs typeface="华文新魏"/>
              </a:rPr>
              <a:t> </a:t>
            </a:r>
            <a:r>
              <a:rPr lang="zh-CN" altLang="en-US" dirty="0">
                <a:latin typeface="华文新魏"/>
                <a:cs typeface="华文新魏"/>
              </a:rPr>
              <a:t>变量上</a:t>
            </a:r>
            <a:endParaRPr lang="zh-CN" altLang="en-US" dirty="0">
              <a:latin typeface="华文新魏"/>
              <a:cs typeface="华文新魏"/>
            </a:endParaRPr>
          </a:p>
          <a:p>
            <a:pPr lvl="1">
              <a:spcBef>
                <a:spcPts val="0"/>
              </a:spcBef>
            </a:pPr>
            <a:r>
              <a:rPr lang="en-US" altLang="zh-CN" dirty="0" err="1"/>
              <a:t>sleep_avg</a:t>
            </a:r>
            <a:r>
              <a:rPr lang="en-US" altLang="zh-CN" dirty="0"/>
              <a:t> </a:t>
            </a:r>
            <a:r>
              <a:rPr lang="zh-CN" altLang="en-US" dirty="0"/>
              <a:t>范围：</a:t>
            </a:r>
            <a:r>
              <a:rPr lang="en-US" altLang="zh-CN" dirty="0"/>
              <a:t>0~MAX_SLEEP_AVG</a:t>
            </a:r>
            <a:endParaRPr lang="en-US" altLang="zh-CN" dirty="0"/>
          </a:p>
          <a:p>
            <a:pPr lvl="1">
              <a:spcBef>
                <a:spcPts val="0"/>
              </a:spcBef>
            </a:pPr>
            <a:r>
              <a:rPr lang="zh-CN" altLang="en-US" dirty="0"/>
              <a:t>该值将通过公式计算转换成</a:t>
            </a:r>
            <a:r>
              <a:rPr lang="en-US" altLang="zh-CN" dirty="0">
                <a:solidFill>
                  <a:srgbClr val="FF0000"/>
                </a:solidFill>
              </a:rPr>
              <a:t>bonus</a:t>
            </a:r>
            <a:endParaRPr lang="en-US" altLang="zh-CN" dirty="0">
              <a:solidFill>
                <a:srgbClr val="FF0000"/>
              </a:solidFill>
            </a:endParaRPr>
          </a:p>
          <a:p>
            <a:pPr>
              <a:spcBef>
                <a:spcPts val="0"/>
              </a:spcBef>
            </a:pPr>
            <a:r>
              <a:rPr lang="zh-CN" altLang="en-US" dirty="0">
                <a:latin typeface="华文新魏"/>
                <a:cs typeface="华文新魏"/>
              </a:rPr>
              <a:t>动态优先级计算公式</a:t>
            </a:r>
            <a:endParaRPr lang="zh-CN" altLang="en-US" dirty="0">
              <a:latin typeface="华文新魏"/>
              <a:cs typeface="华文新魏"/>
            </a:endParaRPr>
          </a:p>
          <a:p>
            <a:pPr lvl="1">
              <a:spcBef>
                <a:spcPts val="0"/>
              </a:spcBef>
            </a:pPr>
            <a:r>
              <a:rPr lang="zh-CN" altLang="en-US" dirty="0"/>
              <a:t>动态优先级</a:t>
            </a:r>
            <a:r>
              <a:rPr lang="en-US" altLang="zh-CN" dirty="0"/>
              <a:t>=</a:t>
            </a:r>
            <a:r>
              <a:rPr lang="zh-CN" altLang="en-US" dirty="0"/>
              <a:t>静态优先级 </a:t>
            </a:r>
            <a:r>
              <a:rPr lang="en-US" altLang="zh-CN" dirty="0"/>
              <a:t>– bonus</a:t>
            </a:r>
            <a:endParaRPr lang="en-US" altLang="zh-CN" dirty="0"/>
          </a:p>
          <a:p>
            <a:pPr lvl="1">
              <a:spcBef>
                <a:spcPts val="0"/>
              </a:spcBef>
            </a:pPr>
            <a:r>
              <a:rPr lang="zh-CN" altLang="en-US" dirty="0"/>
              <a:t>取值范围：</a:t>
            </a:r>
            <a:r>
              <a:rPr lang="en-US" altLang="zh-CN" dirty="0"/>
              <a:t>MAX_RT_PRIO ~ MAX_PRIO </a:t>
            </a:r>
            <a:r>
              <a:rPr lang="zh-CN" altLang="en-US" dirty="0"/>
              <a:t>之间</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99569E8-AD6F-46A3-B023-1BCA3499C800}" type="slidenum">
              <a:rPr lang="en-US" altLang="zh-CN"/>
            </a:fld>
            <a:endParaRPr lang="en-US" altLang="zh-CN"/>
          </a:p>
        </p:txBody>
      </p:sp>
      <p:sp>
        <p:nvSpPr>
          <p:cNvPr id="851970" name="Rectangle 2"/>
          <p:cNvSpPr>
            <a:spLocks noGrp="1" noChangeArrowheads="1"/>
          </p:cNvSpPr>
          <p:nvPr>
            <p:ph type="title"/>
          </p:nvPr>
        </p:nvSpPr>
        <p:spPr/>
        <p:txBody>
          <a:bodyPr/>
          <a:lstStyle/>
          <a:p>
            <a:r>
              <a:rPr lang="en-US" altLang="zh-CN" dirty="0"/>
              <a:t>bonus</a:t>
            </a:r>
            <a:r>
              <a:rPr lang="zh-CN" altLang="en-US" dirty="0"/>
              <a:t>的计算</a:t>
            </a:r>
            <a:endParaRPr lang="zh-CN" altLang="en-US" dirty="0"/>
          </a:p>
        </p:txBody>
      </p:sp>
      <p:sp>
        <p:nvSpPr>
          <p:cNvPr id="851971" name="Rectangle 3"/>
          <p:cNvSpPr>
            <a:spLocks noGrp="1" noChangeArrowheads="1"/>
          </p:cNvSpPr>
          <p:nvPr>
            <p:ph type="body" idx="1"/>
          </p:nvPr>
        </p:nvSpPr>
        <p:spPr/>
        <p:txBody>
          <a:bodyPr/>
          <a:lstStyle/>
          <a:p>
            <a:r>
              <a:rPr lang="zh-CN" altLang="en-US" dirty="0">
                <a:latin typeface="华文新魏"/>
                <a:cs typeface="华文新魏"/>
              </a:rPr>
              <a:t>计算公式</a:t>
            </a:r>
            <a:endParaRPr lang="zh-CN" altLang="en-US" dirty="0">
              <a:latin typeface="华文新魏"/>
              <a:cs typeface="华文新魏"/>
            </a:endParaRPr>
          </a:p>
          <a:p>
            <a:pPr algn="ctr">
              <a:buFont typeface="Wingdings" panose="05000000000000000000" pitchFamily="2" charset="2"/>
              <a:buNone/>
            </a:pPr>
            <a:r>
              <a:rPr lang="en-US" altLang="zh-CN" sz="2400" dirty="0">
                <a:solidFill>
                  <a:srgbClr val="660066"/>
                </a:solidFill>
                <a:latin typeface="华文新魏"/>
                <a:cs typeface="华文新魏"/>
              </a:rPr>
              <a:t>bonus = (NS_TO_JIFFIES(</a:t>
            </a:r>
            <a:r>
              <a:rPr lang="en-US" altLang="zh-CN" sz="2400" dirty="0">
                <a:solidFill>
                  <a:srgbClr val="FF0000"/>
                </a:solidFill>
                <a:latin typeface="华文新魏"/>
                <a:cs typeface="华文新魏"/>
              </a:rPr>
              <a:t>(p)-&gt;</a:t>
            </a:r>
            <a:r>
              <a:rPr lang="en-US" altLang="zh-CN" sz="2400" dirty="0" err="1">
                <a:solidFill>
                  <a:srgbClr val="FF0000"/>
                </a:solidFill>
                <a:latin typeface="华文新魏"/>
                <a:cs typeface="华文新魏"/>
              </a:rPr>
              <a:t>sleep_avg</a:t>
            </a:r>
            <a:r>
              <a:rPr lang="en-US" altLang="zh-CN" sz="2400" dirty="0">
                <a:solidFill>
                  <a:srgbClr val="660066"/>
                </a:solidFill>
                <a:latin typeface="华文新魏"/>
                <a:cs typeface="华文新魏"/>
              </a:rPr>
              <a:t>) * MAX_BONUS / MAX_SLEEP_AVG) - MAX_BONUS/2</a:t>
            </a:r>
            <a:endParaRPr lang="en-US" altLang="zh-CN" sz="2400" dirty="0">
              <a:solidFill>
                <a:srgbClr val="660066"/>
              </a:solidFill>
              <a:latin typeface="华文新魏"/>
              <a:cs typeface="华文新魏"/>
            </a:endParaRPr>
          </a:p>
        </p:txBody>
      </p:sp>
      <p:pic>
        <p:nvPicPr>
          <p:cNvPr id="851972" name="Picture 4" descr="image013"/>
          <p:cNvPicPr>
            <a:picLocks noChangeAspect="1" noChangeArrowheads="1"/>
          </p:cNvPicPr>
          <p:nvPr/>
        </p:nvPicPr>
        <p:blipFill>
          <a:blip r:embed="rId1" cstate="print"/>
          <a:srcRect/>
          <a:stretch>
            <a:fillRect/>
          </a:stretch>
        </p:blipFill>
        <p:spPr bwMode="auto">
          <a:xfrm>
            <a:off x="1286992" y="2717833"/>
            <a:ext cx="6165328" cy="351947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中断事件处理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endParaRPr kumimoji="1" lang="zh-CN" altLang="en-US" dirty="0"/>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硬件故障中断</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latin typeface="华文新魏"/>
                <a:ea typeface="华文新魏"/>
                <a:cs typeface="华文新魏"/>
              </a:rPr>
              <a:t>需要人工干预，如复位、设置或替换</a:t>
            </a:r>
            <a:endParaRPr lang="en-US" altLang="zh-CN" dirty="0">
              <a:latin typeface="华文新魏"/>
              <a:ea typeface="华文新魏"/>
              <a:cs typeface="华文新魏"/>
            </a:endParaRPr>
          </a:p>
          <a:p>
            <a:pPr marL="784225" lvl="1" indent="-342900">
              <a:spcBef>
                <a:spcPts val="0"/>
              </a:spcBef>
            </a:pPr>
            <a:r>
              <a:rPr lang="zh-CN" altLang="zh-CN" dirty="0">
                <a:latin typeface="华文新魏"/>
                <a:ea typeface="华文新魏"/>
                <a:cs typeface="华文新魏"/>
              </a:rPr>
              <a:t>中断处理程序保护现场、停止设备工作，停止</a:t>
            </a:r>
            <a:r>
              <a:rPr lang="en-US" altLang="zh-CN" dirty="0">
                <a:latin typeface="华文新魏"/>
                <a:ea typeface="华文新魏"/>
                <a:cs typeface="华文新魏"/>
              </a:rPr>
              <a:t>CPU</a:t>
            </a:r>
            <a:r>
              <a:rPr lang="zh-CN" altLang="zh-CN" dirty="0">
                <a:latin typeface="华文新魏"/>
                <a:ea typeface="华文新魏"/>
                <a:cs typeface="华文新魏"/>
              </a:rPr>
              <a:t>运行</a:t>
            </a:r>
            <a:r>
              <a:rPr lang="zh-CN" altLang="en-US" dirty="0">
                <a:latin typeface="华文新魏"/>
                <a:ea typeface="华文新魏"/>
                <a:cs typeface="华文新魏"/>
              </a:rPr>
              <a:t>、</a:t>
            </a:r>
            <a:r>
              <a:rPr lang="zh-CN" altLang="zh-CN" dirty="0">
                <a:latin typeface="华文新魏"/>
                <a:ea typeface="华文新魏"/>
                <a:cs typeface="华文新魏"/>
              </a:rPr>
              <a:t>向操作员报告故障信息</a:t>
            </a:r>
            <a:endParaRPr lang="en-US" altLang="zh-CN" dirty="0">
              <a:latin typeface="华文新魏"/>
              <a:ea typeface="华文新魏"/>
              <a:cs typeface="华文新魏"/>
            </a:endParaRPr>
          </a:p>
          <a:p>
            <a:pPr marL="342900" indent="-342900">
              <a:spcBef>
                <a:spcPts val="0"/>
              </a:spcBef>
            </a:pPr>
            <a:r>
              <a:rPr lang="zh-CN" altLang="en-US" dirty="0">
                <a:effectLst/>
                <a:latin typeface="华文新魏" charset="0"/>
                <a:ea typeface="华文新魏" charset="0"/>
                <a:cs typeface="华文新魏" charset="0"/>
              </a:rPr>
              <a:t>程序性中断</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latin typeface="华文新魏"/>
                <a:ea typeface="华文新魏"/>
                <a:cs typeface="华文新魏"/>
              </a:rPr>
              <a:t>语法错误、逻辑错误、异常 </a:t>
            </a:r>
            <a:endParaRPr lang="en-US" altLang="zh-CN" dirty="0">
              <a:latin typeface="华文新魏"/>
              <a:ea typeface="华文新魏"/>
              <a:cs typeface="华文新魏"/>
            </a:endParaRPr>
          </a:p>
          <a:p>
            <a:pPr marL="784225" lvl="1" indent="-342900">
              <a:spcBef>
                <a:spcPts val="0"/>
              </a:spcBef>
            </a:pPr>
            <a:r>
              <a:rPr lang="zh-CN" altLang="zh-CN" dirty="0">
                <a:latin typeface="华文新魏"/>
                <a:ea typeface="华文新魏"/>
                <a:cs typeface="华文新魏"/>
              </a:rPr>
              <a:t>不同用户处理要求不同，</a:t>
            </a:r>
            <a:r>
              <a:rPr lang="zh-CN" altLang="zh-CN" dirty="0">
                <a:solidFill>
                  <a:srgbClr val="FF0000"/>
                </a:solidFill>
                <a:latin typeface="华文新魏"/>
                <a:ea typeface="华文新魏"/>
                <a:cs typeface="华文新魏"/>
              </a:rPr>
              <a:t>借助于信号机制</a:t>
            </a:r>
            <a:r>
              <a:rPr lang="zh-CN" altLang="en-US" dirty="0">
                <a:latin typeface="华文新魏"/>
                <a:ea typeface="华文新魏"/>
                <a:cs typeface="华文新魏"/>
              </a:rPr>
              <a:t>将</a:t>
            </a:r>
            <a:r>
              <a:rPr lang="zh-CN" altLang="zh-CN" dirty="0">
                <a:solidFill>
                  <a:srgbClr val="FF0000"/>
                </a:solidFill>
                <a:latin typeface="华文新魏"/>
                <a:ea typeface="华文新魏"/>
                <a:cs typeface="华文新魏"/>
              </a:rPr>
              <a:t>捕获中断事件</a:t>
            </a:r>
            <a:r>
              <a:rPr lang="zh-CN" altLang="en-US" dirty="0">
                <a:latin typeface="华文新魏"/>
                <a:ea typeface="华文新魏"/>
                <a:cs typeface="华文新魏"/>
              </a:rPr>
              <a:t>，并</a:t>
            </a:r>
            <a:r>
              <a:rPr lang="zh-CN" altLang="zh-CN" dirty="0">
                <a:latin typeface="华文新魏"/>
                <a:ea typeface="华文新魏"/>
                <a:cs typeface="华文新魏"/>
              </a:rPr>
              <a:t>原封不动地转交给应用程序自行处理 </a:t>
            </a:r>
            <a:endParaRPr lang="zh-CN" altLang="en-US" dirty="0">
              <a:latin typeface="华文新魏"/>
              <a:ea typeface="华文新魏"/>
              <a:cs typeface="华文新魏"/>
            </a:endParaRPr>
          </a:p>
          <a:p>
            <a:pPr marL="342900" indent="-342900">
              <a:spcBef>
                <a:spcPts val="0"/>
              </a:spcBef>
            </a:pPr>
            <a:r>
              <a:rPr lang="en-US" altLang="zh-CN" dirty="0">
                <a:effectLst/>
                <a:latin typeface="华文新魏" charset="0"/>
                <a:ea typeface="华文新魏" charset="0"/>
                <a:cs typeface="华文新魏" charset="0"/>
              </a:rPr>
              <a:t>I/O</a:t>
            </a:r>
            <a:r>
              <a:rPr lang="zh-CN" altLang="en-US" dirty="0">
                <a:effectLst/>
                <a:latin typeface="华文新魏" charset="0"/>
                <a:ea typeface="华文新魏" charset="0"/>
                <a:cs typeface="华文新魏" charset="0"/>
              </a:rPr>
              <a:t>中断</a:t>
            </a:r>
            <a:endParaRPr lang="zh-CN" altLang="en-US" dirty="0">
              <a:effectLst/>
              <a:latin typeface="华文新魏" charset="0"/>
              <a:ea typeface="华文新魏" charset="0"/>
              <a:cs typeface="华文新魏" charset="0"/>
            </a:endParaRPr>
          </a:p>
          <a:p>
            <a:pPr marL="342900" indent="-342900">
              <a:spcBef>
                <a:spcPts val="0"/>
              </a:spcBef>
            </a:pPr>
            <a:r>
              <a:rPr lang="zh-CN" altLang="en-US" dirty="0">
                <a:effectLst/>
                <a:latin typeface="华文新魏" charset="0"/>
                <a:ea typeface="华文新魏" charset="0"/>
                <a:cs typeface="华文新魏" charset="0"/>
              </a:rPr>
              <a:t>访管中断</a:t>
            </a:r>
            <a:endParaRPr lang="en-US" altLang="zh-CN" dirty="0">
              <a:effectLst/>
              <a:latin typeface="华文新魏" charset="0"/>
              <a:ea typeface="华文新魏" charset="0"/>
              <a:cs typeface="华文新魏" charset="0"/>
            </a:endParaRPr>
          </a:p>
          <a:p>
            <a:pPr marL="342900" indent="-342900">
              <a:spcBef>
                <a:spcPts val="0"/>
              </a:spcBef>
            </a:pPr>
            <a:r>
              <a:rPr lang="en-US" altLang="zh-CN" dirty="0">
                <a:effectLst/>
                <a:latin typeface="华文新魏" charset="0"/>
                <a:ea typeface="华文新魏" charset="0"/>
                <a:cs typeface="华文新魏" charset="0"/>
              </a:rPr>
              <a:t>时钟中断</a:t>
            </a:r>
            <a:endParaRPr lang="zh-CN" altLang="en-US" dirty="0">
              <a:effectLst/>
              <a:latin typeface="华文新魏" charset="0"/>
              <a:ea typeface="华文新魏" charset="0"/>
              <a:cs typeface="华文新魏" charset="0"/>
            </a:endParaRPr>
          </a:p>
          <a:p>
            <a:pPr marL="342900" indent="-342900">
              <a:spcBef>
                <a:spcPts val="0"/>
              </a:spcBef>
            </a:pPr>
            <a:endParaRPr lang="en-US" altLang="zh-CN" dirty="0">
              <a:effectLst/>
              <a:latin typeface="华文新魏" charset="0"/>
              <a:ea typeface="华文新魏" charset="0"/>
              <a:cs typeface="华文新魏" charset="0"/>
            </a:endParaRPr>
          </a:p>
          <a:p>
            <a:pPr>
              <a:spcBef>
                <a:spcPts val="0"/>
              </a:spcBef>
            </a:pP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65C52B-344F-487B-9AD9-C75FD8B66733}" type="slidenum">
              <a:rPr lang="en-US" altLang="zh-CN"/>
            </a:fld>
            <a:endParaRPr lang="en-US" altLang="zh-CN"/>
          </a:p>
        </p:txBody>
      </p:sp>
      <p:sp>
        <p:nvSpPr>
          <p:cNvPr id="854018" name="Rectangle 2"/>
          <p:cNvSpPr>
            <a:spLocks noGrp="1" noChangeArrowheads="1"/>
          </p:cNvSpPr>
          <p:nvPr>
            <p:ph type="title"/>
          </p:nvPr>
        </p:nvSpPr>
        <p:spPr/>
        <p:txBody>
          <a:bodyPr/>
          <a:lstStyle/>
          <a:p>
            <a:r>
              <a:rPr lang="en-US" altLang="zh-CN" dirty="0" err="1"/>
              <a:t>sleep_avg</a:t>
            </a:r>
            <a:r>
              <a:rPr lang="zh-CN" altLang="en-US" dirty="0"/>
              <a:t>与</a:t>
            </a:r>
            <a:r>
              <a:rPr lang="en-US" altLang="zh-CN" dirty="0"/>
              <a:t>bonus</a:t>
            </a:r>
            <a:r>
              <a:rPr lang="zh-CN" altLang="en-US" dirty="0"/>
              <a:t>关系</a:t>
            </a:r>
            <a:endParaRPr lang="zh-CN" altLang="en-US" dirty="0"/>
          </a:p>
        </p:txBody>
      </p:sp>
      <p:sp>
        <p:nvSpPr>
          <p:cNvPr id="854019" name="Rectangle 3"/>
          <p:cNvSpPr>
            <a:spLocks noGrp="1" noChangeArrowheads="1"/>
          </p:cNvSpPr>
          <p:nvPr>
            <p:ph type="body" idx="1"/>
          </p:nvPr>
        </p:nvSpPr>
        <p:spPr/>
        <p:txBody>
          <a:bodyPr/>
          <a:lstStyle/>
          <a:p>
            <a:r>
              <a:rPr lang="zh-CN" altLang="en-US" dirty="0">
                <a:latin typeface="华文新魏"/>
                <a:cs typeface="华文新魏"/>
              </a:rPr>
              <a:t>取值范围</a:t>
            </a:r>
            <a:endParaRPr lang="zh-CN" altLang="en-US" dirty="0">
              <a:latin typeface="华文新魏"/>
              <a:cs typeface="华文新魏"/>
            </a:endParaRPr>
          </a:p>
          <a:p>
            <a:pPr lvl="1"/>
            <a:r>
              <a:rPr lang="en-US" altLang="zh-CN" dirty="0"/>
              <a:t>-MAX_BONUS/2 ~ MAX_BONUS/2</a:t>
            </a:r>
            <a:endParaRPr lang="en-US" altLang="zh-CN" dirty="0"/>
          </a:p>
          <a:p>
            <a:pPr lvl="2"/>
            <a:r>
              <a:rPr lang="en-US" altLang="zh-CN" dirty="0">
                <a:latin typeface="华文新魏"/>
                <a:ea typeface="华文新魏"/>
                <a:cs typeface="华文新魏"/>
              </a:rPr>
              <a:t>MAX_BONUS </a:t>
            </a:r>
            <a:r>
              <a:rPr lang="zh-CN" altLang="en-US" dirty="0">
                <a:latin typeface="华文新魏"/>
                <a:ea typeface="华文新魏"/>
                <a:cs typeface="华文新魏"/>
              </a:rPr>
              <a:t>定义</a:t>
            </a:r>
            <a:endParaRPr lang="zh-CN" altLang="en-US" dirty="0">
              <a:latin typeface="华文新魏"/>
              <a:ea typeface="华文新魏"/>
              <a:cs typeface="华文新魏"/>
            </a:endParaRPr>
          </a:p>
          <a:p>
            <a:pPr lvl="3"/>
            <a:r>
              <a:rPr lang="en-US" altLang="zh-CN" dirty="0">
                <a:latin typeface="华文新魏"/>
                <a:ea typeface="华文新魏"/>
                <a:cs typeface="华文新魏"/>
              </a:rPr>
              <a:t>MAX_USER_PRIO*PRIO_BONUS_RATIO/100</a:t>
            </a:r>
            <a:endParaRPr lang="en-US" altLang="zh-CN" dirty="0">
              <a:latin typeface="华文新魏"/>
              <a:ea typeface="华文新魏"/>
              <a:cs typeface="华文新魏"/>
            </a:endParaRPr>
          </a:p>
          <a:p>
            <a:r>
              <a:rPr lang="zh-CN" altLang="en-US" dirty="0">
                <a:latin typeface="华文新魏"/>
                <a:cs typeface="华文新魏"/>
              </a:rPr>
              <a:t>说明</a:t>
            </a:r>
            <a:endParaRPr lang="zh-CN" altLang="en-US" dirty="0">
              <a:latin typeface="华文新魏"/>
              <a:cs typeface="华文新魏"/>
            </a:endParaRPr>
          </a:p>
          <a:p>
            <a:pPr lvl="1"/>
            <a:r>
              <a:rPr lang="en-US" altLang="zh-CN" dirty="0" err="1"/>
              <a:t>sleep_avg</a:t>
            </a:r>
            <a:r>
              <a:rPr lang="zh-CN" altLang="en-US" dirty="0"/>
              <a:t>对动态优先级的影响仅在静态优先级的用户优先级区（</a:t>
            </a:r>
            <a:r>
              <a:rPr lang="en-US" altLang="zh-CN" dirty="0"/>
              <a:t>100~140</a:t>
            </a:r>
            <a:r>
              <a:rPr lang="zh-CN" altLang="en-US" dirty="0"/>
              <a:t>）的</a:t>
            </a:r>
            <a:r>
              <a:rPr lang="en-US" altLang="zh-CN" dirty="0">
                <a:solidFill>
                  <a:srgbClr val="FF0000"/>
                </a:solidFill>
              </a:rPr>
              <a:t>1/4</a:t>
            </a:r>
            <a:r>
              <a:rPr lang="zh-CN" altLang="en-US" dirty="0"/>
              <a:t>区间（</a:t>
            </a:r>
            <a:r>
              <a:rPr lang="en-US" altLang="zh-CN" dirty="0"/>
              <a:t>±5</a:t>
            </a:r>
            <a:r>
              <a:rPr lang="zh-CN" altLang="en-US" dirty="0"/>
              <a:t>）之内</a:t>
            </a:r>
            <a:endParaRPr lang="zh-CN" altLang="en-US" dirty="0"/>
          </a:p>
          <a:p>
            <a:pPr lvl="1"/>
            <a:r>
              <a:rPr lang="zh-CN" altLang="en-US" dirty="0"/>
              <a:t>相对而言，静态优先级在优先级计算的比重要大得多</a:t>
            </a:r>
            <a:endParaRPr lang="zh-CN" altLang="en-US" dirty="0"/>
          </a:p>
          <a:p>
            <a:pPr lvl="1"/>
            <a:r>
              <a:rPr lang="zh-CN" altLang="en-US" dirty="0"/>
              <a:t>这也是</a:t>
            </a:r>
            <a:r>
              <a:rPr lang="en-US" altLang="zh-CN" dirty="0"/>
              <a:t>Linux</a:t>
            </a:r>
            <a:r>
              <a:rPr lang="zh-CN" altLang="en-US" dirty="0"/>
              <a:t> </a:t>
            </a:r>
            <a:r>
              <a:rPr lang="en-US" altLang="zh-CN" dirty="0"/>
              <a:t>2.6</a:t>
            </a:r>
            <a:r>
              <a:rPr lang="zh-CN" altLang="en-US" dirty="0"/>
              <a:t>调度系统中变化较大的一个地方</a:t>
            </a:r>
            <a:endParaRPr lang="en-US" altLang="zh-CN" dirty="0"/>
          </a:p>
          <a:p>
            <a:pPr lvl="2"/>
            <a:r>
              <a:rPr lang="zh-CN" altLang="en-US" dirty="0">
                <a:latin typeface="华文新魏"/>
                <a:ea typeface="华文新魏"/>
                <a:cs typeface="华文新魏"/>
              </a:rPr>
              <a:t>调度器倾向于更多地由用户自行设计进程优先级</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999D27-D965-4B1E-821C-F36283D1E3A0}" type="slidenum">
              <a:rPr lang="en-US" altLang="zh-CN"/>
            </a:fld>
            <a:endParaRPr lang="en-US" altLang="zh-CN"/>
          </a:p>
        </p:txBody>
      </p:sp>
      <p:sp>
        <p:nvSpPr>
          <p:cNvPr id="855042" name="Rectangle 2"/>
          <p:cNvSpPr>
            <a:spLocks noGrp="1" noChangeArrowheads="1"/>
          </p:cNvSpPr>
          <p:nvPr>
            <p:ph type="title"/>
          </p:nvPr>
        </p:nvSpPr>
        <p:spPr/>
        <p:txBody>
          <a:bodyPr/>
          <a:lstStyle/>
          <a:p>
            <a:r>
              <a:rPr lang="zh-CN" altLang="en-US" dirty="0"/>
              <a:t>进程平均等待时间</a:t>
            </a:r>
            <a:endParaRPr lang="zh-CN" altLang="en-US" dirty="0"/>
          </a:p>
        </p:txBody>
      </p:sp>
      <p:sp>
        <p:nvSpPr>
          <p:cNvPr id="855043" name="Rectangle 3"/>
          <p:cNvSpPr>
            <a:spLocks noGrp="1" noChangeArrowheads="1"/>
          </p:cNvSpPr>
          <p:nvPr>
            <p:ph type="body" idx="1"/>
          </p:nvPr>
        </p:nvSpPr>
        <p:spPr>
          <a:xfrm>
            <a:off x="179512" y="1336699"/>
            <a:ext cx="8926388" cy="5449887"/>
          </a:xfrm>
        </p:spPr>
        <p:txBody>
          <a:bodyPr/>
          <a:lstStyle/>
          <a:p>
            <a:pPr>
              <a:lnSpc>
                <a:spcPts val="2800"/>
              </a:lnSpc>
              <a:spcBef>
                <a:spcPts val="0"/>
              </a:spcBef>
            </a:pPr>
            <a:r>
              <a:rPr lang="zh-CN" altLang="en-US" dirty="0">
                <a:latin typeface="华文新魏"/>
                <a:cs typeface="华文新魏"/>
              </a:rPr>
              <a:t>域成员名</a:t>
            </a:r>
            <a:endParaRPr lang="en-US" altLang="zh-CN" dirty="0">
              <a:latin typeface="华文新魏"/>
              <a:cs typeface="华文新魏"/>
            </a:endParaRPr>
          </a:p>
          <a:p>
            <a:pPr lvl="1">
              <a:lnSpc>
                <a:spcPts val="2800"/>
              </a:lnSpc>
              <a:spcBef>
                <a:spcPts val="0"/>
              </a:spcBef>
            </a:pPr>
            <a:r>
              <a:rPr lang="en-US" altLang="zh-CN" dirty="0" err="1"/>
              <a:t>sleep_avg</a:t>
            </a:r>
            <a:endParaRPr lang="en-US" altLang="zh-CN" dirty="0"/>
          </a:p>
          <a:p>
            <a:pPr>
              <a:lnSpc>
                <a:spcPts val="2800"/>
              </a:lnSpc>
              <a:spcBef>
                <a:spcPts val="0"/>
              </a:spcBef>
            </a:pPr>
            <a:r>
              <a:rPr lang="zh-CN" altLang="en-US" dirty="0">
                <a:latin typeface="华文新魏"/>
                <a:cs typeface="华文新魏"/>
              </a:rPr>
              <a:t>说明</a:t>
            </a:r>
            <a:endParaRPr lang="en-US" altLang="zh-CN" dirty="0">
              <a:latin typeface="华文新魏"/>
              <a:cs typeface="华文新魏"/>
            </a:endParaRPr>
          </a:p>
          <a:p>
            <a:pPr lvl="1">
              <a:lnSpc>
                <a:spcPts val="2800"/>
              </a:lnSpc>
              <a:spcBef>
                <a:spcPts val="0"/>
              </a:spcBef>
            </a:pPr>
            <a:r>
              <a:rPr lang="zh-CN" altLang="en-US" dirty="0"/>
              <a:t>进程等待时间与运行时间的差值</a:t>
            </a:r>
            <a:endParaRPr lang="zh-CN" altLang="en-US" dirty="0"/>
          </a:p>
          <a:p>
            <a:pPr lvl="1">
              <a:lnSpc>
                <a:spcPts val="2800"/>
              </a:lnSpc>
              <a:spcBef>
                <a:spcPts val="0"/>
              </a:spcBef>
            </a:pPr>
            <a:r>
              <a:rPr lang="zh-CN" altLang="en-US" dirty="0"/>
              <a:t>初值为 </a:t>
            </a:r>
            <a:r>
              <a:rPr lang="en-US" altLang="zh-CN" dirty="0"/>
              <a:t>0</a:t>
            </a:r>
            <a:r>
              <a:rPr lang="zh-CN" altLang="en-US" dirty="0"/>
              <a:t>，取值范围为 </a:t>
            </a:r>
            <a:r>
              <a:rPr lang="en-US" altLang="zh-CN" dirty="0"/>
              <a:t>0 ~</a:t>
            </a:r>
            <a:r>
              <a:rPr lang="zh-CN" altLang="en-US" dirty="0"/>
              <a:t> </a:t>
            </a:r>
            <a:r>
              <a:rPr lang="en-US" altLang="zh-CN" dirty="0"/>
              <a:t>NS_MAX_SLEEP_AVG</a:t>
            </a:r>
            <a:endParaRPr lang="zh-CN" altLang="en-US" dirty="0"/>
          </a:p>
          <a:p>
            <a:pPr>
              <a:lnSpc>
                <a:spcPts val="2800"/>
              </a:lnSpc>
              <a:spcBef>
                <a:spcPts val="0"/>
              </a:spcBef>
            </a:pPr>
            <a:r>
              <a:rPr lang="zh-CN" altLang="en-US" dirty="0">
                <a:latin typeface="华文新魏"/>
                <a:cs typeface="华文新魏"/>
              </a:rPr>
              <a:t>作用</a:t>
            </a:r>
            <a:endParaRPr lang="zh-CN" altLang="en-US" dirty="0">
              <a:latin typeface="华文新魏"/>
              <a:cs typeface="华文新魏"/>
            </a:endParaRPr>
          </a:p>
          <a:p>
            <a:pPr lvl="1">
              <a:lnSpc>
                <a:spcPts val="2800"/>
              </a:lnSpc>
              <a:spcBef>
                <a:spcPts val="0"/>
              </a:spcBef>
            </a:pPr>
            <a:r>
              <a:rPr lang="zh-CN" altLang="en-US" dirty="0"/>
              <a:t>反映调度策略：</a:t>
            </a:r>
            <a:r>
              <a:rPr lang="zh-CN" altLang="en-US" dirty="0">
                <a:solidFill>
                  <a:srgbClr val="FF0000"/>
                </a:solidFill>
              </a:rPr>
              <a:t>交互式进程优先</a:t>
            </a:r>
            <a:r>
              <a:rPr lang="zh-CN" altLang="en-US" dirty="0"/>
              <a:t>和</a:t>
            </a:r>
            <a:r>
              <a:rPr lang="zh-CN" altLang="en-US" dirty="0">
                <a:solidFill>
                  <a:srgbClr val="FF0000"/>
                </a:solidFill>
              </a:rPr>
              <a:t>分时系统公平共享</a:t>
            </a:r>
            <a:endParaRPr lang="zh-CN" altLang="en-US" dirty="0"/>
          </a:p>
          <a:p>
            <a:pPr lvl="2">
              <a:lnSpc>
                <a:spcPts val="2800"/>
              </a:lnSpc>
              <a:spcBef>
                <a:spcPts val="0"/>
              </a:spcBef>
            </a:pPr>
            <a:r>
              <a:rPr lang="zh-CN" altLang="en-US" dirty="0">
                <a:latin typeface="华文新魏"/>
                <a:ea typeface="华文新魏"/>
                <a:cs typeface="华文新魏"/>
              </a:rPr>
              <a:t>既可用于评价进程的“交互程度”，也可用于表示进程需要运行的紧迫性</a:t>
            </a:r>
            <a:endParaRPr lang="zh-CN" altLang="en-US" dirty="0">
              <a:latin typeface="华文新魏"/>
              <a:ea typeface="华文新魏"/>
              <a:cs typeface="华文新魏"/>
            </a:endParaRPr>
          </a:p>
          <a:p>
            <a:pPr lvl="1">
              <a:lnSpc>
                <a:spcPts val="2800"/>
              </a:lnSpc>
              <a:spcBef>
                <a:spcPts val="0"/>
              </a:spcBef>
            </a:pPr>
            <a:r>
              <a:rPr lang="zh-CN" altLang="en-US" dirty="0"/>
              <a:t>动态优先级计算关键因子</a:t>
            </a:r>
            <a:endParaRPr lang="en-US" altLang="zh-CN" dirty="0"/>
          </a:p>
          <a:p>
            <a:pPr lvl="2">
              <a:lnSpc>
                <a:spcPts val="2800"/>
              </a:lnSpc>
              <a:spcBef>
                <a:spcPts val="0"/>
              </a:spcBef>
            </a:pPr>
            <a:r>
              <a:rPr lang="en-US" altLang="zh-CN" dirty="0" err="1">
                <a:latin typeface="华文新魏"/>
                <a:ea typeface="华文新魏"/>
                <a:cs typeface="华文新魏"/>
              </a:rPr>
              <a:t>sleep_avg</a:t>
            </a:r>
            <a:r>
              <a:rPr lang="zh-CN" altLang="en-US" dirty="0">
                <a:latin typeface="华文新魏"/>
                <a:ea typeface="华文新魏"/>
                <a:cs typeface="华文新魏"/>
              </a:rPr>
              <a:t>越大，进程优先级值也越高</a:t>
            </a:r>
            <a:endParaRPr lang="zh-CN" altLang="en-US" dirty="0">
              <a:latin typeface="华文新魏"/>
              <a:ea typeface="华文新魏"/>
              <a:cs typeface="华文新魏"/>
            </a:endParaRPr>
          </a:p>
          <a:p>
            <a:pPr lvl="2">
              <a:lnSpc>
                <a:spcPts val="2800"/>
              </a:lnSpc>
              <a:spcBef>
                <a:spcPts val="0"/>
              </a:spcBef>
            </a:pPr>
            <a:r>
              <a:rPr lang="zh-CN" altLang="en-US" dirty="0">
                <a:latin typeface="华文新魏"/>
                <a:ea typeface="华文新魏"/>
                <a:cs typeface="华文新魏"/>
              </a:rPr>
              <a:t>使宏观上静态优先级相同的所有进程的</a:t>
            </a:r>
            <a:r>
              <a:rPr lang="zh-CN" altLang="en-US" dirty="0">
                <a:solidFill>
                  <a:srgbClr val="FF0000"/>
                </a:solidFill>
                <a:latin typeface="华文新魏"/>
                <a:ea typeface="华文新魏"/>
                <a:cs typeface="华文新魏"/>
              </a:rPr>
              <a:t>等待时间和运行时间的比值</a:t>
            </a:r>
            <a:r>
              <a:rPr lang="zh-CN" altLang="en-US" dirty="0">
                <a:latin typeface="华文新魏"/>
                <a:ea typeface="华文新魏"/>
                <a:cs typeface="华文新魏"/>
              </a:rPr>
              <a:t>趋向一致</a:t>
            </a:r>
            <a:endParaRPr lang="en-US" altLang="zh-CN" dirty="0">
              <a:latin typeface="华文新魏"/>
              <a:ea typeface="华文新魏"/>
              <a:cs typeface="华文新魏"/>
            </a:endParaRPr>
          </a:p>
          <a:p>
            <a:pPr lvl="2">
              <a:lnSpc>
                <a:spcPts val="2800"/>
              </a:lnSpc>
              <a:spcBef>
                <a:spcPts val="0"/>
              </a:spcBef>
            </a:pPr>
            <a:r>
              <a:rPr lang="zh-CN" altLang="en-US" dirty="0">
                <a:latin typeface="华文新魏"/>
                <a:ea typeface="华文新魏"/>
                <a:cs typeface="华文新魏"/>
              </a:rPr>
              <a:t>反映</a:t>
            </a:r>
            <a:r>
              <a:rPr lang="en-US" altLang="zh-CN" dirty="0">
                <a:latin typeface="华文新魏"/>
                <a:ea typeface="华文新魏"/>
                <a:cs typeface="华文新魏"/>
              </a:rPr>
              <a:t>Linux</a:t>
            </a:r>
            <a:r>
              <a:rPr lang="zh-CN" altLang="en-US" dirty="0">
                <a:latin typeface="华文新魏"/>
                <a:ea typeface="华文新魏"/>
                <a:cs typeface="华文新魏"/>
              </a:rPr>
              <a:t>要求各进程分时共享</a:t>
            </a:r>
            <a:r>
              <a:rPr lang="en-US" altLang="zh-CN" dirty="0">
                <a:latin typeface="华文新魏"/>
                <a:ea typeface="华文新魏"/>
                <a:cs typeface="华文新魏"/>
              </a:rPr>
              <a:t>CPU</a:t>
            </a:r>
            <a:r>
              <a:rPr lang="zh-CN" altLang="en-US" dirty="0">
                <a:latin typeface="华文新魏"/>
                <a:ea typeface="华文新魏"/>
                <a:cs typeface="华文新魏"/>
              </a:rPr>
              <a:t>的公平性</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02078B9-F41D-4271-BFE6-DAFAB6F41A39}" type="slidenum">
              <a:rPr lang="en-US" altLang="zh-CN"/>
            </a:fld>
            <a:endParaRPr lang="en-US" altLang="zh-CN"/>
          </a:p>
        </p:txBody>
      </p:sp>
      <p:sp>
        <p:nvSpPr>
          <p:cNvPr id="843778" name="Rectangle 2"/>
          <p:cNvSpPr>
            <a:spLocks noGrp="1" noChangeArrowheads="1"/>
          </p:cNvSpPr>
          <p:nvPr>
            <p:ph type="title"/>
          </p:nvPr>
        </p:nvSpPr>
        <p:spPr/>
        <p:txBody>
          <a:bodyPr/>
          <a:lstStyle/>
          <a:p>
            <a:r>
              <a:rPr lang="en-US" altLang="zh-CN" dirty="0" err="1"/>
              <a:t>sleep_avg</a:t>
            </a:r>
            <a:r>
              <a:rPr lang="zh-CN" altLang="en-US" dirty="0"/>
              <a:t>的修改时机</a:t>
            </a:r>
            <a:endParaRPr lang="zh-CN" altLang="en-US" dirty="0"/>
          </a:p>
        </p:txBody>
      </p:sp>
      <p:sp>
        <p:nvSpPr>
          <p:cNvPr id="843779"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从休眠状态唤醒</a:t>
            </a:r>
            <a:endParaRPr lang="zh-CN" altLang="en-US" dirty="0">
              <a:latin typeface="华文新魏"/>
              <a:cs typeface="华文新魏"/>
            </a:endParaRPr>
          </a:p>
          <a:p>
            <a:pPr lvl="1">
              <a:spcBef>
                <a:spcPts val="300"/>
              </a:spcBef>
            </a:pPr>
            <a:r>
              <a:rPr lang="en-US" altLang="zh-CN" dirty="0"/>
              <a:t>activate_task()</a:t>
            </a:r>
            <a:r>
              <a:rPr lang="zh-CN" altLang="en-US" dirty="0"/>
              <a:t>调用</a:t>
            </a:r>
            <a:r>
              <a:rPr lang="en-US" altLang="zh-CN" dirty="0"/>
              <a:t>recalc_task_prio()</a:t>
            </a:r>
            <a:endParaRPr lang="en-US" altLang="zh-CN" dirty="0"/>
          </a:p>
          <a:p>
            <a:pPr>
              <a:spcBef>
                <a:spcPts val="300"/>
              </a:spcBef>
            </a:pPr>
            <a:r>
              <a:rPr lang="zh-CN" altLang="en-US" dirty="0">
                <a:latin typeface="华文新魏"/>
                <a:cs typeface="华文新魏"/>
              </a:rPr>
              <a:t>从</a:t>
            </a:r>
            <a:r>
              <a:rPr lang="en-US" altLang="zh-CN" dirty="0">
                <a:latin typeface="华文新魏"/>
                <a:cs typeface="华文新魏"/>
              </a:rPr>
              <a:t>TASK_INTERRUPTIBLE </a:t>
            </a:r>
            <a:r>
              <a:rPr lang="zh-CN" altLang="en-US" dirty="0">
                <a:latin typeface="华文新魏"/>
                <a:cs typeface="华文新魏"/>
              </a:rPr>
              <a:t>唤醒后首次被调度</a:t>
            </a:r>
            <a:endParaRPr lang="zh-CN" altLang="en-US" dirty="0">
              <a:latin typeface="华文新魏"/>
              <a:cs typeface="华文新魏"/>
            </a:endParaRPr>
          </a:p>
          <a:p>
            <a:pPr lvl="1">
              <a:spcBef>
                <a:spcPts val="300"/>
              </a:spcBef>
            </a:pPr>
            <a:r>
              <a:rPr lang="en-US" altLang="zh-CN" dirty="0"/>
              <a:t>schedule()</a:t>
            </a:r>
            <a:r>
              <a:rPr lang="zh-CN" altLang="en-US" dirty="0"/>
              <a:t>中调用</a:t>
            </a:r>
            <a:r>
              <a:rPr lang="en-US" altLang="zh-CN" dirty="0"/>
              <a:t>recalc_task_prio()</a:t>
            </a:r>
            <a:endParaRPr lang="en-US" altLang="zh-CN" dirty="0"/>
          </a:p>
          <a:p>
            <a:pPr>
              <a:spcBef>
                <a:spcPts val="300"/>
              </a:spcBef>
            </a:pPr>
            <a:r>
              <a:rPr lang="zh-CN" altLang="en-US" dirty="0">
                <a:latin typeface="华文新魏"/>
                <a:cs typeface="华文新魏"/>
              </a:rPr>
              <a:t>被从 </a:t>
            </a:r>
            <a:r>
              <a:rPr lang="en-US" altLang="zh-CN" dirty="0">
                <a:latin typeface="华文新魏"/>
                <a:cs typeface="华文新魏"/>
              </a:rPr>
              <a:t>CPU</a:t>
            </a:r>
            <a:r>
              <a:rPr lang="zh-CN" altLang="en-US" dirty="0">
                <a:latin typeface="华文新魏"/>
                <a:cs typeface="华文新魏"/>
              </a:rPr>
              <a:t>上切换下来</a:t>
            </a:r>
            <a:endParaRPr lang="zh-CN" altLang="en-US" dirty="0">
              <a:latin typeface="华文新魏"/>
              <a:cs typeface="华文新魏"/>
            </a:endParaRPr>
          </a:p>
          <a:p>
            <a:pPr lvl="1">
              <a:spcBef>
                <a:spcPts val="300"/>
              </a:spcBef>
            </a:pPr>
            <a:r>
              <a:rPr lang="en-US" altLang="zh-CN" dirty="0"/>
              <a:t>schedule()</a:t>
            </a:r>
            <a:endParaRPr lang="en-US" altLang="zh-CN" dirty="0"/>
          </a:p>
          <a:p>
            <a:pPr>
              <a:spcBef>
                <a:spcPts val="300"/>
              </a:spcBef>
            </a:pPr>
            <a:r>
              <a:rPr lang="zh-CN" altLang="en-US" dirty="0">
                <a:latin typeface="华文新魏"/>
                <a:cs typeface="华文新魏"/>
              </a:rPr>
              <a:t>进程创建</a:t>
            </a:r>
            <a:endParaRPr lang="zh-CN" altLang="en-US" dirty="0">
              <a:latin typeface="华文新魏"/>
              <a:cs typeface="华文新魏"/>
            </a:endParaRPr>
          </a:p>
          <a:p>
            <a:pPr lvl="1">
              <a:spcBef>
                <a:spcPts val="300"/>
              </a:spcBef>
            </a:pPr>
            <a:r>
              <a:rPr lang="en-US" altLang="zh-CN" dirty="0"/>
              <a:t>wake_up_forked_process() </a:t>
            </a:r>
            <a:endParaRPr lang="en-US" altLang="zh-CN" dirty="0"/>
          </a:p>
          <a:p>
            <a:pPr>
              <a:spcBef>
                <a:spcPts val="300"/>
              </a:spcBef>
            </a:pPr>
            <a:r>
              <a:rPr lang="zh-CN" altLang="en-US" dirty="0">
                <a:latin typeface="华文新魏"/>
                <a:cs typeface="华文新魏"/>
              </a:rPr>
              <a:t>进程退出</a:t>
            </a:r>
            <a:endParaRPr lang="zh-CN" altLang="en-US" dirty="0">
              <a:latin typeface="华文新魏"/>
              <a:cs typeface="华文新魏"/>
            </a:endParaRPr>
          </a:p>
          <a:p>
            <a:pPr lvl="1">
              <a:spcBef>
                <a:spcPts val="300"/>
              </a:spcBef>
            </a:pPr>
            <a:r>
              <a:rPr lang="en-US" altLang="zh-CN" dirty="0"/>
              <a:t>sched_exit()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9DB067-6AA4-4301-A4DC-62AA931BBE21}" type="slidenum">
              <a:rPr lang="en-US" altLang="zh-CN"/>
            </a:fld>
            <a:endParaRPr lang="en-US" altLang="zh-CN"/>
          </a:p>
        </p:txBody>
      </p:sp>
      <p:sp>
        <p:nvSpPr>
          <p:cNvPr id="858114" name="Rectangle 2"/>
          <p:cNvSpPr>
            <a:spLocks noGrp="1" noChangeArrowheads="1"/>
          </p:cNvSpPr>
          <p:nvPr>
            <p:ph type="title"/>
          </p:nvPr>
        </p:nvSpPr>
        <p:spPr/>
        <p:txBody>
          <a:bodyPr/>
          <a:lstStyle/>
          <a:p>
            <a:r>
              <a:rPr lang="en-US" altLang="zh-CN" dirty="0" err="1"/>
              <a:t>sleep_avg</a:t>
            </a:r>
            <a:r>
              <a:rPr lang="zh-CN" altLang="en-US" dirty="0"/>
              <a:t>与</a:t>
            </a:r>
            <a:r>
              <a:rPr lang="en-US" altLang="zh-CN" dirty="0" err="1"/>
              <a:t>sleep_time</a:t>
            </a:r>
            <a:r>
              <a:rPr lang="zh-CN" altLang="en-US" dirty="0"/>
              <a:t>的关系</a:t>
            </a:r>
            <a:endParaRPr lang="zh-CN" altLang="en-US" dirty="0"/>
          </a:p>
        </p:txBody>
      </p:sp>
      <p:sp>
        <p:nvSpPr>
          <p:cNvPr id="858115" name="Rectangle 3"/>
          <p:cNvSpPr>
            <a:spLocks noGrp="1" noChangeArrowheads="1"/>
          </p:cNvSpPr>
          <p:nvPr>
            <p:ph type="body" idx="1"/>
          </p:nvPr>
        </p:nvSpPr>
        <p:spPr/>
        <p:txBody>
          <a:bodyPr/>
          <a:lstStyle/>
          <a:p>
            <a:r>
              <a:rPr lang="zh-CN" altLang="en-US" dirty="0">
                <a:latin typeface="华文新魏"/>
                <a:cs typeface="华文新魏"/>
              </a:rPr>
              <a:t>基本原则</a:t>
            </a:r>
            <a:endParaRPr lang="zh-CN" altLang="en-US" dirty="0">
              <a:latin typeface="华文新魏"/>
              <a:cs typeface="华文新魏"/>
            </a:endParaRPr>
          </a:p>
          <a:p>
            <a:pPr lvl="1"/>
            <a:r>
              <a:rPr lang="zh-CN" altLang="en-US" dirty="0"/>
              <a:t>本次等待时间越长，</a:t>
            </a:r>
            <a:r>
              <a:rPr lang="en-US" altLang="zh-CN" dirty="0"/>
              <a:t>sleep_avg</a:t>
            </a:r>
            <a:r>
              <a:rPr lang="zh-CN" altLang="en-US" dirty="0"/>
              <a:t>应该更大</a:t>
            </a:r>
            <a:endParaRPr lang="zh-CN" altLang="en-US" dirty="0"/>
          </a:p>
          <a:p>
            <a:r>
              <a:rPr lang="zh-CN" altLang="en-US" dirty="0">
                <a:latin typeface="华文新魏"/>
                <a:cs typeface="华文新魏"/>
              </a:rPr>
              <a:t>例外情形</a:t>
            </a:r>
            <a:endParaRPr lang="zh-CN" altLang="en-US" dirty="0">
              <a:latin typeface="华文新魏"/>
              <a:cs typeface="华文新魏"/>
            </a:endParaRPr>
          </a:p>
          <a:p>
            <a:pPr lvl="1"/>
            <a:r>
              <a:rPr lang="zh-CN" altLang="en-US" dirty="0"/>
              <a:t>从 </a:t>
            </a:r>
            <a:r>
              <a:rPr lang="en-US" altLang="zh-CN" dirty="0"/>
              <a:t>TASK_UNINTERRUPTIBLE</a:t>
            </a:r>
            <a:r>
              <a:rPr lang="zh-CN" altLang="en-US" dirty="0"/>
              <a:t>状态唤醒的进程，尤其是休眠时间较长的进程，很有可能是</a:t>
            </a:r>
            <a:r>
              <a:rPr lang="zh-CN" altLang="en-US" dirty="0">
                <a:solidFill>
                  <a:srgbClr val="FF0000"/>
                </a:solidFill>
              </a:rPr>
              <a:t>等待某种资源</a:t>
            </a:r>
            <a:r>
              <a:rPr lang="zh-CN" altLang="en-US" dirty="0"/>
              <a:t>而休眠，则不应该受到等待时间的优先级奖励</a:t>
            </a:r>
            <a:endParaRPr lang="zh-CN" altLang="en-US" dirty="0"/>
          </a:p>
          <a:p>
            <a:pPr lvl="2"/>
            <a:r>
              <a:rPr lang="en-US" altLang="zh-CN" dirty="0">
                <a:latin typeface="华文新魏"/>
                <a:ea typeface="华文新魏"/>
                <a:cs typeface="华文新魏"/>
              </a:rPr>
              <a:t>sleep_avg </a:t>
            </a:r>
            <a:r>
              <a:rPr lang="zh-CN" altLang="en-US" dirty="0">
                <a:latin typeface="华文新魏"/>
                <a:ea typeface="华文新魏"/>
                <a:cs typeface="华文新魏"/>
              </a:rPr>
              <a:t>被限制在</a:t>
            </a:r>
            <a:r>
              <a:rPr lang="en-US" altLang="zh-CN" dirty="0">
                <a:solidFill>
                  <a:srgbClr val="0000FF"/>
                </a:solidFill>
                <a:latin typeface="华文新魏"/>
                <a:ea typeface="华文新魏"/>
                <a:cs typeface="华文新魏"/>
              </a:rPr>
              <a:t>INTERACTIVE_SLEEP(p)</a:t>
            </a:r>
            <a:r>
              <a:rPr lang="zh-CN" altLang="en-US" dirty="0">
                <a:latin typeface="华文新魏"/>
                <a:ea typeface="华文新魏"/>
                <a:cs typeface="华文新魏"/>
              </a:rPr>
              <a:t>范围内</a:t>
            </a:r>
            <a:endParaRPr lang="zh-CN" altLang="en-US" dirty="0">
              <a:latin typeface="华文新魏"/>
              <a:ea typeface="华文新魏"/>
              <a:cs typeface="华文新魏"/>
            </a:endParaRPr>
          </a:p>
          <a:p>
            <a:pPr lvl="2"/>
            <a:r>
              <a:rPr lang="zh-CN" altLang="en-US" dirty="0">
                <a:latin typeface="华文新魏"/>
                <a:ea typeface="华文新魏"/>
                <a:cs typeface="华文新魏"/>
              </a:rPr>
              <a:t>对已被认定为交互式的进程无效</a:t>
            </a:r>
            <a:endParaRPr lang="zh-CN" altLang="en-US" dirty="0">
              <a:latin typeface="华文新魏"/>
              <a:ea typeface="华文新魏"/>
              <a:cs typeface="华文新魏"/>
            </a:endParaRPr>
          </a:p>
          <a:p>
            <a:pPr lvl="1"/>
            <a:r>
              <a:rPr lang="zh-CN" altLang="en-US" dirty="0"/>
              <a:t>不是从</a:t>
            </a:r>
            <a:r>
              <a:rPr lang="en-US" altLang="zh-CN" dirty="0"/>
              <a:t>TASK_UNITERRUPTIBLE </a:t>
            </a:r>
            <a:r>
              <a:rPr lang="zh-CN" altLang="en-US" dirty="0"/>
              <a:t>状态中醒来的进程，如果</a:t>
            </a:r>
            <a:r>
              <a:rPr lang="zh-CN" altLang="en-US" dirty="0">
                <a:solidFill>
                  <a:srgbClr val="0000FF"/>
                </a:solidFill>
              </a:rPr>
              <a:t>本次等待时间过长，也不应该受到等待时间的优先级奖励</a:t>
            </a:r>
            <a:endParaRPr lang="zh-CN" altLang="en-US"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EECBE23-FA28-4A37-BEC2-15A40E42520E}" type="slidenum">
              <a:rPr lang="en-US" altLang="zh-CN"/>
            </a:fld>
            <a:endParaRPr lang="en-US" altLang="zh-CN"/>
          </a:p>
        </p:txBody>
      </p:sp>
      <p:sp>
        <p:nvSpPr>
          <p:cNvPr id="852994" name="Rectangle 2"/>
          <p:cNvSpPr>
            <a:spLocks noGrp="1" noChangeArrowheads="1"/>
          </p:cNvSpPr>
          <p:nvPr>
            <p:ph type="title"/>
          </p:nvPr>
        </p:nvSpPr>
        <p:spPr/>
        <p:txBody>
          <a:bodyPr/>
          <a:lstStyle/>
          <a:p>
            <a:r>
              <a:rPr lang="zh-CN" altLang="en-US" dirty="0"/>
              <a:t>进程优先级计算时机</a:t>
            </a:r>
            <a:endParaRPr lang="zh-CN" altLang="en-US" dirty="0"/>
          </a:p>
        </p:txBody>
      </p:sp>
      <p:sp>
        <p:nvSpPr>
          <p:cNvPr id="852995" name="Rectangle 3"/>
          <p:cNvSpPr>
            <a:spLocks noGrp="1" noChangeArrowheads="1"/>
          </p:cNvSpPr>
          <p:nvPr>
            <p:ph type="body" idx="1"/>
          </p:nvPr>
        </p:nvSpPr>
        <p:spPr>
          <a:xfrm>
            <a:off x="179512" y="1268413"/>
            <a:ext cx="8964488" cy="5589587"/>
          </a:xfrm>
        </p:spPr>
        <p:txBody>
          <a:bodyPr/>
          <a:lstStyle/>
          <a:p>
            <a:pPr>
              <a:lnSpc>
                <a:spcPts val="2460"/>
              </a:lnSpc>
            </a:pPr>
            <a:r>
              <a:rPr lang="zh-CN" altLang="en-US" dirty="0">
                <a:latin typeface="STXinwei" panose="02010800040101010101" pitchFamily="2" charset="-122"/>
                <a:ea typeface="STXinwei" panose="02010800040101010101" pitchFamily="2" charset="-122"/>
              </a:rPr>
              <a:t>创建进程 </a:t>
            </a:r>
            <a:endParaRPr lang="zh-CN" altLang="en-US"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子进程继承父进程动态优先级，并添加到父进程所在就绪队列</a:t>
            </a:r>
            <a:r>
              <a:rPr lang="en-US" altLang="zh-CN" sz="2000" dirty="0">
                <a:latin typeface="STXinwei" panose="02010800040101010101" pitchFamily="2" charset="-122"/>
                <a:ea typeface="STXinwei" panose="02010800040101010101" pitchFamily="2" charset="-122"/>
              </a:rPr>
              <a:t>(</a:t>
            </a:r>
            <a:r>
              <a:rPr lang="en-US" altLang="zh-CN" sz="2000" dirty="0" err="1">
                <a:solidFill>
                  <a:srgbClr val="FF0000"/>
                </a:solidFill>
                <a:latin typeface="STXinwei" panose="02010800040101010101" pitchFamily="2" charset="-122"/>
                <a:ea typeface="STXinwei" panose="02010800040101010101" pitchFamily="2" charset="-122"/>
              </a:rPr>
              <a:t>wake_up_forked_process</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a:t>
            </a:r>
            <a:endParaRPr lang="zh-CN" altLang="en-US"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若父进程不在任何就绪队列（如 </a:t>
            </a:r>
            <a:r>
              <a:rPr lang="en-US" altLang="zh-CN" sz="2000" dirty="0">
                <a:latin typeface="STXinwei" panose="02010800040101010101" pitchFamily="2" charset="-122"/>
                <a:ea typeface="STXinwei" panose="02010800040101010101" pitchFamily="2" charset="-122"/>
              </a:rPr>
              <a:t>idle</a:t>
            </a:r>
            <a:r>
              <a:rPr lang="zh-CN" altLang="en-US" sz="2000" dirty="0">
                <a:latin typeface="STXinwei" panose="02010800040101010101" pitchFamily="2" charset="-122"/>
                <a:ea typeface="STXinwei" panose="02010800040101010101" pitchFamily="2" charset="-122"/>
              </a:rPr>
              <a:t>进程），调用</a:t>
            </a:r>
            <a:r>
              <a:rPr lang="en-US" altLang="zh-CN" sz="2000" dirty="0" err="1">
                <a:solidFill>
                  <a:srgbClr val="FF0000"/>
                </a:solidFill>
                <a:latin typeface="STXinwei" panose="02010800040101010101" pitchFamily="2" charset="-122"/>
                <a:ea typeface="STXinwei" panose="02010800040101010101" pitchFamily="2" charset="-122"/>
              </a:rPr>
              <a:t>effect_prio</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函数计算动态优先级，并放置到相应就绪队列</a:t>
            </a:r>
            <a:endParaRPr lang="zh-CN" altLang="en-US" sz="2000" dirty="0">
              <a:latin typeface="STXinwei" panose="02010800040101010101" pitchFamily="2" charset="-122"/>
              <a:ea typeface="STXinwei" panose="02010800040101010101" pitchFamily="2" charset="-122"/>
            </a:endParaRPr>
          </a:p>
          <a:p>
            <a:pPr>
              <a:lnSpc>
                <a:spcPts val="2460"/>
              </a:lnSpc>
            </a:pPr>
            <a:r>
              <a:rPr lang="zh-CN" altLang="en-US" dirty="0">
                <a:latin typeface="STXinwei" panose="02010800040101010101" pitchFamily="2" charset="-122"/>
                <a:ea typeface="STXinwei" panose="02010800040101010101" pitchFamily="2" charset="-122"/>
              </a:rPr>
              <a:t>唤醒休眠进程 </a:t>
            </a:r>
            <a:endParaRPr lang="zh-CN" altLang="en-US"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调用 </a:t>
            </a:r>
            <a:r>
              <a:rPr lang="en-US" altLang="zh-CN" sz="2000" dirty="0">
                <a:solidFill>
                  <a:srgbClr val="FF0000"/>
                </a:solidFill>
                <a:latin typeface="STXinwei" panose="02010800040101010101" pitchFamily="2" charset="-122"/>
                <a:ea typeface="STXinwei" panose="02010800040101010101" pitchFamily="2" charset="-122"/>
              </a:rPr>
              <a:t>recalc_task_prio()</a:t>
            </a:r>
            <a:r>
              <a:rPr lang="zh-CN" altLang="en-US" sz="2000" dirty="0">
                <a:latin typeface="STXinwei" panose="02010800040101010101" pitchFamily="2" charset="-122"/>
                <a:ea typeface="STXinwei" panose="02010800040101010101" pitchFamily="2" charset="-122"/>
              </a:rPr>
              <a:t>设置动态优先级，并放置到相应就绪队列</a:t>
            </a:r>
            <a:endParaRPr lang="zh-CN" altLang="en-US" sz="2000" dirty="0">
              <a:latin typeface="STXinwei" panose="02010800040101010101" pitchFamily="2" charset="-122"/>
              <a:ea typeface="STXinwei" panose="02010800040101010101" pitchFamily="2" charset="-122"/>
            </a:endParaRPr>
          </a:p>
          <a:p>
            <a:pPr>
              <a:lnSpc>
                <a:spcPts val="2460"/>
              </a:lnSpc>
            </a:pPr>
            <a:r>
              <a:rPr lang="zh-CN" altLang="en-US" dirty="0">
                <a:latin typeface="STXinwei" panose="02010800040101010101" pitchFamily="2" charset="-122"/>
                <a:ea typeface="STXinwei" panose="02010800040101010101" pitchFamily="2" charset="-122"/>
              </a:rPr>
              <a:t>从 </a:t>
            </a:r>
            <a:r>
              <a:rPr lang="en-US" altLang="zh-CN" dirty="0">
                <a:latin typeface="STXinwei" panose="02010800040101010101" pitchFamily="2" charset="-122"/>
                <a:ea typeface="STXinwei" panose="02010800040101010101" pitchFamily="2" charset="-122"/>
              </a:rPr>
              <a:t>TASK_INTERRUPTIBLE</a:t>
            </a:r>
            <a:r>
              <a:rPr lang="zh-CN" altLang="en-US" dirty="0">
                <a:latin typeface="STXinwei" panose="02010800040101010101" pitchFamily="2" charset="-122"/>
                <a:ea typeface="STXinwei" panose="02010800040101010101" pitchFamily="2" charset="-122"/>
              </a:rPr>
              <a:t>状态中被唤醒的进程 </a:t>
            </a:r>
            <a:endParaRPr lang="zh-CN" altLang="en-US"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调用 </a:t>
            </a:r>
            <a:r>
              <a:rPr lang="en-US" altLang="zh-CN" sz="2000" dirty="0">
                <a:solidFill>
                  <a:srgbClr val="FF0000"/>
                </a:solidFill>
                <a:latin typeface="STXinwei" panose="02010800040101010101" pitchFamily="2" charset="-122"/>
                <a:ea typeface="STXinwei" panose="02010800040101010101" pitchFamily="2" charset="-122"/>
              </a:rPr>
              <a:t>recalc_task_prio()</a:t>
            </a:r>
            <a:r>
              <a:rPr lang="zh-CN" altLang="en-US" sz="2000" dirty="0">
                <a:latin typeface="STXinwei" panose="02010800040101010101" pitchFamily="2" charset="-122"/>
                <a:ea typeface="STXinwei" panose="02010800040101010101" pitchFamily="2" charset="-122"/>
              </a:rPr>
              <a:t>修正优先级</a:t>
            </a:r>
            <a:endParaRPr lang="zh-CN" altLang="en-US" sz="2000" dirty="0">
              <a:latin typeface="STXinwei" panose="02010800040101010101" pitchFamily="2" charset="-122"/>
              <a:ea typeface="STXinwei" panose="02010800040101010101" pitchFamily="2" charset="-122"/>
            </a:endParaRPr>
          </a:p>
          <a:p>
            <a:pPr>
              <a:lnSpc>
                <a:spcPts val="2460"/>
              </a:lnSpc>
            </a:pPr>
            <a:r>
              <a:rPr lang="zh-CN" altLang="en-US" dirty="0">
                <a:latin typeface="STXinwei" panose="02010800040101010101" pitchFamily="2" charset="-122"/>
                <a:ea typeface="STXinwei" panose="02010800040101010101" pitchFamily="2" charset="-122"/>
              </a:rPr>
              <a:t>进程因时间片相关原因被剥夺 </a:t>
            </a:r>
            <a:r>
              <a:rPr lang="en-US" altLang="zh-CN" dirty="0">
                <a:latin typeface="STXinwei" panose="02010800040101010101" pitchFamily="2" charset="-122"/>
                <a:ea typeface="STXinwei" panose="02010800040101010101" pitchFamily="2" charset="-122"/>
              </a:rPr>
              <a:t>CPU </a:t>
            </a:r>
            <a:endParaRPr lang="en-US" altLang="zh-CN"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在 </a:t>
            </a:r>
            <a:r>
              <a:rPr lang="en-US" altLang="zh-CN" sz="2000" dirty="0" err="1">
                <a:latin typeface="STXinwei" panose="02010800040101010101" pitchFamily="2" charset="-122"/>
                <a:ea typeface="STXinwei" panose="02010800040101010101" pitchFamily="2" charset="-122"/>
              </a:rPr>
              <a:t>schedule_tick</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中调用</a:t>
            </a:r>
            <a:r>
              <a:rPr lang="en-US" altLang="zh-CN" sz="2000" dirty="0" err="1">
                <a:solidFill>
                  <a:srgbClr val="FF0000"/>
                </a:solidFill>
                <a:latin typeface="STXinwei" panose="02010800040101010101" pitchFamily="2" charset="-122"/>
                <a:ea typeface="STXinwei" panose="02010800040101010101" pitchFamily="2" charset="-122"/>
              </a:rPr>
              <a:t>effect_prio</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重新计算优先级，重新入队</a:t>
            </a:r>
            <a:endParaRPr lang="zh-CN" altLang="en-US" sz="2000" dirty="0">
              <a:latin typeface="STXinwei" panose="02010800040101010101" pitchFamily="2" charset="-122"/>
              <a:ea typeface="STXinwei" panose="02010800040101010101" pitchFamily="2" charset="-122"/>
            </a:endParaRPr>
          </a:p>
          <a:p>
            <a:pPr>
              <a:lnSpc>
                <a:spcPts val="2460"/>
              </a:lnSpc>
            </a:pPr>
            <a:r>
              <a:rPr lang="zh-CN" altLang="en-US" dirty="0">
                <a:latin typeface="STXinwei" panose="02010800040101010101" pitchFamily="2" charset="-122"/>
                <a:ea typeface="STXinwei" panose="02010800040101010101" pitchFamily="2" charset="-122"/>
              </a:rPr>
              <a:t>其它时机</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主动要求改变优先级情况</a:t>
            </a:r>
            <a:r>
              <a:rPr lang="en-US" altLang="zh-CN" dirty="0">
                <a:latin typeface="STXinwei" panose="02010800040101010101" pitchFamily="2" charset="-122"/>
                <a:ea typeface="STXinwei" panose="02010800040101010101" pitchFamily="2" charset="-122"/>
              </a:rPr>
              <a:t>)</a:t>
            </a:r>
            <a:endParaRPr lang="zh-CN" altLang="en-US"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rPr>
              <a:t>idle</a:t>
            </a:r>
            <a:r>
              <a:rPr lang="zh-CN" altLang="en-US" sz="2000" dirty="0">
                <a:latin typeface="STXinwei" panose="02010800040101010101" pitchFamily="2" charset="-122"/>
                <a:ea typeface="STXinwei" panose="02010800040101010101" pitchFamily="2" charset="-122"/>
              </a:rPr>
              <a:t>进程初始化（</a:t>
            </a:r>
            <a:r>
              <a:rPr lang="en-US" altLang="zh-CN" sz="2000" dirty="0" err="1">
                <a:latin typeface="STXinwei" panose="02010800040101010101" pitchFamily="2" charset="-122"/>
                <a:ea typeface="STXinwei" panose="02010800040101010101" pitchFamily="2" charset="-122"/>
              </a:rPr>
              <a:t>init_idle</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负载平衡（</a:t>
            </a:r>
            <a:r>
              <a:rPr lang="en-US" altLang="zh-CN" sz="2000" dirty="0" err="1">
                <a:latin typeface="STXinwei" panose="02010800040101010101" pitchFamily="2" charset="-122"/>
                <a:ea typeface="STXinwei" panose="02010800040101010101" pitchFamily="2" charset="-122"/>
              </a:rPr>
              <a:t>move_task_away</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修改</a:t>
            </a:r>
            <a:r>
              <a:rPr lang="en-US" altLang="zh-CN" sz="2000" dirty="0">
                <a:latin typeface="STXinwei" panose="02010800040101010101" pitchFamily="2" charset="-122"/>
                <a:ea typeface="STXinwei" panose="02010800040101010101" pitchFamily="2" charset="-122"/>
              </a:rPr>
              <a:t>nice</a:t>
            </a:r>
            <a:r>
              <a:rPr lang="zh-CN" altLang="en-US" sz="2000" dirty="0">
                <a:latin typeface="STXinwei" panose="02010800040101010101" pitchFamily="2" charset="-122"/>
                <a:ea typeface="STXinwei" panose="02010800040101010101" pitchFamily="2" charset="-122"/>
              </a:rPr>
              <a:t>值（</a:t>
            </a:r>
            <a:r>
              <a:rPr lang="en-US" altLang="zh-CN" sz="2000" dirty="0" err="1">
                <a:latin typeface="STXinwei" panose="02010800040101010101" pitchFamily="2" charset="-122"/>
                <a:ea typeface="STXinwei" panose="02010800040101010101" pitchFamily="2" charset="-122"/>
              </a:rPr>
              <a:t>set_user_nice</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修改调度策略（</a:t>
            </a:r>
            <a:r>
              <a:rPr lang="en-US" altLang="zh-CN" sz="2000" dirty="0" err="1">
                <a:latin typeface="STXinwei" panose="02010800040101010101" pitchFamily="2" charset="-122"/>
                <a:ea typeface="STXinwei" panose="02010800040101010101" pitchFamily="2" charset="-122"/>
              </a:rPr>
              <a:t>setscheduler</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zh-CN" altLang="en-US" sz="2000" dirty="0">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892345F-6B2B-483C-9738-AE80005E87F4}" type="slidenum">
              <a:rPr lang="en-US" altLang="zh-CN"/>
            </a:fld>
            <a:endParaRPr lang="en-US" altLang="zh-CN"/>
          </a:p>
        </p:txBody>
      </p:sp>
      <p:sp>
        <p:nvSpPr>
          <p:cNvPr id="863234" name="Rectangle 2"/>
          <p:cNvSpPr>
            <a:spLocks noGrp="1" noChangeArrowheads="1"/>
          </p:cNvSpPr>
          <p:nvPr>
            <p:ph type="title"/>
          </p:nvPr>
        </p:nvSpPr>
        <p:spPr/>
        <p:txBody>
          <a:bodyPr/>
          <a:lstStyle/>
          <a:p>
            <a:r>
              <a:rPr lang="zh-CN" altLang="en-US" dirty="0"/>
              <a:t>交互式进程的考虑</a:t>
            </a:r>
            <a:endParaRPr lang="zh-CN" altLang="en-US" dirty="0"/>
          </a:p>
        </p:txBody>
      </p:sp>
      <p:sp>
        <p:nvSpPr>
          <p:cNvPr id="863235"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内核有四处对交互式进程的优先考虑 </a:t>
            </a:r>
            <a:endParaRPr lang="zh-CN" altLang="en-US" dirty="0">
              <a:latin typeface="华文新魏"/>
              <a:cs typeface="华文新魏"/>
            </a:endParaRPr>
          </a:p>
          <a:p>
            <a:pPr lvl="1">
              <a:spcBef>
                <a:spcPts val="300"/>
              </a:spcBef>
            </a:pPr>
            <a:r>
              <a:rPr lang="en-US" altLang="zh-CN" dirty="0" err="1"/>
              <a:t>sleep_avg</a:t>
            </a:r>
            <a:endParaRPr lang="en-US" altLang="zh-CN" dirty="0"/>
          </a:p>
          <a:p>
            <a:pPr lvl="2">
              <a:spcBef>
                <a:spcPts val="300"/>
              </a:spcBef>
            </a:pPr>
            <a:r>
              <a:rPr lang="zh-CN" altLang="en-US" dirty="0">
                <a:latin typeface="华文新魏"/>
                <a:ea typeface="华文新魏"/>
                <a:cs typeface="华文新魏"/>
              </a:rPr>
              <a:t>交互式进程因为休眠次数多、时间长，</a:t>
            </a:r>
            <a:r>
              <a:rPr lang="en-US" altLang="zh-CN" dirty="0" err="1">
                <a:latin typeface="华文新魏"/>
                <a:ea typeface="华文新魏"/>
                <a:cs typeface="华文新魏"/>
              </a:rPr>
              <a:t>sleep_avg</a:t>
            </a:r>
            <a:r>
              <a:rPr lang="zh-CN" altLang="en-US" dirty="0">
                <a:latin typeface="华文新魏"/>
                <a:ea typeface="华文新魏"/>
                <a:cs typeface="华文新魏"/>
              </a:rPr>
              <a:t>也会相对更大一些</a:t>
            </a:r>
            <a:endParaRPr lang="zh-CN" altLang="en-US" dirty="0">
              <a:latin typeface="华文新魏"/>
              <a:ea typeface="华文新魏"/>
              <a:cs typeface="华文新魏"/>
            </a:endParaRPr>
          </a:p>
          <a:p>
            <a:pPr lvl="1">
              <a:spcBef>
                <a:spcPts val="300"/>
              </a:spcBef>
            </a:pPr>
            <a:r>
              <a:rPr lang="en-US" altLang="zh-CN" dirty="0"/>
              <a:t>interactive_credit</a:t>
            </a:r>
            <a:endParaRPr lang="en-US" altLang="zh-CN" dirty="0"/>
          </a:p>
          <a:p>
            <a:pPr lvl="2">
              <a:spcBef>
                <a:spcPts val="300"/>
              </a:spcBef>
            </a:pPr>
            <a:r>
              <a:rPr lang="zh-CN" altLang="en-US" dirty="0">
                <a:latin typeface="华文新魏"/>
                <a:ea typeface="华文新魏"/>
                <a:cs typeface="华文新魏"/>
              </a:rPr>
              <a:t>记录进程的交互程度</a:t>
            </a:r>
            <a:endParaRPr lang="en-US" altLang="zh-CN" dirty="0">
              <a:latin typeface="华文新魏"/>
              <a:ea typeface="华文新魏"/>
              <a:cs typeface="华文新魏"/>
            </a:endParaRPr>
          </a:p>
          <a:p>
            <a:pPr lvl="2">
              <a:spcBef>
                <a:spcPts val="300"/>
              </a:spcBef>
            </a:pPr>
            <a:r>
              <a:rPr lang="zh-CN" altLang="en-US" dirty="0">
                <a:latin typeface="华文新魏"/>
                <a:ea typeface="华文新魏"/>
                <a:cs typeface="华文新魏"/>
              </a:rPr>
              <a:t>判断进程是否是交互式进程 </a:t>
            </a:r>
            <a:endParaRPr lang="zh-CN" altLang="en-US" dirty="0">
              <a:latin typeface="华文新魏"/>
              <a:ea typeface="华文新魏"/>
              <a:cs typeface="华文新魏"/>
            </a:endParaRPr>
          </a:p>
          <a:p>
            <a:pPr lvl="1">
              <a:spcBef>
                <a:spcPts val="300"/>
              </a:spcBef>
            </a:pPr>
            <a:r>
              <a:rPr lang="zh-CN" altLang="en-US" dirty="0"/>
              <a:t> </a:t>
            </a:r>
            <a:r>
              <a:rPr lang="en-US" altLang="zh-CN" dirty="0"/>
              <a:t>TASK_INTERACTIVE()</a:t>
            </a:r>
            <a:r>
              <a:rPr lang="zh-CN" altLang="en-US" dirty="0"/>
              <a:t>宏</a:t>
            </a:r>
            <a:endParaRPr lang="zh-CN" altLang="en-US" dirty="0"/>
          </a:p>
          <a:p>
            <a:pPr lvl="1">
              <a:spcBef>
                <a:spcPts val="300"/>
              </a:spcBef>
            </a:pPr>
            <a:r>
              <a:rPr lang="zh-CN" altLang="en-US" dirty="0"/>
              <a:t>就绪等待时间的奖励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822643-B08F-4B01-AA7C-64F76A042CBE}" type="slidenum">
              <a:rPr lang="en-US" altLang="zh-CN"/>
            </a:fld>
            <a:endParaRPr lang="en-US" altLang="zh-CN"/>
          </a:p>
        </p:txBody>
      </p:sp>
      <p:sp>
        <p:nvSpPr>
          <p:cNvPr id="864258" name="Rectangle 2"/>
          <p:cNvSpPr>
            <a:spLocks noGrp="1" noChangeArrowheads="1"/>
          </p:cNvSpPr>
          <p:nvPr>
            <p:ph type="title"/>
          </p:nvPr>
        </p:nvSpPr>
        <p:spPr/>
        <p:txBody>
          <a:bodyPr/>
          <a:lstStyle/>
          <a:p>
            <a:r>
              <a:rPr lang="en-US" altLang="zh-CN" dirty="0"/>
              <a:t>interactive_credit</a:t>
            </a:r>
            <a:endParaRPr lang="en-US" altLang="zh-CN" dirty="0"/>
          </a:p>
        </p:txBody>
      </p:sp>
      <p:sp>
        <p:nvSpPr>
          <p:cNvPr id="864259"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记录进程的“交互程度”</a:t>
            </a:r>
            <a:endParaRPr lang="en-US" altLang="zh-CN" dirty="0">
              <a:latin typeface="华文新魏"/>
              <a:cs typeface="华文新魏"/>
            </a:endParaRPr>
          </a:p>
          <a:p>
            <a:pPr lvl="1">
              <a:spcBef>
                <a:spcPts val="300"/>
              </a:spcBef>
            </a:pPr>
            <a:r>
              <a:rPr lang="en-US" altLang="zh-CN" sz="2300" dirty="0"/>
              <a:t>-</a:t>
            </a:r>
            <a:r>
              <a:rPr lang="en-US" altLang="zh-CN" sz="2300" dirty="0">
                <a:solidFill>
                  <a:srgbClr val="FF0000"/>
                </a:solidFill>
              </a:rPr>
              <a:t>CREDIT_LIMIT</a:t>
            </a:r>
            <a:r>
              <a:rPr lang="en-US" altLang="zh-CN" sz="2300" dirty="0"/>
              <a:t>&lt;interactive_credit&lt;CREDIT_LIMIT+1</a:t>
            </a:r>
            <a:endParaRPr lang="en-US" altLang="zh-CN" sz="2300" dirty="0">
              <a:solidFill>
                <a:srgbClr val="FF0000"/>
              </a:solidFill>
            </a:endParaRPr>
          </a:p>
          <a:p>
            <a:pPr>
              <a:spcBef>
                <a:spcPts val="300"/>
              </a:spcBef>
            </a:pPr>
            <a:r>
              <a:rPr lang="zh-CN" altLang="en-US" dirty="0">
                <a:latin typeface="华文新魏"/>
                <a:cs typeface="华文新魏"/>
              </a:rPr>
              <a:t>进程被创建时，初值为 </a:t>
            </a:r>
            <a:r>
              <a:rPr lang="en-US" altLang="zh-CN" dirty="0">
                <a:latin typeface="华文新魏"/>
                <a:cs typeface="华文新魏"/>
              </a:rPr>
              <a:t>0</a:t>
            </a:r>
            <a:r>
              <a:rPr lang="zh-CN" altLang="en-US" dirty="0">
                <a:latin typeface="华文新魏"/>
                <a:cs typeface="华文新魏"/>
              </a:rPr>
              <a:t>，随后根据不同条件加 </a:t>
            </a:r>
            <a:r>
              <a:rPr lang="en-US" altLang="zh-CN" dirty="0">
                <a:latin typeface="华文新魏"/>
                <a:cs typeface="华文新魏"/>
              </a:rPr>
              <a:t>1 </a:t>
            </a:r>
            <a:r>
              <a:rPr lang="zh-CN" altLang="en-US" dirty="0">
                <a:latin typeface="华文新魏"/>
                <a:cs typeface="华文新魏"/>
              </a:rPr>
              <a:t>减 </a:t>
            </a:r>
            <a:r>
              <a:rPr lang="en-US" altLang="zh-CN" dirty="0">
                <a:latin typeface="华文新魏"/>
                <a:cs typeface="华文新魏"/>
              </a:rPr>
              <a:t>1</a:t>
            </a:r>
            <a:endParaRPr lang="en-US" altLang="zh-CN" dirty="0">
              <a:latin typeface="华文新魏"/>
              <a:cs typeface="华文新魏"/>
            </a:endParaRPr>
          </a:p>
          <a:p>
            <a:pPr>
              <a:spcBef>
                <a:spcPts val="300"/>
              </a:spcBef>
            </a:pPr>
            <a:r>
              <a:rPr lang="zh-CN" altLang="en-US" dirty="0">
                <a:latin typeface="华文新魏"/>
                <a:cs typeface="华文新魏"/>
              </a:rPr>
              <a:t>交互式进程的判断条件</a:t>
            </a:r>
            <a:endParaRPr lang="en-US" altLang="zh-CN" dirty="0">
              <a:latin typeface="华文新魏"/>
              <a:cs typeface="华文新魏"/>
            </a:endParaRPr>
          </a:p>
          <a:p>
            <a:pPr lvl="1">
              <a:spcBef>
                <a:spcPts val="300"/>
              </a:spcBef>
            </a:pPr>
            <a:r>
              <a:rPr lang="zh-CN" altLang="en-US" sz="2300" dirty="0"/>
              <a:t>若超过</a:t>
            </a:r>
            <a:r>
              <a:rPr lang="en-US" altLang="zh-CN" sz="2300" dirty="0"/>
              <a:t>CREDIT_LIMIT</a:t>
            </a:r>
            <a:r>
              <a:rPr lang="zh-CN" altLang="en-US" sz="2300" dirty="0"/>
              <a:t>，就不会再降下来</a:t>
            </a:r>
            <a:endParaRPr lang="en-US" altLang="zh-CN" sz="2300" dirty="0"/>
          </a:p>
          <a:p>
            <a:pPr lvl="2">
              <a:spcBef>
                <a:spcPts val="300"/>
              </a:spcBef>
            </a:pPr>
            <a:r>
              <a:rPr lang="zh-CN" altLang="en-US" sz="2300" dirty="0">
                <a:latin typeface="华文新魏"/>
                <a:ea typeface="华文新魏"/>
                <a:cs typeface="华文新魏"/>
              </a:rPr>
              <a:t>表示进程已经通过</a:t>
            </a:r>
            <a:r>
              <a:rPr lang="en-US" altLang="zh-CN" sz="2300" dirty="0">
                <a:latin typeface="华文新魏"/>
                <a:ea typeface="华文新魏"/>
                <a:cs typeface="华文新魏"/>
              </a:rPr>
              <a:t>“</a:t>
            </a:r>
            <a:r>
              <a:rPr lang="zh-CN" altLang="en-US" sz="2300" dirty="0">
                <a:latin typeface="华文新魏"/>
                <a:ea typeface="华文新魏"/>
                <a:cs typeface="华文新魏"/>
              </a:rPr>
              <a:t>交互式</a:t>
            </a:r>
            <a:r>
              <a:rPr lang="en-US" altLang="zh-CN" sz="2300" dirty="0">
                <a:latin typeface="华文新魏"/>
                <a:ea typeface="华文新魏"/>
                <a:cs typeface="华文新魏"/>
              </a:rPr>
              <a:t>”</a:t>
            </a:r>
            <a:r>
              <a:rPr lang="zh-CN" altLang="en-US" sz="2300" dirty="0">
                <a:latin typeface="华文新魏"/>
                <a:ea typeface="华文新魏"/>
                <a:cs typeface="华文新魏"/>
              </a:rPr>
              <a:t>测试，被认为是交互式进程</a:t>
            </a:r>
            <a:endParaRPr lang="en-US" altLang="zh-CN" sz="2300" dirty="0">
              <a:latin typeface="华文新魏"/>
              <a:ea typeface="华文新魏"/>
              <a:cs typeface="华文新魏"/>
            </a:endParaRPr>
          </a:p>
          <a:p>
            <a:pPr lvl="2">
              <a:spcBef>
                <a:spcPts val="300"/>
              </a:spcBef>
            </a:pPr>
            <a:r>
              <a:rPr lang="zh-CN" altLang="en-US" sz="2000" dirty="0">
                <a:latin typeface="华文新魏"/>
                <a:ea typeface="华文新魏"/>
                <a:cs typeface="华文新魏"/>
              </a:rPr>
              <a:t>一旦被认为是交互式进程，则永远按交互式进程对待</a:t>
            </a:r>
            <a:endParaRPr lang="en-US" altLang="zh-CN" sz="2300" dirty="0">
              <a:latin typeface="华文新魏"/>
              <a:ea typeface="华文新魏"/>
              <a:cs typeface="华文新魏"/>
            </a:endParaRPr>
          </a:p>
          <a:p>
            <a:pPr lvl="1">
              <a:spcBef>
                <a:spcPts val="300"/>
              </a:spcBef>
            </a:pPr>
            <a:r>
              <a:rPr lang="zh-CN" altLang="en-US" dirty="0"/>
              <a:t>只有进程</a:t>
            </a:r>
            <a:r>
              <a:rPr lang="zh-CN" altLang="en-US" dirty="0">
                <a:solidFill>
                  <a:srgbClr val="FF0000"/>
                </a:solidFill>
              </a:rPr>
              <a:t>多次休眠、且休眠的时间足够长</a:t>
            </a:r>
            <a:r>
              <a:rPr lang="zh-CN" altLang="en-US" dirty="0"/>
              <a:t>（长于运行时间、长于“交互式休眠”时间），才有可能被列为交互式进程</a:t>
            </a:r>
            <a:endParaRPr lang="zh-CN" altLang="en-US" dirty="0"/>
          </a:p>
          <a:p>
            <a:pPr lvl="2">
              <a:spcBef>
                <a:spcPts val="300"/>
              </a:spcBef>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822643-B08F-4B01-AA7C-64F76A042CBE}" type="slidenum">
              <a:rPr lang="en-US" altLang="zh-CN"/>
            </a:fld>
            <a:endParaRPr lang="en-US" altLang="zh-CN"/>
          </a:p>
        </p:txBody>
      </p:sp>
      <p:sp>
        <p:nvSpPr>
          <p:cNvPr id="864258" name="Rectangle 2"/>
          <p:cNvSpPr>
            <a:spLocks noGrp="1" noChangeArrowheads="1"/>
          </p:cNvSpPr>
          <p:nvPr>
            <p:ph type="title"/>
          </p:nvPr>
        </p:nvSpPr>
        <p:spPr/>
        <p:txBody>
          <a:bodyPr/>
          <a:lstStyle/>
          <a:p>
            <a:r>
              <a:rPr lang="en-US" altLang="zh-CN" dirty="0"/>
              <a:t>interactive_credit</a:t>
            </a:r>
            <a:r>
              <a:rPr lang="zh-CN" altLang="en-US" dirty="0"/>
              <a:t>的变化</a:t>
            </a:r>
            <a:endParaRPr lang="en-US" altLang="zh-CN" dirty="0"/>
          </a:p>
        </p:txBody>
      </p:sp>
      <p:sp>
        <p:nvSpPr>
          <p:cNvPr id="864259" name="Rectangle 3"/>
          <p:cNvSpPr>
            <a:spLocks noGrp="1" noChangeArrowheads="1"/>
          </p:cNvSpPr>
          <p:nvPr>
            <p:ph type="body" idx="1"/>
          </p:nvPr>
        </p:nvSpPr>
        <p:spPr/>
        <p:txBody>
          <a:bodyPr/>
          <a:lstStyle/>
          <a:p>
            <a:pPr>
              <a:spcBef>
                <a:spcPts val="0"/>
              </a:spcBef>
            </a:pPr>
            <a:r>
              <a:rPr lang="en-US" altLang="zh-CN" dirty="0">
                <a:latin typeface="华文新魏"/>
                <a:cs typeface="华文新魏"/>
              </a:rPr>
              <a:t>interactive_credit</a:t>
            </a:r>
            <a:r>
              <a:rPr lang="zh-CN" altLang="en-US" dirty="0">
                <a:latin typeface="华文新魏"/>
                <a:cs typeface="华文新魏"/>
              </a:rPr>
              <a:t>的递增（</a:t>
            </a:r>
            <a:r>
              <a:rPr lang="en-US" altLang="zh-CN" dirty="0">
                <a:latin typeface="华文新魏"/>
                <a:cs typeface="华文新魏"/>
              </a:rPr>
              <a:t>recalc_task_prio()</a:t>
            </a:r>
            <a:r>
              <a:rPr lang="zh-CN" altLang="en-US" dirty="0">
                <a:latin typeface="华文新魏"/>
                <a:cs typeface="华文新魏"/>
              </a:rPr>
              <a:t>中）</a:t>
            </a:r>
            <a:endParaRPr lang="zh-CN" altLang="en-US" dirty="0">
              <a:latin typeface="华文新魏"/>
              <a:cs typeface="华文新魏"/>
            </a:endParaRPr>
          </a:p>
          <a:p>
            <a:pPr lvl="1">
              <a:spcBef>
                <a:spcPts val="0"/>
              </a:spcBef>
            </a:pPr>
            <a:r>
              <a:rPr lang="zh-CN" altLang="en-US" dirty="0">
                <a:solidFill>
                  <a:srgbClr val="FF0000"/>
                </a:solidFill>
              </a:rPr>
              <a:t>用户进程</a:t>
            </a:r>
            <a:r>
              <a:rPr lang="zh-CN" altLang="en-US" dirty="0"/>
              <a:t>不是从</a:t>
            </a:r>
            <a:r>
              <a:rPr lang="en-US" altLang="zh-CN" dirty="0">
                <a:solidFill>
                  <a:srgbClr val="FF0000"/>
                </a:solidFill>
              </a:rPr>
              <a:t>TASK_UNINTERRUPTIBLE</a:t>
            </a:r>
            <a:r>
              <a:rPr lang="zh-CN" altLang="en-US" dirty="0"/>
              <a:t>唤醒，且</a:t>
            </a:r>
            <a:r>
              <a:rPr lang="en-US" altLang="zh-CN" dirty="0" err="1">
                <a:solidFill>
                  <a:srgbClr val="FF0000"/>
                </a:solidFill>
              </a:rPr>
              <a:t>sleep_time</a:t>
            </a:r>
            <a:r>
              <a:rPr lang="en-US" altLang="zh-CN" dirty="0">
                <a:solidFill>
                  <a:srgbClr val="FF0000"/>
                </a:solidFill>
              </a:rPr>
              <a:t> &gt; INTERACTIVE_SLEEP(p)</a:t>
            </a:r>
            <a:endParaRPr lang="en-US" altLang="zh-CN" dirty="0">
              <a:solidFill>
                <a:srgbClr val="FF0000"/>
              </a:solidFill>
            </a:endParaRPr>
          </a:p>
          <a:p>
            <a:pPr lvl="1">
              <a:spcBef>
                <a:spcPts val="0"/>
              </a:spcBef>
            </a:pPr>
            <a:r>
              <a:rPr lang="zh-CN" altLang="en-US" dirty="0"/>
              <a:t>除以上情况外，如果</a:t>
            </a:r>
            <a:r>
              <a:rPr lang="en-US" altLang="zh-CN" dirty="0" err="1">
                <a:solidFill>
                  <a:srgbClr val="FF0000"/>
                </a:solidFill>
              </a:rPr>
              <a:t>sleep_avg</a:t>
            </a:r>
            <a:r>
              <a:rPr lang="zh-CN" altLang="en-US" dirty="0">
                <a:solidFill>
                  <a:srgbClr val="FF0000"/>
                </a:solidFill>
              </a:rPr>
              <a:t>经过</a:t>
            </a:r>
            <a:r>
              <a:rPr lang="en-US" altLang="zh-CN" dirty="0" err="1">
                <a:solidFill>
                  <a:srgbClr val="FF0000"/>
                </a:solidFill>
              </a:rPr>
              <a:t>sleep_time</a:t>
            </a:r>
            <a:r>
              <a:rPr lang="zh-CN" altLang="en-US" dirty="0">
                <a:solidFill>
                  <a:srgbClr val="FF0000"/>
                </a:solidFill>
              </a:rPr>
              <a:t>调整后大于</a:t>
            </a:r>
            <a:r>
              <a:rPr lang="en-US" altLang="zh-CN" dirty="0">
                <a:solidFill>
                  <a:srgbClr val="FF0000"/>
                </a:solidFill>
              </a:rPr>
              <a:t>NS_MAX_SLEEP_AVG</a:t>
            </a:r>
            <a:endParaRPr lang="zh-CN" altLang="en-US" dirty="0">
              <a:solidFill>
                <a:srgbClr val="FF0000"/>
              </a:solidFill>
            </a:endParaRPr>
          </a:p>
          <a:p>
            <a:pPr lvl="1">
              <a:spcBef>
                <a:spcPts val="0"/>
              </a:spcBef>
            </a:pPr>
            <a:r>
              <a:rPr lang="zh-CN" altLang="en-US" dirty="0"/>
              <a:t>一旦</a:t>
            </a:r>
            <a:r>
              <a:rPr lang="en-US" altLang="zh-CN" dirty="0"/>
              <a:t>interactive_credit</a:t>
            </a:r>
            <a:r>
              <a:rPr lang="zh-CN" altLang="en-US" dirty="0"/>
              <a:t>超过</a:t>
            </a:r>
            <a:r>
              <a:rPr lang="en-US" altLang="zh-CN" dirty="0"/>
              <a:t>CREDIT_LIMIT</a:t>
            </a:r>
            <a:r>
              <a:rPr lang="zh-CN" altLang="en-US" dirty="0"/>
              <a:t>，将不再增加</a:t>
            </a:r>
            <a:endParaRPr lang="en-US" altLang="zh-CN" dirty="0"/>
          </a:p>
          <a:p>
            <a:pPr lvl="2">
              <a:spcBef>
                <a:spcPts val="0"/>
              </a:spcBef>
            </a:pPr>
            <a:r>
              <a:rPr lang="en-US" altLang="zh-CN" dirty="0">
                <a:latin typeface="华文新魏"/>
                <a:ea typeface="华文新魏"/>
                <a:cs typeface="华文新魏"/>
              </a:rPr>
              <a:t>interactive_credit </a:t>
            </a:r>
            <a:r>
              <a:rPr lang="zh-CN" altLang="en-US" dirty="0">
                <a:latin typeface="华文新魏"/>
                <a:ea typeface="华文新魏"/>
                <a:cs typeface="华文新魏"/>
              </a:rPr>
              <a:t>最大值为 </a:t>
            </a:r>
            <a:r>
              <a:rPr lang="en-US" altLang="zh-CN" dirty="0">
                <a:latin typeface="华文新魏"/>
                <a:ea typeface="华文新魏"/>
                <a:cs typeface="华文新魏"/>
              </a:rPr>
              <a:t>CREDIT_LIMIT+1</a:t>
            </a:r>
            <a:endParaRPr lang="zh-CN" altLang="en-US" dirty="0">
              <a:latin typeface="华文新魏"/>
              <a:ea typeface="华文新魏"/>
              <a:cs typeface="华文新魏"/>
            </a:endParaRPr>
          </a:p>
          <a:p>
            <a:pPr>
              <a:spcBef>
                <a:spcPts val="0"/>
              </a:spcBef>
            </a:pPr>
            <a:r>
              <a:rPr lang="en-US" altLang="zh-CN" dirty="0">
                <a:latin typeface="华文新魏"/>
                <a:cs typeface="华文新魏"/>
              </a:rPr>
              <a:t>interactive_credit</a:t>
            </a:r>
            <a:r>
              <a:rPr lang="zh-CN" altLang="en-US" dirty="0">
                <a:latin typeface="华文新魏"/>
                <a:cs typeface="华文新魏"/>
              </a:rPr>
              <a:t>的递减（</a:t>
            </a:r>
            <a:r>
              <a:rPr lang="en-US" altLang="zh-CN" dirty="0">
                <a:latin typeface="华文新魏"/>
                <a:cs typeface="华文新魏"/>
              </a:rPr>
              <a:t>schedule() </a:t>
            </a:r>
            <a:r>
              <a:rPr lang="zh-CN" altLang="en-US" dirty="0">
                <a:latin typeface="华文新魏"/>
                <a:cs typeface="华文新魏"/>
              </a:rPr>
              <a:t>中）</a:t>
            </a:r>
            <a:endParaRPr lang="zh-CN" altLang="en-US" dirty="0">
              <a:latin typeface="华文新魏"/>
              <a:cs typeface="华文新魏"/>
            </a:endParaRPr>
          </a:p>
          <a:p>
            <a:pPr lvl="1">
              <a:spcBef>
                <a:spcPts val="0"/>
              </a:spcBef>
            </a:pPr>
            <a:r>
              <a:rPr lang="zh-CN" altLang="en-US" dirty="0"/>
              <a:t>被切换进程的</a:t>
            </a:r>
            <a:r>
              <a:rPr lang="en-US" altLang="zh-CN" dirty="0" err="1"/>
              <a:t>sleep_avg</a:t>
            </a:r>
            <a:r>
              <a:rPr lang="zh-CN" altLang="en-US" dirty="0"/>
              <a:t>经</a:t>
            </a:r>
            <a:r>
              <a:rPr lang="en-US" altLang="zh-CN" dirty="0" err="1"/>
              <a:t>run_time</a:t>
            </a:r>
            <a:r>
              <a:rPr lang="zh-CN" altLang="en-US" dirty="0"/>
              <a:t>修正后，若满足</a:t>
            </a:r>
            <a:endParaRPr lang="zh-CN" altLang="en-US" dirty="0"/>
          </a:p>
          <a:p>
            <a:pPr lvl="2">
              <a:spcBef>
                <a:spcPts val="0"/>
              </a:spcBef>
            </a:pPr>
            <a:r>
              <a:rPr lang="en-US" altLang="zh-CN" sz="2300" dirty="0" err="1">
                <a:latin typeface="华文新魏"/>
                <a:ea typeface="华文新魏"/>
                <a:cs typeface="华文新魏"/>
              </a:rPr>
              <a:t>sleep_avg</a:t>
            </a:r>
            <a:r>
              <a:rPr lang="en-US" altLang="zh-CN" sz="2300" dirty="0">
                <a:latin typeface="华文新魏"/>
                <a:ea typeface="华文新魏"/>
                <a:cs typeface="华文新魏"/>
              </a:rPr>
              <a:t> &lt;= 0</a:t>
            </a:r>
            <a:endParaRPr lang="en-US" altLang="zh-CN" sz="2300" dirty="0">
              <a:latin typeface="华文新魏"/>
              <a:ea typeface="华文新魏"/>
              <a:cs typeface="华文新魏"/>
            </a:endParaRPr>
          </a:p>
          <a:p>
            <a:pPr lvl="2">
              <a:spcBef>
                <a:spcPts val="0"/>
              </a:spcBef>
            </a:pPr>
            <a:r>
              <a:rPr lang="en-US" altLang="zh-CN" sz="2200" dirty="0">
                <a:latin typeface="华文新魏"/>
                <a:ea typeface="华文新魏"/>
                <a:cs typeface="华文新魏"/>
              </a:rPr>
              <a:t>-CREDIT_LIMIT&lt;= interactive_credit&lt;= CREDIT_LIMIT</a:t>
            </a:r>
            <a:endParaRPr lang="en-US" altLang="zh-CN" sz="2200"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37A7C83-9E32-4AF7-9743-E87BFB292265}" type="slidenum">
              <a:rPr lang="en-US" altLang="zh-CN"/>
            </a:fld>
            <a:endParaRPr lang="en-US" altLang="zh-CN"/>
          </a:p>
        </p:txBody>
      </p:sp>
      <p:sp>
        <p:nvSpPr>
          <p:cNvPr id="871426" name="Rectangle 2"/>
          <p:cNvSpPr>
            <a:spLocks noGrp="1" noChangeArrowheads="1"/>
          </p:cNvSpPr>
          <p:nvPr>
            <p:ph type="title"/>
          </p:nvPr>
        </p:nvSpPr>
        <p:spPr/>
        <p:txBody>
          <a:bodyPr/>
          <a:lstStyle/>
          <a:p>
            <a:r>
              <a:rPr lang="en-US" altLang="zh-CN" dirty="0"/>
              <a:t>Linux 2.6</a:t>
            </a:r>
            <a:r>
              <a:rPr lang="zh-CN" altLang="en-US" dirty="0"/>
              <a:t>的负载平衡机制</a:t>
            </a:r>
            <a:endParaRPr lang="zh-CN" altLang="en-US" dirty="0"/>
          </a:p>
        </p:txBody>
      </p:sp>
      <p:sp>
        <p:nvSpPr>
          <p:cNvPr id="871427" name="Rectangle 3"/>
          <p:cNvSpPr>
            <a:spLocks noGrp="1" noChangeArrowheads="1"/>
          </p:cNvSpPr>
          <p:nvPr>
            <p:ph type="body" idx="1"/>
          </p:nvPr>
        </p:nvSpPr>
        <p:spPr/>
        <p:txBody>
          <a:bodyPr/>
          <a:lstStyle/>
          <a:p>
            <a:r>
              <a:rPr lang="en-US" altLang="zh-CN" dirty="0">
                <a:latin typeface="华文新魏"/>
                <a:cs typeface="华文新魏"/>
              </a:rPr>
              <a:t>Linux 2.4</a:t>
            </a:r>
            <a:r>
              <a:rPr lang="zh-CN" altLang="en-US" dirty="0">
                <a:latin typeface="华文新魏"/>
                <a:cs typeface="华文新魏"/>
              </a:rPr>
              <a:t>的负载平衡基本策略</a:t>
            </a:r>
            <a:endParaRPr lang="zh-CN" altLang="en-US" dirty="0">
              <a:latin typeface="华文新魏"/>
              <a:cs typeface="华文新魏"/>
            </a:endParaRPr>
          </a:p>
          <a:p>
            <a:pPr lvl="1"/>
            <a:r>
              <a:rPr lang="zh-CN" altLang="en-US" dirty="0"/>
              <a:t>基本方法</a:t>
            </a:r>
            <a:endParaRPr lang="zh-CN" altLang="en-US" dirty="0"/>
          </a:p>
          <a:p>
            <a:pPr lvl="2"/>
            <a:r>
              <a:rPr lang="zh-CN" altLang="en-US" dirty="0">
                <a:latin typeface="华文新魏"/>
                <a:ea typeface="华文新魏"/>
                <a:cs typeface="华文新魏"/>
              </a:rPr>
              <a:t>进程</a:t>
            </a:r>
            <a:r>
              <a:rPr lang="en-US" altLang="zh-CN" dirty="0">
                <a:latin typeface="华文新魏"/>
                <a:ea typeface="华文新魏"/>
                <a:cs typeface="华文新魏"/>
              </a:rPr>
              <a:t>p</a:t>
            </a:r>
            <a:r>
              <a:rPr lang="zh-CN" altLang="en-US" dirty="0">
                <a:latin typeface="华文新魏"/>
                <a:ea typeface="华文新魏"/>
                <a:cs typeface="华文新魏"/>
              </a:rPr>
              <a:t>被切换下来之后，如果还有</a:t>
            </a:r>
            <a:r>
              <a:rPr lang="en-US" altLang="zh-CN" dirty="0">
                <a:latin typeface="华文新魏"/>
                <a:ea typeface="华文新魏"/>
                <a:cs typeface="华文新魏"/>
              </a:rPr>
              <a:t>CPU</a:t>
            </a:r>
            <a:r>
              <a:rPr lang="zh-CN" altLang="en-US" dirty="0">
                <a:latin typeface="华文新魏"/>
                <a:ea typeface="华文新魏"/>
                <a:cs typeface="华文新魏"/>
              </a:rPr>
              <a:t>空闲，或者该</a:t>
            </a:r>
            <a:r>
              <a:rPr lang="en-US" altLang="zh-CN" dirty="0">
                <a:latin typeface="华文新魏"/>
                <a:ea typeface="华文新魏"/>
                <a:cs typeface="华文新魏"/>
              </a:rPr>
              <a:t>CPU</a:t>
            </a:r>
            <a:r>
              <a:rPr lang="zh-CN" altLang="en-US" dirty="0">
                <a:latin typeface="华文新魏"/>
                <a:ea typeface="华文新魏"/>
                <a:cs typeface="华文新魏"/>
              </a:rPr>
              <a:t>上运行的进程优先级比自己低，那么</a:t>
            </a:r>
            <a:r>
              <a:rPr lang="en-US" altLang="zh-CN" dirty="0">
                <a:latin typeface="华文新魏"/>
                <a:ea typeface="华文新魏"/>
                <a:cs typeface="华文新魏"/>
              </a:rPr>
              <a:t>p</a:t>
            </a:r>
            <a:r>
              <a:rPr lang="zh-CN" altLang="en-US" dirty="0">
                <a:latin typeface="华文新魏"/>
                <a:ea typeface="华文新魏"/>
                <a:cs typeface="华文新魏"/>
              </a:rPr>
              <a:t>就会被调度到那个</a:t>
            </a:r>
            <a:r>
              <a:rPr lang="en-US" altLang="zh-CN" dirty="0">
                <a:latin typeface="华文新魏"/>
                <a:ea typeface="华文新魏"/>
                <a:cs typeface="华文新魏"/>
              </a:rPr>
              <a:t>CPU</a:t>
            </a:r>
            <a:r>
              <a:rPr lang="zh-CN" altLang="en-US" dirty="0">
                <a:latin typeface="华文新魏"/>
                <a:ea typeface="华文新魏"/>
                <a:cs typeface="华文新魏"/>
              </a:rPr>
              <a:t>上运行</a:t>
            </a:r>
            <a:endParaRPr lang="en-US" altLang="zh-CN" dirty="0">
              <a:latin typeface="华文新魏"/>
              <a:ea typeface="华文新魏"/>
              <a:cs typeface="华文新魏"/>
            </a:endParaRPr>
          </a:p>
          <a:p>
            <a:pPr lvl="2"/>
            <a:r>
              <a:rPr lang="zh-CN" altLang="en-US" dirty="0">
                <a:latin typeface="华文新魏"/>
                <a:ea typeface="华文新魏"/>
                <a:cs typeface="华文新魏"/>
              </a:rPr>
              <a:t>内核使用该办法来实现负载平衡</a:t>
            </a:r>
            <a:endParaRPr lang="zh-CN" altLang="en-US" dirty="0">
              <a:latin typeface="华文新魏"/>
              <a:ea typeface="华文新魏"/>
              <a:cs typeface="华文新魏"/>
            </a:endParaRPr>
          </a:p>
          <a:p>
            <a:pPr lvl="1"/>
            <a:r>
              <a:rPr lang="zh-CN" altLang="en-US" dirty="0"/>
              <a:t>缺点</a:t>
            </a:r>
            <a:endParaRPr lang="zh-CN" altLang="en-US" dirty="0"/>
          </a:p>
          <a:p>
            <a:pPr lvl="2"/>
            <a:r>
              <a:rPr lang="zh-CN" altLang="en-US" dirty="0">
                <a:latin typeface="华文新魏"/>
                <a:ea typeface="华文新魏"/>
                <a:cs typeface="华文新魏"/>
              </a:rPr>
              <a:t>进程迁移比较频繁，交互式进程（或高优先级的进程）可能还会在 </a:t>
            </a:r>
            <a:r>
              <a:rPr lang="en-US" altLang="zh-CN" dirty="0">
                <a:latin typeface="华文新魏"/>
                <a:ea typeface="华文新魏"/>
                <a:cs typeface="华文新魏"/>
              </a:rPr>
              <a:t>CPU</a:t>
            </a:r>
            <a:r>
              <a:rPr lang="zh-CN" altLang="en-US" dirty="0">
                <a:latin typeface="华文新魏"/>
                <a:ea typeface="华文新魏"/>
                <a:cs typeface="华文新魏"/>
              </a:rPr>
              <a:t>之间不断“跳跃”</a:t>
            </a:r>
            <a:endParaRPr lang="zh-CN" altLang="en-US" dirty="0">
              <a:latin typeface="华文新魏"/>
              <a:ea typeface="华文新魏"/>
              <a:cs typeface="华文新魏"/>
            </a:endParaRPr>
          </a:p>
          <a:p>
            <a:r>
              <a:rPr lang="en-US" altLang="zh-CN" dirty="0">
                <a:latin typeface="华文新魏"/>
                <a:cs typeface="华文新魏"/>
              </a:rPr>
              <a:t>Linux 2.6</a:t>
            </a:r>
            <a:r>
              <a:rPr lang="zh-CN" altLang="en-US" dirty="0">
                <a:latin typeface="华文新魏"/>
                <a:cs typeface="华文新魏"/>
              </a:rPr>
              <a:t>的基本策略</a:t>
            </a:r>
            <a:endParaRPr lang="zh-CN" altLang="en-US" dirty="0">
              <a:latin typeface="华文新魏"/>
              <a:cs typeface="华文新魏"/>
            </a:endParaRPr>
          </a:p>
          <a:p>
            <a:pPr lvl="1"/>
            <a:r>
              <a:rPr lang="zh-CN" altLang="en-US" dirty="0"/>
              <a:t>采用</a:t>
            </a:r>
            <a:r>
              <a:rPr lang="zh-CN" altLang="en-US" dirty="0">
                <a:solidFill>
                  <a:srgbClr val="FF0000"/>
                </a:solidFill>
              </a:rPr>
              <a:t>相对集中</a:t>
            </a:r>
            <a:r>
              <a:rPr lang="zh-CN" altLang="en-US" dirty="0"/>
              <a:t>的负载平衡方案，分为“</a:t>
            </a:r>
            <a:r>
              <a:rPr lang="zh-CN" altLang="en-US" dirty="0">
                <a:solidFill>
                  <a:srgbClr val="FF0000"/>
                </a:solidFill>
              </a:rPr>
              <a:t>推</a:t>
            </a:r>
            <a:r>
              <a:rPr lang="zh-CN" altLang="en-US" dirty="0"/>
              <a:t>”和“</a:t>
            </a:r>
            <a:r>
              <a:rPr lang="zh-CN" altLang="en-US" dirty="0">
                <a:solidFill>
                  <a:srgbClr val="FF0000"/>
                </a:solidFill>
              </a:rPr>
              <a:t>拉</a:t>
            </a:r>
            <a:r>
              <a:rPr lang="zh-CN" altLang="en-US" dirty="0"/>
              <a:t>”两类操作</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54DB7B1-990A-447A-9852-A6CE0EC95618}" type="slidenum">
              <a:rPr lang="en-US" altLang="zh-CN"/>
            </a:fld>
            <a:endParaRPr lang="en-US" altLang="zh-CN"/>
          </a:p>
        </p:txBody>
      </p:sp>
      <p:sp>
        <p:nvSpPr>
          <p:cNvPr id="873474" name="Rectangle 2"/>
          <p:cNvSpPr>
            <a:spLocks noGrp="1" noChangeArrowheads="1"/>
          </p:cNvSpPr>
          <p:nvPr>
            <p:ph type="title"/>
          </p:nvPr>
        </p:nvSpPr>
        <p:spPr/>
        <p:txBody>
          <a:bodyPr/>
          <a:lstStyle/>
          <a:p>
            <a:r>
              <a:rPr lang="en-US" altLang="zh-CN"/>
              <a:t>Linux 2.6</a:t>
            </a:r>
            <a:r>
              <a:rPr lang="zh-CN" altLang="en-US"/>
              <a:t>负载均衡的“拉”操作</a:t>
            </a:r>
            <a:endParaRPr lang="zh-CN" altLang="en-US"/>
          </a:p>
        </p:txBody>
      </p:sp>
      <p:sp>
        <p:nvSpPr>
          <p:cNvPr id="873475" name="Rectangle 3"/>
          <p:cNvSpPr>
            <a:spLocks noGrp="1" noChangeArrowheads="1"/>
          </p:cNvSpPr>
          <p:nvPr>
            <p:ph type="body" idx="1"/>
          </p:nvPr>
        </p:nvSpPr>
        <p:spPr/>
        <p:txBody>
          <a:bodyPr/>
          <a:lstStyle/>
          <a:p>
            <a:r>
              <a:rPr lang="zh-CN" altLang="en-US" dirty="0">
                <a:latin typeface="华文新魏"/>
                <a:cs typeface="华文新魏"/>
              </a:rPr>
              <a:t>基本思想</a:t>
            </a:r>
            <a:endParaRPr lang="zh-CN" altLang="en-US" dirty="0">
              <a:latin typeface="华文新魏"/>
              <a:cs typeface="华文新魏"/>
            </a:endParaRPr>
          </a:p>
          <a:p>
            <a:pPr lvl="1"/>
            <a:r>
              <a:rPr lang="zh-CN" altLang="en-US" dirty="0"/>
              <a:t>当某个 </a:t>
            </a:r>
            <a:r>
              <a:rPr lang="en-US" altLang="zh-CN" dirty="0"/>
              <a:t>CPU</a:t>
            </a:r>
            <a:r>
              <a:rPr lang="zh-CN" altLang="en-US" dirty="0"/>
              <a:t>负载过轻、而另一 </a:t>
            </a:r>
            <a:r>
              <a:rPr lang="en-US" altLang="zh-CN" dirty="0"/>
              <a:t>CPU</a:t>
            </a:r>
            <a:r>
              <a:rPr lang="zh-CN" altLang="en-US" dirty="0"/>
              <a:t>负载较重时，系统会从重载 </a:t>
            </a:r>
            <a:r>
              <a:rPr lang="en-US" altLang="zh-CN" dirty="0"/>
              <a:t>CPU</a:t>
            </a:r>
            <a:r>
              <a:rPr lang="zh-CN" altLang="en-US" dirty="0"/>
              <a:t>上“拉”进程过来</a:t>
            </a:r>
            <a:endParaRPr lang="zh-CN" altLang="en-US" dirty="0"/>
          </a:p>
          <a:p>
            <a:pPr lvl="1"/>
            <a:r>
              <a:rPr lang="zh-CN" altLang="en-US" dirty="0"/>
              <a:t>“拉”的负载平衡操作实现在 </a:t>
            </a:r>
            <a:r>
              <a:rPr lang="en-US" altLang="zh-CN" dirty="0" err="1">
                <a:solidFill>
                  <a:srgbClr val="FF0000"/>
                </a:solidFill>
              </a:rPr>
              <a:t>load_balance</a:t>
            </a:r>
            <a:r>
              <a:rPr lang="en-US" altLang="zh-CN" dirty="0">
                <a:solidFill>
                  <a:srgbClr val="FF0000"/>
                </a:solidFill>
              </a:rPr>
              <a:t>() </a:t>
            </a:r>
            <a:r>
              <a:rPr lang="zh-CN" altLang="en-US" dirty="0"/>
              <a:t>函数中，有两种调用方式</a:t>
            </a:r>
            <a:endParaRPr lang="zh-CN" altLang="en-US" dirty="0"/>
          </a:p>
          <a:p>
            <a:pPr lvl="2"/>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忙平衡</a:t>
            </a:r>
            <a:r>
              <a:rPr lang="zh-CN" altLang="en-US" dirty="0">
                <a:latin typeface="华文新魏"/>
                <a:ea typeface="华文新魏"/>
                <a:cs typeface="华文新魏"/>
              </a:rPr>
              <a:t>”：当前 </a:t>
            </a:r>
            <a:r>
              <a:rPr lang="en-US" altLang="zh-CN" dirty="0">
                <a:latin typeface="华文新魏"/>
                <a:ea typeface="华文新魏"/>
                <a:cs typeface="华文新魏"/>
              </a:rPr>
              <a:t>CPU</a:t>
            </a:r>
            <a:r>
              <a:rPr lang="zh-CN" altLang="en-US" dirty="0">
                <a:latin typeface="华文新魏"/>
                <a:ea typeface="华文新魏"/>
                <a:cs typeface="华文新魏"/>
              </a:rPr>
              <a:t>不空闲</a:t>
            </a:r>
            <a:endParaRPr lang="zh-CN" altLang="en-US" dirty="0">
              <a:latin typeface="华文新魏"/>
              <a:ea typeface="华文新魏"/>
              <a:cs typeface="华文新魏"/>
            </a:endParaRPr>
          </a:p>
          <a:p>
            <a:pPr lvl="2"/>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空闲平衡</a:t>
            </a:r>
            <a:r>
              <a:rPr lang="zh-CN" altLang="en-US" dirty="0">
                <a:latin typeface="华文新魏"/>
                <a:ea typeface="华文新魏"/>
                <a:cs typeface="华文新魏"/>
              </a:rPr>
              <a:t>”：当前 </a:t>
            </a:r>
            <a:r>
              <a:rPr lang="en-US" altLang="zh-CN" dirty="0">
                <a:latin typeface="华文新魏"/>
                <a:ea typeface="华文新魏"/>
                <a:cs typeface="华文新魏"/>
              </a:rPr>
              <a:t>CPU</a:t>
            </a:r>
            <a:r>
              <a:rPr lang="zh-CN" altLang="en-US" dirty="0">
                <a:latin typeface="华文新魏"/>
                <a:ea typeface="华文新魏"/>
                <a:cs typeface="华文新魏"/>
              </a:rPr>
              <a:t>空闲</a:t>
            </a:r>
            <a:endParaRPr lang="zh-CN" altLang="en-US" dirty="0">
              <a:latin typeface="华文新魏"/>
              <a:ea typeface="华文新魏"/>
              <a:cs typeface="华文新魏"/>
            </a:endParaRPr>
          </a:p>
          <a:p>
            <a:pPr lvl="1"/>
            <a:r>
              <a:rPr lang="zh-CN" altLang="en-US" dirty="0"/>
              <a:t>“拉”进程的具体动作在</a:t>
            </a:r>
            <a:r>
              <a:rPr lang="en-US" altLang="zh-CN" dirty="0" err="1">
                <a:solidFill>
                  <a:srgbClr val="FF0000"/>
                </a:solidFill>
              </a:rPr>
              <a:t>pull_task</a:t>
            </a:r>
            <a:r>
              <a:rPr lang="en-US" altLang="zh-CN" dirty="0">
                <a:solidFill>
                  <a:srgbClr val="FF0000"/>
                </a:solidFill>
              </a:rPr>
              <a:t>()</a:t>
            </a:r>
            <a:r>
              <a:rPr lang="zh-CN" altLang="en-US" dirty="0"/>
              <a:t>函数中实现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中断处理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endParaRPr kumimoji="1" lang="zh-CN" altLang="en-US" dirty="0"/>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操作正常结束</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把等待传输的下一个进程设置为就绪态，让它占有设备或通道并启动数据传输</a:t>
            </a:r>
            <a:endParaRPr lang="en-US" altLang="zh-CN" sz="2400" dirty="0">
              <a:effectLst/>
              <a:latin typeface="华文新魏" charset="0"/>
              <a:ea typeface="华文新魏" charset="0"/>
              <a:cs typeface="华文新魏" charset="0"/>
            </a:endParaRPr>
          </a:p>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操作发生故障</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先向设备发命令索取状态字，分析产生故障的确切原因，再进行复执或请求人工干预</a:t>
            </a:r>
            <a:endParaRPr lang="en-US" altLang="zh-CN" sz="2400" dirty="0">
              <a:effectLst/>
              <a:latin typeface="华文新魏" charset="0"/>
              <a:ea typeface="华文新魏" charset="0"/>
              <a:cs typeface="华文新魏" charset="0"/>
            </a:endParaRPr>
          </a:p>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操作发生异常</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分析情况采取相应措施，向操作员报告，如通知操作员换卷、装纸等</a:t>
            </a:r>
            <a:endParaRPr lang="en-US" altLang="zh-CN" sz="2400" dirty="0">
              <a:effectLst/>
              <a:latin typeface="华文新魏" charset="0"/>
              <a:ea typeface="华文新魏" charset="0"/>
              <a:cs typeface="华文新魏" charset="0"/>
            </a:endParaRPr>
          </a:p>
          <a:p>
            <a:pPr marL="342900" indent="-342900">
              <a:spcBef>
                <a:spcPts val="0"/>
              </a:spcBef>
            </a:pPr>
            <a:r>
              <a:rPr lang="zh-CN" altLang="zh-CN" sz="2800" dirty="0">
                <a:effectLst/>
                <a:latin typeface="华文新魏" charset="0"/>
                <a:ea typeface="华文新魏" charset="0"/>
                <a:cs typeface="华文新魏" charset="0"/>
              </a:rPr>
              <a:t>设备报到或设备结束</a:t>
            </a:r>
            <a:endParaRPr lang="en-US" altLang="zh-CN"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表示有设备接入可供使用或设备断开暂停使用，操作系统应修改系统数据结构中相应设备的状态 </a:t>
            </a:r>
            <a:endParaRPr lang="en-US" altLang="zh-CN" sz="2400" dirty="0">
              <a:effectLst/>
              <a:latin typeface="华文新魏" charset="0"/>
              <a:ea typeface="华文新魏" charset="0"/>
              <a:cs typeface="华文新魏" charset="0"/>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7C5EB20-EDD5-4509-BBFE-E5420C925F5D}" type="slidenum">
              <a:rPr lang="en-US" altLang="zh-CN"/>
            </a:fld>
            <a:endParaRPr lang="en-US" altLang="zh-CN"/>
          </a:p>
        </p:txBody>
      </p:sp>
      <p:sp>
        <p:nvSpPr>
          <p:cNvPr id="874498" name="Rectangle 2"/>
          <p:cNvSpPr>
            <a:spLocks noGrp="1" noChangeArrowheads="1"/>
          </p:cNvSpPr>
          <p:nvPr>
            <p:ph type="title"/>
          </p:nvPr>
        </p:nvSpPr>
        <p:spPr/>
        <p:txBody>
          <a:bodyPr/>
          <a:lstStyle/>
          <a:p>
            <a:r>
              <a:rPr lang="en-US" altLang="zh-CN"/>
              <a:t>Linux 2.6</a:t>
            </a:r>
            <a:r>
              <a:rPr lang="zh-CN" altLang="en-US"/>
              <a:t>负载均衡的“忙平衡”</a:t>
            </a:r>
            <a:endParaRPr lang="zh-CN" altLang="en-US"/>
          </a:p>
        </p:txBody>
      </p:sp>
      <p:sp>
        <p:nvSpPr>
          <p:cNvPr id="874499" name="Rectangle 3"/>
          <p:cNvSpPr>
            <a:spLocks noGrp="1" noChangeArrowheads="1"/>
          </p:cNvSpPr>
          <p:nvPr>
            <p:ph type="body" idx="1"/>
          </p:nvPr>
        </p:nvSpPr>
        <p:spPr>
          <a:xfrm>
            <a:off x="0" y="1268413"/>
            <a:ext cx="9144000" cy="5589587"/>
          </a:xfrm>
        </p:spPr>
        <p:txBody>
          <a:bodyPr/>
          <a:lstStyle/>
          <a:p>
            <a:pPr>
              <a:spcBef>
                <a:spcPts val="0"/>
              </a:spcBef>
            </a:pPr>
            <a:r>
              <a:rPr lang="zh-CN" altLang="en-US" sz="2400" dirty="0"/>
              <a:t>基本方法</a:t>
            </a:r>
            <a:endParaRPr lang="zh-CN" altLang="en-US" sz="2400" dirty="0"/>
          </a:p>
          <a:p>
            <a:pPr lvl="1">
              <a:spcBef>
                <a:spcPts val="0"/>
              </a:spcBef>
            </a:pPr>
            <a:r>
              <a:rPr lang="zh-CN" altLang="en-US" sz="2200" dirty="0"/>
              <a:t>时钟中断周期性启动</a:t>
            </a:r>
            <a:r>
              <a:rPr lang="en-US" altLang="zh-CN" sz="2200" dirty="0" err="1"/>
              <a:t>load_balance</a:t>
            </a:r>
            <a:r>
              <a:rPr lang="en-US" altLang="zh-CN" sz="2200" dirty="0"/>
              <a:t>() </a:t>
            </a:r>
            <a:endParaRPr lang="zh-CN" altLang="en-US" sz="2200" dirty="0"/>
          </a:p>
          <a:p>
            <a:pPr>
              <a:spcBef>
                <a:spcPts val="0"/>
              </a:spcBef>
            </a:pPr>
            <a:r>
              <a:rPr lang="zh-CN" altLang="en-US" sz="2400" dirty="0">
                <a:solidFill>
                  <a:srgbClr val="0000FF"/>
                </a:solidFill>
              </a:rPr>
              <a:t>倾向于尽可能不做负载平衡</a:t>
            </a:r>
            <a:r>
              <a:rPr lang="zh-CN" altLang="en-US" sz="2400" dirty="0"/>
              <a:t>，对“拉”操作作出若干限制</a:t>
            </a:r>
            <a:endParaRPr lang="zh-CN" altLang="en-US" sz="2400" dirty="0"/>
          </a:p>
          <a:p>
            <a:pPr lvl="1">
              <a:spcBef>
                <a:spcPts val="0"/>
              </a:spcBef>
            </a:pPr>
            <a:r>
              <a:rPr lang="zh-CN" altLang="en-US" sz="2200" dirty="0"/>
              <a:t>最繁忙</a:t>
            </a:r>
            <a:r>
              <a:rPr lang="en-US" altLang="zh-CN" sz="2200" dirty="0"/>
              <a:t>CPU</a:t>
            </a:r>
            <a:r>
              <a:rPr lang="zh-CN" altLang="en-US" sz="2200" dirty="0"/>
              <a:t>的负载超过当前</a:t>
            </a:r>
            <a:r>
              <a:rPr lang="en-US" altLang="zh-CN" sz="2200" dirty="0"/>
              <a:t>CPU</a:t>
            </a:r>
            <a:r>
              <a:rPr lang="zh-CN" altLang="en-US" sz="2200" dirty="0"/>
              <a:t>负载的 </a:t>
            </a:r>
            <a:r>
              <a:rPr lang="en-US" altLang="zh-CN" sz="2200" dirty="0"/>
              <a:t>25% </a:t>
            </a:r>
            <a:r>
              <a:rPr lang="zh-CN" altLang="en-US" sz="2200" dirty="0"/>
              <a:t>时，才进行负载平衡 </a:t>
            </a:r>
            <a:endParaRPr lang="zh-CN" altLang="en-US" sz="2200" dirty="0"/>
          </a:p>
          <a:p>
            <a:pPr lvl="1">
              <a:spcBef>
                <a:spcPts val="0"/>
              </a:spcBef>
            </a:pPr>
            <a:r>
              <a:rPr lang="zh-CN" altLang="en-US" sz="2200" dirty="0">
                <a:solidFill>
                  <a:srgbClr val="FF0000"/>
                </a:solidFill>
              </a:rPr>
              <a:t>当前</a:t>
            </a:r>
            <a:r>
              <a:rPr lang="en-US" altLang="zh-CN" sz="2200" dirty="0">
                <a:solidFill>
                  <a:srgbClr val="FF0000"/>
                </a:solidFill>
              </a:rPr>
              <a:t>CPU</a:t>
            </a:r>
            <a:r>
              <a:rPr lang="zh-CN" altLang="en-US" sz="2200" dirty="0">
                <a:solidFill>
                  <a:srgbClr val="FF0000"/>
                </a:solidFill>
              </a:rPr>
              <a:t>负载</a:t>
            </a:r>
            <a:r>
              <a:rPr lang="zh-CN" altLang="en-US" sz="2200" dirty="0"/>
              <a:t>取当前真实负载与上一次执行负载平衡时的负载的</a:t>
            </a:r>
            <a:r>
              <a:rPr lang="zh-CN" altLang="en-US" sz="2200" dirty="0">
                <a:solidFill>
                  <a:srgbClr val="FF0000"/>
                </a:solidFill>
              </a:rPr>
              <a:t>较大值</a:t>
            </a:r>
            <a:r>
              <a:rPr lang="zh-CN" altLang="en-US" sz="2200" dirty="0"/>
              <a:t>，</a:t>
            </a:r>
            <a:r>
              <a:rPr lang="zh-CN" altLang="en-US" sz="2200" dirty="0">
                <a:solidFill>
                  <a:srgbClr val="FF0000"/>
                </a:solidFill>
              </a:rPr>
              <a:t>平滑负载凹值 </a:t>
            </a:r>
            <a:endParaRPr lang="zh-CN" altLang="en-US" sz="2200" dirty="0">
              <a:solidFill>
                <a:srgbClr val="FF0000"/>
              </a:solidFill>
            </a:endParaRPr>
          </a:p>
          <a:p>
            <a:pPr lvl="1">
              <a:spcBef>
                <a:spcPts val="0"/>
              </a:spcBef>
            </a:pPr>
            <a:r>
              <a:rPr lang="zh-CN" altLang="en-US" sz="2200" dirty="0">
                <a:solidFill>
                  <a:srgbClr val="FF0000"/>
                </a:solidFill>
              </a:rPr>
              <a:t>各</a:t>
            </a:r>
            <a:r>
              <a:rPr lang="en-US" altLang="zh-CN" sz="2200" dirty="0">
                <a:solidFill>
                  <a:srgbClr val="FF0000"/>
                </a:solidFill>
              </a:rPr>
              <a:t>CPU</a:t>
            </a:r>
            <a:r>
              <a:rPr lang="zh-CN" altLang="en-US" sz="2200" dirty="0">
                <a:solidFill>
                  <a:srgbClr val="FF0000"/>
                </a:solidFill>
              </a:rPr>
              <a:t>负载情况</a:t>
            </a:r>
            <a:r>
              <a:rPr lang="zh-CN" altLang="en-US" sz="2200" dirty="0"/>
              <a:t>取当前真实负载和上一次执行负载平衡时的负载的</a:t>
            </a:r>
            <a:r>
              <a:rPr lang="zh-CN" altLang="en-US" sz="2200" dirty="0">
                <a:solidFill>
                  <a:srgbClr val="FF0000"/>
                </a:solidFill>
              </a:rPr>
              <a:t>较小值</a:t>
            </a:r>
            <a:r>
              <a:rPr lang="zh-CN" altLang="en-US" sz="2200" dirty="0"/>
              <a:t>，</a:t>
            </a:r>
            <a:r>
              <a:rPr lang="zh-CN" altLang="en-US" sz="2200" dirty="0">
                <a:solidFill>
                  <a:srgbClr val="FF0000"/>
                </a:solidFill>
              </a:rPr>
              <a:t>平滑负载峰值 </a:t>
            </a:r>
            <a:endParaRPr lang="zh-CN" altLang="en-US" sz="2200" dirty="0">
              <a:solidFill>
                <a:srgbClr val="FF0000"/>
              </a:solidFill>
            </a:endParaRPr>
          </a:p>
          <a:p>
            <a:pPr lvl="1">
              <a:spcBef>
                <a:spcPts val="0"/>
              </a:spcBef>
            </a:pPr>
            <a:r>
              <a:rPr lang="zh-CN" altLang="en-US" sz="2200" dirty="0"/>
              <a:t>对源、目的两个就绪队列加锁之后，再确认一次源就绪队列负载没有减小，否则取消负载平衡动作 </a:t>
            </a:r>
            <a:endParaRPr lang="zh-CN" altLang="en-US" sz="2200" dirty="0"/>
          </a:p>
          <a:p>
            <a:pPr>
              <a:spcBef>
                <a:spcPts val="0"/>
              </a:spcBef>
            </a:pPr>
            <a:r>
              <a:rPr lang="zh-CN" altLang="en-US" sz="2400" dirty="0"/>
              <a:t>迁移方法</a:t>
            </a:r>
            <a:endParaRPr lang="zh-CN" altLang="en-US" sz="2400" dirty="0"/>
          </a:p>
          <a:p>
            <a:pPr lvl="1">
              <a:spcBef>
                <a:spcPts val="0"/>
              </a:spcBef>
            </a:pPr>
            <a:r>
              <a:rPr lang="zh-CN" altLang="en-US" sz="2200" dirty="0"/>
              <a:t>找到最繁忙的 </a:t>
            </a:r>
            <a:r>
              <a:rPr lang="en-US" altLang="zh-CN" sz="2200" dirty="0"/>
              <a:t>CPU </a:t>
            </a:r>
            <a:r>
              <a:rPr lang="zh-CN" altLang="en-US" sz="2200" dirty="0"/>
              <a:t>（源 </a:t>
            </a:r>
            <a:r>
              <a:rPr lang="en-US" altLang="zh-CN" sz="2200" dirty="0"/>
              <a:t>CPU </a:t>
            </a:r>
            <a:r>
              <a:rPr lang="zh-CN" altLang="en-US" sz="2200" dirty="0"/>
              <a:t>）之后，确定需要迁移的进程数为源</a:t>
            </a:r>
            <a:r>
              <a:rPr lang="en-US" altLang="zh-CN" sz="2200" dirty="0"/>
              <a:t>CPU</a:t>
            </a:r>
            <a:r>
              <a:rPr lang="zh-CN" altLang="en-US" sz="2200" dirty="0"/>
              <a:t>负载与本</a:t>
            </a:r>
            <a:r>
              <a:rPr lang="en-US" altLang="zh-CN" sz="2200" dirty="0"/>
              <a:t>CPU</a:t>
            </a:r>
            <a:r>
              <a:rPr lang="zh-CN" altLang="en-US" sz="2200" dirty="0"/>
              <a:t>负载之差的一半</a:t>
            </a:r>
            <a:endParaRPr lang="zh-CN" altLang="en-US" sz="2200" dirty="0"/>
          </a:p>
          <a:p>
            <a:pPr lvl="1">
              <a:spcBef>
                <a:spcPts val="0"/>
              </a:spcBef>
            </a:pPr>
            <a:r>
              <a:rPr lang="zh-CN" altLang="en-US" sz="2200" dirty="0"/>
              <a:t>然后按照从 </a:t>
            </a:r>
            <a:r>
              <a:rPr lang="en-US" altLang="zh-CN" sz="2200" dirty="0"/>
              <a:t>expired </a:t>
            </a:r>
            <a:r>
              <a:rPr lang="zh-CN" altLang="en-US" sz="2200" dirty="0"/>
              <a:t>队列到 </a:t>
            </a:r>
            <a:r>
              <a:rPr lang="en-US" altLang="zh-CN" sz="2200" dirty="0"/>
              <a:t>active </a:t>
            </a:r>
            <a:r>
              <a:rPr lang="zh-CN" altLang="en-US" sz="2200" dirty="0"/>
              <a:t>队列、从高优先级进程到低优先级进程的顺序进行迁移</a:t>
            </a: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6E1E521-C3B8-4533-83C6-A8D4B65A6FA2}" type="slidenum">
              <a:rPr lang="en-US" altLang="zh-CN"/>
            </a:fld>
            <a:endParaRPr lang="en-US" altLang="zh-CN"/>
          </a:p>
        </p:txBody>
      </p:sp>
      <p:sp>
        <p:nvSpPr>
          <p:cNvPr id="876546" name="Rectangle 2"/>
          <p:cNvSpPr>
            <a:spLocks noGrp="1" noChangeArrowheads="1"/>
          </p:cNvSpPr>
          <p:nvPr>
            <p:ph type="title"/>
          </p:nvPr>
        </p:nvSpPr>
        <p:spPr/>
        <p:txBody>
          <a:bodyPr/>
          <a:lstStyle/>
          <a:p>
            <a:r>
              <a:rPr lang="en-US" altLang="zh-CN"/>
              <a:t>Linux 2.6</a:t>
            </a:r>
            <a:r>
              <a:rPr lang="zh-CN" altLang="en-US"/>
              <a:t>负载均衡的“空闲平衡”</a:t>
            </a:r>
            <a:endParaRPr lang="zh-CN" altLang="en-US"/>
          </a:p>
        </p:txBody>
      </p:sp>
      <p:sp>
        <p:nvSpPr>
          <p:cNvPr id="876547" name="Rectangle 3"/>
          <p:cNvSpPr>
            <a:spLocks noGrp="1" noChangeArrowheads="1"/>
          </p:cNvSpPr>
          <p:nvPr>
            <p:ph type="body" idx="1"/>
          </p:nvPr>
        </p:nvSpPr>
        <p:spPr>
          <a:xfrm>
            <a:off x="179512" y="1293813"/>
            <a:ext cx="8930952" cy="5400947"/>
          </a:xfrm>
        </p:spPr>
        <p:txBody>
          <a:bodyPr/>
          <a:lstStyle/>
          <a:p>
            <a:pPr>
              <a:spcBef>
                <a:spcPts val="0"/>
              </a:spcBef>
            </a:pPr>
            <a:r>
              <a:rPr lang="zh-CN" altLang="en-US" dirty="0">
                <a:latin typeface="华文新魏"/>
                <a:cs typeface="华文新魏"/>
              </a:rPr>
              <a:t>基本方法执行体：</a:t>
            </a:r>
            <a:r>
              <a:rPr lang="en-US" altLang="zh-CN" dirty="0" err="1">
                <a:solidFill>
                  <a:srgbClr val="FF0000"/>
                </a:solidFill>
                <a:latin typeface="华文新魏"/>
                <a:cs typeface="华文新魏"/>
              </a:rPr>
              <a:t>idle_balance</a:t>
            </a:r>
            <a:r>
              <a:rPr lang="en-US" altLang="zh-CN" dirty="0">
                <a:solidFill>
                  <a:srgbClr val="FF0000"/>
                </a:solidFill>
                <a:latin typeface="华文新魏"/>
                <a:cs typeface="华文新魏"/>
              </a:rPr>
              <a:t>() </a:t>
            </a:r>
            <a:endParaRPr lang="en-US" altLang="zh-CN" dirty="0">
              <a:solidFill>
                <a:srgbClr val="FF0000"/>
              </a:solidFill>
              <a:latin typeface="华文新魏"/>
              <a:cs typeface="华文新魏"/>
            </a:endParaRPr>
          </a:p>
          <a:p>
            <a:pPr>
              <a:spcBef>
                <a:spcPts val="0"/>
              </a:spcBef>
            </a:pPr>
            <a:r>
              <a:rPr lang="zh-CN" altLang="en-US" dirty="0">
                <a:latin typeface="华文新魏"/>
                <a:cs typeface="华文新魏"/>
              </a:rPr>
              <a:t>“空闲平衡”的调用时机</a:t>
            </a:r>
            <a:endParaRPr lang="zh-CN" altLang="en-US" dirty="0">
              <a:latin typeface="华文新魏"/>
              <a:cs typeface="华文新魏"/>
            </a:endParaRPr>
          </a:p>
          <a:p>
            <a:pPr lvl="1">
              <a:spcBef>
                <a:spcPts val="0"/>
              </a:spcBef>
            </a:pPr>
            <a:r>
              <a:rPr lang="zh-CN" altLang="en-US" dirty="0"/>
              <a:t>在调度器中，</a:t>
            </a:r>
            <a:r>
              <a:rPr lang="zh-CN" altLang="en-US" dirty="0">
                <a:solidFill>
                  <a:srgbClr val="FF0000"/>
                </a:solidFill>
              </a:rPr>
              <a:t>本</a:t>
            </a:r>
            <a:r>
              <a:rPr lang="en-US" altLang="zh-CN" dirty="0">
                <a:solidFill>
                  <a:srgbClr val="FF0000"/>
                </a:solidFill>
              </a:rPr>
              <a:t>CPU</a:t>
            </a:r>
            <a:r>
              <a:rPr lang="zh-CN" altLang="en-US" dirty="0">
                <a:solidFill>
                  <a:srgbClr val="FF0000"/>
                </a:solidFill>
              </a:rPr>
              <a:t>的就绪队列为空</a:t>
            </a:r>
            <a:endParaRPr lang="zh-CN" altLang="en-US" dirty="0">
              <a:solidFill>
                <a:srgbClr val="FF0000"/>
              </a:solidFill>
            </a:endParaRPr>
          </a:p>
          <a:p>
            <a:pPr lvl="1">
              <a:spcBef>
                <a:spcPts val="0"/>
              </a:spcBef>
            </a:pPr>
            <a:r>
              <a:rPr lang="zh-CN" altLang="en-US" dirty="0"/>
              <a:t>在时钟中断中，</a:t>
            </a:r>
            <a:r>
              <a:rPr lang="zh-CN" altLang="en-US" dirty="0">
                <a:solidFill>
                  <a:srgbClr val="FF0000"/>
                </a:solidFill>
              </a:rPr>
              <a:t>本</a:t>
            </a:r>
            <a:r>
              <a:rPr lang="en-US" altLang="zh-CN" dirty="0">
                <a:solidFill>
                  <a:srgbClr val="FF0000"/>
                </a:solidFill>
              </a:rPr>
              <a:t>CPU</a:t>
            </a:r>
            <a:r>
              <a:rPr lang="zh-CN" altLang="en-US" dirty="0">
                <a:solidFill>
                  <a:srgbClr val="FF0000"/>
                </a:solidFill>
              </a:rPr>
              <a:t>的就绪队列为空</a:t>
            </a:r>
            <a:r>
              <a:rPr lang="zh-CN" altLang="en-US" dirty="0"/>
              <a:t>，且当前绝对时间是</a:t>
            </a:r>
            <a:r>
              <a:rPr lang="en-US" altLang="zh-CN" dirty="0"/>
              <a:t>IDLE_REBALANCE_TICK </a:t>
            </a:r>
            <a:r>
              <a:rPr lang="zh-CN" altLang="en-US" dirty="0"/>
              <a:t>的</a:t>
            </a:r>
            <a:r>
              <a:rPr lang="zh-CN" altLang="en-US" dirty="0">
                <a:solidFill>
                  <a:srgbClr val="FF0000"/>
                </a:solidFill>
              </a:rPr>
              <a:t>倍数</a:t>
            </a:r>
            <a:r>
              <a:rPr lang="zh-CN" altLang="en-US" dirty="0"/>
              <a:t>，即每隔 </a:t>
            </a:r>
            <a:r>
              <a:rPr lang="en-US" altLang="zh-CN" dirty="0"/>
              <a:t>IDLE_REBALANCE_TICK </a:t>
            </a:r>
            <a:r>
              <a:rPr lang="zh-CN" altLang="en-US" dirty="0"/>
              <a:t>执行一次 </a:t>
            </a:r>
            <a:endParaRPr lang="zh-CN" altLang="en-US" dirty="0"/>
          </a:p>
          <a:p>
            <a:pPr>
              <a:spcBef>
                <a:spcPts val="0"/>
              </a:spcBef>
            </a:pPr>
            <a:r>
              <a:rPr lang="zh-CN" altLang="en-US" dirty="0">
                <a:latin typeface="华文新魏"/>
                <a:cs typeface="华文新魏"/>
              </a:rPr>
              <a:t>“空闲平衡”的候选进程的标准</a:t>
            </a:r>
            <a:endParaRPr lang="zh-CN" altLang="en-US" dirty="0">
              <a:latin typeface="华文新魏"/>
              <a:cs typeface="华文新魏"/>
            </a:endParaRPr>
          </a:p>
          <a:p>
            <a:pPr lvl="1">
              <a:spcBef>
                <a:spcPts val="0"/>
              </a:spcBef>
            </a:pPr>
            <a:r>
              <a:rPr lang="zh-CN" altLang="en-US" dirty="0"/>
              <a:t>寻找当前真实负载最大的</a:t>
            </a:r>
            <a:r>
              <a:rPr lang="en-US" altLang="zh-CN" dirty="0"/>
              <a:t>CPU</a:t>
            </a:r>
            <a:r>
              <a:rPr lang="zh-CN" altLang="en-US" dirty="0"/>
              <a:t>，将其中“</a:t>
            </a:r>
            <a:r>
              <a:rPr lang="zh-CN" altLang="en-US" dirty="0">
                <a:solidFill>
                  <a:srgbClr val="FF0000"/>
                </a:solidFill>
              </a:rPr>
              <a:t>最适合</a:t>
            </a:r>
            <a:r>
              <a:rPr lang="zh-CN" altLang="en-US" dirty="0"/>
              <a:t>” 的一个就绪进程迁移到当前</a:t>
            </a:r>
            <a:r>
              <a:rPr lang="en-US" altLang="zh-CN" dirty="0"/>
              <a:t>CPU</a:t>
            </a:r>
            <a:endParaRPr lang="en-US" altLang="zh-CN" dirty="0"/>
          </a:p>
          <a:p>
            <a:pPr lvl="2">
              <a:spcBef>
                <a:spcPts val="0"/>
              </a:spcBef>
            </a:pPr>
            <a:r>
              <a:rPr lang="zh-CN" altLang="en-US" dirty="0">
                <a:latin typeface="华文新魏"/>
                <a:ea typeface="华文新魏"/>
                <a:cs typeface="华文新魏"/>
              </a:rPr>
              <a:t>与“忙平衡”类似，但因为空闲平衡</a:t>
            </a:r>
            <a:r>
              <a:rPr lang="zh-CN" altLang="en-US" dirty="0">
                <a:solidFill>
                  <a:srgbClr val="FF0000"/>
                </a:solidFill>
                <a:latin typeface="华文新魏"/>
                <a:ea typeface="华文新魏"/>
                <a:cs typeface="华文新魏"/>
              </a:rPr>
              <a:t>仅“拉”一个进程</a:t>
            </a:r>
            <a:r>
              <a:rPr lang="zh-CN" altLang="en-US" dirty="0">
                <a:latin typeface="华文新魏"/>
                <a:ea typeface="华文新魏"/>
                <a:cs typeface="华文新魏"/>
              </a:rPr>
              <a:t>过来，动作要小得多，且执行频率相对较高（是忙平衡的 </a:t>
            </a:r>
            <a:r>
              <a:rPr lang="en-US" altLang="zh-CN" dirty="0">
                <a:latin typeface="华文新魏"/>
                <a:ea typeface="华文新魏"/>
                <a:cs typeface="华文新魏"/>
              </a:rPr>
              <a:t>200 </a:t>
            </a:r>
            <a:r>
              <a:rPr lang="zh-CN" altLang="en-US" dirty="0">
                <a:latin typeface="华文新魏"/>
                <a:ea typeface="华文新魏"/>
                <a:cs typeface="华文新魏"/>
              </a:rPr>
              <a:t>倍）</a:t>
            </a:r>
            <a:endParaRPr lang="zh-CN" altLang="en-US" dirty="0">
              <a:latin typeface="华文新魏"/>
              <a:ea typeface="华文新魏"/>
              <a:cs typeface="华文新魏"/>
            </a:endParaRPr>
          </a:p>
          <a:p>
            <a:pPr lvl="2">
              <a:spcBef>
                <a:spcPts val="0"/>
              </a:spcBef>
            </a:pPr>
            <a:r>
              <a:rPr lang="zh-CN" altLang="en-US" dirty="0">
                <a:latin typeface="华文新魏"/>
                <a:ea typeface="华文新魏"/>
                <a:cs typeface="华文新魏"/>
              </a:rPr>
              <a:t>不考虑负载的历史情况和负载差，候选的迁移进程也没有考虑 </a:t>
            </a:r>
            <a:r>
              <a:rPr lang="en-US" altLang="zh-CN" dirty="0">
                <a:latin typeface="华文新魏"/>
                <a:ea typeface="华文新魏"/>
                <a:cs typeface="华文新魏"/>
              </a:rPr>
              <a:t>Cache </a:t>
            </a:r>
            <a:r>
              <a:rPr lang="zh-CN" altLang="en-US" dirty="0">
                <a:latin typeface="华文新魏"/>
                <a:ea typeface="华文新魏"/>
                <a:cs typeface="华文新魏"/>
              </a:rPr>
              <a:t>活跃程度</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A1C866E-6472-4F85-A8E8-CC7DCE9C01EC}" type="slidenum">
              <a:rPr lang="en-US" altLang="zh-CN"/>
            </a:fld>
            <a:endParaRPr lang="en-US" altLang="zh-CN"/>
          </a:p>
        </p:txBody>
      </p:sp>
      <p:sp>
        <p:nvSpPr>
          <p:cNvPr id="877570" name="Rectangle 2"/>
          <p:cNvSpPr>
            <a:spLocks noGrp="1" noChangeArrowheads="1"/>
          </p:cNvSpPr>
          <p:nvPr>
            <p:ph type="title"/>
          </p:nvPr>
        </p:nvSpPr>
        <p:spPr/>
        <p:txBody>
          <a:bodyPr/>
          <a:lstStyle/>
          <a:p>
            <a:r>
              <a:rPr lang="en-US" altLang="zh-CN" dirty="0"/>
              <a:t>Linux 2.6</a:t>
            </a:r>
            <a:r>
              <a:rPr lang="zh-CN" altLang="en-US" dirty="0"/>
              <a:t>负载均衡的“推”操作</a:t>
            </a:r>
            <a:endParaRPr lang="zh-CN" altLang="en-US" dirty="0"/>
          </a:p>
        </p:txBody>
      </p:sp>
      <p:sp>
        <p:nvSpPr>
          <p:cNvPr id="877571" name="Rectangle 3"/>
          <p:cNvSpPr>
            <a:spLocks noGrp="1" noChangeArrowheads="1"/>
          </p:cNvSpPr>
          <p:nvPr>
            <p:ph type="body" idx="1"/>
          </p:nvPr>
        </p:nvSpPr>
        <p:spPr>
          <a:xfrm>
            <a:off x="107504" y="1268413"/>
            <a:ext cx="9036496" cy="5112915"/>
          </a:xfrm>
        </p:spPr>
        <p:txBody>
          <a:bodyPr/>
          <a:lstStyle/>
          <a:p>
            <a:r>
              <a:rPr lang="zh-CN" altLang="en-US" dirty="0">
                <a:latin typeface="华文新魏"/>
                <a:cs typeface="华文新魏"/>
              </a:rPr>
              <a:t>执行体：</a:t>
            </a:r>
            <a:r>
              <a:rPr lang="en-US" altLang="zh-CN" dirty="0" err="1">
                <a:latin typeface="华文新魏"/>
                <a:cs typeface="华文新魏"/>
              </a:rPr>
              <a:t>migration_thread</a:t>
            </a:r>
            <a:r>
              <a:rPr lang="en-US" altLang="zh-CN" dirty="0">
                <a:latin typeface="华文新魏"/>
                <a:cs typeface="华文新魏"/>
              </a:rPr>
              <a:t>() </a:t>
            </a:r>
            <a:endParaRPr lang="en-US" altLang="zh-CN" dirty="0">
              <a:latin typeface="华文新魏"/>
              <a:cs typeface="华文新魏"/>
            </a:endParaRPr>
          </a:p>
          <a:p>
            <a:pPr lvl="1"/>
            <a:r>
              <a:rPr lang="zh-CN" altLang="en-US" dirty="0"/>
              <a:t>在系统启动时自动加载（每个 </a:t>
            </a:r>
            <a:r>
              <a:rPr lang="en-US" altLang="zh-CN" dirty="0"/>
              <a:t>CPU</a:t>
            </a:r>
            <a:r>
              <a:rPr lang="zh-CN" altLang="en-US" dirty="0"/>
              <a:t>一个），并将自己设为 </a:t>
            </a:r>
            <a:r>
              <a:rPr lang="en-US" altLang="zh-CN" dirty="0"/>
              <a:t>SCHED_FIFO</a:t>
            </a:r>
            <a:r>
              <a:rPr lang="zh-CN" altLang="en-US" dirty="0"/>
              <a:t>的实时进程</a:t>
            </a:r>
            <a:endParaRPr lang="zh-CN" altLang="en-US" dirty="0"/>
          </a:p>
          <a:p>
            <a:pPr lvl="1"/>
            <a:r>
              <a:rPr lang="zh-CN" altLang="en-US" dirty="0"/>
              <a:t>判断标准：检查</a:t>
            </a:r>
            <a:r>
              <a:rPr lang="en-US" altLang="zh-CN" dirty="0" err="1"/>
              <a:t>migration_queue</a:t>
            </a:r>
            <a:r>
              <a:rPr lang="zh-CN" altLang="en-US" dirty="0"/>
              <a:t>中是否有请求等待处理</a:t>
            </a:r>
            <a:endParaRPr lang="zh-CN" altLang="en-US" dirty="0"/>
          </a:p>
          <a:p>
            <a:pPr lvl="2"/>
            <a:r>
              <a:rPr lang="zh-CN" altLang="en-US" dirty="0">
                <a:latin typeface="华文新魏"/>
                <a:ea typeface="华文新魏"/>
                <a:cs typeface="华文新魏"/>
              </a:rPr>
              <a:t>若没有，就在</a:t>
            </a:r>
            <a:r>
              <a:rPr lang="en-US" altLang="zh-CN" dirty="0">
                <a:latin typeface="华文新魏"/>
                <a:ea typeface="华文新魏"/>
                <a:cs typeface="华文新魏"/>
              </a:rPr>
              <a:t>TASK_INTERRUPTIBLE</a:t>
            </a:r>
            <a:r>
              <a:rPr lang="zh-CN" altLang="en-US" dirty="0">
                <a:latin typeface="华文新魏"/>
                <a:ea typeface="华文新魏"/>
                <a:cs typeface="华文新魏"/>
              </a:rPr>
              <a:t>中休眠，直至被唤醒后再次检查</a:t>
            </a:r>
            <a:endParaRPr lang="zh-CN" altLang="en-US" dirty="0">
              <a:latin typeface="华文新魏"/>
              <a:ea typeface="华文新魏"/>
              <a:cs typeface="华文新魏"/>
            </a:endParaRPr>
          </a:p>
          <a:p>
            <a:pPr lvl="1"/>
            <a:r>
              <a:rPr lang="en-US" altLang="zh-CN" dirty="0" err="1"/>
              <a:t>migration_queue</a:t>
            </a:r>
            <a:r>
              <a:rPr lang="zh-CN" altLang="en-US" dirty="0"/>
              <a:t>的添加：</a:t>
            </a:r>
            <a:r>
              <a:rPr lang="en-US" altLang="zh-CN" dirty="0" err="1">
                <a:solidFill>
                  <a:srgbClr val="FF0000"/>
                </a:solidFill>
              </a:rPr>
              <a:t>set_cpu_allowed</a:t>
            </a:r>
            <a:r>
              <a:rPr lang="en-US" altLang="zh-CN" dirty="0">
                <a:solidFill>
                  <a:srgbClr val="FF0000"/>
                </a:solidFill>
              </a:rPr>
              <a:t>()</a:t>
            </a:r>
            <a:r>
              <a:rPr lang="en-US" altLang="zh-CN" dirty="0"/>
              <a:t> </a:t>
            </a:r>
            <a:endParaRPr lang="en-US" altLang="zh-CN" dirty="0"/>
          </a:p>
          <a:p>
            <a:pPr lvl="2"/>
            <a:r>
              <a:rPr lang="zh-CN" altLang="en-US" dirty="0">
                <a:latin typeface="华文新魏"/>
                <a:ea typeface="华文新魏"/>
                <a:cs typeface="华文新魏"/>
              </a:rPr>
              <a:t>为待迁移进程构造一个迁移请求数据结构 </a:t>
            </a:r>
            <a:r>
              <a:rPr lang="en-US" altLang="zh-CN" dirty="0" err="1">
                <a:latin typeface="华文新魏"/>
                <a:ea typeface="华文新魏"/>
                <a:cs typeface="华文新魏"/>
              </a:rPr>
              <a:t>migration_req_t</a:t>
            </a:r>
            <a:r>
              <a:rPr lang="zh-CN" altLang="en-US" dirty="0">
                <a:latin typeface="华文新魏"/>
                <a:ea typeface="华文新魏"/>
                <a:cs typeface="华文新魏"/>
              </a:rPr>
              <a:t>，将其植入进程所在 </a:t>
            </a:r>
            <a:r>
              <a:rPr lang="en-US" altLang="zh-CN" dirty="0">
                <a:latin typeface="华文新魏"/>
                <a:ea typeface="华文新魏"/>
                <a:cs typeface="华文新魏"/>
              </a:rPr>
              <a:t>CPU</a:t>
            </a:r>
            <a:r>
              <a:rPr lang="zh-CN" altLang="en-US" dirty="0">
                <a:latin typeface="华文新魏"/>
                <a:ea typeface="华文新魏"/>
                <a:cs typeface="华文新魏"/>
              </a:rPr>
              <a:t>就绪队列的 </a:t>
            </a:r>
            <a:r>
              <a:rPr lang="en-US" altLang="zh-CN" dirty="0" err="1">
                <a:latin typeface="华文新魏"/>
                <a:ea typeface="华文新魏"/>
                <a:cs typeface="华文新魏"/>
              </a:rPr>
              <a:t>migration_queue</a:t>
            </a:r>
            <a:r>
              <a:rPr lang="zh-CN" altLang="en-US" dirty="0">
                <a:latin typeface="华文新魏"/>
                <a:ea typeface="华文新魏"/>
                <a:cs typeface="华文新魏"/>
              </a:rPr>
              <a:t>中</a:t>
            </a:r>
            <a:endParaRPr lang="zh-CN" altLang="en-US" dirty="0">
              <a:latin typeface="华文新魏"/>
              <a:ea typeface="华文新魏"/>
              <a:cs typeface="华文新魏"/>
            </a:endParaRPr>
          </a:p>
          <a:p>
            <a:pPr lvl="2"/>
            <a:r>
              <a:rPr lang="zh-CN" altLang="en-US" dirty="0">
                <a:latin typeface="华文新魏"/>
                <a:ea typeface="华文新魏"/>
                <a:cs typeface="华文新魏"/>
              </a:rPr>
              <a:t>唤醒该就绪队列的迁移 </a:t>
            </a:r>
            <a:r>
              <a:rPr lang="en-US" altLang="zh-CN" dirty="0">
                <a:latin typeface="华文新魏"/>
                <a:ea typeface="华文新魏"/>
                <a:cs typeface="华文新魏"/>
              </a:rPr>
              <a:t>daemon</a:t>
            </a:r>
            <a:r>
              <a:rPr lang="zh-CN" altLang="en-US" dirty="0">
                <a:latin typeface="华文新魏"/>
                <a:ea typeface="华文新魏"/>
                <a:cs typeface="华文新魏"/>
              </a:rPr>
              <a:t>（记录在</a:t>
            </a:r>
            <a:r>
              <a:rPr lang="en-US" altLang="zh-CN" dirty="0" err="1">
                <a:latin typeface="华文新魏"/>
                <a:ea typeface="华文新魏"/>
                <a:cs typeface="华文新魏"/>
              </a:rPr>
              <a:t>migration_thread</a:t>
            </a:r>
            <a:r>
              <a:rPr lang="zh-CN" altLang="en-US" dirty="0">
                <a:latin typeface="华文新魏"/>
                <a:ea typeface="华文新魏"/>
                <a:cs typeface="华文新魏"/>
              </a:rPr>
              <a:t>属性中），将该进程迁移到合适</a:t>
            </a:r>
            <a:r>
              <a:rPr lang="en-US" altLang="zh-CN" dirty="0">
                <a:latin typeface="华文新魏"/>
                <a:ea typeface="华文新魏"/>
                <a:cs typeface="华文新魏"/>
              </a:rPr>
              <a:t>CPU</a:t>
            </a:r>
            <a:r>
              <a:rPr lang="zh-CN" altLang="en-US" dirty="0">
                <a:latin typeface="华文新魏"/>
                <a:ea typeface="华文新魏"/>
                <a:cs typeface="华文新魏"/>
              </a:rPr>
              <a:t>上去</a:t>
            </a:r>
            <a:endParaRPr lang="zh-CN" altLang="en-US" dirty="0">
              <a:latin typeface="华文新魏"/>
              <a:ea typeface="华文新魏"/>
              <a:cs typeface="华文新魏"/>
            </a:endParaRPr>
          </a:p>
          <a:p>
            <a:pPr lvl="2"/>
            <a:r>
              <a:rPr lang="zh-CN" altLang="en-US" dirty="0">
                <a:latin typeface="华文新魏"/>
                <a:ea typeface="华文新魏"/>
                <a:cs typeface="华文新魏"/>
              </a:rPr>
              <a:t>目前实现中的</a:t>
            </a:r>
            <a:r>
              <a:rPr lang="en-US" altLang="zh-CN" dirty="0">
                <a:latin typeface="华文新魏"/>
                <a:ea typeface="华文新魏"/>
                <a:cs typeface="华文新魏"/>
              </a:rPr>
              <a:t>CPU</a:t>
            </a:r>
            <a:r>
              <a:rPr lang="zh-CN" altLang="en-US" dirty="0">
                <a:latin typeface="华文新魏"/>
                <a:ea typeface="华文新魏"/>
                <a:cs typeface="华文新魏"/>
              </a:rPr>
              <a:t>的选择和负载无关</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2.6</a:t>
            </a:r>
            <a:r>
              <a:rPr lang="zh-CN" altLang="en-US" dirty="0"/>
              <a:t>负载均衡的“推”操作</a:t>
            </a:r>
            <a:endParaRPr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迁移方法：通过</a:t>
            </a:r>
            <a:r>
              <a:rPr lang="en-US" altLang="zh-CN" dirty="0" err="1">
                <a:latin typeface="华文新魏"/>
                <a:cs typeface="华文新魏"/>
              </a:rPr>
              <a:t>move_task_away</a:t>
            </a:r>
            <a:r>
              <a:rPr lang="en-US" altLang="zh-CN" dirty="0">
                <a:latin typeface="华文新魏"/>
                <a:cs typeface="华文新魏"/>
              </a:rPr>
              <a:t>()</a:t>
            </a:r>
            <a:r>
              <a:rPr lang="zh-CN" altLang="en-US" dirty="0">
                <a:latin typeface="华文新魏"/>
                <a:cs typeface="华文新魏"/>
              </a:rPr>
              <a:t>完成</a:t>
            </a:r>
            <a:endParaRPr lang="en-US" altLang="zh-CN" dirty="0">
              <a:latin typeface="华文新魏"/>
              <a:cs typeface="华文新魏"/>
            </a:endParaRPr>
          </a:p>
          <a:p>
            <a:pPr lvl="1"/>
            <a:r>
              <a:rPr lang="zh-CN" altLang="en-US" dirty="0"/>
              <a:t>设置进程</a:t>
            </a:r>
            <a:r>
              <a:rPr lang="en-US" altLang="zh-CN" dirty="0"/>
              <a:t>CPU</a:t>
            </a:r>
            <a:r>
              <a:rPr lang="zh-CN" altLang="en-US" dirty="0"/>
              <a:t>号</a:t>
            </a:r>
            <a:endParaRPr lang="en-US" altLang="zh-CN" dirty="0"/>
          </a:p>
          <a:p>
            <a:pPr lvl="1"/>
            <a:r>
              <a:rPr lang="zh-CN" altLang="en-US" dirty="0"/>
              <a:t>将进程从原就绪队列删除，并用</a:t>
            </a:r>
            <a:r>
              <a:rPr lang="en-US" altLang="zh-CN" dirty="0">
                <a:solidFill>
                  <a:srgbClr val="FF0000"/>
                </a:solidFill>
              </a:rPr>
              <a:t>activate_task()</a:t>
            </a:r>
            <a:r>
              <a:rPr lang="zh-CN" altLang="en-US" dirty="0"/>
              <a:t>将进程加入目标</a:t>
            </a:r>
            <a:r>
              <a:rPr lang="en-US" altLang="zh-CN" dirty="0"/>
              <a:t>CPU</a:t>
            </a:r>
            <a:r>
              <a:rPr lang="zh-CN" altLang="en-US" dirty="0"/>
              <a:t>的就绪队列</a:t>
            </a:r>
            <a:endParaRPr lang="en-US" altLang="zh-CN" dirty="0"/>
          </a:p>
          <a:p>
            <a:pPr lvl="1"/>
            <a:r>
              <a:rPr lang="zh-CN" altLang="en-US" dirty="0"/>
              <a:t>如果迁移的进程比目标</a:t>
            </a:r>
            <a:r>
              <a:rPr lang="en-US" altLang="zh-CN" dirty="0"/>
              <a:t>CPU</a:t>
            </a:r>
            <a:r>
              <a:rPr lang="zh-CN" altLang="en-US" dirty="0"/>
              <a:t>的</a:t>
            </a:r>
            <a:r>
              <a:rPr lang="en-US" altLang="zh-CN" dirty="0" err="1"/>
              <a:t>rq</a:t>
            </a:r>
            <a:r>
              <a:rPr lang="en-US" altLang="zh-CN" dirty="0"/>
              <a:t>-&gt;</a:t>
            </a:r>
            <a:r>
              <a:rPr lang="en-US" altLang="zh-CN" dirty="0" err="1"/>
              <a:t>curr</a:t>
            </a:r>
            <a:r>
              <a:rPr lang="zh-CN" altLang="en-US" dirty="0"/>
              <a:t>的优先级要高，则调用</a:t>
            </a:r>
            <a:r>
              <a:rPr lang="en-US" altLang="zh-CN" dirty="0" err="1"/>
              <a:t>resched_task</a:t>
            </a:r>
            <a:r>
              <a:rPr lang="en-US" altLang="zh-CN" dirty="0"/>
              <a:t>()</a:t>
            </a:r>
            <a:r>
              <a:rPr lang="zh-CN" altLang="en-US" dirty="0"/>
              <a:t> 将目标</a:t>
            </a:r>
            <a:r>
              <a:rPr lang="en-US" altLang="zh-CN" dirty="0"/>
              <a:t>CPU</a:t>
            </a:r>
            <a:r>
              <a:rPr lang="zh-CN" altLang="en-US" dirty="0"/>
              <a:t>的当前进程的</a:t>
            </a:r>
            <a:r>
              <a:rPr lang="en-US" altLang="zh-CN" dirty="0">
                <a:solidFill>
                  <a:srgbClr val="FF0000"/>
                </a:solidFill>
              </a:rPr>
              <a:t>TIF_NEED_RESCHED</a:t>
            </a:r>
            <a:r>
              <a:rPr lang="zh-CN" altLang="en-US" dirty="0"/>
              <a:t>置为</a:t>
            </a:r>
            <a:r>
              <a:rPr lang="en-US" altLang="zh-CN" dirty="0"/>
              <a:t>1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13633FEE-298A-4EC9-A46D-31F2A27AC04A}"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zh-CN" dirty="0">
                <a:latin typeface="华文新魏" charset="0"/>
                <a:ea typeface="华文新魏" charset="0"/>
                <a:cs typeface="华文新魏" charset="0"/>
              </a:rPr>
              <a:t>访管中断</a:t>
            </a:r>
            <a:r>
              <a:rPr lang="zh-CN" altLang="en-US" dirty="0">
                <a:latin typeface="华文新魏" charset="0"/>
                <a:ea typeface="华文新魏" charset="0"/>
                <a:cs typeface="华文新魏" charset="0"/>
              </a:rPr>
              <a:t>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endParaRPr kumimoji="1" lang="zh-CN" altLang="en-US" dirty="0"/>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zh-CN" dirty="0">
                <a:effectLst/>
              </a:rPr>
              <a:t>由程序执行访管指令</a:t>
            </a:r>
            <a:r>
              <a:rPr lang="zh-CN" altLang="en-US" dirty="0">
                <a:effectLst/>
              </a:rPr>
              <a:t>（</a:t>
            </a:r>
            <a:r>
              <a:rPr lang="zh-CN" altLang="zh-CN" dirty="0">
                <a:effectLst/>
              </a:rPr>
              <a:t>包括</a:t>
            </a:r>
            <a:r>
              <a:rPr lang="zh-CN" altLang="zh-CN" dirty="0">
                <a:solidFill>
                  <a:srgbClr val="FF0000"/>
                </a:solidFill>
                <a:effectLst/>
              </a:rPr>
              <a:t>操作码</a:t>
            </a:r>
            <a:r>
              <a:rPr lang="zh-CN" altLang="zh-CN" dirty="0">
                <a:effectLst/>
              </a:rPr>
              <a:t>和</a:t>
            </a:r>
            <a:r>
              <a:rPr lang="zh-CN" altLang="zh-CN" dirty="0">
                <a:solidFill>
                  <a:srgbClr val="FF0000"/>
                </a:solidFill>
                <a:effectLst/>
              </a:rPr>
              <a:t>访管参数</a:t>
            </a:r>
            <a:r>
              <a:rPr lang="zh-CN" altLang="zh-CN" dirty="0">
                <a:effectLst/>
              </a:rPr>
              <a:t> </a:t>
            </a:r>
            <a:r>
              <a:rPr lang="zh-CN" altLang="en-US" dirty="0">
                <a:effectLst/>
              </a:rPr>
              <a:t>）</a:t>
            </a:r>
            <a:r>
              <a:rPr lang="zh-CN" altLang="zh-CN" dirty="0">
                <a:effectLst/>
              </a:rPr>
              <a:t>引起，可看做机器指令的一种扩充 </a:t>
            </a:r>
            <a:endParaRPr lang="en-US" altLang="zh-CN" dirty="0">
              <a:effectLst/>
            </a:endParaRPr>
          </a:p>
          <a:p>
            <a:pPr marL="342900" indent="-342900">
              <a:spcBef>
                <a:spcPts val="0"/>
              </a:spcBef>
            </a:pPr>
            <a:r>
              <a:rPr lang="zh-CN" altLang="zh-CN" dirty="0">
                <a:effectLst/>
              </a:rPr>
              <a:t>机器在执行访管指令时，将</a:t>
            </a:r>
            <a:r>
              <a:rPr lang="zh-CN" altLang="zh-CN" dirty="0">
                <a:solidFill>
                  <a:srgbClr val="FF0000"/>
                </a:solidFill>
                <a:effectLst/>
              </a:rPr>
              <a:t>访管参数作为中断字并入</a:t>
            </a:r>
            <a:r>
              <a:rPr lang="en-US" altLang="zh-CN" dirty="0">
                <a:solidFill>
                  <a:srgbClr val="FF0000"/>
                </a:solidFill>
                <a:effectLst/>
              </a:rPr>
              <a:t>PSW</a:t>
            </a:r>
            <a:r>
              <a:rPr lang="zh-CN" altLang="zh-CN" dirty="0">
                <a:effectLst/>
              </a:rPr>
              <a:t>，同时送入内存中指定单元，操作系统的访管中断处理程序分析访管参数、进行合法性检查后，按照访管参数具体要求进行相应处理 </a:t>
            </a:r>
            <a:endParaRPr lang="en-US" altLang="zh-CN" dirty="0">
              <a:effectLst/>
            </a:endParaRPr>
          </a:p>
          <a:p>
            <a:pPr marL="784225" lvl="1" indent="-342900">
              <a:spcBef>
                <a:spcPts val="0"/>
              </a:spcBef>
            </a:pPr>
            <a:r>
              <a:rPr lang="zh-CN" altLang="zh-CN" dirty="0">
                <a:effectLst/>
                <a:latin typeface="华文新魏"/>
                <a:ea typeface="华文新魏"/>
                <a:cs typeface="华文新魏"/>
              </a:rPr>
              <a:t>程序执行访管指令，并通过适当方式指明系统调用号</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通过中断机制进入访管中断处理程序，现场信息被保护到核心栈，按功能号实现跳转</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通过系统调用入口表找到相应中断服务例程的入口地址</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执行中断服务例程，正常情况下在结束后返回系统调用的下一条指令继续执行</a:t>
            </a:r>
            <a:endParaRPr kumimoji="1" lang="zh-CN" altLang="en-US" dirty="0">
              <a:effectLst/>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时钟中断</a:t>
            </a:r>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a:p>
            <a:r>
              <a:rPr kumimoji="1" lang="zh-CN" altLang="en-US" dirty="0"/>
              <a:t> </a:t>
            </a:r>
            <a:endParaRPr kumimoji="1" lang="zh-CN" altLang="en-US" dirty="0"/>
          </a:p>
        </p:txBody>
      </p:sp>
      <p:sp>
        <p:nvSpPr>
          <p:cNvPr id="5" name="内容占位符 2"/>
          <p:cNvSpPr txBox="1"/>
          <p:nvPr/>
        </p:nvSpPr>
        <p:spPr>
          <a:xfrm>
            <a:off x="179512" y="1268760"/>
            <a:ext cx="8784976"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时钟是操作系统进行调度工作的重要工具，如让分时进程作时间片轮转、让实时进程定时发出或接收控制信号、系统定时唤醒或阻塞一个进程、对用户进程进行记账</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rPr>
              <a:t>利用定时器能够确保操作系统在必要时获得控制权，陷入死循环的进程最终会因时间片耗尽而被迫让出处理器</a:t>
            </a:r>
            <a:endParaRPr lang="zh-CN" altLang="en-US" dirty="0">
              <a:effectLst/>
              <a:latin typeface="华文新魏" charset="0"/>
              <a:ea typeface="华文新魏" charset="0"/>
              <a:cs typeface="华文新魏" charset="0"/>
            </a:endParaRPr>
          </a:p>
          <a:p>
            <a:pPr marL="342900" indent="-342900">
              <a:spcBef>
                <a:spcPts val="0"/>
              </a:spcBef>
            </a:pPr>
            <a:r>
              <a:rPr lang="zh-CN" altLang="en-US" dirty="0">
                <a:effectLst/>
                <a:latin typeface="华文新魏" charset="0"/>
                <a:ea typeface="华文新魏" charset="0"/>
                <a:cs typeface="华文新魏" charset="0"/>
              </a:rPr>
              <a:t>时钟可分成</a:t>
            </a:r>
            <a:r>
              <a:rPr lang="zh-CN" altLang="en-US" dirty="0">
                <a:solidFill>
                  <a:srgbClr val="FF0000"/>
                </a:solidFill>
                <a:effectLst/>
                <a:latin typeface="华文新魏" charset="0"/>
                <a:ea typeface="华文新魏" charset="0"/>
                <a:cs typeface="华文新魏" charset="0"/>
              </a:rPr>
              <a:t>绝对时钟</a:t>
            </a:r>
            <a:r>
              <a:rPr lang="zh-CN" altLang="en-US" dirty="0">
                <a:effectLst/>
                <a:latin typeface="华文新魏" charset="0"/>
                <a:ea typeface="华文新魏" charset="0"/>
                <a:cs typeface="华文新魏" charset="0"/>
              </a:rPr>
              <a:t>和</a:t>
            </a:r>
            <a:r>
              <a:rPr lang="zh-CN" altLang="en-US" dirty="0">
                <a:solidFill>
                  <a:srgbClr val="FF0000"/>
                </a:solidFill>
                <a:effectLst/>
                <a:latin typeface="华文新魏" charset="0"/>
                <a:ea typeface="华文新魏" charset="0"/>
                <a:cs typeface="华文新魏" charset="0"/>
              </a:rPr>
              <a:t>间隔时钟</a:t>
            </a:r>
            <a:r>
              <a:rPr lang="zh-CN" altLang="en-US" dirty="0">
                <a:effectLst/>
                <a:latin typeface="华文新魏" charset="0"/>
                <a:ea typeface="华文新魏" charset="0"/>
                <a:cs typeface="华文新魏" charset="0"/>
              </a:rPr>
              <a:t>两种，</a:t>
            </a:r>
            <a:r>
              <a:rPr lang="zh-CN" altLang="zh-CN" dirty="0">
                <a:effectLst/>
              </a:rPr>
              <a:t>通常使用一个硬件时钟，按照固定周期发出中断请求 </a:t>
            </a:r>
            <a:endParaRPr lang="en-US" altLang="zh-CN" dirty="0">
              <a:effectLst/>
            </a:endParaRPr>
          </a:p>
          <a:p>
            <a:pPr marL="784225" lvl="1" indent="-342900">
              <a:spcBef>
                <a:spcPts val="0"/>
              </a:spcBef>
            </a:pPr>
            <a:r>
              <a:rPr lang="zh-CN" altLang="zh-CN" dirty="0">
                <a:solidFill>
                  <a:srgbClr val="0000FF"/>
                </a:solidFill>
                <a:latin typeface="华文新魏"/>
                <a:ea typeface="华文新魏"/>
                <a:cs typeface="华文新魏"/>
              </a:rPr>
              <a:t>绝对时钟寄存器</a:t>
            </a:r>
            <a:r>
              <a:rPr lang="zh-CN" altLang="en-US" dirty="0">
                <a:latin typeface="华文新魏"/>
                <a:ea typeface="华文新魏"/>
                <a:cs typeface="华文新魏"/>
              </a:rPr>
              <a:t>：</a:t>
            </a:r>
            <a:r>
              <a:rPr lang="zh-CN" altLang="zh-CN" dirty="0">
                <a:latin typeface="华文新魏"/>
                <a:ea typeface="华文新魏"/>
                <a:cs typeface="华文新魏"/>
              </a:rPr>
              <a:t>定时地把此寄存器的内容加</a:t>
            </a:r>
            <a:r>
              <a:rPr lang="en-US" altLang="zh-CN" dirty="0">
                <a:latin typeface="华文新魏"/>
                <a:ea typeface="华文新魏"/>
                <a:cs typeface="华文新魏"/>
              </a:rPr>
              <a:t>1</a:t>
            </a:r>
            <a:r>
              <a:rPr lang="zh-CN" altLang="zh-CN" dirty="0">
                <a:latin typeface="华文新魏"/>
                <a:ea typeface="华文新魏"/>
                <a:cs typeface="华文新魏"/>
              </a:rPr>
              <a:t> </a:t>
            </a:r>
            <a:endParaRPr lang="zh-CN" altLang="en-US" dirty="0">
              <a:effectLst/>
              <a:latin typeface="华文新魏"/>
              <a:ea typeface="华文新魏"/>
              <a:cs typeface="华文新魏"/>
            </a:endParaRPr>
          </a:p>
          <a:p>
            <a:pPr lvl="1">
              <a:spcBef>
                <a:spcPts val="0"/>
              </a:spcBef>
            </a:pPr>
            <a:r>
              <a:rPr lang="zh-CN" altLang="zh-CN" dirty="0">
                <a:solidFill>
                  <a:srgbClr val="0000FF"/>
                </a:solidFill>
                <a:latin typeface="华文新魏"/>
                <a:ea typeface="华文新魏"/>
                <a:cs typeface="华文新魏"/>
              </a:rPr>
              <a:t>间隔时钟寄存器</a:t>
            </a:r>
            <a:r>
              <a:rPr lang="zh-CN" altLang="en-US" dirty="0">
                <a:latin typeface="华文新魏"/>
                <a:ea typeface="华文新魏"/>
                <a:cs typeface="华文新魏"/>
              </a:rPr>
              <a:t>：</a:t>
            </a:r>
            <a:r>
              <a:rPr lang="zh-CN" altLang="zh-CN" dirty="0">
                <a:latin typeface="华文新魏"/>
                <a:ea typeface="华文新魏"/>
                <a:cs typeface="华文新魏"/>
              </a:rPr>
              <a:t>通过程序设置此寄存器初值，</a:t>
            </a:r>
            <a:r>
              <a:rPr lang="zh-CN" altLang="zh-CN" dirty="0">
                <a:effectLst/>
                <a:latin typeface="华文新魏"/>
                <a:ea typeface="华文新魏"/>
                <a:cs typeface="华文新魏"/>
              </a:rPr>
              <a:t>在每个时间切换点将的内容减１，内容为</a:t>
            </a:r>
            <a:r>
              <a:rPr lang="en-US" altLang="zh-CN" dirty="0">
                <a:effectLst/>
                <a:latin typeface="华文新魏"/>
                <a:ea typeface="华文新魏"/>
                <a:cs typeface="华文新魏"/>
              </a:rPr>
              <a:t>0</a:t>
            </a:r>
            <a:r>
              <a:rPr lang="zh-CN" altLang="zh-CN" dirty="0">
                <a:effectLst/>
                <a:latin typeface="华文新魏"/>
                <a:ea typeface="华文新魏"/>
                <a:cs typeface="华文新魏"/>
              </a:rPr>
              <a:t>时产生间隔时钟中断 </a:t>
            </a:r>
            <a:endParaRPr kumimoji="1" lang="zh-CN" altLang="en-US" dirty="0">
              <a:effectLst/>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时钟中断</a:t>
            </a:r>
            <a:endParaRPr kumimoji="1" lang="zh-CN" altLang="en-US" dirty="0"/>
          </a:p>
        </p:txBody>
      </p:sp>
      <p:sp>
        <p:nvSpPr>
          <p:cNvPr id="3" name="内容占位符 2"/>
          <p:cNvSpPr>
            <a:spLocks noGrp="1"/>
          </p:cNvSpPr>
          <p:nvPr>
            <p:ph idx="1"/>
          </p:nvPr>
        </p:nvSpPr>
        <p:spPr/>
        <p:txBody>
          <a:bodyPr/>
          <a:lstStyle/>
          <a:p>
            <a:pPr>
              <a:spcBef>
                <a:spcPts val="0"/>
              </a:spcBef>
            </a:pPr>
            <a:r>
              <a:rPr lang="en-US" altLang="zh-CN" dirty="0">
                <a:latin typeface="华文新魏" charset="0"/>
                <a:ea typeface="华文新魏" charset="0"/>
                <a:cs typeface="华文新魏" charset="0"/>
              </a:rPr>
              <a:t> </a:t>
            </a:r>
            <a:r>
              <a:rPr lang="en-US" altLang="zh-CN" dirty="0">
                <a:latin typeface="STXinwei" panose="02010800040101010101" pitchFamily="2" charset="-122"/>
                <a:ea typeface="STXinwei" panose="02010800040101010101" pitchFamily="2" charset="-122"/>
                <a:cs typeface="华文新魏" charset="0"/>
              </a:rPr>
              <a:t>Linux</a:t>
            </a:r>
            <a:r>
              <a:rPr lang="zh-CN" altLang="zh-CN" dirty="0">
                <a:latin typeface="STXinwei" panose="02010800040101010101" pitchFamily="2" charset="-122"/>
                <a:ea typeface="STXinwei" panose="02010800040101010101" pitchFamily="2" charset="-122"/>
                <a:cs typeface="华文新魏" charset="0"/>
              </a:rPr>
              <a:t>系统运行不同的间隔定时器，类型有三种</a:t>
            </a:r>
            <a:endParaRPr lang="zh-CN" altLang="zh-CN" dirty="0">
              <a:latin typeface="STXinwei" panose="02010800040101010101" pitchFamily="2" charset="-122"/>
              <a:ea typeface="STXinwei" panose="02010800040101010101" pitchFamily="2" charset="-122"/>
              <a:cs typeface="华文新魏" charset="0"/>
            </a:endParaRP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real</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间隔定时器按</a:t>
            </a:r>
            <a:r>
              <a:rPr lang="zh-CN" altLang="zh-CN" dirty="0">
                <a:solidFill>
                  <a:srgbClr val="FF0000"/>
                </a:solidFill>
                <a:latin typeface="STXinwei" panose="02010800040101010101" pitchFamily="2" charset="-122"/>
                <a:ea typeface="STXinwei" panose="02010800040101010101" pitchFamily="2" charset="-122"/>
                <a:cs typeface="华文新魏" charset="0"/>
              </a:rPr>
              <a:t>实际经过时间计时</a:t>
            </a:r>
            <a:r>
              <a:rPr lang="zh-CN" altLang="zh-CN" dirty="0">
                <a:latin typeface="STXinwei" panose="02010800040101010101" pitchFamily="2" charset="-122"/>
                <a:ea typeface="STXinwei" panose="02010800040101010101" pitchFamily="2" charset="-122"/>
                <a:cs typeface="华文新魏" charset="0"/>
              </a:rPr>
              <a:t>，不管进程处在何种模式下运行，包括进程被挂起时，计时总在进行，定时到达时发送给进程一个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SIGALRM</a:t>
            </a:r>
            <a:r>
              <a:rPr lang="zh-CN" altLang="zh-CN" dirty="0">
                <a:latin typeface="STXinwei" panose="02010800040101010101" pitchFamily="2" charset="-122"/>
                <a:ea typeface="STXinwei" panose="02010800040101010101" pitchFamily="2" charset="-122"/>
                <a:cs typeface="华文新魏" charset="0"/>
              </a:rPr>
              <a:t>信号</a:t>
            </a:r>
            <a:endParaRPr lang="zh-CN" altLang="zh-CN" dirty="0">
              <a:latin typeface="STXinwei" panose="02010800040101010101" pitchFamily="2" charset="-122"/>
              <a:ea typeface="STXinwei" panose="02010800040101010101" pitchFamily="2" charset="-122"/>
              <a:cs typeface="华文新魏" charset="0"/>
            </a:endParaRP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virtual</a:t>
            </a:r>
            <a:r>
              <a:rPr lang="zh-CN" altLang="zh-CN" dirty="0">
                <a:latin typeface="STXinwei" panose="02010800040101010101" pitchFamily="2" charset="-122"/>
                <a:ea typeface="STXinwei" panose="02010800040101010101" pitchFamily="2" charset="-122"/>
                <a:cs typeface="华文新魏" charset="0"/>
              </a:rPr>
              <a:t>：间隔定时器进程在</a:t>
            </a:r>
            <a:r>
              <a:rPr lang="zh-CN" altLang="zh-CN" dirty="0">
                <a:solidFill>
                  <a:srgbClr val="FF0000"/>
                </a:solidFill>
                <a:latin typeface="STXinwei" panose="02010800040101010101" pitchFamily="2" charset="-122"/>
                <a:ea typeface="STXinwei" panose="02010800040101010101" pitchFamily="2" charset="-122"/>
                <a:cs typeface="华文新魏" charset="0"/>
              </a:rPr>
              <a:t>用户态下执行时才计时</a:t>
            </a:r>
            <a:r>
              <a:rPr lang="zh-CN" altLang="zh-CN" dirty="0">
                <a:latin typeface="STXinwei" panose="02010800040101010101" pitchFamily="2" charset="-122"/>
                <a:ea typeface="STXinwei" panose="02010800040101010101" pitchFamily="2" charset="-122"/>
                <a:cs typeface="华文新魏" charset="0"/>
              </a:rPr>
              <a:t>，定时到达时发送给进程一个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SIGVTALRM</a:t>
            </a:r>
            <a:r>
              <a:rPr lang="zh-CN" altLang="zh-CN" dirty="0">
                <a:latin typeface="STXinwei" panose="02010800040101010101" pitchFamily="2" charset="-122"/>
                <a:ea typeface="STXinwei" panose="02010800040101010101" pitchFamily="2" charset="-122"/>
                <a:cs typeface="华文新魏" charset="0"/>
              </a:rPr>
              <a:t>信号</a:t>
            </a:r>
            <a:endParaRPr lang="zh-CN" altLang="zh-CN" dirty="0">
              <a:latin typeface="STXinwei" panose="02010800040101010101" pitchFamily="2" charset="-122"/>
              <a:ea typeface="STXinwei" panose="02010800040101010101" pitchFamily="2" charset="-122"/>
              <a:cs typeface="华文新魏" charset="0"/>
            </a:endParaRP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profile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间隔定时器进程执行</a:t>
            </a:r>
            <a:r>
              <a:rPr lang="zh-CN" altLang="zh-CN" dirty="0">
                <a:solidFill>
                  <a:srgbClr val="FF0000"/>
                </a:solidFill>
                <a:latin typeface="STXinwei" panose="02010800040101010101" pitchFamily="2" charset="-122"/>
                <a:ea typeface="STXinwei" panose="02010800040101010101" pitchFamily="2" charset="-122"/>
                <a:cs typeface="华文新魏" charset="0"/>
              </a:rPr>
              <a:t>在用户态或核心态时都计时</a:t>
            </a:r>
            <a:r>
              <a:rPr lang="zh-CN" altLang="zh-CN" dirty="0">
                <a:latin typeface="STXinwei" panose="02010800040101010101" pitchFamily="2" charset="-122"/>
                <a:ea typeface="STXinwei" panose="02010800040101010101" pitchFamily="2" charset="-122"/>
                <a:cs typeface="华文新魏" charset="0"/>
              </a:rPr>
              <a:t>，当定时到达时发送给进程一个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SIGROF</a:t>
            </a:r>
            <a:r>
              <a:rPr lang="zh-CN" altLang="zh-CN" dirty="0">
                <a:latin typeface="STXinwei" panose="02010800040101010101" pitchFamily="2" charset="-122"/>
                <a:ea typeface="STXinwei" panose="02010800040101010101" pitchFamily="2" charset="-122"/>
                <a:cs typeface="华文新魏" charset="0"/>
              </a:rPr>
              <a:t>信号</a:t>
            </a:r>
            <a:endParaRPr lang="en-US" altLang="zh-CN" dirty="0">
              <a:latin typeface="STXinwei" panose="02010800040101010101" pitchFamily="2" charset="-122"/>
              <a:ea typeface="STXinwei" panose="02010800040101010101" pitchFamily="2" charset="-122"/>
              <a:cs typeface="华文新魏" charset="0"/>
            </a:endParaRPr>
          </a:p>
          <a:p>
            <a:pPr>
              <a:spcBef>
                <a:spcPts val="0"/>
              </a:spcBef>
            </a:pPr>
            <a:r>
              <a:rPr lang="en-US" altLang="zh-CN" dirty="0">
                <a:latin typeface="STXinwei" panose="02010800040101010101" pitchFamily="2" charset="-122"/>
                <a:ea typeface="STXinwei" panose="02010800040101010101" pitchFamily="2" charset="-122"/>
              </a:rPr>
              <a:t>Linux</a:t>
            </a:r>
            <a:r>
              <a:rPr lang="zh-CN" altLang="zh-CN" dirty="0">
                <a:latin typeface="STXinwei" panose="02010800040101010101" pitchFamily="2" charset="-122"/>
                <a:ea typeface="STXinwei" panose="02010800040101010101" pitchFamily="2" charset="-122"/>
              </a:rPr>
              <a:t>系统允许进程同时启动多个定时器，定时器工作所需时间值及有关信息保存在进程的</a:t>
            </a:r>
            <a:r>
              <a:rPr lang="en-US" altLang="zh-CN" dirty="0">
                <a:latin typeface="STXinwei" panose="02010800040101010101" pitchFamily="2" charset="-122"/>
                <a:ea typeface="STXinwei" panose="02010800040101010101" pitchFamily="2" charset="-122"/>
              </a:rPr>
              <a:t>task-</a:t>
            </a:r>
            <a:r>
              <a:rPr lang="en-US" altLang="zh-CN" dirty="0" err="1">
                <a:latin typeface="STXinwei" panose="02010800040101010101" pitchFamily="2" charset="-122"/>
                <a:ea typeface="STXinwei" panose="02010800040101010101" pitchFamily="2" charset="-122"/>
              </a:rPr>
              <a:t>struct</a:t>
            </a:r>
            <a:r>
              <a:rPr lang="zh-CN" altLang="zh-CN" dirty="0">
                <a:latin typeface="STXinwei" panose="02010800040101010101" pitchFamily="2" charset="-122"/>
                <a:ea typeface="STXinwei" panose="02010800040101010101" pitchFamily="2" charset="-122"/>
              </a:rPr>
              <a:t>中</a:t>
            </a:r>
            <a:endParaRPr lang="en-US" altLang="zh-CN" dirty="0">
              <a:latin typeface="STXinwei" panose="02010800040101010101" pitchFamily="2" charset="-122"/>
              <a:ea typeface="STXinwei" panose="02010800040101010101" pitchFamily="2" charset="-122"/>
            </a:endParaRPr>
          </a:p>
          <a:p>
            <a:pPr>
              <a:spcBef>
                <a:spcPts val="0"/>
              </a:spcBef>
            </a:pP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中断优先级和多重中断</a:t>
            </a:r>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中断优先级</a:t>
            </a:r>
            <a:endParaRPr lang="zh-CN" altLang="en-US" dirty="0">
              <a:effectLst/>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中断屏蔽</a:t>
            </a:r>
            <a:endParaRPr lang="zh-CN" altLang="en-US" dirty="0">
              <a:effectLst/>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多重中断事件的处理 </a:t>
            </a:r>
            <a:endParaRPr lang="zh-CN" altLang="en-US" dirty="0">
              <a:effectLst/>
              <a:latin typeface="华文新魏" charset="0"/>
              <a:ea typeface="华文新魏" charset="0"/>
              <a:cs typeface="华文新魏" charset="0"/>
            </a:endParaRPr>
          </a:p>
          <a:p>
            <a:pPr eaLnBrk="1" hangingPunct="1">
              <a:buFontTx/>
              <a:buNone/>
            </a:pPr>
            <a:r>
              <a:rPr lang="zh-CN" altLang="en-US" dirty="0">
                <a:effectLst/>
                <a:latin typeface="华文新魏" charset="0"/>
                <a:ea typeface="华文新魏" charset="0"/>
                <a:cs typeface="华文新魏" charset="0"/>
              </a:rPr>
              <a:t>    </a:t>
            </a:r>
            <a:endParaRPr lang="en-US" altLang="zh-CN" dirty="0">
              <a:effectLst/>
              <a:latin typeface="华文新魏" charset="0"/>
              <a:ea typeface="华文新魏" charset="0"/>
              <a:cs typeface="华文新魏" charset="0"/>
            </a:endParaRPr>
          </a:p>
          <a:p>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189214"/>
            <a:ext cx="6375400" cy="760730"/>
          </a:xfrm>
          <a:prstGeom prst="rect">
            <a:avLst/>
          </a:prstGeom>
        </p:spPr>
        <p:txBody>
          <a:bodyPr vert="horz" wrap="square" lIns="0" tIns="14605" rIns="0" bIns="0" rtlCol="0">
            <a:spAutoFit/>
          </a:bodyPr>
          <a:lstStyle/>
          <a:p>
            <a:pPr marL="12700">
              <a:lnSpc>
                <a:spcPct val="100000"/>
              </a:lnSpc>
              <a:spcBef>
                <a:spcPts val="115"/>
              </a:spcBef>
            </a:pPr>
            <a:r>
              <a:rPr lang="zh-CN" altLang="en-US" sz="3200" dirty="0"/>
              <a:t>处理器部件</a:t>
            </a:r>
            <a:r>
              <a:rPr lang="zh-CN" altLang="en-US" sz="3200" dirty="0"/>
              <a:t>的简单示意</a:t>
            </a:r>
            <a:endParaRPr sz="4850">
              <a:latin typeface="MS Mincho" panose="02020609040205080304" charset="-128"/>
              <a:cs typeface="MS Mincho" panose="02020609040205080304" charset="-128"/>
            </a:endParaRPr>
          </a:p>
        </p:txBody>
      </p:sp>
      <p:sp>
        <p:nvSpPr>
          <p:cNvPr id="4" name="object 4"/>
          <p:cNvSpPr txBox="1"/>
          <p:nvPr/>
        </p:nvSpPr>
        <p:spPr>
          <a:xfrm>
            <a:off x="3564421" y="2418601"/>
            <a:ext cx="745490" cy="1224915"/>
          </a:xfrm>
          <a:prstGeom prst="rect">
            <a:avLst/>
          </a:prstGeom>
          <a:solidFill>
            <a:srgbClr val="FFE79B"/>
          </a:solidFill>
          <a:ln w="12700">
            <a:solidFill>
              <a:srgbClr val="FFC000"/>
            </a:solidFill>
          </a:ln>
        </p:spPr>
        <p:txBody>
          <a:bodyPr vert="horz" wrap="square" lIns="0" tIns="175895" rIns="0" bIns="0" rtlCol="0">
            <a:spAutoFit/>
          </a:bodyPr>
          <a:lstStyle/>
          <a:p>
            <a:pPr marL="118110" marR="110490" algn="just">
              <a:lnSpc>
                <a:spcPct val="98000"/>
              </a:lnSpc>
              <a:spcBef>
                <a:spcPts val="1385"/>
              </a:spcBef>
            </a:pPr>
            <a:r>
              <a:rPr sz="1950" b="1" spc="35" dirty="0">
                <a:latin typeface="宋体" panose="02010600030101010101" pitchFamily="2" charset="-122"/>
                <a:cs typeface="宋体" panose="02010600030101010101" pitchFamily="2" charset="-122"/>
              </a:rPr>
              <a:t>算术 逻辑 单元</a:t>
            </a:r>
            <a:endParaRPr sz="1950">
              <a:latin typeface="宋体" panose="02010600030101010101" pitchFamily="2" charset="-122"/>
              <a:cs typeface="宋体" panose="02010600030101010101" pitchFamily="2" charset="-122"/>
            </a:endParaRPr>
          </a:p>
        </p:txBody>
      </p:sp>
      <p:sp>
        <p:nvSpPr>
          <p:cNvPr id="5" name="object 5"/>
          <p:cNvSpPr/>
          <p:nvPr/>
        </p:nvSpPr>
        <p:spPr>
          <a:xfrm>
            <a:off x="523363" y="2256174"/>
            <a:ext cx="6572884" cy="2904490"/>
          </a:xfrm>
          <a:custGeom>
            <a:avLst/>
            <a:gdLst/>
            <a:ahLst/>
            <a:cxnLst/>
            <a:rect l="l" t="t" r="r" b="b"/>
            <a:pathLst>
              <a:path w="6572884" h="2904490">
                <a:moveTo>
                  <a:pt x="0" y="0"/>
                </a:moveTo>
                <a:lnTo>
                  <a:pt x="6572296" y="0"/>
                </a:lnTo>
                <a:lnTo>
                  <a:pt x="6572296" y="2904255"/>
                </a:lnTo>
                <a:lnTo>
                  <a:pt x="0" y="2904255"/>
                </a:lnTo>
                <a:lnTo>
                  <a:pt x="0" y="0"/>
                </a:lnTo>
                <a:close/>
              </a:path>
            </a:pathLst>
          </a:custGeom>
          <a:ln w="19050">
            <a:solidFill>
              <a:srgbClr val="FF0000"/>
            </a:solidFill>
          </a:ln>
        </p:spPr>
        <p:txBody>
          <a:bodyPr wrap="square" lIns="0" tIns="0" rIns="0" bIns="0" rtlCol="0"/>
          <a:lstStyle/>
          <a:p/>
        </p:txBody>
      </p:sp>
      <p:sp>
        <p:nvSpPr>
          <p:cNvPr id="6" name="object 6"/>
          <p:cNvSpPr txBox="1"/>
          <p:nvPr/>
        </p:nvSpPr>
        <p:spPr>
          <a:xfrm>
            <a:off x="628408" y="2339422"/>
            <a:ext cx="549275"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0000"/>
                </a:solidFill>
                <a:latin typeface="Constantia" panose="02030602050306030303"/>
                <a:cs typeface="Constantia" panose="02030602050306030303"/>
              </a:rPr>
              <a:t>C</a:t>
            </a:r>
            <a:r>
              <a:rPr sz="2000" b="1" spc="-25" dirty="0">
                <a:solidFill>
                  <a:srgbClr val="FF0000"/>
                </a:solidFill>
                <a:latin typeface="Constantia" panose="02030602050306030303"/>
                <a:cs typeface="Constantia" panose="02030602050306030303"/>
              </a:rPr>
              <a:t>P</a:t>
            </a:r>
            <a:r>
              <a:rPr sz="2000" b="1" dirty="0">
                <a:solidFill>
                  <a:srgbClr val="FF0000"/>
                </a:solidFill>
                <a:latin typeface="Constantia" panose="02030602050306030303"/>
                <a:cs typeface="Constantia" panose="02030602050306030303"/>
              </a:rPr>
              <a:t>U</a:t>
            </a:r>
            <a:endParaRPr sz="2000">
              <a:latin typeface="Constantia" panose="02030602050306030303"/>
              <a:cs typeface="Constantia" panose="02030602050306030303"/>
            </a:endParaRPr>
          </a:p>
        </p:txBody>
      </p:sp>
      <p:sp>
        <p:nvSpPr>
          <p:cNvPr id="7" name="object 7"/>
          <p:cNvSpPr txBox="1"/>
          <p:nvPr/>
        </p:nvSpPr>
        <p:spPr>
          <a:xfrm>
            <a:off x="2126538" y="4304224"/>
            <a:ext cx="1559560" cy="704850"/>
          </a:xfrm>
          <a:prstGeom prst="rect">
            <a:avLst/>
          </a:prstGeom>
          <a:solidFill>
            <a:srgbClr val="FFD1D1"/>
          </a:solidFill>
          <a:ln w="12700">
            <a:solidFill>
              <a:srgbClr val="C00000"/>
            </a:solidFill>
          </a:ln>
        </p:spPr>
        <p:txBody>
          <a:bodyPr vert="horz" wrap="square" lIns="0" tIns="33020" rIns="0" bIns="0" rtlCol="0">
            <a:spAutoFit/>
          </a:bodyPr>
          <a:lstStyle/>
          <a:p>
            <a:pPr marL="104775" marR="97155" indent="166370">
              <a:lnSpc>
                <a:spcPct val="102000"/>
              </a:lnSpc>
              <a:spcBef>
                <a:spcPts val="260"/>
              </a:spcBef>
            </a:pPr>
            <a:r>
              <a:rPr sz="1950" b="1" spc="40" dirty="0">
                <a:latin typeface="宋体" panose="02010600030101010101" pitchFamily="2" charset="-122"/>
                <a:cs typeface="宋体" panose="02010600030101010101" pitchFamily="2" charset="-122"/>
              </a:rPr>
              <a:t>内存地址 </a:t>
            </a:r>
            <a:r>
              <a:rPr sz="2925" b="1" spc="60" baseline="1000" dirty="0">
                <a:latin typeface="宋体" panose="02010600030101010101" pitchFamily="2" charset="-122"/>
                <a:cs typeface="宋体" panose="02010600030101010101" pitchFamily="2" charset="-122"/>
              </a:rPr>
              <a:t>寄存器</a:t>
            </a:r>
            <a:r>
              <a:rPr sz="2000" b="1" dirty="0">
                <a:latin typeface="Constantia" panose="02030602050306030303"/>
                <a:cs typeface="Constantia" panose="02030602050306030303"/>
              </a:rPr>
              <a:t>M</a:t>
            </a:r>
            <a:r>
              <a:rPr sz="2000" b="1" spc="-5" dirty="0">
                <a:latin typeface="Constantia" panose="02030602050306030303"/>
                <a:cs typeface="Constantia" panose="02030602050306030303"/>
              </a:rPr>
              <a:t>A</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8" name="object 8"/>
          <p:cNvSpPr txBox="1"/>
          <p:nvPr/>
        </p:nvSpPr>
        <p:spPr>
          <a:xfrm>
            <a:off x="2340204" y="2807542"/>
            <a:ext cx="1082675" cy="706120"/>
          </a:xfrm>
          <a:prstGeom prst="rect">
            <a:avLst/>
          </a:prstGeom>
          <a:solidFill>
            <a:srgbClr val="FFD1D1"/>
          </a:solidFill>
          <a:ln w="12700">
            <a:solidFill>
              <a:srgbClr val="C00000"/>
            </a:solidFill>
          </a:ln>
        </p:spPr>
        <p:txBody>
          <a:bodyPr vert="horz" wrap="square" lIns="0" tIns="84455" rIns="0" bIns="0" rtlCol="0">
            <a:spAutoFit/>
          </a:bodyPr>
          <a:lstStyle/>
          <a:p>
            <a:pPr marL="121285" marR="113665" indent="38735">
              <a:lnSpc>
                <a:spcPts val="2230"/>
              </a:lnSpc>
              <a:spcBef>
                <a:spcPts val="665"/>
              </a:spcBef>
            </a:pPr>
            <a:r>
              <a:rPr sz="1950" b="1" spc="40" dirty="0">
                <a:latin typeface="宋体" panose="02010600030101010101" pitchFamily="2" charset="-122"/>
                <a:cs typeface="宋体" panose="02010600030101010101" pitchFamily="2" charset="-122"/>
              </a:rPr>
              <a:t>程序计 </a:t>
            </a:r>
            <a:r>
              <a:rPr sz="2925" b="1" spc="60" baseline="1000" dirty="0">
                <a:latin typeface="宋体" panose="02010600030101010101" pitchFamily="2" charset="-122"/>
                <a:cs typeface="宋体" panose="02010600030101010101" pitchFamily="2" charset="-122"/>
              </a:rPr>
              <a:t>数器</a:t>
            </a:r>
            <a:r>
              <a:rPr sz="2000" b="1" dirty="0">
                <a:latin typeface="Constantia" panose="02030602050306030303"/>
                <a:cs typeface="Constantia" panose="02030602050306030303"/>
              </a:rPr>
              <a:t>PC</a:t>
            </a:r>
            <a:endParaRPr sz="2000">
              <a:latin typeface="Constantia" panose="02030602050306030303"/>
              <a:cs typeface="Constantia" panose="02030602050306030303"/>
            </a:endParaRPr>
          </a:p>
        </p:txBody>
      </p:sp>
      <p:sp>
        <p:nvSpPr>
          <p:cNvPr id="9" name="object 9"/>
          <p:cNvSpPr txBox="1"/>
          <p:nvPr/>
        </p:nvSpPr>
        <p:spPr>
          <a:xfrm>
            <a:off x="4286779" y="4329385"/>
            <a:ext cx="1585595" cy="680085"/>
          </a:xfrm>
          <a:prstGeom prst="rect">
            <a:avLst/>
          </a:prstGeom>
          <a:solidFill>
            <a:srgbClr val="FFD1D1"/>
          </a:solidFill>
          <a:ln w="12700">
            <a:solidFill>
              <a:srgbClr val="C00000"/>
            </a:solidFill>
          </a:ln>
        </p:spPr>
        <p:txBody>
          <a:bodyPr vert="horz" wrap="square" lIns="0" tIns="20320" rIns="0" bIns="0" rtlCol="0">
            <a:spAutoFit/>
          </a:bodyPr>
          <a:lstStyle/>
          <a:p>
            <a:pPr marL="102235" marR="95250" indent="181610">
              <a:lnSpc>
                <a:spcPct val="102000"/>
              </a:lnSpc>
              <a:spcBef>
                <a:spcPts val="160"/>
              </a:spcBef>
            </a:pPr>
            <a:r>
              <a:rPr sz="1950" b="1" spc="40" dirty="0">
                <a:latin typeface="宋体" panose="02010600030101010101" pitchFamily="2" charset="-122"/>
                <a:cs typeface="宋体" panose="02010600030101010101" pitchFamily="2" charset="-122"/>
              </a:rPr>
              <a:t>内存数据 </a:t>
            </a:r>
            <a:r>
              <a:rPr sz="2925" b="1" spc="60" baseline="1000" dirty="0">
                <a:latin typeface="宋体" panose="02010600030101010101" pitchFamily="2" charset="-122"/>
                <a:cs typeface="宋体" panose="02010600030101010101" pitchFamily="2" charset="-122"/>
              </a:rPr>
              <a:t>寄存器</a:t>
            </a:r>
            <a:r>
              <a:rPr sz="2000" b="1" dirty="0">
                <a:latin typeface="Constantia" panose="02030602050306030303"/>
                <a:cs typeface="Constantia" panose="02030602050306030303"/>
              </a:rPr>
              <a:t>M</a:t>
            </a:r>
            <a:r>
              <a:rPr sz="2000" b="1" spc="-10" dirty="0">
                <a:latin typeface="Constantia" panose="02030602050306030303"/>
                <a:cs typeface="Constantia" panose="02030602050306030303"/>
              </a:rPr>
              <a:t>D</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10" name="object 10"/>
          <p:cNvSpPr/>
          <p:nvPr/>
        </p:nvSpPr>
        <p:spPr>
          <a:xfrm>
            <a:off x="4425419" y="2417268"/>
            <a:ext cx="2575560" cy="1219835"/>
          </a:xfrm>
          <a:custGeom>
            <a:avLst/>
            <a:gdLst/>
            <a:ahLst/>
            <a:cxnLst/>
            <a:rect l="l" t="t" r="r" b="b"/>
            <a:pathLst>
              <a:path w="2575559" h="1219835">
                <a:moveTo>
                  <a:pt x="0" y="1219393"/>
                </a:moveTo>
                <a:lnTo>
                  <a:pt x="2575472" y="1219393"/>
                </a:lnTo>
                <a:lnTo>
                  <a:pt x="2575472" y="0"/>
                </a:lnTo>
                <a:lnTo>
                  <a:pt x="0" y="0"/>
                </a:lnTo>
                <a:lnTo>
                  <a:pt x="0" y="1219393"/>
                </a:lnTo>
                <a:close/>
              </a:path>
            </a:pathLst>
          </a:custGeom>
          <a:solidFill>
            <a:srgbClr val="94F7DC"/>
          </a:solidFill>
        </p:spPr>
        <p:txBody>
          <a:bodyPr wrap="square" lIns="0" tIns="0" rIns="0" bIns="0" rtlCol="0"/>
          <a:lstStyle/>
          <a:p/>
        </p:txBody>
      </p:sp>
      <p:sp>
        <p:nvSpPr>
          <p:cNvPr id="11" name="object 11"/>
          <p:cNvSpPr/>
          <p:nvPr/>
        </p:nvSpPr>
        <p:spPr>
          <a:xfrm>
            <a:off x="4425419" y="2417268"/>
            <a:ext cx="2575560" cy="1219835"/>
          </a:xfrm>
          <a:custGeom>
            <a:avLst/>
            <a:gdLst/>
            <a:ahLst/>
            <a:cxnLst/>
            <a:rect l="l" t="t" r="r" b="b"/>
            <a:pathLst>
              <a:path w="2575559" h="1219835">
                <a:moveTo>
                  <a:pt x="0" y="0"/>
                </a:moveTo>
                <a:lnTo>
                  <a:pt x="2575473" y="0"/>
                </a:lnTo>
                <a:lnTo>
                  <a:pt x="2575473" y="1219393"/>
                </a:lnTo>
                <a:lnTo>
                  <a:pt x="0" y="1219393"/>
                </a:lnTo>
                <a:lnTo>
                  <a:pt x="0" y="0"/>
                </a:lnTo>
                <a:close/>
              </a:path>
            </a:pathLst>
          </a:custGeom>
          <a:ln w="12700">
            <a:solidFill>
              <a:srgbClr val="0C9B74"/>
            </a:solidFill>
          </a:ln>
        </p:spPr>
        <p:txBody>
          <a:bodyPr wrap="square" lIns="0" tIns="0" rIns="0" bIns="0" rtlCol="0"/>
          <a:lstStyle/>
          <a:p/>
        </p:txBody>
      </p:sp>
      <p:sp>
        <p:nvSpPr>
          <p:cNvPr id="12" name="object 12"/>
          <p:cNvSpPr txBox="1"/>
          <p:nvPr/>
        </p:nvSpPr>
        <p:spPr>
          <a:xfrm>
            <a:off x="5192454" y="2441020"/>
            <a:ext cx="1041400" cy="322580"/>
          </a:xfrm>
          <a:prstGeom prst="rect">
            <a:avLst/>
          </a:prstGeom>
        </p:spPr>
        <p:txBody>
          <a:bodyPr vert="horz" wrap="square" lIns="0" tIns="12065" rIns="0" bIns="0" rtlCol="0">
            <a:spAutoFit/>
          </a:bodyPr>
          <a:lstStyle/>
          <a:p>
            <a:pPr marL="12700">
              <a:lnSpc>
                <a:spcPct val="100000"/>
              </a:lnSpc>
              <a:spcBef>
                <a:spcPts val="95"/>
              </a:spcBef>
            </a:pPr>
            <a:r>
              <a:rPr sz="1950" b="1" spc="40" dirty="0">
                <a:latin typeface="宋体" panose="02010600030101010101" pitchFamily="2" charset="-122"/>
                <a:cs typeface="宋体" panose="02010600030101010101" pitchFamily="2" charset="-122"/>
              </a:rPr>
              <a:t>控制单元</a:t>
            </a:r>
            <a:endParaRPr sz="1950">
              <a:latin typeface="宋体" panose="02010600030101010101" pitchFamily="2" charset="-122"/>
              <a:cs typeface="宋体" panose="02010600030101010101" pitchFamily="2" charset="-122"/>
            </a:endParaRPr>
          </a:p>
        </p:txBody>
      </p:sp>
      <p:sp>
        <p:nvSpPr>
          <p:cNvPr id="13" name="object 13"/>
          <p:cNvSpPr txBox="1"/>
          <p:nvPr/>
        </p:nvSpPr>
        <p:spPr>
          <a:xfrm>
            <a:off x="5857883" y="2800300"/>
            <a:ext cx="1009650" cy="713740"/>
          </a:xfrm>
          <a:prstGeom prst="rect">
            <a:avLst/>
          </a:prstGeom>
          <a:solidFill>
            <a:srgbClr val="D4FCF2"/>
          </a:solidFill>
          <a:ln w="12700">
            <a:solidFill>
              <a:srgbClr val="0C9B74"/>
            </a:solidFill>
          </a:ln>
        </p:spPr>
        <p:txBody>
          <a:bodyPr vert="horz" wrap="square" lIns="0" tIns="81915" rIns="0" bIns="0" rtlCol="0">
            <a:spAutoFit/>
          </a:bodyPr>
          <a:lstStyle/>
          <a:p>
            <a:pPr marL="100330" marR="91440" indent="22860">
              <a:lnSpc>
                <a:spcPts val="2230"/>
              </a:lnSpc>
              <a:spcBef>
                <a:spcPts val="645"/>
              </a:spcBef>
            </a:pPr>
            <a:r>
              <a:rPr sz="1950" b="1" spc="40" dirty="0">
                <a:latin typeface="宋体" panose="02010600030101010101" pitchFamily="2" charset="-122"/>
                <a:cs typeface="宋体" panose="02010600030101010101" pitchFamily="2" charset="-122"/>
              </a:rPr>
              <a:t>指令译 </a:t>
            </a:r>
            <a:r>
              <a:rPr sz="2925" b="1" spc="60" baseline="1000" dirty="0">
                <a:latin typeface="宋体" panose="02010600030101010101" pitchFamily="2" charset="-122"/>
                <a:cs typeface="宋体" panose="02010600030101010101" pitchFamily="2" charset="-122"/>
              </a:rPr>
              <a:t>码器</a:t>
            </a:r>
            <a:r>
              <a:rPr sz="2000" b="1" spc="5" dirty="0">
                <a:latin typeface="Constantia" panose="02030602050306030303"/>
                <a:cs typeface="Constantia" panose="02030602050306030303"/>
              </a:rPr>
              <a:t>ID</a:t>
            </a:r>
            <a:endParaRPr sz="2000">
              <a:latin typeface="Constantia" panose="02030602050306030303"/>
              <a:cs typeface="Constantia" panose="02030602050306030303"/>
            </a:endParaRPr>
          </a:p>
        </p:txBody>
      </p:sp>
      <p:sp>
        <p:nvSpPr>
          <p:cNvPr id="14" name="object 14"/>
          <p:cNvSpPr txBox="1"/>
          <p:nvPr/>
        </p:nvSpPr>
        <p:spPr>
          <a:xfrm>
            <a:off x="4247315" y="1913053"/>
            <a:ext cx="1803400" cy="322580"/>
          </a:xfrm>
          <a:prstGeom prst="rect">
            <a:avLst/>
          </a:prstGeom>
        </p:spPr>
        <p:txBody>
          <a:bodyPr vert="horz" wrap="square" lIns="0" tIns="12065" rIns="0" bIns="0" rtlCol="0">
            <a:spAutoFit/>
          </a:bodyPr>
          <a:lstStyle/>
          <a:p>
            <a:pPr marL="12700">
              <a:lnSpc>
                <a:spcPct val="100000"/>
              </a:lnSpc>
              <a:spcBef>
                <a:spcPts val="95"/>
              </a:spcBef>
            </a:pPr>
            <a:r>
              <a:rPr sz="1950" b="1" spc="40" dirty="0">
                <a:latin typeface="宋体" panose="02010600030101010101" pitchFamily="2" charset="-122"/>
                <a:cs typeface="宋体" panose="02010600030101010101" pitchFamily="2" charset="-122"/>
              </a:rPr>
              <a:t>时钟等外部信号</a:t>
            </a:r>
            <a:endParaRPr sz="1950">
              <a:latin typeface="宋体" panose="02010600030101010101" pitchFamily="2" charset="-122"/>
              <a:cs typeface="宋体" panose="02010600030101010101" pitchFamily="2" charset="-122"/>
            </a:endParaRPr>
          </a:p>
        </p:txBody>
      </p:sp>
      <p:sp>
        <p:nvSpPr>
          <p:cNvPr id="15" name="object 15"/>
          <p:cNvSpPr/>
          <p:nvPr/>
        </p:nvSpPr>
        <p:spPr>
          <a:xfrm>
            <a:off x="6120888" y="1857363"/>
            <a:ext cx="76200" cy="546100"/>
          </a:xfrm>
          <a:custGeom>
            <a:avLst/>
            <a:gdLst/>
            <a:ahLst/>
            <a:cxnLst/>
            <a:rect l="l" t="t" r="r" b="b"/>
            <a:pathLst>
              <a:path w="76200" h="546100">
                <a:moveTo>
                  <a:pt x="76200" y="469671"/>
                </a:moveTo>
                <a:lnTo>
                  <a:pt x="0" y="469671"/>
                </a:lnTo>
                <a:lnTo>
                  <a:pt x="38100" y="545871"/>
                </a:lnTo>
                <a:lnTo>
                  <a:pt x="76200" y="469671"/>
                </a:lnTo>
                <a:close/>
              </a:path>
              <a:path w="76200" h="546100">
                <a:moveTo>
                  <a:pt x="50798" y="0"/>
                </a:moveTo>
                <a:lnTo>
                  <a:pt x="25398" y="0"/>
                </a:lnTo>
                <a:lnTo>
                  <a:pt x="25400" y="469671"/>
                </a:lnTo>
                <a:lnTo>
                  <a:pt x="50800" y="469671"/>
                </a:lnTo>
                <a:lnTo>
                  <a:pt x="50798" y="0"/>
                </a:lnTo>
                <a:close/>
              </a:path>
            </a:pathLst>
          </a:custGeom>
          <a:solidFill>
            <a:srgbClr val="065093"/>
          </a:solidFill>
        </p:spPr>
        <p:txBody>
          <a:bodyPr wrap="square" lIns="0" tIns="0" rIns="0" bIns="0" rtlCol="0"/>
          <a:lstStyle/>
          <a:p/>
        </p:txBody>
      </p:sp>
      <p:sp>
        <p:nvSpPr>
          <p:cNvPr id="16" name="object 16"/>
          <p:cNvSpPr txBox="1"/>
          <p:nvPr/>
        </p:nvSpPr>
        <p:spPr>
          <a:xfrm>
            <a:off x="1064295" y="2807542"/>
            <a:ext cx="1206500" cy="706120"/>
          </a:xfrm>
          <a:prstGeom prst="rect">
            <a:avLst/>
          </a:prstGeom>
          <a:solidFill>
            <a:srgbClr val="FFD1D1"/>
          </a:solidFill>
          <a:ln w="12700">
            <a:solidFill>
              <a:srgbClr val="C00000"/>
            </a:solidFill>
          </a:ln>
        </p:spPr>
        <p:txBody>
          <a:bodyPr vert="horz" wrap="square" lIns="0" tIns="84455" rIns="0" bIns="0" rtlCol="0">
            <a:spAutoFit/>
          </a:bodyPr>
          <a:lstStyle/>
          <a:p>
            <a:pPr marL="224790" marR="86995" indent="-130175">
              <a:lnSpc>
                <a:spcPts val="2230"/>
              </a:lnSpc>
              <a:spcBef>
                <a:spcPts val="665"/>
              </a:spcBef>
            </a:pPr>
            <a:r>
              <a:rPr sz="1950" b="1" spc="35" dirty="0">
                <a:latin typeface="宋体" panose="02010600030101010101" pitchFamily="2" charset="-122"/>
                <a:cs typeface="宋体" panose="02010600030101010101" pitchFamily="2" charset="-122"/>
              </a:rPr>
              <a:t>标志寄存 </a:t>
            </a:r>
            <a:r>
              <a:rPr sz="2925" b="1" spc="60" baseline="1000" dirty="0">
                <a:latin typeface="宋体" panose="02010600030101010101" pitchFamily="2" charset="-122"/>
                <a:cs typeface="宋体" panose="02010600030101010101" pitchFamily="2" charset="-122"/>
              </a:rPr>
              <a:t>器</a:t>
            </a:r>
            <a:r>
              <a:rPr sz="2000" b="1" dirty="0">
                <a:latin typeface="Constantia" panose="02030602050306030303"/>
                <a:cs typeface="Constantia" panose="02030602050306030303"/>
              </a:rPr>
              <a:t>Flag</a:t>
            </a:r>
            <a:endParaRPr sz="2000">
              <a:latin typeface="Constantia" panose="02030602050306030303"/>
              <a:cs typeface="Constantia" panose="02030602050306030303"/>
            </a:endParaRPr>
          </a:p>
        </p:txBody>
      </p:sp>
      <p:sp>
        <p:nvSpPr>
          <p:cNvPr id="17" name="object 17"/>
          <p:cNvSpPr/>
          <p:nvPr/>
        </p:nvSpPr>
        <p:spPr>
          <a:xfrm>
            <a:off x="1629327" y="2591050"/>
            <a:ext cx="1912620" cy="216535"/>
          </a:xfrm>
          <a:custGeom>
            <a:avLst/>
            <a:gdLst/>
            <a:ahLst/>
            <a:cxnLst/>
            <a:rect l="l" t="t" r="r" b="b"/>
            <a:pathLst>
              <a:path w="1912620" h="216535">
                <a:moveTo>
                  <a:pt x="76200" y="140291"/>
                </a:moveTo>
                <a:lnTo>
                  <a:pt x="0" y="140291"/>
                </a:lnTo>
                <a:lnTo>
                  <a:pt x="38100" y="216491"/>
                </a:lnTo>
                <a:lnTo>
                  <a:pt x="76200" y="140291"/>
                </a:lnTo>
                <a:close/>
              </a:path>
              <a:path w="1912620" h="216535">
                <a:moveTo>
                  <a:pt x="1912296" y="0"/>
                </a:moveTo>
                <a:lnTo>
                  <a:pt x="31085" y="0"/>
                </a:lnTo>
                <a:lnTo>
                  <a:pt x="25400" y="5685"/>
                </a:lnTo>
                <a:lnTo>
                  <a:pt x="25400" y="140291"/>
                </a:lnTo>
                <a:lnTo>
                  <a:pt x="50800" y="140291"/>
                </a:lnTo>
                <a:lnTo>
                  <a:pt x="50800" y="25400"/>
                </a:lnTo>
                <a:lnTo>
                  <a:pt x="1912296" y="25400"/>
                </a:lnTo>
                <a:lnTo>
                  <a:pt x="1912296" y="0"/>
                </a:lnTo>
                <a:close/>
              </a:path>
            </a:pathLst>
          </a:custGeom>
          <a:solidFill>
            <a:srgbClr val="065093"/>
          </a:solidFill>
        </p:spPr>
        <p:txBody>
          <a:bodyPr wrap="square" lIns="0" tIns="0" rIns="0" bIns="0" rtlCol="0"/>
          <a:lstStyle/>
          <a:p/>
        </p:txBody>
      </p:sp>
      <p:sp>
        <p:nvSpPr>
          <p:cNvPr id="18" name="object 18"/>
          <p:cNvSpPr/>
          <p:nvPr/>
        </p:nvSpPr>
        <p:spPr>
          <a:xfrm>
            <a:off x="5582756" y="3119831"/>
            <a:ext cx="275590" cy="76200"/>
          </a:xfrm>
          <a:custGeom>
            <a:avLst/>
            <a:gdLst/>
            <a:ahLst/>
            <a:cxnLst/>
            <a:rect l="l" t="t" r="r" b="b"/>
            <a:pathLst>
              <a:path w="275589" h="76200">
                <a:moveTo>
                  <a:pt x="248602" y="50796"/>
                </a:moveTo>
                <a:lnTo>
                  <a:pt x="199101" y="50796"/>
                </a:lnTo>
                <a:lnTo>
                  <a:pt x="199435" y="76193"/>
                </a:lnTo>
                <a:lnTo>
                  <a:pt x="248602" y="50796"/>
                </a:lnTo>
                <a:close/>
              </a:path>
              <a:path w="275589" h="76200">
                <a:moveTo>
                  <a:pt x="198432" y="0"/>
                </a:moveTo>
                <a:lnTo>
                  <a:pt x="198767" y="25397"/>
                </a:lnTo>
                <a:lnTo>
                  <a:pt x="0" y="28014"/>
                </a:lnTo>
                <a:lnTo>
                  <a:pt x="334" y="53412"/>
                </a:lnTo>
                <a:lnTo>
                  <a:pt x="199101" y="50796"/>
                </a:lnTo>
                <a:lnTo>
                  <a:pt x="248602" y="50796"/>
                </a:lnTo>
                <a:lnTo>
                  <a:pt x="275127" y="37094"/>
                </a:lnTo>
                <a:lnTo>
                  <a:pt x="198432" y="0"/>
                </a:lnTo>
                <a:close/>
              </a:path>
            </a:pathLst>
          </a:custGeom>
          <a:solidFill>
            <a:srgbClr val="065093"/>
          </a:solidFill>
        </p:spPr>
        <p:txBody>
          <a:bodyPr wrap="square" lIns="0" tIns="0" rIns="0" bIns="0" rtlCol="0"/>
          <a:lstStyle/>
          <a:p/>
        </p:txBody>
      </p:sp>
      <p:sp>
        <p:nvSpPr>
          <p:cNvPr id="19" name="object 19"/>
          <p:cNvSpPr txBox="1"/>
          <p:nvPr/>
        </p:nvSpPr>
        <p:spPr>
          <a:xfrm>
            <a:off x="4572933" y="2807542"/>
            <a:ext cx="1010285" cy="706120"/>
          </a:xfrm>
          <a:prstGeom prst="rect">
            <a:avLst/>
          </a:prstGeom>
          <a:solidFill>
            <a:srgbClr val="FFD1D1"/>
          </a:solidFill>
          <a:ln w="12700">
            <a:solidFill>
              <a:srgbClr val="C00000"/>
            </a:solidFill>
          </a:ln>
        </p:spPr>
        <p:txBody>
          <a:bodyPr vert="horz" wrap="square" lIns="0" tIns="84455" rIns="0" bIns="0" rtlCol="0">
            <a:spAutoFit/>
          </a:bodyPr>
          <a:lstStyle/>
          <a:p>
            <a:pPr marL="111125" marR="102870" indent="12700">
              <a:lnSpc>
                <a:spcPts val="2230"/>
              </a:lnSpc>
              <a:spcBef>
                <a:spcPts val="665"/>
              </a:spcBef>
            </a:pPr>
            <a:r>
              <a:rPr sz="1950" b="1" spc="35" dirty="0">
                <a:latin typeface="宋体" panose="02010600030101010101" pitchFamily="2" charset="-122"/>
                <a:cs typeface="宋体" panose="02010600030101010101" pitchFamily="2" charset="-122"/>
              </a:rPr>
              <a:t>指令暂 </a:t>
            </a:r>
            <a:r>
              <a:rPr sz="2925" b="1" spc="60" baseline="1000" dirty="0">
                <a:latin typeface="宋体" panose="02010600030101010101" pitchFamily="2" charset="-122"/>
                <a:cs typeface="宋体" panose="02010600030101010101" pitchFamily="2" charset="-122"/>
              </a:rPr>
              <a:t>存器</a:t>
            </a:r>
            <a:r>
              <a:rPr sz="2000" b="1" spc="5" dirty="0">
                <a:latin typeface="Constantia" panose="02030602050306030303"/>
                <a:cs typeface="Constantia" panose="02030602050306030303"/>
              </a:rPr>
              <a:t>IR</a:t>
            </a:r>
            <a:endParaRPr sz="2000">
              <a:latin typeface="Constantia" panose="02030602050306030303"/>
              <a:cs typeface="Constantia" panose="02030602050306030303"/>
            </a:endParaRPr>
          </a:p>
        </p:txBody>
      </p:sp>
      <p:sp>
        <p:nvSpPr>
          <p:cNvPr id="20" name="object 20"/>
          <p:cNvSpPr/>
          <p:nvPr/>
        </p:nvSpPr>
        <p:spPr>
          <a:xfrm>
            <a:off x="1064294" y="3873592"/>
            <a:ext cx="5958840" cy="252095"/>
          </a:xfrm>
          <a:custGeom>
            <a:avLst/>
            <a:gdLst/>
            <a:ahLst/>
            <a:cxnLst/>
            <a:rect l="l" t="t" r="r" b="b"/>
            <a:pathLst>
              <a:path w="5958840" h="252095">
                <a:moveTo>
                  <a:pt x="125998" y="0"/>
                </a:moveTo>
                <a:lnTo>
                  <a:pt x="0" y="126000"/>
                </a:lnTo>
                <a:lnTo>
                  <a:pt x="125998" y="251999"/>
                </a:lnTo>
                <a:lnTo>
                  <a:pt x="125998" y="189003"/>
                </a:lnTo>
                <a:lnTo>
                  <a:pt x="5895783" y="189003"/>
                </a:lnTo>
                <a:lnTo>
                  <a:pt x="5958786" y="126000"/>
                </a:lnTo>
                <a:lnTo>
                  <a:pt x="5895790" y="63003"/>
                </a:lnTo>
                <a:lnTo>
                  <a:pt x="125998" y="63003"/>
                </a:lnTo>
                <a:lnTo>
                  <a:pt x="125998" y="0"/>
                </a:lnTo>
                <a:close/>
              </a:path>
              <a:path w="5958840" h="252095">
                <a:moveTo>
                  <a:pt x="5895783" y="189003"/>
                </a:moveTo>
                <a:lnTo>
                  <a:pt x="5832787" y="189003"/>
                </a:lnTo>
                <a:lnTo>
                  <a:pt x="5832787" y="251999"/>
                </a:lnTo>
                <a:lnTo>
                  <a:pt x="5895783" y="189003"/>
                </a:lnTo>
                <a:close/>
              </a:path>
              <a:path w="5958840" h="252095">
                <a:moveTo>
                  <a:pt x="5832787" y="0"/>
                </a:moveTo>
                <a:lnTo>
                  <a:pt x="5832787" y="63003"/>
                </a:lnTo>
                <a:lnTo>
                  <a:pt x="5895790" y="63003"/>
                </a:lnTo>
                <a:lnTo>
                  <a:pt x="5832787" y="0"/>
                </a:lnTo>
                <a:close/>
              </a:path>
            </a:pathLst>
          </a:custGeom>
          <a:solidFill>
            <a:srgbClr val="C4EFFF"/>
          </a:solidFill>
        </p:spPr>
        <p:txBody>
          <a:bodyPr wrap="square" lIns="0" tIns="0" rIns="0" bIns="0" rtlCol="0"/>
          <a:lstStyle/>
          <a:p/>
        </p:txBody>
      </p:sp>
      <p:sp>
        <p:nvSpPr>
          <p:cNvPr id="21" name="object 21"/>
          <p:cNvSpPr/>
          <p:nvPr/>
        </p:nvSpPr>
        <p:spPr>
          <a:xfrm>
            <a:off x="1064294" y="3873592"/>
            <a:ext cx="5958840" cy="252095"/>
          </a:xfrm>
          <a:custGeom>
            <a:avLst/>
            <a:gdLst/>
            <a:ahLst/>
            <a:cxnLst/>
            <a:rect l="l" t="t" r="r" b="b"/>
            <a:pathLst>
              <a:path w="5958840" h="252095">
                <a:moveTo>
                  <a:pt x="5832787" y="0"/>
                </a:moveTo>
                <a:lnTo>
                  <a:pt x="5958786" y="126000"/>
                </a:lnTo>
                <a:lnTo>
                  <a:pt x="5832787" y="252000"/>
                </a:lnTo>
                <a:lnTo>
                  <a:pt x="5832787" y="189003"/>
                </a:lnTo>
                <a:lnTo>
                  <a:pt x="125998" y="189003"/>
                </a:lnTo>
                <a:lnTo>
                  <a:pt x="125998" y="252000"/>
                </a:lnTo>
                <a:lnTo>
                  <a:pt x="0" y="126000"/>
                </a:lnTo>
                <a:lnTo>
                  <a:pt x="125998" y="0"/>
                </a:lnTo>
                <a:lnTo>
                  <a:pt x="125998" y="63003"/>
                </a:lnTo>
                <a:lnTo>
                  <a:pt x="5832787" y="63003"/>
                </a:lnTo>
                <a:lnTo>
                  <a:pt x="5832787" y="0"/>
                </a:lnTo>
                <a:close/>
              </a:path>
            </a:pathLst>
          </a:custGeom>
          <a:ln w="12700">
            <a:solidFill>
              <a:srgbClr val="085091"/>
            </a:solidFill>
          </a:ln>
        </p:spPr>
        <p:txBody>
          <a:bodyPr wrap="square" lIns="0" tIns="0" rIns="0" bIns="0" rtlCol="0"/>
          <a:lstStyle/>
          <a:p/>
        </p:txBody>
      </p:sp>
      <p:sp>
        <p:nvSpPr>
          <p:cNvPr id="22" name="object 22"/>
          <p:cNvSpPr txBox="1"/>
          <p:nvPr/>
        </p:nvSpPr>
        <p:spPr>
          <a:xfrm>
            <a:off x="525195" y="3693510"/>
            <a:ext cx="533400" cy="627380"/>
          </a:xfrm>
          <a:prstGeom prst="rect">
            <a:avLst/>
          </a:prstGeom>
        </p:spPr>
        <p:txBody>
          <a:bodyPr vert="horz" wrap="square" lIns="0" tIns="4445" rIns="0" bIns="0" rtlCol="0">
            <a:spAutoFit/>
          </a:bodyPr>
          <a:lstStyle/>
          <a:p>
            <a:pPr marL="12700" marR="5080">
              <a:lnSpc>
                <a:spcPct val="103000"/>
              </a:lnSpc>
              <a:spcBef>
                <a:spcPts val="35"/>
              </a:spcBef>
            </a:pPr>
            <a:r>
              <a:rPr sz="1950" b="1" spc="35" dirty="0">
                <a:latin typeface="宋体" panose="02010600030101010101" pitchFamily="2" charset="-122"/>
                <a:cs typeface="宋体" panose="02010600030101010101" pitchFamily="2" charset="-122"/>
              </a:rPr>
              <a:t>内部 总线</a:t>
            </a:r>
            <a:endParaRPr sz="1950">
              <a:latin typeface="宋体" panose="02010600030101010101" pitchFamily="2" charset="-122"/>
              <a:cs typeface="宋体" panose="02010600030101010101" pitchFamily="2" charset="-122"/>
            </a:endParaRPr>
          </a:p>
        </p:txBody>
      </p:sp>
      <p:sp>
        <p:nvSpPr>
          <p:cNvPr id="23" name="object 23"/>
          <p:cNvSpPr/>
          <p:nvPr/>
        </p:nvSpPr>
        <p:spPr>
          <a:xfrm>
            <a:off x="5056935" y="4071942"/>
            <a:ext cx="76391" cy="239772"/>
          </a:xfrm>
          <a:prstGeom prst="rect">
            <a:avLst/>
          </a:prstGeom>
          <a:blipFill>
            <a:blip r:embed="rId1" cstate="print"/>
            <a:stretch>
              <a:fillRect/>
            </a:stretch>
          </a:blipFill>
        </p:spPr>
        <p:txBody>
          <a:bodyPr wrap="square" lIns="0" tIns="0" rIns="0" bIns="0" rtlCol="0"/>
          <a:lstStyle/>
          <a:p/>
        </p:txBody>
      </p:sp>
      <p:sp>
        <p:nvSpPr>
          <p:cNvPr id="24" name="object 24"/>
          <p:cNvSpPr/>
          <p:nvPr/>
        </p:nvSpPr>
        <p:spPr>
          <a:xfrm>
            <a:off x="1699709" y="3505260"/>
            <a:ext cx="76200" cy="424180"/>
          </a:xfrm>
          <a:custGeom>
            <a:avLst/>
            <a:gdLst/>
            <a:ahLst/>
            <a:cxnLst/>
            <a:rect l="l" t="t" r="r" b="b"/>
            <a:pathLst>
              <a:path w="76200" h="424179">
                <a:moveTo>
                  <a:pt x="76201" y="347605"/>
                </a:moveTo>
                <a:lnTo>
                  <a:pt x="1" y="347605"/>
                </a:lnTo>
                <a:lnTo>
                  <a:pt x="38101" y="423805"/>
                </a:lnTo>
                <a:lnTo>
                  <a:pt x="76201" y="347605"/>
                </a:lnTo>
                <a:close/>
              </a:path>
              <a:path w="76200" h="424179">
                <a:moveTo>
                  <a:pt x="50800" y="76200"/>
                </a:moveTo>
                <a:lnTo>
                  <a:pt x="25400" y="76200"/>
                </a:lnTo>
                <a:lnTo>
                  <a:pt x="25401" y="347605"/>
                </a:lnTo>
                <a:lnTo>
                  <a:pt x="50801" y="347605"/>
                </a:lnTo>
                <a:lnTo>
                  <a:pt x="50800" y="76200"/>
                </a:lnTo>
                <a:close/>
              </a:path>
              <a:path w="76200" h="424179">
                <a:moveTo>
                  <a:pt x="38100" y="0"/>
                </a:moveTo>
                <a:lnTo>
                  <a:pt x="0" y="76200"/>
                </a:lnTo>
                <a:lnTo>
                  <a:pt x="76200" y="76200"/>
                </a:lnTo>
                <a:lnTo>
                  <a:pt x="38100" y="0"/>
                </a:lnTo>
                <a:close/>
              </a:path>
            </a:pathLst>
          </a:custGeom>
          <a:solidFill>
            <a:srgbClr val="065093"/>
          </a:solidFill>
        </p:spPr>
        <p:txBody>
          <a:bodyPr wrap="square" lIns="0" tIns="0" rIns="0" bIns="0" rtlCol="0"/>
          <a:lstStyle/>
          <a:p/>
        </p:txBody>
      </p:sp>
      <p:sp>
        <p:nvSpPr>
          <p:cNvPr id="25" name="object 25"/>
          <p:cNvSpPr/>
          <p:nvPr/>
        </p:nvSpPr>
        <p:spPr>
          <a:xfrm>
            <a:off x="3914782" y="3644108"/>
            <a:ext cx="77470" cy="285750"/>
          </a:xfrm>
          <a:custGeom>
            <a:avLst/>
            <a:gdLst/>
            <a:ahLst/>
            <a:cxnLst/>
            <a:rect l="l" t="t" r="r" b="b"/>
            <a:pathLst>
              <a:path w="77470" h="285750">
                <a:moveTo>
                  <a:pt x="39193" y="0"/>
                </a:moveTo>
                <a:lnTo>
                  <a:pt x="670" y="75986"/>
                </a:lnTo>
                <a:lnTo>
                  <a:pt x="26070" y="76127"/>
                </a:lnTo>
                <a:lnTo>
                  <a:pt x="25329" y="209481"/>
                </a:lnTo>
                <a:lnTo>
                  <a:pt x="0" y="209481"/>
                </a:lnTo>
                <a:lnTo>
                  <a:pt x="37606" y="285751"/>
                </a:lnTo>
                <a:lnTo>
                  <a:pt x="76129" y="209764"/>
                </a:lnTo>
                <a:lnTo>
                  <a:pt x="50729" y="209623"/>
                </a:lnTo>
                <a:lnTo>
                  <a:pt x="50730" y="209481"/>
                </a:lnTo>
                <a:lnTo>
                  <a:pt x="25329" y="209481"/>
                </a:lnTo>
                <a:lnTo>
                  <a:pt x="50730" y="209340"/>
                </a:lnTo>
                <a:lnTo>
                  <a:pt x="51469" y="76268"/>
                </a:lnTo>
                <a:lnTo>
                  <a:pt x="76800" y="76268"/>
                </a:lnTo>
                <a:lnTo>
                  <a:pt x="39193" y="0"/>
                </a:lnTo>
                <a:close/>
              </a:path>
              <a:path w="77470" h="285750">
                <a:moveTo>
                  <a:pt x="76800" y="76268"/>
                </a:moveTo>
                <a:lnTo>
                  <a:pt x="51469" y="76268"/>
                </a:lnTo>
                <a:lnTo>
                  <a:pt x="76869" y="76409"/>
                </a:lnTo>
                <a:lnTo>
                  <a:pt x="76800" y="76268"/>
                </a:lnTo>
                <a:close/>
              </a:path>
            </a:pathLst>
          </a:custGeom>
          <a:solidFill>
            <a:srgbClr val="065093"/>
          </a:solidFill>
        </p:spPr>
        <p:txBody>
          <a:bodyPr wrap="square" lIns="0" tIns="0" rIns="0" bIns="0" rtlCol="0"/>
          <a:lstStyle/>
          <a:p/>
        </p:txBody>
      </p:sp>
      <p:sp>
        <p:nvSpPr>
          <p:cNvPr id="26" name="object 26"/>
          <p:cNvSpPr/>
          <p:nvPr/>
        </p:nvSpPr>
        <p:spPr>
          <a:xfrm>
            <a:off x="5055965" y="3513549"/>
            <a:ext cx="76200" cy="815975"/>
          </a:xfrm>
          <a:custGeom>
            <a:avLst/>
            <a:gdLst/>
            <a:ahLst/>
            <a:cxnLst/>
            <a:rect l="l" t="t" r="r" b="b"/>
            <a:pathLst>
              <a:path w="76200" h="815975">
                <a:moveTo>
                  <a:pt x="50800" y="76222"/>
                </a:moveTo>
                <a:lnTo>
                  <a:pt x="25400" y="76222"/>
                </a:lnTo>
                <a:lnTo>
                  <a:pt x="26730" y="815861"/>
                </a:lnTo>
                <a:lnTo>
                  <a:pt x="52129" y="815816"/>
                </a:lnTo>
                <a:lnTo>
                  <a:pt x="50800" y="76222"/>
                </a:lnTo>
                <a:close/>
              </a:path>
              <a:path w="76200" h="815975">
                <a:moveTo>
                  <a:pt x="37962" y="0"/>
                </a:moveTo>
                <a:lnTo>
                  <a:pt x="0" y="76268"/>
                </a:lnTo>
                <a:lnTo>
                  <a:pt x="50800" y="76222"/>
                </a:lnTo>
                <a:lnTo>
                  <a:pt x="76200" y="76131"/>
                </a:lnTo>
                <a:lnTo>
                  <a:pt x="37962" y="0"/>
                </a:lnTo>
                <a:close/>
              </a:path>
            </a:pathLst>
          </a:custGeom>
          <a:solidFill>
            <a:srgbClr val="065093"/>
          </a:solidFill>
        </p:spPr>
        <p:txBody>
          <a:bodyPr wrap="square" lIns="0" tIns="0" rIns="0" bIns="0" rtlCol="0"/>
          <a:lstStyle/>
          <a:p/>
        </p:txBody>
      </p:sp>
      <p:sp>
        <p:nvSpPr>
          <p:cNvPr id="27" name="object 27"/>
          <p:cNvSpPr/>
          <p:nvPr/>
        </p:nvSpPr>
        <p:spPr>
          <a:xfrm>
            <a:off x="6336911" y="3513547"/>
            <a:ext cx="76200" cy="424180"/>
          </a:xfrm>
          <a:custGeom>
            <a:avLst/>
            <a:gdLst/>
            <a:ahLst/>
            <a:cxnLst/>
            <a:rect l="l" t="t" r="r" b="b"/>
            <a:pathLst>
              <a:path w="76200" h="424179">
                <a:moveTo>
                  <a:pt x="76200" y="347605"/>
                </a:moveTo>
                <a:lnTo>
                  <a:pt x="0" y="347605"/>
                </a:lnTo>
                <a:lnTo>
                  <a:pt x="38100" y="423805"/>
                </a:lnTo>
                <a:lnTo>
                  <a:pt x="76200" y="347605"/>
                </a:lnTo>
                <a:close/>
              </a:path>
              <a:path w="76200" h="424179">
                <a:moveTo>
                  <a:pt x="50801" y="0"/>
                </a:moveTo>
                <a:lnTo>
                  <a:pt x="25401" y="0"/>
                </a:lnTo>
                <a:lnTo>
                  <a:pt x="25400" y="347605"/>
                </a:lnTo>
                <a:lnTo>
                  <a:pt x="50800" y="347605"/>
                </a:lnTo>
                <a:lnTo>
                  <a:pt x="50801" y="0"/>
                </a:lnTo>
                <a:close/>
              </a:path>
            </a:pathLst>
          </a:custGeom>
          <a:solidFill>
            <a:srgbClr val="065093"/>
          </a:solidFill>
        </p:spPr>
        <p:txBody>
          <a:bodyPr wrap="square" lIns="0" tIns="0" rIns="0" bIns="0" rtlCol="0"/>
          <a:lstStyle/>
          <a:p/>
        </p:txBody>
      </p:sp>
      <p:sp>
        <p:nvSpPr>
          <p:cNvPr id="28" name="object 28"/>
          <p:cNvSpPr/>
          <p:nvPr/>
        </p:nvSpPr>
        <p:spPr>
          <a:xfrm>
            <a:off x="2842872" y="3509595"/>
            <a:ext cx="76200" cy="786130"/>
          </a:xfrm>
          <a:custGeom>
            <a:avLst/>
            <a:gdLst/>
            <a:ahLst/>
            <a:cxnLst/>
            <a:rect l="l" t="t" r="r" b="b"/>
            <a:pathLst>
              <a:path w="76200" h="786129">
                <a:moveTo>
                  <a:pt x="0" y="709566"/>
                </a:moveTo>
                <a:lnTo>
                  <a:pt x="37946" y="785842"/>
                </a:lnTo>
                <a:lnTo>
                  <a:pt x="76200" y="709720"/>
                </a:lnTo>
                <a:lnTo>
                  <a:pt x="50800" y="709669"/>
                </a:lnTo>
                <a:lnTo>
                  <a:pt x="25400" y="709617"/>
                </a:lnTo>
                <a:lnTo>
                  <a:pt x="0" y="709566"/>
                </a:lnTo>
                <a:close/>
              </a:path>
              <a:path w="76200" h="786129">
                <a:moveTo>
                  <a:pt x="26833" y="0"/>
                </a:moveTo>
                <a:lnTo>
                  <a:pt x="25400" y="709617"/>
                </a:lnTo>
                <a:lnTo>
                  <a:pt x="50800" y="709617"/>
                </a:lnTo>
                <a:lnTo>
                  <a:pt x="52233" y="50"/>
                </a:lnTo>
                <a:lnTo>
                  <a:pt x="26833" y="0"/>
                </a:lnTo>
                <a:close/>
              </a:path>
            </a:pathLst>
          </a:custGeom>
          <a:solidFill>
            <a:srgbClr val="065093"/>
          </a:solidFill>
        </p:spPr>
        <p:txBody>
          <a:bodyPr wrap="square" lIns="0" tIns="0" rIns="0" bIns="0" rtlCol="0"/>
          <a:lstStyle/>
          <a:p/>
        </p:txBody>
      </p:sp>
      <p:sp>
        <p:nvSpPr>
          <p:cNvPr id="29" name="object 29"/>
          <p:cNvSpPr/>
          <p:nvPr/>
        </p:nvSpPr>
        <p:spPr>
          <a:xfrm>
            <a:off x="2836360" y="3505260"/>
            <a:ext cx="81280" cy="424180"/>
          </a:xfrm>
          <a:custGeom>
            <a:avLst/>
            <a:gdLst/>
            <a:ahLst/>
            <a:cxnLst/>
            <a:rect l="l" t="t" r="r" b="b"/>
            <a:pathLst>
              <a:path w="81280" h="424179">
                <a:moveTo>
                  <a:pt x="0" y="346920"/>
                </a:moveTo>
                <a:lnTo>
                  <a:pt x="36699" y="423805"/>
                </a:lnTo>
                <a:lnTo>
                  <a:pt x="76187" y="348315"/>
                </a:lnTo>
                <a:lnTo>
                  <a:pt x="50791" y="347850"/>
                </a:lnTo>
                <a:lnTo>
                  <a:pt x="50799" y="347385"/>
                </a:lnTo>
                <a:lnTo>
                  <a:pt x="25396" y="347385"/>
                </a:lnTo>
                <a:lnTo>
                  <a:pt x="0" y="346920"/>
                </a:lnTo>
                <a:close/>
              </a:path>
              <a:path w="81280" h="424179">
                <a:moveTo>
                  <a:pt x="44457" y="0"/>
                </a:moveTo>
                <a:lnTo>
                  <a:pt x="4968" y="75490"/>
                </a:lnTo>
                <a:lnTo>
                  <a:pt x="30364" y="75954"/>
                </a:lnTo>
                <a:lnTo>
                  <a:pt x="25396" y="347385"/>
                </a:lnTo>
                <a:lnTo>
                  <a:pt x="50799" y="347385"/>
                </a:lnTo>
                <a:lnTo>
                  <a:pt x="55760" y="76419"/>
                </a:lnTo>
                <a:lnTo>
                  <a:pt x="80933" y="76419"/>
                </a:lnTo>
                <a:lnTo>
                  <a:pt x="44457" y="0"/>
                </a:lnTo>
                <a:close/>
              </a:path>
              <a:path w="81280" h="424179">
                <a:moveTo>
                  <a:pt x="80933" y="76419"/>
                </a:moveTo>
                <a:lnTo>
                  <a:pt x="55760" y="76419"/>
                </a:lnTo>
                <a:lnTo>
                  <a:pt x="81155" y="76884"/>
                </a:lnTo>
                <a:lnTo>
                  <a:pt x="80933" y="76419"/>
                </a:lnTo>
                <a:close/>
              </a:path>
            </a:pathLst>
          </a:custGeom>
          <a:solidFill>
            <a:srgbClr val="065093"/>
          </a:solidFill>
        </p:spPr>
        <p:txBody>
          <a:bodyPr wrap="square" lIns="0" tIns="0" rIns="0" bIns="0" rtlCol="0"/>
          <a:lstStyle/>
          <a:p/>
        </p:txBody>
      </p:sp>
      <p:sp>
        <p:nvSpPr>
          <p:cNvPr id="30" name="object 30"/>
          <p:cNvSpPr txBox="1"/>
          <p:nvPr/>
        </p:nvSpPr>
        <p:spPr>
          <a:xfrm>
            <a:off x="3278667" y="5961819"/>
            <a:ext cx="1564005" cy="389890"/>
          </a:xfrm>
          <a:prstGeom prst="rect">
            <a:avLst/>
          </a:prstGeom>
          <a:solidFill>
            <a:srgbClr val="94F5FA"/>
          </a:solidFill>
          <a:ln w="12700">
            <a:solidFill>
              <a:srgbClr val="0BD0D9"/>
            </a:solidFill>
          </a:ln>
        </p:spPr>
        <p:txBody>
          <a:bodyPr vert="horz" wrap="square" lIns="0" tIns="32384" rIns="0" bIns="0" rtlCol="0">
            <a:spAutoFit/>
          </a:bodyPr>
          <a:lstStyle/>
          <a:p>
            <a:pPr marL="273685">
              <a:lnSpc>
                <a:spcPct val="100000"/>
              </a:lnSpc>
              <a:spcBef>
                <a:spcPts val="255"/>
              </a:spcBef>
            </a:pPr>
            <a:r>
              <a:rPr sz="1950" b="1" spc="40" dirty="0">
                <a:latin typeface="宋体" panose="02010600030101010101" pitchFamily="2" charset="-122"/>
                <a:cs typeface="宋体" panose="02010600030101010101" pitchFamily="2" charset="-122"/>
              </a:rPr>
              <a:t>主存储器</a:t>
            </a:r>
            <a:endParaRPr sz="1950">
              <a:latin typeface="宋体" panose="02010600030101010101" pitchFamily="2" charset="-122"/>
              <a:cs typeface="宋体" panose="02010600030101010101" pitchFamily="2" charset="-122"/>
            </a:endParaRPr>
          </a:p>
        </p:txBody>
      </p:sp>
      <p:sp>
        <p:nvSpPr>
          <p:cNvPr id="31" name="object 31"/>
          <p:cNvSpPr/>
          <p:nvPr/>
        </p:nvSpPr>
        <p:spPr>
          <a:xfrm>
            <a:off x="4024231" y="5673788"/>
            <a:ext cx="79375" cy="278765"/>
          </a:xfrm>
          <a:custGeom>
            <a:avLst/>
            <a:gdLst/>
            <a:ahLst/>
            <a:cxnLst/>
            <a:rect l="l" t="t" r="r" b="b"/>
            <a:pathLst>
              <a:path w="79375" h="278764">
                <a:moveTo>
                  <a:pt x="0" y="201662"/>
                </a:moveTo>
                <a:lnTo>
                  <a:pt x="36315" y="278729"/>
                </a:lnTo>
                <a:lnTo>
                  <a:pt x="76179" y="203436"/>
                </a:lnTo>
                <a:lnTo>
                  <a:pt x="50786" y="202845"/>
                </a:lnTo>
                <a:lnTo>
                  <a:pt x="50799" y="202254"/>
                </a:lnTo>
                <a:lnTo>
                  <a:pt x="25393" y="202254"/>
                </a:lnTo>
                <a:lnTo>
                  <a:pt x="0" y="201662"/>
                </a:lnTo>
                <a:close/>
              </a:path>
              <a:path w="79375" h="278764">
                <a:moveTo>
                  <a:pt x="42806" y="0"/>
                </a:moveTo>
                <a:lnTo>
                  <a:pt x="2943" y="75292"/>
                </a:lnTo>
                <a:lnTo>
                  <a:pt x="28336" y="75883"/>
                </a:lnTo>
                <a:lnTo>
                  <a:pt x="25393" y="202254"/>
                </a:lnTo>
                <a:lnTo>
                  <a:pt x="50799" y="202254"/>
                </a:lnTo>
                <a:lnTo>
                  <a:pt x="53729" y="76475"/>
                </a:lnTo>
                <a:lnTo>
                  <a:pt x="78843" y="76475"/>
                </a:lnTo>
                <a:lnTo>
                  <a:pt x="42806" y="0"/>
                </a:lnTo>
                <a:close/>
              </a:path>
              <a:path w="79375" h="278764">
                <a:moveTo>
                  <a:pt x="78843" y="76475"/>
                </a:moveTo>
                <a:lnTo>
                  <a:pt x="53729" y="76475"/>
                </a:lnTo>
                <a:lnTo>
                  <a:pt x="79122" y="77066"/>
                </a:lnTo>
                <a:lnTo>
                  <a:pt x="78843" y="76475"/>
                </a:lnTo>
                <a:close/>
              </a:path>
            </a:pathLst>
          </a:custGeom>
          <a:solidFill>
            <a:srgbClr val="065093"/>
          </a:solidFill>
        </p:spPr>
        <p:txBody>
          <a:bodyPr wrap="square" lIns="0" tIns="0" rIns="0" bIns="0" rtlCol="0"/>
          <a:lstStyle/>
          <a:p/>
        </p:txBody>
      </p:sp>
      <p:sp>
        <p:nvSpPr>
          <p:cNvPr id="32" name="object 32"/>
          <p:cNvSpPr/>
          <p:nvPr/>
        </p:nvSpPr>
        <p:spPr>
          <a:xfrm>
            <a:off x="5040313" y="5009057"/>
            <a:ext cx="76835" cy="541655"/>
          </a:xfrm>
          <a:custGeom>
            <a:avLst/>
            <a:gdLst/>
            <a:ahLst/>
            <a:cxnLst/>
            <a:rect l="l" t="t" r="r" b="b"/>
            <a:pathLst>
              <a:path w="76835" h="541654">
                <a:moveTo>
                  <a:pt x="50800" y="76212"/>
                </a:moveTo>
                <a:lnTo>
                  <a:pt x="25400" y="76212"/>
                </a:lnTo>
                <a:lnTo>
                  <a:pt x="25778" y="464840"/>
                </a:lnTo>
                <a:lnTo>
                  <a:pt x="378" y="464865"/>
                </a:lnTo>
                <a:lnTo>
                  <a:pt x="38553" y="541027"/>
                </a:lnTo>
                <a:lnTo>
                  <a:pt x="76565" y="464816"/>
                </a:lnTo>
                <a:lnTo>
                  <a:pt x="51178" y="464816"/>
                </a:lnTo>
                <a:lnTo>
                  <a:pt x="50800" y="76212"/>
                </a:lnTo>
                <a:close/>
              </a:path>
              <a:path w="76835" h="541654">
                <a:moveTo>
                  <a:pt x="76578" y="464790"/>
                </a:moveTo>
                <a:lnTo>
                  <a:pt x="51178" y="464816"/>
                </a:lnTo>
                <a:lnTo>
                  <a:pt x="76565" y="464816"/>
                </a:lnTo>
                <a:close/>
              </a:path>
              <a:path w="76835" h="541654">
                <a:moveTo>
                  <a:pt x="38025" y="0"/>
                </a:moveTo>
                <a:lnTo>
                  <a:pt x="0" y="76236"/>
                </a:lnTo>
                <a:lnTo>
                  <a:pt x="50800" y="76212"/>
                </a:lnTo>
                <a:lnTo>
                  <a:pt x="76200" y="76163"/>
                </a:lnTo>
                <a:lnTo>
                  <a:pt x="38025" y="0"/>
                </a:lnTo>
                <a:close/>
              </a:path>
            </a:pathLst>
          </a:custGeom>
          <a:solidFill>
            <a:srgbClr val="065093"/>
          </a:solidFill>
        </p:spPr>
        <p:txBody>
          <a:bodyPr wrap="square" lIns="0" tIns="0" rIns="0" bIns="0" rtlCol="0"/>
          <a:lstStyle/>
          <a:p/>
        </p:txBody>
      </p:sp>
      <p:sp>
        <p:nvSpPr>
          <p:cNvPr id="33" name="object 33"/>
          <p:cNvSpPr/>
          <p:nvPr/>
        </p:nvSpPr>
        <p:spPr>
          <a:xfrm>
            <a:off x="2835587" y="5009057"/>
            <a:ext cx="76200" cy="541655"/>
          </a:xfrm>
          <a:custGeom>
            <a:avLst/>
            <a:gdLst/>
            <a:ahLst/>
            <a:cxnLst/>
            <a:rect l="l" t="t" r="r" b="b"/>
            <a:pathLst>
              <a:path w="76200" h="541654">
                <a:moveTo>
                  <a:pt x="76200" y="464827"/>
                </a:moveTo>
                <a:lnTo>
                  <a:pt x="0" y="464827"/>
                </a:lnTo>
                <a:lnTo>
                  <a:pt x="38100" y="541027"/>
                </a:lnTo>
                <a:lnTo>
                  <a:pt x="76200" y="464827"/>
                </a:lnTo>
                <a:close/>
              </a:path>
              <a:path w="76200" h="541654">
                <a:moveTo>
                  <a:pt x="50798" y="0"/>
                </a:moveTo>
                <a:lnTo>
                  <a:pt x="25398" y="0"/>
                </a:lnTo>
                <a:lnTo>
                  <a:pt x="25400" y="464827"/>
                </a:lnTo>
                <a:lnTo>
                  <a:pt x="50800" y="464827"/>
                </a:lnTo>
                <a:lnTo>
                  <a:pt x="50798" y="0"/>
                </a:lnTo>
                <a:close/>
              </a:path>
            </a:pathLst>
          </a:custGeom>
          <a:solidFill>
            <a:srgbClr val="065093"/>
          </a:solidFill>
        </p:spPr>
        <p:txBody>
          <a:bodyPr wrap="square" lIns="0" tIns="0" rIns="0" bIns="0" rtlCol="0"/>
          <a:lstStyle/>
          <a:p/>
        </p:txBody>
      </p:sp>
      <p:sp>
        <p:nvSpPr>
          <p:cNvPr id="34" name="object 34"/>
          <p:cNvSpPr/>
          <p:nvPr/>
        </p:nvSpPr>
        <p:spPr>
          <a:xfrm>
            <a:off x="1046417" y="5457766"/>
            <a:ext cx="6049645" cy="288290"/>
          </a:xfrm>
          <a:custGeom>
            <a:avLst/>
            <a:gdLst/>
            <a:ahLst/>
            <a:cxnLst/>
            <a:rect l="l" t="t" r="r" b="b"/>
            <a:pathLst>
              <a:path w="6049645" h="288289">
                <a:moveTo>
                  <a:pt x="144013" y="0"/>
                </a:moveTo>
                <a:lnTo>
                  <a:pt x="0" y="144014"/>
                </a:lnTo>
                <a:lnTo>
                  <a:pt x="144013" y="288030"/>
                </a:lnTo>
                <a:lnTo>
                  <a:pt x="144013" y="216026"/>
                </a:lnTo>
                <a:lnTo>
                  <a:pt x="5977232" y="216026"/>
                </a:lnTo>
                <a:lnTo>
                  <a:pt x="6049243" y="144014"/>
                </a:lnTo>
                <a:lnTo>
                  <a:pt x="5977238" y="72010"/>
                </a:lnTo>
                <a:lnTo>
                  <a:pt x="144013" y="72010"/>
                </a:lnTo>
                <a:lnTo>
                  <a:pt x="144013" y="0"/>
                </a:lnTo>
                <a:close/>
              </a:path>
              <a:path w="6049645" h="288289">
                <a:moveTo>
                  <a:pt x="5977232" y="216026"/>
                </a:moveTo>
                <a:lnTo>
                  <a:pt x="5905228" y="216026"/>
                </a:lnTo>
                <a:lnTo>
                  <a:pt x="5905228" y="288030"/>
                </a:lnTo>
                <a:lnTo>
                  <a:pt x="5977232" y="216026"/>
                </a:lnTo>
                <a:close/>
              </a:path>
              <a:path w="6049645" h="288289">
                <a:moveTo>
                  <a:pt x="5905228" y="0"/>
                </a:moveTo>
                <a:lnTo>
                  <a:pt x="5905228" y="72010"/>
                </a:lnTo>
                <a:lnTo>
                  <a:pt x="5977238" y="72010"/>
                </a:lnTo>
                <a:lnTo>
                  <a:pt x="5905228" y="0"/>
                </a:lnTo>
                <a:close/>
              </a:path>
            </a:pathLst>
          </a:custGeom>
          <a:solidFill>
            <a:srgbClr val="FFC5EC"/>
          </a:solidFill>
        </p:spPr>
        <p:txBody>
          <a:bodyPr wrap="square" lIns="0" tIns="0" rIns="0" bIns="0" rtlCol="0"/>
          <a:lstStyle/>
          <a:p/>
        </p:txBody>
      </p:sp>
      <p:sp>
        <p:nvSpPr>
          <p:cNvPr id="35" name="object 35"/>
          <p:cNvSpPr/>
          <p:nvPr/>
        </p:nvSpPr>
        <p:spPr>
          <a:xfrm>
            <a:off x="1046417" y="5457766"/>
            <a:ext cx="6049645" cy="288290"/>
          </a:xfrm>
          <a:custGeom>
            <a:avLst/>
            <a:gdLst/>
            <a:ahLst/>
            <a:cxnLst/>
            <a:rect l="l" t="t" r="r" b="b"/>
            <a:pathLst>
              <a:path w="6049645" h="288289">
                <a:moveTo>
                  <a:pt x="5905229" y="0"/>
                </a:moveTo>
                <a:lnTo>
                  <a:pt x="6049243" y="144015"/>
                </a:lnTo>
                <a:lnTo>
                  <a:pt x="5905229" y="288031"/>
                </a:lnTo>
                <a:lnTo>
                  <a:pt x="5905229" y="216026"/>
                </a:lnTo>
                <a:lnTo>
                  <a:pt x="144014" y="216026"/>
                </a:lnTo>
                <a:lnTo>
                  <a:pt x="144014" y="288031"/>
                </a:lnTo>
                <a:lnTo>
                  <a:pt x="0" y="144015"/>
                </a:lnTo>
                <a:lnTo>
                  <a:pt x="144014" y="0"/>
                </a:lnTo>
                <a:lnTo>
                  <a:pt x="144014" y="72011"/>
                </a:lnTo>
                <a:lnTo>
                  <a:pt x="5905229" y="72011"/>
                </a:lnTo>
                <a:lnTo>
                  <a:pt x="5905229" y="0"/>
                </a:lnTo>
                <a:close/>
              </a:path>
            </a:pathLst>
          </a:custGeom>
          <a:ln w="12700">
            <a:solidFill>
              <a:srgbClr val="AC0073"/>
            </a:solidFill>
          </a:ln>
        </p:spPr>
        <p:txBody>
          <a:bodyPr wrap="square" lIns="0" tIns="0" rIns="0" bIns="0" rtlCol="0"/>
          <a:lstStyle/>
          <a:p/>
        </p:txBody>
      </p:sp>
      <p:sp>
        <p:nvSpPr>
          <p:cNvPr id="36" name="object 36"/>
          <p:cNvSpPr txBox="1"/>
          <p:nvPr/>
        </p:nvSpPr>
        <p:spPr>
          <a:xfrm>
            <a:off x="507336" y="5238702"/>
            <a:ext cx="533400" cy="627380"/>
          </a:xfrm>
          <a:prstGeom prst="rect">
            <a:avLst/>
          </a:prstGeom>
        </p:spPr>
        <p:txBody>
          <a:bodyPr vert="horz" wrap="square" lIns="0" tIns="4445" rIns="0" bIns="0" rtlCol="0">
            <a:spAutoFit/>
          </a:bodyPr>
          <a:lstStyle/>
          <a:p>
            <a:pPr marL="12700" marR="5080">
              <a:lnSpc>
                <a:spcPct val="103000"/>
              </a:lnSpc>
              <a:spcBef>
                <a:spcPts val="35"/>
              </a:spcBef>
            </a:pPr>
            <a:r>
              <a:rPr sz="1950" b="1" spc="35" dirty="0">
                <a:latin typeface="宋体" panose="02010600030101010101" pitchFamily="2" charset="-122"/>
                <a:cs typeface="宋体" panose="02010600030101010101" pitchFamily="2" charset="-122"/>
              </a:rPr>
              <a:t>系统 总线</a:t>
            </a:r>
            <a:endParaRPr sz="1950">
              <a:latin typeface="宋体" panose="02010600030101010101" pitchFamily="2" charset="-122"/>
              <a:cs typeface="宋体" panose="02010600030101010101" pitchFamily="2" charset="-122"/>
            </a:endParaRPr>
          </a:p>
        </p:txBody>
      </p:sp>
      <p:sp>
        <p:nvSpPr>
          <p:cNvPr id="37" name="object 37"/>
          <p:cNvSpPr/>
          <p:nvPr/>
        </p:nvSpPr>
        <p:spPr>
          <a:xfrm>
            <a:off x="5985617" y="3636599"/>
            <a:ext cx="76200" cy="1864360"/>
          </a:xfrm>
          <a:custGeom>
            <a:avLst/>
            <a:gdLst/>
            <a:ahLst/>
            <a:cxnLst/>
            <a:rect l="l" t="t" r="r" b="b"/>
            <a:pathLst>
              <a:path w="76200" h="1864360">
                <a:moveTo>
                  <a:pt x="42053" y="0"/>
                </a:moveTo>
                <a:lnTo>
                  <a:pt x="16654" y="124"/>
                </a:lnTo>
                <a:lnTo>
                  <a:pt x="25400" y="1787965"/>
                </a:lnTo>
                <a:lnTo>
                  <a:pt x="0" y="1788090"/>
                </a:lnTo>
                <a:lnTo>
                  <a:pt x="38472" y="1864102"/>
                </a:lnTo>
                <a:lnTo>
                  <a:pt x="76137" y="1787841"/>
                </a:lnTo>
                <a:lnTo>
                  <a:pt x="50798" y="1787841"/>
                </a:lnTo>
                <a:lnTo>
                  <a:pt x="42053" y="0"/>
                </a:lnTo>
                <a:close/>
              </a:path>
              <a:path w="76200" h="1864360">
                <a:moveTo>
                  <a:pt x="76198" y="1787716"/>
                </a:moveTo>
                <a:lnTo>
                  <a:pt x="50798" y="1787841"/>
                </a:lnTo>
                <a:lnTo>
                  <a:pt x="76137" y="1787841"/>
                </a:lnTo>
                <a:close/>
              </a:path>
            </a:pathLst>
          </a:custGeom>
          <a:solidFill>
            <a:srgbClr val="065093"/>
          </a:solidFill>
        </p:spPr>
        <p:txBody>
          <a:bodyPr wrap="square" lIns="0" tIns="0" rIns="0" bIns="0" rtlCol="0"/>
          <a:lstStyle/>
          <a:p/>
        </p:txBody>
      </p:sp>
      <p:sp>
        <p:nvSpPr>
          <p:cNvPr id="38" name="object 38"/>
          <p:cNvSpPr txBox="1"/>
          <p:nvPr/>
        </p:nvSpPr>
        <p:spPr>
          <a:xfrm>
            <a:off x="2290028" y="5193484"/>
            <a:ext cx="533400" cy="322580"/>
          </a:xfrm>
          <a:prstGeom prst="rect">
            <a:avLst/>
          </a:prstGeom>
        </p:spPr>
        <p:txBody>
          <a:bodyPr vert="horz" wrap="square" lIns="0" tIns="12065" rIns="0" bIns="0" rtlCol="0">
            <a:spAutoFit/>
          </a:bodyPr>
          <a:lstStyle/>
          <a:p>
            <a:pPr marL="12700">
              <a:lnSpc>
                <a:spcPct val="100000"/>
              </a:lnSpc>
              <a:spcBef>
                <a:spcPts val="95"/>
              </a:spcBef>
            </a:pPr>
            <a:r>
              <a:rPr sz="1950" b="1" spc="40" dirty="0">
                <a:latin typeface="宋体" panose="02010600030101010101" pitchFamily="2" charset="-122"/>
                <a:cs typeface="宋体" panose="02010600030101010101" pitchFamily="2" charset="-122"/>
              </a:rPr>
              <a:t>地址</a:t>
            </a:r>
            <a:endParaRPr sz="1950">
              <a:latin typeface="宋体" panose="02010600030101010101" pitchFamily="2" charset="-122"/>
              <a:cs typeface="宋体" panose="02010600030101010101" pitchFamily="2" charset="-122"/>
            </a:endParaRPr>
          </a:p>
        </p:txBody>
      </p:sp>
      <p:sp>
        <p:nvSpPr>
          <p:cNvPr id="39" name="object 39"/>
          <p:cNvSpPr txBox="1"/>
          <p:nvPr/>
        </p:nvSpPr>
        <p:spPr>
          <a:xfrm>
            <a:off x="4522275" y="5193484"/>
            <a:ext cx="1470025" cy="322580"/>
          </a:xfrm>
          <a:prstGeom prst="rect">
            <a:avLst/>
          </a:prstGeom>
        </p:spPr>
        <p:txBody>
          <a:bodyPr vert="horz" wrap="square" lIns="0" tIns="12065" rIns="0" bIns="0" rtlCol="0">
            <a:spAutoFit/>
          </a:bodyPr>
          <a:lstStyle/>
          <a:p>
            <a:pPr marL="12700">
              <a:lnSpc>
                <a:spcPct val="100000"/>
              </a:lnSpc>
              <a:spcBef>
                <a:spcPts val="95"/>
              </a:spcBef>
              <a:tabLst>
                <a:tab pos="948690" algn="l"/>
              </a:tabLst>
            </a:pPr>
            <a:r>
              <a:rPr sz="1950" b="1" spc="40" dirty="0">
                <a:latin typeface="宋体" panose="02010600030101010101" pitchFamily="2" charset="-122"/>
                <a:cs typeface="宋体" panose="02010600030101010101" pitchFamily="2" charset="-122"/>
              </a:rPr>
              <a:t>数据</a:t>
            </a:r>
            <a:r>
              <a:rPr sz="1950" b="1" spc="40" dirty="0">
                <a:latin typeface="宋体" panose="02010600030101010101" pitchFamily="2" charset="-122"/>
                <a:cs typeface="宋体" panose="02010600030101010101" pitchFamily="2" charset="-122"/>
              </a:rPr>
              <a:t>	</a:t>
            </a:r>
            <a:r>
              <a:rPr sz="1950" b="1" spc="40" dirty="0">
                <a:latin typeface="宋体" panose="02010600030101010101" pitchFamily="2" charset="-122"/>
                <a:cs typeface="宋体" panose="02010600030101010101" pitchFamily="2" charset="-122"/>
              </a:rPr>
              <a:t>控制</a:t>
            </a:r>
            <a:endParaRPr sz="1950">
              <a:latin typeface="宋体" panose="02010600030101010101" pitchFamily="2" charset="-122"/>
              <a:cs typeface="宋体" panose="02010600030101010101" pitchFamily="2" charset="-122"/>
            </a:endParaRPr>
          </a:p>
        </p:txBody>
      </p:sp>
      <p:sp>
        <p:nvSpPr>
          <p:cNvPr id="40" name="object 40"/>
          <p:cNvSpPr txBox="1"/>
          <p:nvPr/>
        </p:nvSpPr>
        <p:spPr>
          <a:xfrm>
            <a:off x="7286644" y="2214553"/>
            <a:ext cx="1643380" cy="2000885"/>
          </a:xfrm>
          <a:prstGeom prst="rect">
            <a:avLst/>
          </a:prstGeom>
          <a:solidFill>
            <a:srgbClr val="00B0F0"/>
          </a:solidFill>
          <a:ln w="12700">
            <a:solidFill>
              <a:srgbClr val="C00000"/>
            </a:solidFill>
          </a:ln>
        </p:spPr>
        <p:txBody>
          <a:bodyPr vert="horz" wrap="square" lIns="0" tIns="33020" rIns="0" bIns="0" rtlCol="0">
            <a:spAutoFit/>
          </a:bodyPr>
          <a:lstStyle/>
          <a:p>
            <a:pPr marL="157480">
              <a:lnSpc>
                <a:spcPct val="100000"/>
              </a:lnSpc>
              <a:spcBef>
                <a:spcPts val="260"/>
              </a:spcBef>
            </a:pPr>
            <a:r>
              <a:rPr sz="2925" b="1" spc="60" baseline="1000" dirty="0">
                <a:latin typeface="宋体" panose="02010600030101010101" pitchFamily="2" charset="-122"/>
                <a:cs typeface="宋体" panose="02010600030101010101" pitchFamily="2" charset="-122"/>
              </a:rPr>
              <a:t>未画</a:t>
            </a:r>
            <a:r>
              <a:rPr sz="2000" b="1" spc="5" dirty="0">
                <a:latin typeface="Constantia" panose="02030602050306030303"/>
                <a:cs typeface="Constantia" panose="02030602050306030303"/>
              </a:rPr>
              <a:t>IO</a:t>
            </a:r>
            <a:r>
              <a:rPr sz="2925" b="1" spc="60" baseline="1000" dirty="0">
                <a:latin typeface="宋体" panose="02010600030101010101" pitchFamily="2" charset="-122"/>
                <a:cs typeface="宋体" panose="02010600030101010101" pitchFamily="2" charset="-122"/>
              </a:rPr>
              <a:t>交互</a:t>
            </a:r>
            <a:endParaRPr sz="2925" baseline="1000">
              <a:latin typeface="宋体" panose="02010600030101010101" pitchFamily="2" charset="-122"/>
              <a:cs typeface="宋体" panose="02010600030101010101" pitchFamily="2" charset="-122"/>
            </a:endParaRPr>
          </a:p>
        </p:txBody>
      </p:sp>
      <p:sp>
        <p:nvSpPr>
          <p:cNvPr id="41" name="object 41"/>
          <p:cNvSpPr txBox="1"/>
          <p:nvPr/>
        </p:nvSpPr>
        <p:spPr>
          <a:xfrm>
            <a:off x="7358084" y="2589063"/>
            <a:ext cx="1500505" cy="697230"/>
          </a:xfrm>
          <a:prstGeom prst="rect">
            <a:avLst/>
          </a:prstGeom>
          <a:solidFill>
            <a:srgbClr val="FFD1D1"/>
          </a:solidFill>
          <a:ln w="12700">
            <a:solidFill>
              <a:srgbClr val="C00000"/>
            </a:solidFill>
          </a:ln>
        </p:spPr>
        <p:txBody>
          <a:bodyPr vert="horz" wrap="square" lIns="0" tIns="31114" rIns="0" bIns="0" rtlCol="0">
            <a:spAutoFit/>
          </a:bodyPr>
          <a:lstStyle/>
          <a:p>
            <a:pPr marL="168910" marR="161925" indent="43815">
              <a:lnSpc>
                <a:spcPct val="100000"/>
              </a:lnSpc>
              <a:spcBef>
                <a:spcPts val="245"/>
              </a:spcBef>
            </a:pPr>
            <a:r>
              <a:rPr sz="2000" b="1" spc="5" dirty="0">
                <a:latin typeface="Constantia" panose="02030602050306030303"/>
                <a:cs typeface="Constantia" panose="02030602050306030303"/>
              </a:rPr>
              <a:t>IO</a:t>
            </a:r>
            <a:r>
              <a:rPr sz="2925" b="1" spc="60" baseline="1000" dirty="0">
                <a:latin typeface="宋体" panose="02010600030101010101" pitchFamily="2" charset="-122"/>
                <a:cs typeface="宋体" panose="02010600030101010101" pitchFamily="2" charset="-122"/>
              </a:rPr>
              <a:t>地址寄 </a:t>
            </a:r>
            <a:r>
              <a:rPr sz="2925" b="1" spc="60" baseline="1000" dirty="0">
                <a:latin typeface="宋体" panose="02010600030101010101" pitchFamily="2" charset="-122"/>
                <a:cs typeface="宋体" panose="02010600030101010101" pitchFamily="2" charset="-122"/>
              </a:rPr>
              <a:t>存器</a:t>
            </a:r>
            <a:r>
              <a:rPr sz="2000" b="1" spc="5" dirty="0">
                <a:latin typeface="Constantia" panose="02030602050306030303"/>
                <a:cs typeface="Constantia" panose="02030602050306030303"/>
              </a:rPr>
              <a:t>I</a:t>
            </a:r>
            <a:r>
              <a:rPr sz="2000" b="1" spc="-55" dirty="0">
                <a:latin typeface="Constantia" panose="02030602050306030303"/>
                <a:cs typeface="Constantia" panose="02030602050306030303"/>
              </a:rPr>
              <a:t>O</a:t>
            </a:r>
            <a:r>
              <a:rPr sz="2000" b="1" spc="-5" dirty="0">
                <a:latin typeface="Constantia" panose="02030602050306030303"/>
                <a:cs typeface="Constantia" panose="02030602050306030303"/>
              </a:rPr>
              <a:t>A</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42" name="object 42"/>
          <p:cNvSpPr txBox="1"/>
          <p:nvPr/>
        </p:nvSpPr>
        <p:spPr>
          <a:xfrm>
            <a:off x="7358081" y="3357562"/>
            <a:ext cx="1500505" cy="713740"/>
          </a:xfrm>
          <a:prstGeom prst="rect">
            <a:avLst/>
          </a:prstGeom>
          <a:solidFill>
            <a:srgbClr val="FFD1D1"/>
          </a:solidFill>
          <a:ln w="12700">
            <a:solidFill>
              <a:srgbClr val="C00000"/>
            </a:solidFill>
          </a:ln>
        </p:spPr>
        <p:txBody>
          <a:bodyPr vert="horz" wrap="square" lIns="0" tIns="38735" rIns="0" bIns="0" rtlCol="0">
            <a:spAutoFit/>
          </a:bodyPr>
          <a:lstStyle/>
          <a:p>
            <a:pPr marL="150495" marR="143510" indent="62230">
              <a:lnSpc>
                <a:spcPct val="100000"/>
              </a:lnSpc>
              <a:spcBef>
                <a:spcPts val="305"/>
              </a:spcBef>
            </a:pPr>
            <a:r>
              <a:rPr sz="2000" b="1" spc="5" dirty="0">
                <a:latin typeface="Constantia" panose="02030602050306030303"/>
                <a:cs typeface="Constantia" panose="02030602050306030303"/>
              </a:rPr>
              <a:t>IO</a:t>
            </a:r>
            <a:r>
              <a:rPr sz="2925" b="1" spc="60" baseline="1000" dirty="0">
                <a:latin typeface="宋体" panose="02010600030101010101" pitchFamily="2" charset="-122"/>
                <a:cs typeface="宋体" panose="02010600030101010101" pitchFamily="2" charset="-122"/>
              </a:rPr>
              <a:t>数据寄 </a:t>
            </a:r>
            <a:r>
              <a:rPr sz="2925" b="1" spc="60" baseline="1000" dirty="0">
                <a:latin typeface="宋体" panose="02010600030101010101" pitchFamily="2" charset="-122"/>
                <a:cs typeface="宋体" panose="02010600030101010101" pitchFamily="2" charset="-122"/>
              </a:rPr>
              <a:t>存器</a:t>
            </a:r>
            <a:r>
              <a:rPr sz="2000" b="1" spc="5" dirty="0">
                <a:latin typeface="Constantia" panose="02030602050306030303"/>
                <a:cs typeface="Constantia" panose="02030602050306030303"/>
              </a:rPr>
              <a:t>I</a:t>
            </a:r>
            <a:r>
              <a:rPr sz="2000" b="1" dirty="0">
                <a:latin typeface="Constantia" panose="02030602050306030303"/>
                <a:cs typeface="Constantia" panose="02030602050306030303"/>
              </a:rPr>
              <a:t>O</a:t>
            </a:r>
            <a:r>
              <a:rPr sz="2000" b="1" spc="-5" dirty="0">
                <a:latin typeface="Constantia" panose="02030602050306030303"/>
                <a:cs typeface="Constantia" panose="02030602050306030303"/>
              </a:rPr>
              <a:t>D</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43" name="object 43"/>
          <p:cNvSpPr txBox="1"/>
          <p:nvPr/>
        </p:nvSpPr>
        <p:spPr>
          <a:xfrm>
            <a:off x="7286644" y="4357693"/>
            <a:ext cx="1643380" cy="1929130"/>
          </a:xfrm>
          <a:prstGeom prst="rect">
            <a:avLst/>
          </a:prstGeom>
          <a:solidFill>
            <a:srgbClr val="00B0F0"/>
          </a:solidFill>
          <a:ln w="12700">
            <a:solidFill>
              <a:srgbClr val="C00000"/>
            </a:solidFill>
          </a:ln>
        </p:spPr>
        <p:txBody>
          <a:bodyPr vert="horz" wrap="square" lIns="0" tIns="35560" rIns="0" bIns="0" rtlCol="0">
            <a:spAutoFit/>
          </a:bodyPr>
          <a:lstStyle/>
          <a:p>
            <a:pPr algn="ctr">
              <a:lnSpc>
                <a:spcPct val="100000"/>
              </a:lnSpc>
              <a:spcBef>
                <a:spcPts val="280"/>
              </a:spcBef>
            </a:pPr>
            <a:r>
              <a:rPr sz="1950" b="1" spc="40" dirty="0">
                <a:latin typeface="宋体" panose="02010600030101010101" pitchFamily="2" charset="-122"/>
                <a:cs typeface="宋体" panose="02010600030101010101" pitchFamily="2" charset="-122"/>
              </a:rPr>
              <a:t>未画</a:t>
            </a:r>
            <a:endParaRPr sz="1950">
              <a:latin typeface="宋体" panose="02010600030101010101" pitchFamily="2" charset="-122"/>
              <a:cs typeface="宋体" panose="02010600030101010101" pitchFamily="2" charset="-122"/>
            </a:endParaRPr>
          </a:p>
        </p:txBody>
      </p:sp>
      <p:sp>
        <p:nvSpPr>
          <p:cNvPr id="44" name="object 44"/>
          <p:cNvSpPr txBox="1"/>
          <p:nvPr/>
        </p:nvSpPr>
        <p:spPr>
          <a:xfrm>
            <a:off x="7358084" y="4732204"/>
            <a:ext cx="1500505" cy="396240"/>
          </a:xfrm>
          <a:prstGeom prst="rect">
            <a:avLst/>
          </a:prstGeom>
          <a:solidFill>
            <a:srgbClr val="FFD1D1"/>
          </a:solidFill>
          <a:ln w="12700">
            <a:solidFill>
              <a:srgbClr val="C00000"/>
            </a:solidFill>
          </a:ln>
        </p:spPr>
        <p:txBody>
          <a:bodyPr vert="horz" wrap="square" lIns="0" tIns="35560" rIns="0" bIns="0" rtlCol="0">
            <a:spAutoFit/>
          </a:bodyPr>
          <a:lstStyle/>
          <a:p>
            <a:pPr marL="114935">
              <a:lnSpc>
                <a:spcPct val="100000"/>
              </a:lnSpc>
              <a:spcBef>
                <a:spcPts val="280"/>
              </a:spcBef>
            </a:pPr>
            <a:r>
              <a:rPr sz="1950" b="1" spc="40" dirty="0">
                <a:latin typeface="宋体" panose="02010600030101010101" pitchFamily="2" charset="-122"/>
                <a:cs typeface="宋体" panose="02010600030101010101" pitchFamily="2" charset="-122"/>
              </a:rPr>
              <a:t>地址寄存器</a:t>
            </a:r>
            <a:endParaRPr sz="1950">
              <a:latin typeface="宋体" panose="02010600030101010101" pitchFamily="2" charset="-122"/>
              <a:cs typeface="宋体" panose="02010600030101010101" pitchFamily="2" charset="-122"/>
            </a:endParaRPr>
          </a:p>
        </p:txBody>
      </p:sp>
      <p:sp>
        <p:nvSpPr>
          <p:cNvPr id="45" name="object 45"/>
          <p:cNvSpPr txBox="1"/>
          <p:nvPr/>
        </p:nvSpPr>
        <p:spPr>
          <a:xfrm>
            <a:off x="7358081" y="5247577"/>
            <a:ext cx="1500505" cy="396240"/>
          </a:xfrm>
          <a:prstGeom prst="rect">
            <a:avLst/>
          </a:prstGeom>
          <a:solidFill>
            <a:srgbClr val="FFD1D1"/>
          </a:solidFill>
          <a:ln w="12700">
            <a:solidFill>
              <a:srgbClr val="C00000"/>
            </a:solidFill>
          </a:ln>
        </p:spPr>
        <p:txBody>
          <a:bodyPr vert="horz" wrap="square" lIns="0" tIns="35560" rIns="0" bIns="0" rtlCol="0">
            <a:spAutoFit/>
          </a:bodyPr>
          <a:lstStyle/>
          <a:p>
            <a:pPr marL="114935">
              <a:lnSpc>
                <a:spcPct val="100000"/>
              </a:lnSpc>
              <a:spcBef>
                <a:spcPts val="280"/>
              </a:spcBef>
            </a:pPr>
            <a:r>
              <a:rPr sz="1950" b="1" spc="40" dirty="0">
                <a:latin typeface="宋体" panose="02010600030101010101" pitchFamily="2" charset="-122"/>
                <a:cs typeface="宋体" panose="02010600030101010101" pitchFamily="2" charset="-122"/>
              </a:rPr>
              <a:t>数据寄存器</a:t>
            </a:r>
            <a:endParaRPr sz="1950">
              <a:latin typeface="宋体" panose="02010600030101010101" pitchFamily="2" charset="-122"/>
              <a:cs typeface="宋体" panose="02010600030101010101" pitchFamily="2" charset="-122"/>
            </a:endParaRPr>
          </a:p>
        </p:txBody>
      </p:sp>
      <p:sp>
        <p:nvSpPr>
          <p:cNvPr id="46" name="object 46"/>
          <p:cNvSpPr txBox="1"/>
          <p:nvPr/>
        </p:nvSpPr>
        <p:spPr>
          <a:xfrm>
            <a:off x="7358081" y="5747644"/>
            <a:ext cx="1500505" cy="396240"/>
          </a:xfrm>
          <a:prstGeom prst="rect">
            <a:avLst/>
          </a:prstGeom>
          <a:solidFill>
            <a:srgbClr val="FFD1D1"/>
          </a:solidFill>
          <a:ln w="12700">
            <a:solidFill>
              <a:srgbClr val="C00000"/>
            </a:solidFill>
          </a:ln>
        </p:spPr>
        <p:txBody>
          <a:bodyPr vert="horz" wrap="square" lIns="0" tIns="20320" rIns="0" bIns="0" rtlCol="0">
            <a:spAutoFit/>
          </a:bodyPr>
          <a:lstStyle/>
          <a:p>
            <a:pPr marL="386080">
              <a:lnSpc>
                <a:spcPct val="100000"/>
              </a:lnSpc>
              <a:spcBef>
                <a:spcPts val="160"/>
              </a:spcBef>
            </a:pPr>
            <a:r>
              <a:rPr sz="2000" b="1" dirty="0">
                <a:latin typeface="Constantia" panose="02030602050306030303"/>
                <a:cs typeface="Constantia" panose="02030602050306030303"/>
              </a:rPr>
              <a:t>Cache</a:t>
            </a:r>
            <a:endParaRPr sz="2000">
              <a:latin typeface="Constantia" panose="02030602050306030303"/>
              <a:cs typeface="Constantia" panose="02030602050306030303"/>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中断优先级</a:t>
            </a:r>
            <a:endParaRPr lang="zh-CN" altLang="en-US" sz="2800" dirty="0">
              <a:latin typeface="华文新魏" charset="0"/>
              <a:ea typeface="华文新魏" charset="0"/>
              <a:cs typeface="华文新魏" charset="0"/>
            </a:endParaRPr>
          </a:p>
          <a:p>
            <a:endParaRPr kumimoji="1" lang="zh-CN" altLang="en-US" dirty="0"/>
          </a:p>
        </p:txBody>
      </p:sp>
      <p:sp>
        <p:nvSpPr>
          <p:cNvPr id="6" name="内容占位符 2"/>
          <p:cNvSpPr txBox="1"/>
          <p:nvPr/>
        </p:nvSpPr>
        <p:spPr>
          <a:xfrm>
            <a:off x="179512" y="1268760"/>
            <a:ext cx="8856984" cy="504056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r>
              <a:rPr lang="zh-CN" altLang="en-US" dirty="0">
                <a:effectLst/>
                <a:latin typeface="华文新魏" charset="0"/>
                <a:ea typeface="华文新魏" charset="0"/>
                <a:cs typeface="华文新魏" charset="0"/>
              </a:rPr>
              <a:t>计算机执行的每一瞬间，可能有几个中断事件同时发生</a:t>
            </a:r>
            <a:endParaRPr lang="en-US" altLang="zh-CN" dirty="0">
              <a:effectLst/>
              <a:latin typeface="华文新魏" charset="0"/>
              <a:ea typeface="华文新魏" charset="0"/>
              <a:cs typeface="华文新魏" charset="0"/>
            </a:endParaRPr>
          </a:p>
          <a:p>
            <a:pPr marL="784225" lvl="1" indent="-342900"/>
            <a:r>
              <a:rPr lang="zh-CN" altLang="en-US" dirty="0">
                <a:latin typeface="华文新魏" charset="0"/>
                <a:ea typeface="华文新魏" charset="0"/>
                <a:cs typeface="华文新魏" charset="0"/>
              </a:rPr>
              <a:t>以不发生中断丢失为前提，把紧迫程度相当的中断源归在同一级，紧迫程度差别大的中断源归在不同级，</a:t>
            </a:r>
            <a:endParaRPr lang="zh-CN" altLang="en-US" dirty="0">
              <a:latin typeface="华文新魏" charset="0"/>
              <a:ea typeface="华文新魏" charset="0"/>
              <a:cs typeface="华文新魏" charset="0"/>
            </a:endParaRPr>
          </a:p>
          <a:p>
            <a:pPr marL="784225" lvl="1" indent="-342900"/>
            <a:r>
              <a:rPr lang="zh-CN" altLang="en-US" dirty="0">
                <a:latin typeface="华文新魏" charset="0"/>
                <a:ea typeface="华文新魏" charset="0"/>
                <a:cs typeface="华文新魏" charset="0"/>
              </a:rPr>
              <a:t>级别高的有优先获得响应的权力，中断装置预定的这个响应顺序称为中断优先级</a:t>
            </a:r>
            <a:endParaRPr lang="en-US" altLang="zh-CN" dirty="0">
              <a:latin typeface="华文新魏" charset="0"/>
              <a:ea typeface="华文新魏" charset="0"/>
              <a:cs typeface="华文新魏" charset="0"/>
            </a:endParaRPr>
          </a:p>
          <a:p>
            <a:pPr marL="342900" indent="-342900"/>
            <a:r>
              <a:rPr lang="zh-CN" altLang="en-US" dirty="0">
                <a:effectLst/>
                <a:latin typeface="华文新魏" charset="0"/>
                <a:ea typeface="华文新魏" charset="0"/>
                <a:cs typeface="华文新魏" charset="0"/>
              </a:rPr>
              <a:t>对同时发生的中断的响应</a:t>
            </a:r>
            <a:endParaRPr lang="en-US" altLang="zh-CN" dirty="0">
              <a:effectLst/>
              <a:latin typeface="华文新魏" charset="0"/>
              <a:ea typeface="华文新魏" charset="0"/>
              <a:cs typeface="华文新魏" charset="0"/>
            </a:endParaRPr>
          </a:p>
          <a:p>
            <a:pPr marL="784225" lvl="1" indent="-342900"/>
            <a:r>
              <a:rPr lang="zh-CN" altLang="zh-CN" dirty="0">
                <a:solidFill>
                  <a:srgbClr val="FF0000"/>
                </a:solidFill>
                <a:latin typeface="华文新魏" charset="0"/>
                <a:ea typeface="华文新魏" charset="0"/>
                <a:cs typeface="华文新魏" charset="0"/>
              </a:rPr>
              <a:t>硬件方法</a:t>
            </a:r>
            <a:r>
              <a:rPr lang="zh-CN" altLang="zh-CN" dirty="0">
                <a:latin typeface="华文新魏" charset="0"/>
                <a:ea typeface="华文新魏" charset="0"/>
                <a:cs typeface="华文新魏" charset="0"/>
              </a:rPr>
              <a:t>：根据排定的优先级顺序做一个硬件链式排队器，当产生高一级中断事件时，</a:t>
            </a:r>
            <a:r>
              <a:rPr lang="zh-CN" altLang="zh-CN" dirty="0">
                <a:solidFill>
                  <a:srgbClr val="FF0000"/>
                </a:solidFill>
                <a:latin typeface="华文新魏" charset="0"/>
                <a:ea typeface="华文新魏" charset="0"/>
                <a:cs typeface="华文新魏" charset="0"/>
              </a:rPr>
              <a:t>屏蔽</a:t>
            </a:r>
            <a:r>
              <a:rPr lang="zh-CN" altLang="zh-CN" dirty="0">
                <a:latin typeface="华文新魏" charset="0"/>
                <a:ea typeface="华文新魏" charset="0"/>
                <a:cs typeface="华文新魏" charset="0"/>
              </a:rPr>
              <a:t>比它优先级低的所有中断源</a:t>
            </a:r>
            <a:endParaRPr lang="en-US" altLang="zh-CN" dirty="0">
              <a:latin typeface="华文新魏" charset="0"/>
              <a:ea typeface="华文新魏" charset="0"/>
              <a:cs typeface="华文新魏" charset="0"/>
            </a:endParaRPr>
          </a:p>
          <a:p>
            <a:pPr marL="784225" lvl="1" indent="-342900"/>
            <a:r>
              <a:rPr lang="zh-CN" altLang="zh-CN" dirty="0">
                <a:solidFill>
                  <a:srgbClr val="FF0000"/>
                </a:solidFill>
                <a:latin typeface="华文新魏" charset="0"/>
                <a:ea typeface="华文新魏" charset="0"/>
                <a:cs typeface="华文新魏" charset="0"/>
              </a:rPr>
              <a:t>软件</a:t>
            </a:r>
            <a:r>
              <a:rPr lang="zh-CN" altLang="en-US" dirty="0">
                <a:solidFill>
                  <a:srgbClr val="FF0000"/>
                </a:solidFill>
                <a:latin typeface="华文新魏" charset="0"/>
                <a:ea typeface="华文新魏" charset="0"/>
                <a:cs typeface="华文新魏" charset="0"/>
              </a:rPr>
              <a:t>方法</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编写一个查询程序，依据优先级顺序从高到低进行查询，一旦发现有中断请求，便转入相应中断事件处理程序入口</a:t>
            </a:r>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中断屏蔽</a:t>
            </a:r>
            <a:endParaRPr lang="zh-CN" altLang="en-US" dirty="0">
              <a:latin typeface="华文新魏" charset="0"/>
              <a:ea typeface="华文新魏" charset="0"/>
              <a:cs typeface="华文新魏" charset="0"/>
            </a:endParaRPr>
          </a:p>
          <a:p>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r>
              <a:rPr lang="en-US" altLang="zh-CN" dirty="0">
                <a:effectLst/>
              </a:rPr>
              <a:t>CPU</a:t>
            </a:r>
            <a:r>
              <a:rPr lang="zh-CN" altLang="zh-CN" dirty="0">
                <a:effectLst/>
              </a:rPr>
              <a:t>可以通过指令设置</a:t>
            </a:r>
            <a:r>
              <a:rPr lang="zh-CN" altLang="zh-CN" dirty="0">
                <a:solidFill>
                  <a:srgbClr val="FF0000"/>
                </a:solidFill>
                <a:effectLst/>
              </a:rPr>
              <a:t>可编程中断控制器</a:t>
            </a:r>
            <a:r>
              <a:rPr lang="zh-CN" altLang="zh-CN" dirty="0">
                <a:effectLst/>
              </a:rPr>
              <a:t>的屏蔽码 </a:t>
            </a:r>
            <a:endParaRPr lang="en-US" altLang="zh-CN" dirty="0">
              <a:effectLst/>
              <a:latin typeface="华文新魏" charset="0"/>
              <a:ea typeface="华文新魏" charset="0"/>
              <a:cs typeface="华文新魏" charset="0"/>
            </a:endParaRPr>
          </a:p>
          <a:p>
            <a:pPr marL="342900" indent="-342900"/>
            <a:r>
              <a:rPr lang="zh-CN" altLang="zh-CN" dirty="0">
                <a:effectLst/>
                <a:latin typeface="华文新魏" charset="0"/>
                <a:ea typeface="华文新魏" charset="0"/>
                <a:cs typeface="华文新魏" charset="0"/>
              </a:rPr>
              <a:t>中断屏蔽是指</a:t>
            </a:r>
            <a:r>
              <a:rPr lang="zh-CN" altLang="zh-CN" dirty="0">
                <a:solidFill>
                  <a:srgbClr val="FF0000"/>
                </a:solidFill>
                <a:effectLst/>
                <a:latin typeface="华文新魏" charset="0"/>
                <a:ea typeface="华文新魏" charset="0"/>
                <a:cs typeface="华文新魏" charset="0"/>
              </a:rPr>
              <a:t>禁止</a:t>
            </a:r>
            <a:r>
              <a:rPr lang="en-US" altLang="zh-CN" dirty="0">
                <a:solidFill>
                  <a:srgbClr val="FF0000"/>
                </a:solidFill>
                <a:effectLst/>
                <a:latin typeface="华文新魏" charset="0"/>
                <a:ea typeface="华文新魏" charset="0"/>
                <a:cs typeface="华文新魏" charset="0"/>
              </a:rPr>
              <a:t>CPU</a:t>
            </a:r>
            <a:r>
              <a:rPr lang="zh-CN" altLang="zh-CN" dirty="0">
                <a:solidFill>
                  <a:srgbClr val="FF0000"/>
                </a:solidFill>
                <a:effectLst/>
                <a:latin typeface="华文新魏" charset="0"/>
                <a:ea typeface="华文新魏" charset="0"/>
                <a:cs typeface="华文新魏" charset="0"/>
              </a:rPr>
              <a:t>响应中断</a:t>
            </a:r>
            <a:r>
              <a:rPr lang="zh-CN" altLang="zh-CN" dirty="0">
                <a:effectLst/>
                <a:latin typeface="华文新魏" charset="0"/>
                <a:ea typeface="华文新魏" charset="0"/>
                <a:cs typeface="华文新魏" charset="0"/>
              </a:rPr>
              <a:t>或</a:t>
            </a:r>
            <a:r>
              <a:rPr lang="zh-CN" altLang="zh-CN" dirty="0">
                <a:solidFill>
                  <a:srgbClr val="FF0000"/>
                </a:solidFill>
                <a:effectLst/>
                <a:latin typeface="华文新魏" charset="0"/>
                <a:ea typeface="华文新魏" charset="0"/>
                <a:cs typeface="华文新魏" charset="0"/>
              </a:rPr>
              <a:t>禁止中断产生</a:t>
            </a:r>
            <a:endParaRPr lang="en-US" altLang="zh-CN" dirty="0">
              <a:solidFill>
                <a:srgbClr val="FF0000"/>
              </a:solidFill>
              <a:effectLst/>
              <a:latin typeface="华文新魏" charset="0"/>
              <a:ea typeface="华文新魏" charset="0"/>
              <a:cs typeface="华文新魏" charset="0"/>
            </a:endParaRPr>
          </a:p>
          <a:p>
            <a:pPr marL="784225" lvl="1" indent="-342900"/>
            <a:r>
              <a:rPr lang="zh-CN" altLang="zh-CN" dirty="0">
                <a:solidFill>
                  <a:srgbClr val="0000FF"/>
                </a:solidFill>
                <a:latin typeface="华文新魏" charset="0"/>
                <a:ea typeface="华文新魏" charset="0"/>
                <a:cs typeface="华文新魏" charset="0"/>
              </a:rPr>
              <a:t>禁止</a:t>
            </a:r>
            <a:r>
              <a:rPr lang="en-US" altLang="zh-CN" dirty="0">
                <a:solidFill>
                  <a:srgbClr val="0000FF"/>
                </a:solidFill>
                <a:latin typeface="华文新魏" charset="0"/>
                <a:ea typeface="华文新魏" charset="0"/>
                <a:cs typeface="华文新魏" charset="0"/>
              </a:rPr>
              <a:t>CPU</a:t>
            </a:r>
            <a:r>
              <a:rPr lang="zh-CN" altLang="zh-CN" dirty="0">
                <a:solidFill>
                  <a:srgbClr val="0000FF"/>
                </a:solidFill>
                <a:latin typeface="华文新魏" charset="0"/>
                <a:ea typeface="华文新魏" charset="0"/>
                <a:cs typeface="华文新魏" charset="0"/>
              </a:rPr>
              <a:t>响应中断</a:t>
            </a:r>
            <a:r>
              <a:rPr lang="zh-CN" altLang="en-US" dirty="0">
                <a:latin typeface="华文新魏" charset="0"/>
                <a:ea typeface="华文新魏" charset="0"/>
                <a:cs typeface="华文新魏" charset="0"/>
              </a:rPr>
              <a:t>指</a:t>
            </a:r>
            <a:r>
              <a:rPr lang="zh-CN" altLang="zh-CN" dirty="0">
                <a:latin typeface="华文新魏" charset="0"/>
                <a:ea typeface="华文新魏" charset="0"/>
                <a:cs typeface="华文新魏" charset="0"/>
              </a:rPr>
              <a:t>硬件产生中断请求后，</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暂时不予响应的状态，等待直到中断开放后，被屏蔽的中断才能被响应并获得处理 </a:t>
            </a:r>
            <a:endParaRPr lang="en-US" altLang="zh-CN" dirty="0">
              <a:latin typeface="华文新魏" charset="0"/>
              <a:ea typeface="华文新魏" charset="0"/>
              <a:cs typeface="华文新魏" charset="0"/>
            </a:endParaRPr>
          </a:p>
          <a:p>
            <a:pPr marL="1189355" lvl="2" indent="-342900"/>
            <a:r>
              <a:rPr lang="zh-CN" altLang="zh-CN" b="1" dirty="0">
                <a:latin typeface="华文新魏"/>
                <a:ea typeface="华文新魏"/>
                <a:cs typeface="华文新魏"/>
              </a:rPr>
              <a:t>常常用在处理某个中断时，防止同级或高级中断干扰，或内核处理临界区时，必须连续执行防止被意外事件打断 </a:t>
            </a:r>
            <a:endParaRPr lang="en-US" altLang="zh-CN" b="1" dirty="0">
              <a:latin typeface="华文新魏"/>
              <a:ea typeface="华文新魏"/>
              <a:cs typeface="华文新魏"/>
            </a:endParaRPr>
          </a:p>
          <a:p>
            <a:pPr marL="784225" lvl="1" indent="-342900"/>
            <a:r>
              <a:rPr lang="zh-CN" altLang="zh-CN" dirty="0">
                <a:solidFill>
                  <a:srgbClr val="0000FF"/>
                </a:solidFill>
                <a:latin typeface="华文新魏" charset="0"/>
                <a:ea typeface="华文新魏" charset="0"/>
                <a:cs typeface="华文新魏" charset="0"/>
              </a:rPr>
              <a:t>禁止中断产生</a:t>
            </a:r>
            <a:r>
              <a:rPr lang="zh-CN" altLang="zh-CN" dirty="0">
                <a:latin typeface="华文新魏" charset="0"/>
                <a:ea typeface="华文新魏" charset="0"/>
                <a:cs typeface="华文新魏" charset="0"/>
              </a:rPr>
              <a:t>指可引起中断的事件发生时，</a:t>
            </a:r>
            <a:r>
              <a:rPr lang="zh-CN" altLang="zh-CN" dirty="0">
                <a:solidFill>
                  <a:srgbClr val="FF0000"/>
                </a:solidFill>
                <a:latin typeface="华文新魏" charset="0"/>
                <a:ea typeface="华文新魏" charset="0"/>
                <a:cs typeface="华文新魏" charset="0"/>
              </a:rPr>
              <a:t>硬件不允许提出中断请求</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也不通知处理器，故不可能导致中断</a:t>
            </a:r>
            <a:endParaRPr lang="en-US" altLang="zh-CN" dirty="0">
              <a:latin typeface="华文新魏" charset="0"/>
              <a:ea typeface="华文新魏" charset="0"/>
              <a:cs typeface="华文新魏" charset="0"/>
            </a:endParaRPr>
          </a:p>
          <a:p>
            <a:pPr marL="1189355" lvl="2" indent="-342900"/>
            <a:r>
              <a:rPr lang="zh-CN" altLang="zh-CN" b="1" dirty="0">
                <a:latin typeface="华文新魏"/>
                <a:ea typeface="华文新魏"/>
                <a:cs typeface="华文新魏"/>
              </a:rPr>
              <a:t>由于中断被禁止而不可能导致中断，通常设备中断、时钟中断等可以被暂时禁止 </a:t>
            </a:r>
            <a:endParaRPr lang="en-US" altLang="zh-CN" b="1"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中断屏蔽的作用</a:t>
            </a:r>
            <a:endParaRPr lang="zh-CN" altLang="en-US" dirty="0">
              <a:latin typeface="华文新魏" charset="0"/>
              <a:ea typeface="华文新魏" charset="0"/>
              <a:cs typeface="华文新魏" charset="0"/>
            </a:endParaRPr>
          </a:p>
          <a:p>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zh-CN" dirty="0">
                <a:effectLst/>
                <a:latin typeface="华文新魏" charset="0"/>
                <a:ea typeface="华文新魏" charset="0"/>
                <a:cs typeface="华文新魏" charset="0"/>
              </a:rPr>
              <a:t>延迟或禁止某些中断的响应</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系统程序执行过程中，不希望产生干扰事件，以免共享数据结构受到破坏</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程序运行过程中产生某些事件认为是正常的，不必加以处理</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latin typeface="华文新魏" charset="0"/>
                <a:ea typeface="华文新魏" charset="0"/>
                <a:cs typeface="华文新魏" charset="0"/>
              </a:rPr>
              <a:t>协调中断响应与中断处理的关系</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确保高优先级中断可以打断低优先级中断，反之却不能</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latin typeface="华文新魏" charset="0"/>
                <a:ea typeface="华文新魏" charset="0"/>
                <a:cs typeface="华文新魏" charset="0"/>
              </a:rPr>
              <a:t>防止同级中断相互干扰</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在处理某优先级中断事件时，必须屏蔽该级中断，以免造成混乱</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多重中断事件的处理 </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中断正在进行处理期间，</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又响应新的中断事件，于是暂时停止正在运行的中断处理程序，转去执行新的中断处理程序，就叫多重中断（又称中断嵌套）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非</a:t>
            </a:r>
            <a:r>
              <a:rPr lang="zh-CN" altLang="en-US" dirty="0"/>
              <a:t>同级中断</a:t>
            </a:r>
            <a:endParaRPr lang="en-US" altLang="zh-CN" dirty="0"/>
          </a:p>
          <a:p>
            <a:pPr lvl="2"/>
            <a:r>
              <a:rPr lang="zh-CN" altLang="zh-CN" dirty="0">
                <a:latin typeface="华文新魏" charset="0"/>
                <a:ea typeface="华文新魏" charset="0"/>
                <a:cs typeface="华文新魏" charset="0"/>
              </a:rPr>
              <a:t>中断处理程序按自左至右的顺序逐个处理并清除之 </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同级中断</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串行处理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在运行一个中断处理程序时，禁止再次发生中断，这可以通过屏蔽中断来实现 </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嵌套处理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必须处理且优先级更高的中断事件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以不超过</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重为宜，过多</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嵌套</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会增加不必要的系统开销 </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即时处理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如果出现</a:t>
            </a:r>
            <a:r>
              <a:rPr lang="zh-CN" altLang="zh-CN" dirty="0">
                <a:solidFill>
                  <a:srgbClr val="FF0000"/>
                </a:solidFill>
                <a:latin typeface="华文新魏" charset="0"/>
                <a:ea typeface="华文新魏" charset="0"/>
                <a:cs typeface="华文新魏" charset="0"/>
              </a:rPr>
              <a:t>程序性中断事件</a:t>
            </a:r>
            <a:r>
              <a:rPr lang="zh-CN" altLang="zh-CN" dirty="0">
                <a:latin typeface="华文新魏" charset="0"/>
                <a:ea typeface="华文新魏" charset="0"/>
                <a:cs typeface="华文新魏" charset="0"/>
              </a:rPr>
              <a:t>，在一般情况下，表明此时中断处理程序有异常，应对其立即响应并进行处理 </a:t>
            </a:r>
            <a:endParaRPr lang="zh-CN" altLang="en-US" dirty="0">
              <a:latin typeface="华文新魏" charset="0"/>
              <a:ea typeface="华文新魏" charset="0"/>
              <a:cs typeface="华文新魏" charset="0"/>
            </a:endParaRPr>
          </a:p>
          <a:p>
            <a:endParaRPr kumimoji="1" lang="en-US" altLang="zh-CN"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45"/>
          <p:cNvGrpSpPr/>
          <p:nvPr/>
        </p:nvGrpSpPr>
        <p:grpSpPr bwMode="auto">
          <a:xfrm>
            <a:off x="539750" y="1131888"/>
            <a:ext cx="7272338" cy="5681662"/>
            <a:chOff x="697" y="4313"/>
            <a:chExt cx="9110" cy="7534"/>
          </a:xfrm>
        </p:grpSpPr>
        <p:sp>
          <p:nvSpPr>
            <p:cNvPr id="18437" name="Line 46"/>
            <p:cNvSpPr>
              <a:spLocks noChangeShapeType="1"/>
            </p:cNvSpPr>
            <p:nvPr/>
          </p:nvSpPr>
          <p:spPr bwMode="auto">
            <a:xfrm>
              <a:off x="1313" y="10655"/>
              <a:ext cx="7825" cy="0"/>
            </a:xfrm>
            <a:prstGeom prst="line">
              <a:avLst/>
            </a:prstGeom>
            <a:noFill/>
            <a:ln w="12700">
              <a:solidFill>
                <a:srgbClr val="000000"/>
              </a:solidFill>
              <a:round/>
            </a:ln>
          </p:spPr>
          <p:txBody>
            <a:bodyPr/>
            <a:lstStyle/>
            <a:p>
              <a:endParaRPr lang="zh-CN" altLang="en-US"/>
            </a:p>
          </p:txBody>
        </p:sp>
        <p:grpSp>
          <p:nvGrpSpPr>
            <p:cNvPr id="18438" name="Group 47"/>
            <p:cNvGrpSpPr/>
            <p:nvPr/>
          </p:nvGrpSpPr>
          <p:grpSpPr bwMode="auto">
            <a:xfrm>
              <a:off x="697" y="4313"/>
              <a:ext cx="9110" cy="7534"/>
              <a:chOff x="749" y="4313"/>
              <a:chExt cx="9110" cy="7534"/>
            </a:xfrm>
          </p:grpSpPr>
          <p:sp>
            <p:nvSpPr>
              <p:cNvPr id="18440" name="Text Box 48"/>
              <p:cNvSpPr txBox="1">
                <a:spLocks noChangeArrowheads="1"/>
              </p:cNvSpPr>
              <p:nvPr/>
            </p:nvSpPr>
            <p:spPr bwMode="auto">
              <a:xfrm>
                <a:off x="8181" y="4502"/>
                <a:ext cx="1227"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6699"/>
                    </a:solidFill>
                    <a:latin typeface="华文新魏" charset="0"/>
                    <a:ea typeface="华文新魏" charset="0"/>
                    <a:cs typeface="华文新魏" charset="0"/>
                  </a:rPr>
                  <a:t>用户态</a:t>
                </a:r>
                <a:endParaRPr lang="zh-CN" altLang="en-US" sz="2000">
                  <a:solidFill>
                    <a:srgbClr val="FF6699"/>
                  </a:solidFill>
                  <a:latin typeface="华文新魏" charset="0"/>
                  <a:ea typeface="华文新魏" charset="0"/>
                  <a:cs typeface="华文新魏" charset="0"/>
                </a:endParaRPr>
              </a:p>
            </p:txBody>
          </p:sp>
          <p:sp>
            <p:nvSpPr>
              <p:cNvPr id="18441" name="Line 49"/>
              <p:cNvSpPr>
                <a:spLocks noChangeShapeType="1"/>
              </p:cNvSpPr>
              <p:nvPr/>
            </p:nvSpPr>
            <p:spPr bwMode="auto">
              <a:xfrm>
                <a:off x="5639" y="6862"/>
                <a:ext cx="581" cy="0"/>
              </a:xfrm>
              <a:prstGeom prst="line">
                <a:avLst/>
              </a:prstGeom>
              <a:noFill/>
              <a:ln w="6350">
                <a:solidFill>
                  <a:srgbClr val="000000"/>
                </a:solidFill>
                <a:round/>
                <a:tailEnd type="triangle" w="med" len="med"/>
              </a:ln>
            </p:spPr>
            <p:txBody>
              <a:bodyPr/>
              <a:lstStyle/>
              <a:p>
                <a:endParaRPr lang="zh-CN" altLang="en-US"/>
              </a:p>
            </p:txBody>
          </p:sp>
          <p:sp>
            <p:nvSpPr>
              <p:cNvPr id="18442" name="Line 50"/>
              <p:cNvSpPr>
                <a:spLocks noChangeShapeType="1"/>
              </p:cNvSpPr>
              <p:nvPr/>
            </p:nvSpPr>
            <p:spPr bwMode="auto">
              <a:xfrm>
                <a:off x="5639" y="6862"/>
                <a:ext cx="0" cy="3035"/>
              </a:xfrm>
              <a:prstGeom prst="line">
                <a:avLst/>
              </a:prstGeom>
              <a:noFill/>
              <a:ln w="6350">
                <a:solidFill>
                  <a:srgbClr val="000000"/>
                </a:solidFill>
                <a:round/>
              </a:ln>
            </p:spPr>
            <p:txBody>
              <a:bodyPr/>
              <a:lstStyle/>
              <a:p>
                <a:endParaRPr lang="zh-CN" altLang="en-US"/>
              </a:p>
            </p:txBody>
          </p:sp>
          <p:sp>
            <p:nvSpPr>
              <p:cNvPr id="18443" name="Text Box 51"/>
              <p:cNvSpPr txBox="1">
                <a:spLocks noChangeArrowheads="1"/>
              </p:cNvSpPr>
              <p:nvPr/>
            </p:nvSpPr>
            <p:spPr bwMode="auto">
              <a:xfrm>
                <a:off x="749" y="6641"/>
                <a:ext cx="1082"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FF"/>
                    </a:solidFill>
                    <a:latin typeface="华文新魏" charset="0"/>
                    <a:ea typeface="华文新魏" charset="0"/>
                    <a:cs typeface="华文新魏" charset="0"/>
                  </a:rPr>
                  <a:t>快中断</a:t>
                </a:r>
                <a:endParaRPr lang="zh-CN" altLang="en-US" sz="1500" dirty="0">
                  <a:solidFill>
                    <a:srgbClr val="0000FF"/>
                  </a:solidFill>
                  <a:latin typeface="华文新魏" charset="0"/>
                  <a:ea typeface="华文新魏" charset="0"/>
                  <a:cs typeface="华文新魏" charset="0"/>
                </a:endParaRPr>
              </a:p>
            </p:txBody>
          </p:sp>
          <p:sp>
            <p:nvSpPr>
              <p:cNvPr id="18444" name="Text Box 52"/>
              <p:cNvSpPr txBox="1">
                <a:spLocks noChangeArrowheads="1"/>
              </p:cNvSpPr>
              <p:nvPr/>
            </p:nvSpPr>
            <p:spPr bwMode="auto">
              <a:xfrm>
                <a:off x="3894" y="5689"/>
                <a:ext cx="1185"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FF"/>
                    </a:solidFill>
                    <a:latin typeface="华文新魏" charset="0"/>
                    <a:ea typeface="华文新魏" charset="0"/>
                    <a:cs typeface="华文新魏" charset="0"/>
                  </a:rPr>
                  <a:t>慢中断</a:t>
                </a:r>
                <a:endParaRPr lang="zh-CN" altLang="en-US" sz="1500" dirty="0">
                  <a:solidFill>
                    <a:srgbClr val="0000FF"/>
                  </a:solidFill>
                  <a:latin typeface="华文新魏" charset="0"/>
                  <a:ea typeface="华文新魏" charset="0"/>
                  <a:cs typeface="华文新魏" charset="0"/>
                </a:endParaRPr>
              </a:p>
            </p:txBody>
          </p:sp>
          <p:sp>
            <p:nvSpPr>
              <p:cNvPr id="18445" name="Text Box 53"/>
              <p:cNvSpPr txBox="1">
                <a:spLocks noChangeArrowheads="1"/>
              </p:cNvSpPr>
              <p:nvPr/>
            </p:nvSpPr>
            <p:spPr bwMode="auto">
              <a:xfrm>
                <a:off x="5504" y="4920"/>
                <a:ext cx="771"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异常</a:t>
                </a:r>
                <a:endParaRPr lang="zh-CN" altLang="en-US" sz="1500">
                  <a:solidFill>
                    <a:srgbClr val="FF6699"/>
                  </a:solidFill>
                  <a:latin typeface="华文新魏" charset="0"/>
                  <a:ea typeface="华文新魏" charset="0"/>
                  <a:cs typeface="华文新魏" charset="0"/>
                </a:endParaRPr>
              </a:p>
            </p:txBody>
          </p:sp>
          <p:sp>
            <p:nvSpPr>
              <p:cNvPr id="18446" name="Text Box 54"/>
              <p:cNvSpPr txBox="1">
                <a:spLocks noChangeArrowheads="1"/>
              </p:cNvSpPr>
              <p:nvPr/>
            </p:nvSpPr>
            <p:spPr bwMode="auto">
              <a:xfrm>
                <a:off x="1924" y="4972"/>
                <a:ext cx="772"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中断</a:t>
                </a:r>
                <a:endParaRPr lang="zh-CN" altLang="en-US"/>
              </a:p>
            </p:txBody>
          </p:sp>
          <p:sp>
            <p:nvSpPr>
              <p:cNvPr id="18447" name="Text Box 55"/>
              <p:cNvSpPr txBox="1">
                <a:spLocks noChangeArrowheads="1"/>
              </p:cNvSpPr>
              <p:nvPr/>
            </p:nvSpPr>
            <p:spPr bwMode="auto">
              <a:xfrm>
                <a:off x="8522" y="10835"/>
                <a:ext cx="1337"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FF6699"/>
                    </a:solidFill>
                    <a:latin typeface="华文新魏" charset="0"/>
                    <a:ea typeface="华文新魏" charset="0"/>
                    <a:cs typeface="华文新魏" charset="0"/>
                  </a:rPr>
                  <a:t>用户态</a:t>
                </a:r>
                <a:endParaRPr lang="zh-CN" altLang="en-US" sz="2000">
                  <a:solidFill>
                    <a:srgbClr val="FF6699"/>
                  </a:solidFill>
                  <a:latin typeface="华文新魏" charset="0"/>
                  <a:ea typeface="华文新魏" charset="0"/>
                  <a:cs typeface="华文新魏" charset="0"/>
                </a:endParaRPr>
              </a:p>
            </p:txBody>
          </p:sp>
          <p:sp>
            <p:nvSpPr>
              <p:cNvPr id="18448" name="Text Box 56"/>
              <p:cNvSpPr txBox="1">
                <a:spLocks noChangeArrowheads="1"/>
              </p:cNvSpPr>
              <p:nvPr/>
            </p:nvSpPr>
            <p:spPr bwMode="auto">
              <a:xfrm>
                <a:off x="8521" y="10078"/>
                <a:ext cx="1338" cy="478"/>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6699"/>
                    </a:solidFill>
                    <a:latin typeface="华文新魏" charset="0"/>
                    <a:ea typeface="华文新魏" charset="0"/>
                    <a:cs typeface="华文新魏" charset="0"/>
                  </a:rPr>
                  <a:t>核心态</a:t>
                </a:r>
                <a:endParaRPr lang="zh-CN" altLang="en-US" sz="2000">
                  <a:solidFill>
                    <a:srgbClr val="FF6699"/>
                  </a:solidFill>
                  <a:latin typeface="华文新魏" charset="0"/>
                  <a:ea typeface="华文新魏" charset="0"/>
                  <a:cs typeface="华文新魏" charset="0"/>
                </a:endParaRPr>
              </a:p>
            </p:txBody>
          </p:sp>
          <p:sp>
            <p:nvSpPr>
              <p:cNvPr id="56377" name="Text Box 57"/>
              <p:cNvSpPr txBox="1">
                <a:spLocks noChangeArrowheads="1"/>
              </p:cNvSpPr>
              <p:nvPr/>
            </p:nvSpPr>
            <p:spPr bwMode="auto">
              <a:xfrm>
                <a:off x="3020" y="7245"/>
                <a:ext cx="195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  上半部分处理</a:t>
                </a:r>
                <a:endParaRPr lang="zh-CN" altLang="en-US" sz="1500">
                  <a:solidFill>
                    <a:srgbClr val="FF6699"/>
                  </a:solidFill>
                  <a:latin typeface="华文新魏" charset="0"/>
                  <a:ea typeface="华文新魏" charset="0"/>
                  <a:cs typeface="华文新魏" charset="0"/>
                </a:endParaRPr>
              </a:p>
            </p:txBody>
          </p:sp>
          <p:sp>
            <p:nvSpPr>
              <p:cNvPr id="56378" name="Text Box 58"/>
              <p:cNvSpPr txBox="1">
                <a:spLocks noChangeArrowheads="1"/>
              </p:cNvSpPr>
              <p:nvPr/>
            </p:nvSpPr>
            <p:spPr bwMode="auto">
              <a:xfrm>
                <a:off x="3020" y="8151"/>
                <a:ext cx="195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  排队下半部分</a:t>
                </a:r>
                <a:endParaRPr lang="zh-CN" altLang="en-US" sz="1500">
                  <a:solidFill>
                    <a:srgbClr val="FF6699"/>
                  </a:solidFill>
                  <a:latin typeface="华文新魏" charset="0"/>
                  <a:ea typeface="华文新魏" charset="0"/>
                  <a:cs typeface="华文新魏" charset="0"/>
                </a:endParaRPr>
              </a:p>
            </p:txBody>
          </p:sp>
          <p:sp>
            <p:nvSpPr>
              <p:cNvPr id="56379" name="Text Box 59"/>
              <p:cNvSpPr txBox="1">
                <a:spLocks noChangeArrowheads="1"/>
              </p:cNvSpPr>
              <p:nvPr/>
            </p:nvSpPr>
            <p:spPr bwMode="auto">
              <a:xfrm>
                <a:off x="1143" y="8123"/>
                <a:ext cx="1436" cy="512"/>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快中断处理</a:t>
                </a:r>
                <a:endParaRPr lang="zh-CN" altLang="en-US" sz="1500">
                  <a:solidFill>
                    <a:srgbClr val="FF6699"/>
                  </a:solidFill>
                  <a:latin typeface="华文新魏" charset="0"/>
                  <a:ea typeface="华文新魏" charset="0"/>
                  <a:cs typeface="华文新魏" charset="0"/>
                </a:endParaRPr>
              </a:p>
            </p:txBody>
          </p:sp>
          <p:sp>
            <p:nvSpPr>
              <p:cNvPr id="56380" name="Text Box 60"/>
              <p:cNvSpPr txBox="1">
                <a:spLocks noChangeArrowheads="1"/>
              </p:cNvSpPr>
              <p:nvPr/>
            </p:nvSpPr>
            <p:spPr bwMode="auto">
              <a:xfrm>
                <a:off x="6353" y="5500"/>
                <a:ext cx="1883" cy="512"/>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  系统调用处理</a:t>
                </a:r>
                <a:endParaRPr lang="zh-CN" altLang="en-US" sz="1500">
                  <a:solidFill>
                    <a:srgbClr val="FF6699"/>
                  </a:solidFill>
                  <a:latin typeface="华文新魏" charset="0"/>
                  <a:ea typeface="华文新魏" charset="0"/>
                  <a:cs typeface="华文新魏" charset="0"/>
                </a:endParaRPr>
              </a:p>
            </p:txBody>
          </p:sp>
          <p:sp>
            <p:nvSpPr>
              <p:cNvPr id="56381" name="Text Box 61"/>
              <p:cNvSpPr txBox="1">
                <a:spLocks noChangeArrowheads="1"/>
              </p:cNvSpPr>
              <p:nvPr/>
            </p:nvSpPr>
            <p:spPr bwMode="auto">
              <a:xfrm>
                <a:off x="6275" y="6351"/>
                <a:ext cx="2384" cy="848"/>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dirty="0">
                    <a:solidFill>
                      <a:srgbClr val="FF6699"/>
                    </a:solidFill>
                    <a:latin typeface="华文新魏" charset="0"/>
                    <a:ea typeface="华文新魏" charset="0"/>
                    <a:cs typeface="华文新魏" charset="0"/>
                  </a:rPr>
                  <a:t>  从系统调用返回</a:t>
                </a:r>
                <a:endParaRPr lang="zh-CN" altLang="en-US" sz="1500" dirty="0">
                  <a:solidFill>
                    <a:srgbClr val="FF6699"/>
                  </a:solidFill>
                  <a:latin typeface="华文新魏" charset="0"/>
                  <a:ea typeface="华文新魏" charset="0"/>
                  <a:cs typeface="华文新魏" charset="0"/>
                </a:endParaRPr>
              </a:p>
              <a:p>
                <a:pPr algn="just" eaLnBrk="1" hangingPunct="1"/>
                <a:r>
                  <a:rPr lang="en-US" altLang="zh-CN" sz="1500" dirty="0" err="1">
                    <a:solidFill>
                      <a:srgbClr val="008000"/>
                    </a:solidFill>
                    <a:latin typeface="华文新魏" charset="0"/>
                    <a:ea typeface="华文新魏" charset="0"/>
                    <a:cs typeface="华文新魏" charset="0"/>
                  </a:rPr>
                  <a:t>ret_from_sys_call</a:t>
                </a:r>
                <a:r>
                  <a:rPr lang="en-US" altLang="zh-CN" sz="1500" dirty="0">
                    <a:solidFill>
                      <a:srgbClr val="008000"/>
                    </a:solidFill>
                    <a:latin typeface="华文新魏" charset="0"/>
                    <a:ea typeface="华文新魏" charset="0"/>
                    <a:cs typeface="华文新魏" charset="0"/>
                  </a:rPr>
                  <a:t>( )</a:t>
                </a:r>
                <a:endParaRPr lang="zh-CN" sz="1500" dirty="0">
                  <a:solidFill>
                    <a:srgbClr val="008000"/>
                  </a:solidFill>
                  <a:latin typeface="华文新魏" charset="0"/>
                  <a:ea typeface="华文新魏" charset="0"/>
                  <a:cs typeface="华文新魏" charset="0"/>
                </a:endParaRPr>
              </a:p>
            </p:txBody>
          </p:sp>
          <p:sp>
            <p:nvSpPr>
              <p:cNvPr id="56382" name="Text Box 62"/>
              <p:cNvSpPr txBox="1">
                <a:spLocks noChangeArrowheads="1"/>
              </p:cNvSpPr>
              <p:nvPr/>
            </p:nvSpPr>
            <p:spPr bwMode="auto">
              <a:xfrm>
                <a:off x="6341" y="10047"/>
                <a:ext cx="190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调用</a:t>
                </a:r>
                <a:r>
                  <a:rPr lang="en-US" altLang="zh-CN" sz="1500">
                    <a:solidFill>
                      <a:srgbClr val="FF6699"/>
                    </a:solidFill>
                    <a:latin typeface="华文新魏" charset="0"/>
                    <a:ea typeface="华文新魏" charset="0"/>
                    <a:cs typeface="华文新魏" charset="0"/>
                  </a:rPr>
                  <a:t>schedule( )</a:t>
                </a:r>
                <a:endParaRPr lang="zh-CN" sz="1500">
                  <a:solidFill>
                    <a:srgbClr val="FF6699"/>
                  </a:solidFill>
                  <a:latin typeface="华文新魏" charset="0"/>
                  <a:ea typeface="华文新魏" charset="0"/>
                  <a:cs typeface="华文新魏" charset="0"/>
                </a:endParaRPr>
              </a:p>
            </p:txBody>
          </p:sp>
          <p:sp>
            <p:nvSpPr>
              <p:cNvPr id="56383" name="Text Box 63"/>
              <p:cNvSpPr txBox="1">
                <a:spLocks noChangeArrowheads="1"/>
              </p:cNvSpPr>
              <p:nvPr/>
            </p:nvSpPr>
            <p:spPr bwMode="auto">
              <a:xfrm>
                <a:off x="6160" y="10997"/>
                <a:ext cx="1985" cy="850"/>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调度被中断进程或新进程运行</a:t>
                </a:r>
                <a:endParaRPr lang="zh-CN" altLang="en-US" sz="1500">
                  <a:solidFill>
                    <a:srgbClr val="FF6699"/>
                  </a:solidFill>
                  <a:latin typeface="华文新魏" charset="0"/>
                  <a:ea typeface="华文新魏" charset="0"/>
                  <a:cs typeface="华文新魏" charset="0"/>
                </a:endParaRPr>
              </a:p>
            </p:txBody>
          </p:sp>
          <p:sp>
            <p:nvSpPr>
              <p:cNvPr id="18456" name="Line 64"/>
              <p:cNvSpPr>
                <a:spLocks noChangeShapeType="1"/>
              </p:cNvSpPr>
              <p:nvPr/>
            </p:nvSpPr>
            <p:spPr bwMode="auto">
              <a:xfrm>
                <a:off x="7142" y="6012"/>
                <a:ext cx="0" cy="339"/>
              </a:xfrm>
              <a:prstGeom prst="line">
                <a:avLst/>
              </a:prstGeom>
              <a:noFill/>
              <a:ln w="6350">
                <a:solidFill>
                  <a:srgbClr val="000000"/>
                </a:solidFill>
                <a:round/>
                <a:tailEnd type="triangle" w="med" len="med"/>
              </a:ln>
            </p:spPr>
            <p:txBody>
              <a:bodyPr/>
              <a:lstStyle/>
              <a:p>
                <a:endParaRPr lang="zh-CN" altLang="en-US"/>
              </a:p>
            </p:txBody>
          </p:sp>
          <p:sp>
            <p:nvSpPr>
              <p:cNvPr id="56386" name="Text Box 66"/>
              <p:cNvSpPr txBox="1">
                <a:spLocks noChangeArrowheads="1"/>
              </p:cNvSpPr>
              <p:nvPr/>
            </p:nvSpPr>
            <p:spPr bwMode="auto">
              <a:xfrm>
                <a:off x="6122" y="7540"/>
                <a:ext cx="3015" cy="453"/>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调度下半部分</a:t>
                </a:r>
                <a:r>
                  <a:rPr lang="en-US" altLang="zh-CN" sz="1500">
                    <a:solidFill>
                      <a:srgbClr val="FF6699"/>
                    </a:solidFill>
                    <a:latin typeface="华文新魏" charset="0"/>
                    <a:ea typeface="华文新魏" charset="0"/>
                    <a:cs typeface="华文新魏" charset="0"/>
                  </a:rPr>
                  <a:t>do_softirq( )</a:t>
                </a:r>
                <a:endParaRPr lang="en-US" altLang="zh-CN" sz="1500">
                  <a:solidFill>
                    <a:srgbClr val="FF6699"/>
                  </a:solidFill>
                  <a:latin typeface="华文新魏" charset="0"/>
                  <a:ea typeface="华文新魏" charset="0"/>
                  <a:cs typeface="华文新魏" charset="0"/>
                </a:endParaRPr>
              </a:p>
              <a:p>
                <a:pPr eaLnBrk="1" hangingPunct="1"/>
                <a:endParaRPr lang="zh-CN" sz="1500">
                  <a:solidFill>
                    <a:srgbClr val="FF6699"/>
                  </a:solidFill>
                  <a:latin typeface="华文新魏" charset="0"/>
                  <a:ea typeface="华文新魏" charset="0"/>
                  <a:cs typeface="华文新魏" charset="0"/>
                </a:endParaRPr>
              </a:p>
            </p:txBody>
          </p:sp>
          <p:sp>
            <p:nvSpPr>
              <p:cNvPr id="18458" name="Line 67"/>
              <p:cNvSpPr>
                <a:spLocks noChangeShapeType="1"/>
              </p:cNvSpPr>
              <p:nvPr/>
            </p:nvSpPr>
            <p:spPr bwMode="auto">
              <a:xfrm>
                <a:off x="7142" y="7200"/>
                <a:ext cx="0" cy="340"/>
              </a:xfrm>
              <a:prstGeom prst="line">
                <a:avLst/>
              </a:prstGeom>
              <a:noFill/>
              <a:ln w="6350">
                <a:solidFill>
                  <a:srgbClr val="000000"/>
                </a:solidFill>
                <a:round/>
                <a:tailEnd type="triangle" w="med" len="med"/>
              </a:ln>
            </p:spPr>
            <p:txBody>
              <a:bodyPr/>
              <a:lstStyle/>
              <a:p>
                <a:endParaRPr lang="zh-CN" altLang="en-US"/>
              </a:p>
            </p:txBody>
          </p:sp>
          <p:sp>
            <p:nvSpPr>
              <p:cNvPr id="18459" name="Line 68"/>
              <p:cNvSpPr>
                <a:spLocks noChangeShapeType="1"/>
              </p:cNvSpPr>
              <p:nvPr/>
            </p:nvSpPr>
            <p:spPr bwMode="auto">
              <a:xfrm>
                <a:off x="3878" y="9896"/>
                <a:ext cx="1734" cy="0"/>
              </a:xfrm>
              <a:prstGeom prst="line">
                <a:avLst/>
              </a:prstGeom>
              <a:noFill/>
              <a:ln w="6350">
                <a:solidFill>
                  <a:srgbClr val="000000"/>
                </a:solidFill>
                <a:round/>
              </a:ln>
            </p:spPr>
            <p:txBody>
              <a:bodyPr/>
              <a:lstStyle/>
              <a:p>
                <a:endParaRPr lang="zh-CN" altLang="en-US"/>
              </a:p>
            </p:txBody>
          </p:sp>
          <p:sp>
            <p:nvSpPr>
              <p:cNvPr id="56389" name="Text Box 69"/>
              <p:cNvSpPr txBox="1">
                <a:spLocks noChangeArrowheads="1"/>
              </p:cNvSpPr>
              <p:nvPr/>
            </p:nvSpPr>
            <p:spPr bwMode="auto">
              <a:xfrm>
                <a:off x="6160" y="8351"/>
                <a:ext cx="3068" cy="518"/>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处理积累信号</a:t>
                </a:r>
                <a:r>
                  <a:rPr lang="en-US" altLang="zh-CN" sz="1500">
                    <a:solidFill>
                      <a:srgbClr val="FF6699"/>
                    </a:solidFill>
                    <a:latin typeface="华文新魏" charset="0"/>
                    <a:ea typeface="华文新魏" charset="0"/>
                    <a:cs typeface="华文新魏" charset="0"/>
                  </a:rPr>
                  <a:t>do_signal( )</a:t>
                </a:r>
                <a:endParaRPr lang="zh-CN" sz="1500">
                  <a:solidFill>
                    <a:srgbClr val="FF6699"/>
                  </a:solidFill>
                  <a:latin typeface="华文新魏" charset="0"/>
                  <a:ea typeface="华文新魏" charset="0"/>
                  <a:cs typeface="华文新魏" charset="0"/>
                </a:endParaRPr>
              </a:p>
            </p:txBody>
          </p:sp>
          <p:sp>
            <p:nvSpPr>
              <p:cNvPr id="18461" name="Line 70"/>
              <p:cNvSpPr>
                <a:spLocks noChangeShapeType="1"/>
              </p:cNvSpPr>
              <p:nvPr/>
            </p:nvSpPr>
            <p:spPr bwMode="auto">
              <a:xfrm>
                <a:off x="7142" y="7992"/>
                <a:ext cx="0" cy="340"/>
              </a:xfrm>
              <a:prstGeom prst="line">
                <a:avLst/>
              </a:prstGeom>
              <a:noFill/>
              <a:ln w="6350">
                <a:solidFill>
                  <a:srgbClr val="000000"/>
                </a:solidFill>
                <a:round/>
                <a:tailEnd type="triangle" w="med" len="med"/>
              </a:ln>
            </p:spPr>
            <p:txBody>
              <a:bodyPr/>
              <a:lstStyle/>
              <a:p>
                <a:endParaRPr lang="zh-CN" altLang="en-US"/>
              </a:p>
            </p:txBody>
          </p:sp>
          <p:sp>
            <p:nvSpPr>
              <p:cNvPr id="56391" name="Text Box 71"/>
              <p:cNvSpPr txBox="1">
                <a:spLocks noChangeArrowheads="1"/>
              </p:cNvSpPr>
              <p:nvPr/>
            </p:nvSpPr>
            <p:spPr bwMode="auto">
              <a:xfrm>
                <a:off x="930" y="8948"/>
                <a:ext cx="1480" cy="615"/>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恢复保存的部分寄存器</a:t>
                </a:r>
                <a:endParaRPr lang="zh-CN" altLang="en-US" sz="1500">
                  <a:solidFill>
                    <a:srgbClr val="FF6699"/>
                  </a:solidFill>
                  <a:latin typeface="华文新魏" charset="0"/>
                  <a:ea typeface="华文新魏" charset="0"/>
                  <a:cs typeface="华文新魏" charset="0"/>
                </a:endParaRPr>
              </a:p>
            </p:txBody>
          </p:sp>
          <p:grpSp>
            <p:nvGrpSpPr>
              <p:cNvPr id="18463" name="Group 72"/>
              <p:cNvGrpSpPr/>
              <p:nvPr/>
            </p:nvGrpSpPr>
            <p:grpSpPr bwMode="auto">
              <a:xfrm>
                <a:off x="1069" y="5501"/>
                <a:ext cx="1734" cy="1020"/>
                <a:chOff x="9133" y="10956"/>
                <a:chExt cx="1440" cy="936"/>
              </a:xfrm>
            </p:grpSpPr>
            <p:sp>
              <p:nvSpPr>
                <p:cNvPr id="18484" name="AutoShape 73"/>
                <p:cNvSpPr>
                  <a:spLocks noChangeArrowheads="1"/>
                </p:cNvSpPr>
                <p:nvPr/>
              </p:nvSpPr>
              <p:spPr bwMode="auto">
                <a:xfrm>
                  <a:off x="9133" y="10956"/>
                  <a:ext cx="1440" cy="936"/>
                </a:xfrm>
                <a:prstGeom prst="flowChartDecision">
                  <a:avLst/>
                </a:prstGeom>
                <a:solidFill>
                  <a:srgbClr val="FFFFFF"/>
                </a:solidFill>
                <a:ln w="6350">
                  <a:solidFill>
                    <a:srgbClr val="000000"/>
                  </a:solidFill>
                  <a:miter lim="800000"/>
                </a:ln>
              </p:spPr>
              <p:txBody>
                <a:bodyPr/>
                <a:lstStyle/>
                <a:p>
                  <a:endParaRPr lang="zh-CN" altLang="en-US"/>
                </a:p>
              </p:txBody>
            </p:sp>
            <p:sp>
              <p:nvSpPr>
                <p:cNvPr id="18485" name="Text Box 74"/>
                <p:cNvSpPr txBox="1">
                  <a:spLocks noChangeArrowheads="1"/>
                </p:cNvSpPr>
                <p:nvPr/>
              </p:nvSpPr>
              <p:spPr bwMode="auto">
                <a:xfrm>
                  <a:off x="9493" y="11112"/>
                  <a:ext cx="720" cy="468"/>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FF6699"/>
                      </a:solidFill>
                      <a:latin typeface="华文新魏" charset="0"/>
                      <a:ea typeface="华文新魏" charset="0"/>
                      <a:cs typeface="华文新魏" charset="0"/>
                    </a:rPr>
                    <a:t>中断</a:t>
                  </a:r>
                  <a:endParaRPr lang="zh-CN" altLang="en-US" sz="2000">
                    <a:solidFill>
                      <a:srgbClr val="FF6699"/>
                    </a:solidFill>
                    <a:latin typeface="华文新魏" charset="0"/>
                    <a:ea typeface="华文新魏" charset="0"/>
                    <a:cs typeface="华文新魏" charset="0"/>
                  </a:endParaRPr>
                </a:p>
              </p:txBody>
            </p:sp>
          </p:grpSp>
          <p:sp>
            <p:nvSpPr>
              <p:cNvPr id="56395" name="Text Box 75"/>
              <p:cNvSpPr txBox="1">
                <a:spLocks noChangeArrowheads="1"/>
              </p:cNvSpPr>
              <p:nvPr/>
            </p:nvSpPr>
            <p:spPr bwMode="auto">
              <a:xfrm>
                <a:off x="749" y="7214"/>
                <a:ext cx="1985" cy="512"/>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p>
                <a:pPr algn="just">
                  <a:defRPr/>
                </a:pPr>
                <a:r>
                  <a:rPr lang="zh-CN" altLang="en-US" sz="1500" dirty="0">
                    <a:solidFill>
                      <a:srgbClr val="FF6699"/>
                    </a:solidFill>
                    <a:latin typeface="华文新魏" pitchFamily="2" charset="-122"/>
                    <a:ea typeface="华文新魏" pitchFamily="2" charset="-122"/>
                    <a:cs typeface="+mn-cs"/>
                  </a:rPr>
                  <a:t>保存部分寄存器</a:t>
                </a:r>
                <a:endParaRPr lang="zh-CN" altLang="en-US" sz="1500" dirty="0">
                  <a:solidFill>
                    <a:srgbClr val="FF6699"/>
                  </a:solidFill>
                  <a:latin typeface="华文新魏" pitchFamily="2" charset="-122"/>
                  <a:ea typeface="华文新魏" pitchFamily="2" charset="-122"/>
                  <a:cs typeface="+mn-cs"/>
                </a:endParaRPr>
              </a:p>
            </p:txBody>
          </p:sp>
          <p:sp>
            <p:nvSpPr>
              <p:cNvPr id="56396" name="Text Box 76"/>
              <p:cNvSpPr txBox="1">
                <a:spLocks noChangeArrowheads="1"/>
              </p:cNvSpPr>
              <p:nvPr/>
            </p:nvSpPr>
            <p:spPr bwMode="auto">
              <a:xfrm>
                <a:off x="3082" y="6353"/>
                <a:ext cx="195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p>
                <a:pPr algn="just">
                  <a:defRPr/>
                </a:pPr>
                <a:r>
                  <a:rPr lang="zh-CN" altLang="en-US" sz="1500" dirty="0">
                    <a:solidFill>
                      <a:srgbClr val="FF6699"/>
                    </a:solidFill>
                    <a:latin typeface="华文新魏" pitchFamily="2" charset="-122"/>
                    <a:ea typeface="华文新魏" pitchFamily="2" charset="-122"/>
                    <a:cs typeface="+mn-cs"/>
                  </a:rPr>
                  <a:t>保存全部寄存器</a:t>
                </a:r>
                <a:endParaRPr lang="zh-CN" altLang="en-US" sz="1500" dirty="0">
                  <a:solidFill>
                    <a:srgbClr val="FF6699"/>
                  </a:solidFill>
                  <a:latin typeface="华文新魏" pitchFamily="2" charset="-122"/>
                  <a:ea typeface="华文新魏" pitchFamily="2" charset="-122"/>
                  <a:cs typeface="+mn-cs"/>
                </a:endParaRPr>
              </a:p>
            </p:txBody>
          </p:sp>
          <p:sp>
            <p:nvSpPr>
              <p:cNvPr id="56397" name="Text Box 77"/>
              <p:cNvSpPr txBox="1">
                <a:spLocks noChangeArrowheads="1"/>
              </p:cNvSpPr>
              <p:nvPr/>
            </p:nvSpPr>
            <p:spPr bwMode="auto">
              <a:xfrm>
                <a:off x="2933" y="8976"/>
                <a:ext cx="2056" cy="507"/>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500" dirty="0">
                    <a:solidFill>
                      <a:srgbClr val="008000"/>
                    </a:solidFill>
                    <a:latin typeface="华文新魏" charset="0"/>
                    <a:ea typeface="华文新魏" charset="0"/>
                    <a:cs typeface="华文新魏" charset="0"/>
                  </a:rPr>
                  <a:t>   </a:t>
                </a:r>
                <a:r>
                  <a:rPr lang="en-US" altLang="zh-CN" sz="1500" dirty="0" err="1">
                    <a:solidFill>
                      <a:srgbClr val="008000"/>
                    </a:solidFill>
                    <a:latin typeface="华文新魏" charset="0"/>
                    <a:ea typeface="华文新魏" charset="0"/>
                    <a:cs typeface="华文新魏" charset="0"/>
                  </a:rPr>
                  <a:t>ret_from_intr</a:t>
                </a:r>
                <a:r>
                  <a:rPr lang="en-US" altLang="zh-CN" sz="1500" dirty="0">
                    <a:solidFill>
                      <a:srgbClr val="008000"/>
                    </a:solidFill>
                    <a:latin typeface="华文新魏" charset="0"/>
                    <a:ea typeface="华文新魏" charset="0"/>
                    <a:cs typeface="华文新魏" charset="0"/>
                  </a:rPr>
                  <a:t>( )</a:t>
                </a:r>
                <a:endParaRPr lang="zh-CN" sz="1500" dirty="0">
                  <a:solidFill>
                    <a:srgbClr val="008000"/>
                  </a:solidFill>
                  <a:latin typeface="华文新魏" charset="0"/>
                  <a:ea typeface="华文新魏" charset="0"/>
                  <a:cs typeface="华文新魏" charset="0"/>
                </a:endParaRPr>
              </a:p>
            </p:txBody>
          </p:sp>
          <p:sp>
            <p:nvSpPr>
              <p:cNvPr id="18467" name="Line 78"/>
              <p:cNvSpPr>
                <a:spLocks noChangeShapeType="1"/>
              </p:cNvSpPr>
              <p:nvPr/>
            </p:nvSpPr>
            <p:spPr bwMode="auto">
              <a:xfrm>
                <a:off x="7142" y="9735"/>
                <a:ext cx="0" cy="312"/>
              </a:xfrm>
              <a:prstGeom prst="line">
                <a:avLst/>
              </a:prstGeom>
              <a:noFill/>
              <a:ln w="6350">
                <a:solidFill>
                  <a:srgbClr val="000000"/>
                </a:solidFill>
                <a:round/>
                <a:tailEnd type="triangle" w="med" len="med"/>
              </a:ln>
            </p:spPr>
            <p:txBody>
              <a:bodyPr/>
              <a:lstStyle/>
              <a:p>
                <a:endParaRPr lang="zh-CN" altLang="en-US"/>
              </a:p>
            </p:txBody>
          </p:sp>
          <p:sp>
            <p:nvSpPr>
              <p:cNvPr id="18468" name="Line 79"/>
              <p:cNvSpPr>
                <a:spLocks noChangeShapeType="1"/>
              </p:cNvSpPr>
              <p:nvPr/>
            </p:nvSpPr>
            <p:spPr bwMode="auto">
              <a:xfrm>
                <a:off x="2803" y="6012"/>
                <a:ext cx="1182" cy="0"/>
              </a:xfrm>
              <a:prstGeom prst="line">
                <a:avLst/>
              </a:prstGeom>
              <a:noFill/>
              <a:ln w="6350">
                <a:solidFill>
                  <a:srgbClr val="000000"/>
                </a:solidFill>
                <a:round/>
              </a:ln>
            </p:spPr>
            <p:txBody>
              <a:bodyPr/>
              <a:lstStyle/>
              <a:p>
                <a:endParaRPr lang="zh-CN" altLang="en-US"/>
              </a:p>
            </p:txBody>
          </p:sp>
          <p:sp>
            <p:nvSpPr>
              <p:cNvPr id="18469" name="Line 80"/>
              <p:cNvSpPr>
                <a:spLocks noChangeShapeType="1"/>
              </p:cNvSpPr>
              <p:nvPr/>
            </p:nvSpPr>
            <p:spPr bwMode="auto">
              <a:xfrm>
                <a:off x="3985" y="6013"/>
                <a:ext cx="0" cy="339"/>
              </a:xfrm>
              <a:prstGeom prst="line">
                <a:avLst/>
              </a:prstGeom>
              <a:noFill/>
              <a:ln w="6350">
                <a:solidFill>
                  <a:srgbClr val="000000"/>
                </a:solidFill>
                <a:round/>
                <a:tailEnd type="triangle" w="med" len="med"/>
              </a:ln>
            </p:spPr>
            <p:txBody>
              <a:bodyPr/>
              <a:lstStyle/>
              <a:p>
                <a:endParaRPr lang="zh-CN" altLang="en-US"/>
              </a:p>
            </p:txBody>
          </p:sp>
          <p:sp>
            <p:nvSpPr>
              <p:cNvPr id="18470" name="Line 81"/>
              <p:cNvSpPr>
                <a:spLocks noChangeShapeType="1"/>
              </p:cNvSpPr>
              <p:nvPr/>
            </p:nvSpPr>
            <p:spPr bwMode="auto">
              <a:xfrm>
                <a:off x="3932" y="6863"/>
                <a:ext cx="0" cy="339"/>
              </a:xfrm>
              <a:prstGeom prst="line">
                <a:avLst/>
              </a:prstGeom>
              <a:noFill/>
              <a:ln w="6350">
                <a:solidFill>
                  <a:srgbClr val="000000"/>
                </a:solidFill>
                <a:round/>
                <a:tailEnd type="triangle" w="med" len="med"/>
              </a:ln>
            </p:spPr>
            <p:txBody>
              <a:bodyPr/>
              <a:lstStyle/>
              <a:p>
                <a:endParaRPr lang="zh-CN" altLang="en-US"/>
              </a:p>
            </p:txBody>
          </p:sp>
          <p:sp>
            <p:nvSpPr>
              <p:cNvPr id="18471" name="Line 82"/>
              <p:cNvSpPr>
                <a:spLocks noChangeShapeType="1"/>
              </p:cNvSpPr>
              <p:nvPr/>
            </p:nvSpPr>
            <p:spPr bwMode="auto">
              <a:xfrm>
                <a:off x="3883" y="7755"/>
                <a:ext cx="0" cy="339"/>
              </a:xfrm>
              <a:prstGeom prst="line">
                <a:avLst/>
              </a:prstGeom>
              <a:noFill/>
              <a:ln w="6350">
                <a:solidFill>
                  <a:srgbClr val="000000"/>
                </a:solidFill>
                <a:round/>
                <a:tailEnd type="triangle" w="med" len="med"/>
              </a:ln>
            </p:spPr>
            <p:txBody>
              <a:bodyPr/>
              <a:lstStyle/>
              <a:p>
                <a:endParaRPr lang="zh-CN" altLang="en-US"/>
              </a:p>
            </p:txBody>
          </p:sp>
          <p:sp>
            <p:nvSpPr>
              <p:cNvPr id="18472" name="Line 83"/>
              <p:cNvSpPr>
                <a:spLocks noChangeShapeType="1"/>
              </p:cNvSpPr>
              <p:nvPr/>
            </p:nvSpPr>
            <p:spPr bwMode="auto">
              <a:xfrm>
                <a:off x="1924" y="6521"/>
                <a:ext cx="0" cy="679"/>
              </a:xfrm>
              <a:prstGeom prst="line">
                <a:avLst/>
              </a:prstGeom>
              <a:noFill/>
              <a:ln w="6350">
                <a:solidFill>
                  <a:srgbClr val="000000"/>
                </a:solidFill>
                <a:round/>
                <a:tailEnd type="triangle" w="med" len="med"/>
              </a:ln>
            </p:spPr>
            <p:txBody>
              <a:bodyPr/>
              <a:lstStyle/>
              <a:p>
                <a:endParaRPr lang="zh-CN" altLang="en-US"/>
              </a:p>
            </p:txBody>
          </p:sp>
          <p:sp>
            <p:nvSpPr>
              <p:cNvPr id="18473" name="Line 84"/>
              <p:cNvSpPr>
                <a:spLocks noChangeShapeType="1"/>
              </p:cNvSpPr>
              <p:nvPr/>
            </p:nvSpPr>
            <p:spPr bwMode="auto">
              <a:xfrm flipH="1">
                <a:off x="1924" y="7725"/>
                <a:ext cx="12" cy="425"/>
              </a:xfrm>
              <a:prstGeom prst="line">
                <a:avLst/>
              </a:prstGeom>
              <a:noFill/>
              <a:ln w="6350">
                <a:solidFill>
                  <a:srgbClr val="000000"/>
                </a:solidFill>
                <a:round/>
                <a:tailEnd type="triangle" w="med" len="med"/>
              </a:ln>
            </p:spPr>
            <p:txBody>
              <a:bodyPr/>
              <a:lstStyle/>
              <a:p>
                <a:endParaRPr lang="zh-CN" altLang="en-US"/>
              </a:p>
            </p:txBody>
          </p:sp>
          <p:sp>
            <p:nvSpPr>
              <p:cNvPr id="18474" name="Line 85"/>
              <p:cNvSpPr>
                <a:spLocks noChangeShapeType="1"/>
              </p:cNvSpPr>
              <p:nvPr/>
            </p:nvSpPr>
            <p:spPr bwMode="auto">
              <a:xfrm flipH="1">
                <a:off x="1862" y="8647"/>
                <a:ext cx="0" cy="302"/>
              </a:xfrm>
              <a:prstGeom prst="line">
                <a:avLst/>
              </a:prstGeom>
              <a:noFill/>
              <a:ln w="6350">
                <a:solidFill>
                  <a:srgbClr val="000000"/>
                </a:solidFill>
                <a:round/>
                <a:tailEnd type="triangle" w="med" len="med"/>
              </a:ln>
            </p:spPr>
            <p:txBody>
              <a:bodyPr/>
              <a:lstStyle/>
              <a:p>
                <a:endParaRPr lang="zh-CN" altLang="en-US"/>
              </a:p>
            </p:txBody>
          </p:sp>
          <p:sp>
            <p:nvSpPr>
              <p:cNvPr id="18475" name="Line 86"/>
              <p:cNvSpPr>
                <a:spLocks noChangeShapeType="1"/>
              </p:cNvSpPr>
              <p:nvPr/>
            </p:nvSpPr>
            <p:spPr bwMode="auto">
              <a:xfrm>
                <a:off x="2370" y="9272"/>
                <a:ext cx="563" cy="0"/>
              </a:xfrm>
              <a:prstGeom prst="line">
                <a:avLst/>
              </a:prstGeom>
              <a:noFill/>
              <a:ln w="6350">
                <a:solidFill>
                  <a:srgbClr val="000000"/>
                </a:solidFill>
                <a:round/>
                <a:tailEnd type="triangle" w="med" len="med"/>
              </a:ln>
            </p:spPr>
            <p:txBody>
              <a:bodyPr/>
              <a:lstStyle/>
              <a:p>
                <a:endParaRPr lang="zh-CN" altLang="en-US"/>
              </a:p>
            </p:txBody>
          </p:sp>
          <p:sp>
            <p:nvSpPr>
              <p:cNvPr id="56407" name="Text Box 87"/>
              <p:cNvSpPr txBox="1">
                <a:spLocks noChangeArrowheads="1"/>
              </p:cNvSpPr>
              <p:nvPr/>
            </p:nvSpPr>
            <p:spPr bwMode="auto">
              <a:xfrm>
                <a:off x="3237" y="4313"/>
                <a:ext cx="1571"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6699"/>
                    </a:solidFill>
                    <a:latin typeface="华文新魏" charset="0"/>
                    <a:ea typeface="华文新魏" charset="0"/>
                    <a:cs typeface="华文新魏" charset="0"/>
                  </a:rPr>
                  <a:t>进程运行</a:t>
                </a:r>
                <a:endParaRPr lang="zh-CN" altLang="en-US" sz="2000">
                  <a:solidFill>
                    <a:srgbClr val="FF6699"/>
                  </a:solidFill>
                  <a:latin typeface="华文新魏" charset="0"/>
                  <a:ea typeface="华文新魏" charset="0"/>
                  <a:cs typeface="华文新魏" charset="0"/>
                </a:endParaRPr>
              </a:p>
            </p:txBody>
          </p:sp>
          <p:sp>
            <p:nvSpPr>
              <p:cNvPr id="18477" name="Line 88"/>
              <p:cNvSpPr>
                <a:spLocks noChangeShapeType="1"/>
              </p:cNvSpPr>
              <p:nvPr/>
            </p:nvSpPr>
            <p:spPr bwMode="auto">
              <a:xfrm flipH="1">
                <a:off x="1936" y="4822"/>
                <a:ext cx="1519" cy="679"/>
              </a:xfrm>
              <a:prstGeom prst="line">
                <a:avLst/>
              </a:prstGeom>
              <a:noFill/>
              <a:ln w="6350">
                <a:solidFill>
                  <a:srgbClr val="000000"/>
                </a:solidFill>
                <a:round/>
                <a:tailEnd type="triangle" w="med" len="med"/>
              </a:ln>
            </p:spPr>
            <p:txBody>
              <a:bodyPr/>
              <a:lstStyle/>
              <a:p>
                <a:endParaRPr lang="zh-CN" altLang="en-US"/>
              </a:p>
            </p:txBody>
          </p:sp>
          <p:sp>
            <p:nvSpPr>
              <p:cNvPr id="18478" name="Line 89"/>
              <p:cNvSpPr>
                <a:spLocks noChangeShapeType="1"/>
              </p:cNvSpPr>
              <p:nvPr/>
            </p:nvSpPr>
            <p:spPr bwMode="auto">
              <a:xfrm>
                <a:off x="4436" y="4822"/>
                <a:ext cx="1920" cy="679"/>
              </a:xfrm>
              <a:prstGeom prst="line">
                <a:avLst/>
              </a:prstGeom>
              <a:noFill/>
              <a:ln w="6350">
                <a:solidFill>
                  <a:srgbClr val="000000"/>
                </a:solidFill>
                <a:round/>
                <a:tailEnd type="triangle" w="med" len="med"/>
              </a:ln>
            </p:spPr>
            <p:txBody>
              <a:bodyPr/>
              <a:lstStyle/>
              <a:p>
                <a:endParaRPr lang="zh-CN" altLang="en-US"/>
              </a:p>
            </p:txBody>
          </p:sp>
          <p:sp>
            <p:nvSpPr>
              <p:cNvPr id="18479" name="Line 90"/>
              <p:cNvSpPr>
                <a:spLocks noChangeShapeType="1"/>
              </p:cNvSpPr>
              <p:nvPr/>
            </p:nvSpPr>
            <p:spPr bwMode="auto">
              <a:xfrm>
                <a:off x="3883" y="9484"/>
                <a:ext cx="6" cy="412"/>
              </a:xfrm>
              <a:prstGeom prst="line">
                <a:avLst/>
              </a:prstGeom>
              <a:noFill/>
              <a:ln w="6350">
                <a:solidFill>
                  <a:srgbClr val="000000"/>
                </a:solidFill>
                <a:round/>
              </a:ln>
            </p:spPr>
            <p:txBody>
              <a:bodyPr/>
              <a:lstStyle/>
              <a:p>
                <a:endParaRPr lang="zh-CN" altLang="en-US"/>
              </a:p>
            </p:txBody>
          </p:sp>
          <p:sp>
            <p:nvSpPr>
              <p:cNvPr id="56411" name="Text Box 91"/>
              <p:cNvSpPr txBox="1">
                <a:spLocks noChangeArrowheads="1"/>
              </p:cNvSpPr>
              <p:nvPr/>
            </p:nvSpPr>
            <p:spPr bwMode="auto">
              <a:xfrm>
                <a:off x="5981" y="9182"/>
                <a:ext cx="3428"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检查</a:t>
                </a:r>
                <a:r>
                  <a:rPr lang="en-US" altLang="zh-CN" sz="1500">
                    <a:solidFill>
                      <a:srgbClr val="FF6699"/>
                    </a:solidFill>
                    <a:latin typeface="华文新魏" charset="0"/>
                    <a:ea typeface="华文新魏" charset="0"/>
                    <a:cs typeface="华文新魏" charset="0"/>
                  </a:rPr>
                  <a:t>TIF_NEED_RESCHED</a:t>
                </a:r>
                <a:r>
                  <a:rPr lang="zh-CN" altLang="en-US" sz="1500">
                    <a:solidFill>
                      <a:srgbClr val="FF6699"/>
                    </a:solidFill>
                    <a:latin typeface="华文新魏" charset="0"/>
                    <a:ea typeface="华文新魏" charset="0"/>
                    <a:cs typeface="华文新魏" charset="0"/>
                  </a:rPr>
                  <a:t>标志</a:t>
                </a:r>
                <a:endParaRPr lang="zh-CN" altLang="en-US" sz="1500">
                  <a:solidFill>
                    <a:srgbClr val="FF6699"/>
                  </a:solidFill>
                  <a:latin typeface="华文新魏" charset="0"/>
                  <a:ea typeface="华文新魏" charset="0"/>
                  <a:cs typeface="华文新魏" charset="0"/>
                </a:endParaRPr>
              </a:p>
            </p:txBody>
          </p:sp>
          <p:sp>
            <p:nvSpPr>
              <p:cNvPr id="18481" name="Line 92"/>
              <p:cNvSpPr>
                <a:spLocks noChangeShapeType="1"/>
              </p:cNvSpPr>
              <p:nvPr/>
            </p:nvSpPr>
            <p:spPr bwMode="auto">
              <a:xfrm>
                <a:off x="7142" y="8870"/>
                <a:ext cx="0" cy="331"/>
              </a:xfrm>
              <a:prstGeom prst="line">
                <a:avLst/>
              </a:prstGeom>
              <a:noFill/>
              <a:ln w="6350">
                <a:solidFill>
                  <a:srgbClr val="000000"/>
                </a:solidFill>
                <a:round/>
                <a:tailEnd type="triangle" w="med" len="med"/>
              </a:ln>
            </p:spPr>
            <p:txBody>
              <a:bodyPr/>
              <a:lstStyle/>
              <a:p>
                <a:endParaRPr lang="zh-CN" altLang="en-US"/>
              </a:p>
            </p:txBody>
          </p:sp>
          <p:sp>
            <p:nvSpPr>
              <p:cNvPr id="18482" name="Line 93"/>
              <p:cNvSpPr>
                <a:spLocks noChangeShapeType="1"/>
              </p:cNvSpPr>
              <p:nvPr/>
            </p:nvSpPr>
            <p:spPr bwMode="auto">
              <a:xfrm>
                <a:off x="3883" y="8674"/>
                <a:ext cx="0" cy="339"/>
              </a:xfrm>
              <a:prstGeom prst="line">
                <a:avLst/>
              </a:prstGeom>
              <a:noFill/>
              <a:ln w="6350">
                <a:solidFill>
                  <a:srgbClr val="000000"/>
                </a:solidFill>
                <a:round/>
                <a:tailEnd type="triangle" w="med" len="med"/>
              </a:ln>
            </p:spPr>
            <p:txBody>
              <a:bodyPr/>
              <a:lstStyle/>
              <a:p>
                <a:endParaRPr lang="zh-CN" altLang="en-US"/>
              </a:p>
            </p:txBody>
          </p:sp>
          <p:sp>
            <p:nvSpPr>
              <p:cNvPr id="18483" name="Line 65"/>
              <p:cNvSpPr>
                <a:spLocks noChangeShapeType="1"/>
              </p:cNvSpPr>
              <p:nvPr/>
            </p:nvSpPr>
            <p:spPr bwMode="auto">
              <a:xfrm flipH="1">
                <a:off x="7142" y="10491"/>
                <a:ext cx="0" cy="574"/>
              </a:xfrm>
              <a:prstGeom prst="line">
                <a:avLst/>
              </a:prstGeom>
              <a:noFill/>
              <a:ln w="6350">
                <a:solidFill>
                  <a:srgbClr val="000000"/>
                </a:solidFill>
                <a:round/>
                <a:tailEnd type="triangle" w="med" len="med"/>
              </a:ln>
            </p:spPr>
            <p:txBody>
              <a:bodyPr/>
              <a:lstStyle/>
              <a:p>
                <a:endParaRPr lang="zh-CN" altLang="en-US"/>
              </a:p>
            </p:txBody>
          </p:sp>
        </p:grpSp>
        <p:cxnSp>
          <p:nvCxnSpPr>
            <p:cNvPr id="18439" name="AutoShape 94"/>
            <p:cNvCxnSpPr>
              <a:cxnSpLocks noChangeShapeType="1"/>
            </p:cNvCxnSpPr>
            <p:nvPr/>
          </p:nvCxnSpPr>
          <p:spPr bwMode="auto">
            <a:xfrm>
              <a:off x="1126" y="4921"/>
              <a:ext cx="8068" cy="0"/>
            </a:xfrm>
            <a:prstGeom prst="straightConnector1">
              <a:avLst/>
            </a:prstGeom>
            <a:noFill/>
            <a:ln w="12700">
              <a:solidFill>
                <a:srgbClr val="000000"/>
              </a:solidFill>
              <a:round/>
            </a:ln>
          </p:spPr>
        </p:cxnSp>
      </p:grpSp>
      <p:sp>
        <p:nvSpPr>
          <p:cNvPr id="103" name="TextBox 102"/>
          <p:cNvSpPr txBox="1"/>
          <p:nvPr/>
        </p:nvSpPr>
        <p:spPr>
          <a:xfrm>
            <a:off x="611188" y="6021388"/>
            <a:ext cx="2447925" cy="400050"/>
          </a:xfrm>
          <a:prstGeom prst="rect">
            <a:avLst/>
          </a:prstGeom>
          <a:solidFill>
            <a:schemeClr val="accent5">
              <a:lumMod val="75000"/>
            </a:schemeClr>
          </a:solidFill>
        </p:spPr>
        <p:txBody>
          <a:bodyPr>
            <a:spAutoFit/>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6699"/>
                </a:solidFill>
                <a:latin typeface="华文新魏" charset="0"/>
                <a:ea typeface="华文新魏" charset="0"/>
                <a:cs typeface="华文新魏" charset="0"/>
              </a:rPr>
              <a:t>Linux内核处理流程</a:t>
            </a:r>
            <a:endParaRPr lang="zh-CN" altLang="en-US" sz="2000">
              <a:solidFill>
                <a:srgbClr val="FF6699"/>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中断处理</a:t>
            </a:r>
            <a:endParaRPr kumimoji="1" lang="zh-CN" altLang="en-US" dirty="0"/>
          </a:p>
        </p:txBody>
      </p:sp>
      <p:sp>
        <p:nvSpPr>
          <p:cNvPr id="5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中断向量</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Intel x86</a:t>
            </a:r>
            <a:r>
              <a:rPr lang="zh-CN" altLang="zh-CN" dirty="0">
                <a:latin typeface="华文新魏" charset="0"/>
                <a:ea typeface="华文新魏" charset="0"/>
                <a:cs typeface="华文新魏" charset="0"/>
              </a:rPr>
              <a:t>机器支持</a:t>
            </a:r>
            <a:r>
              <a:rPr lang="en-US" altLang="zh-CN" dirty="0">
                <a:latin typeface="华文新魏" charset="0"/>
                <a:ea typeface="华文新魏" charset="0"/>
                <a:cs typeface="华文新魏" charset="0"/>
              </a:rPr>
              <a:t>256</a:t>
            </a:r>
            <a:r>
              <a:rPr lang="zh-CN" altLang="zh-CN" dirty="0">
                <a:latin typeface="华文新魏" charset="0"/>
                <a:ea typeface="华文新魏" charset="0"/>
                <a:cs typeface="华文新魏" charset="0"/>
              </a:rPr>
              <a:t>种中断信号，从</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到</a:t>
            </a:r>
            <a:r>
              <a:rPr lang="en-US" altLang="zh-CN" dirty="0">
                <a:latin typeface="华文新魏" charset="0"/>
                <a:ea typeface="华文新魏" charset="0"/>
                <a:cs typeface="华文新魏" charset="0"/>
              </a:rPr>
              <a:t>255</a:t>
            </a:r>
            <a:r>
              <a:rPr lang="zh-CN" altLang="zh-CN" dirty="0">
                <a:latin typeface="华文新魏" charset="0"/>
                <a:ea typeface="华文新魏" charset="0"/>
                <a:cs typeface="华文新魏" charset="0"/>
              </a:rPr>
              <a:t>编号</a:t>
            </a:r>
            <a:r>
              <a:rPr lang="zh-CN" altLang="en-US" dirty="0">
                <a:latin typeface="华文新魏" charset="0"/>
                <a:ea typeface="华文新魏" charset="0"/>
                <a:cs typeface="华文新魏" charset="0"/>
              </a:rPr>
              <a:t>组成</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中断向量</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中断信号源分</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类：</a:t>
            </a:r>
            <a:r>
              <a:rPr lang="zh-CN" altLang="zh-CN" dirty="0">
                <a:solidFill>
                  <a:srgbClr val="0000FF"/>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异常</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中断分为屏蔽中断和非屏蔽中断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异常分为</a:t>
            </a:r>
            <a:r>
              <a:rPr lang="zh-CN" altLang="en-US" dirty="0">
                <a:solidFill>
                  <a:srgbClr val="0000FF"/>
                </a:solidFill>
                <a:latin typeface="华文新魏" charset="0"/>
                <a:ea typeface="华文新魏" charset="0"/>
                <a:cs typeface="华文新魏" charset="0"/>
              </a:rPr>
              <a:t>处理器异常</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编程异常</a:t>
            </a:r>
            <a:r>
              <a:rPr lang="zh-CN" altLang="zh-CN" dirty="0">
                <a:latin typeface="华文新魏" charset="0"/>
                <a:ea typeface="华文新魏" charset="0"/>
                <a:cs typeface="华文新魏" charset="0"/>
              </a:rPr>
              <a:t> （</a:t>
            </a:r>
            <a:r>
              <a:rPr lang="en-US" altLang="zh-CN" dirty="0">
                <a:latin typeface="华文新魏" charset="0"/>
                <a:ea typeface="华文新魏" charset="0"/>
                <a:cs typeface="华文新魏" charset="0"/>
              </a:rPr>
              <a:t>programmed exception</a:t>
            </a:r>
            <a:r>
              <a:rPr lang="zh-CN" altLang="en-US" dirty="0">
                <a:latin typeface="华文新魏" charset="0"/>
                <a:ea typeface="华文新魏" charset="0"/>
                <a:cs typeface="华文新魏" charset="0"/>
              </a:rPr>
              <a:t>）两类</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常见异常列表</a:t>
            </a: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1B45A34-890E-42F1-91EA-2DE0BF6532D3}" type="slidenum">
              <a:rPr lang="en-US" altLang="zh-CN"/>
            </a:fld>
            <a:endParaRPr lang="en-US" altLang="zh-CN"/>
          </a:p>
        </p:txBody>
      </p:sp>
      <p:sp>
        <p:nvSpPr>
          <p:cNvPr id="941058" name="Rectangle 2"/>
          <p:cNvSpPr>
            <a:spLocks noGrp="1" noChangeArrowheads="1"/>
          </p:cNvSpPr>
          <p:nvPr>
            <p:ph type="title"/>
          </p:nvPr>
        </p:nvSpPr>
        <p:spPr/>
        <p:txBody>
          <a:bodyPr/>
          <a:lstStyle/>
          <a:p>
            <a:r>
              <a:rPr lang="en-US" altLang="zh-CN" dirty="0"/>
              <a:t>Linux</a:t>
            </a:r>
            <a:r>
              <a:rPr lang="zh-CN" altLang="en-US" dirty="0"/>
              <a:t>异常分类</a:t>
            </a:r>
            <a:endParaRPr lang="zh-CN" altLang="en-US" dirty="0"/>
          </a:p>
        </p:txBody>
      </p:sp>
      <p:sp>
        <p:nvSpPr>
          <p:cNvPr id="941059" name="Rectangle 3"/>
          <p:cNvSpPr>
            <a:spLocks noGrp="1" noChangeArrowheads="1"/>
          </p:cNvSpPr>
          <p:nvPr>
            <p:ph type="body" idx="1"/>
          </p:nvPr>
        </p:nvSpPr>
        <p:spPr>
          <a:xfrm>
            <a:off x="179512" y="1196752"/>
            <a:ext cx="8856984" cy="4968552"/>
          </a:xfrm>
        </p:spPr>
        <p:txBody>
          <a:bodyPr/>
          <a:lstStyle/>
          <a:p>
            <a:pPr>
              <a:spcBef>
                <a:spcPts val="0"/>
              </a:spcBef>
            </a:pPr>
            <a:r>
              <a:rPr lang="zh-CN" altLang="en-US" dirty="0"/>
              <a:t>处理器探测异常</a:t>
            </a:r>
            <a:endParaRPr lang="en-US" altLang="zh-CN" dirty="0"/>
          </a:p>
          <a:p>
            <a:pPr lvl="1">
              <a:spcBef>
                <a:spcPts val="0"/>
              </a:spcBef>
            </a:pPr>
            <a:r>
              <a:rPr lang="en-US" altLang="zh-CN" dirty="0"/>
              <a:t>CPU</a:t>
            </a:r>
            <a:r>
              <a:rPr lang="zh-CN" altLang="en-US" dirty="0"/>
              <a:t>执行指令时探测到一个</a:t>
            </a:r>
            <a:r>
              <a:rPr lang="zh-CN" altLang="en-US" dirty="0">
                <a:solidFill>
                  <a:srgbClr val="FF0000"/>
                </a:solidFill>
              </a:rPr>
              <a:t>反常条件</a:t>
            </a:r>
            <a:r>
              <a:rPr lang="zh-CN" altLang="en-US" dirty="0"/>
              <a:t>所产生的异常</a:t>
            </a:r>
            <a:endParaRPr lang="en-US" altLang="zh-CN" dirty="0"/>
          </a:p>
          <a:p>
            <a:pPr lvl="1">
              <a:spcBef>
                <a:spcPts val="0"/>
              </a:spcBef>
            </a:pPr>
            <a:r>
              <a:rPr lang="zh-CN" altLang="en-US" dirty="0"/>
              <a:t>根据</a:t>
            </a:r>
            <a:r>
              <a:rPr lang="en-US" altLang="zh-CN" dirty="0"/>
              <a:t>CPU</a:t>
            </a:r>
            <a:r>
              <a:rPr lang="zh-CN" altLang="en-US" dirty="0"/>
              <a:t>控制单元产生异常时保存在内核堆栈</a:t>
            </a:r>
            <a:r>
              <a:rPr lang="en-US" altLang="zh-CN" dirty="0" err="1">
                <a:solidFill>
                  <a:srgbClr val="FF0000"/>
                </a:solidFill>
              </a:rPr>
              <a:t>eip</a:t>
            </a:r>
            <a:r>
              <a:rPr lang="zh-CN" altLang="en-US" dirty="0">
                <a:solidFill>
                  <a:srgbClr val="FF0000"/>
                </a:solidFill>
              </a:rPr>
              <a:t>寄存器</a:t>
            </a:r>
            <a:r>
              <a:rPr lang="zh-CN" altLang="en-US" dirty="0"/>
              <a:t>中的值，可分为三种类型</a:t>
            </a:r>
            <a:endParaRPr lang="en-US" altLang="zh-CN" dirty="0"/>
          </a:p>
          <a:p>
            <a:pPr lvl="2">
              <a:spcBef>
                <a:spcPts val="0"/>
              </a:spcBef>
            </a:pPr>
            <a:r>
              <a:rPr lang="zh-CN" altLang="en-US" dirty="0">
                <a:solidFill>
                  <a:srgbClr val="0000FF"/>
                </a:solidFill>
                <a:latin typeface="华文新魏"/>
                <a:ea typeface="华文新魏"/>
                <a:cs typeface="华文新魏"/>
              </a:rPr>
              <a:t>故障</a:t>
            </a:r>
            <a:r>
              <a:rPr lang="en-US" altLang="zh-CN" dirty="0">
                <a:latin typeface="华文新魏"/>
                <a:ea typeface="华文新魏"/>
                <a:cs typeface="华文新魏"/>
              </a:rPr>
              <a:t>(fault)</a:t>
            </a:r>
            <a:endParaRPr lang="en-US" altLang="zh-CN" dirty="0">
              <a:latin typeface="华文新魏"/>
              <a:ea typeface="华文新魏"/>
              <a:cs typeface="华文新魏"/>
            </a:endParaRPr>
          </a:p>
          <a:p>
            <a:pPr lvl="3">
              <a:spcBef>
                <a:spcPts val="0"/>
              </a:spcBef>
            </a:pPr>
            <a:r>
              <a:rPr lang="zh-CN" altLang="en-US" dirty="0">
                <a:latin typeface="华文新魏"/>
                <a:ea typeface="华文新魏"/>
                <a:cs typeface="华文新魏"/>
              </a:rPr>
              <a:t>可恢复错误，</a:t>
            </a:r>
            <a:r>
              <a:rPr lang="zh-CN" altLang="en-US" dirty="0">
                <a:solidFill>
                  <a:srgbClr val="FF0000"/>
                </a:solidFill>
                <a:latin typeface="华文新魏"/>
                <a:ea typeface="华文新魏"/>
                <a:cs typeface="华文新魏"/>
              </a:rPr>
              <a:t>处理后可返回当前指令再次执行</a:t>
            </a:r>
            <a:r>
              <a:rPr lang="zh-CN" altLang="en-US" dirty="0">
                <a:latin typeface="华文新魏"/>
                <a:ea typeface="华文新魏"/>
                <a:cs typeface="华文新魏"/>
              </a:rPr>
              <a:t>，如页面故障</a:t>
            </a:r>
            <a:endParaRPr lang="en-US" altLang="zh-CN" dirty="0">
              <a:latin typeface="华文新魏"/>
              <a:ea typeface="华文新魏"/>
              <a:cs typeface="华文新魏"/>
            </a:endParaRPr>
          </a:p>
          <a:p>
            <a:pPr lvl="3">
              <a:spcBef>
                <a:spcPts val="0"/>
              </a:spcBef>
            </a:pPr>
            <a:r>
              <a:rPr lang="en-US" altLang="zh-CN" dirty="0" err="1">
                <a:latin typeface="华文新魏"/>
                <a:ea typeface="华文新魏"/>
                <a:cs typeface="华文新魏"/>
              </a:rPr>
              <a:t>eip</a:t>
            </a:r>
            <a:r>
              <a:rPr lang="zh-CN" altLang="en-US" dirty="0">
                <a:latin typeface="华文新魏"/>
                <a:ea typeface="华文新魏"/>
                <a:cs typeface="华文新魏"/>
              </a:rPr>
              <a:t>保存引起故障的指令地址</a:t>
            </a:r>
            <a:endParaRPr lang="zh-CN" altLang="en-US" dirty="0">
              <a:latin typeface="华文新魏"/>
              <a:ea typeface="华文新魏"/>
              <a:cs typeface="华文新魏"/>
            </a:endParaRPr>
          </a:p>
          <a:p>
            <a:pPr lvl="2">
              <a:spcBef>
                <a:spcPts val="0"/>
              </a:spcBef>
            </a:pPr>
            <a:r>
              <a:rPr lang="zh-CN" altLang="en-US" dirty="0">
                <a:solidFill>
                  <a:srgbClr val="0000FF"/>
                </a:solidFill>
                <a:latin typeface="华文新魏"/>
                <a:ea typeface="华文新魏"/>
                <a:cs typeface="华文新魏"/>
              </a:rPr>
              <a:t>陷阱</a:t>
            </a:r>
            <a:r>
              <a:rPr lang="en-US" altLang="zh-CN" dirty="0">
                <a:latin typeface="华文新魏"/>
                <a:ea typeface="华文新魏"/>
                <a:cs typeface="华文新魏"/>
              </a:rPr>
              <a:t>(trap)</a:t>
            </a:r>
            <a:endParaRPr lang="en-US" altLang="zh-CN" dirty="0">
              <a:latin typeface="华文新魏"/>
              <a:ea typeface="华文新魏"/>
              <a:cs typeface="华文新魏"/>
            </a:endParaRPr>
          </a:p>
          <a:p>
            <a:pPr lvl="3">
              <a:spcBef>
                <a:spcPts val="0"/>
              </a:spcBef>
            </a:pPr>
            <a:r>
              <a:rPr lang="zh-CN" altLang="en-US" dirty="0">
                <a:latin typeface="华文新魏"/>
                <a:ea typeface="华文新魏"/>
                <a:cs typeface="华文新魏"/>
              </a:rPr>
              <a:t>内核把控制权返回给程序后可</a:t>
            </a:r>
            <a:r>
              <a:rPr lang="zh-CN" altLang="en-US" dirty="0">
                <a:solidFill>
                  <a:srgbClr val="FF0000"/>
                </a:solidFill>
                <a:latin typeface="华文新魏"/>
                <a:ea typeface="华文新魏"/>
                <a:cs typeface="华文新魏"/>
              </a:rPr>
              <a:t>继续执行而不失连续性</a:t>
            </a:r>
            <a:endParaRPr lang="en-US" altLang="zh-CN" dirty="0">
              <a:solidFill>
                <a:srgbClr val="FF0000"/>
              </a:solidFill>
              <a:latin typeface="华文新魏"/>
              <a:ea typeface="华文新魏"/>
              <a:cs typeface="华文新魏"/>
            </a:endParaRPr>
          </a:p>
          <a:p>
            <a:pPr lvl="3">
              <a:spcBef>
                <a:spcPts val="0"/>
              </a:spcBef>
            </a:pPr>
            <a:r>
              <a:rPr lang="zh-CN" altLang="en-US" dirty="0">
                <a:solidFill>
                  <a:srgbClr val="FF0000"/>
                </a:solidFill>
                <a:latin typeface="华文新魏"/>
                <a:ea typeface="华文新魏"/>
                <a:cs typeface="华文新魏"/>
              </a:rPr>
              <a:t>只有不必重新执行已终止指令时才触发陷阱</a:t>
            </a:r>
            <a:r>
              <a:rPr lang="zh-CN" altLang="en-US" dirty="0">
                <a:latin typeface="华文新魏"/>
                <a:ea typeface="华文新魏"/>
                <a:cs typeface="华文新魏"/>
              </a:rPr>
              <a:t>，如调试程序</a:t>
            </a:r>
            <a:endParaRPr lang="en-US" altLang="zh-CN" dirty="0">
              <a:latin typeface="华文新魏"/>
              <a:ea typeface="华文新魏"/>
              <a:cs typeface="华文新魏"/>
            </a:endParaRPr>
          </a:p>
          <a:p>
            <a:pPr lvl="3">
              <a:spcBef>
                <a:spcPts val="0"/>
              </a:spcBef>
            </a:pPr>
            <a:r>
              <a:rPr lang="en-US" altLang="zh-CN" dirty="0" err="1">
                <a:latin typeface="华文新魏"/>
                <a:ea typeface="华文新魏"/>
                <a:cs typeface="华文新魏"/>
              </a:rPr>
              <a:t>eip</a:t>
            </a:r>
            <a:r>
              <a:rPr lang="zh-CN" altLang="en-US" dirty="0">
                <a:latin typeface="华文新魏"/>
                <a:ea typeface="华文新魏"/>
                <a:cs typeface="华文新魏"/>
              </a:rPr>
              <a:t>保存随后要执行的指令地址</a:t>
            </a:r>
            <a:endParaRPr lang="zh-CN" altLang="en-US" dirty="0">
              <a:latin typeface="华文新魏"/>
              <a:ea typeface="华文新魏"/>
              <a:cs typeface="华文新魏"/>
            </a:endParaRPr>
          </a:p>
          <a:p>
            <a:pPr lvl="2">
              <a:spcBef>
                <a:spcPts val="0"/>
              </a:spcBef>
            </a:pPr>
            <a:r>
              <a:rPr lang="zh-CN" altLang="en-US" dirty="0">
                <a:solidFill>
                  <a:srgbClr val="0000FF"/>
                </a:solidFill>
                <a:latin typeface="华文新魏"/>
                <a:ea typeface="华文新魏"/>
                <a:cs typeface="华文新魏"/>
              </a:rPr>
              <a:t>终止</a:t>
            </a:r>
            <a:r>
              <a:rPr lang="en-US" altLang="zh-CN" dirty="0">
                <a:latin typeface="华文新魏"/>
                <a:ea typeface="华文新魏"/>
                <a:cs typeface="华文新魏"/>
              </a:rPr>
              <a:t>(abort)</a:t>
            </a:r>
            <a:endParaRPr lang="en-US" altLang="zh-CN" dirty="0">
              <a:latin typeface="华文新魏"/>
              <a:ea typeface="华文新魏"/>
              <a:cs typeface="华文新魏"/>
            </a:endParaRPr>
          </a:p>
          <a:p>
            <a:pPr lvl="3">
              <a:spcBef>
                <a:spcPts val="0"/>
              </a:spcBef>
            </a:pPr>
            <a:r>
              <a:rPr lang="zh-CN" altLang="en-US" dirty="0">
                <a:latin typeface="华文新魏"/>
                <a:ea typeface="华文新魏"/>
                <a:cs typeface="华文新魏"/>
              </a:rPr>
              <a:t>控制单元出现问题，不能在</a:t>
            </a:r>
            <a:r>
              <a:rPr lang="en-US" altLang="zh-CN" dirty="0" err="1">
                <a:latin typeface="华文新魏"/>
                <a:ea typeface="华文新魏"/>
                <a:cs typeface="华文新魏"/>
              </a:rPr>
              <a:t>eip</a:t>
            </a:r>
            <a:r>
              <a:rPr lang="zh-CN" altLang="en-US" dirty="0">
                <a:latin typeface="华文新魏"/>
                <a:ea typeface="华文新魏"/>
                <a:cs typeface="华文新魏"/>
              </a:rPr>
              <a:t>中保存引起异常的指令所在的确切位置</a:t>
            </a:r>
            <a:endParaRPr lang="zh-CN" altLang="en-US" dirty="0">
              <a:latin typeface="华文新魏"/>
              <a:ea typeface="华文新魏"/>
              <a:cs typeface="华文新魏"/>
            </a:endParaRPr>
          </a:p>
          <a:p>
            <a:pPr lvl="3">
              <a:spcBef>
                <a:spcPts val="0"/>
              </a:spcBef>
            </a:pPr>
            <a:r>
              <a:rPr lang="zh-CN" altLang="en-US" dirty="0">
                <a:latin typeface="华文新魏"/>
                <a:ea typeface="华文新魏"/>
                <a:cs typeface="华文新魏"/>
              </a:rPr>
              <a:t>致命的不可恢复错误，通常</a:t>
            </a:r>
            <a:r>
              <a:rPr lang="zh-CN" altLang="en-US" dirty="0">
                <a:solidFill>
                  <a:srgbClr val="FF0000"/>
                </a:solidFill>
                <a:latin typeface="华文新魏"/>
                <a:ea typeface="华文新魏"/>
                <a:cs typeface="华文新魏"/>
              </a:rPr>
              <a:t>不会返回原程序而转向内核特殊函数处理 </a:t>
            </a:r>
            <a:endParaRPr lang="en-US" altLang="zh-CN" dirty="0">
              <a:solidFill>
                <a:srgbClr val="FF0000"/>
              </a:solidFill>
              <a:latin typeface="华文新魏"/>
              <a:ea typeface="华文新魏"/>
              <a:cs typeface="华文新魏"/>
            </a:endParaRPr>
          </a:p>
          <a:p>
            <a:pPr>
              <a:spcBef>
                <a:spcPts val="0"/>
              </a:spcBef>
            </a:pPr>
            <a:endParaRPr lang="en-US" altLang="zh-CN"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1B45A34-890E-42F1-91EA-2DE0BF6532D3}" type="slidenum">
              <a:rPr lang="en-US" altLang="zh-CN"/>
            </a:fld>
            <a:endParaRPr lang="en-US" altLang="zh-CN"/>
          </a:p>
        </p:txBody>
      </p:sp>
      <p:sp>
        <p:nvSpPr>
          <p:cNvPr id="941058" name="Rectangle 2"/>
          <p:cNvSpPr>
            <a:spLocks noGrp="1" noChangeArrowheads="1"/>
          </p:cNvSpPr>
          <p:nvPr>
            <p:ph type="title"/>
          </p:nvPr>
        </p:nvSpPr>
        <p:spPr/>
        <p:txBody>
          <a:bodyPr/>
          <a:lstStyle/>
          <a:p>
            <a:r>
              <a:rPr lang="en-US" altLang="zh-CN" dirty="0"/>
              <a:t>Linux</a:t>
            </a:r>
            <a:r>
              <a:rPr lang="zh-CN" altLang="en-US" dirty="0"/>
              <a:t>异常分类</a:t>
            </a:r>
            <a:endParaRPr lang="zh-CN" altLang="en-US" dirty="0"/>
          </a:p>
        </p:txBody>
      </p:sp>
      <p:sp>
        <p:nvSpPr>
          <p:cNvPr id="941059"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编程异常</a:t>
            </a:r>
            <a:r>
              <a:rPr lang="en-US" altLang="zh-CN" dirty="0">
                <a:latin typeface="STXinwei" panose="02010800040101010101" pitchFamily="2" charset="-122"/>
                <a:ea typeface="STXinwei" panose="02010800040101010101" pitchFamily="2" charset="-122"/>
              </a:rPr>
              <a:t>(programmed exception)</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在编程者发出请求时发生，通常也称为</a:t>
            </a:r>
            <a:r>
              <a:rPr lang="zh-CN" altLang="en-US" dirty="0">
                <a:solidFill>
                  <a:srgbClr val="FF0000"/>
                </a:solidFill>
                <a:latin typeface="STXinwei" panose="02010800040101010101" pitchFamily="2" charset="-122"/>
                <a:ea typeface="STXinwei" panose="02010800040101010101" pitchFamily="2" charset="-122"/>
              </a:rPr>
              <a:t>软中断</a:t>
            </a:r>
            <a:r>
              <a:rPr lang="zh-CN" altLang="en-US" dirty="0">
                <a:latin typeface="STXinwei" panose="02010800040101010101" pitchFamily="2" charset="-122"/>
                <a:ea typeface="STXinwei" panose="02010800040101010101" pitchFamily="2" charset="-122"/>
              </a:rPr>
              <a:t>，这样的异常有两种常用用途</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cs typeface="华文新魏"/>
              </a:rPr>
              <a:t>执行</a:t>
            </a:r>
            <a:r>
              <a:rPr lang="zh-CN" altLang="en-US" dirty="0">
                <a:solidFill>
                  <a:srgbClr val="FF0000"/>
                </a:solidFill>
                <a:latin typeface="STXinwei" panose="02010800040101010101" pitchFamily="2" charset="-122"/>
                <a:ea typeface="STXinwei" panose="02010800040101010101" pitchFamily="2" charset="-122"/>
                <a:cs typeface="华文新魏"/>
              </a:rPr>
              <a:t>系统调用</a:t>
            </a:r>
            <a:r>
              <a:rPr lang="zh-CN" altLang="en-US" dirty="0">
                <a:latin typeface="STXinwei" panose="02010800040101010101" pitchFamily="2" charset="-122"/>
                <a:ea typeface="STXinwei" panose="02010800040101010101" pitchFamily="2" charset="-122"/>
                <a:cs typeface="华文新魏"/>
              </a:rPr>
              <a:t>及</a:t>
            </a:r>
            <a:r>
              <a:rPr lang="zh-CN" altLang="en-US" dirty="0">
                <a:solidFill>
                  <a:srgbClr val="FF0000"/>
                </a:solidFill>
                <a:latin typeface="STXinwei" panose="02010800040101010101" pitchFamily="2" charset="-122"/>
                <a:ea typeface="STXinwei" panose="02010800040101010101" pitchFamily="2" charset="-122"/>
                <a:cs typeface="华文新魏"/>
              </a:rPr>
              <a:t>给调试程序通报一个特定的事件</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由</a:t>
            </a:r>
            <a:r>
              <a:rPr lang="en-US" altLang="zh-CN" dirty="0" err="1">
                <a:solidFill>
                  <a:srgbClr val="FF0000"/>
                </a:solidFill>
                <a:latin typeface="STXinwei" panose="02010800040101010101" pitchFamily="2" charset="-122"/>
                <a:ea typeface="STXinwei" panose="02010800040101010101" pitchFamily="2" charset="-122"/>
              </a:rPr>
              <a:t>int</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或</a:t>
            </a:r>
            <a:r>
              <a:rPr lang="en-US" altLang="zh-CN" dirty="0" err="1">
                <a:solidFill>
                  <a:srgbClr val="FF0000"/>
                </a:solidFill>
                <a:latin typeface="STXinwei" panose="02010800040101010101" pitchFamily="2" charset="-122"/>
                <a:ea typeface="STXinwei" panose="02010800040101010101" pitchFamily="2" charset="-122"/>
              </a:rPr>
              <a:t>int</a:t>
            </a:r>
            <a:r>
              <a:rPr lang="en-US" altLang="zh-CN" dirty="0">
                <a:solidFill>
                  <a:srgbClr val="FF0000"/>
                </a:solidFill>
                <a:latin typeface="STXinwei" panose="02010800040101010101" pitchFamily="2" charset="-122"/>
                <a:ea typeface="STXinwei" panose="02010800040101010101" pitchFamily="2" charset="-122"/>
              </a:rPr>
              <a:t> 3</a:t>
            </a:r>
            <a:r>
              <a:rPr lang="zh-CN" altLang="en-US" dirty="0">
                <a:latin typeface="STXinwei" panose="02010800040101010101" pitchFamily="2" charset="-122"/>
                <a:ea typeface="STXinwei" panose="02010800040101010101" pitchFamily="2" charset="-122"/>
              </a:rPr>
              <a:t>指令出发，当</a:t>
            </a:r>
            <a:r>
              <a:rPr lang="en-US" altLang="zh-CN" dirty="0">
                <a:latin typeface="STXinwei" panose="02010800040101010101" pitchFamily="2" charset="-122"/>
                <a:ea typeface="STXinwei" panose="02010800040101010101" pitchFamily="2" charset="-122"/>
              </a:rPr>
              <a:t>into(</a:t>
            </a:r>
            <a:r>
              <a:rPr lang="zh-CN" altLang="en-US" dirty="0">
                <a:latin typeface="STXinwei" panose="02010800040101010101" pitchFamily="2" charset="-122"/>
                <a:ea typeface="STXinwei" panose="02010800040101010101" pitchFamily="2" charset="-122"/>
              </a:rPr>
              <a:t>检查溢出</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和</a:t>
            </a:r>
            <a:r>
              <a:rPr lang="en-US" altLang="zh-CN" dirty="0">
                <a:latin typeface="STXinwei" panose="02010800040101010101" pitchFamily="2" charset="-122"/>
                <a:ea typeface="STXinwei" panose="02010800040101010101" pitchFamily="2" charset="-122"/>
              </a:rPr>
              <a:t>bound(</a:t>
            </a:r>
            <a:r>
              <a:rPr lang="zh-CN" altLang="en-US" dirty="0">
                <a:latin typeface="STXinwei" panose="02010800040101010101" pitchFamily="2" charset="-122"/>
                <a:ea typeface="STXinwei" panose="02010800040101010101" pitchFamily="2" charset="-122"/>
              </a:rPr>
              <a:t>检查地址越界</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指令检查的条件不为真时，也引起编程异常</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控制单元</a:t>
            </a:r>
            <a:r>
              <a:rPr lang="zh-CN" altLang="en-US" dirty="0">
                <a:solidFill>
                  <a:srgbClr val="FF0000"/>
                </a:solidFill>
                <a:latin typeface="STXinwei" panose="02010800040101010101" pitchFamily="2" charset="-122"/>
                <a:ea typeface="STXinwei" panose="02010800040101010101" pitchFamily="2" charset="-122"/>
              </a:rPr>
              <a:t>把编程异常当做陷阱</a:t>
            </a:r>
            <a:r>
              <a:rPr lang="zh-CN" altLang="en-US" dirty="0">
                <a:latin typeface="STXinwei" panose="02010800040101010101" pitchFamily="2" charset="-122"/>
                <a:ea typeface="STXinwei" panose="02010800040101010101" pitchFamily="2" charset="-122"/>
              </a:rPr>
              <a:t>来处理</a:t>
            </a:r>
            <a:endParaRPr lang="en-US" altLang="zh-CN" dirty="0">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a:xfrm>
            <a:off x="8532813" y="6428184"/>
            <a:ext cx="586408" cy="457200"/>
          </a:xfrm>
        </p:spPr>
        <p:txBody>
          <a:bodyPr/>
          <a:lstStyle/>
          <a:p>
            <a:fld id="{1C7441DB-7667-4ED5-ABFC-291860DA1437}" type="slidenum">
              <a:rPr lang="en-US" altLang="zh-CN"/>
            </a:fld>
            <a:endParaRPr lang="en-US" altLang="zh-CN"/>
          </a:p>
        </p:txBody>
      </p:sp>
      <p:sp>
        <p:nvSpPr>
          <p:cNvPr id="894978" name="Rectangle 2"/>
          <p:cNvSpPr>
            <a:spLocks noGrp="1" noChangeArrowheads="1"/>
          </p:cNvSpPr>
          <p:nvPr>
            <p:ph type="title"/>
          </p:nvPr>
        </p:nvSpPr>
        <p:spPr/>
        <p:txBody>
          <a:bodyPr/>
          <a:lstStyle/>
          <a:p>
            <a:endParaRPr lang="zh-CN" altLang="zh-CN"/>
          </a:p>
        </p:txBody>
      </p:sp>
      <p:sp>
        <p:nvSpPr>
          <p:cNvPr id="894979" name="Rectangle 3"/>
          <p:cNvSpPr>
            <a:spLocks noGrp="1" noChangeArrowheads="1"/>
          </p:cNvSpPr>
          <p:nvPr>
            <p:ph type="body" idx="1"/>
          </p:nvPr>
        </p:nvSpPr>
        <p:spPr/>
        <p:txBody>
          <a:bodyPr/>
          <a:lstStyle/>
          <a:p>
            <a:endParaRPr lang="zh-CN" altLang="zh-CN"/>
          </a:p>
        </p:txBody>
      </p:sp>
      <p:pic>
        <p:nvPicPr>
          <p:cNvPr id="894980" name="Picture 4"/>
          <p:cNvPicPr>
            <a:picLocks noChangeAspect="1" noChangeArrowheads="1"/>
          </p:cNvPicPr>
          <p:nvPr/>
        </p:nvPicPr>
        <p:blipFill>
          <a:blip r:embed="rId1" cstate="print"/>
          <a:srcRect/>
          <a:stretch>
            <a:fillRect/>
          </a:stretch>
        </p:blipFill>
        <p:spPr bwMode="auto">
          <a:xfrm>
            <a:off x="0" y="0"/>
            <a:ext cx="9144000" cy="6858000"/>
          </a:xfrm>
          <a:prstGeom prst="rect">
            <a:avLst/>
          </a:prstGeom>
          <a:noFill/>
        </p:spPr>
      </p:pic>
      <p:sp>
        <p:nvSpPr>
          <p:cNvPr id="894981" name="Line 5"/>
          <p:cNvSpPr>
            <a:spLocks noChangeShapeType="1"/>
          </p:cNvSpPr>
          <p:nvPr/>
        </p:nvSpPr>
        <p:spPr bwMode="auto">
          <a:xfrm flipH="1">
            <a:off x="2051050" y="544513"/>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82" name="Text Box 6"/>
          <p:cNvSpPr txBox="1">
            <a:spLocks noChangeArrowheads="1"/>
          </p:cNvSpPr>
          <p:nvPr/>
        </p:nvSpPr>
        <p:spPr bwMode="auto">
          <a:xfrm>
            <a:off x="2824163" y="333375"/>
            <a:ext cx="641350" cy="366713"/>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故障</a:t>
            </a:r>
            <a:endParaRPr kumimoji="0" lang="zh-CN" altLang="en-US" sz="1800">
              <a:effectLst/>
              <a:latin typeface="Arial" panose="020B0604020202020204" pitchFamily="34" charset="0"/>
              <a:ea typeface="宋体" panose="02010600030101010101" pitchFamily="2" charset="-122"/>
            </a:endParaRPr>
          </a:p>
        </p:txBody>
      </p:sp>
      <p:sp>
        <p:nvSpPr>
          <p:cNvPr id="894985" name="Line 9"/>
          <p:cNvSpPr>
            <a:spLocks noChangeShapeType="1"/>
          </p:cNvSpPr>
          <p:nvPr/>
        </p:nvSpPr>
        <p:spPr bwMode="auto">
          <a:xfrm flipH="1">
            <a:off x="1927225" y="1547813"/>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86" name="Text Box 10"/>
          <p:cNvSpPr txBox="1">
            <a:spLocks noChangeArrowheads="1"/>
          </p:cNvSpPr>
          <p:nvPr/>
        </p:nvSpPr>
        <p:spPr bwMode="auto">
          <a:xfrm>
            <a:off x="2700338" y="1336675"/>
            <a:ext cx="1784350" cy="366713"/>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陷阱，断点调试</a:t>
            </a:r>
            <a:endParaRPr kumimoji="0" lang="zh-CN" altLang="en-US" sz="1800">
              <a:effectLst/>
              <a:latin typeface="Arial" panose="020B0604020202020204" pitchFamily="34" charset="0"/>
              <a:ea typeface="宋体" panose="02010600030101010101" pitchFamily="2" charset="-122"/>
            </a:endParaRPr>
          </a:p>
        </p:txBody>
      </p:sp>
      <p:sp>
        <p:nvSpPr>
          <p:cNvPr id="894987" name="Line 11"/>
          <p:cNvSpPr>
            <a:spLocks noChangeShapeType="1"/>
          </p:cNvSpPr>
          <p:nvPr/>
        </p:nvSpPr>
        <p:spPr bwMode="auto">
          <a:xfrm flipH="1">
            <a:off x="1998663" y="1835150"/>
            <a:ext cx="792162" cy="0"/>
          </a:xfrm>
          <a:prstGeom prst="line">
            <a:avLst/>
          </a:prstGeom>
          <a:noFill/>
          <a:ln w="38100">
            <a:solidFill>
              <a:srgbClr val="FF0000"/>
            </a:solidFill>
            <a:round/>
            <a:tailEnd type="triangle" w="med" len="med"/>
          </a:ln>
          <a:effectLst/>
        </p:spPr>
        <p:txBody>
          <a:bodyPr/>
          <a:lstStyle/>
          <a:p>
            <a:endParaRPr lang="zh-CN" altLang="en-US"/>
          </a:p>
        </p:txBody>
      </p:sp>
      <p:sp>
        <p:nvSpPr>
          <p:cNvPr id="894988" name="Text Box 12"/>
          <p:cNvSpPr txBox="1">
            <a:spLocks noChangeArrowheads="1"/>
          </p:cNvSpPr>
          <p:nvPr/>
        </p:nvSpPr>
        <p:spPr bwMode="auto">
          <a:xfrm>
            <a:off x="2771775" y="1624013"/>
            <a:ext cx="1800493"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dirty="0">
                <a:effectLst/>
                <a:latin typeface="Arial" panose="020B0604020202020204" pitchFamily="34" charset="0"/>
                <a:ea typeface="宋体" panose="02010600030101010101" pitchFamily="2" charset="-122"/>
              </a:rPr>
              <a:t>编程异常，陷阱</a:t>
            </a:r>
            <a:endParaRPr kumimoji="0" lang="zh-CN" altLang="en-US" sz="1800" dirty="0">
              <a:effectLst/>
              <a:latin typeface="Arial" panose="020B0604020202020204" pitchFamily="34" charset="0"/>
              <a:ea typeface="宋体" panose="02010600030101010101" pitchFamily="2" charset="-122"/>
            </a:endParaRPr>
          </a:p>
        </p:txBody>
      </p:sp>
      <p:sp>
        <p:nvSpPr>
          <p:cNvPr id="894989" name="Line 13"/>
          <p:cNvSpPr>
            <a:spLocks noChangeShapeType="1"/>
          </p:cNvSpPr>
          <p:nvPr/>
        </p:nvSpPr>
        <p:spPr bwMode="auto">
          <a:xfrm flipH="1">
            <a:off x="1854200" y="5008563"/>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90" name="Text Box 14"/>
          <p:cNvSpPr txBox="1">
            <a:spLocks noChangeArrowheads="1"/>
          </p:cNvSpPr>
          <p:nvPr/>
        </p:nvSpPr>
        <p:spPr bwMode="auto">
          <a:xfrm>
            <a:off x="2627313" y="4797425"/>
            <a:ext cx="1327150" cy="366713"/>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故障，缺页</a:t>
            </a:r>
            <a:endParaRPr kumimoji="0" lang="zh-CN" altLang="en-US" sz="1800">
              <a:effectLst/>
              <a:latin typeface="Arial" panose="020B0604020202020204" pitchFamily="34" charset="0"/>
              <a:ea typeface="宋体" panose="02010600030101010101" pitchFamily="2" charset="-122"/>
            </a:endParaRPr>
          </a:p>
        </p:txBody>
      </p:sp>
      <p:sp>
        <p:nvSpPr>
          <p:cNvPr id="894991" name="Line 15"/>
          <p:cNvSpPr>
            <a:spLocks noChangeShapeType="1"/>
          </p:cNvSpPr>
          <p:nvPr/>
        </p:nvSpPr>
        <p:spPr bwMode="auto">
          <a:xfrm flipH="1">
            <a:off x="2124075" y="6308725"/>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92" name="Text Box 16"/>
          <p:cNvSpPr txBox="1">
            <a:spLocks noChangeArrowheads="1"/>
          </p:cNvSpPr>
          <p:nvPr/>
        </p:nvSpPr>
        <p:spPr bwMode="auto">
          <a:xfrm>
            <a:off x="2897188" y="6097588"/>
            <a:ext cx="1098550" cy="36671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异常中止</a:t>
            </a:r>
            <a:endParaRPr kumimoji="0" lang="zh-CN" altLang="en-US" sz="1800">
              <a:effectLst/>
              <a:latin typeface="Arial" panose="020B0604020202020204" pitchFamily="34" charset="0"/>
              <a:ea typeface="宋体" panose="02010600030101010101" pitchFamily="2" charset="-122"/>
            </a:endParaRPr>
          </a:p>
        </p:txBody>
      </p:sp>
      <p:sp>
        <p:nvSpPr>
          <p:cNvPr id="894993" name="Rectangle 17"/>
          <p:cNvSpPr>
            <a:spLocks noChangeArrowheads="1"/>
          </p:cNvSpPr>
          <p:nvPr/>
        </p:nvSpPr>
        <p:spPr bwMode="auto">
          <a:xfrm>
            <a:off x="3419475" y="0"/>
            <a:ext cx="3816350" cy="6858000"/>
          </a:xfrm>
          <a:prstGeom prst="rect">
            <a:avLst/>
          </a:prstGeom>
          <a:noFill/>
          <a:ln w="38100">
            <a:solidFill>
              <a:srgbClr val="FF0000"/>
            </a:solidFill>
            <a:miter lim="800000"/>
          </a:ln>
          <a:effectLst/>
        </p:spPr>
        <p:txBody>
          <a:bodyPr wrap="none" anchor="ctr"/>
          <a:lstStyle/>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异</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常</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处</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理</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程</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序</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en-US" altLang="zh-CN" sz="1800">
              <a:effectLst/>
              <a:latin typeface="Arial" panose="020B0604020202020204" pitchFamily="34" charset="0"/>
              <a:ea typeface="宋体" panose="02010600030101010101" pitchFamily="2" charset="-122"/>
            </a:endParaRPr>
          </a:p>
        </p:txBody>
      </p:sp>
      <p:sp>
        <p:nvSpPr>
          <p:cNvPr id="894994" name="Rectangle 18"/>
          <p:cNvSpPr>
            <a:spLocks noChangeArrowheads="1"/>
          </p:cNvSpPr>
          <p:nvPr/>
        </p:nvSpPr>
        <p:spPr bwMode="auto">
          <a:xfrm>
            <a:off x="7524750" y="0"/>
            <a:ext cx="1619250" cy="6858000"/>
          </a:xfrm>
          <a:prstGeom prst="rect">
            <a:avLst/>
          </a:prstGeom>
          <a:noFill/>
          <a:ln w="38100">
            <a:solidFill>
              <a:srgbClr val="FF0000"/>
            </a:solidFill>
            <a:miter lim="800000"/>
          </a:ln>
          <a:effectLst/>
        </p:spPr>
        <p:txBody>
          <a:bodyPr wrap="none" anchor="ctr"/>
          <a:lstStyle/>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异</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常</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处</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理</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程</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序</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发</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出</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的</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信</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号</a:t>
            </a: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en-US" altLang="zh-CN" sz="1800">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49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9498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9498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949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4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9498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9498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949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49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9498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9498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949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49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9498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9499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949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49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9499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9499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949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94993"/>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9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animBg="1"/>
      <p:bldP spid="894981" grpId="1" animBg="1"/>
      <p:bldP spid="894982" grpId="0" animBg="1"/>
      <p:bldP spid="894982" grpId="1" animBg="1"/>
      <p:bldP spid="894985" grpId="0" animBg="1"/>
      <p:bldP spid="894985" grpId="1" animBg="1"/>
      <p:bldP spid="894986" grpId="0" animBg="1"/>
      <p:bldP spid="894986" grpId="1" animBg="1"/>
      <p:bldP spid="894987" grpId="0" animBg="1"/>
      <p:bldP spid="894987" grpId="1" animBg="1"/>
      <p:bldP spid="894988" grpId="0" animBg="1"/>
      <p:bldP spid="894988" grpId="1" animBg="1"/>
      <p:bldP spid="894989" grpId="0" animBg="1"/>
      <p:bldP spid="894989" grpId="1" animBg="1"/>
      <p:bldP spid="894990" grpId="0" animBg="1"/>
      <p:bldP spid="894990" grpId="1" animBg="1"/>
      <p:bldP spid="894991" grpId="0" animBg="1"/>
      <p:bldP spid="894991" grpId="1" animBg="1"/>
      <p:bldP spid="894992" grpId="0" animBg="1"/>
      <p:bldP spid="894992" grpId="1" animBg="1"/>
      <p:bldP spid="894993" grpId="0" animBg="1"/>
      <p:bldP spid="894993" grpId="1" animBg="1"/>
      <p:bldP spid="8949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中断向量</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非屏蔽中断和异常的向量是固定的，而屏蔽中断的向量可通过对中断控制器编程加以改变</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256</a:t>
            </a:r>
            <a:r>
              <a:rPr lang="zh-CN" altLang="zh-CN" dirty="0">
                <a:latin typeface="华文新魏" charset="0"/>
                <a:ea typeface="华文新魏" charset="0"/>
                <a:cs typeface="华文新魏" charset="0"/>
              </a:rPr>
              <a:t>个中断向量分配如下</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31</a:t>
            </a:r>
            <a:r>
              <a:rPr lang="zh-CN" altLang="zh-CN" dirty="0">
                <a:latin typeface="华文新魏" charset="0"/>
                <a:ea typeface="华文新魏" charset="0"/>
                <a:cs typeface="华文新魏" charset="0"/>
              </a:rPr>
              <a:t>：对应于异常和非屏蔽中断</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32</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47</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对应于屏蔽中断，被外部设备使用</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48</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255</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分配给软中断</a:t>
            </a:r>
            <a:endParaRPr lang="en-US" altLang="zh-CN" dirty="0">
              <a:latin typeface="华文新魏" charset="0"/>
              <a:ea typeface="华文新魏" charset="0"/>
              <a:cs typeface="华文新魏" charset="0"/>
            </a:endParaRPr>
          </a:p>
          <a:p>
            <a:pPr lvl="2"/>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仅用</a:t>
            </a:r>
            <a:r>
              <a:rPr lang="en-US" altLang="zh-CN" dirty="0">
                <a:latin typeface="华文新魏" charset="0"/>
                <a:ea typeface="华文新魏" charset="0"/>
                <a:cs typeface="华文新魏" charset="0"/>
              </a:rPr>
              <a:t>1</a:t>
            </a:r>
            <a:r>
              <a:rPr lang="zh-CN" altLang="zh-CN" dirty="0">
                <a:latin typeface="华文新魏" charset="0"/>
                <a:ea typeface="华文新魏" charset="0"/>
                <a:cs typeface="华文新魏" charset="0"/>
              </a:rPr>
              <a:t>个，</a:t>
            </a:r>
            <a:r>
              <a:rPr lang="en-US" altLang="zh-CN" dirty="0">
                <a:latin typeface="华文新魏" charset="0"/>
                <a:ea typeface="华文新魏" charset="0"/>
                <a:cs typeface="华文新魏" charset="0"/>
              </a:rPr>
              <a:t>128</a:t>
            </a:r>
            <a:r>
              <a:rPr lang="zh-CN" altLang="zh-CN" dirty="0">
                <a:latin typeface="华文新魏" charset="0"/>
                <a:ea typeface="华文新魏" charset="0"/>
                <a:cs typeface="华文新魏" charset="0"/>
              </a:rPr>
              <a:t>号</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即</a:t>
            </a:r>
            <a:r>
              <a:rPr lang="en-US" altLang="zh-CN" dirty="0">
                <a:latin typeface="华文新魏" charset="0"/>
                <a:ea typeface="华文新魏" charset="0"/>
                <a:cs typeface="华文新魏" charset="0"/>
              </a:rPr>
              <a:t>0x80</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，实现系统调用</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处理器状态</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计算机系统处理器包括一组</a:t>
            </a:r>
            <a:r>
              <a:rPr lang="zh-CN" altLang="en-US" dirty="0">
                <a:solidFill>
                  <a:srgbClr val="FF0000"/>
                </a:solidFill>
                <a:latin typeface="华文新魏" charset="0"/>
                <a:ea typeface="华文新魏" charset="0"/>
                <a:cs typeface="华文新魏" charset="0"/>
              </a:rPr>
              <a:t>寄存器</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构成了</a:t>
            </a:r>
            <a:r>
              <a:rPr lang="zh-CN" altLang="en-US" dirty="0">
                <a:solidFill>
                  <a:srgbClr val="FF0000"/>
                </a:solidFill>
                <a:latin typeface="华文新魏" charset="0"/>
                <a:ea typeface="华文新魏" charset="0"/>
                <a:cs typeface="华文新魏" charset="0"/>
              </a:rPr>
              <a:t>一级存储</a:t>
            </a:r>
            <a:r>
              <a:rPr lang="zh-CN" altLang="en-US" dirty="0">
                <a:latin typeface="华文新魏" charset="0"/>
                <a:ea typeface="华文新魏" charset="0"/>
                <a:cs typeface="华文新魏" charset="0"/>
              </a:rPr>
              <a:t>，比主存容量小 ，但访问速度快</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存储的信息与程序的执行有很大关系，构成了处理器现场</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寄存器分类 </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通用寄存器（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a:t>
            </a:r>
            <a:r>
              <a:rPr lang="en-U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EAX</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EBX</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ECX</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EDX</a:t>
            </a:r>
            <a:endParaRPr lang="en-US" altLang="zh-CN" dirty="0">
              <a:latin typeface="华文新魏" charset="0"/>
              <a:ea typeface="华文新魏" charset="0"/>
              <a:cs typeface="华文新魏" charset="0"/>
            </a:endParaRPr>
          </a:p>
          <a:p>
            <a:pPr lvl="2" eaLnBrk="1" hangingPunct="1"/>
            <a:r>
              <a:rPr lang="en-US" altLang="en-US" dirty="0">
                <a:latin typeface="华文新魏" charset="0"/>
                <a:ea typeface="华文新魏" charset="0"/>
                <a:cs typeface="华文新魏" charset="0"/>
              </a:rPr>
              <a:t>支持</a:t>
            </a:r>
            <a:r>
              <a:rPr lang="en-US" altLang="en-US" dirty="0">
                <a:latin typeface="华文新魏" charset="0"/>
                <a:ea typeface="华文新魏" charset="0"/>
                <a:cs typeface="华文新魏" charset="0"/>
              </a:rPr>
              <a:t>1</a:t>
            </a:r>
            <a:r>
              <a:rPr lang="en-US" altLang="en-US" dirty="0">
                <a:latin typeface="华文新魏" charset="0"/>
                <a:ea typeface="华文新魏" charset="0"/>
                <a:cs typeface="华文新魏" charset="0"/>
              </a:rPr>
              <a:t>位、</a:t>
            </a:r>
            <a:r>
              <a:rPr lang="en-US" altLang="en-US" dirty="0">
                <a:latin typeface="华文新魏" charset="0"/>
                <a:ea typeface="华文新魏" charset="0"/>
                <a:cs typeface="华文新魏" charset="0"/>
              </a:rPr>
              <a:t>8</a:t>
            </a:r>
            <a:r>
              <a:rPr lang="en-US" altLang="en-US" dirty="0">
                <a:latin typeface="华文新魏" charset="0"/>
                <a:ea typeface="华文新魏" charset="0"/>
                <a:cs typeface="华文新魏" charset="0"/>
              </a:rPr>
              <a:t>位、</a:t>
            </a:r>
            <a:r>
              <a:rPr lang="en-US" altLang="en-US" dirty="0">
                <a:latin typeface="华文新魏" charset="0"/>
                <a:ea typeface="华文新魏" charset="0"/>
                <a:cs typeface="华文新魏" charset="0"/>
              </a:rPr>
              <a:t>16</a:t>
            </a:r>
            <a:r>
              <a:rPr lang="en-US" altLang="en-US" dirty="0">
                <a:latin typeface="华文新魏" charset="0"/>
                <a:ea typeface="华文新魏" charset="0"/>
                <a:cs typeface="华文新魏" charset="0"/>
              </a:rPr>
              <a:t>位、</a:t>
            </a:r>
            <a:r>
              <a:rPr lang="en-US" altLang="en-US" dirty="0">
                <a:latin typeface="华文新魏" charset="0"/>
                <a:ea typeface="华文新魏" charset="0"/>
                <a:cs typeface="华文新魏" charset="0"/>
              </a:rPr>
              <a:t>32</a:t>
            </a:r>
            <a:r>
              <a:rPr lang="en-US" altLang="en-US" dirty="0">
                <a:latin typeface="华文新魏" charset="0"/>
                <a:ea typeface="华文新魏" charset="0"/>
                <a:cs typeface="华文新魏" charset="0"/>
              </a:rPr>
              <a:t>位数据运算</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指针及变址寄存器（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a:t>
            </a:r>
            <a:r>
              <a:rPr lang="en-U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ESP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EBP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ESI</a:t>
            </a:r>
            <a:r>
              <a:rPr lang="zh-CN" altLang="en-US" dirty="0">
                <a:latin typeface="华文新魏" charset="0"/>
                <a:ea typeface="华文新魏" charset="0"/>
                <a:cs typeface="华文新魏" charset="0"/>
              </a:rPr>
              <a:t>及</a:t>
            </a:r>
            <a:r>
              <a:rPr lang="en-US" altLang="zh-CN" dirty="0">
                <a:latin typeface="华文新魏" charset="0"/>
                <a:ea typeface="华文新魏" charset="0"/>
                <a:cs typeface="华文新魏" charset="0"/>
              </a:rPr>
              <a:t>EDI</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段选择符寄存器（</a:t>
            </a:r>
            <a:r>
              <a:rPr lang="en-US" altLang="zh-CN" dirty="0">
                <a:solidFill>
                  <a:srgbClr val="0000FF"/>
                </a:solidFill>
                <a:latin typeface="华文新魏" charset="0"/>
                <a:ea typeface="华文新魏" charset="0"/>
                <a:cs typeface="华文新魏" charset="0"/>
              </a:rPr>
              <a:t>1</a:t>
            </a:r>
            <a:r>
              <a:rPr lang="en-US" altLang="en-US" dirty="0">
                <a:solidFill>
                  <a:srgbClr val="0000FF"/>
                </a:solidFill>
                <a:latin typeface="华文新魏" charset="0"/>
                <a:ea typeface="华文新魏" charset="0"/>
                <a:cs typeface="华文新魏" charset="0"/>
              </a:rPr>
              <a:t>6</a:t>
            </a:r>
            <a:r>
              <a:rPr lang="en-U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DS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 </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FS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GS </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指令指针寄存器和标志寄存器（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a:t>
            </a:r>
            <a:r>
              <a:rPr lang="en-U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EIP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EFLAGS</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控制寄存器（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a:t>
            </a:r>
            <a:r>
              <a:rPr lang="en-US" altLang="en-US" dirty="0">
                <a:solidFill>
                  <a:srgbClr val="0000FF"/>
                </a:solidFill>
                <a:latin typeface="华文新魏" charset="0"/>
                <a:ea typeface="华文新魏" charset="0"/>
                <a:cs typeface="华文新魏" charset="0"/>
              </a:rPr>
              <a:t>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CR0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CR3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外部设备使用的寄存器</a:t>
            </a:r>
            <a:endParaRPr lang="en-US" altLang="zh-CN" dirty="0">
              <a:latin typeface="华文新魏" charset="0"/>
              <a:ea typeface="华文新魏" charset="0"/>
              <a:cs typeface="华文新魏" charset="0"/>
            </a:endParaRPr>
          </a:p>
          <a:p>
            <a:pPr lvl="2" eaLnBrk="1" hangingPunct="1"/>
            <a:r>
              <a:rPr lang="en-US" altLang="en-US" dirty="0">
                <a:latin typeface="华文新魏" charset="0"/>
                <a:ea typeface="华文新魏" charset="0"/>
                <a:cs typeface="华文新魏" charset="0"/>
              </a:rPr>
              <a:t>数据寄存器或缓冲区</a:t>
            </a:r>
            <a:endParaRPr lang="en-US" altLang="en-US" dirty="0">
              <a:latin typeface="华文新魏" charset="0"/>
              <a:ea typeface="华文新魏" charset="0"/>
              <a:cs typeface="华文新魏" charset="0"/>
            </a:endParaRPr>
          </a:p>
          <a:p>
            <a:pPr lvl="2" eaLnBrk="1" hangingPunct="1"/>
            <a:r>
              <a:rPr lang="en-US" altLang="en-US" dirty="0">
                <a:latin typeface="华文新魏" charset="0"/>
                <a:ea typeface="华文新魏" charset="0"/>
                <a:cs typeface="华文新魏" charset="0"/>
              </a:rPr>
              <a:t>状态寄存器</a:t>
            </a:r>
            <a:endParaRPr lang="en-US" altLang="en-US" dirty="0">
              <a:latin typeface="华文新魏" charset="0"/>
              <a:ea typeface="华文新魏" charset="0"/>
              <a:cs typeface="华文新魏" charset="0"/>
            </a:endParaRPr>
          </a:p>
          <a:p>
            <a:pPr lvl="2" eaLnBrk="1" hangingPunct="1"/>
            <a:r>
              <a:rPr lang="en-US" altLang="en-US" dirty="0">
                <a:latin typeface="华文新魏" charset="0"/>
                <a:ea typeface="华文新魏" charset="0"/>
                <a:cs typeface="华文新魏" charset="0"/>
              </a:rPr>
              <a:t>控制寄存器：</a:t>
            </a:r>
            <a:r>
              <a:rPr lang="en-US" altLang="en-US" dirty="0">
                <a:latin typeface="华文新魏" charset="0"/>
                <a:ea typeface="华文新魏" charset="0"/>
                <a:cs typeface="华文新魏" charset="0"/>
              </a:rPr>
              <a:t>CPU</a:t>
            </a:r>
            <a:r>
              <a:rPr lang="en-US" altLang="en-US" dirty="0">
                <a:latin typeface="华文新魏" charset="0"/>
                <a:ea typeface="华文新魏" charset="0"/>
                <a:cs typeface="华文新魏" charset="0"/>
              </a:rPr>
              <a:t>与传送给外设的控制命令通过控制寄存器发送</a:t>
            </a:r>
            <a:endParaRPr lang="zh-CN" altLang="en-US"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fld>
            <a:endParaRPr lang="en-US" altLang="zh-CN"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在</a:t>
            </a:r>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系统中，每个能发送中断信号的硬件设备控制器都有一根输出线，它与</a:t>
            </a:r>
            <a:r>
              <a:rPr lang="zh-CN" altLang="zh-CN" dirty="0">
                <a:solidFill>
                  <a:srgbClr val="0000FF"/>
                </a:solidFill>
                <a:latin typeface="华文新魏" charset="0"/>
                <a:ea typeface="华文新魏" charset="0"/>
                <a:cs typeface="华文新魏" charset="0"/>
              </a:rPr>
              <a:t>中断控制器</a:t>
            </a:r>
            <a:r>
              <a:rPr lang="en-US" altLang="zh-CN" dirty="0">
                <a:solidFill>
                  <a:srgbClr val="0000FF"/>
                </a:solidFill>
                <a:latin typeface="华文新魏" charset="0"/>
                <a:ea typeface="华文新魏" charset="0"/>
                <a:cs typeface="华文新魏" charset="0"/>
              </a:rPr>
              <a:t>8259A</a:t>
            </a:r>
            <a:r>
              <a:rPr lang="zh-CN" altLang="zh-CN" dirty="0">
                <a:latin typeface="华文新魏" charset="0"/>
                <a:ea typeface="华文新魏" charset="0"/>
                <a:cs typeface="华文新魏" charset="0"/>
              </a:rPr>
              <a:t>的输入引脚相连，若一个硬件设备欲向</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发送中断信号，必须申请一条可用的“</a:t>
            </a:r>
            <a:r>
              <a:rPr lang="zh-CN" altLang="zh-CN" dirty="0">
                <a:solidFill>
                  <a:srgbClr val="0000FF"/>
                </a:solidFill>
                <a:latin typeface="华文新魏" charset="0"/>
                <a:ea typeface="华文新魏" charset="0"/>
                <a:cs typeface="华文新魏" charset="0"/>
              </a:rPr>
              <a:t>中断请求线</a:t>
            </a:r>
            <a:r>
              <a:rPr lang="zh-CN" altLang="zh-CN" dirty="0">
                <a:latin typeface="华文新魏" charset="0"/>
                <a:ea typeface="华文新魏" charset="0"/>
                <a:cs typeface="华文新魏" charset="0"/>
              </a:rPr>
              <a:t>”，或者说必须申请一个</a:t>
            </a:r>
            <a:r>
              <a:rPr lang="en-US" altLang="zh-CN" dirty="0">
                <a:solidFill>
                  <a:srgbClr val="FF0000"/>
                </a:solidFill>
                <a:latin typeface="华文新魏" charset="0"/>
                <a:ea typeface="华文新魏" charset="0"/>
                <a:cs typeface="华文新魏" charset="0"/>
              </a:rPr>
              <a:t>IRQ</a:t>
            </a:r>
            <a:r>
              <a:rPr lang="zh-CN" altLang="zh-CN" dirty="0">
                <a:solidFill>
                  <a:srgbClr val="FF0000"/>
                </a:solidFill>
                <a:latin typeface="华文新魏" charset="0"/>
                <a:ea typeface="华文新魏" charset="0"/>
                <a:cs typeface="华文新魏" charset="0"/>
              </a:rPr>
              <a:t>号</a:t>
            </a:r>
            <a:r>
              <a:rPr lang="zh-CN" altLang="zh-CN" dirty="0">
                <a:latin typeface="华文新魏" charset="0"/>
                <a:ea typeface="华文新魏" charset="0"/>
                <a:cs typeface="华文新魏" charset="0"/>
              </a:rPr>
              <a:t>，这就是“中断请求”</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Interrupt Requirement</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号与中断向量号的对应关系</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4"/>
          <p:cNvGrpSpPr/>
          <p:nvPr/>
        </p:nvGrpSpPr>
        <p:grpSpPr bwMode="auto">
          <a:xfrm>
            <a:off x="1547813" y="1972469"/>
            <a:ext cx="5184775" cy="3760787"/>
            <a:chOff x="2890" y="1840"/>
            <a:chExt cx="4640" cy="2807"/>
          </a:xfrm>
        </p:grpSpPr>
        <p:grpSp>
          <p:nvGrpSpPr>
            <p:cNvPr id="23556" name="Group 5"/>
            <p:cNvGrpSpPr/>
            <p:nvPr/>
          </p:nvGrpSpPr>
          <p:grpSpPr bwMode="auto">
            <a:xfrm>
              <a:off x="2890" y="1840"/>
              <a:ext cx="4640" cy="2807"/>
              <a:chOff x="2820" y="1840"/>
              <a:chExt cx="4640" cy="2807"/>
            </a:xfrm>
          </p:grpSpPr>
          <p:sp>
            <p:nvSpPr>
              <p:cNvPr id="23558" name="Text Box 6"/>
              <p:cNvSpPr txBox="1">
                <a:spLocks noChangeArrowheads="1"/>
              </p:cNvSpPr>
              <p:nvPr/>
            </p:nvSpPr>
            <p:spPr bwMode="auto">
              <a:xfrm>
                <a:off x="6760" y="2000"/>
                <a:ext cx="700" cy="1380"/>
              </a:xfrm>
              <a:prstGeom prst="rect">
                <a:avLst/>
              </a:prstGeom>
              <a:solidFill>
                <a:srgbClr val="99FF66"/>
              </a:solidFill>
              <a:ln w="9525">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a:latin typeface="Calibri" panose="020F0502020204030204" charset="0"/>
                  </a:rPr>
                  <a:t>INTA</a:t>
                </a:r>
                <a:endParaRPr lang="en-US" altLang="zh-CN" sz="2000">
                  <a:latin typeface="Calibri" panose="020F0502020204030204" charset="0"/>
                </a:endParaRPr>
              </a:p>
              <a:p>
                <a:pPr eaLnBrk="1" hangingPunct="1"/>
                <a:endParaRPr lang="en-US" altLang="zh-CN" sz="2000">
                  <a:latin typeface="Calibri" panose="020F0502020204030204" charset="0"/>
                </a:endParaRPr>
              </a:p>
              <a:p>
                <a:pPr eaLnBrk="1" hangingPunct="1"/>
                <a:r>
                  <a:rPr lang="en-US" altLang="zh-CN" sz="2000">
                    <a:latin typeface="Calibri" panose="020F0502020204030204" charset="0"/>
                  </a:rPr>
                  <a:t>INTR</a:t>
                </a:r>
                <a:endParaRPr lang="en-US" altLang="zh-CN" sz="2000">
                  <a:latin typeface="Calibri" panose="020F0502020204030204" charset="0"/>
                </a:endParaRPr>
              </a:p>
              <a:p>
                <a:pPr eaLnBrk="1" hangingPunct="1"/>
                <a:endParaRPr lang="en-US" altLang="zh-CN" sz="2000">
                  <a:latin typeface="Calibri" panose="020F0502020204030204" charset="0"/>
                </a:endParaRPr>
              </a:p>
              <a:p>
                <a:pPr eaLnBrk="1" hangingPunct="1"/>
                <a:r>
                  <a:rPr lang="en-US" altLang="zh-CN" sz="2000">
                    <a:solidFill>
                      <a:srgbClr val="FF0000"/>
                    </a:solidFill>
                    <a:latin typeface="Calibri" panose="020F0502020204030204" charset="0"/>
                  </a:rPr>
                  <a:t>CPU</a:t>
                </a:r>
                <a:endParaRPr lang="zh-CN" sz="2000">
                  <a:solidFill>
                    <a:srgbClr val="FF0000"/>
                  </a:solidFill>
                  <a:latin typeface="Calibri" panose="020F0502020204030204" charset="0"/>
                </a:endParaRPr>
              </a:p>
            </p:txBody>
          </p:sp>
          <p:grpSp>
            <p:nvGrpSpPr>
              <p:cNvPr id="23560" name="Group 7"/>
              <p:cNvGrpSpPr/>
              <p:nvPr/>
            </p:nvGrpSpPr>
            <p:grpSpPr bwMode="auto">
              <a:xfrm>
                <a:off x="2820" y="1840"/>
                <a:ext cx="3920" cy="2807"/>
                <a:chOff x="2840" y="1840"/>
                <a:chExt cx="3920" cy="2807"/>
              </a:xfrm>
            </p:grpSpPr>
            <p:grpSp>
              <p:nvGrpSpPr>
                <p:cNvPr id="23561" name="Group 8"/>
                <p:cNvGrpSpPr/>
                <p:nvPr/>
              </p:nvGrpSpPr>
              <p:grpSpPr bwMode="auto">
                <a:xfrm>
                  <a:off x="2840" y="1840"/>
                  <a:ext cx="3920" cy="2807"/>
                  <a:chOff x="2830" y="1840"/>
                  <a:chExt cx="3920" cy="2807"/>
                </a:xfrm>
              </p:grpSpPr>
              <p:grpSp>
                <p:nvGrpSpPr>
                  <p:cNvPr id="23563" name="Group 9"/>
                  <p:cNvGrpSpPr/>
                  <p:nvPr/>
                </p:nvGrpSpPr>
                <p:grpSpPr bwMode="auto">
                  <a:xfrm>
                    <a:off x="2830" y="1987"/>
                    <a:ext cx="1770" cy="2633"/>
                    <a:chOff x="2830" y="1987"/>
                    <a:chExt cx="1770" cy="2633"/>
                  </a:xfrm>
                </p:grpSpPr>
                <p:sp>
                  <p:nvSpPr>
                    <p:cNvPr id="2" name="Text Box 10"/>
                    <p:cNvSpPr txBox="1">
                      <a:spLocks noChangeArrowheads="1"/>
                    </p:cNvSpPr>
                    <p:nvPr/>
                  </p:nvSpPr>
                  <p:spPr bwMode="auto">
                    <a:xfrm>
                      <a:off x="2860" y="4161"/>
                      <a:ext cx="651" cy="205"/>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IRQ15</a:t>
                      </a:r>
                      <a:endParaRPr lang="en-US" altLang="zh-CN" sz="1200">
                        <a:latin typeface="Calibri" panose="020F0502020204030204" charset="0"/>
                      </a:endParaRPr>
                    </a:p>
                    <a:p>
                      <a:pPr eaLnBrk="1" hangingPunct="1"/>
                      <a:endParaRPr lang="zh-CN"/>
                    </a:p>
                  </p:txBody>
                </p:sp>
                <p:sp>
                  <p:nvSpPr>
                    <p:cNvPr id="3" name="Text Box 11"/>
                    <p:cNvSpPr txBox="1">
                      <a:spLocks noChangeArrowheads="1"/>
                    </p:cNvSpPr>
                    <p:nvPr/>
                  </p:nvSpPr>
                  <p:spPr bwMode="auto">
                    <a:xfrm>
                      <a:off x="2870" y="3840"/>
                      <a:ext cx="651" cy="219"/>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IRQ14</a:t>
                      </a:r>
                      <a:endParaRPr lang="en-US" altLang="zh-CN" sz="1200">
                        <a:latin typeface="Calibri" panose="020F0502020204030204" charset="0"/>
                      </a:endParaRPr>
                    </a:p>
                    <a:p>
                      <a:pPr eaLnBrk="1" hangingPunct="1"/>
                      <a:endParaRPr lang="zh-CN" sz="1200">
                        <a:latin typeface="Calibri" panose="020F0502020204030204" charset="0"/>
                      </a:endParaRPr>
                    </a:p>
                  </p:txBody>
                </p:sp>
                <p:sp>
                  <p:nvSpPr>
                    <p:cNvPr id="4" name="Text Box 12"/>
                    <p:cNvSpPr txBox="1">
                      <a:spLocks noChangeArrowheads="1"/>
                    </p:cNvSpPr>
                    <p:nvPr/>
                  </p:nvSpPr>
                  <p:spPr bwMode="auto">
                    <a:xfrm>
                      <a:off x="2870" y="3571"/>
                      <a:ext cx="651" cy="199"/>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IRQ13</a:t>
                      </a:r>
                      <a:endParaRPr lang="en-US" altLang="zh-CN" sz="1200">
                        <a:latin typeface="Calibri" panose="020F0502020204030204" charset="0"/>
                      </a:endParaRPr>
                    </a:p>
                    <a:p>
                      <a:pPr eaLnBrk="1" hangingPunct="1"/>
                      <a:endParaRPr lang="zh-CN"/>
                    </a:p>
                  </p:txBody>
                </p:sp>
                <p:sp>
                  <p:nvSpPr>
                    <p:cNvPr id="5" name="Text Box 13"/>
                    <p:cNvSpPr txBox="1">
                      <a:spLocks noChangeArrowheads="1"/>
                    </p:cNvSpPr>
                    <p:nvPr/>
                  </p:nvSpPr>
                  <p:spPr bwMode="auto">
                    <a:xfrm>
                      <a:off x="2830" y="3249"/>
                      <a:ext cx="651" cy="201"/>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IRQ12</a:t>
                      </a:r>
                      <a:endParaRPr lang="en-US" altLang="zh-CN" sz="1200">
                        <a:latin typeface="Calibri" panose="020F0502020204030204" charset="0"/>
                      </a:endParaRPr>
                    </a:p>
                    <a:p>
                      <a:pPr eaLnBrk="1" hangingPunct="1"/>
                      <a:endParaRPr lang="zh-CN" sz="1200">
                        <a:latin typeface="Calibri" panose="020F0502020204030204" charset="0"/>
                      </a:endParaRPr>
                    </a:p>
                  </p:txBody>
                </p:sp>
                <p:sp>
                  <p:nvSpPr>
                    <p:cNvPr id="6" name="Text Box 14"/>
                    <p:cNvSpPr txBox="1">
                      <a:spLocks noChangeArrowheads="1"/>
                    </p:cNvSpPr>
                    <p:nvPr/>
                  </p:nvSpPr>
                  <p:spPr bwMode="auto">
                    <a:xfrm>
                      <a:off x="2830" y="2980"/>
                      <a:ext cx="651" cy="193"/>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IRQ11</a:t>
                      </a:r>
                      <a:endParaRPr lang="en-US" altLang="zh-CN" sz="1200">
                        <a:latin typeface="Calibri" panose="020F0502020204030204" charset="0"/>
                      </a:endParaRPr>
                    </a:p>
                    <a:p>
                      <a:pPr eaLnBrk="1" hangingPunct="1"/>
                      <a:endParaRPr lang="zh-CN"/>
                    </a:p>
                  </p:txBody>
                </p:sp>
                <p:grpSp>
                  <p:nvGrpSpPr>
                    <p:cNvPr id="23598" name="Group 15"/>
                    <p:cNvGrpSpPr/>
                    <p:nvPr/>
                  </p:nvGrpSpPr>
                  <p:grpSpPr bwMode="auto">
                    <a:xfrm>
                      <a:off x="2840" y="1987"/>
                      <a:ext cx="1760" cy="2633"/>
                      <a:chOff x="2840" y="1987"/>
                      <a:chExt cx="1760" cy="2633"/>
                    </a:xfrm>
                  </p:grpSpPr>
                  <p:sp>
                    <p:nvSpPr>
                      <p:cNvPr id="7" name="Text Box 16"/>
                      <p:cNvSpPr txBox="1">
                        <a:spLocks noChangeArrowheads="1"/>
                      </p:cNvSpPr>
                      <p:nvPr/>
                    </p:nvSpPr>
                    <p:spPr bwMode="auto">
                      <a:xfrm>
                        <a:off x="2840" y="2604"/>
                        <a:ext cx="651" cy="244"/>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IRQ10</a:t>
                        </a:r>
                        <a:endParaRPr lang="en-US" altLang="zh-CN" sz="1200">
                          <a:latin typeface="Calibri" panose="020F0502020204030204" charset="0"/>
                        </a:endParaRPr>
                      </a:p>
                      <a:p>
                        <a:pPr eaLnBrk="1" hangingPunct="1"/>
                        <a:endParaRPr lang="zh-CN"/>
                      </a:p>
                    </p:txBody>
                  </p:sp>
                  <p:sp>
                    <p:nvSpPr>
                      <p:cNvPr id="8" name="Text Box 17"/>
                      <p:cNvSpPr txBox="1">
                        <a:spLocks noChangeArrowheads="1"/>
                      </p:cNvSpPr>
                      <p:nvPr/>
                    </p:nvSpPr>
                    <p:spPr bwMode="auto">
                      <a:xfrm>
                        <a:off x="2860" y="2336"/>
                        <a:ext cx="570" cy="192"/>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IRQ9</a:t>
                        </a:r>
                        <a:endParaRPr lang="en-US" altLang="zh-CN" sz="1200">
                          <a:latin typeface="Calibri" panose="020F0502020204030204" charset="0"/>
                        </a:endParaRPr>
                      </a:p>
                      <a:p>
                        <a:pPr eaLnBrk="1" hangingPunct="1"/>
                        <a:endParaRPr lang="zh-CN" sz="1200">
                          <a:latin typeface="Calibri" panose="020F0502020204030204" charset="0"/>
                        </a:endParaRPr>
                      </a:p>
                    </p:txBody>
                  </p:sp>
                  <p:grpSp>
                    <p:nvGrpSpPr>
                      <p:cNvPr id="23601" name="Group 18"/>
                      <p:cNvGrpSpPr/>
                      <p:nvPr/>
                    </p:nvGrpSpPr>
                    <p:grpSpPr bwMode="auto">
                      <a:xfrm>
                        <a:off x="3100" y="2067"/>
                        <a:ext cx="1500" cy="2553"/>
                        <a:chOff x="3000" y="2067"/>
                        <a:chExt cx="1500" cy="2553"/>
                      </a:xfrm>
                    </p:grpSpPr>
                    <p:sp>
                      <p:nvSpPr>
                        <p:cNvPr id="9" name="Text Box 19"/>
                        <p:cNvSpPr txBox="1">
                          <a:spLocks noChangeArrowheads="1"/>
                        </p:cNvSpPr>
                        <p:nvPr/>
                      </p:nvSpPr>
                      <p:spPr bwMode="auto">
                        <a:xfrm>
                          <a:off x="3339" y="2067"/>
                          <a:ext cx="1161" cy="2549"/>
                        </a:xfrm>
                        <a:prstGeom prst="rect">
                          <a:avLst/>
                        </a:prstGeom>
                        <a:solidFill>
                          <a:srgbClr val="00FF00"/>
                        </a:solidFill>
                        <a:ln w="9525">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lnSpc>
                              <a:spcPts val="3200"/>
                            </a:lnSpc>
                          </a:pPr>
                          <a:r>
                            <a:rPr lang="en-US" altLang="zh-CN" sz="2000" dirty="0">
                              <a:latin typeface="Calibri" panose="020F0502020204030204" charset="0"/>
                            </a:rPr>
                            <a:t>IR0     INTA</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IR1      INT</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IR2</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IR3      </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IR4</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IR5</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IR6</a:t>
                          </a:r>
                          <a:endParaRPr lang="en-US" altLang="zh-CN" sz="2000" dirty="0">
                            <a:latin typeface="Calibri" panose="020F0502020204030204" charset="0"/>
                          </a:endParaRPr>
                        </a:p>
                        <a:p>
                          <a:pPr algn="just" eaLnBrk="1" hangingPunct="1">
                            <a:lnSpc>
                              <a:spcPts val="3200"/>
                            </a:lnSpc>
                          </a:pPr>
                          <a:r>
                            <a:rPr lang="en-US" altLang="zh-CN" sz="2000" dirty="0">
                              <a:latin typeface="Calibri" panose="020F0502020204030204" charset="0"/>
                            </a:rPr>
                            <a:t>IR7</a:t>
                          </a:r>
                          <a:endParaRPr lang="zh-CN" sz="2000" dirty="0">
                            <a:latin typeface="Calibri" panose="020F0502020204030204" charset="0"/>
                          </a:endParaRPr>
                        </a:p>
                      </p:txBody>
                    </p:sp>
                    <p:cxnSp>
                      <p:nvCxnSpPr>
                        <p:cNvPr id="23604" name="AutoShape 20"/>
                        <p:cNvCxnSpPr>
                          <a:cxnSpLocks noChangeShapeType="1"/>
                        </p:cNvCxnSpPr>
                        <p:nvPr/>
                      </p:nvCxnSpPr>
                      <p:spPr bwMode="auto">
                        <a:xfrm>
                          <a:off x="3000" y="2240"/>
                          <a:ext cx="360" cy="10"/>
                        </a:xfrm>
                        <a:prstGeom prst="straightConnector1">
                          <a:avLst/>
                        </a:prstGeom>
                        <a:noFill/>
                        <a:ln w="9525">
                          <a:solidFill>
                            <a:srgbClr val="000000"/>
                          </a:solidFill>
                          <a:round/>
                          <a:tailEnd type="triangle" w="med" len="med"/>
                        </a:ln>
                      </p:spPr>
                    </p:cxnSp>
                    <p:cxnSp>
                      <p:nvCxnSpPr>
                        <p:cNvPr id="23605" name="AutoShape 21"/>
                        <p:cNvCxnSpPr>
                          <a:cxnSpLocks noChangeShapeType="1"/>
                        </p:cNvCxnSpPr>
                        <p:nvPr/>
                      </p:nvCxnSpPr>
                      <p:spPr bwMode="auto">
                        <a:xfrm>
                          <a:off x="3000" y="2540"/>
                          <a:ext cx="360" cy="10"/>
                        </a:xfrm>
                        <a:prstGeom prst="straightConnector1">
                          <a:avLst/>
                        </a:prstGeom>
                        <a:noFill/>
                        <a:ln w="9525">
                          <a:solidFill>
                            <a:srgbClr val="000000"/>
                          </a:solidFill>
                          <a:round/>
                          <a:tailEnd type="triangle" w="med" len="med"/>
                        </a:ln>
                      </p:spPr>
                    </p:cxnSp>
                    <p:cxnSp>
                      <p:nvCxnSpPr>
                        <p:cNvPr id="23606" name="AutoShape 22"/>
                        <p:cNvCxnSpPr>
                          <a:cxnSpLocks noChangeShapeType="1"/>
                        </p:cNvCxnSpPr>
                        <p:nvPr/>
                      </p:nvCxnSpPr>
                      <p:spPr bwMode="auto">
                        <a:xfrm>
                          <a:off x="3000" y="2870"/>
                          <a:ext cx="360" cy="10"/>
                        </a:xfrm>
                        <a:prstGeom prst="straightConnector1">
                          <a:avLst/>
                        </a:prstGeom>
                        <a:noFill/>
                        <a:ln w="9525">
                          <a:solidFill>
                            <a:srgbClr val="000000"/>
                          </a:solidFill>
                          <a:round/>
                          <a:tailEnd type="triangle" w="med" len="med"/>
                        </a:ln>
                      </p:spPr>
                    </p:cxnSp>
                    <p:cxnSp>
                      <p:nvCxnSpPr>
                        <p:cNvPr id="23607" name="AutoShape 23"/>
                        <p:cNvCxnSpPr>
                          <a:cxnSpLocks noChangeShapeType="1"/>
                        </p:cNvCxnSpPr>
                        <p:nvPr/>
                      </p:nvCxnSpPr>
                      <p:spPr bwMode="auto">
                        <a:xfrm>
                          <a:off x="3000" y="3150"/>
                          <a:ext cx="360" cy="10"/>
                        </a:xfrm>
                        <a:prstGeom prst="straightConnector1">
                          <a:avLst/>
                        </a:prstGeom>
                        <a:noFill/>
                        <a:ln w="9525">
                          <a:solidFill>
                            <a:srgbClr val="000000"/>
                          </a:solidFill>
                          <a:round/>
                          <a:tailEnd type="triangle" w="med" len="med"/>
                        </a:ln>
                      </p:spPr>
                    </p:cxnSp>
                    <p:cxnSp>
                      <p:nvCxnSpPr>
                        <p:cNvPr id="23608" name="AutoShape 24"/>
                        <p:cNvCxnSpPr>
                          <a:cxnSpLocks noChangeShapeType="1"/>
                        </p:cNvCxnSpPr>
                        <p:nvPr/>
                      </p:nvCxnSpPr>
                      <p:spPr bwMode="auto">
                        <a:xfrm>
                          <a:off x="3000" y="3460"/>
                          <a:ext cx="360" cy="10"/>
                        </a:xfrm>
                        <a:prstGeom prst="straightConnector1">
                          <a:avLst/>
                        </a:prstGeom>
                        <a:noFill/>
                        <a:ln w="9525">
                          <a:solidFill>
                            <a:srgbClr val="000000"/>
                          </a:solidFill>
                          <a:round/>
                          <a:tailEnd type="triangle" w="med" len="med"/>
                        </a:ln>
                      </p:spPr>
                    </p:cxnSp>
                    <p:cxnSp>
                      <p:nvCxnSpPr>
                        <p:cNvPr id="10" name="AutoShape 25"/>
                        <p:cNvCxnSpPr>
                          <a:cxnSpLocks noChangeShapeType="1"/>
                        </p:cNvCxnSpPr>
                        <p:nvPr/>
                      </p:nvCxnSpPr>
                      <p:spPr bwMode="auto">
                        <a:xfrm>
                          <a:off x="3000" y="3760"/>
                          <a:ext cx="360" cy="10"/>
                        </a:xfrm>
                        <a:prstGeom prst="straightConnector1">
                          <a:avLst/>
                        </a:prstGeom>
                        <a:noFill/>
                        <a:ln w="9525">
                          <a:solidFill>
                            <a:srgbClr val="000000"/>
                          </a:solidFill>
                          <a:round/>
                          <a:tailEnd type="triangle" w="med" len="med"/>
                        </a:ln>
                      </p:spPr>
                    </p:cxnSp>
                    <p:cxnSp>
                      <p:nvCxnSpPr>
                        <p:cNvPr id="23610" name="AutoShape 26"/>
                        <p:cNvCxnSpPr>
                          <a:cxnSpLocks noChangeShapeType="1"/>
                        </p:cNvCxnSpPr>
                        <p:nvPr/>
                      </p:nvCxnSpPr>
                      <p:spPr bwMode="auto">
                        <a:xfrm>
                          <a:off x="3000" y="4080"/>
                          <a:ext cx="360" cy="10"/>
                        </a:xfrm>
                        <a:prstGeom prst="straightConnector1">
                          <a:avLst/>
                        </a:prstGeom>
                        <a:noFill/>
                        <a:ln w="9525">
                          <a:solidFill>
                            <a:srgbClr val="000000"/>
                          </a:solidFill>
                          <a:round/>
                          <a:tailEnd type="triangle" w="med" len="med"/>
                        </a:ln>
                      </p:spPr>
                    </p:cxnSp>
                    <p:cxnSp>
                      <p:nvCxnSpPr>
                        <p:cNvPr id="11" name="AutoShape 27"/>
                        <p:cNvCxnSpPr>
                          <a:cxnSpLocks noChangeShapeType="1"/>
                        </p:cNvCxnSpPr>
                        <p:nvPr/>
                      </p:nvCxnSpPr>
                      <p:spPr bwMode="auto">
                        <a:xfrm>
                          <a:off x="3000" y="4380"/>
                          <a:ext cx="360" cy="10"/>
                        </a:xfrm>
                        <a:prstGeom prst="straightConnector1">
                          <a:avLst/>
                        </a:prstGeom>
                        <a:noFill/>
                        <a:ln w="9525">
                          <a:solidFill>
                            <a:srgbClr val="000000"/>
                          </a:solidFill>
                          <a:round/>
                          <a:tailEnd type="triangle" w="med" len="med"/>
                        </a:ln>
                      </p:spPr>
                    </p:cxnSp>
                  </p:grpSp>
                  <p:sp>
                    <p:nvSpPr>
                      <p:cNvPr id="12" name="Text Box 28"/>
                      <p:cNvSpPr txBox="1">
                        <a:spLocks noChangeArrowheads="1"/>
                      </p:cNvSpPr>
                      <p:nvPr/>
                    </p:nvSpPr>
                    <p:spPr bwMode="auto">
                      <a:xfrm>
                        <a:off x="2895" y="1987"/>
                        <a:ext cx="476" cy="241"/>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IRQ8</a:t>
                        </a:r>
                        <a:endParaRPr lang="en-US" altLang="zh-CN" sz="1200"/>
                      </a:p>
                      <a:p>
                        <a:pPr eaLnBrk="1" hangingPunct="1"/>
                        <a:endParaRPr lang="zh-CN"/>
                      </a:p>
                    </p:txBody>
                  </p:sp>
                </p:grpSp>
              </p:grpSp>
              <p:grpSp>
                <p:nvGrpSpPr>
                  <p:cNvPr id="23564" name="Group 29"/>
                  <p:cNvGrpSpPr/>
                  <p:nvPr/>
                </p:nvGrpSpPr>
                <p:grpSpPr bwMode="auto">
                  <a:xfrm>
                    <a:off x="4590" y="1840"/>
                    <a:ext cx="2160" cy="2807"/>
                    <a:chOff x="4600" y="1840"/>
                    <a:chExt cx="2160" cy="2807"/>
                  </a:xfrm>
                </p:grpSpPr>
                <p:sp>
                  <p:nvSpPr>
                    <p:cNvPr id="23565" name="Text Box 30"/>
                    <p:cNvSpPr txBox="1">
                      <a:spLocks noChangeArrowheads="1"/>
                    </p:cNvSpPr>
                    <p:nvPr/>
                  </p:nvSpPr>
                  <p:spPr bwMode="auto">
                    <a:xfrm>
                      <a:off x="4810" y="3249"/>
                      <a:ext cx="570" cy="167"/>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IRQ4</a:t>
                      </a:r>
                      <a:endParaRPr lang="en-US" altLang="zh-CN" sz="1200">
                        <a:latin typeface="Calibri" panose="020F0502020204030204" charset="0"/>
                      </a:endParaRPr>
                    </a:p>
                    <a:p>
                      <a:pPr eaLnBrk="1" hangingPunct="1"/>
                      <a:endParaRPr lang="zh-CN" sz="1200">
                        <a:latin typeface="Calibri" panose="020F0502020204030204" charset="0"/>
                      </a:endParaRPr>
                    </a:p>
                  </p:txBody>
                </p:sp>
                <p:grpSp>
                  <p:nvGrpSpPr>
                    <p:cNvPr id="23566" name="Group 31"/>
                    <p:cNvGrpSpPr/>
                    <p:nvPr/>
                  </p:nvGrpSpPr>
                  <p:grpSpPr bwMode="auto">
                    <a:xfrm>
                      <a:off x="4600" y="1840"/>
                      <a:ext cx="2160" cy="2807"/>
                      <a:chOff x="4600" y="1840"/>
                      <a:chExt cx="2160" cy="2807"/>
                    </a:xfrm>
                  </p:grpSpPr>
                  <p:sp>
                    <p:nvSpPr>
                      <p:cNvPr id="23567" name="Text Box 32"/>
                      <p:cNvSpPr txBox="1">
                        <a:spLocks noChangeArrowheads="1"/>
                      </p:cNvSpPr>
                      <p:nvPr/>
                    </p:nvSpPr>
                    <p:spPr bwMode="auto">
                      <a:xfrm>
                        <a:off x="4810" y="3840"/>
                        <a:ext cx="570" cy="206"/>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IRQ6</a:t>
                        </a:r>
                        <a:endParaRPr lang="en-US" altLang="zh-CN" sz="1200">
                          <a:latin typeface="Calibri" panose="020F0502020204030204" charset="0"/>
                        </a:endParaRPr>
                      </a:p>
                      <a:p>
                        <a:pPr eaLnBrk="1" hangingPunct="1"/>
                        <a:endParaRPr lang="zh-CN"/>
                      </a:p>
                    </p:txBody>
                  </p:sp>
                  <p:sp>
                    <p:nvSpPr>
                      <p:cNvPr id="23568" name="Text Box 33"/>
                      <p:cNvSpPr txBox="1">
                        <a:spLocks noChangeArrowheads="1"/>
                      </p:cNvSpPr>
                      <p:nvPr/>
                    </p:nvSpPr>
                    <p:spPr bwMode="auto">
                      <a:xfrm>
                        <a:off x="4810" y="3571"/>
                        <a:ext cx="570" cy="189"/>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IRQ5</a:t>
                        </a:r>
                        <a:endParaRPr lang="en-US" altLang="zh-CN" sz="1200">
                          <a:latin typeface="Calibri" panose="020F0502020204030204" charset="0"/>
                        </a:endParaRPr>
                      </a:p>
                      <a:p>
                        <a:pPr eaLnBrk="1" hangingPunct="1"/>
                        <a:endParaRPr lang="zh-CN"/>
                      </a:p>
                    </p:txBody>
                  </p:sp>
                  <p:grpSp>
                    <p:nvGrpSpPr>
                      <p:cNvPr id="23569" name="Group 34"/>
                      <p:cNvGrpSpPr/>
                      <p:nvPr/>
                    </p:nvGrpSpPr>
                    <p:grpSpPr bwMode="auto">
                      <a:xfrm>
                        <a:off x="4600" y="1840"/>
                        <a:ext cx="2160" cy="2807"/>
                        <a:chOff x="4600" y="1840"/>
                        <a:chExt cx="2160" cy="2807"/>
                      </a:xfrm>
                    </p:grpSpPr>
                    <p:sp>
                      <p:nvSpPr>
                        <p:cNvPr id="23570" name="Text Box 35"/>
                        <p:cNvSpPr txBox="1">
                          <a:spLocks noChangeArrowheads="1"/>
                        </p:cNvSpPr>
                        <p:nvPr/>
                      </p:nvSpPr>
                      <p:spPr bwMode="auto">
                        <a:xfrm>
                          <a:off x="4840" y="2336"/>
                          <a:ext cx="570" cy="171"/>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a:t>
                          </a:r>
                          <a:endParaRPr lang="en-US" altLang="zh-CN" sz="1200">
                            <a:latin typeface="Calibri" panose="020F0502020204030204" charset="0"/>
                          </a:endParaRPr>
                        </a:p>
                        <a:p>
                          <a:pPr eaLnBrk="1" hangingPunct="1"/>
                          <a:endParaRPr lang="zh-CN"/>
                        </a:p>
                      </p:txBody>
                    </p:sp>
                    <p:grpSp>
                      <p:nvGrpSpPr>
                        <p:cNvPr id="23571" name="Group 36"/>
                        <p:cNvGrpSpPr/>
                        <p:nvPr/>
                      </p:nvGrpSpPr>
                      <p:grpSpPr bwMode="auto">
                        <a:xfrm>
                          <a:off x="4600" y="1840"/>
                          <a:ext cx="2160" cy="2807"/>
                          <a:chOff x="4600" y="1840"/>
                          <a:chExt cx="2160" cy="2807"/>
                        </a:xfrm>
                      </p:grpSpPr>
                      <p:sp>
                        <p:nvSpPr>
                          <p:cNvPr id="23572" name="Text Box 37"/>
                          <p:cNvSpPr txBox="1">
                            <a:spLocks noChangeArrowheads="1"/>
                          </p:cNvSpPr>
                          <p:nvPr/>
                        </p:nvSpPr>
                        <p:spPr bwMode="auto">
                          <a:xfrm>
                            <a:off x="4838" y="2036"/>
                            <a:ext cx="570" cy="193"/>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IRQ0</a:t>
                            </a:r>
                            <a:endParaRPr lang="en-US" altLang="zh-CN" sz="1200">
                              <a:latin typeface="Calibri" panose="020F0502020204030204" charset="0"/>
                            </a:endParaRPr>
                          </a:p>
                          <a:p>
                            <a:pPr eaLnBrk="1" hangingPunct="1"/>
                            <a:endParaRPr lang="zh-CN"/>
                          </a:p>
                        </p:txBody>
                      </p:sp>
                      <p:grpSp>
                        <p:nvGrpSpPr>
                          <p:cNvPr id="23573" name="Group 38"/>
                          <p:cNvGrpSpPr/>
                          <p:nvPr/>
                        </p:nvGrpSpPr>
                        <p:grpSpPr bwMode="auto">
                          <a:xfrm>
                            <a:off x="4600" y="1840"/>
                            <a:ext cx="2160" cy="2807"/>
                            <a:chOff x="4600" y="1840"/>
                            <a:chExt cx="2160" cy="2807"/>
                          </a:xfrm>
                        </p:grpSpPr>
                        <p:sp>
                          <p:nvSpPr>
                            <p:cNvPr id="23574" name="Text Box 39"/>
                            <p:cNvSpPr txBox="1">
                              <a:spLocks noChangeArrowheads="1"/>
                            </p:cNvSpPr>
                            <p:nvPr/>
                          </p:nvSpPr>
                          <p:spPr bwMode="auto">
                            <a:xfrm>
                              <a:off x="4810" y="4204"/>
                              <a:ext cx="570" cy="174"/>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IRQ7</a:t>
                              </a:r>
                              <a:endParaRPr lang="en-US" altLang="zh-CN" sz="1200">
                                <a:latin typeface="Calibri" panose="020F0502020204030204" charset="0"/>
                              </a:endParaRPr>
                            </a:p>
                            <a:p>
                              <a:pPr eaLnBrk="1" hangingPunct="1"/>
                              <a:endParaRPr lang="zh-CN"/>
                            </a:p>
                          </p:txBody>
                        </p:sp>
                        <p:grpSp>
                          <p:nvGrpSpPr>
                            <p:cNvPr id="23575" name="Group 40"/>
                            <p:cNvGrpSpPr/>
                            <p:nvPr/>
                          </p:nvGrpSpPr>
                          <p:grpSpPr bwMode="auto">
                            <a:xfrm>
                              <a:off x="4600" y="1840"/>
                              <a:ext cx="2160" cy="2807"/>
                              <a:chOff x="4600" y="1840"/>
                              <a:chExt cx="2160" cy="2807"/>
                            </a:xfrm>
                          </p:grpSpPr>
                          <p:sp>
                            <p:nvSpPr>
                              <p:cNvPr id="23576" name="Text Box 41"/>
                              <p:cNvSpPr txBox="1">
                                <a:spLocks noChangeArrowheads="1"/>
                              </p:cNvSpPr>
                              <p:nvPr/>
                            </p:nvSpPr>
                            <p:spPr bwMode="auto">
                              <a:xfrm>
                                <a:off x="4810" y="2927"/>
                                <a:ext cx="570" cy="200"/>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IRQ3</a:t>
                                </a:r>
                                <a:endParaRPr lang="en-US" altLang="zh-CN" sz="1200">
                                  <a:latin typeface="Calibri" panose="020F0502020204030204" charset="0"/>
                                </a:endParaRPr>
                              </a:p>
                              <a:p>
                                <a:pPr eaLnBrk="1" hangingPunct="1"/>
                                <a:endParaRPr lang="zh-CN"/>
                              </a:p>
                            </p:txBody>
                          </p:sp>
                          <p:cxnSp>
                            <p:nvCxnSpPr>
                              <p:cNvPr id="23577" name="AutoShape 42"/>
                              <p:cNvCxnSpPr>
                                <a:cxnSpLocks noChangeShapeType="1"/>
                              </p:cNvCxnSpPr>
                              <p:nvPr/>
                            </p:nvCxnSpPr>
                            <p:spPr bwMode="auto">
                              <a:xfrm>
                                <a:off x="6440" y="2240"/>
                                <a:ext cx="320" cy="0"/>
                              </a:xfrm>
                              <a:prstGeom prst="straightConnector1">
                                <a:avLst/>
                              </a:prstGeom>
                              <a:noFill/>
                              <a:ln w="9525">
                                <a:solidFill>
                                  <a:srgbClr val="000000"/>
                                </a:solidFill>
                                <a:round/>
                              </a:ln>
                            </p:spPr>
                          </p:cxnSp>
                          <p:cxnSp>
                            <p:nvCxnSpPr>
                              <p:cNvPr id="23578" name="AutoShape 43"/>
                              <p:cNvCxnSpPr>
                                <a:cxnSpLocks noChangeShapeType="1"/>
                              </p:cNvCxnSpPr>
                              <p:nvPr/>
                            </p:nvCxnSpPr>
                            <p:spPr bwMode="auto">
                              <a:xfrm>
                                <a:off x="6440" y="2550"/>
                                <a:ext cx="320" cy="0"/>
                              </a:xfrm>
                              <a:prstGeom prst="straightConnector1">
                                <a:avLst/>
                              </a:prstGeom>
                              <a:noFill/>
                              <a:ln w="9525">
                                <a:solidFill>
                                  <a:srgbClr val="000000"/>
                                </a:solidFill>
                                <a:round/>
                              </a:ln>
                            </p:spPr>
                          </p:cxnSp>
                          <p:cxnSp>
                            <p:nvCxnSpPr>
                              <p:cNvPr id="23579" name="AutoShape 44"/>
                              <p:cNvCxnSpPr>
                                <a:cxnSpLocks noChangeShapeType="1"/>
                              </p:cNvCxnSpPr>
                              <p:nvPr/>
                            </p:nvCxnSpPr>
                            <p:spPr bwMode="auto">
                              <a:xfrm>
                                <a:off x="4600" y="2190"/>
                                <a:ext cx="140" cy="1"/>
                              </a:xfrm>
                              <a:prstGeom prst="straightConnector1">
                                <a:avLst/>
                              </a:prstGeom>
                              <a:noFill/>
                              <a:ln w="9525">
                                <a:solidFill>
                                  <a:srgbClr val="000000"/>
                                </a:solidFill>
                                <a:round/>
                              </a:ln>
                            </p:spPr>
                          </p:cxnSp>
                          <p:cxnSp>
                            <p:nvCxnSpPr>
                              <p:cNvPr id="23580" name="AutoShape 45"/>
                              <p:cNvCxnSpPr>
                                <a:cxnSpLocks noChangeShapeType="1"/>
                              </p:cNvCxnSpPr>
                              <p:nvPr/>
                            </p:nvCxnSpPr>
                            <p:spPr bwMode="auto">
                              <a:xfrm flipV="1">
                                <a:off x="4740" y="1840"/>
                                <a:ext cx="0" cy="350"/>
                              </a:xfrm>
                              <a:prstGeom prst="straightConnector1">
                                <a:avLst/>
                              </a:prstGeom>
                              <a:noFill/>
                              <a:ln w="9525">
                                <a:solidFill>
                                  <a:srgbClr val="000000"/>
                                </a:solidFill>
                                <a:round/>
                              </a:ln>
                            </p:spPr>
                          </p:cxnSp>
                          <p:cxnSp>
                            <p:nvCxnSpPr>
                              <p:cNvPr id="23581" name="AutoShape 46"/>
                              <p:cNvCxnSpPr>
                                <a:cxnSpLocks noChangeShapeType="1"/>
                              </p:cNvCxnSpPr>
                              <p:nvPr/>
                            </p:nvCxnSpPr>
                            <p:spPr bwMode="auto">
                              <a:xfrm>
                                <a:off x="4740" y="1840"/>
                                <a:ext cx="1830" cy="0"/>
                              </a:xfrm>
                              <a:prstGeom prst="straightConnector1">
                                <a:avLst/>
                              </a:prstGeom>
                              <a:noFill/>
                              <a:ln w="9525">
                                <a:solidFill>
                                  <a:srgbClr val="000000"/>
                                </a:solidFill>
                                <a:round/>
                              </a:ln>
                            </p:spPr>
                          </p:cxnSp>
                          <p:cxnSp>
                            <p:nvCxnSpPr>
                              <p:cNvPr id="23582" name="AutoShape 47"/>
                              <p:cNvCxnSpPr>
                                <a:cxnSpLocks noChangeShapeType="1"/>
                              </p:cNvCxnSpPr>
                              <p:nvPr/>
                            </p:nvCxnSpPr>
                            <p:spPr bwMode="auto">
                              <a:xfrm flipV="1">
                                <a:off x="6570" y="1840"/>
                                <a:ext cx="0" cy="400"/>
                              </a:xfrm>
                              <a:prstGeom prst="straightConnector1">
                                <a:avLst/>
                              </a:prstGeom>
                              <a:noFill/>
                              <a:ln w="9525">
                                <a:solidFill>
                                  <a:srgbClr val="000000"/>
                                </a:solidFill>
                                <a:round/>
                              </a:ln>
                            </p:spPr>
                          </p:cxnSp>
                          <p:cxnSp>
                            <p:nvCxnSpPr>
                              <p:cNvPr id="23583" name="AutoShape 48"/>
                              <p:cNvCxnSpPr>
                                <a:cxnSpLocks noChangeShapeType="1"/>
                              </p:cNvCxnSpPr>
                              <p:nvPr/>
                            </p:nvCxnSpPr>
                            <p:spPr bwMode="auto">
                              <a:xfrm>
                                <a:off x="4620" y="2550"/>
                                <a:ext cx="220" cy="0"/>
                              </a:xfrm>
                              <a:prstGeom prst="straightConnector1">
                                <a:avLst/>
                              </a:prstGeom>
                              <a:noFill/>
                              <a:ln w="9525">
                                <a:solidFill>
                                  <a:srgbClr val="000000"/>
                                </a:solidFill>
                                <a:round/>
                              </a:ln>
                            </p:spPr>
                          </p:cxnSp>
                          <p:cxnSp>
                            <p:nvCxnSpPr>
                              <p:cNvPr id="23584" name="AutoShape 49"/>
                              <p:cNvCxnSpPr>
                                <a:cxnSpLocks noChangeShapeType="1"/>
                              </p:cNvCxnSpPr>
                              <p:nvPr/>
                            </p:nvCxnSpPr>
                            <p:spPr bwMode="auto">
                              <a:xfrm>
                                <a:off x="4980" y="2250"/>
                                <a:ext cx="360" cy="10"/>
                              </a:xfrm>
                              <a:prstGeom prst="straightConnector1">
                                <a:avLst/>
                              </a:prstGeom>
                              <a:noFill/>
                              <a:ln w="9525">
                                <a:solidFill>
                                  <a:srgbClr val="000000"/>
                                </a:solidFill>
                                <a:round/>
                                <a:tailEnd type="triangle" w="med" len="med"/>
                              </a:ln>
                            </p:spPr>
                          </p:cxnSp>
                          <p:cxnSp>
                            <p:nvCxnSpPr>
                              <p:cNvPr id="23585" name="AutoShape 50"/>
                              <p:cNvCxnSpPr>
                                <a:cxnSpLocks noChangeShapeType="1"/>
                              </p:cNvCxnSpPr>
                              <p:nvPr/>
                            </p:nvCxnSpPr>
                            <p:spPr bwMode="auto">
                              <a:xfrm>
                                <a:off x="4980" y="4390"/>
                                <a:ext cx="360" cy="10"/>
                              </a:xfrm>
                              <a:prstGeom prst="straightConnector1">
                                <a:avLst/>
                              </a:prstGeom>
                              <a:noFill/>
                              <a:ln w="9525">
                                <a:solidFill>
                                  <a:srgbClr val="000000"/>
                                </a:solidFill>
                                <a:round/>
                                <a:tailEnd type="triangle" w="med" len="med"/>
                              </a:ln>
                            </p:spPr>
                          </p:cxnSp>
                          <p:cxnSp>
                            <p:nvCxnSpPr>
                              <p:cNvPr id="23586" name="AutoShape 52"/>
                              <p:cNvCxnSpPr>
                                <a:cxnSpLocks noChangeShapeType="1"/>
                              </p:cNvCxnSpPr>
                              <p:nvPr/>
                            </p:nvCxnSpPr>
                            <p:spPr bwMode="auto">
                              <a:xfrm>
                                <a:off x="4960" y="3790"/>
                                <a:ext cx="360" cy="10"/>
                              </a:xfrm>
                              <a:prstGeom prst="straightConnector1">
                                <a:avLst/>
                              </a:prstGeom>
                              <a:noFill/>
                              <a:ln w="9525">
                                <a:solidFill>
                                  <a:srgbClr val="000000"/>
                                </a:solidFill>
                                <a:round/>
                                <a:tailEnd type="triangle" w="med" len="med"/>
                              </a:ln>
                            </p:spPr>
                          </p:cxnSp>
                          <p:cxnSp>
                            <p:nvCxnSpPr>
                              <p:cNvPr id="23587" name="AutoShape 53"/>
                              <p:cNvCxnSpPr>
                                <a:cxnSpLocks noChangeShapeType="1"/>
                              </p:cNvCxnSpPr>
                              <p:nvPr/>
                            </p:nvCxnSpPr>
                            <p:spPr bwMode="auto">
                              <a:xfrm>
                                <a:off x="4960" y="4070"/>
                                <a:ext cx="360" cy="10"/>
                              </a:xfrm>
                              <a:prstGeom prst="straightConnector1">
                                <a:avLst/>
                              </a:prstGeom>
                              <a:noFill/>
                              <a:ln w="9525">
                                <a:solidFill>
                                  <a:srgbClr val="000000"/>
                                </a:solidFill>
                                <a:round/>
                                <a:tailEnd type="triangle" w="med" len="med"/>
                              </a:ln>
                            </p:spPr>
                          </p:cxnSp>
                          <p:cxnSp>
                            <p:nvCxnSpPr>
                              <p:cNvPr id="23588" name="AutoShape 54"/>
                              <p:cNvCxnSpPr>
                                <a:cxnSpLocks noChangeShapeType="1"/>
                              </p:cNvCxnSpPr>
                              <p:nvPr/>
                            </p:nvCxnSpPr>
                            <p:spPr bwMode="auto">
                              <a:xfrm flipV="1">
                                <a:off x="4860" y="2530"/>
                                <a:ext cx="0" cy="340"/>
                              </a:xfrm>
                              <a:prstGeom prst="straightConnector1">
                                <a:avLst/>
                              </a:prstGeom>
                              <a:noFill/>
                              <a:ln w="9525">
                                <a:solidFill>
                                  <a:srgbClr val="000000"/>
                                </a:solidFill>
                                <a:round/>
                              </a:ln>
                            </p:spPr>
                          </p:cxnSp>
                          <p:cxnSp>
                            <p:nvCxnSpPr>
                              <p:cNvPr id="23589" name="AutoShape 55"/>
                              <p:cNvCxnSpPr>
                                <a:cxnSpLocks noChangeShapeType="1"/>
                              </p:cNvCxnSpPr>
                              <p:nvPr/>
                            </p:nvCxnSpPr>
                            <p:spPr bwMode="auto">
                              <a:xfrm>
                                <a:off x="4930" y="3450"/>
                                <a:ext cx="360" cy="10"/>
                              </a:xfrm>
                              <a:prstGeom prst="straightConnector1">
                                <a:avLst/>
                              </a:prstGeom>
                              <a:noFill/>
                              <a:ln w="9525">
                                <a:solidFill>
                                  <a:srgbClr val="000000"/>
                                </a:solidFill>
                                <a:round/>
                                <a:tailEnd type="triangle" w="med" len="med"/>
                              </a:ln>
                            </p:spPr>
                          </p:cxnSp>
                          <p:cxnSp>
                            <p:nvCxnSpPr>
                              <p:cNvPr id="23590" name="AutoShape 56"/>
                              <p:cNvCxnSpPr>
                                <a:cxnSpLocks noChangeShapeType="1"/>
                              </p:cNvCxnSpPr>
                              <p:nvPr/>
                            </p:nvCxnSpPr>
                            <p:spPr bwMode="auto">
                              <a:xfrm>
                                <a:off x="4930" y="3160"/>
                                <a:ext cx="360" cy="10"/>
                              </a:xfrm>
                              <a:prstGeom prst="straightConnector1">
                                <a:avLst/>
                              </a:prstGeom>
                              <a:noFill/>
                              <a:ln w="9525">
                                <a:solidFill>
                                  <a:srgbClr val="000000"/>
                                </a:solidFill>
                                <a:round/>
                                <a:tailEnd type="triangle" w="med" len="med"/>
                              </a:ln>
                            </p:spPr>
                          </p:cxnSp>
                          <p:sp>
                            <p:nvSpPr>
                              <p:cNvPr id="23609" name="Text Box 57"/>
                              <p:cNvSpPr txBox="1">
                                <a:spLocks noChangeArrowheads="1"/>
                              </p:cNvSpPr>
                              <p:nvPr/>
                            </p:nvSpPr>
                            <p:spPr bwMode="auto">
                              <a:xfrm>
                                <a:off x="5355" y="2044"/>
                                <a:ext cx="1149" cy="2603"/>
                              </a:xfrm>
                              <a:prstGeom prst="rect">
                                <a:avLst/>
                              </a:prstGeom>
                              <a:solidFill>
                                <a:srgbClr val="CC99FF"/>
                              </a:solidFill>
                              <a:ln w="9525">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lnSpc>
                                    <a:spcPts val="3200"/>
                                  </a:lnSpc>
                                </a:pPr>
                                <a:r>
                                  <a:rPr lang="en-US" altLang="zh-CN" sz="2000">
                                    <a:latin typeface="Calibri" panose="020F0502020204030204" charset="0"/>
                                  </a:rPr>
                                  <a:t>IR0    INTA</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IR1     INT</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IR2</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IR3</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IR4</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IR5</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IR6</a:t>
                                </a:r>
                                <a:endParaRPr lang="en-US" altLang="zh-CN" sz="2000">
                                  <a:latin typeface="Calibri" panose="020F0502020204030204" charset="0"/>
                                </a:endParaRPr>
                              </a:p>
                              <a:p>
                                <a:pPr algn="just" eaLnBrk="1" hangingPunct="1">
                                  <a:lnSpc>
                                    <a:spcPts val="3200"/>
                                  </a:lnSpc>
                                </a:pPr>
                                <a:r>
                                  <a:rPr lang="en-US" altLang="zh-CN" sz="2000">
                                    <a:latin typeface="Calibri" panose="020F0502020204030204" charset="0"/>
                                  </a:rPr>
                                  <a:t>IR7</a:t>
                                </a:r>
                                <a:endParaRPr lang="zh-CN" sz="2000">
                                  <a:latin typeface="Calibri" panose="020F0502020204030204" charset="0"/>
                                </a:endParaRPr>
                              </a:p>
                            </p:txBody>
                          </p:sp>
                          <p:cxnSp>
                            <p:nvCxnSpPr>
                              <p:cNvPr id="23592" name="AutoShape 51"/>
                              <p:cNvCxnSpPr>
                                <a:cxnSpLocks noChangeShapeType="1"/>
                              </p:cNvCxnSpPr>
                              <p:nvPr/>
                            </p:nvCxnSpPr>
                            <p:spPr bwMode="auto">
                              <a:xfrm>
                                <a:off x="4980" y="2530"/>
                                <a:ext cx="360" cy="10"/>
                              </a:xfrm>
                              <a:prstGeom prst="straightConnector1">
                                <a:avLst/>
                              </a:prstGeom>
                              <a:noFill/>
                              <a:ln w="9525">
                                <a:solidFill>
                                  <a:srgbClr val="000000"/>
                                </a:solidFill>
                                <a:round/>
                                <a:tailEnd type="triangle" w="med" len="med"/>
                              </a:ln>
                            </p:spPr>
                          </p:cxnSp>
                        </p:grpSp>
                      </p:grpSp>
                    </p:grpSp>
                  </p:grpSp>
                </p:grpSp>
              </p:grpSp>
            </p:grpSp>
            <p:cxnSp>
              <p:nvCxnSpPr>
                <p:cNvPr id="23562" name="AutoShape 58"/>
                <p:cNvCxnSpPr>
                  <a:cxnSpLocks noChangeShapeType="1"/>
                </p:cNvCxnSpPr>
                <p:nvPr/>
              </p:nvCxnSpPr>
              <p:spPr bwMode="auto">
                <a:xfrm>
                  <a:off x="4860" y="2870"/>
                  <a:ext cx="420" cy="11"/>
                </a:xfrm>
                <a:prstGeom prst="straightConnector1">
                  <a:avLst/>
                </a:prstGeom>
                <a:noFill/>
                <a:ln w="9525">
                  <a:solidFill>
                    <a:srgbClr val="000000"/>
                  </a:solidFill>
                  <a:round/>
                </a:ln>
              </p:spPr>
            </p:cxnSp>
          </p:grpSp>
        </p:grpSp>
        <p:sp>
          <p:nvSpPr>
            <p:cNvPr id="23611" name="Text Box 59"/>
            <p:cNvSpPr txBox="1">
              <a:spLocks noChangeArrowheads="1"/>
            </p:cNvSpPr>
            <p:nvPr/>
          </p:nvSpPr>
          <p:spPr bwMode="auto">
            <a:xfrm>
              <a:off x="6048" y="2873"/>
              <a:ext cx="386" cy="1711"/>
            </a:xfrm>
            <a:prstGeom prst="rect">
              <a:avLst/>
            </a:prstGeom>
            <a:solidFill>
              <a:srgbClr val="FFFF00"/>
            </a:solidFill>
            <a:ln w="9525">
              <a:noFill/>
              <a:miter lim="800000"/>
            </a:ln>
          </p:spPr>
          <p:txBody>
            <a:bodyPr/>
            <a:lstStyle/>
            <a:p>
              <a:pPr>
                <a:defRPr/>
              </a:pPr>
              <a:r>
                <a:rPr lang="en-US" altLang="zh-CN" sz="2010" dirty="0">
                  <a:latin typeface="Calibri" panose="020F0502020204030204" charset="0"/>
                  <a:ea typeface="宋体" panose="02010600030101010101" pitchFamily="2" charset="-122"/>
                  <a:cs typeface="+mn-cs"/>
                </a:rPr>
                <a:t>8259A</a:t>
              </a:r>
              <a:endParaRPr lang="en-US" altLang="zh-CN" sz="2010" dirty="0">
                <a:latin typeface="Calibri" panose="020F0502020204030204" charset="0"/>
                <a:ea typeface="宋体" panose="02010600030101010101" pitchFamily="2" charset="-122"/>
                <a:cs typeface="+mn-cs"/>
              </a:endParaRPr>
            </a:p>
            <a:p>
              <a:pPr>
                <a:defRPr/>
              </a:pPr>
              <a:r>
                <a:rPr lang="zh-CN" altLang="en-US" sz="2010" dirty="0">
                  <a:latin typeface="Calibri" panose="020F0502020204030204" charset="0"/>
                  <a:ea typeface="宋体" panose="02010600030101010101" pitchFamily="2" charset="-122"/>
                  <a:cs typeface="+mn-cs"/>
                </a:rPr>
                <a:t>主片</a:t>
              </a:r>
              <a:endParaRPr lang="zh-CN" altLang="zh-CN" sz="2010" dirty="0">
                <a:latin typeface="Calibri" panose="020F0502020204030204" charset="0"/>
                <a:ea typeface="宋体" panose="02010600030101010101" pitchFamily="2" charset="-122"/>
                <a:cs typeface="+mn-cs"/>
              </a:endParaRPr>
            </a:p>
          </p:txBody>
        </p:sp>
        <p:sp>
          <p:nvSpPr>
            <p:cNvPr id="23612" name="Text Box 60"/>
            <p:cNvSpPr txBox="1">
              <a:spLocks noChangeArrowheads="1"/>
            </p:cNvSpPr>
            <p:nvPr/>
          </p:nvSpPr>
          <p:spPr bwMode="auto">
            <a:xfrm>
              <a:off x="4220" y="2927"/>
              <a:ext cx="411" cy="1634"/>
            </a:xfrm>
            <a:prstGeom prst="rect">
              <a:avLst/>
            </a:prstGeom>
            <a:solidFill>
              <a:srgbClr val="FFC000"/>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a:latin typeface="Calibri" panose="020F0502020204030204" charset="0"/>
                </a:rPr>
                <a:t>8</a:t>
              </a:r>
              <a:endParaRPr lang="en-US" altLang="zh-CN" sz="2000">
                <a:latin typeface="Calibri" panose="020F0502020204030204" charset="0"/>
              </a:endParaRPr>
            </a:p>
            <a:p>
              <a:pPr eaLnBrk="1" hangingPunct="1"/>
              <a:r>
                <a:rPr lang="en-US" altLang="zh-CN" sz="2000">
                  <a:latin typeface="Calibri" panose="020F0502020204030204" charset="0"/>
                </a:rPr>
                <a:t>2</a:t>
              </a:r>
              <a:endParaRPr lang="en-US" altLang="zh-CN" sz="2000">
                <a:latin typeface="Calibri" panose="020F0502020204030204" charset="0"/>
              </a:endParaRPr>
            </a:p>
            <a:p>
              <a:pPr eaLnBrk="1" hangingPunct="1"/>
              <a:r>
                <a:rPr lang="en-US" altLang="zh-CN" sz="2000">
                  <a:latin typeface="Calibri" panose="020F0502020204030204" charset="0"/>
                </a:rPr>
                <a:t>5</a:t>
              </a:r>
              <a:endParaRPr lang="en-US" altLang="zh-CN" sz="2000">
                <a:latin typeface="Calibri" panose="020F0502020204030204" charset="0"/>
              </a:endParaRPr>
            </a:p>
            <a:p>
              <a:pPr eaLnBrk="1" hangingPunct="1"/>
              <a:r>
                <a:rPr lang="en-US" altLang="zh-CN" sz="2000">
                  <a:latin typeface="Calibri" panose="020F0502020204030204" charset="0"/>
                </a:rPr>
                <a:t>9A</a:t>
              </a:r>
              <a:endParaRPr lang="en-US" altLang="zh-CN" sz="2000">
                <a:latin typeface="Calibri" panose="020F0502020204030204" charset="0"/>
              </a:endParaRPr>
            </a:p>
            <a:p>
              <a:pPr eaLnBrk="1" hangingPunct="1"/>
              <a:r>
                <a:rPr lang="zh-CN" altLang="en-US" sz="2000">
                  <a:latin typeface="Calibri" panose="020F0502020204030204" charset="0"/>
                </a:rPr>
                <a:t>从片</a:t>
              </a:r>
              <a:endParaRPr lang="zh-CN" sz="2000">
                <a:latin typeface="Calibri" panose="020F0502020204030204" charset="0"/>
              </a:endParaRPr>
            </a:p>
          </p:txBody>
        </p:sp>
      </p:grpSp>
      <p:sp>
        <p:nvSpPr>
          <p:cNvPr id="13" name="标题 12"/>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8259A</a:t>
            </a:r>
            <a:r>
              <a:rPr lang="zh-CN" altLang="zh-CN" dirty="0">
                <a:latin typeface="华文新魏" charset="0"/>
                <a:ea typeface="华文新魏" charset="0"/>
                <a:cs typeface="华文新魏" charset="0"/>
              </a:rPr>
              <a:t>中断控制器</a:t>
            </a:r>
            <a:endParaRPr kumimoji="1" lang="zh-CN" altLang="en-US" dirty="0"/>
          </a:p>
        </p:txBody>
      </p:sp>
      <p:sp>
        <p:nvSpPr>
          <p:cNvPr id="60"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中断描述符表</a:t>
            </a:r>
            <a:endParaRPr kumimoji="1" lang="zh-CN" altLang="en-US" dirty="0"/>
          </a:p>
        </p:txBody>
      </p:sp>
      <p:sp>
        <p:nvSpPr>
          <p:cNvPr id="3" name="内容占位符 2"/>
          <p:cNvSpPr>
            <a:spLocks noGrp="1"/>
          </p:cNvSpPr>
          <p:nvPr>
            <p:ph idx="1"/>
          </p:nvPr>
        </p:nvSpPr>
        <p:spPr/>
        <p:txBody>
          <a:bodyPr/>
          <a:lstStyle/>
          <a:p>
            <a:r>
              <a:rPr lang="en-US" altLang="zh-CN" dirty="0">
                <a:latin typeface="STXinwei" panose="02010800040101010101" pitchFamily="2" charset="-122"/>
                <a:ea typeface="STXinwei" panose="02010800040101010101" pitchFamily="2" charset="-122"/>
                <a:cs typeface="华文新魏" charset="0"/>
              </a:rPr>
              <a:t>Linux</a:t>
            </a:r>
            <a:r>
              <a:rPr lang="zh-CN" altLang="zh-CN" dirty="0">
                <a:latin typeface="STXinwei" panose="02010800040101010101" pitchFamily="2" charset="-122"/>
                <a:ea typeface="STXinwei" panose="02010800040101010101" pitchFamily="2" charset="-122"/>
                <a:cs typeface="华文新魏" charset="0"/>
              </a:rPr>
              <a:t>系统要处理</a:t>
            </a:r>
            <a:r>
              <a:rPr lang="en-US" altLang="zh-CN" dirty="0">
                <a:latin typeface="STXinwei" panose="02010800040101010101" pitchFamily="2" charset="-122"/>
                <a:ea typeface="STXinwei" panose="02010800040101010101" pitchFamily="2" charset="-122"/>
                <a:cs typeface="华文新魏" charset="0"/>
              </a:rPr>
              <a:t>3</a:t>
            </a:r>
            <a:r>
              <a:rPr lang="zh-CN" altLang="zh-CN" dirty="0">
                <a:latin typeface="STXinwei" panose="02010800040101010101" pitchFamily="2" charset="-122"/>
                <a:ea typeface="STXinwei" panose="02010800040101010101" pitchFamily="2" charset="-122"/>
                <a:cs typeface="华文新魏" charset="0"/>
              </a:rPr>
              <a:t>种门机制</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中断门</a:t>
            </a:r>
            <a:r>
              <a:rPr lang="en-US" altLang="zh-CN" dirty="0">
                <a:latin typeface="STXinwei" panose="02010800040101010101" pitchFamily="2" charset="-122"/>
                <a:ea typeface="STXinwei" panose="02010800040101010101" pitchFamily="2" charset="-122"/>
                <a:cs typeface="华文新魏" charset="0"/>
              </a:rPr>
              <a:t>(interrupt gate)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用于</a:t>
            </a:r>
            <a:r>
              <a:rPr lang="zh-CN" altLang="zh-CN" dirty="0">
                <a:solidFill>
                  <a:srgbClr val="FF0000"/>
                </a:solidFill>
                <a:latin typeface="STXinwei" panose="02010800040101010101" pitchFamily="2" charset="-122"/>
                <a:ea typeface="STXinwei" panose="02010800040101010101" pitchFamily="2" charset="-122"/>
                <a:cs typeface="华文新魏" charset="0"/>
              </a:rPr>
              <a:t>关中断</a:t>
            </a:r>
            <a:r>
              <a:rPr lang="zh-CN" altLang="zh-CN" dirty="0">
                <a:latin typeface="STXinwei" panose="02010800040101010101" pitchFamily="2" charset="-122"/>
                <a:ea typeface="STXinwei" panose="02010800040101010101" pitchFamily="2" charset="-122"/>
                <a:cs typeface="华文新魏" charset="0"/>
              </a:rPr>
              <a:t>的中断或异常处理</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陷阱门</a:t>
            </a:r>
            <a:r>
              <a:rPr lang="en-US" altLang="zh-CN" dirty="0">
                <a:latin typeface="STXinwei" panose="02010800040101010101" pitchFamily="2" charset="-122"/>
                <a:ea typeface="STXinwei" panose="02010800040101010101" pitchFamily="2" charset="-122"/>
                <a:cs typeface="华文新魏" charset="0"/>
              </a:rPr>
              <a:t>(trap gate)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用于</a:t>
            </a:r>
            <a:r>
              <a:rPr lang="zh-CN" altLang="zh-CN" dirty="0">
                <a:solidFill>
                  <a:srgbClr val="FF0000"/>
                </a:solidFill>
                <a:latin typeface="STXinwei" panose="02010800040101010101" pitchFamily="2" charset="-122"/>
                <a:ea typeface="STXinwei" panose="02010800040101010101" pitchFamily="2" charset="-122"/>
                <a:cs typeface="华文新魏" charset="0"/>
              </a:rPr>
              <a:t>开中断</a:t>
            </a:r>
            <a:r>
              <a:rPr lang="zh-CN" altLang="zh-CN" dirty="0">
                <a:latin typeface="STXinwei" panose="02010800040101010101" pitchFamily="2" charset="-122"/>
                <a:ea typeface="STXinwei" panose="02010800040101010101" pitchFamily="2" charset="-122"/>
                <a:cs typeface="华文新魏" charset="0"/>
              </a:rPr>
              <a:t>的异常处理</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系统门</a:t>
            </a:r>
            <a:r>
              <a:rPr lang="en-US" altLang="zh-CN" dirty="0">
                <a:latin typeface="STXinwei" panose="02010800040101010101" pitchFamily="2" charset="-122"/>
                <a:ea typeface="STXinwei" panose="02010800040101010101" pitchFamily="2" charset="-122"/>
                <a:cs typeface="华文新魏" charset="0"/>
              </a:rPr>
              <a:t>(system gate)</a:t>
            </a:r>
            <a:r>
              <a:rPr lang="zh-CN" altLang="zh-CN" dirty="0">
                <a:latin typeface="STXinwei" panose="02010800040101010101" pitchFamily="2" charset="-122"/>
                <a:ea typeface="STXinwei" panose="02010800040101010101" pitchFamily="2" charset="-122"/>
                <a:cs typeface="华文新魏" charset="0"/>
              </a:rPr>
              <a:t>：用于系统调用</a:t>
            </a:r>
            <a:endParaRPr lang="en-US" altLang="zh-CN" dirty="0">
              <a:latin typeface="STXinwei" panose="02010800040101010101" pitchFamily="2" charset="-122"/>
              <a:ea typeface="STXinwei" panose="02010800040101010101" pitchFamily="2" charset="-122"/>
              <a:cs typeface="华文新魏" charset="0"/>
            </a:endParaRPr>
          </a:p>
          <a:p>
            <a:r>
              <a:rPr lang="zh-CN" altLang="zh-CN" dirty="0">
                <a:latin typeface="STXinwei" panose="02010800040101010101" pitchFamily="2" charset="-122"/>
                <a:ea typeface="STXinwei" panose="02010800040101010101" pitchFamily="2" charset="-122"/>
                <a:cs typeface="华文新魏" charset="0"/>
              </a:rPr>
              <a:t>中断描述符表（</a:t>
            </a:r>
            <a:r>
              <a:rPr lang="en-US" altLang="zh-CN" dirty="0">
                <a:latin typeface="STXinwei" panose="02010800040101010101" pitchFamily="2" charset="-122"/>
                <a:ea typeface="STXinwei" panose="02010800040101010101" pitchFamily="2" charset="-122"/>
                <a:cs typeface="华文新魏" charset="0"/>
              </a:rPr>
              <a:t>Interrupt Descriptor Table</a:t>
            </a:r>
            <a:r>
              <a:rPr lang="zh-CN" altLang="zh-CN" dirty="0">
                <a:latin typeface="STXinwei" panose="02010800040101010101" pitchFamily="2" charset="-122"/>
                <a:ea typeface="STXinwei" panose="02010800040101010101" pitchFamily="2" charset="-122"/>
                <a:cs typeface="华文新魏" charset="0"/>
              </a:rPr>
              <a:t>，</a:t>
            </a:r>
            <a:r>
              <a:rPr lang="en-US" altLang="zh-CN" dirty="0">
                <a:latin typeface="STXinwei" panose="02010800040101010101" pitchFamily="2" charset="-122"/>
                <a:ea typeface="STXinwei" panose="02010800040101010101" pitchFamily="2" charset="-122"/>
                <a:cs typeface="华文新魏" charset="0"/>
              </a:rPr>
              <a:t>IDT</a:t>
            </a:r>
            <a:r>
              <a:rPr lang="zh-CN" altLang="zh-CN" dirty="0">
                <a:latin typeface="STXinwei" panose="02010800040101010101" pitchFamily="2" charset="-122"/>
                <a:ea typeface="STXinwei" panose="02010800040101010101" pitchFamily="2" charset="-122"/>
                <a:cs typeface="华文新魏" charset="0"/>
              </a:rPr>
              <a:t>）</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latin typeface="STXinwei" panose="02010800040101010101" pitchFamily="2" charset="-122"/>
                <a:ea typeface="STXinwei" panose="02010800040101010101" pitchFamily="2" charset="-122"/>
                <a:cs typeface="华文新魏" charset="0"/>
              </a:rPr>
              <a:t>包含 ２５６个表项，每个中断／异常都对应一个</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latin typeface="STXinwei" panose="02010800040101010101" pitchFamily="2" charset="-122"/>
                <a:ea typeface="STXinwei" panose="02010800040101010101" pitchFamily="2" charset="-122"/>
                <a:cs typeface="华文新魏" charset="0"/>
              </a:rPr>
              <a:t>每个表项称为一个</a:t>
            </a:r>
            <a:r>
              <a:rPr lang="zh-CN" altLang="zh-CN" dirty="0">
                <a:solidFill>
                  <a:srgbClr val="0000FF"/>
                </a:solidFill>
                <a:latin typeface="STXinwei" panose="02010800040101010101" pitchFamily="2" charset="-122"/>
                <a:ea typeface="STXinwei" panose="02010800040101010101" pitchFamily="2" charset="-122"/>
                <a:cs typeface="华文新魏" charset="0"/>
              </a:rPr>
              <a:t>门描述符</a:t>
            </a:r>
            <a:r>
              <a:rPr lang="en-US" altLang="zh-CN" dirty="0">
                <a:latin typeface="STXinwei" panose="02010800040101010101" pitchFamily="2" charset="-122"/>
                <a:ea typeface="STXinwei" panose="02010800040101010101" pitchFamily="2" charset="-122"/>
                <a:cs typeface="华文新魏" charset="0"/>
              </a:rPr>
              <a:t>(gate descriptor)</a:t>
            </a:r>
            <a:r>
              <a:rPr lang="zh-CN" altLang="zh-CN" dirty="0">
                <a:latin typeface="STXinwei" panose="02010800040101010101" pitchFamily="2" charset="-122"/>
                <a:ea typeface="STXinwei" panose="02010800040101010101" pitchFamily="2" charset="-122"/>
                <a:cs typeface="华文新魏" charset="0"/>
              </a:rPr>
              <a:t>，作用是把程序控制权转交给中断／异常处理程序</a:t>
            </a:r>
            <a:endParaRPr lang="en-US" altLang="zh-CN" dirty="0">
              <a:latin typeface="STXinwei" panose="02010800040101010101" pitchFamily="2" charset="-122"/>
              <a:ea typeface="STXinwei" panose="02010800040101010101" pitchFamily="2" charset="-122"/>
              <a:cs typeface="华文新魏" charset="0"/>
            </a:endParaRPr>
          </a:p>
          <a:p>
            <a:r>
              <a:rPr lang="en-US" altLang="zh-CN" dirty="0">
                <a:latin typeface="STXinwei" panose="02010800040101010101" pitchFamily="2" charset="-122"/>
                <a:ea typeface="STXinwei" panose="02010800040101010101" pitchFamily="2" charset="-122"/>
              </a:rPr>
              <a:t>IDT</a:t>
            </a:r>
            <a:r>
              <a:rPr lang="zh-CN" altLang="en-US" dirty="0">
                <a:latin typeface="STXinwei" panose="02010800040101010101" pitchFamily="2" charset="-122"/>
                <a:ea typeface="STXinwei" panose="02010800040101010101" pitchFamily="2" charset="-122"/>
              </a:rPr>
              <a:t>的位置由</a:t>
            </a:r>
            <a:r>
              <a:rPr lang="en-US" altLang="zh-CN" dirty="0">
                <a:latin typeface="STXinwei" panose="02010800040101010101" pitchFamily="2" charset="-122"/>
                <a:ea typeface="STXinwei" panose="02010800040101010101" pitchFamily="2" charset="-122"/>
              </a:rPr>
              <a:t>CPU</a:t>
            </a:r>
            <a:r>
              <a:rPr lang="zh-CN" altLang="en-US" dirty="0">
                <a:latin typeface="STXinwei" panose="02010800040101010101" pitchFamily="2" charset="-122"/>
                <a:ea typeface="STXinwei" panose="02010800040101010101" pitchFamily="2" charset="-122"/>
              </a:rPr>
              <a:t>的中断描述符表寄存器</a:t>
            </a:r>
            <a:r>
              <a:rPr lang="en-US" altLang="zh-CN" dirty="0" err="1">
                <a:solidFill>
                  <a:srgbClr val="FF0000"/>
                </a:solidFill>
                <a:latin typeface="STXinwei" panose="02010800040101010101" pitchFamily="2" charset="-122"/>
                <a:ea typeface="STXinwei" panose="02010800040101010101" pitchFamily="2" charset="-122"/>
              </a:rPr>
              <a:t>idtr</a:t>
            </a:r>
            <a:r>
              <a:rPr lang="zh-CN" altLang="en-US" dirty="0">
                <a:latin typeface="STXinwei" panose="02010800040101010101" pitchFamily="2" charset="-122"/>
                <a:ea typeface="STXinwei" panose="02010800040101010101" pitchFamily="2" charset="-122"/>
              </a:rPr>
              <a:t>确定</a:t>
            </a:r>
            <a:endParaRPr lang="zh-CN" altLang="en-US"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idtr</a:t>
            </a:r>
            <a:r>
              <a:rPr lang="zh-CN" altLang="en-US" dirty="0">
                <a:latin typeface="STXinwei" panose="02010800040101010101" pitchFamily="2" charset="-122"/>
                <a:ea typeface="STXinwei" panose="02010800040101010101" pitchFamily="2" charset="-122"/>
              </a:rPr>
              <a:t>是一个</a:t>
            </a:r>
            <a:r>
              <a:rPr lang="en-US" altLang="zh-CN" dirty="0">
                <a:solidFill>
                  <a:srgbClr val="FF0000"/>
                </a:solidFill>
                <a:latin typeface="STXinwei" panose="02010800040101010101" pitchFamily="2" charset="-122"/>
                <a:ea typeface="STXinwei" panose="02010800040101010101" pitchFamily="2" charset="-122"/>
              </a:rPr>
              <a:t>48</a:t>
            </a:r>
            <a:r>
              <a:rPr lang="zh-CN" altLang="en-US" dirty="0">
                <a:solidFill>
                  <a:srgbClr val="FF0000"/>
                </a:solidFill>
                <a:latin typeface="STXinwei" panose="02010800040101010101" pitchFamily="2" charset="-122"/>
                <a:ea typeface="STXinwei" panose="02010800040101010101" pitchFamily="2" charset="-122"/>
              </a:rPr>
              <a:t>位</a:t>
            </a:r>
            <a:r>
              <a:rPr lang="zh-CN" altLang="en-US" dirty="0">
                <a:latin typeface="STXinwei" panose="02010800040101010101" pitchFamily="2" charset="-122"/>
                <a:ea typeface="STXinwei" panose="02010800040101010101" pitchFamily="2" charset="-122"/>
              </a:rPr>
              <a:t>寄存器</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高</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位是</a:t>
            </a:r>
            <a:r>
              <a:rPr lang="en-US" altLang="zh-CN" dirty="0">
                <a:solidFill>
                  <a:srgbClr val="FF0000"/>
                </a:solidFill>
                <a:latin typeface="STXinwei" panose="02010800040101010101" pitchFamily="2" charset="-122"/>
                <a:ea typeface="STXinwei" panose="02010800040101010101" pitchFamily="2" charset="-122"/>
              </a:rPr>
              <a:t>IDT</a:t>
            </a:r>
            <a:r>
              <a:rPr lang="zh-CN" altLang="en-US" dirty="0">
                <a:solidFill>
                  <a:srgbClr val="FF0000"/>
                </a:solidFill>
                <a:latin typeface="STXinwei" panose="02010800040101010101" pitchFamily="2" charset="-122"/>
                <a:ea typeface="STXinwei" panose="02010800040101010101" pitchFamily="2" charset="-122"/>
              </a:rPr>
              <a:t>基址</a:t>
            </a:r>
            <a:r>
              <a:rPr lang="zh-CN" altLang="en-US" dirty="0">
                <a:latin typeface="STXinwei" panose="02010800040101010101" pitchFamily="2" charset="-122"/>
                <a:ea typeface="STXinwei" panose="02010800040101010101" pitchFamily="2" charset="-122"/>
              </a:rPr>
              <a:t>，低</a:t>
            </a:r>
            <a:r>
              <a:rPr lang="en-US" altLang="zh-CN" dirty="0">
                <a:latin typeface="STXinwei" panose="02010800040101010101" pitchFamily="2" charset="-122"/>
                <a:ea typeface="STXinwei" panose="02010800040101010101" pitchFamily="2" charset="-122"/>
              </a:rPr>
              <a:t>16</a:t>
            </a:r>
            <a:r>
              <a:rPr lang="zh-CN" altLang="en-US" dirty="0">
                <a:latin typeface="STXinwei" panose="02010800040101010101" pitchFamily="2" charset="-122"/>
                <a:ea typeface="STXinwei" panose="02010800040101010101" pitchFamily="2" charset="-122"/>
              </a:rPr>
              <a:t>位为</a:t>
            </a:r>
            <a:r>
              <a:rPr lang="en-US" altLang="zh-CN" dirty="0">
                <a:solidFill>
                  <a:srgbClr val="FF0000"/>
                </a:solidFill>
                <a:latin typeface="STXinwei" panose="02010800040101010101" pitchFamily="2" charset="-122"/>
                <a:ea typeface="STXinwei" panose="02010800040101010101" pitchFamily="2" charset="-122"/>
              </a:rPr>
              <a:t>IDT</a:t>
            </a:r>
            <a:r>
              <a:rPr lang="zh-CN" altLang="en-US" dirty="0">
                <a:solidFill>
                  <a:srgbClr val="FF0000"/>
                </a:solidFill>
                <a:latin typeface="STXinwei" panose="02010800040101010101" pitchFamily="2" charset="-122"/>
                <a:ea typeface="STXinwei" panose="02010800040101010101" pitchFamily="2" charset="-122"/>
              </a:rPr>
              <a:t>界限</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通常为</a:t>
            </a:r>
            <a:r>
              <a:rPr lang="en-US" altLang="zh-CN" dirty="0">
                <a:latin typeface="STXinwei" panose="02010800040101010101" pitchFamily="2" charset="-122"/>
                <a:ea typeface="STXinwei" panose="02010800040101010101" pitchFamily="2" charset="-122"/>
              </a:rPr>
              <a:t>2k=256*8)</a:t>
            </a:r>
            <a:r>
              <a:rPr lang="zh-CN" altLang="en-US" dirty="0">
                <a:latin typeface="STXinwei" panose="02010800040101010101" pitchFamily="2" charset="-122"/>
                <a:ea typeface="STXinwei" panose="02010800040101010101" pitchFamily="2" charset="-122"/>
              </a:rPr>
              <a:t> </a:t>
            </a:r>
            <a:endParaRPr lang="zh-CN" altLang="en-US" dirty="0">
              <a:latin typeface="STXinwei" panose="02010800040101010101" pitchFamily="2" charset="-122"/>
              <a:ea typeface="STXinwei" panose="02010800040101010101" pitchFamily="2" charset="-122"/>
            </a:endParaRPr>
          </a:p>
          <a:p>
            <a:pPr lvl="1"/>
            <a:endParaRPr lang="en-US" altLang="zh-CN"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2"/>
          <p:cNvGrpSpPr/>
          <p:nvPr/>
        </p:nvGrpSpPr>
        <p:grpSpPr bwMode="auto">
          <a:xfrm>
            <a:off x="2051050" y="1231900"/>
            <a:ext cx="4662488" cy="5221288"/>
            <a:chOff x="5907" y="6172"/>
            <a:chExt cx="3040" cy="5202"/>
          </a:xfrm>
        </p:grpSpPr>
        <p:grpSp>
          <p:nvGrpSpPr>
            <p:cNvPr id="25604" name="Group 3"/>
            <p:cNvGrpSpPr/>
            <p:nvPr/>
          </p:nvGrpSpPr>
          <p:grpSpPr bwMode="auto">
            <a:xfrm>
              <a:off x="5907" y="6172"/>
              <a:ext cx="3040" cy="4560"/>
              <a:chOff x="5287" y="211"/>
              <a:chExt cx="3040" cy="4560"/>
            </a:xfrm>
          </p:grpSpPr>
          <p:sp>
            <p:nvSpPr>
              <p:cNvPr id="60420" name="Text Box 4"/>
              <p:cNvSpPr txBox="1">
                <a:spLocks noChangeArrowheads="1"/>
              </p:cNvSpPr>
              <p:nvPr/>
            </p:nvSpPr>
            <p:spPr bwMode="auto">
              <a:xfrm>
                <a:off x="6347" y="1234"/>
                <a:ext cx="1930" cy="468"/>
              </a:xfrm>
              <a:prstGeom prst="rect">
                <a:avLst/>
              </a:prstGeom>
              <a:solidFill>
                <a:schemeClr val="accent5">
                  <a:lumMod val="9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2800">
                    <a:solidFill>
                      <a:schemeClr val="tx1"/>
                    </a:solidFill>
                    <a:latin typeface="STXinwei" panose="02010800040101010101" pitchFamily="2" charset="-122"/>
                    <a:ea typeface="STXinwei" panose="02010800040101010101" pitchFamily="2" charset="-122"/>
                    <a:cs typeface="华文新魏" charset="0"/>
                  </a:rPr>
                  <a:t>中断描述符表</a:t>
                </a:r>
                <a:r>
                  <a:rPr lang="en-US" altLang="zh-CN" sz="2800">
                    <a:solidFill>
                      <a:schemeClr val="tx1"/>
                    </a:solidFill>
                    <a:latin typeface="STXinwei" panose="02010800040101010101" pitchFamily="2" charset="-122"/>
                    <a:ea typeface="STXinwei" panose="02010800040101010101" pitchFamily="2" charset="-122"/>
                    <a:cs typeface="华文新魏" charset="0"/>
                  </a:rPr>
                  <a:t>IDT</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nvGrpSpPr>
              <p:cNvPr id="25607" name="Group 5"/>
              <p:cNvGrpSpPr/>
              <p:nvPr/>
            </p:nvGrpSpPr>
            <p:grpSpPr bwMode="auto">
              <a:xfrm>
                <a:off x="5287" y="211"/>
                <a:ext cx="3040" cy="4560"/>
                <a:chOff x="5287" y="211"/>
                <a:chExt cx="3040" cy="4560"/>
              </a:xfrm>
            </p:grpSpPr>
            <p:sp>
              <p:nvSpPr>
                <p:cNvPr id="60422" name="Text Box 6"/>
                <p:cNvSpPr txBox="1">
                  <a:spLocks noChangeArrowheads="1"/>
                </p:cNvSpPr>
                <p:nvPr/>
              </p:nvSpPr>
              <p:spPr bwMode="auto">
                <a:xfrm>
                  <a:off x="6743" y="211"/>
                  <a:ext cx="760" cy="468"/>
                </a:xfrm>
                <a:prstGeom prst="rect">
                  <a:avLst/>
                </a:prstGeom>
                <a:solidFill>
                  <a:schemeClr val="accent5">
                    <a:lumMod val="9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2800">
                      <a:solidFill>
                        <a:schemeClr val="tx1"/>
                      </a:solidFill>
                      <a:latin typeface="STXinwei" panose="02010800040101010101" pitchFamily="2" charset="-122"/>
                      <a:ea typeface="STXinwei" panose="02010800040101010101" pitchFamily="2" charset="-122"/>
                      <a:cs typeface="华文新魏" charset="0"/>
                    </a:rPr>
                    <a:t>IDTR</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nvGrpSpPr>
                <p:cNvPr id="25609" name="Group 7"/>
                <p:cNvGrpSpPr/>
                <p:nvPr/>
              </p:nvGrpSpPr>
              <p:grpSpPr bwMode="auto">
                <a:xfrm>
                  <a:off x="5287" y="684"/>
                  <a:ext cx="3040" cy="4087"/>
                  <a:chOff x="5813" y="8272"/>
                  <a:chExt cx="3040" cy="4087"/>
                </a:xfrm>
              </p:grpSpPr>
              <p:grpSp>
                <p:nvGrpSpPr>
                  <p:cNvPr id="25610" name="Group 8"/>
                  <p:cNvGrpSpPr/>
                  <p:nvPr/>
                </p:nvGrpSpPr>
                <p:grpSpPr bwMode="auto">
                  <a:xfrm>
                    <a:off x="5813" y="8272"/>
                    <a:ext cx="3040" cy="468"/>
                    <a:chOff x="4970" y="2071"/>
                    <a:chExt cx="3040" cy="468"/>
                  </a:xfrm>
                </p:grpSpPr>
                <p:sp>
                  <p:nvSpPr>
                    <p:cNvPr id="60425" name="Text Box 9"/>
                    <p:cNvSpPr txBox="1">
                      <a:spLocks noChangeArrowheads="1"/>
                    </p:cNvSpPr>
                    <p:nvPr/>
                  </p:nvSpPr>
                  <p:spPr bwMode="auto">
                    <a:xfrm>
                      <a:off x="4970" y="2071"/>
                      <a:ext cx="3040" cy="468"/>
                    </a:xfrm>
                    <a:prstGeom prst="rect">
                      <a:avLst/>
                    </a:prstGeom>
                    <a:solidFill>
                      <a:schemeClr val="accent5">
                        <a:lumMod val="90000"/>
                      </a:schemeClr>
                    </a:solidFill>
                    <a:ln w="12700">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2800" dirty="0">
                          <a:solidFill>
                            <a:schemeClr val="tx1"/>
                          </a:solidFill>
                          <a:latin typeface="STXinwei" panose="02010800040101010101" pitchFamily="2" charset="-122"/>
                          <a:ea typeface="STXinwei" panose="02010800040101010101" pitchFamily="2" charset="-122"/>
                          <a:cs typeface="华文新魏" charset="0"/>
                        </a:rPr>
                        <a:t>  IDT</a:t>
                      </a:r>
                      <a:r>
                        <a:rPr lang="zh-CN" altLang="en-US" sz="2800" dirty="0">
                          <a:solidFill>
                            <a:schemeClr val="tx1"/>
                          </a:solidFill>
                          <a:latin typeface="STXinwei" panose="02010800040101010101" pitchFamily="2" charset="-122"/>
                          <a:ea typeface="STXinwei" panose="02010800040101010101" pitchFamily="2" charset="-122"/>
                          <a:cs typeface="华文新魏" charset="0"/>
                        </a:rPr>
                        <a:t>表基址           </a:t>
                      </a:r>
                      <a:r>
                        <a:rPr lang="en-US" altLang="zh-CN" sz="2800" dirty="0">
                          <a:solidFill>
                            <a:schemeClr val="tx1"/>
                          </a:solidFill>
                          <a:latin typeface="STXinwei" panose="02010800040101010101" pitchFamily="2" charset="-122"/>
                          <a:ea typeface="STXinwei" panose="02010800040101010101" pitchFamily="2" charset="-122"/>
                          <a:cs typeface="华文新魏" charset="0"/>
                        </a:rPr>
                        <a:t>IDT</a:t>
                      </a:r>
                      <a:r>
                        <a:rPr lang="zh-CN" altLang="en-US" sz="2800" dirty="0">
                          <a:solidFill>
                            <a:schemeClr val="tx1"/>
                          </a:solidFill>
                          <a:latin typeface="STXinwei" panose="02010800040101010101" pitchFamily="2" charset="-122"/>
                          <a:ea typeface="STXinwei" panose="02010800040101010101" pitchFamily="2" charset="-122"/>
                          <a:cs typeface="华文新魏" charset="0"/>
                        </a:rPr>
                        <a:t>界限</a:t>
                      </a:r>
                      <a:endParaRPr lang="zh-CN" sz="2800" dirty="0">
                        <a:solidFill>
                          <a:schemeClr val="tx1"/>
                        </a:solidFill>
                        <a:latin typeface="STXinwei" panose="02010800040101010101" pitchFamily="2" charset="-122"/>
                        <a:ea typeface="STXinwei" panose="02010800040101010101" pitchFamily="2" charset="-122"/>
                        <a:cs typeface="华文新魏" charset="0"/>
                      </a:endParaRPr>
                    </a:p>
                  </p:txBody>
                </p:sp>
                <p:cxnSp>
                  <p:nvCxnSpPr>
                    <p:cNvPr id="25620" name="AutoShape 10"/>
                    <p:cNvCxnSpPr>
                      <a:cxnSpLocks noChangeShapeType="1"/>
                    </p:cNvCxnSpPr>
                    <p:nvPr/>
                  </p:nvCxnSpPr>
                  <p:spPr bwMode="auto">
                    <a:xfrm>
                      <a:off x="6754" y="2071"/>
                      <a:ext cx="0" cy="468"/>
                    </a:xfrm>
                    <a:prstGeom prst="straightConnector1">
                      <a:avLst/>
                    </a:prstGeom>
                    <a:noFill/>
                    <a:ln w="9525">
                      <a:solidFill>
                        <a:srgbClr val="000000"/>
                      </a:solidFill>
                      <a:round/>
                    </a:ln>
                  </p:spPr>
                </p:cxnSp>
              </p:grpSp>
              <p:cxnSp>
                <p:nvCxnSpPr>
                  <p:cNvPr id="25611" name="AutoShape 11"/>
                  <p:cNvCxnSpPr>
                    <a:cxnSpLocks noChangeShapeType="1"/>
                  </p:cNvCxnSpPr>
                  <p:nvPr/>
                </p:nvCxnSpPr>
                <p:spPr bwMode="auto">
                  <a:xfrm flipH="1">
                    <a:off x="6423" y="8740"/>
                    <a:ext cx="10" cy="551"/>
                  </a:xfrm>
                  <a:prstGeom prst="straightConnector1">
                    <a:avLst/>
                  </a:prstGeom>
                  <a:noFill/>
                  <a:ln w="9525">
                    <a:solidFill>
                      <a:srgbClr val="000000"/>
                    </a:solidFill>
                    <a:round/>
                  </a:ln>
                </p:spPr>
              </p:cxnSp>
              <p:cxnSp>
                <p:nvCxnSpPr>
                  <p:cNvPr id="25612" name="AutoShape 12"/>
                  <p:cNvCxnSpPr>
                    <a:cxnSpLocks noChangeShapeType="1"/>
                  </p:cNvCxnSpPr>
                  <p:nvPr/>
                </p:nvCxnSpPr>
                <p:spPr bwMode="auto">
                  <a:xfrm>
                    <a:off x="6423" y="9291"/>
                    <a:ext cx="450" cy="1"/>
                  </a:xfrm>
                  <a:prstGeom prst="straightConnector1">
                    <a:avLst/>
                  </a:prstGeom>
                  <a:noFill/>
                  <a:ln w="9525">
                    <a:solidFill>
                      <a:srgbClr val="000000"/>
                    </a:solidFill>
                    <a:round/>
                    <a:tailEnd type="triangle" w="med" len="med"/>
                  </a:ln>
                </p:spPr>
              </p:cxnSp>
              <p:sp>
                <p:nvSpPr>
                  <p:cNvPr id="25613" name="Text Box 13"/>
                  <p:cNvSpPr txBox="1">
                    <a:spLocks noChangeArrowheads="1"/>
                  </p:cNvSpPr>
                  <p:nvPr/>
                </p:nvSpPr>
                <p:spPr bwMode="auto">
                  <a:xfrm>
                    <a:off x="6873" y="9291"/>
                    <a:ext cx="1980" cy="3068"/>
                  </a:xfrm>
                  <a:prstGeom prst="rect">
                    <a:avLst/>
                  </a:prstGeom>
                  <a:solidFill>
                    <a:srgbClr val="CC99FF"/>
                  </a:solidFill>
                  <a:ln w="12700">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255</a:t>
                    </a: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254</a:t>
                    </a: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en-US" altLang="zh-CN" sz="1500">
                        <a:latin typeface="STXinwei" panose="02010800040101010101" pitchFamily="2" charset="-122"/>
                        <a:ea typeface="STXinwei" panose="02010800040101010101" pitchFamily="2" charset="-122"/>
                      </a:rPr>
                      <a:t>….</a:t>
                    </a: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3</a:t>
                    </a: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a:t>
                    </a: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1</a:t>
                    </a:r>
                    <a:endParaRPr lang="en-US" altLang="zh-CN" sz="1500">
                      <a:latin typeface="STXinwei" panose="02010800040101010101" pitchFamily="2" charset="-122"/>
                      <a:ea typeface="STXinwei" panose="02010800040101010101" pitchFamily="2" charset="-122"/>
                    </a:endParaRPr>
                  </a:p>
                  <a:p>
                    <a:pPr eaLnBrk="1" hangingPunct="1">
                      <a:spcAft>
                        <a:spcPts val="1200"/>
                      </a:spcAft>
                    </a:pPr>
                    <a:endParaRPr lang="zh-CN">
                      <a:latin typeface="STXinwei" panose="02010800040101010101" pitchFamily="2" charset="-122"/>
                      <a:ea typeface="STXinwei" panose="02010800040101010101" pitchFamily="2" charset="-122"/>
                    </a:endParaRPr>
                  </a:p>
                </p:txBody>
              </p:sp>
              <p:sp>
                <p:nvSpPr>
                  <p:cNvPr id="25614" name="Line 14"/>
                  <p:cNvSpPr>
                    <a:spLocks noChangeShapeType="1"/>
                  </p:cNvSpPr>
                  <p:nvPr/>
                </p:nvSpPr>
                <p:spPr bwMode="auto">
                  <a:xfrm flipH="1">
                    <a:off x="6873" y="9731"/>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5" name="Line 15"/>
                  <p:cNvSpPr>
                    <a:spLocks noChangeShapeType="1"/>
                  </p:cNvSpPr>
                  <p:nvPr/>
                </p:nvSpPr>
                <p:spPr bwMode="auto">
                  <a:xfrm flipH="1">
                    <a:off x="6873" y="10108"/>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6" name="Line 16"/>
                  <p:cNvSpPr>
                    <a:spLocks noChangeShapeType="1"/>
                  </p:cNvSpPr>
                  <p:nvPr/>
                </p:nvSpPr>
                <p:spPr bwMode="auto">
                  <a:xfrm flipH="1">
                    <a:off x="6873" y="11128"/>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7" name="Line 17"/>
                  <p:cNvSpPr>
                    <a:spLocks noChangeShapeType="1"/>
                  </p:cNvSpPr>
                  <p:nvPr/>
                </p:nvSpPr>
                <p:spPr bwMode="auto">
                  <a:xfrm flipH="1">
                    <a:off x="6873" y="11551"/>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8" name="Line 18"/>
                  <p:cNvSpPr>
                    <a:spLocks noChangeShapeType="1"/>
                  </p:cNvSpPr>
                  <p:nvPr/>
                </p:nvSpPr>
                <p:spPr bwMode="auto">
                  <a:xfrm flipH="1">
                    <a:off x="6873" y="11929"/>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grpSp>
          </p:grpSp>
        </p:grpSp>
        <p:sp>
          <p:nvSpPr>
            <p:cNvPr id="60435" name="Text Box 19"/>
            <p:cNvSpPr txBox="1">
              <a:spLocks noChangeArrowheads="1"/>
            </p:cNvSpPr>
            <p:nvPr/>
          </p:nvSpPr>
          <p:spPr bwMode="auto">
            <a:xfrm>
              <a:off x="7050" y="10906"/>
              <a:ext cx="1721" cy="468"/>
            </a:xfrm>
            <a:prstGeom prst="rect">
              <a:avLst/>
            </a:prstGeom>
            <a:solidFill>
              <a:schemeClr val="accent5">
                <a:lumMod val="9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2800">
                  <a:solidFill>
                    <a:schemeClr val="tx1"/>
                  </a:solidFill>
                  <a:latin typeface="STXinwei" panose="02010800040101010101" pitchFamily="2" charset="-122"/>
                  <a:ea typeface="STXinwei" panose="02010800040101010101" pitchFamily="2" charset="-122"/>
                  <a:cs typeface="华文新魏" charset="0"/>
                </a:rPr>
                <a:t>  IDT</a:t>
              </a:r>
              <a:r>
                <a:rPr lang="zh-CN" altLang="en-US" sz="2800">
                  <a:solidFill>
                    <a:schemeClr val="tx1"/>
                  </a:solidFill>
                  <a:latin typeface="STXinwei" panose="02010800040101010101" pitchFamily="2" charset="-122"/>
                  <a:ea typeface="STXinwei" panose="02010800040101010101" pitchFamily="2" charset="-122"/>
                  <a:cs typeface="华文新魏" charset="0"/>
                </a:rPr>
                <a:t>和</a:t>
              </a:r>
              <a:r>
                <a:rPr lang="en-US" altLang="zh-CN" sz="2800">
                  <a:solidFill>
                    <a:schemeClr val="tx1"/>
                  </a:solidFill>
                  <a:latin typeface="STXinwei" panose="02010800040101010101" pitchFamily="2" charset="-122"/>
                  <a:ea typeface="STXinwei" panose="02010800040101010101" pitchFamily="2" charset="-122"/>
                  <a:cs typeface="华文新魏" charset="0"/>
                </a:rPr>
                <a:t>IDTR</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中断描述符表</a:t>
            </a:r>
            <a:endParaRPr kumimoji="1" lang="zh-CN" altLang="en-US" dirty="0"/>
          </a:p>
        </p:txBody>
      </p:sp>
      <p:sp>
        <p:nvSpPr>
          <p:cNvPr id="21"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a:xfrm>
            <a:off x="8532813" y="6428184"/>
            <a:ext cx="586408" cy="457200"/>
          </a:xfrm>
        </p:spPr>
        <p:txBody>
          <a:bodyPr/>
          <a:lstStyle/>
          <a:p>
            <a:fld id="{3B449458-56B2-47EE-ACF4-E7A1AA93B056}" type="slidenum">
              <a:rPr lang="en-US" altLang="zh-CN"/>
            </a:fld>
            <a:endParaRPr lang="en-US" altLang="zh-CN"/>
          </a:p>
        </p:txBody>
      </p:sp>
      <p:sp>
        <p:nvSpPr>
          <p:cNvPr id="882690" name="Rectangle 2"/>
          <p:cNvSpPr>
            <a:spLocks noGrp="1" noChangeArrowheads="1"/>
          </p:cNvSpPr>
          <p:nvPr>
            <p:ph type="title"/>
          </p:nvPr>
        </p:nvSpPr>
        <p:spPr/>
        <p:txBody>
          <a:bodyPr/>
          <a:lstStyle/>
          <a:p>
            <a:r>
              <a:rPr lang="en-US" altLang="zh-CN" dirty="0"/>
              <a:t>3</a:t>
            </a:r>
            <a:r>
              <a:rPr lang="zh-CN" altLang="en-US" dirty="0"/>
              <a:t>种门的类型描述符</a:t>
            </a:r>
            <a:endParaRPr lang="zh-CN" altLang="en-US" dirty="0"/>
          </a:p>
        </p:txBody>
      </p:sp>
      <p:sp>
        <p:nvSpPr>
          <p:cNvPr id="882691" name="Rectangle 3"/>
          <p:cNvSpPr>
            <a:spLocks noGrp="1" noChangeArrowheads="1"/>
          </p:cNvSpPr>
          <p:nvPr>
            <p:ph type="body" idx="1"/>
          </p:nvPr>
        </p:nvSpPr>
        <p:spPr/>
        <p:txBody>
          <a:bodyPr/>
          <a:lstStyle/>
          <a:p>
            <a:r>
              <a:rPr lang="zh-CN" altLang="en-US"/>
              <a:t>每个描述占</a:t>
            </a:r>
            <a:r>
              <a:rPr lang="en-US" altLang="zh-CN"/>
              <a:t>8</a:t>
            </a:r>
            <a:r>
              <a:rPr lang="zh-CN" altLang="en-US"/>
              <a:t>个字节</a:t>
            </a:r>
            <a:endParaRPr lang="zh-CN" altLang="en-US"/>
          </a:p>
        </p:txBody>
      </p:sp>
      <p:sp>
        <p:nvSpPr>
          <p:cNvPr id="882692" name="Rectangle 4"/>
          <p:cNvSpPr>
            <a:spLocks noChangeArrowheads="1"/>
          </p:cNvSpPr>
          <p:nvPr/>
        </p:nvSpPr>
        <p:spPr bwMode="auto">
          <a:xfrm>
            <a:off x="457200" y="1719263"/>
            <a:ext cx="8229600" cy="4411662"/>
          </a:xfrm>
          <a:prstGeom prst="rect">
            <a:avLst/>
          </a:prstGeom>
          <a:noFill/>
          <a:ln w="9525">
            <a:noFill/>
            <a:miter lim="800000"/>
          </a:ln>
          <a:effectLst/>
        </p:spPr>
        <p:txBody>
          <a:bodyPr/>
          <a:lstStyle/>
          <a:p>
            <a:pPr marL="342900" indent="-342900">
              <a:buClr>
                <a:srgbClr val="0000FF"/>
              </a:buClr>
              <a:buFont typeface="Wingdings" panose="05000000000000000000" pitchFamily="2" charset="2"/>
              <a:buChar char="v"/>
            </a:pPr>
            <a:endParaRPr lang="zh-CN" altLang="zh-CN" sz="2800" b="1">
              <a:solidFill>
                <a:srgbClr val="0000FF"/>
              </a:solidFill>
              <a:effectLst>
                <a:outerShdw blurRad="38100" dist="38100" dir="2700000" algn="tl">
                  <a:srgbClr val="C0C0C0"/>
                </a:outerShdw>
              </a:effectLst>
              <a:ea typeface="宋体" panose="02010600030101010101" pitchFamily="2" charset="-122"/>
            </a:endParaRPr>
          </a:p>
        </p:txBody>
      </p:sp>
      <p:pic>
        <p:nvPicPr>
          <p:cNvPr id="882698" name="Picture 10"/>
          <p:cNvPicPr>
            <a:picLocks noChangeAspect="1" noChangeArrowheads="1"/>
          </p:cNvPicPr>
          <p:nvPr/>
        </p:nvPicPr>
        <p:blipFill>
          <a:blip r:embed="rId1" cstate="print"/>
          <a:srcRect/>
          <a:stretch>
            <a:fillRect/>
          </a:stretch>
        </p:blipFill>
        <p:spPr bwMode="auto">
          <a:xfrm>
            <a:off x="827088" y="1773238"/>
            <a:ext cx="7920037" cy="4897437"/>
          </a:xfrm>
          <a:prstGeom prst="rect">
            <a:avLst/>
          </a:prstGeom>
          <a:noFill/>
        </p:spPr>
      </p:pic>
      <p:sp>
        <p:nvSpPr>
          <p:cNvPr id="882696" name="Oval 8"/>
          <p:cNvSpPr>
            <a:spLocks noChangeArrowheads="1"/>
          </p:cNvSpPr>
          <p:nvPr/>
        </p:nvSpPr>
        <p:spPr bwMode="auto">
          <a:xfrm>
            <a:off x="5724525" y="2395538"/>
            <a:ext cx="1008063" cy="215900"/>
          </a:xfrm>
          <a:prstGeom prst="ellipse">
            <a:avLst/>
          </a:prstGeom>
          <a:noFill/>
          <a:ln w="28575">
            <a:solidFill>
              <a:srgbClr val="FF0000"/>
            </a:solidFill>
            <a:prstDash val="sysDot"/>
            <a:round/>
          </a:ln>
          <a:effectLst/>
        </p:spPr>
        <p:txBody>
          <a:bodyPr wrap="none" anchor="ctr">
            <a:spAutoFit/>
          </a:bodyPr>
          <a:lstStyle/>
          <a:p>
            <a:endParaRPr lang="zh-CN" altLang="en-US"/>
          </a:p>
        </p:txBody>
      </p:sp>
      <p:sp>
        <p:nvSpPr>
          <p:cNvPr id="882699" name="Oval 11"/>
          <p:cNvSpPr>
            <a:spLocks noChangeArrowheads="1"/>
          </p:cNvSpPr>
          <p:nvPr/>
        </p:nvSpPr>
        <p:spPr bwMode="auto">
          <a:xfrm>
            <a:off x="5724525" y="4005263"/>
            <a:ext cx="1008063" cy="215900"/>
          </a:xfrm>
          <a:prstGeom prst="ellipse">
            <a:avLst/>
          </a:prstGeom>
          <a:noFill/>
          <a:ln w="28575">
            <a:solidFill>
              <a:srgbClr val="0000FF"/>
            </a:solidFill>
            <a:prstDash val="sysDot"/>
            <a:round/>
          </a:ln>
          <a:effectLst/>
        </p:spPr>
        <p:txBody>
          <a:bodyPr wrap="none" anchor="ctr">
            <a:spAutoFit/>
          </a:bodyPr>
          <a:lstStyle/>
          <a:p>
            <a:endParaRPr lang="zh-CN" altLang="en-US"/>
          </a:p>
        </p:txBody>
      </p:sp>
      <p:sp>
        <p:nvSpPr>
          <p:cNvPr id="882700" name="Oval 12"/>
          <p:cNvSpPr>
            <a:spLocks noChangeArrowheads="1"/>
          </p:cNvSpPr>
          <p:nvPr/>
        </p:nvSpPr>
        <p:spPr bwMode="auto">
          <a:xfrm>
            <a:off x="5724525" y="5805488"/>
            <a:ext cx="1008063" cy="215900"/>
          </a:xfrm>
          <a:prstGeom prst="ellipse">
            <a:avLst/>
          </a:prstGeom>
          <a:noFill/>
          <a:ln w="28575">
            <a:solidFill>
              <a:srgbClr val="0000FF"/>
            </a:solidFill>
            <a:prstDash val="sysDot"/>
            <a:round/>
          </a:ln>
          <a:effectLst/>
        </p:spPr>
        <p:txBody>
          <a:bodyPr wrap="none" anchor="ctr">
            <a:spAutoFit/>
          </a:bodyPr>
          <a:lstStyle/>
          <a:p>
            <a:endParaRPr lang="zh-CN" altLang="en-US"/>
          </a:p>
        </p:txBody>
      </p:sp>
      <p:sp>
        <p:nvSpPr>
          <p:cNvPr id="882701" name="Text Box 13"/>
          <p:cNvSpPr txBox="1">
            <a:spLocks noChangeArrowheads="1"/>
          </p:cNvSpPr>
          <p:nvPr/>
        </p:nvSpPr>
        <p:spPr bwMode="auto">
          <a:xfrm>
            <a:off x="5076825" y="5661025"/>
            <a:ext cx="431800" cy="366713"/>
          </a:xfrm>
          <a:prstGeom prst="rect">
            <a:avLst/>
          </a:prstGeom>
          <a:solidFill>
            <a:srgbClr val="CCFFFF">
              <a:alpha val="39999"/>
            </a:srgbClr>
          </a:solidFill>
          <a:ln w="9525">
            <a:noFill/>
            <a:miter lim="800000"/>
          </a:ln>
          <a:effectLst/>
        </p:spPr>
        <p:txBody>
          <a:bodyPr>
            <a:spAutoFit/>
          </a:bodyPr>
          <a:lstStyle/>
          <a:p>
            <a:pPr algn="ctr"/>
            <a:r>
              <a:rPr lang="en-US" altLang="zh-CN" sz="1800" b="1">
                <a:solidFill>
                  <a:srgbClr val="FF0000"/>
                </a:solidFill>
                <a:effectLst>
                  <a:outerShdw blurRad="38100" dist="38100" dir="2700000" algn="tl">
                    <a:srgbClr val="000000"/>
                  </a:outerShdw>
                </a:effectLst>
              </a:rPr>
              <a:t>3</a:t>
            </a:r>
            <a:endParaRPr lang="en-US" altLang="zh-CN" sz="1800" b="1">
              <a:solidFill>
                <a:srgbClr val="FF0000"/>
              </a:solidFill>
              <a:effectLst>
                <a:outerShdw blurRad="38100" dist="38100" dir="2700000" algn="tl">
                  <a:srgbClr val="000000"/>
                </a:outerShdw>
              </a:effectLst>
            </a:endParaRPr>
          </a:p>
        </p:txBody>
      </p:sp>
      <p:sp>
        <p:nvSpPr>
          <p:cNvPr id="882703" name="Text Box 15"/>
          <p:cNvSpPr txBox="1">
            <a:spLocks noChangeArrowheads="1"/>
          </p:cNvSpPr>
          <p:nvPr/>
        </p:nvSpPr>
        <p:spPr bwMode="auto">
          <a:xfrm>
            <a:off x="5029200" y="3860800"/>
            <a:ext cx="479425" cy="366713"/>
          </a:xfrm>
          <a:prstGeom prst="rect">
            <a:avLst/>
          </a:prstGeom>
          <a:solidFill>
            <a:srgbClr val="CCFFFF">
              <a:alpha val="39999"/>
            </a:srgbClr>
          </a:solidFill>
          <a:ln w="9525">
            <a:noFill/>
            <a:miter lim="800000"/>
          </a:ln>
          <a:effectLst/>
        </p:spPr>
        <p:txBody>
          <a:bodyPr>
            <a:spAutoFit/>
          </a:bodyPr>
          <a:lstStyle/>
          <a:p>
            <a:pPr algn="ctr"/>
            <a:r>
              <a:rPr lang="en-US" altLang="zh-CN" sz="1800" b="1" dirty="0">
                <a:solidFill>
                  <a:srgbClr val="FF0000"/>
                </a:solidFill>
                <a:effectLst>
                  <a:outerShdw blurRad="38100" dist="38100" dir="2700000" algn="tl">
                    <a:srgbClr val="000000"/>
                  </a:outerShdw>
                </a:effectLst>
              </a:rPr>
              <a:t>0</a:t>
            </a:r>
            <a:endParaRPr lang="en-US" altLang="zh-CN" sz="1800" b="1" dirty="0">
              <a:solidFill>
                <a:srgbClr val="FF0000"/>
              </a:solidFill>
              <a:effectLst>
                <a:outerShdw blurRad="38100" dist="38100" dir="2700000" algn="tl">
                  <a:srgbClr val="000000"/>
                </a:outerShdw>
              </a:effectLst>
            </a:endParaRPr>
          </a:p>
        </p:txBody>
      </p:sp>
      <p:sp>
        <p:nvSpPr>
          <p:cNvPr id="882704" name="Text Box 16"/>
          <p:cNvSpPr txBox="1">
            <a:spLocks noChangeArrowheads="1"/>
          </p:cNvSpPr>
          <p:nvPr/>
        </p:nvSpPr>
        <p:spPr bwMode="auto">
          <a:xfrm>
            <a:off x="5003800" y="2276475"/>
            <a:ext cx="479425" cy="376238"/>
          </a:xfrm>
          <a:prstGeom prst="rect">
            <a:avLst/>
          </a:prstGeom>
          <a:solidFill>
            <a:srgbClr val="CCFFFF">
              <a:alpha val="39999"/>
            </a:srgbClr>
          </a:solidFill>
          <a:ln w="9525">
            <a:solidFill>
              <a:srgbClr val="0000FF"/>
            </a:solidFill>
            <a:miter lim="800000"/>
          </a:ln>
          <a:effectLst/>
        </p:spPr>
        <p:txBody>
          <a:bodyPr>
            <a:spAutoFit/>
          </a:bodyPr>
          <a:lstStyle/>
          <a:p>
            <a:pPr algn="ctr"/>
            <a:r>
              <a:rPr lang="en-US" altLang="zh-CN" sz="1800" b="1">
                <a:solidFill>
                  <a:srgbClr val="FF0000"/>
                </a:solidFill>
                <a:effectLst>
                  <a:outerShdw blurRad="38100" dist="38100" dir="2700000" algn="tl">
                    <a:srgbClr val="000000"/>
                  </a:outerShdw>
                </a:effectLst>
              </a:rPr>
              <a:t>0</a:t>
            </a:r>
            <a:endParaRPr lang="en-US" altLang="zh-CN" sz="1800" b="1">
              <a:solidFill>
                <a:srgbClr val="FF0000"/>
              </a:solidFill>
              <a:effectLst>
                <a:outerShdw blurRad="38100" dist="38100" dir="2700000" algn="tl">
                  <a:srgbClr val="000000"/>
                </a:outerShdw>
              </a:effectLst>
            </a:endParaRPr>
          </a:p>
        </p:txBody>
      </p:sp>
      <p:sp>
        <p:nvSpPr>
          <p:cNvPr id="14" name="圆角矩形标注 13"/>
          <p:cNvSpPr/>
          <p:nvPr/>
        </p:nvSpPr>
        <p:spPr bwMode="auto">
          <a:xfrm>
            <a:off x="6215074" y="1500174"/>
            <a:ext cx="1571636" cy="442674"/>
          </a:xfrm>
          <a:prstGeom prst="wedgeRoundRectCallout">
            <a:avLst>
              <a:gd name="adj1" fmla="val -45076"/>
              <a:gd name="adj2" fmla="val 159470"/>
              <a:gd name="adj3" fmla="val 16667"/>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zh-CN" altLang="en-US" sz="2000" b="1"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描述符类型</a:t>
            </a:r>
            <a:endParaRPr kumimoji="1" lang="zh-CN" altLang="en-US" sz="2000" b="1"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5" name="圆角矩形标注 14"/>
          <p:cNvSpPr/>
          <p:nvPr/>
        </p:nvSpPr>
        <p:spPr bwMode="auto">
          <a:xfrm>
            <a:off x="6357950" y="1285860"/>
            <a:ext cx="1428760" cy="714380"/>
          </a:xfrm>
          <a:prstGeom prst="wedgeRoundRect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中断请求队列</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中断处理程序和中断服务例程</a:t>
            </a:r>
            <a:endParaRPr lang="zh-CN"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硬件</a:t>
            </a:r>
            <a:r>
              <a:rPr lang="en-US" altLang="zh-CN" dirty="0">
                <a:latin typeface="华文新魏" charset="0"/>
                <a:ea typeface="华文新魏" charset="0"/>
                <a:cs typeface="华文新魏" charset="0"/>
              </a:rPr>
              <a:t>15</a:t>
            </a:r>
            <a:r>
              <a:rPr lang="zh-CN" altLang="zh-CN" dirty="0">
                <a:latin typeface="华文新魏" charset="0"/>
                <a:ea typeface="华文新魏" charset="0"/>
                <a:cs typeface="华文新魏" charset="0"/>
              </a:rPr>
              <a:t>条中断线对应</a:t>
            </a:r>
            <a:r>
              <a:rPr lang="en-US" altLang="zh-CN" dirty="0">
                <a:latin typeface="华文新魏" charset="0"/>
                <a:ea typeface="华文新魏" charset="0"/>
                <a:cs typeface="华文新魏" charset="0"/>
              </a:rPr>
              <a:t>15</a:t>
            </a:r>
            <a:r>
              <a:rPr lang="zh-CN" altLang="zh-CN" dirty="0">
                <a:latin typeface="华文新魏" charset="0"/>
                <a:ea typeface="华文新魏" charset="0"/>
                <a:cs typeface="华文新魏" charset="0"/>
              </a:rPr>
              <a:t>个中断处理程序，编号为</a:t>
            </a:r>
            <a:r>
              <a:rPr lang="en-US" altLang="zh-CN" dirty="0">
                <a:latin typeface="华文新魏" charset="0"/>
                <a:ea typeface="华文新魏" charset="0"/>
                <a:cs typeface="华文新魏" charset="0"/>
              </a:rPr>
              <a:t>IRQ0x00_interrupt(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IRQ0x01_interrupt(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例如，</a:t>
            </a:r>
            <a:r>
              <a:rPr lang="en-US" altLang="zh-CN" dirty="0">
                <a:latin typeface="华文新魏" charset="0"/>
                <a:ea typeface="华文新魏" charset="0"/>
                <a:cs typeface="华文新魏" charset="0"/>
              </a:rPr>
              <a:t>IRQ0x05_interrupt( )</a:t>
            </a:r>
            <a:r>
              <a:rPr lang="zh-CN" altLang="zh-CN" dirty="0">
                <a:latin typeface="华文新魏" charset="0"/>
                <a:ea typeface="华文新魏" charset="0"/>
                <a:cs typeface="华文新魏" charset="0"/>
              </a:rPr>
              <a:t>是</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号为</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中断向量号为</a:t>
            </a:r>
            <a:r>
              <a:rPr lang="en-US" altLang="zh-CN" dirty="0">
                <a:latin typeface="华文新魏" charset="0"/>
                <a:ea typeface="华文新魏" charset="0"/>
                <a:cs typeface="华文新魏" charset="0"/>
              </a:rPr>
              <a:t>37)</a:t>
            </a:r>
            <a:r>
              <a:rPr lang="zh-CN" altLang="zh-CN" dirty="0">
                <a:latin typeface="华文新魏" charset="0"/>
                <a:ea typeface="华文新魏" charset="0"/>
                <a:cs typeface="华文新魏" charset="0"/>
              </a:rPr>
              <a:t>的</a:t>
            </a:r>
            <a:r>
              <a:rPr lang="zh-CN" altLang="zh-CN" dirty="0">
                <a:solidFill>
                  <a:srgbClr val="0000FF"/>
                </a:solidFill>
                <a:latin typeface="华文新魏" charset="0"/>
                <a:ea typeface="华文新魏" charset="0"/>
                <a:cs typeface="华文新魏" charset="0"/>
              </a:rPr>
              <a:t>中断处理程序</a:t>
            </a:r>
            <a:r>
              <a:rPr lang="zh-CN" altLang="zh-CN" dirty="0">
                <a:latin typeface="华文新魏" charset="0"/>
                <a:ea typeface="华文新魏" charset="0"/>
                <a:cs typeface="华文新魏" charset="0"/>
              </a:rPr>
              <a:t>，若</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号中断被网卡和图形卡共享，则</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种卡</a:t>
            </a:r>
            <a:r>
              <a:rPr lang="zh-CN" altLang="zh-CN" dirty="0">
                <a:solidFill>
                  <a:srgbClr val="0000FF"/>
                </a:solidFill>
                <a:latin typeface="华文新魏" charset="0"/>
                <a:ea typeface="华文新魏" charset="0"/>
                <a:cs typeface="华文新魏" charset="0"/>
              </a:rPr>
              <a:t>各有中断服务例程</a:t>
            </a:r>
            <a:r>
              <a:rPr lang="en-US" altLang="zh-CN" dirty="0">
                <a:latin typeface="华文新魏" charset="0"/>
                <a:ea typeface="华文新魏" charset="0"/>
                <a:cs typeface="华文新魏" charset="0"/>
              </a:rPr>
              <a:t>(Interrupt Service Routine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ISR</a:t>
            </a:r>
            <a:r>
              <a:rPr lang="zh-CN" altLang="zh-CN" dirty="0">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p:txBody>
      </p:sp>
      <p:pic>
        <p:nvPicPr>
          <p:cNvPr id="4" name="Picture 4"/>
          <p:cNvPicPr>
            <a:picLocks noChangeAspect="1" noChangeArrowheads="1"/>
          </p:cNvPicPr>
          <p:nvPr/>
        </p:nvPicPr>
        <p:blipFill>
          <a:blip r:embed="rId1" cstate="print"/>
          <a:srcRect/>
          <a:stretch>
            <a:fillRect/>
          </a:stretch>
        </p:blipFill>
        <p:spPr bwMode="auto">
          <a:xfrm>
            <a:off x="1835695" y="3645024"/>
            <a:ext cx="4197003" cy="2736304"/>
          </a:xfrm>
          <a:prstGeom prst="rect">
            <a:avLst/>
          </a:prstGeom>
          <a:noFill/>
        </p:spPr>
      </p:pic>
      <p:sp>
        <p:nvSpPr>
          <p:cNvPr id="5"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中断请求队列</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注册和注销中断服务例程</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系统为每个中断请求</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设置一个队列</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中断请求队列</a:t>
            </a:r>
            <a:r>
              <a:rPr lang="zh-CN"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中断线共享的数据结构为</a:t>
            </a:r>
            <a:r>
              <a:rPr lang="en-US" altLang="zh-CN" dirty="0" err="1">
                <a:solidFill>
                  <a:srgbClr val="FF0000"/>
                </a:solidFill>
                <a:latin typeface="华文新魏" charset="0"/>
                <a:ea typeface="华文新魏" charset="0"/>
                <a:cs typeface="华文新魏" charset="0"/>
              </a:rPr>
              <a:t>irqaction</a:t>
            </a:r>
            <a:r>
              <a:rPr lang="zh-CN" altLang="zh-CN" dirty="0">
                <a:latin typeface="华文新魏" charset="0"/>
                <a:ea typeface="华文新魏" charset="0"/>
                <a:cs typeface="华文新魏" charset="0"/>
              </a:rPr>
              <a:t>，该结构</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设备中断服务例程是</a:t>
            </a:r>
            <a:r>
              <a:rPr lang="en-US" altLang="zh-CN" dirty="0">
                <a:solidFill>
                  <a:srgbClr val="FF0000"/>
                </a:solidFill>
                <a:latin typeface="华文新魏" charset="0"/>
                <a:ea typeface="华文新魏" charset="0"/>
                <a:cs typeface="华文新魏" charset="0"/>
              </a:rPr>
              <a:t>handler</a:t>
            </a:r>
            <a:endParaRPr lang="zh-CN" altLang="zh-CN" dirty="0">
              <a:solidFill>
                <a:srgbClr val="FF0000"/>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每个中断服务队列</a:t>
            </a:r>
            <a:r>
              <a:rPr lang="zh-CN" altLang="en-US" dirty="0">
                <a:latin typeface="华文新魏" charset="0"/>
                <a:ea typeface="华文新魏" charset="0"/>
                <a:cs typeface="华文新魏" charset="0"/>
              </a:rPr>
              <a:t>开始</a:t>
            </a:r>
            <a:r>
              <a:rPr lang="zh-CN" altLang="zh-CN" dirty="0">
                <a:latin typeface="华文新魏" charset="0"/>
                <a:ea typeface="华文新魏" charset="0"/>
                <a:cs typeface="华文新魏" charset="0"/>
              </a:rPr>
              <a:t>为空，具体的中断服务例程在设备驱动程序初始化时，必须调用函数</a:t>
            </a:r>
            <a:r>
              <a:rPr lang="en-US" altLang="zh-CN" sz="2400" dirty="0" err="1">
                <a:solidFill>
                  <a:srgbClr val="0000FF"/>
                </a:solidFill>
                <a:latin typeface="华文新魏" charset="0"/>
                <a:ea typeface="华文新魏" charset="0"/>
                <a:cs typeface="华文新魏" charset="0"/>
              </a:rPr>
              <a:t>setup_irq</a:t>
            </a:r>
            <a:r>
              <a:rPr lang="en-US" altLang="zh-CN"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irq</a:t>
            </a:r>
            <a:r>
              <a:rPr lang="en-US" altLang="zh-CN" sz="2400" dirty="0">
                <a:solidFill>
                  <a:srgbClr val="0000FF"/>
                </a:solidFill>
                <a:latin typeface="华文新魏" charset="0"/>
                <a:ea typeface="华文新魏" charset="0"/>
                <a:cs typeface="华文新魏" charset="0"/>
              </a:rPr>
              <a:t>, </a:t>
            </a:r>
            <a:r>
              <a:rPr lang="en-US" altLang="zh-CN" sz="2400" dirty="0" err="1">
                <a:solidFill>
                  <a:srgbClr val="0000FF"/>
                </a:solidFill>
                <a:latin typeface="华文新魏" charset="0"/>
                <a:ea typeface="华文新魏" charset="0"/>
                <a:cs typeface="华文新魏" charset="0"/>
              </a:rPr>
              <a:t>newirqaction</a:t>
            </a:r>
            <a:r>
              <a:rPr lang="en-US" altLang="zh-CN" sz="2400" dirty="0">
                <a:solidFill>
                  <a:srgbClr val="0000FF"/>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a:t>
            </a:r>
            <a:r>
              <a:rPr lang="zh-CN" altLang="en-US" sz="2400" dirty="0">
                <a:latin typeface="华文新魏" charset="0"/>
                <a:ea typeface="华文新魏" charset="0"/>
                <a:cs typeface="华文新魏" charset="0"/>
              </a:rPr>
              <a:t>或</a:t>
            </a:r>
            <a:r>
              <a:rPr lang="en-US" altLang="zh-CN" sz="2400" dirty="0" err="1">
                <a:solidFill>
                  <a:srgbClr val="0000FF"/>
                </a:solidFill>
                <a:latin typeface="华文新魏" charset="0"/>
                <a:ea typeface="华文新魏" charset="0"/>
                <a:cs typeface="华文新魏" charset="0"/>
              </a:rPr>
              <a:t>request_irq</a:t>
            </a:r>
            <a:r>
              <a:rPr lang="en-US" altLang="zh-CN"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irq</a:t>
            </a:r>
            <a:r>
              <a:rPr lang="en-US" altLang="zh-CN" sz="2400" dirty="0">
                <a:solidFill>
                  <a:srgbClr val="0000FF"/>
                </a:solidFill>
                <a:latin typeface="华文新魏" charset="0"/>
                <a:ea typeface="华文新魏" charset="0"/>
                <a:cs typeface="华文新魏" charset="0"/>
              </a:rPr>
              <a:t>, handler,</a:t>
            </a:r>
            <a:r>
              <a:rPr lang="zh-CN" altLang="en-US" sz="2400" dirty="0">
                <a:solidFill>
                  <a:srgbClr val="0000FF"/>
                </a:solidFill>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unsigned long </a:t>
            </a:r>
            <a:r>
              <a:rPr lang="en-US" altLang="zh-CN" sz="2400" dirty="0" err="1">
                <a:solidFill>
                  <a:srgbClr val="0000FF"/>
                </a:solidFill>
                <a:latin typeface="华文新魏" charset="0"/>
                <a:ea typeface="华文新魏" charset="0"/>
                <a:cs typeface="华文新魏" charset="0"/>
              </a:rPr>
              <a:t>irqflags</a:t>
            </a:r>
            <a:r>
              <a:rPr lang="en-US"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devname</a:t>
            </a:r>
            <a:r>
              <a:rPr lang="en-US"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dev_id</a:t>
            </a:r>
            <a:r>
              <a:rPr lang="en-US" altLang="zh-CN" sz="2400" dirty="0">
                <a:solidFill>
                  <a:srgbClr val="0000FF"/>
                </a:solidFill>
                <a:latin typeface="华文新魏" charset="0"/>
                <a:ea typeface="华文新魏" charset="0"/>
                <a:cs typeface="华文新魏" charset="0"/>
              </a:rPr>
              <a:t>) </a:t>
            </a:r>
            <a:r>
              <a:rPr lang="zh-CN" altLang="zh-CN" sz="2400" dirty="0">
                <a:latin typeface="华文新魏" charset="0"/>
                <a:ea typeface="华文新魏" charset="0"/>
                <a:cs typeface="华文新魏" charset="0"/>
              </a:rPr>
              <a:t>挂入，也就是进行注册</a:t>
            </a:r>
            <a:endParaRPr lang="en-US" altLang="zh-CN" sz="2400"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卸载设备驱动程序时，调用函数</a:t>
            </a:r>
            <a:r>
              <a:rPr lang="en-US" altLang="zh-CN" dirty="0" err="1">
                <a:solidFill>
                  <a:srgbClr val="0000FF"/>
                </a:solidFill>
                <a:latin typeface="华文新魏" charset="0"/>
                <a:ea typeface="华文新魏" charset="0"/>
                <a:cs typeface="华文新魏" charset="0"/>
              </a:rPr>
              <a:t>free_irq</a:t>
            </a:r>
            <a:r>
              <a:rPr lang="en-US" altLang="zh-CN" dirty="0">
                <a:solidFill>
                  <a:srgbClr val="0000FF"/>
                </a:solidFill>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irq</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dev_id</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释放中断线，并注销中断服务例程</a:t>
            </a:r>
            <a:endParaRPr lang="zh-CN" altLang="zh-CN"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16521FA1-42DE-4936-ABC1-14C5A1FD1B70}" type="slidenum">
              <a:rPr lang="en-US" altLang="zh-CN"/>
            </a:fld>
            <a:endParaRPr lang="en-US" altLang="zh-CN"/>
          </a:p>
        </p:txBody>
      </p:sp>
      <p:pic>
        <p:nvPicPr>
          <p:cNvPr id="893958" name="Picture 6"/>
          <p:cNvPicPr>
            <a:picLocks noChangeAspect="1" noChangeArrowheads="1"/>
          </p:cNvPicPr>
          <p:nvPr/>
        </p:nvPicPr>
        <p:blipFill>
          <a:blip r:embed="rId1" cstate="print"/>
          <a:srcRect/>
          <a:stretch>
            <a:fillRect/>
          </a:stretch>
        </p:blipFill>
        <p:spPr bwMode="auto">
          <a:xfrm>
            <a:off x="596872" y="1400160"/>
            <a:ext cx="8479030" cy="5286412"/>
          </a:xfrm>
          <a:prstGeom prst="rect">
            <a:avLst/>
          </a:prstGeom>
          <a:noFill/>
        </p:spPr>
      </p:pic>
      <p:sp>
        <p:nvSpPr>
          <p:cNvPr id="893954" name="Rectangle 2"/>
          <p:cNvSpPr>
            <a:spLocks noGrp="1" noChangeArrowheads="1"/>
          </p:cNvSpPr>
          <p:nvPr>
            <p:ph type="title"/>
          </p:nvPr>
        </p:nvSpPr>
        <p:spPr/>
        <p:txBody>
          <a:bodyPr/>
          <a:lstStyle/>
          <a:p>
            <a:r>
              <a:rPr lang="zh-CN" altLang="zh-CN" dirty="0">
                <a:latin typeface="华文新魏" charset="0"/>
                <a:ea typeface="华文新魏" charset="0"/>
                <a:cs typeface="华文新魏" charset="0"/>
              </a:rPr>
              <a:t>中断请求队列</a:t>
            </a:r>
            <a:r>
              <a:rPr lang="zh-CN" altLang="en-US" dirty="0"/>
              <a:t>相关数据结构</a:t>
            </a:r>
            <a:endParaRPr lang="zh-CN" altLang="en-US" dirty="0"/>
          </a:p>
        </p:txBody>
      </p:sp>
      <p:sp>
        <p:nvSpPr>
          <p:cNvPr id="7" name="Oval 8"/>
          <p:cNvSpPr>
            <a:spLocks noChangeArrowheads="1"/>
          </p:cNvSpPr>
          <p:nvPr/>
        </p:nvSpPr>
        <p:spPr bwMode="auto">
          <a:xfrm>
            <a:off x="500034" y="1489654"/>
            <a:ext cx="2000264" cy="796338"/>
          </a:xfrm>
          <a:prstGeom prst="ellipse">
            <a:avLst/>
          </a:prstGeom>
          <a:noFill/>
          <a:ln w="28575">
            <a:solidFill>
              <a:srgbClr val="FF0000"/>
            </a:solidFill>
            <a:prstDash val="sysDot"/>
            <a:round/>
          </a:ln>
          <a:effectLst/>
        </p:spPr>
        <p:txBody>
          <a:bodyPr wrap="square" anchor="ctr">
            <a:spAutoFit/>
          </a:bodyPr>
          <a:lstStyle/>
          <a:p>
            <a:endParaRPr lang="en-US" altLang="zh-CN" dirty="0"/>
          </a:p>
          <a:p>
            <a:endParaRPr lang="zh-CN" altLang="en-US" dirty="0"/>
          </a:p>
        </p:txBody>
      </p:sp>
      <p:sp>
        <p:nvSpPr>
          <p:cNvPr id="9" name="Oval 8"/>
          <p:cNvSpPr>
            <a:spLocks noChangeArrowheads="1"/>
          </p:cNvSpPr>
          <p:nvPr/>
        </p:nvSpPr>
        <p:spPr bwMode="auto">
          <a:xfrm>
            <a:off x="5143504" y="1357298"/>
            <a:ext cx="1785950" cy="796338"/>
          </a:xfrm>
          <a:prstGeom prst="ellipse">
            <a:avLst/>
          </a:prstGeom>
          <a:noFill/>
          <a:ln w="28575">
            <a:solidFill>
              <a:srgbClr val="FF0000"/>
            </a:solidFill>
            <a:prstDash val="sysDot"/>
            <a:round/>
          </a:ln>
          <a:effectLst/>
        </p:spPr>
        <p:txBody>
          <a:bodyPr wrap="square" anchor="ctr">
            <a:spAutoFit/>
          </a:bodyPr>
          <a:lstStyle/>
          <a:p>
            <a:endParaRPr lang="en-US" altLang="zh-CN" dirty="0"/>
          </a:p>
          <a:p>
            <a:endParaRPr lang="zh-CN" altLang="en-US" dirty="0"/>
          </a:p>
        </p:txBody>
      </p:sp>
      <p:sp>
        <p:nvSpPr>
          <p:cNvPr id="10" name="Oval 8"/>
          <p:cNvSpPr>
            <a:spLocks noChangeArrowheads="1"/>
          </p:cNvSpPr>
          <p:nvPr/>
        </p:nvSpPr>
        <p:spPr bwMode="auto">
          <a:xfrm>
            <a:off x="2428860" y="1285860"/>
            <a:ext cx="1785950" cy="432792"/>
          </a:xfrm>
          <a:prstGeom prst="ellipse">
            <a:avLst/>
          </a:prstGeom>
          <a:noFill/>
          <a:ln w="28575">
            <a:solidFill>
              <a:srgbClr val="FF0000"/>
            </a:solidFill>
            <a:prstDash val="sysDot"/>
            <a:round/>
          </a:ln>
          <a:effectLst/>
        </p:spPr>
        <p:txBody>
          <a:bodyPr wrap="square" anchor="ctr">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2"/>
          <p:cNvGrpSpPr/>
          <p:nvPr/>
        </p:nvGrpSpPr>
        <p:grpSpPr bwMode="auto">
          <a:xfrm>
            <a:off x="395536" y="1988840"/>
            <a:ext cx="8496944" cy="3672408"/>
            <a:chOff x="311" y="1066"/>
            <a:chExt cx="8342" cy="2817"/>
          </a:xfrm>
        </p:grpSpPr>
        <p:grpSp>
          <p:nvGrpSpPr>
            <p:cNvPr id="30724" name="Group 3"/>
            <p:cNvGrpSpPr/>
            <p:nvPr/>
          </p:nvGrpSpPr>
          <p:grpSpPr bwMode="auto">
            <a:xfrm>
              <a:off x="311" y="1066"/>
              <a:ext cx="7523" cy="2817"/>
              <a:chOff x="311" y="1092"/>
              <a:chExt cx="7523" cy="2817"/>
            </a:xfrm>
          </p:grpSpPr>
          <p:sp>
            <p:nvSpPr>
              <p:cNvPr id="76804" name="Text Box 4"/>
              <p:cNvSpPr txBox="1">
                <a:spLocks noChangeArrowheads="1"/>
              </p:cNvSpPr>
              <p:nvPr/>
            </p:nvSpPr>
            <p:spPr bwMode="auto">
              <a:xfrm>
                <a:off x="6002" y="1796"/>
                <a:ext cx="378" cy="235"/>
              </a:xfrm>
              <a:prstGeom prst="rect">
                <a:avLst/>
              </a:prstGeom>
              <a:solidFill>
                <a:srgbClr val="FFFF00"/>
              </a:solidFill>
              <a:ln w="9525" algn="ctr">
                <a:noFill/>
                <a:miter lim="800000"/>
              </a:ln>
              <a:effectLst/>
            </p:spPr>
            <p:txBody>
              <a:bodyPr/>
              <a:lstStyle/>
              <a:p>
                <a:pPr algn="just">
                  <a:defRPr/>
                </a:pPr>
                <a:r>
                  <a:rPr lang="zh-CN" altLang="en-US" sz="1790" dirty="0">
                    <a:solidFill>
                      <a:schemeClr val="tx1"/>
                    </a:solidFill>
                    <a:latin typeface="华文新魏" pitchFamily="2" charset="-122"/>
                    <a:ea typeface="华文新魏" pitchFamily="2" charset="-122"/>
                    <a:cs typeface="+mn-cs"/>
                  </a:rPr>
                  <a:t>是</a:t>
                </a:r>
                <a:endParaRPr lang="zh-CN" altLang="en-US" sz="1790" dirty="0">
                  <a:solidFill>
                    <a:schemeClr val="tx1"/>
                  </a:solidFill>
                  <a:latin typeface="华文新魏" pitchFamily="2" charset="-122"/>
                  <a:ea typeface="华文新魏" pitchFamily="2" charset="-122"/>
                  <a:cs typeface="+mn-cs"/>
                </a:endParaRPr>
              </a:p>
            </p:txBody>
          </p:sp>
          <p:cxnSp>
            <p:nvCxnSpPr>
              <p:cNvPr id="30731" name="AutoShape 5"/>
              <p:cNvCxnSpPr>
                <a:cxnSpLocks noChangeShapeType="1"/>
              </p:cNvCxnSpPr>
              <p:nvPr/>
            </p:nvCxnSpPr>
            <p:spPr bwMode="auto">
              <a:xfrm>
                <a:off x="7395" y="1725"/>
                <a:ext cx="439" cy="474"/>
              </a:xfrm>
              <a:prstGeom prst="straightConnector1">
                <a:avLst/>
              </a:prstGeom>
              <a:noFill/>
              <a:ln w="9525">
                <a:solidFill>
                  <a:srgbClr val="000000"/>
                </a:solidFill>
                <a:round/>
                <a:tailEnd type="triangle" w="med" len="med"/>
              </a:ln>
            </p:spPr>
          </p:cxnSp>
          <p:grpSp>
            <p:nvGrpSpPr>
              <p:cNvPr id="30732" name="Group 6"/>
              <p:cNvGrpSpPr/>
              <p:nvPr/>
            </p:nvGrpSpPr>
            <p:grpSpPr bwMode="auto">
              <a:xfrm>
                <a:off x="311" y="1092"/>
                <a:ext cx="7217" cy="2817"/>
                <a:chOff x="311" y="1092"/>
                <a:chExt cx="7217" cy="2817"/>
              </a:xfrm>
            </p:grpSpPr>
            <p:sp>
              <p:nvSpPr>
                <p:cNvPr id="76807" name="Text Box 7"/>
                <p:cNvSpPr txBox="1">
                  <a:spLocks noChangeArrowheads="1"/>
                </p:cNvSpPr>
                <p:nvPr/>
              </p:nvSpPr>
              <p:spPr bwMode="auto">
                <a:xfrm>
                  <a:off x="1980" y="3580"/>
                  <a:ext cx="1654" cy="329"/>
                </a:xfrm>
                <a:prstGeom prst="rect">
                  <a:avLst/>
                </a:prstGeom>
                <a:solidFill>
                  <a:srgbClr val="FFFF0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1700" dirty="0">
                      <a:solidFill>
                        <a:schemeClr val="tx1"/>
                      </a:solidFill>
                      <a:latin typeface="华文新魏" charset="0"/>
                      <a:ea typeface="华文新魏" charset="0"/>
                      <a:cs typeface="华文新魏" charset="0"/>
                    </a:rPr>
                    <a:t>(</a:t>
                  </a:r>
                  <a:r>
                    <a:rPr lang="zh-CN" altLang="en-US" sz="1700" dirty="0">
                      <a:solidFill>
                        <a:schemeClr val="tx1"/>
                      </a:solidFill>
                      <a:latin typeface="华文新魏" charset="0"/>
                      <a:ea typeface="华文新魏" charset="0"/>
                      <a:cs typeface="华文新魏" charset="0"/>
                    </a:rPr>
                    <a:t>中断向量号</a:t>
                  </a:r>
                  <a:r>
                    <a:rPr lang="en-US" altLang="zh-CN" sz="1700" dirty="0">
                      <a:solidFill>
                        <a:schemeClr val="tx1"/>
                      </a:solidFill>
                      <a:latin typeface="华文新魏" charset="0"/>
                      <a:ea typeface="华文新魏" charset="0"/>
                      <a:cs typeface="华文新魏" charset="0"/>
                    </a:rPr>
                    <a:t>I)</a:t>
                  </a:r>
                  <a:endParaRPr lang="zh-CN" sz="1700" dirty="0">
                    <a:solidFill>
                      <a:schemeClr val="tx1"/>
                    </a:solidFill>
                    <a:latin typeface="华文新魏" charset="0"/>
                    <a:ea typeface="华文新魏" charset="0"/>
                    <a:cs typeface="华文新魏" charset="0"/>
                  </a:endParaRPr>
                </a:p>
              </p:txBody>
            </p:sp>
            <p:sp>
              <p:nvSpPr>
                <p:cNvPr id="76808" name="Text Box 8"/>
                <p:cNvSpPr txBox="1">
                  <a:spLocks noChangeArrowheads="1"/>
                </p:cNvSpPr>
                <p:nvPr/>
              </p:nvSpPr>
              <p:spPr bwMode="auto">
                <a:xfrm>
                  <a:off x="5619" y="2728"/>
                  <a:ext cx="380" cy="242"/>
                </a:xfrm>
                <a:prstGeom prst="rect">
                  <a:avLst/>
                </a:prstGeom>
                <a:solidFill>
                  <a:srgbClr val="FFFF00"/>
                </a:solidFill>
                <a:ln w="9525" algn="ctr">
                  <a:noFill/>
                  <a:miter lim="800000"/>
                </a:ln>
                <a:effectLst/>
              </p:spPr>
              <p:txBody>
                <a:bodyPr/>
                <a:lstStyle/>
                <a:p>
                  <a:pPr algn="just">
                    <a:defRPr/>
                  </a:pPr>
                  <a:r>
                    <a:rPr lang="zh-CN" altLang="en-US" sz="1790" dirty="0">
                      <a:solidFill>
                        <a:schemeClr val="tx1"/>
                      </a:solidFill>
                      <a:latin typeface="华文新魏" pitchFamily="2" charset="-122"/>
                      <a:ea typeface="华文新魏" pitchFamily="2" charset="-122"/>
                      <a:cs typeface="+mn-cs"/>
                    </a:rPr>
                    <a:t>否</a:t>
                  </a:r>
                  <a:endParaRPr lang="zh-CN" altLang="en-US" sz="1790" dirty="0">
                    <a:solidFill>
                      <a:schemeClr val="tx1"/>
                    </a:solidFill>
                    <a:latin typeface="华文新魏" pitchFamily="2" charset="-122"/>
                    <a:ea typeface="华文新魏" pitchFamily="2" charset="-122"/>
                    <a:cs typeface="+mn-cs"/>
                  </a:endParaRPr>
                </a:p>
              </p:txBody>
            </p:sp>
            <p:sp>
              <p:nvSpPr>
                <p:cNvPr id="76809" name="Text Box 9"/>
                <p:cNvSpPr txBox="1">
                  <a:spLocks noChangeArrowheads="1"/>
                </p:cNvSpPr>
                <p:nvPr/>
              </p:nvSpPr>
              <p:spPr bwMode="auto">
                <a:xfrm>
                  <a:off x="5077" y="2120"/>
                  <a:ext cx="1452" cy="568"/>
                </a:xfrm>
                <a:prstGeom prst="rect">
                  <a:avLst/>
                </a:prstGeom>
                <a:solidFill>
                  <a:schemeClr val="accent6">
                    <a:lumMod val="40000"/>
                    <a:lumOff val="60000"/>
                  </a:schemeClr>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700">
                      <a:solidFill>
                        <a:schemeClr val="tx1"/>
                      </a:solidFill>
                      <a:latin typeface="华文新魏" charset="0"/>
                      <a:ea typeface="华文新魏" charset="0"/>
                      <a:cs typeface="华文新魏" charset="0"/>
                    </a:rPr>
                    <a:t>中断线上有中断处理例程</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sp>
              <p:nvSpPr>
                <p:cNvPr id="76810" name="Text Box 10"/>
                <p:cNvSpPr txBox="1">
                  <a:spLocks noChangeArrowheads="1"/>
                </p:cNvSpPr>
                <p:nvPr/>
              </p:nvSpPr>
              <p:spPr bwMode="auto">
                <a:xfrm>
                  <a:off x="4331" y="3158"/>
                  <a:ext cx="1213" cy="329"/>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1700">
                      <a:solidFill>
                        <a:schemeClr val="tx1"/>
                      </a:solidFill>
                      <a:latin typeface="华文新魏" charset="0"/>
                      <a:ea typeface="华文新魏" charset="0"/>
                      <a:cs typeface="华文新魏" charset="0"/>
                    </a:rPr>
                    <a:t>do_IRQ( )</a:t>
                  </a:r>
                  <a:endParaRPr lang="zh-CN" sz="1700">
                    <a:solidFill>
                      <a:schemeClr val="tx1"/>
                    </a:solidFill>
                    <a:latin typeface="华文新魏" charset="0"/>
                    <a:ea typeface="华文新魏" charset="0"/>
                    <a:cs typeface="华文新魏" charset="0"/>
                  </a:endParaRPr>
                </a:p>
              </p:txBody>
            </p:sp>
            <p:sp>
              <p:nvSpPr>
                <p:cNvPr id="76811" name="Text Box 11"/>
                <p:cNvSpPr txBox="1">
                  <a:spLocks noChangeArrowheads="1"/>
                </p:cNvSpPr>
                <p:nvPr/>
              </p:nvSpPr>
              <p:spPr bwMode="auto">
                <a:xfrm>
                  <a:off x="3123" y="1943"/>
                  <a:ext cx="1867" cy="651"/>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700" dirty="0">
                      <a:solidFill>
                        <a:schemeClr val="tx1"/>
                      </a:solidFill>
                      <a:latin typeface="华文新魏" charset="0"/>
                      <a:ea typeface="华文新魏" charset="0"/>
                      <a:cs typeface="华文新魏" charset="0"/>
                    </a:rPr>
                    <a:t>中断处理程序</a:t>
                  </a:r>
                  <a:r>
                    <a:rPr lang="en-US" altLang="zh-CN" sz="1700" dirty="0">
                      <a:solidFill>
                        <a:schemeClr val="tx1"/>
                      </a:solidFill>
                      <a:latin typeface="华文新魏" charset="0"/>
                      <a:ea typeface="华文新魏" charset="0"/>
                      <a:cs typeface="华文新魏" charset="0"/>
                    </a:rPr>
                    <a:t>IRQ0x0n_interrupt( )</a:t>
                  </a:r>
                  <a:endParaRPr lang="zh-CN" sz="1700" dirty="0">
                    <a:solidFill>
                      <a:schemeClr val="tx1"/>
                    </a:solidFill>
                    <a:latin typeface="华文新魏" charset="0"/>
                    <a:ea typeface="华文新魏" charset="0"/>
                    <a:cs typeface="华文新魏" charset="0"/>
                  </a:endParaRPr>
                </a:p>
              </p:txBody>
            </p:sp>
            <p:grpSp>
              <p:nvGrpSpPr>
                <p:cNvPr id="30738" name="Group 12"/>
                <p:cNvGrpSpPr/>
                <p:nvPr/>
              </p:nvGrpSpPr>
              <p:grpSpPr bwMode="auto">
                <a:xfrm>
                  <a:off x="311" y="1092"/>
                  <a:ext cx="2037" cy="2441"/>
                  <a:chOff x="142" y="1027"/>
                  <a:chExt cx="2037" cy="2441"/>
                </a:xfrm>
              </p:grpSpPr>
              <p:sp>
                <p:nvSpPr>
                  <p:cNvPr id="76813" name="Text Box 13"/>
                  <p:cNvSpPr txBox="1">
                    <a:spLocks noChangeArrowheads="1"/>
                  </p:cNvSpPr>
                  <p:nvPr/>
                </p:nvSpPr>
                <p:spPr bwMode="auto">
                  <a:xfrm>
                    <a:off x="142" y="2226"/>
                    <a:ext cx="1290" cy="444"/>
                  </a:xfrm>
                  <a:prstGeom prst="rect">
                    <a:avLst/>
                  </a:prstGeom>
                  <a:solidFill>
                    <a:srgbClr val="FFFF0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700">
                        <a:solidFill>
                          <a:schemeClr val="tx1"/>
                        </a:solidFill>
                        <a:latin typeface="华文新魏" charset="0"/>
                        <a:ea typeface="华文新魏" charset="0"/>
                        <a:cs typeface="华文新魏" charset="0"/>
                      </a:rPr>
                      <a:t>产生中断</a:t>
                    </a:r>
                    <a:endParaRPr lang="zh-CN" altLang="en-US" sz="1700">
                      <a:solidFill>
                        <a:schemeClr val="tx1"/>
                      </a:solidFill>
                      <a:latin typeface="华文新魏" charset="0"/>
                      <a:ea typeface="华文新魏" charset="0"/>
                      <a:cs typeface="华文新魏" charset="0"/>
                    </a:endParaRPr>
                  </a:p>
                  <a:p>
                    <a:pPr eaLnBrk="1" hangingPunct="1"/>
                    <a:r>
                      <a:rPr lang="en-US" altLang="zh-CN" sz="1700">
                        <a:solidFill>
                          <a:schemeClr val="tx1"/>
                        </a:solidFill>
                        <a:latin typeface="华文新魏" charset="0"/>
                        <a:ea typeface="华文新魏" charset="0"/>
                        <a:cs typeface="华文新魏" charset="0"/>
                      </a:rPr>
                      <a:t>(IRQ</a:t>
                    </a:r>
                    <a:r>
                      <a:rPr lang="zh-CN" altLang="en-US" sz="1700">
                        <a:solidFill>
                          <a:schemeClr val="tx1"/>
                        </a:solidFill>
                        <a:latin typeface="华文新魏" charset="0"/>
                        <a:ea typeface="华文新魏" charset="0"/>
                        <a:cs typeface="华文新魏" charset="0"/>
                      </a:rPr>
                      <a:t>号</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grpSp>
                <p:nvGrpSpPr>
                  <p:cNvPr id="30747" name="Group 14"/>
                  <p:cNvGrpSpPr/>
                  <p:nvPr/>
                </p:nvGrpSpPr>
                <p:grpSpPr bwMode="auto">
                  <a:xfrm>
                    <a:off x="1089" y="1027"/>
                    <a:ext cx="1090" cy="1290"/>
                    <a:chOff x="1089" y="1027"/>
                    <a:chExt cx="1090" cy="1290"/>
                  </a:xfrm>
                </p:grpSpPr>
                <p:sp>
                  <p:nvSpPr>
                    <p:cNvPr id="76815" name="AutoShape 15"/>
                    <p:cNvSpPr>
                      <a:spLocks noChangeArrowheads="1"/>
                    </p:cNvSpPr>
                    <p:nvPr/>
                  </p:nvSpPr>
                  <p:spPr bwMode="auto">
                    <a:xfrm>
                      <a:off x="1089" y="1027"/>
                      <a:ext cx="1092" cy="1298"/>
                    </a:xfrm>
                    <a:prstGeom prst="irregularSeal1">
                      <a:avLst/>
                    </a:prstGeom>
                    <a:solidFill>
                      <a:schemeClr val="accent5">
                        <a:lumMod val="75000"/>
                      </a:schemeClr>
                    </a:solidFill>
                    <a:ln w="9525" algn="ctr">
                      <a:solidFill>
                        <a:srgbClr val="000000"/>
                      </a:solidFill>
                      <a:miter lim="800000"/>
                    </a:ln>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76816" name="Text Box 16"/>
                    <p:cNvSpPr txBox="1">
                      <a:spLocks noChangeArrowheads="1"/>
                    </p:cNvSpPr>
                    <p:nvPr/>
                  </p:nvSpPr>
                  <p:spPr bwMode="auto">
                    <a:xfrm>
                      <a:off x="1290" y="1453"/>
                      <a:ext cx="677" cy="425"/>
                    </a:xfrm>
                    <a:prstGeom prst="rect">
                      <a:avLst/>
                    </a:prstGeom>
                    <a:solidFill>
                      <a:schemeClr val="accent5">
                        <a:lumMod val="75000"/>
                      </a:schemeClr>
                    </a:solidFill>
                    <a:ln w="9525" algn="ctr">
                      <a:noFill/>
                      <a:miter lim="800000"/>
                    </a:ln>
                    <a:effectLst/>
                  </p:spPr>
                  <p:txBody>
                    <a:bodyPr/>
                    <a:lstStyle/>
                    <a:p>
                      <a:pPr>
                        <a:defRPr/>
                      </a:pPr>
                      <a:r>
                        <a:rPr lang="zh-CN" altLang="en-US" sz="1790" dirty="0">
                          <a:solidFill>
                            <a:schemeClr val="tx1"/>
                          </a:solidFill>
                          <a:latin typeface="华文新魏" pitchFamily="2" charset="-122"/>
                          <a:ea typeface="华文新魏" pitchFamily="2" charset="-122"/>
                          <a:cs typeface="+mn-cs"/>
                        </a:rPr>
                        <a:t>设备</a:t>
                      </a:r>
                      <a:endParaRPr lang="zh-CN" altLang="zh-CN" sz="1790" dirty="0">
                        <a:solidFill>
                          <a:schemeClr val="tx1"/>
                        </a:solidFill>
                        <a:latin typeface="华文新魏" pitchFamily="2" charset="-122"/>
                        <a:ea typeface="华文新魏" pitchFamily="2" charset="-122"/>
                        <a:cs typeface="+mn-cs"/>
                      </a:endParaRPr>
                    </a:p>
                  </p:txBody>
                </p:sp>
              </p:grpSp>
              <p:sp>
                <p:nvSpPr>
                  <p:cNvPr id="76817" name="Text Box 17"/>
                  <p:cNvSpPr txBox="1">
                    <a:spLocks noChangeArrowheads="1"/>
                  </p:cNvSpPr>
                  <p:nvPr/>
                </p:nvSpPr>
                <p:spPr bwMode="auto">
                  <a:xfrm>
                    <a:off x="977" y="2968"/>
                    <a:ext cx="928" cy="500"/>
                  </a:xfrm>
                  <a:prstGeom prst="rect">
                    <a:avLst/>
                  </a:prstGeom>
                  <a:solidFill>
                    <a:schemeClr val="accent5">
                      <a:lumMod val="75000"/>
                    </a:schemeClr>
                  </a:solidFill>
                  <a:ln w="9525" algn="ctr">
                    <a:solidFill>
                      <a:srgbClr val="000000"/>
                    </a:solidFill>
                    <a:miter lim="800000"/>
                  </a:ln>
                  <a:effectLst/>
                </p:spPr>
                <p:txBody>
                  <a:bodyPr/>
                  <a:lstStyle/>
                  <a:p>
                    <a:pPr>
                      <a:defRPr/>
                    </a:pPr>
                    <a:r>
                      <a:rPr lang="zh-CN" altLang="en-US" sz="1790" dirty="0">
                        <a:solidFill>
                          <a:schemeClr val="tx1"/>
                        </a:solidFill>
                        <a:latin typeface="华文新魏" pitchFamily="2" charset="-122"/>
                        <a:ea typeface="华文新魏" pitchFamily="2" charset="-122"/>
                        <a:cs typeface="+mn-cs"/>
                      </a:rPr>
                      <a:t>中断控制器</a:t>
                    </a:r>
                    <a:endParaRPr lang="zh-CN" altLang="en-US" sz="1790" dirty="0">
                      <a:solidFill>
                        <a:schemeClr val="tx1"/>
                      </a:solidFill>
                      <a:latin typeface="华文新魏" pitchFamily="2" charset="-122"/>
                      <a:ea typeface="华文新魏" pitchFamily="2" charset="-122"/>
                      <a:cs typeface="+mn-cs"/>
                    </a:endParaRPr>
                  </a:p>
                </p:txBody>
              </p:sp>
              <p:cxnSp>
                <p:nvCxnSpPr>
                  <p:cNvPr id="30749" name="AutoShape 18"/>
                  <p:cNvCxnSpPr>
                    <a:cxnSpLocks noChangeShapeType="1"/>
                  </p:cNvCxnSpPr>
                  <p:nvPr/>
                </p:nvCxnSpPr>
                <p:spPr bwMode="auto">
                  <a:xfrm flipH="1">
                    <a:off x="1503" y="2317"/>
                    <a:ext cx="12" cy="651"/>
                  </a:xfrm>
                  <a:prstGeom prst="straightConnector1">
                    <a:avLst/>
                  </a:prstGeom>
                  <a:noFill/>
                  <a:ln w="9525">
                    <a:solidFill>
                      <a:srgbClr val="000000"/>
                    </a:solidFill>
                    <a:round/>
                    <a:tailEnd type="triangle" w="med" len="med"/>
                  </a:ln>
                </p:spPr>
              </p:cxnSp>
            </p:grpSp>
            <p:sp>
              <p:nvSpPr>
                <p:cNvPr id="76819" name="Text Box 19"/>
                <p:cNvSpPr txBox="1">
                  <a:spLocks noChangeArrowheads="1"/>
                </p:cNvSpPr>
                <p:nvPr/>
              </p:nvSpPr>
              <p:spPr bwMode="auto">
                <a:xfrm>
                  <a:off x="3123" y="3137"/>
                  <a:ext cx="982" cy="396"/>
                </a:xfrm>
                <a:prstGeom prst="rect">
                  <a:avLst/>
                </a:prstGeom>
                <a:solidFill>
                  <a:schemeClr val="accent5">
                    <a:lumMod val="75000"/>
                  </a:schemeClr>
                </a:solidFill>
                <a:ln w="9525" algn="ctr">
                  <a:solidFill>
                    <a:srgbClr val="000000"/>
                  </a:solid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700">
                      <a:solidFill>
                        <a:schemeClr val="tx1"/>
                      </a:solidFill>
                      <a:latin typeface="华文新魏" charset="0"/>
                      <a:ea typeface="华文新魏" charset="0"/>
                      <a:cs typeface="华文新魏" charset="0"/>
                    </a:rPr>
                    <a:t>处理器</a:t>
                  </a:r>
                  <a:endParaRPr lang="zh-CN" altLang="en-US" sz="1700">
                    <a:solidFill>
                      <a:schemeClr val="tx1"/>
                    </a:solidFill>
                    <a:latin typeface="华文新魏" charset="0"/>
                    <a:ea typeface="华文新魏" charset="0"/>
                    <a:cs typeface="华文新魏" charset="0"/>
                  </a:endParaRPr>
                </a:p>
              </p:txBody>
            </p:sp>
            <p:cxnSp>
              <p:nvCxnSpPr>
                <p:cNvPr id="30740" name="AutoShape 20"/>
                <p:cNvCxnSpPr>
                  <a:cxnSpLocks noChangeShapeType="1"/>
                </p:cNvCxnSpPr>
                <p:nvPr/>
              </p:nvCxnSpPr>
              <p:spPr bwMode="auto">
                <a:xfrm flipV="1">
                  <a:off x="3494" y="2594"/>
                  <a:ext cx="507" cy="543"/>
                </a:xfrm>
                <a:prstGeom prst="straightConnector1">
                  <a:avLst/>
                </a:prstGeom>
                <a:noFill/>
                <a:ln w="9525">
                  <a:solidFill>
                    <a:srgbClr val="000000"/>
                  </a:solidFill>
                  <a:round/>
                  <a:tailEnd type="triangle" w="med" len="med"/>
                </a:ln>
              </p:spPr>
            </p:cxnSp>
            <p:cxnSp>
              <p:nvCxnSpPr>
                <p:cNvPr id="30741" name="AutoShape 21"/>
                <p:cNvCxnSpPr>
                  <a:cxnSpLocks noChangeShapeType="1"/>
                </p:cNvCxnSpPr>
                <p:nvPr/>
              </p:nvCxnSpPr>
              <p:spPr bwMode="auto">
                <a:xfrm>
                  <a:off x="4389" y="2594"/>
                  <a:ext cx="325" cy="543"/>
                </a:xfrm>
                <a:prstGeom prst="straightConnector1">
                  <a:avLst/>
                </a:prstGeom>
                <a:noFill/>
                <a:ln w="9525">
                  <a:solidFill>
                    <a:srgbClr val="000000"/>
                  </a:solidFill>
                  <a:round/>
                  <a:tailEnd type="triangle" w="med" len="med"/>
                </a:ln>
              </p:spPr>
            </p:cxnSp>
            <p:cxnSp>
              <p:nvCxnSpPr>
                <p:cNvPr id="30742" name="AutoShape 22"/>
                <p:cNvCxnSpPr>
                  <a:cxnSpLocks noChangeShapeType="1"/>
                </p:cNvCxnSpPr>
                <p:nvPr/>
              </p:nvCxnSpPr>
              <p:spPr bwMode="auto">
                <a:xfrm flipV="1">
                  <a:off x="4990" y="2594"/>
                  <a:ext cx="476" cy="543"/>
                </a:xfrm>
                <a:prstGeom prst="straightConnector1">
                  <a:avLst/>
                </a:prstGeom>
                <a:noFill/>
                <a:ln w="9525">
                  <a:solidFill>
                    <a:srgbClr val="000000"/>
                  </a:solidFill>
                  <a:round/>
                  <a:tailEnd type="triangle" w="med" len="med"/>
                </a:ln>
              </p:spPr>
            </p:cxnSp>
            <p:cxnSp>
              <p:nvCxnSpPr>
                <p:cNvPr id="30743" name="AutoShape 23"/>
                <p:cNvCxnSpPr>
                  <a:cxnSpLocks noChangeShapeType="1"/>
                </p:cNvCxnSpPr>
                <p:nvPr/>
              </p:nvCxnSpPr>
              <p:spPr bwMode="auto">
                <a:xfrm>
                  <a:off x="5841" y="2594"/>
                  <a:ext cx="501" cy="543"/>
                </a:xfrm>
                <a:prstGeom prst="straightConnector1">
                  <a:avLst/>
                </a:prstGeom>
                <a:noFill/>
                <a:ln w="9525">
                  <a:solidFill>
                    <a:srgbClr val="000000"/>
                  </a:solidFill>
                  <a:round/>
                  <a:tailEnd type="triangle" w="med" len="med"/>
                </a:ln>
              </p:spPr>
            </p:cxnSp>
            <p:sp>
              <p:nvSpPr>
                <p:cNvPr id="76824" name="Text Box 24"/>
                <p:cNvSpPr txBox="1">
                  <a:spLocks noChangeArrowheads="1"/>
                </p:cNvSpPr>
                <p:nvPr/>
              </p:nvSpPr>
              <p:spPr bwMode="auto">
                <a:xfrm>
                  <a:off x="5726" y="3171"/>
                  <a:ext cx="1802" cy="634"/>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1700">
                      <a:solidFill>
                        <a:schemeClr val="tx1"/>
                      </a:solidFill>
                      <a:latin typeface="华文新魏" charset="0"/>
                      <a:ea typeface="华文新魏" charset="0"/>
                      <a:cs typeface="华文新魏" charset="0"/>
                    </a:rPr>
                    <a:t>ret_from_intr( )</a:t>
                  </a:r>
                  <a:r>
                    <a:rPr lang="zh-CN" altLang="en-US" sz="1700">
                      <a:solidFill>
                        <a:schemeClr val="tx1"/>
                      </a:solidFill>
                      <a:latin typeface="华文新魏" charset="0"/>
                      <a:ea typeface="华文新魏" charset="0"/>
                      <a:cs typeface="华文新魏" charset="0"/>
                    </a:rPr>
                    <a:t>从中断返回内核代码</a:t>
                  </a:r>
                  <a:endParaRPr lang="zh-CN" altLang="en-US" sz="1700">
                    <a:solidFill>
                      <a:schemeClr val="tx1"/>
                    </a:solidFill>
                    <a:latin typeface="华文新魏" charset="0"/>
                    <a:ea typeface="华文新魏" charset="0"/>
                    <a:cs typeface="华文新魏" charset="0"/>
                  </a:endParaRPr>
                </a:p>
              </p:txBody>
            </p:sp>
            <p:cxnSp>
              <p:nvCxnSpPr>
                <p:cNvPr id="30745" name="AutoShape 25"/>
                <p:cNvCxnSpPr>
                  <a:cxnSpLocks noChangeShapeType="1"/>
                </p:cNvCxnSpPr>
                <p:nvPr/>
              </p:nvCxnSpPr>
              <p:spPr bwMode="auto">
                <a:xfrm>
                  <a:off x="2072" y="3423"/>
                  <a:ext cx="1052" cy="0"/>
                </a:xfrm>
                <a:prstGeom prst="straightConnector1">
                  <a:avLst/>
                </a:prstGeom>
                <a:noFill/>
                <a:ln w="9525">
                  <a:solidFill>
                    <a:srgbClr val="000000"/>
                  </a:solidFill>
                  <a:round/>
                  <a:tailEnd type="triangle" w="med" len="med"/>
                </a:ln>
              </p:spPr>
            </p:cxnSp>
          </p:grpSp>
        </p:grpSp>
        <p:grpSp>
          <p:nvGrpSpPr>
            <p:cNvPr id="30725" name="Group 26"/>
            <p:cNvGrpSpPr/>
            <p:nvPr/>
          </p:nvGrpSpPr>
          <p:grpSpPr bwMode="auto">
            <a:xfrm>
              <a:off x="6002" y="1280"/>
              <a:ext cx="2651" cy="1925"/>
              <a:chOff x="6002" y="1280"/>
              <a:chExt cx="2651" cy="1925"/>
            </a:xfrm>
          </p:grpSpPr>
          <p:sp>
            <p:nvSpPr>
              <p:cNvPr id="76827" name="Text Box 27"/>
              <p:cNvSpPr txBox="1">
                <a:spLocks noChangeArrowheads="1"/>
              </p:cNvSpPr>
              <p:nvPr/>
            </p:nvSpPr>
            <p:spPr bwMode="auto">
              <a:xfrm>
                <a:off x="6002" y="1280"/>
                <a:ext cx="2581" cy="443"/>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700">
                    <a:solidFill>
                      <a:schemeClr val="tx1"/>
                    </a:solidFill>
                    <a:latin typeface="华文新魏" charset="0"/>
                    <a:ea typeface="华文新魏" charset="0"/>
                    <a:cs typeface="华文新魏" charset="0"/>
                  </a:rPr>
                  <a:t>中断服务例程执行程序</a:t>
                </a:r>
                <a:r>
                  <a:rPr lang="en-US" altLang="zh-CN" sz="1700">
                    <a:solidFill>
                      <a:schemeClr val="tx1"/>
                    </a:solidFill>
                    <a:latin typeface="华文新魏" charset="0"/>
                    <a:ea typeface="华文新魏" charset="0"/>
                    <a:cs typeface="华文新魏" charset="0"/>
                  </a:rPr>
                  <a:t>Handle_IRQ_event( )</a:t>
                </a:r>
                <a:endParaRPr lang="zh-CN" sz="1700">
                  <a:solidFill>
                    <a:schemeClr val="tx1"/>
                  </a:solidFill>
                  <a:latin typeface="华文新魏" charset="0"/>
                  <a:ea typeface="华文新魏" charset="0"/>
                  <a:cs typeface="华文新魏" charset="0"/>
                </a:endParaRPr>
              </a:p>
            </p:txBody>
          </p:sp>
          <p:cxnSp>
            <p:nvCxnSpPr>
              <p:cNvPr id="30727" name="AutoShape 28"/>
              <p:cNvCxnSpPr>
                <a:cxnSpLocks noChangeShapeType="1"/>
              </p:cNvCxnSpPr>
              <p:nvPr/>
            </p:nvCxnSpPr>
            <p:spPr bwMode="auto">
              <a:xfrm flipV="1">
                <a:off x="6230" y="1701"/>
                <a:ext cx="476" cy="474"/>
              </a:xfrm>
              <a:prstGeom prst="straightConnector1">
                <a:avLst/>
              </a:prstGeom>
              <a:noFill/>
              <a:ln w="9525">
                <a:solidFill>
                  <a:srgbClr val="000000"/>
                </a:solidFill>
                <a:round/>
                <a:tailEnd type="triangle" w="med" len="med"/>
              </a:ln>
            </p:spPr>
          </p:cxnSp>
          <p:sp>
            <p:nvSpPr>
              <p:cNvPr id="76829" name="Text Box 29"/>
              <p:cNvSpPr txBox="1">
                <a:spLocks noChangeArrowheads="1"/>
              </p:cNvSpPr>
              <p:nvPr/>
            </p:nvSpPr>
            <p:spPr bwMode="auto">
              <a:xfrm>
                <a:off x="6989" y="2199"/>
                <a:ext cx="1664" cy="651"/>
              </a:xfrm>
              <a:prstGeom prst="rect">
                <a:avLst/>
              </a:prstGeom>
              <a:solidFill>
                <a:schemeClr val="accent6">
                  <a:lumMod val="40000"/>
                  <a:lumOff val="60000"/>
                </a:schemeClr>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700">
                    <a:solidFill>
                      <a:schemeClr val="tx1"/>
                    </a:solidFill>
                    <a:latin typeface="华文新魏" charset="0"/>
                    <a:ea typeface="华文新魏" charset="0"/>
                    <a:cs typeface="华文新魏" charset="0"/>
                  </a:rPr>
                  <a:t>执行中断线上所有中断服务例程</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cxnSp>
            <p:nvCxnSpPr>
              <p:cNvPr id="30729" name="AutoShape 30"/>
              <p:cNvCxnSpPr>
                <a:cxnSpLocks noChangeShapeType="1"/>
                <a:stCxn id="76829" idx="2"/>
              </p:cNvCxnSpPr>
              <p:nvPr/>
            </p:nvCxnSpPr>
            <p:spPr bwMode="auto">
              <a:xfrm flipH="1">
                <a:off x="7367" y="2850"/>
                <a:ext cx="453" cy="355"/>
              </a:xfrm>
              <a:prstGeom prst="straightConnector1">
                <a:avLst/>
              </a:prstGeom>
              <a:noFill/>
              <a:ln w="9525">
                <a:solidFill>
                  <a:srgbClr val="000000"/>
                </a:solidFill>
                <a:round/>
                <a:tailEnd type="triangle" w="med" len="med"/>
              </a:ln>
            </p:spPr>
          </p:cxnSp>
        </p:grpSp>
      </p:gr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中断处理程序执行</a:t>
            </a:r>
            <a:r>
              <a:rPr lang="zh-CN" altLang="en-US" dirty="0">
                <a:latin typeface="华文新魏" charset="0"/>
                <a:ea typeface="华文新魏" charset="0"/>
                <a:cs typeface="华文新魏" charset="0"/>
              </a:rPr>
              <a:t>过程</a:t>
            </a:r>
            <a:endParaRPr kumimoji="1" lang="zh-CN" altLang="en-US" dirty="0"/>
          </a:p>
        </p:txBody>
      </p:sp>
      <p:sp>
        <p:nvSpPr>
          <p:cNvPr id="32"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中断信号由外部设备发送到中断控制器，</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号转换成中断向量号传送给</a:t>
            </a:r>
            <a:r>
              <a:rPr lang="en-US" altLang="zh-CN" dirty="0">
                <a:latin typeface="华文新魏" charset="0"/>
                <a:ea typeface="华文新魏" charset="0"/>
                <a:cs typeface="华文新魏" charset="0"/>
              </a:rPr>
              <a:t>CPU</a:t>
            </a:r>
            <a:endParaRPr lang="zh-CN"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响应和接收中断，根据中断向量号查找</a:t>
            </a:r>
            <a:r>
              <a:rPr lang="en-US" altLang="zh-CN" dirty="0">
                <a:latin typeface="华文新魏" charset="0"/>
                <a:ea typeface="华文新魏" charset="0"/>
                <a:cs typeface="华文新魏" charset="0"/>
              </a:rPr>
              <a:t>IDT</a:t>
            </a:r>
            <a:r>
              <a:rPr lang="zh-CN" altLang="zh-CN" dirty="0">
                <a:latin typeface="华文新魏" charset="0"/>
                <a:ea typeface="华文新魏" charset="0"/>
                <a:cs typeface="华文新魏" charset="0"/>
              </a:rPr>
              <a:t>表，找到门描述符，也就找到了对应的</a:t>
            </a:r>
            <a:r>
              <a:rPr lang="en-US" altLang="zh-CN" dirty="0">
                <a:solidFill>
                  <a:srgbClr val="FF0000"/>
                </a:solidFill>
                <a:latin typeface="华文新魏" charset="0"/>
                <a:ea typeface="华文新魏" charset="0"/>
                <a:cs typeface="华文新魏" charset="0"/>
              </a:rPr>
              <a:t>IRQ0x0n_interrupt( )</a:t>
            </a:r>
            <a:r>
              <a:rPr lang="zh-CN" altLang="zh-CN" dirty="0">
                <a:latin typeface="华文新魏" charset="0"/>
                <a:ea typeface="华文新魏" charset="0"/>
                <a:cs typeface="华文新魏" charset="0"/>
              </a:rPr>
              <a:t>中断处理程序入口地址</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跳转到</a:t>
            </a:r>
            <a:r>
              <a:rPr lang="en-US" altLang="zh-CN" dirty="0" err="1">
                <a:solidFill>
                  <a:srgbClr val="FF0000"/>
                </a:solidFill>
                <a:latin typeface="华文新魏" charset="0"/>
                <a:ea typeface="华文新魏" charset="0"/>
                <a:cs typeface="华文新魏" charset="0"/>
              </a:rPr>
              <a:t>common_interrupt</a:t>
            </a:r>
            <a:r>
              <a:rPr lang="zh-CN" altLang="zh-CN" dirty="0">
                <a:latin typeface="华文新魏" charset="0"/>
                <a:ea typeface="华文新魏" charset="0"/>
                <a:cs typeface="华文新魏" charset="0"/>
              </a:rPr>
              <a:t>代码执行，其做的工作有</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中断向量号入栈</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利用宏</a:t>
            </a:r>
            <a:r>
              <a:rPr lang="en-US" altLang="zh-CN" dirty="0">
                <a:latin typeface="华文新魏" charset="0"/>
                <a:ea typeface="华文新魏" charset="0"/>
                <a:cs typeface="华文新魏" charset="0"/>
              </a:rPr>
              <a:t>SAVE_ALL</a:t>
            </a:r>
            <a:r>
              <a:rPr lang="zh-CN" altLang="zh-CN" dirty="0">
                <a:latin typeface="华文新魏" charset="0"/>
                <a:ea typeface="华文新魏" charset="0"/>
                <a:cs typeface="华文新魏" charset="0"/>
              </a:rPr>
              <a:t>保护寄存器到核心栈</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latin typeface="华文新魏" charset="0"/>
                <a:ea typeface="华文新魏" charset="0"/>
                <a:cs typeface="华文新魏" charset="0"/>
              </a:rPr>
              <a:t>do_IRQ</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函数</a:t>
            </a:r>
            <a:endParaRPr kumimoji="1" lang="zh-CN" altLang="en-US" dirty="0"/>
          </a:p>
        </p:txBody>
      </p:sp>
      <p:sp>
        <p:nvSpPr>
          <p:cNvPr id="5" name="矩形 4"/>
          <p:cNvSpPr/>
          <p:nvPr/>
        </p:nvSpPr>
        <p:spPr>
          <a:xfrm>
            <a:off x="1259632" y="5301208"/>
            <a:ext cx="3024336" cy="1015663"/>
          </a:xfrm>
          <a:prstGeom prst="rect">
            <a:avLst/>
          </a:prstGeom>
        </p:spPr>
        <p:txBody>
          <a:bodyPr wrap="square">
            <a:spAutoFit/>
          </a:bodyPr>
          <a:lstStyle/>
          <a:p>
            <a:pPr algn="l">
              <a:buFont typeface="Wingdings" panose="05000000000000000000" pitchFamily="2" charset="2"/>
              <a:buNone/>
            </a:pPr>
            <a:r>
              <a:rPr lang="en-US" altLang="zh-CN" sz="2000" b="1" dirty="0" err="1">
                <a:solidFill>
                  <a:srgbClr val="6600CC"/>
                </a:solidFill>
                <a:latin typeface="STXinwei" panose="02010800040101010101" pitchFamily="2" charset="-122"/>
                <a:ea typeface="STXinwei" panose="02010800040101010101" pitchFamily="2" charset="-122"/>
              </a:rPr>
              <a:t>IRQn_interrupt</a:t>
            </a:r>
            <a:r>
              <a:rPr lang="en-US" altLang="zh-CN" sz="2000" b="1" dirty="0">
                <a:solidFill>
                  <a:srgbClr val="6600CC"/>
                </a:solidFill>
                <a:latin typeface="STXinwei" panose="02010800040101010101" pitchFamily="2" charset="-122"/>
                <a:ea typeface="STXinwei" panose="02010800040101010101" pitchFamily="2" charset="-122"/>
              </a:rPr>
              <a:t>:</a:t>
            </a:r>
            <a:endParaRPr lang="en-US" altLang="zh-CN" sz="2000" b="1" dirty="0">
              <a:solidFill>
                <a:srgbClr val="6600CC"/>
              </a:solidFill>
              <a:latin typeface="STXinwei" panose="02010800040101010101" pitchFamily="2" charset="-122"/>
              <a:ea typeface="STXinwei" panose="02010800040101010101" pitchFamily="2" charset="-122"/>
            </a:endParaRPr>
          </a:p>
          <a:p>
            <a:pPr algn="l">
              <a:buFont typeface="Wingdings" panose="05000000000000000000" pitchFamily="2" charset="2"/>
              <a:buNone/>
            </a:pP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pushl</a:t>
            </a:r>
            <a:r>
              <a:rPr lang="en-US" altLang="zh-CN" sz="2000" b="1" dirty="0">
                <a:solidFill>
                  <a:srgbClr val="6600CC"/>
                </a:solidFill>
                <a:latin typeface="STXinwei" panose="02010800040101010101" pitchFamily="2" charset="-122"/>
                <a:ea typeface="STXinwei" panose="02010800040101010101" pitchFamily="2" charset="-122"/>
              </a:rPr>
              <a:t> $n-256</a:t>
            </a:r>
            <a:endParaRPr lang="en-US" altLang="zh-CN" sz="2000" b="1" dirty="0">
              <a:solidFill>
                <a:srgbClr val="6600CC"/>
              </a:solidFill>
              <a:latin typeface="STXinwei" panose="02010800040101010101" pitchFamily="2" charset="-122"/>
              <a:ea typeface="STXinwei" panose="02010800040101010101" pitchFamily="2" charset="-122"/>
            </a:endParaRPr>
          </a:p>
          <a:p>
            <a:pPr algn="l">
              <a:buFont typeface="Wingdings" panose="05000000000000000000" pitchFamily="2" charset="2"/>
              <a:buNone/>
            </a:pPr>
            <a:r>
              <a:rPr lang="zh-CN" altLang="en-US"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FF0000"/>
                </a:solidFill>
                <a:latin typeface="STXinwei" panose="02010800040101010101" pitchFamily="2" charset="-122"/>
                <a:ea typeface="STXinwei" panose="02010800040101010101" pitchFamily="2" charset="-122"/>
              </a:rPr>
              <a:t>jmp</a:t>
            </a:r>
            <a:r>
              <a:rPr lang="en-US" altLang="zh-CN"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FF0000"/>
                </a:solidFill>
                <a:latin typeface="STXinwei" panose="02010800040101010101" pitchFamily="2" charset="-122"/>
                <a:ea typeface="STXinwei" panose="02010800040101010101" pitchFamily="2" charset="-122"/>
              </a:rPr>
              <a:t>common_interrupt</a:t>
            </a:r>
            <a:endParaRPr lang="en-US" altLang="zh-CN" sz="2000" b="1" dirty="0">
              <a:solidFill>
                <a:srgbClr val="FF0000"/>
              </a:solidFill>
              <a:latin typeface="STXinwei" panose="02010800040101010101" pitchFamily="2" charset="-122"/>
              <a:ea typeface="STXinwei" panose="02010800040101010101" pitchFamily="2" charset="-122"/>
            </a:endParaRPr>
          </a:p>
        </p:txBody>
      </p:sp>
      <p:sp>
        <p:nvSpPr>
          <p:cNvPr id="6" name="矩形 5"/>
          <p:cNvSpPr/>
          <p:nvPr/>
        </p:nvSpPr>
        <p:spPr>
          <a:xfrm>
            <a:off x="4716016" y="5085184"/>
            <a:ext cx="3126235" cy="1323439"/>
          </a:xfrm>
          <a:prstGeom prst="rect">
            <a:avLst/>
          </a:prstGeom>
        </p:spPr>
        <p:txBody>
          <a:bodyPr wrap="square">
            <a:spAutoFit/>
          </a:bodyPr>
          <a:lstStyle/>
          <a:p>
            <a:pPr algn="l">
              <a:buFont typeface="Wingdings" panose="05000000000000000000" pitchFamily="2" charset="2"/>
              <a:buNone/>
            </a:pPr>
            <a:r>
              <a:rPr lang="en-US" altLang="zh-CN" sz="2000" b="1" dirty="0" err="1">
                <a:solidFill>
                  <a:srgbClr val="6600CC"/>
                </a:solidFill>
                <a:latin typeface="STXinwei" panose="02010800040101010101" pitchFamily="2" charset="-122"/>
                <a:ea typeface="STXinwei" panose="02010800040101010101" pitchFamily="2" charset="-122"/>
              </a:rPr>
              <a:t>common_interrupt</a:t>
            </a:r>
            <a:r>
              <a:rPr lang="en-US" altLang="zh-CN" sz="2000" b="1" dirty="0">
                <a:solidFill>
                  <a:srgbClr val="6600CC"/>
                </a:solidFill>
                <a:latin typeface="STXinwei" panose="02010800040101010101" pitchFamily="2" charset="-122"/>
                <a:ea typeface="STXinwei" panose="02010800040101010101" pitchFamily="2" charset="-122"/>
              </a:rPr>
              <a:t>:</a:t>
            </a:r>
            <a:endParaRPr lang="en-US" altLang="zh-CN" sz="2000" b="1" dirty="0">
              <a:solidFill>
                <a:srgbClr val="6600CC"/>
              </a:solidFill>
              <a:latin typeface="STXinwei" panose="02010800040101010101" pitchFamily="2" charset="-122"/>
              <a:ea typeface="STXinwei" panose="02010800040101010101" pitchFamily="2" charset="-122"/>
            </a:endParaRPr>
          </a:p>
          <a:p>
            <a:pPr algn="l">
              <a:buFont typeface="Wingdings" panose="05000000000000000000" pitchFamily="2" charset="2"/>
              <a:buNone/>
            </a:pPr>
            <a:r>
              <a:rPr lang="zh-CN" altLang="zh-CN" sz="2000" b="1" dirty="0">
                <a:solidFill>
                  <a:srgbClr val="6600CC"/>
                </a:solidFill>
                <a:latin typeface="STXinwei" panose="02010800040101010101" pitchFamily="2" charset="-122"/>
                <a:ea typeface="STXinwei" panose="02010800040101010101" pitchFamily="2" charset="-122"/>
              </a:rPr>
              <a:t> </a:t>
            </a: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a:solidFill>
                  <a:srgbClr val="6600CC"/>
                </a:solidFill>
                <a:latin typeface="STXinwei" panose="02010800040101010101" pitchFamily="2" charset="-122"/>
                <a:ea typeface="STXinwei" panose="02010800040101010101" pitchFamily="2" charset="-122"/>
              </a:rPr>
              <a:t>SAVE_ALL</a:t>
            </a:r>
            <a:endParaRPr lang="en-US" altLang="zh-CN" sz="2000" b="1" dirty="0">
              <a:solidFill>
                <a:srgbClr val="6600CC"/>
              </a:solidFill>
              <a:latin typeface="STXinwei" panose="02010800040101010101" pitchFamily="2" charset="-122"/>
              <a:ea typeface="STXinwei" panose="02010800040101010101" pitchFamily="2" charset="-122"/>
            </a:endParaRPr>
          </a:p>
          <a:p>
            <a:pPr algn="l">
              <a:buFont typeface="Wingdings" panose="05000000000000000000" pitchFamily="2" charset="2"/>
              <a:buNone/>
            </a:pPr>
            <a:r>
              <a:rPr lang="zh-CN" altLang="zh-CN" sz="2000" b="1" dirty="0">
                <a:solidFill>
                  <a:srgbClr val="6600CC"/>
                </a:solidFill>
                <a:latin typeface="STXinwei" panose="02010800040101010101" pitchFamily="2" charset="-122"/>
                <a:ea typeface="STXinwei" panose="02010800040101010101" pitchFamily="2" charset="-122"/>
              </a:rPr>
              <a:t> </a:t>
            </a: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a:solidFill>
                  <a:srgbClr val="FF0000"/>
                </a:solidFill>
                <a:latin typeface="STXinwei" panose="02010800040101010101" pitchFamily="2" charset="-122"/>
                <a:ea typeface="STXinwei" panose="02010800040101010101" pitchFamily="2" charset="-122"/>
              </a:rPr>
              <a:t>call </a:t>
            </a:r>
            <a:r>
              <a:rPr lang="en-US" altLang="zh-CN" sz="2000" b="1" dirty="0" err="1">
                <a:solidFill>
                  <a:srgbClr val="FF0000"/>
                </a:solidFill>
                <a:latin typeface="STXinwei" panose="02010800040101010101" pitchFamily="2" charset="-122"/>
                <a:ea typeface="STXinwei" panose="02010800040101010101" pitchFamily="2" charset="-122"/>
              </a:rPr>
              <a:t>do_IRQ</a:t>
            </a:r>
            <a:endParaRPr lang="en-US" altLang="zh-CN" sz="2000" b="1" dirty="0">
              <a:solidFill>
                <a:srgbClr val="FF0000"/>
              </a:solidFill>
              <a:latin typeface="STXinwei" panose="02010800040101010101" pitchFamily="2" charset="-122"/>
              <a:ea typeface="STXinwei" panose="02010800040101010101" pitchFamily="2" charset="-122"/>
            </a:endParaRPr>
          </a:p>
          <a:p>
            <a:pPr algn="l">
              <a:buFont typeface="Wingdings" panose="05000000000000000000" pitchFamily="2" charset="2"/>
              <a:buNone/>
            </a:pPr>
            <a:r>
              <a:rPr lang="zh-CN" altLang="zh-CN" sz="2000" b="1" dirty="0">
                <a:solidFill>
                  <a:srgbClr val="FF0000"/>
                </a:solidFill>
                <a:latin typeface="STXinwei" panose="02010800040101010101" pitchFamily="2" charset="-122"/>
                <a:ea typeface="STXinwei" panose="02010800040101010101" pitchFamily="2" charset="-122"/>
              </a:rPr>
              <a:t> </a:t>
            </a:r>
            <a:r>
              <a:rPr lang="zh-CN" altLang="en-US"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jmp</a:t>
            </a:r>
            <a:r>
              <a:rPr lang="en-US" altLang="zh-CN" sz="2000" b="1" dirty="0">
                <a:solidFill>
                  <a:srgbClr val="6600CC"/>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ret_from_intr</a:t>
            </a:r>
            <a:endParaRPr lang="en-US" altLang="zh-CN" sz="2000" b="1" dirty="0">
              <a:solidFill>
                <a:srgbClr val="6600CC"/>
              </a:solidFill>
              <a:latin typeface="STXinwei" panose="02010800040101010101" pitchFamily="2" charset="-122"/>
              <a:ea typeface="STXinwei" panose="02010800040101010101" pitchFamily="2" charset="-122"/>
            </a:endParaRPr>
          </a:p>
        </p:txBody>
      </p:sp>
      <p:sp>
        <p:nvSpPr>
          <p:cNvPr id="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pic>
        <p:nvPicPr>
          <p:cNvPr id="8" name="Picture 6"/>
          <p:cNvPicPr>
            <a:picLocks noChangeAspect="1" noChangeArrowheads="1"/>
          </p:cNvPicPr>
          <p:nvPr/>
        </p:nvPicPr>
        <p:blipFill>
          <a:blip r:embed="rId1" cstate="print"/>
          <a:srcRect/>
          <a:stretch>
            <a:fillRect/>
          </a:stretch>
        </p:blipFill>
        <p:spPr bwMode="auto">
          <a:xfrm>
            <a:off x="6156176" y="1516410"/>
            <a:ext cx="2523033" cy="42484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机器指令</a:t>
            </a:r>
            <a:endParaRPr lang="zh-CN" altLang="en-US" dirty="0"/>
          </a:p>
        </p:txBody>
      </p:sp>
      <p:sp>
        <p:nvSpPr>
          <p:cNvPr id="3" name="内容占位符 2"/>
          <p:cNvSpPr>
            <a:spLocks noGrp="1"/>
          </p:cNvSpPr>
          <p:nvPr>
            <p:ph idx="1"/>
          </p:nvPr>
        </p:nvSpPr>
        <p:spPr/>
        <p:txBody>
          <a:bodyPr/>
          <a:lstStyle/>
          <a:p>
            <a:pPr marL="469265" marR="5080" indent="-457200">
              <a:lnSpc>
                <a:spcPts val="3460"/>
              </a:lnSpc>
              <a:spcBef>
                <a:spcPts val="445"/>
              </a:spcBef>
              <a:buSzPct val="97000"/>
              <a:buFont typeface="Wingdings" panose="05000000000000000000" charset="0"/>
              <a:buChar char="n"/>
              <a:tabLst>
                <a:tab pos="287020" algn="l"/>
              </a:tabLst>
            </a:pPr>
            <a:r>
              <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sym typeface="+mn-ea"/>
              </a:rPr>
              <a:t>机器指令是计算机系统执行的基本命令，是 中央处理器执行的基本单位</a:t>
            </a:r>
            <a:endPar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endParaRPr>
          </a:p>
          <a:p>
            <a:pPr marL="469265" marR="5080" indent="-457200" algn="just">
              <a:lnSpc>
                <a:spcPct val="99000"/>
              </a:lnSpc>
              <a:spcBef>
                <a:spcPts val="1190"/>
              </a:spcBef>
              <a:buSzPct val="97000"/>
              <a:buFont typeface="Wingdings" panose="05000000000000000000" charset="0"/>
              <a:buChar char="n"/>
              <a:tabLst>
                <a:tab pos="287020" algn="l"/>
              </a:tabLst>
            </a:pPr>
            <a:r>
              <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sym typeface="+mn-ea"/>
              </a:rPr>
              <a:t>指令由一个或多个字节组成，包括操作码字 段、一个或多个操作数地址字段、以及一些 表征机器状态的状态字以及特征码</a:t>
            </a:r>
            <a:endPar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endParaRPr>
          </a:p>
          <a:p>
            <a:pPr marL="469265" marR="5080" indent="-457200">
              <a:lnSpc>
                <a:spcPts val="3560"/>
              </a:lnSpc>
              <a:spcBef>
                <a:spcPts val="1475"/>
              </a:spcBef>
              <a:buSzPct val="97000"/>
              <a:buFont typeface="Wingdings" panose="05000000000000000000" charset="0"/>
              <a:buChar char="n"/>
              <a:tabLst>
                <a:tab pos="287020" algn="l"/>
              </a:tabLst>
            </a:pPr>
            <a:r>
              <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sym typeface="+mn-ea"/>
              </a:rPr>
              <a:t>指令完成各种算术逻辑运算、数据传输、控制流跳转</a:t>
            </a:r>
            <a:endParaRPr>
              <a:latin typeface="宋体" panose="02010600030101010101" pitchFamily="2" charset="-122"/>
              <a:cs typeface="宋体" panose="02010600030101010101" pitchFamily="2" charset="-122"/>
            </a:endParaRPr>
          </a:p>
          <a:p>
            <a:pPr marL="469265" marR="5080" indent="-457200">
              <a:lnSpc>
                <a:spcPts val="3460"/>
              </a:lnSpc>
              <a:spcBef>
                <a:spcPts val="445"/>
              </a:spcBef>
              <a:buClr>
                <a:srgbClr val="0BD0D9"/>
              </a:buClr>
              <a:buSzPct val="97000"/>
              <a:buFont typeface="Wingdings" panose="05000000000000000000" charset="0"/>
              <a:buChar char="l"/>
              <a:tabLst>
                <a:tab pos="287020" algn="l"/>
              </a:tabLst>
            </a:pPr>
            <a:endParaRPr lang="zh-CN" altLang="en-US" dirty="0">
              <a:latin typeface="华文新魏" charset="0"/>
              <a:ea typeface="华文新魏" charset="0"/>
              <a:cs typeface="华文新魏" charset="0"/>
            </a:endParaRPr>
          </a:p>
        </p:txBody>
      </p:sp>
      <p:sp>
        <p:nvSpPr>
          <p:cNvPr id="4" name="日期占位符 3"/>
          <p:cNvSpPr>
            <a:spLocks noGrp="1"/>
          </p:cNvSpPr>
          <p:nvPr>
            <p:ph type="dt" sz="half" idx="10"/>
          </p:nvPr>
        </p:nvSpPr>
        <p:spPr>
          <a:xfrm>
            <a:off x="457200" y="6356350"/>
            <a:ext cx="2133600" cy="365125"/>
          </a:xfrm>
        </p:spPr>
        <p:txBody>
          <a:bodyPr/>
          <a:lstStyle/>
          <a:p>
            <a:fld id="{5AC8EB17-5290-4DBE-B95A-78F7652B1597}"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err="1">
                <a:latin typeface="华文新魏" charset="0"/>
                <a:ea typeface="华文新魏" charset="0"/>
                <a:cs typeface="华文新魏" charset="0"/>
              </a:rPr>
              <a:t>do_IRQ</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函数对中断进行应答，禁止该中断线，确保该中断线上有有效中断服务例程</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在关中断条件下，</a:t>
            </a:r>
            <a:r>
              <a:rPr lang="en-US" altLang="zh-CN" dirty="0" err="1">
                <a:solidFill>
                  <a:srgbClr val="FF0000"/>
                </a:solidFill>
                <a:latin typeface="华文新魏" charset="0"/>
                <a:ea typeface="华文新魏" charset="0"/>
                <a:cs typeface="华文新魏" charset="0"/>
              </a:rPr>
              <a:t>do_IRQ</a:t>
            </a:r>
            <a:r>
              <a:rPr lang="en-US" altLang="zh-CN" dirty="0">
                <a:solidFill>
                  <a:srgbClr val="FF0000"/>
                </a:solidFill>
                <a:latin typeface="华文新魏" charset="0"/>
                <a:ea typeface="华文新魏" charset="0"/>
                <a:cs typeface="华文新魏" charset="0"/>
              </a:rPr>
              <a:t>( )</a:t>
            </a:r>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handle_IRQ_event</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函数来执行注册到该中断线上的所有中断服务例程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相关核心代码</a:t>
            </a:r>
            <a:endParaRPr lang="en-US" altLang="zh-CN" dirty="0">
              <a:latin typeface="华文新魏" charset="0"/>
              <a:ea typeface="华文新魏" charset="0"/>
              <a:cs typeface="华文新魏" charset="0"/>
            </a:endParaRPr>
          </a:p>
          <a:p>
            <a:pPr lvl="2"/>
            <a:r>
              <a:rPr lang="en-US" altLang="zh-CN" dirty="0" err="1">
                <a:solidFill>
                  <a:srgbClr val="9900CC"/>
                </a:solidFill>
                <a:latin typeface="华文新魏"/>
                <a:ea typeface="华文新魏"/>
                <a:cs typeface="华文新魏"/>
              </a:rPr>
              <a:t>int</a:t>
            </a:r>
            <a:r>
              <a:rPr lang="en-US" altLang="zh-CN" dirty="0">
                <a:solidFill>
                  <a:srgbClr val="9900CC"/>
                </a:solidFill>
                <a:latin typeface="华文新魏"/>
                <a:ea typeface="华文新魏"/>
                <a:cs typeface="华文新魏"/>
              </a:rPr>
              <a:t> </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regs.orig_eax</a:t>
            </a:r>
            <a:r>
              <a:rPr lang="en-US" altLang="zh-CN" dirty="0">
                <a:solidFill>
                  <a:srgbClr val="9900CC"/>
                </a:solidFill>
                <a:latin typeface="华文新魏"/>
                <a:ea typeface="华文新魏"/>
                <a:cs typeface="华文新魏"/>
              </a:rPr>
              <a:t> &amp; 0xff;	//1</a:t>
            </a:r>
            <a:endParaRPr lang="en-US" altLang="zh-CN" dirty="0">
              <a:solidFill>
                <a:srgbClr val="9900CC"/>
              </a:solidFill>
              <a:latin typeface="华文新魏"/>
              <a:ea typeface="华文新魏"/>
              <a:cs typeface="华文新魏"/>
            </a:endParaRPr>
          </a:p>
          <a:p>
            <a:pPr lvl="2"/>
            <a:r>
              <a:rPr lang="en-US" altLang="zh-CN" dirty="0" err="1">
                <a:solidFill>
                  <a:srgbClr val="9900CC"/>
                </a:solidFill>
                <a:latin typeface="华文新魏"/>
                <a:ea typeface="华文新魏"/>
                <a:cs typeface="华文新魏"/>
              </a:rPr>
              <a:t>irq_desc</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].handler-&gt;</a:t>
            </a:r>
            <a:r>
              <a:rPr lang="en-US" altLang="zh-CN" dirty="0" err="1">
                <a:solidFill>
                  <a:srgbClr val="9900CC"/>
                </a:solidFill>
                <a:latin typeface="华文新魏"/>
                <a:ea typeface="华文新魏"/>
                <a:cs typeface="华文新魏"/>
              </a:rPr>
              <a:t>ack</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	//2</a:t>
            </a:r>
            <a:endParaRPr lang="en-US" altLang="zh-CN" dirty="0">
              <a:solidFill>
                <a:srgbClr val="9900CC"/>
              </a:solidFill>
              <a:latin typeface="华文新魏"/>
              <a:ea typeface="华文新魏"/>
              <a:cs typeface="华文新魏"/>
            </a:endParaRPr>
          </a:p>
          <a:p>
            <a:pPr lvl="2"/>
            <a:r>
              <a:rPr lang="en-US" altLang="zh-CN" dirty="0" err="1">
                <a:solidFill>
                  <a:srgbClr val="FF0000"/>
                </a:solidFill>
                <a:latin typeface="华文新魏"/>
                <a:ea typeface="华文新魏"/>
                <a:cs typeface="华文新魏"/>
              </a:rPr>
              <a:t>handle_IRQ_event</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irq</a:t>
            </a:r>
            <a:r>
              <a:rPr lang="en-US" altLang="zh-CN" dirty="0">
                <a:solidFill>
                  <a:srgbClr val="FF0000"/>
                </a:solidFill>
                <a:latin typeface="华文新魏"/>
                <a:ea typeface="华文新魏"/>
                <a:cs typeface="华文新魏"/>
              </a:rPr>
              <a:t>, &amp;</a:t>
            </a:r>
            <a:r>
              <a:rPr lang="en-US" altLang="zh-CN" dirty="0" err="1">
                <a:solidFill>
                  <a:srgbClr val="FF0000"/>
                </a:solidFill>
                <a:latin typeface="华文新魏"/>
                <a:ea typeface="华文新魏"/>
                <a:cs typeface="华文新魏"/>
              </a:rPr>
              <a:t>regs</a:t>
            </a:r>
            <a:r>
              <a:rPr lang="en-US" altLang="zh-CN" dirty="0">
                <a:solidFill>
                  <a:srgbClr val="FF0000"/>
                </a:solidFill>
                <a:latin typeface="华文新魏"/>
                <a:ea typeface="华文新魏"/>
                <a:cs typeface="华文新魏"/>
              </a:rPr>
              <a:t>, </a:t>
            </a:r>
            <a:r>
              <a:rPr lang="en-US" altLang="zh-CN" dirty="0" err="1">
                <a:solidFill>
                  <a:srgbClr val="FF0000"/>
                </a:solidFill>
                <a:latin typeface="华文新魏"/>
                <a:ea typeface="华文新魏"/>
                <a:cs typeface="华文新魏"/>
              </a:rPr>
              <a:t>irq_desc</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irq</a:t>
            </a:r>
            <a:r>
              <a:rPr lang="en-US" altLang="zh-CN" dirty="0">
                <a:solidFill>
                  <a:srgbClr val="FF0000"/>
                </a:solidFill>
                <a:latin typeface="华文新魏"/>
                <a:ea typeface="华文新魏"/>
                <a:cs typeface="华文新魏"/>
              </a:rPr>
              <a:t>].action);</a:t>
            </a:r>
            <a:r>
              <a:rPr lang="en-US" altLang="zh-CN" dirty="0">
                <a:solidFill>
                  <a:srgbClr val="9900CC"/>
                </a:solidFill>
                <a:latin typeface="华文新魏"/>
                <a:ea typeface="华文新魏"/>
                <a:cs typeface="华文新魏"/>
              </a:rPr>
              <a:t>//3</a:t>
            </a:r>
            <a:endParaRPr lang="en-US" altLang="zh-CN" dirty="0">
              <a:solidFill>
                <a:srgbClr val="9900CC"/>
              </a:solidFill>
              <a:latin typeface="华文新魏"/>
              <a:ea typeface="华文新魏"/>
              <a:cs typeface="华文新魏"/>
            </a:endParaRPr>
          </a:p>
          <a:p>
            <a:pPr lvl="2"/>
            <a:r>
              <a:rPr lang="en-US" altLang="zh-CN" dirty="0" err="1">
                <a:solidFill>
                  <a:srgbClr val="9900CC"/>
                </a:solidFill>
                <a:latin typeface="华文新魏"/>
                <a:ea typeface="华文新魏"/>
                <a:cs typeface="华文新魏"/>
              </a:rPr>
              <a:t>irq_desc</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].handler-&gt;end(</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	//4</a:t>
            </a:r>
            <a:endParaRPr lang="en-US" altLang="zh-CN" dirty="0">
              <a:solidFill>
                <a:srgbClr val="9900CC"/>
              </a:solidFill>
              <a:latin typeface="华文新魏"/>
              <a:ea typeface="华文新魏"/>
              <a:cs typeface="华文新魏"/>
            </a:endParaRPr>
          </a:p>
          <a:p>
            <a:pPr lvl="2"/>
            <a:r>
              <a:rPr lang="zh-CN" altLang="en-US" dirty="0">
                <a:solidFill>
                  <a:srgbClr val="FF0000"/>
                </a:solidFill>
                <a:latin typeface="华文新魏"/>
                <a:ea typeface="华文新魏"/>
                <a:cs typeface="华文新魏"/>
              </a:rPr>
              <a:t>处理下半部分</a:t>
            </a:r>
            <a:endParaRPr lang="en-US" altLang="zh-CN" dirty="0">
              <a:solidFill>
                <a:srgbClr val="FF0000"/>
              </a:solidFill>
              <a:latin typeface="华文新魏"/>
              <a:ea typeface="华文新魏"/>
              <a:cs typeface="华文新魏"/>
            </a:endParaRPr>
          </a:p>
          <a:p>
            <a:pPr lvl="1"/>
            <a:r>
              <a:rPr lang="zh-CN" altLang="en-US" dirty="0">
                <a:solidFill>
                  <a:srgbClr val="9900CC"/>
                </a:solidFill>
              </a:rPr>
              <a:t>	</a:t>
            </a:r>
            <a:r>
              <a:rPr lang="zh-CN" altLang="en-US" dirty="0">
                <a:latin typeface="华文新魏" charset="0"/>
                <a:ea typeface="华文新魏" charset="0"/>
                <a:cs typeface="华文新魏" charset="0"/>
              </a:rPr>
              <a:t>代码说明</a:t>
            </a:r>
            <a:endParaRPr lang="en-US" altLang="zh-CN" dirty="0">
              <a:latin typeface="华文新魏" charset="0"/>
              <a:ea typeface="华文新魏" charset="0"/>
              <a:cs typeface="华文新魏" charset="0"/>
            </a:endParaRPr>
          </a:p>
          <a:p>
            <a:pPr lvl="2"/>
            <a:r>
              <a:rPr lang="zh-CN" altLang="en-US" dirty="0">
                <a:latin typeface="华文新魏"/>
                <a:ea typeface="华文新魏"/>
                <a:cs typeface="华文新魏"/>
              </a:rPr>
              <a:t>第</a:t>
            </a:r>
            <a:r>
              <a:rPr lang="en-US" altLang="zh-CN" dirty="0">
                <a:latin typeface="华文新魏"/>
                <a:ea typeface="华文新魏"/>
                <a:cs typeface="华文新魏"/>
              </a:rPr>
              <a:t>1</a:t>
            </a:r>
            <a:r>
              <a:rPr lang="zh-CN" altLang="en-US" dirty="0">
                <a:latin typeface="华文新魏"/>
                <a:ea typeface="华文新魏"/>
                <a:cs typeface="华文新魏"/>
              </a:rPr>
              <a:t>句将</a:t>
            </a:r>
            <a:r>
              <a:rPr lang="en-US" altLang="zh-CN" dirty="0">
                <a:latin typeface="华文新魏"/>
                <a:ea typeface="华文新魏"/>
                <a:cs typeface="华文新魏"/>
              </a:rPr>
              <a:t>$n-255</a:t>
            </a:r>
            <a:r>
              <a:rPr lang="zh-CN" altLang="en-US" dirty="0">
                <a:latin typeface="华文新魏"/>
                <a:ea typeface="华文新魏"/>
                <a:cs typeface="华文新魏"/>
              </a:rPr>
              <a:t>转换成</a:t>
            </a:r>
            <a:r>
              <a:rPr lang="en-US" altLang="zh-CN" dirty="0">
                <a:latin typeface="华文新魏"/>
                <a:ea typeface="华文新魏"/>
                <a:cs typeface="华文新魏"/>
              </a:rPr>
              <a:t>n</a:t>
            </a:r>
            <a:r>
              <a:rPr lang="zh-CN" altLang="en-US" dirty="0">
                <a:latin typeface="华文新魏"/>
                <a:ea typeface="华文新魏"/>
                <a:cs typeface="华文新魏"/>
              </a:rPr>
              <a:t>，取得对应的中断向量</a:t>
            </a:r>
            <a:endParaRPr lang="zh-CN" altLang="en-US" dirty="0">
              <a:latin typeface="华文新魏"/>
              <a:ea typeface="华文新魏"/>
              <a:cs typeface="华文新魏"/>
            </a:endParaRPr>
          </a:p>
          <a:p>
            <a:pPr lvl="2"/>
            <a:r>
              <a:rPr lang="zh-CN" altLang="en-US" dirty="0">
                <a:latin typeface="华文新魏"/>
                <a:ea typeface="华文新魏"/>
                <a:cs typeface="华文新魏"/>
              </a:rPr>
              <a:t>第</a:t>
            </a:r>
            <a:r>
              <a:rPr lang="en-US" altLang="zh-CN" dirty="0">
                <a:latin typeface="华文新魏"/>
                <a:ea typeface="华文新魏"/>
                <a:cs typeface="华文新魏"/>
              </a:rPr>
              <a:t>2</a:t>
            </a:r>
            <a:r>
              <a:rPr lang="zh-CN" altLang="en-US" dirty="0">
                <a:latin typeface="华文新魏"/>
                <a:ea typeface="华文新魏"/>
                <a:cs typeface="华文新魏"/>
              </a:rPr>
              <a:t>句应答</a:t>
            </a:r>
            <a:r>
              <a:rPr lang="en-US" altLang="zh-CN" dirty="0">
                <a:latin typeface="华文新魏"/>
                <a:ea typeface="华文新魏"/>
                <a:cs typeface="华文新魏"/>
              </a:rPr>
              <a:t>PIC</a:t>
            </a:r>
            <a:r>
              <a:rPr lang="zh-CN" altLang="en-US" dirty="0">
                <a:latin typeface="华文新魏"/>
                <a:ea typeface="华文新魏"/>
                <a:cs typeface="华文新魏"/>
              </a:rPr>
              <a:t>的中断，并禁用这条</a:t>
            </a:r>
            <a:r>
              <a:rPr lang="en-US" altLang="zh-CN" dirty="0">
                <a:latin typeface="华文新魏"/>
                <a:ea typeface="华文新魏"/>
                <a:cs typeface="华文新魏"/>
              </a:rPr>
              <a:t>IRQ</a:t>
            </a:r>
            <a:r>
              <a:rPr lang="zh-CN" altLang="en-US" dirty="0">
                <a:latin typeface="华文新魏"/>
                <a:ea typeface="华文新魏"/>
                <a:cs typeface="华文新魏"/>
              </a:rPr>
              <a:t>线</a:t>
            </a:r>
            <a:endParaRPr lang="zh-CN" altLang="en-US" dirty="0">
              <a:latin typeface="华文新魏"/>
              <a:ea typeface="华文新魏"/>
              <a:cs typeface="华文新魏"/>
            </a:endParaRPr>
          </a:p>
          <a:p>
            <a:pPr lvl="2"/>
            <a:r>
              <a:rPr lang="zh-CN" altLang="en-US" dirty="0">
                <a:latin typeface="华文新魏"/>
                <a:ea typeface="华文新魏"/>
                <a:cs typeface="华文新魏"/>
              </a:rPr>
              <a:t>第</a:t>
            </a:r>
            <a:r>
              <a:rPr lang="en-US" altLang="zh-CN" dirty="0">
                <a:latin typeface="华文新魏"/>
                <a:ea typeface="华文新魏"/>
                <a:cs typeface="华文新魏"/>
              </a:rPr>
              <a:t>3</a:t>
            </a:r>
            <a:r>
              <a:rPr lang="zh-CN" altLang="en-US" dirty="0">
                <a:latin typeface="华文新魏"/>
                <a:ea typeface="华文新魏"/>
                <a:cs typeface="华文新魏"/>
              </a:rPr>
              <a:t>句调用</a:t>
            </a:r>
            <a:r>
              <a:rPr lang="en-US" altLang="zh-CN" dirty="0" err="1">
                <a:latin typeface="华文新魏"/>
                <a:ea typeface="华文新魏"/>
                <a:cs typeface="华文新魏"/>
              </a:rPr>
              <a:t>handle_IRQ_event</a:t>
            </a:r>
            <a:r>
              <a:rPr lang="en-US" altLang="zh-CN" dirty="0">
                <a:latin typeface="华文新魏"/>
                <a:ea typeface="华文新魏"/>
                <a:cs typeface="华文新魏"/>
              </a:rPr>
              <a:t>()</a:t>
            </a:r>
            <a:r>
              <a:rPr lang="zh-CN" altLang="en-US" dirty="0">
                <a:latin typeface="华文新魏"/>
                <a:ea typeface="华文新魏"/>
                <a:cs typeface="华文新魏"/>
              </a:rPr>
              <a:t>执行中断服务例程</a:t>
            </a:r>
            <a:endParaRPr lang="zh-CN" altLang="en-US" dirty="0">
              <a:latin typeface="华文新魏"/>
              <a:ea typeface="华文新魏"/>
              <a:cs typeface="华文新魏"/>
            </a:endParaRPr>
          </a:p>
          <a:p>
            <a:pPr lvl="2"/>
            <a:r>
              <a:rPr lang="zh-CN" altLang="en-US" dirty="0">
                <a:latin typeface="华文新魏"/>
                <a:ea typeface="华文新魏"/>
                <a:cs typeface="华文新魏"/>
              </a:rPr>
              <a:t>第</a:t>
            </a:r>
            <a:r>
              <a:rPr lang="en-US" altLang="zh-CN" dirty="0">
                <a:latin typeface="华文新魏"/>
                <a:ea typeface="华文新魏"/>
                <a:cs typeface="华文新魏"/>
              </a:rPr>
              <a:t>4</a:t>
            </a:r>
            <a:r>
              <a:rPr lang="zh-CN" altLang="en-US" dirty="0">
                <a:latin typeface="华文新魏"/>
                <a:ea typeface="华文新魏"/>
                <a:cs typeface="华文新魏"/>
              </a:rPr>
              <a:t>句通知</a:t>
            </a:r>
            <a:r>
              <a:rPr lang="en-US" altLang="zh-CN" dirty="0">
                <a:latin typeface="华文新魏"/>
                <a:ea typeface="华文新魏"/>
                <a:cs typeface="华文新魏"/>
              </a:rPr>
              <a:t>PIC</a:t>
            </a:r>
            <a:r>
              <a:rPr lang="zh-CN" altLang="en-US" dirty="0">
                <a:latin typeface="华文新魏"/>
                <a:ea typeface="华文新魏"/>
                <a:cs typeface="华文新魏"/>
              </a:rPr>
              <a:t>重新激活该</a:t>
            </a:r>
            <a:r>
              <a:rPr lang="en-US" altLang="zh-CN" dirty="0">
                <a:latin typeface="华文新魏"/>
                <a:ea typeface="华文新魏"/>
                <a:cs typeface="华文新魏"/>
              </a:rPr>
              <a:t>IRQ</a:t>
            </a:r>
            <a:r>
              <a:rPr lang="zh-CN" altLang="en-US" dirty="0">
                <a:latin typeface="华文新魏"/>
                <a:ea typeface="华文新魏"/>
                <a:cs typeface="华文新魏"/>
              </a:rPr>
              <a:t>线，允许处理同类型中断</a:t>
            </a:r>
            <a:endParaRPr lang="zh-CN" altLang="en-US" dirty="0">
              <a:latin typeface="华文新魏"/>
              <a:ea typeface="华文新魏"/>
              <a:cs typeface="华文新魏"/>
            </a:endParaRPr>
          </a:p>
          <a:p>
            <a:pPr lvl="1"/>
            <a:endParaRPr lang="en-US" altLang="zh-CN" dirty="0">
              <a:latin typeface="华文新魏" charset="0"/>
              <a:ea typeface="华文新魏" charset="0"/>
              <a:cs typeface="华文新魏" charset="0"/>
            </a:endParaRPr>
          </a:p>
          <a:p>
            <a:pPr lvl="1"/>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返回至内核</a:t>
            </a:r>
            <a:r>
              <a:rPr lang="en-US" altLang="zh-CN" dirty="0">
                <a:latin typeface="华文新魏" charset="0"/>
                <a:ea typeface="华文新魏" charset="0"/>
                <a:cs typeface="华文新魏" charset="0"/>
              </a:rPr>
              <a:t> </a:t>
            </a:r>
            <a:r>
              <a:rPr lang="en-US" altLang="zh-CN" dirty="0" err="1">
                <a:solidFill>
                  <a:srgbClr val="FF0000"/>
                </a:solidFill>
                <a:latin typeface="华文新魏" charset="0"/>
                <a:ea typeface="华文新魏" charset="0"/>
                <a:cs typeface="华文新魏" charset="0"/>
              </a:rPr>
              <a:t>ret_from_sys_call</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代码来完成一组标准任务，如</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do_softirq</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函数处理软中断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do_signal</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函数处理信号</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处理结束后跳转到</a:t>
            </a:r>
            <a:r>
              <a:rPr lang="en-US" altLang="zh-CN" dirty="0" err="1">
                <a:latin typeface="华文新魏" charset="0"/>
                <a:ea typeface="华文新魏" charset="0"/>
                <a:cs typeface="华文新魏" charset="0"/>
              </a:rPr>
              <a:t>ret_from_intr</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退出中断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使用宏</a:t>
            </a:r>
            <a:r>
              <a:rPr lang="en-US" altLang="zh-CN" dirty="0">
                <a:latin typeface="华文新魏" charset="0"/>
                <a:ea typeface="华文新魏" charset="0"/>
                <a:cs typeface="华文新魏" charset="0"/>
              </a:rPr>
              <a:t>RESTORE_ALL</a:t>
            </a:r>
            <a:r>
              <a:rPr lang="zh-CN" altLang="zh-CN" dirty="0">
                <a:latin typeface="华文新魏" charset="0"/>
                <a:ea typeface="华文新魏" charset="0"/>
                <a:cs typeface="华文新魏" charset="0"/>
              </a:rPr>
              <a:t>恢复现场，完成整个中断处理，彻底从中断返回</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异常处理执行流程</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异常产生后，转向异常处理程序公共入口执行，执行下列操作</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将硬件错误码和异常向量号存入当前进程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中</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判别异常产生于核心态还是用户态</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对于核心态异常</a:t>
            </a:r>
            <a:r>
              <a:rPr lang="zh-CN" altLang="en-US" dirty="0">
                <a:latin typeface="华文新魏" charset="0"/>
                <a:ea typeface="华文新魏" charset="0"/>
                <a:cs typeface="华文新魏" charset="0"/>
              </a:rPr>
              <a:t>，转向内核预定义服务程序处理，没有被处理的核心态异常是操作系统的致命错误</a:t>
            </a:r>
            <a:endParaRPr lang="zh-CN" altLang="en-US"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对于用户态异常</a:t>
            </a:r>
            <a:r>
              <a:rPr lang="zh-CN" altLang="en-US" dirty="0">
                <a:latin typeface="华文新魏" charset="0"/>
                <a:ea typeface="华文新魏" charset="0"/>
                <a:cs typeface="华文新魏" charset="0"/>
              </a:rPr>
              <a:t>，终止当前进程运行，调用</a:t>
            </a:r>
            <a:r>
              <a:rPr lang="en-US" altLang="zh-CN" dirty="0" err="1">
                <a:latin typeface="华文新魏" charset="0"/>
                <a:ea typeface="华文新魏" charset="0"/>
                <a:cs typeface="华文新魏" charset="0"/>
              </a:rPr>
              <a:t>force_sig</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函数给当前进程发信号</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从</a:t>
            </a:r>
            <a:r>
              <a:rPr lang="en-US" altLang="zh-CN" dirty="0" err="1">
                <a:latin typeface="华文新魏" charset="0"/>
                <a:ea typeface="华文新魏" charset="0"/>
                <a:cs typeface="华文新魏" charset="0"/>
              </a:rPr>
              <a:t>ret_from_exception</a:t>
            </a:r>
            <a:r>
              <a:rPr lang="zh-CN" altLang="en-US" dirty="0">
                <a:latin typeface="华文新魏" charset="0"/>
                <a:ea typeface="华文新魏" charset="0"/>
                <a:cs typeface="华文新魏" charset="0"/>
              </a:rPr>
              <a:t>处返回用户空间时，检查进程是否有信号等待处理，如果有则根据信号类型调用相应函数进行处理</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22B05296-A768-4956-8D2F-2259A505BCD6}" type="slidenum">
              <a:rPr lang="en-US" altLang="zh-CN"/>
            </a:fld>
            <a:endParaRPr lang="en-US" altLang="zh-CN"/>
          </a:p>
        </p:txBody>
      </p:sp>
      <p:sp>
        <p:nvSpPr>
          <p:cNvPr id="963586" name="Rectangle 2"/>
          <p:cNvSpPr>
            <a:spLocks noGrp="1" noChangeArrowheads="1"/>
          </p:cNvSpPr>
          <p:nvPr>
            <p:ph type="title"/>
          </p:nvPr>
        </p:nvSpPr>
        <p:spPr/>
        <p:txBody>
          <a:bodyPr/>
          <a:lstStyle/>
          <a:p>
            <a:r>
              <a:rPr lang="zh-CN" altLang="en-US" dirty="0"/>
              <a:t>中断处理程序的局限性</a:t>
            </a:r>
            <a:endParaRPr lang="zh-CN" altLang="en-US" dirty="0"/>
          </a:p>
        </p:txBody>
      </p:sp>
      <p:sp>
        <p:nvSpPr>
          <p:cNvPr id="963587" name="Rectangle 3"/>
          <p:cNvSpPr>
            <a:spLocks noGrp="1" noChangeArrowheads="1"/>
          </p:cNvSpPr>
          <p:nvPr>
            <p:ph type="body" idx="1"/>
          </p:nvPr>
        </p:nvSpPr>
        <p:spPr>
          <a:xfrm>
            <a:off x="107504" y="1230313"/>
            <a:ext cx="9036496" cy="5627687"/>
          </a:xfrm>
        </p:spPr>
        <p:txBody>
          <a:bodyPr/>
          <a:lstStyle/>
          <a:p>
            <a:pPr>
              <a:spcBef>
                <a:spcPts val="0"/>
              </a:spcBef>
            </a:pPr>
            <a:r>
              <a:rPr lang="zh-CN" altLang="en-US" dirty="0">
                <a:latin typeface="华文新魏"/>
                <a:cs typeface="华文新魏"/>
              </a:rPr>
              <a:t>负责对硬件做出迅速响应，并完成时间要求很严格的操作</a:t>
            </a:r>
            <a:endParaRPr lang="zh-CN" altLang="en-US" dirty="0">
              <a:latin typeface="华文新魏"/>
              <a:cs typeface="华文新魏"/>
            </a:endParaRPr>
          </a:p>
          <a:p>
            <a:pPr lvl="1">
              <a:spcBef>
                <a:spcPts val="0"/>
              </a:spcBef>
            </a:pPr>
            <a:r>
              <a:rPr lang="zh-CN" altLang="en-US" dirty="0"/>
              <a:t>异步方式执行，可能会打断其他重要代码的执行</a:t>
            </a:r>
            <a:endParaRPr lang="zh-CN" altLang="en-US" dirty="0"/>
          </a:p>
          <a:p>
            <a:pPr lvl="1">
              <a:spcBef>
                <a:spcPts val="0"/>
              </a:spcBef>
            </a:pPr>
            <a:r>
              <a:rPr lang="zh-CN" altLang="en-US" dirty="0"/>
              <a:t>中断处理程序执行过程中</a:t>
            </a:r>
            <a:endParaRPr lang="zh-CN" altLang="en-US" dirty="0"/>
          </a:p>
          <a:p>
            <a:pPr lvl="2">
              <a:spcBef>
                <a:spcPts val="0"/>
              </a:spcBef>
            </a:pPr>
            <a:r>
              <a:rPr lang="zh-CN" altLang="en-US" dirty="0">
                <a:latin typeface="华文新魏"/>
                <a:ea typeface="华文新魏"/>
                <a:cs typeface="华文新魏"/>
              </a:rPr>
              <a:t>最好情形下，同级中断被屏蔽</a:t>
            </a:r>
            <a:endParaRPr lang="zh-CN" altLang="en-US" dirty="0">
              <a:latin typeface="华文新魏"/>
              <a:ea typeface="华文新魏"/>
              <a:cs typeface="华文新魏"/>
            </a:endParaRPr>
          </a:p>
          <a:p>
            <a:pPr lvl="2">
              <a:spcBef>
                <a:spcPts val="0"/>
              </a:spcBef>
            </a:pPr>
            <a:r>
              <a:rPr lang="zh-CN" altLang="en-US" dirty="0">
                <a:latin typeface="华文新魏"/>
                <a:ea typeface="华文新魏"/>
                <a:cs typeface="华文新魏"/>
              </a:rPr>
              <a:t>最坏情形下，当前处理器上所有其他中断都会被屏蔽</a:t>
            </a:r>
            <a:endParaRPr lang="zh-CN" altLang="en-US" dirty="0">
              <a:latin typeface="华文新魏"/>
              <a:ea typeface="华文新魏"/>
              <a:cs typeface="华文新魏"/>
            </a:endParaRPr>
          </a:p>
          <a:p>
            <a:pPr lvl="1">
              <a:spcBef>
                <a:spcPts val="0"/>
              </a:spcBef>
            </a:pPr>
            <a:r>
              <a:rPr lang="zh-CN" altLang="en-US" dirty="0"/>
              <a:t>中断处理程序不在进程上下文中运行，不能被阻塞</a:t>
            </a:r>
            <a:endParaRPr lang="zh-CN" altLang="en-US" dirty="0"/>
          </a:p>
          <a:p>
            <a:pPr>
              <a:spcBef>
                <a:spcPts val="0"/>
              </a:spcBef>
            </a:pPr>
            <a:r>
              <a:rPr lang="zh-CN" altLang="en-US" dirty="0">
                <a:latin typeface="华文新魏"/>
                <a:cs typeface="华文新魏"/>
              </a:rPr>
              <a:t>中断处理流程</a:t>
            </a:r>
            <a:endParaRPr lang="zh-CN" altLang="en-US" dirty="0">
              <a:latin typeface="华文新魏"/>
              <a:cs typeface="华文新魏"/>
            </a:endParaRPr>
          </a:p>
          <a:p>
            <a:pPr lvl="1">
              <a:spcBef>
                <a:spcPts val="0"/>
              </a:spcBef>
            </a:pPr>
            <a:r>
              <a:rPr lang="zh-CN" altLang="en-US" dirty="0"/>
              <a:t>上半部：</a:t>
            </a:r>
            <a:r>
              <a:rPr lang="zh-CN" altLang="en-US" dirty="0">
                <a:solidFill>
                  <a:srgbClr val="FF0000"/>
                </a:solidFill>
              </a:rPr>
              <a:t>中断处理程序</a:t>
            </a:r>
            <a:endParaRPr lang="zh-CN" altLang="en-US" dirty="0">
              <a:solidFill>
                <a:srgbClr val="FF0000"/>
              </a:solidFill>
            </a:endParaRPr>
          </a:p>
          <a:p>
            <a:pPr lvl="2">
              <a:spcBef>
                <a:spcPts val="0"/>
              </a:spcBef>
            </a:pPr>
            <a:r>
              <a:rPr lang="zh-CN" altLang="en-US" dirty="0">
                <a:latin typeface="华文新魏"/>
                <a:ea typeface="华文新魏"/>
                <a:cs typeface="华文新魏"/>
              </a:rPr>
              <a:t>简单快速，执行时禁止部分或全部中断</a:t>
            </a:r>
            <a:endParaRPr lang="zh-CN" altLang="en-US" dirty="0">
              <a:latin typeface="华文新魏"/>
              <a:ea typeface="华文新魏"/>
              <a:cs typeface="华文新魏"/>
            </a:endParaRPr>
          </a:p>
          <a:p>
            <a:pPr lvl="1">
              <a:spcBef>
                <a:spcPts val="0"/>
              </a:spcBef>
            </a:pPr>
            <a:r>
              <a:rPr lang="zh-CN" altLang="en-US" dirty="0"/>
              <a:t>下半部</a:t>
            </a:r>
            <a:endParaRPr lang="zh-CN" altLang="en-US" dirty="0"/>
          </a:p>
          <a:p>
            <a:pPr lvl="2">
              <a:spcBef>
                <a:spcPts val="0"/>
              </a:spcBef>
            </a:pPr>
            <a:r>
              <a:rPr lang="zh-CN" altLang="en-US" dirty="0">
                <a:latin typeface="华文新魏"/>
                <a:ea typeface="华文新魏"/>
                <a:cs typeface="华文新魏"/>
              </a:rPr>
              <a:t>执行与中断处理密切相关但中断处理程序本身不执行的工作</a:t>
            </a:r>
            <a:endParaRPr lang="zh-CN" altLang="en-US" dirty="0">
              <a:latin typeface="华文新魏"/>
              <a:ea typeface="华文新魏"/>
              <a:cs typeface="华文新魏"/>
            </a:endParaRPr>
          </a:p>
          <a:p>
            <a:pPr lvl="2">
              <a:spcBef>
                <a:spcPts val="0"/>
              </a:spcBef>
            </a:pPr>
            <a:r>
              <a:rPr lang="zh-CN" altLang="en-US" dirty="0">
                <a:latin typeface="华文新魏"/>
                <a:ea typeface="华文新魏"/>
                <a:cs typeface="华文新魏"/>
              </a:rPr>
              <a:t>执行期间可以响应中断</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A8456D0A-2732-4597-B5D8-2E0BD0F51F0C}" type="slidenum">
              <a:rPr lang="en-US" altLang="zh-CN"/>
            </a:fld>
            <a:endParaRPr lang="en-US" altLang="zh-CN"/>
          </a:p>
        </p:txBody>
      </p:sp>
      <p:sp>
        <p:nvSpPr>
          <p:cNvPr id="964610" name="Rectangle 2"/>
          <p:cNvSpPr>
            <a:spLocks noGrp="1" noChangeArrowheads="1"/>
          </p:cNvSpPr>
          <p:nvPr>
            <p:ph type="title"/>
          </p:nvPr>
        </p:nvSpPr>
        <p:spPr/>
        <p:txBody>
          <a:bodyPr/>
          <a:lstStyle/>
          <a:p>
            <a:r>
              <a:rPr lang="zh-CN" altLang="en-US"/>
              <a:t>上半部与下半部的划分</a:t>
            </a:r>
            <a:endParaRPr lang="zh-CN" altLang="en-US"/>
          </a:p>
        </p:txBody>
      </p:sp>
      <p:sp>
        <p:nvSpPr>
          <p:cNvPr id="964611" name="Rectangle 3"/>
          <p:cNvSpPr>
            <a:spLocks noGrp="1" noChangeArrowheads="1"/>
          </p:cNvSpPr>
          <p:nvPr>
            <p:ph type="body" idx="1"/>
          </p:nvPr>
        </p:nvSpPr>
        <p:spPr/>
        <p:txBody>
          <a:bodyPr/>
          <a:lstStyle/>
          <a:p>
            <a:r>
              <a:rPr lang="zh-CN" altLang="en-US" dirty="0"/>
              <a:t>没有严格的划分规则</a:t>
            </a:r>
            <a:endParaRPr lang="zh-CN" altLang="en-US" dirty="0"/>
          </a:p>
          <a:p>
            <a:pPr lvl="1"/>
            <a:r>
              <a:rPr lang="zh-CN" altLang="en-US" dirty="0"/>
              <a:t>如果任务对时间非常敏感，放在中断处理程序中执行</a:t>
            </a:r>
            <a:endParaRPr lang="zh-CN" altLang="en-US" dirty="0"/>
          </a:p>
          <a:p>
            <a:pPr lvl="1"/>
            <a:r>
              <a:rPr lang="zh-CN" altLang="en-US" dirty="0"/>
              <a:t>如果任务与硬件相关，放在中断处理程序中执行</a:t>
            </a:r>
            <a:endParaRPr lang="zh-CN" altLang="en-US" dirty="0"/>
          </a:p>
          <a:p>
            <a:pPr lvl="1"/>
            <a:r>
              <a:rPr lang="zh-CN" altLang="en-US" dirty="0"/>
              <a:t>如果任务需确保不被其他中断（同级中断）打断，放在中断处理程序中执行</a:t>
            </a:r>
            <a:endParaRPr lang="zh-CN" altLang="en-US" dirty="0"/>
          </a:p>
          <a:p>
            <a:pPr lvl="1"/>
            <a:r>
              <a:rPr lang="zh-CN" altLang="en-US" dirty="0"/>
              <a:t>其他任务，考虑放置在下半不执行</a:t>
            </a:r>
            <a:endParaRPr lang="en-US" altLang="zh-CN" dirty="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4684DD15-13AD-4BA0-AE9C-41F609BE653B}" type="slidenum">
              <a:rPr lang="en-US" altLang="zh-CN"/>
            </a:fld>
            <a:endParaRPr lang="en-US" altLang="zh-CN"/>
          </a:p>
        </p:txBody>
      </p:sp>
      <p:sp>
        <p:nvSpPr>
          <p:cNvPr id="965634" name="Rectangle 2"/>
          <p:cNvSpPr>
            <a:spLocks noGrp="1" noChangeArrowheads="1"/>
          </p:cNvSpPr>
          <p:nvPr>
            <p:ph type="title"/>
          </p:nvPr>
        </p:nvSpPr>
        <p:spPr/>
        <p:txBody>
          <a:bodyPr/>
          <a:lstStyle/>
          <a:p>
            <a:r>
              <a:rPr lang="zh-CN" altLang="en-US"/>
              <a:t>下半部实现机制的演化过程</a:t>
            </a:r>
            <a:endParaRPr lang="zh-CN" altLang="en-US"/>
          </a:p>
        </p:txBody>
      </p:sp>
      <p:sp>
        <p:nvSpPr>
          <p:cNvPr id="965635"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软中断</a:t>
            </a:r>
            <a:endParaRPr lang="zh-CN" altLang="en-US" dirty="0">
              <a:latin typeface="STXinwei" panose="02010800040101010101" pitchFamily="2" charset="-122"/>
              <a:ea typeface="STXinwei" panose="02010800040101010101" pitchFamily="2" charset="-122"/>
            </a:endParaRPr>
          </a:p>
          <a:p>
            <a:r>
              <a:rPr lang="en-US" altLang="zh-CN" dirty="0" err="1">
                <a:latin typeface="STXinwei" panose="02010800040101010101" pitchFamily="2" charset="-122"/>
                <a:ea typeface="STXinwei" panose="02010800040101010101" pitchFamily="2" charset="-122"/>
              </a:rPr>
              <a:t>tasklet</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工作队列</a:t>
            </a:r>
            <a:endParaRPr lang="zh-CN" altLang="en-US"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实现在</a:t>
            </a:r>
            <a:r>
              <a:rPr lang="zh-CN" altLang="en-US" dirty="0"/>
              <a:t>软中断之上</a:t>
            </a:r>
            <a:endParaRPr lang="zh-CN" altLang="en-US" dirty="0"/>
          </a:p>
          <a:p>
            <a:pPr lvl="1"/>
            <a:r>
              <a:rPr lang="en-US" altLang="zh-CN" dirty="0"/>
              <a:t>tasklet</a:t>
            </a:r>
            <a:r>
              <a:rPr lang="zh-CN" altLang="en-US" dirty="0"/>
              <a:t>和软中断也称为</a:t>
            </a:r>
            <a:r>
              <a:rPr lang="zh-CN" altLang="en-US" dirty="0">
                <a:solidFill>
                  <a:srgbClr val="FF0000"/>
                </a:solidFill>
              </a:rPr>
              <a:t>可延迟函数</a:t>
            </a:r>
            <a:endParaRPr lang="zh-CN" altLang="en-US" dirty="0">
              <a:solidFill>
                <a:srgbClr val="FF0000"/>
              </a:solidFill>
            </a:endParaRPr>
          </a:p>
        </p:txBody>
      </p:sp>
      <p:pic>
        <p:nvPicPr>
          <p:cNvPr id="965636" name="Picture 4"/>
          <p:cNvPicPr>
            <a:picLocks noChangeAspect="1" noChangeArrowheads="1"/>
          </p:cNvPicPr>
          <p:nvPr/>
        </p:nvPicPr>
        <p:blipFill>
          <a:blip r:embed="rId1" cstate="print"/>
          <a:srcRect/>
          <a:stretch>
            <a:fillRect/>
          </a:stretch>
        </p:blipFill>
        <p:spPr bwMode="auto">
          <a:xfrm>
            <a:off x="1835696" y="3356992"/>
            <a:ext cx="5644332" cy="315971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B7D300EC-FDA4-46BA-88AB-A43CA6991E1E}" type="slidenum">
              <a:rPr lang="en-US" altLang="zh-CN"/>
            </a:fld>
            <a:endParaRPr lang="en-US" altLang="zh-CN"/>
          </a:p>
        </p:txBody>
      </p:sp>
      <p:sp>
        <p:nvSpPr>
          <p:cNvPr id="1006594" name="Rectangle 2"/>
          <p:cNvSpPr>
            <a:spLocks noGrp="1" noChangeArrowheads="1"/>
          </p:cNvSpPr>
          <p:nvPr>
            <p:ph type="title"/>
          </p:nvPr>
        </p:nvSpPr>
        <p:spPr/>
        <p:txBody>
          <a:bodyPr/>
          <a:lstStyle/>
          <a:p>
            <a:r>
              <a:rPr lang="zh-CN" altLang="en-US"/>
              <a:t>可延迟函数的基本操作</a:t>
            </a:r>
            <a:endParaRPr lang="zh-CN" altLang="en-US"/>
          </a:p>
        </p:txBody>
      </p:sp>
      <p:sp>
        <p:nvSpPr>
          <p:cNvPr id="1006595" name="Rectangle 3"/>
          <p:cNvSpPr>
            <a:spLocks noGrp="1" noChangeArrowheads="1"/>
          </p:cNvSpPr>
          <p:nvPr>
            <p:ph type="body" idx="1"/>
          </p:nvPr>
        </p:nvSpPr>
        <p:spPr>
          <a:xfrm>
            <a:off x="107504" y="1268363"/>
            <a:ext cx="8964860" cy="5040957"/>
          </a:xfrm>
        </p:spPr>
        <p:txBody>
          <a:bodyPr/>
          <a:lstStyle/>
          <a:p>
            <a:pPr>
              <a:lnSpc>
                <a:spcPct val="90000"/>
              </a:lnSpc>
            </a:pPr>
            <a:r>
              <a:rPr lang="zh-CN" altLang="en-US" dirty="0"/>
              <a:t>初始化</a:t>
            </a:r>
            <a:endParaRPr lang="zh-CN" altLang="en-US" dirty="0"/>
          </a:p>
          <a:p>
            <a:pPr lvl="1">
              <a:lnSpc>
                <a:spcPct val="90000"/>
              </a:lnSpc>
            </a:pPr>
            <a:r>
              <a:rPr lang="zh-CN" altLang="en-US" dirty="0"/>
              <a:t>定义一个新的可延迟函数，该操作通常在内核初始化或加载模块时进行</a:t>
            </a:r>
            <a:endParaRPr lang="zh-CN" altLang="en-US" dirty="0"/>
          </a:p>
          <a:p>
            <a:pPr>
              <a:lnSpc>
                <a:spcPct val="90000"/>
              </a:lnSpc>
            </a:pPr>
            <a:r>
              <a:rPr lang="zh-CN" altLang="en-US" dirty="0"/>
              <a:t>激活</a:t>
            </a:r>
            <a:endParaRPr lang="zh-CN" altLang="en-US" dirty="0"/>
          </a:p>
          <a:p>
            <a:pPr lvl="1">
              <a:lnSpc>
                <a:spcPct val="90000"/>
              </a:lnSpc>
            </a:pPr>
            <a:r>
              <a:rPr lang="zh-CN" altLang="en-US" dirty="0"/>
              <a:t>标记一个可延迟函数为“</a:t>
            </a:r>
            <a:r>
              <a:rPr lang="zh-CN" altLang="en-US" dirty="0">
                <a:solidFill>
                  <a:srgbClr val="FF0000"/>
                </a:solidFill>
              </a:rPr>
              <a:t>挂起</a:t>
            </a:r>
            <a:r>
              <a:rPr lang="zh-CN" altLang="en-US" dirty="0"/>
              <a:t>”（在可延迟函数的下一轮调度中执行）</a:t>
            </a:r>
            <a:endParaRPr lang="zh-CN" altLang="en-US" dirty="0"/>
          </a:p>
          <a:p>
            <a:pPr lvl="1">
              <a:lnSpc>
                <a:spcPct val="90000"/>
              </a:lnSpc>
            </a:pPr>
            <a:r>
              <a:rPr lang="zh-CN" altLang="en-US" dirty="0"/>
              <a:t>激活可在任何时候进行（即使正在处理中断）</a:t>
            </a:r>
            <a:endParaRPr lang="zh-CN" altLang="en-US" dirty="0"/>
          </a:p>
          <a:p>
            <a:pPr>
              <a:lnSpc>
                <a:spcPct val="90000"/>
              </a:lnSpc>
            </a:pPr>
            <a:r>
              <a:rPr lang="zh-CN" altLang="en-US" dirty="0"/>
              <a:t>屏蔽</a:t>
            </a:r>
            <a:endParaRPr lang="zh-CN" altLang="en-US" dirty="0"/>
          </a:p>
          <a:p>
            <a:pPr lvl="1">
              <a:lnSpc>
                <a:spcPct val="90000"/>
              </a:lnSpc>
            </a:pPr>
            <a:r>
              <a:rPr lang="zh-CN" altLang="en-US" dirty="0"/>
              <a:t>有选择地屏蔽一个函数，使其即使被内核激活也不执行</a:t>
            </a:r>
            <a:endParaRPr lang="zh-CN" altLang="en-US" dirty="0"/>
          </a:p>
          <a:p>
            <a:pPr>
              <a:lnSpc>
                <a:spcPct val="90000"/>
              </a:lnSpc>
            </a:pPr>
            <a:r>
              <a:rPr lang="zh-CN" altLang="en-US" dirty="0"/>
              <a:t>执行</a:t>
            </a:r>
            <a:endParaRPr lang="zh-CN" altLang="en-US" dirty="0"/>
          </a:p>
          <a:p>
            <a:pPr lvl="1">
              <a:lnSpc>
                <a:spcPct val="90000"/>
              </a:lnSpc>
            </a:pPr>
            <a:r>
              <a:rPr lang="zh-CN" altLang="en-US" dirty="0"/>
              <a:t>执行一个挂起的、可延迟函数及同类型的其他所有挂起的可延迟函数</a:t>
            </a:r>
            <a:endParaRPr lang="zh-CN" altLang="en-US" dirty="0"/>
          </a:p>
          <a:p>
            <a:pPr lvl="1">
              <a:lnSpc>
                <a:spcPct val="90000"/>
              </a:lnSpc>
            </a:pPr>
            <a:r>
              <a:rPr lang="zh-CN" altLang="en-US" dirty="0"/>
              <a:t>在特定的时间上执行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3AF3B965-913D-42B7-B265-2891B4BD4298}" type="slidenum">
              <a:rPr lang="en-US" altLang="zh-CN"/>
            </a:fld>
            <a:endParaRPr lang="en-US" altLang="zh-CN"/>
          </a:p>
        </p:txBody>
      </p:sp>
      <p:sp>
        <p:nvSpPr>
          <p:cNvPr id="966658" name="Rectangle 2"/>
          <p:cNvSpPr>
            <a:spLocks noGrp="1" noChangeArrowheads="1"/>
          </p:cNvSpPr>
          <p:nvPr>
            <p:ph type="title"/>
          </p:nvPr>
        </p:nvSpPr>
        <p:spPr/>
        <p:txBody>
          <a:bodyPr/>
          <a:lstStyle/>
          <a:p>
            <a:r>
              <a:rPr lang="en-US" altLang="zh-CN"/>
              <a:t>BH</a:t>
            </a:r>
            <a:r>
              <a:rPr lang="zh-CN" altLang="en-US"/>
              <a:t>机制</a:t>
            </a:r>
            <a:endParaRPr lang="zh-CN" altLang="en-US"/>
          </a:p>
        </p:txBody>
      </p:sp>
      <p:sp>
        <p:nvSpPr>
          <p:cNvPr id="966659" name="Rectangle 3"/>
          <p:cNvSpPr>
            <a:spLocks noGrp="1" noChangeArrowheads="1"/>
          </p:cNvSpPr>
          <p:nvPr>
            <p:ph type="body" idx="1"/>
          </p:nvPr>
        </p:nvSpPr>
        <p:spPr/>
        <p:txBody>
          <a:bodyPr/>
          <a:lstStyle/>
          <a:p>
            <a:r>
              <a:rPr lang="zh-CN" altLang="en-US" dirty="0"/>
              <a:t>最早的“下半部”实现机制</a:t>
            </a:r>
            <a:r>
              <a:rPr lang="en-US" altLang="zh-CN" dirty="0"/>
              <a:t>——“bottom half”</a:t>
            </a:r>
            <a:endParaRPr lang="en-US" altLang="zh-CN" dirty="0"/>
          </a:p>
          <a:p>
            <a:pPr lvl="1"/>
            <a:r>
              <a:rPr lang="zh-CN" altLang="en-US" dirty="0"/>
              <a:t>提供了一种</a:t>
            </a:r>
            <a:r>
              <a:rPr lang="zh-CN" altLang="en-US" dirty="0">
                <a:solidFill>
                  <a:srgbClr val="FF0000"/>
                </a:solidFill>
              </a:rPr>
              <a:t>静态创建</a:t>
            </a:r>
            <a:r>
              <a:rPr lang="zh-CN" altLang="en-US" dirty="0"/>
              <a:t>、由</a:t>
            </a:r>
            <a:r>
              <a:rPr lang="en-US" altLang="zh-CN" dirty="0"/>
              <a:t>32</a:t>
            </a:r>
            <a:r>
              <a:rPr lang="zh-CN" altLang="en-US" dirty="0"/>
              <a:t>个“</a:t>
            </a:r>
            <a:r>
              <a:rPr lang="en-US" altLang="zh-CN" dirty="0"/>
              <a:t>bottom half</a:t>
            </a:r>
            <a:r>
              <a:rPr lang="zh-CN" altLang="en-US" dirty="0"/>
              <a:t>”组成的链表</a:t>
            </a:r>
            <a:endParaRPr lang="zh-CN" altLang="en-US" dirty="0"/>
          </a:p>
          <a:p>
            <a:pPr lvl="1"/>
            <a:r>
              <a:rPr lang="zh-CN" altLang="en-US" dirty="0"/>
              <a:t>处理函数必须在编译时就定义好</a:t>
            </a:r>
            <a:endParaRPr lang="zh-CN" altLang="en-US" dirty="0"/>
          </a:p>
          <a:p>
            <a:pPr lvl="1"/>
            <a:r>
              <a:rPr lang="zh-CN" altLang="en-US" dirty="0"/>
              <a:t>上半部分通过一个</a:t>
            </a:r>
            <a:r>
              <a:rPr lang="en-US" altLang="zh-CN" dirty="0"/>
              <a:t>32</a:t>
            </a:r>
            <a:r>
              <a:rPr lang="zh-CN" altLang="en-US" dirty="0"/>
              <a:t>位整数中的一位来标识可执行的“</a:t>
            </a:r>
            <a:r>
              <a:rPr lang="en-US" altLang="zh-CN" dirty="0"/>
              <a:t>bottom half”</a:t>
            </a:r>
            <a:endParaRPr lang="en-US" altLang="zh-CN" dirty="0"/>
          </a:p>
          <a:p>
            <a:pPr lvl="1"/>
            <a:r>
              <a:rPr lang="zh-CN" altLang="en-US" dirty="0"/>
              <a:t>每个</a:t>
            </a:r>
            <a:r>
              <a:rPr lang="en-US" altLang="zh-CN" dirty="0"/>
              <a:t>BH</a:t>
            </a:r>
            <a:r>
              <a:rPr lang="zh-CN" altLang="en-US" dirty="0"/>
              <a:t>都在全局范围内同步，</a:t>
            </a:r>
            <a:r>
              <a:rPr lang="zh-CN" altLang="en-US" dirty="0">
                <a:solidFill>
                  <a:srgbClr val="FF0000"/>
                </a:solidFill>
              </a:rPr>
              <a:t>不允许任何两个</a:t>
            </a:r>
            <a:r>
              <a:rPr lang="en-US" altLang="zh-CN" dirty="0">
                <a:solidFill>
                  <a:srgbClr val="FF0000"/>
                </a:solidFill>
              </a:rPr>
              <a:t>BH</a:t>
            </a:r>
            <a:r>
              <a:rPr lang="zh-CN" altLang="en-US" dirty="0">
                <a:solidFill>
                  <a:srgbClr val="FF0000"/>
                </a:solidFill>
              </a:rPr>
              <a:t>同时执行</a:t>
            </a:r>
            <a:r>
              <a:rPr lang="zh-CN" altLang="en-US" dirty="0"/>
              <a:t>（即使在不同</a:t>
            </a:r>
            <a:r>
              <a:rPr lang="en-US" altLang="zh-CN" dirty="0"/>
              <a:t>CPU</a:t>
            </a:r>
            <a:r>
              <a:rPr lang="zh-CN" altLang="en-US" dirty="0"/>
              <a:t>上）</a:t>
            </a:r>
            <a:endParaRPr lang="zh-CN" altLang="en-US" dirty="0"/>
          </a:p>
          <a:p>
            <a:pPr lvl="1"/>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D33EEB0D-94E8-48F4-A12B-5CE5FC19C039}" type="slidenum">
              <a:rPr lang="en-US" altLang="zh-CN"/>
            </a:fld>
            <a:endParaRPr lang="en-US" altLang="zh-CN"/>
          </a:p>
        </p:txBody>
      </p:sp>
      <p:sp>
        <p:nvSpPr>
          <p:cNvPr id="968706" name="Rectangle 2"/>
          <p:cNvSpPr>
            <a:spLocks noGrp="1" noChangeArrowheads="1"/>
          </p:cNvSpPr>
          <p:nvPr>
            <p:ph type="title"/>
          </p:nvPr>
        </p:nvSpPr>
        <p:spPr/>
        <p:txBody>
          <a:bodyPr/>
          <a:lstStyle/>
          <a:p>
            <a:r>
              <a:rPr lang="zh-CN" altLang="en-US"/>
              <a:t>软中断概念</a:t>
            </a:r>
            <a:endParaRPr lang="zh-CN" altLang="en-US"/>
          </a:p>
        </p:txBody>
      </p:sp>
      <p:sp>
        <p:nvSpPr>
          <p:cNvPr id="968707" name="Rectangle 3"/>
          <p:cNvSpPr>
            <a:spLocks noGrp="1" noChangeArrowheads="1"/>
          </p:cNvSpPr>
          <p:nvPr>
            <p:ph type="body" idx="1"/>
          </p:nvPr>
        </p:nvSpPr>
        <p:spPr>
          <a:xfrm>
            <a:off x="179512" y="1151781"/>
            <a:ext cx="8964488" cy="5589587"/>
          </a:xfrm>
        </p:spPr>
        <p:txBody>
          <a:bodyPr/>
          <a:lstStyle/>
          <a:p>
            <a:r>
              <a:rPr lang="zh-CN" altLang="en-US" dirty="0"/>
              <a:t>一组静态定义的下半部接口</a:t>
            </a:r>
            <a:endParaRPr lang="zh-CN" altLang="en-US" dirty="0"/>
          </a:p>
          <a:p>
            <a:pPr lvl="1"/>
            <a:r>
              <a:rPr lang="zh-CN" altLang="en-US" dirty="0"/>
              <a:t>有</a:t>
            </a:r>
            <a:r>
              <a:rPr lang="en-US" altLang="zh-CN" dirty="0"/>
              <a:t>32</a:t>
            </a:r>
            <a:r>
              <a:rPr lang="zh-CN" altLang="en-US" dirty="0"/>
              <a:t>个，必须</a:t>
            </a:r>
            <a:r>
              <a:rPr lang="zh-CN" altLang="en-US" dirty="0">
                <a:solidFill>
                  <a:srgbClr val="FF0000"/>
                </a:solidFill>
              </a:rPr>
              <a:t>在编译阶段静态注册</a:t>
            </a:r>
            <a:endParaRPr lang="zh-CN" altLang="en-US" dirty="0">
              <a:solidFill>
                <a:srgbClr val="FF0000"/>
              </a:solidFill>
            </a:endParaRPr>
          </a:p>
          <a:p>
            <a:pPr lvl="1"/>
            <a:r>
              <a:rPr lang="zh-CN" altLang="en-US" dirty="0"/>
              <a:t>可以在所有处理器上同时执行（即使两个类型相同的软中断）</a:t>
            </a:r>
            <a:endParaRPr lang="zh-CN" altLang="en-US" dirty="0"/>
          </a:p>
          <a:p>
            <a:pPr lvl="1"/>
            <a:r>
              <a:rPr lang="zh-CN" altLang="en-US" dirty="0"/>
              <a:t>一个软中断不会抢占另一个软中断</a:t>
            </a:r>
            <a:endParaRPr lang="zh-CN" altLang="en-US" dirty="0"/>
          </a:p>
          <a:p>
            <a:pPr lvl="1"/>
            <a:r>
              <a:rPr lang="zh-CN" altLang="en-US" dirty="0"/>
              <a:t>软中断处理过程中允许响应中断，但自己不能休眠</a:t>
            </a:r>
            <a:endParaRPr lang="zh-CN" altLang="en-US" dirty="0"/>
          </a:p>
          <a:p>
            <a:pPr lvl="1"/>
            <a:r>
              <a:rPr lang="zh-CN" altLang="en-US" dirty="0"/>
              <a:t>在一个处理程序运行的时候，当前处理器上的软中断被禁止</a:t>
            </a:r>
            <a:endParaRPr lang="zh-CN" altLang="en-US" dirty="0"/>
          </a:p>
        </p:txBody>
      </p:sp>
      <p:pic>
        <p:nvPicPr>
          <p:cNvPr id="968711" name="Picture 7"/>
          <p:cNvPicPr>
            <a:picLocks noChangeAspect="1" noChangeArrowheads="1"/>
          </p:cNvPicPr>
          <p:nvPr/>
        </p:nvPicPr>
        <p:blipFill>
          <a:blip r:embed="rId1" cstate="print"/>
          <a:srcRect/>
          <a:stretch>
            <a:fillRect/>
          </a:stretch>
        </p:blipFill>
        <p:spPr bwMode="auto">
          <a:xfrm>
            <a:off x="1619672" y="4149080"/>
            <a:ext cx="3816549" cy="2158619"/>
          </a:xfrm>
          <a:prstGeom prst="rect">
            <a:avLst/>
          </a:prstGeom>
          <a:noFill/>
        </p:spPr>
      </p:pic>
      <p:pic>
        <p:nvPicPr>
          <p:cNvPr id="7" name="Picture 4"/>
          <p:cNvPicPr>
            <a:picLocks noChangeAspect="1" noChangeArrowheads="1"/>
          </p:cNvPicPr>
          <p:nvPr/>
        </p:nvPicPr>
        <p:blipFill>
          <a:blip r:embed="rId2" cstate="print"/>
          <a:srcRect/>
          <a:stretch>
            <a:fillRect/>
          </a:stretch>
        </p:blipFill>
        <p:spPr bwMode="auto">
          <a:xfrm>
            <a:off x="5796136" y="3861048"/>
            <a:ext cx="2992986" cy="25086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532813" y="6428184"/>
            <a:ext cx="586408" cy="457200"/>
          </a:xfrm>
        </p:spPr>
        <p:txBody>
          <a:bodyPr/>
          <a:lstStyle/>
          <a:p>
            <a:fld id="{33F1DC16-A45E-4060-AFAC-982D81FE8351}" type="slidenum">
              <a:rPr lang="en-US" altLang="zh-CN"/>
            </a:fld>
            <a:endParaRPr lang="en-US" altLang="zh-CN"/>
          </a:p>
        </p:txBody>
      </p:sp>
      <p:sp>
        <p:nvSpPr>
          <p:cNvPr id="975874" name="Rectangle 2"/>
          <p:cNvSpPr>
            <a:spLocks noGrp="1" noChangeArrowheads="1"/>
          </p:cNvSpPr>
          <p:nvPr>
            <p:ph type="title"/>
          </p:nvPr>
        </p:nvSpPr>
        <p:spPr/>
        <p:txBody>
          <a:bodyPr/>
          <a:lstStyle/>
          <a:p>
            <a:r>
              <a:rPr lang="zh-CN" altLang="en-US"/>
              <a:t>软中断相关结构定义</a:t>
            </a:r>
            <a:endParaRPr lang="zh-CN" altLang="en-US"/>
          </a:p>
        </p:txBody>
      </p:sp>
      <p:sp>
        <p:nvSpPr>
          <p:cNvPr id="975875" name="Rectangle 3"/>
          <p:cNvSpPr>
            <a:spLocks noGrp="1" noChangeArrowheads="1"/>
          </p:cNvSpPr>
          <p:nvPr>
            <p:ph type="body" idx="1"/>
          </p:nvPr>
        </p:nvSpPr>
        <p:spPr/>
        <p:txBody>
          <a:bodyPr/>
          <a:lstStyle/>
          <a:p>
            <a:r>
              <a:rPr lang="zh-CN" altLang="en-US" dirty="0"/>
              <a:t>软中断结构定义：</a:t>
            </a:r>
            <a:r>
              <a:rPr lang="en-US" altLang="zh-CN" dirty="0" err="1"/>
              <a:t>softirq_action</a:t>
            </a:r>
            <a:r>
              <a:rPr lang="en-US" altLang="zh-CN" dirty="0"/>
              <a:t>[</a:t>
            </a:r>
            <a:r>
              <a:rPr lang="en-US" altLang="zh-CN" dirty="0" err="1"/>
              <a:t>linux</a:t>
            </a:r>
            <a:r>
              <a:rPr lang="en-US" altLang="zh-CN" dirty="0"/>
              <a:t>/</a:t>
            </a:r>
            <a:r>
              <a:rPr lang="en-US" altLang="zh-CN" dirty="0" err="1"/>
              <a:t>interrupt.h</a:t>
            </a:r>
            <a:r>
              <a:rPr lang="en-US" altLang="zh-CN" dirty="0"/>
              <a:t>]</a:t>
            </a:r>
            <a:endParaRPr lang="en-US" altLang="zh-CN" dirty="0"/>
          </a:p>
          <a:p>
            <a:endParaRPr lang="en-US" altLang="zh-CN" dirty="0"/>
          </a:p>
          <a:p>
            <a:endParaRPr lang="en-US" altLang="zh-CN" dirty="0"/>
          </a:p>
          <a:p>
            <a:endParaRPr lang="en-US" altLang="zh-CN" dirty="0"/>
          </a:p>
          <a:p>
            <a:endParaRPr lang="en-US" altLang="zh-CN" dirty="0"/>
          </a:p>
          <a:p>
            <a:r>
              <a:rPr lang="zh-CN" altLang="en-US" dirty="0"/>
              <a:t>软中断结构数组</a:t>
            </a:r>
            <a:r>
              <a:rPr lang="en-US" altLang="zh-CN" dirty="0"/>
              <a:t>[kernel/</a:t>
            </a:r>
            <a:r>
              <a:rPr lang="en-US" altLang="zh-CN" dirty="0" err="1"/>
              <a:t>softirq.h</a:t>
            </a:r>
            <a:r>
              <a:rPr lang="en-US" altLang="zh-CN" dirty="0"/>
              <a:t>]</a:t>
            </a:r>
            <a:endParaRPr lang="en-US" altLang="zh-CN" dirty="0"/>
          </a:p>
          <a:p>
            <a:pPr lvl="1"/>
            <a:r>
              <a:rPr lang="zh-CN" altLang="en-US" dirty="0"/>
              <a:t>软中断数目无法改变</a:t>
            </a:r>
            <a:endParaRPr lang="zh-CN" altLang="en-US" dirty="0"/>
          </a:p>
          <a:p>
            <a:pPr lvl="1"/>
            <a:r>
              <a:rPr lang="zh-CN" altLang="en-US" dirty="0"/>
              <a:t>当前内核仅使用到</a:t>
            </a:r>
            <a:r>
              <a:rPr lang="en-US" altLang="zh-CN" dirty="0"/>
              <a:t>6</a:t>
            </a:r>
            <a:r>
              <a:rPr lang="zh-CN" altLang="en-US" dirty="0"/>
              <a:t>个</a:t>
            </a:r>
            <a:endParaRPr lang="zh-CN" altLang="en-US" dirty="0"/>
          </a:p>
          <a:p>
            <a:endParaRPr lang="en-US" altLang="zh-CN" dirty="0"/>
          </a:p>
        </p:txBody>
      </p:sp>
      <p:pic>
        <p:nvPicPr>
          <p:cNvPr id="975876" name="Picture 4"/>
          <p:cNvPicPr>
            <a:picLocks noChangeAspect="1" noChangeArrowheads="1"/>
          </p:cNvPicPr>
          <p:nvPr/>
        </p:nvPicPr>
        <p:blipFill>
          <a:blip r:embed="rId1" cstate="print"/>
          <a:srcRect/>
          <a:stretch>
            <a:fillRect/>
          </a:stretch>
        </p:blipFill>
        <p:spPr bwMode="auto">
          <a:xfrm>
            <a:off x="1403350" y="1844675"/>
            <a:ext cx="6484938" cy="1450975"/>
          </a:xfrm>
          <a:prstGeom prst="rect">
            <a:avLst/>
          </a:prstGeom>
          <a:noFill/>
        </p:spPr>
      </p:pic>
      <p:pic>
        <p:nvPicPr>
          <p:cNvPr id="975877" name="Picture 5"/>
          <p:cNvPicPr>
            <a:picLocks noChangeAspect="1" noChangeArrowheads="1"/>
          </p:cNvPicPr>
          <p:nvPr/>
        </p:nvPicPr>
        <p:blipFill>
          <a:blip r:embed="rId2" cstate="print"/>
          <a:srcRect/>
          <a:stretch>
            <a:fillRect/>
          </a:stretch>
        </p:blipFill>
        <p:spPr bwMode="auto">
          <a:xfrm>
            <a:off x="1187450" y="4995875"/>
            <a:ext cx="7416800" cy="29051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指令执行过程</a:t>
            </a:r>
            <a:endParaRPr lang="zh-CN" altLang="en-US" dirty="0"/>
          </a:p>
        </p:txBody>
      </p:sp>
      <p:sp>
        <p:nvSpPr>
          <p:cNvPr id="3" name="内容占位符 2"/>
          <p:cNvSpPr>
            <a:spLocks noGrp="1"/>
          </p:cNvSpPr>
          <p:nvPr>
            <p:ph idx="1"/>
          </p:nvPr>
        </p:nvSpPr>
        <p:spPr/>
        <p:txBody>
          <a:bodyPr/>
          <a:lstStyle/>
          <a:p>
            <a:pPr marL="526415" marR="5080" indent="-514350">
              <a:lnSpc>
                <a:spcPts val="3460"/>
              </a:lnSpc>
              <a:spcBef>
                <a:spcPts val="445"/>
              </a:spcBef>
              <a:buSzPct val="97000"/>
              <a:buFont typeface="Wingdings" panose="05000000000000000000" charset="0"/>
              <a:buChar char="n"/>
              <a:tabLst>
                <a:tab pos="28702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CPU根据PC取出指令，放入IR，并对指令译 码，然后发出各种控制命令，执行微操作系 列，从而完成一条指令的执行</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527050" indent="-514350">
              <a:lnSpc>
                <a:spcPts val="3710"/>
              </a:lnSpc>
              <a:spcBef>
                <a:spcPts val="120"/>
              </a:spcBef>
              <a:buSzPct val="97000"/>
              <a:buFont typeface="Wingdings" panose="05000000000000000000" charset="0"/>
              <a:buChar char="n"/>
              <a:tabLst>
                <a:tab pos="28702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一种指令执行步骤如下：</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920115" marR="127000" lvl="1" indent="-514350">
              <a:lnSpc>
                <a:spcPts val="3900"/>
              </a:lnSpc>
              <a:spcBef>
                <a:spcPts val="70"/>
              </a:spcBef>
              <a:buSzPct val="87000"/>
              <a:buFont typeface="Wingdings" panose="05000000000000000000" charset="0"/>
              <a:buChar char="n"/>
              <a:tabLst>
                <a:tab pos="65278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取指：根据PC从存储器或高速缓冲存储器 中取指令到IR</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919480" lvl="1" indent="-514350">
              <a:lnSpc>
                <a:spcPts val="3660"/>
              </a:lnSpc>
              <a:buSzPct val="87000"/>
              <a:buFont typeface="Wingdings" panose="05000000000000000000" charset="0"/>
              <a:buChar char="n"/>
              <a:tabLst>
                <a:tab pos="65278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解码：解译IR中的指令来决定其执行行为</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920115" marR="5080" lvl="1" indent="-514350" algn="just">
              <a:lnSpc>
                <a:spcPts val="3800"/>
              </a:lnSpc>
              <a:spcBef>
                <a:spcPts val="220"/>
              </a:spcBef>
              <a:buSzPct val="87000"/>
              <a:buFont typeface="Wingdings" panose="05000000000000000000" charset="0"/>
              <a:buChar char="n"/>
              <a:tabLst>
                <a:tab pos="65278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执行：连接到CPU部件，执行运算，产生 结果并写回，同时在CC里设置运算结论标 志；跳转指令操作PC，其他指令递增PC值</a:t>
            </a:r>
            <a:endParaRPr sz="2800">
              <a:latin typeface="宋体" panose="02010600030101010101" pitchFamily="2" charset="-122"/>
              <a:cs typeface="宋体" panose="02010600030101010101" pitchFamily="2" charset="-122"/>
            </a:endParaRPr>
          </a:p>
          <a:p>
            <a:pPr marL="469265" marR="5080" indent="-457200">
              <a:lnSpc>
                <a:spcPts val="3560"/>
              </a:lnSpc>
              <a:spcBef>
                <a:spcPts val="1475"/>
              </a:spcBef>
              <a:buSzPct val="97000"/>
              <a:buFont typeface="Wingdings" panose="05000000000000000000" charset="0"/>
              <a:buChar char="n"/>
              <a:tabLst>
                <a:tab pos="287020" algn="l"/>
              </a:tabLst>
            </a:pPr>
            <a:endParaRPr>
              <a:latin typeface="宋体" panose="02010600030101010101" pitchFamily="2" charset="-122"/>
              <a:cs typeface="宋体" panose="02010600030101010101" pitchFamily="2" charset="-122"/>
            </a:endParaRPr>
          </a:p>
          <a:p>
            <a:pPr marL="469265" marR="5080" indent="-457200">
              <a:lnSpc>
                <a:spcPts val="3460"/>
              </a:lnSpc>
              <a:spcBef>
                <a:spcPts val="445"/>
              </a:spcBef>
              <a:buClr>
                <a:srgbClr val="0BD0D9"/>
              </a:buClr>
              <a:buSzPct val="97000"/>
              <a:buFont typeface="Wingdings" panose="05000000000000000000" charset="0"/>
              <a:buChar char="l"/>
              <a:tabLst>
                <a:tab pos="287020" algn="l"/>
              </a:tabLst>
            </a:pPr>
            <a:endParaRPr lang="zh-CN" altLang="en-US" dirty="0">
              <a:latin typeface="华文新魏" charset="0"/>
              <a:ea typeface="华文新魏" charset="0"/>
              <a:cs typeface="华文新魏" charset="0"/>
            </a:endParaRPr>
          </a:p>
        </p:txBody>
      </p:sp>
      <p:sp>
        <p:nvSpPr>
          <p:cNvPr id="4" name="日期占位符 3"/>
          <p:cNvSpPr>
            <a:spLocks noGrp="1"/>
          </p:cNvSpPr>
          <p:nvPr>
            <p:ph type="dt" sz="half" idx="10"/>
          </p:nvPr>
        </p:nvSpPr>
        <p:spPr>
          <a:xfrm>
            <a:off x="457200" y="6356350"/>
            <a:ext cx="2133600" cy="365125"/>
          </a:xfrm>
        </p:spPr>
        <p:txBody>
          <a:bodyPr/>
          <a:lstStyle/>
          <a:p>
            <a:fld id="{5AC8EB17-5290-4DBE-B95A-78F7652B1597}"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551353C2-B782-412C-B0CD-13D2B7BF7BC9}" type="slidenum">
              <a:rPr lang="en-US" altLang="zh-CN"/>
            </a:fld>
            <a:endParaRPr lang="en-US" altLang="zh-CN"/>
          </a:p>
        </p:txBody>
      </p:sp>
      <p:sp>
        <p:nvSpPr>
          <p:cNvPr id="1007618" name="Rectangle 2"/>
          <p:cNvSpPr>
            <a:spLocks noGrp="1" noChangeArrowheads="1"/>
          </p:cNvSpPr>
          <p:nvPr>
            <p:ph type="title"/>
          </p:nvPr>
        </p:nvSpPr>
        <p:spPr/>
        <p:txBody>
          <a:bodyPr/>
          <a:lstStyle/>
          <a:p>
            <a:r>
              <a:rPr lang="zh-CN" altLang="en-US" dirty="0"/>
              <a:t>处理软中断的处理过程</a:t>
            </a:r>
            <a:endParaRPr lang="zh-CN" altLang="en-US" dirty="0"/>
          </a:p>
        </p:txBody>
      </p:sp>
      <p:sp>
        <p:nvSpPr>
          <p:cNvPr id="1007619" name="Rectangle 3"/>
          <p:cNvSpPr>
            <a:spLocks noGrp="1" noChangeArrowheads="1"/>
          </p:cNvSpPr>
          <p:nvPr>
            <p:ph type="body" idx="1"/>
          </p:nvPr>
        </p:nvSpPr>
        <p:spPr/>
        <p:txBody>
          <a:bodyPr/>
          <a:lstStyle/>
          <a:p>
            <a:r>
              <a:rPr lang="zh-CN" altLang="en-US" dirty="0"/>
              <a:t>软中断的初始化（注册）</a:t>
            </a:r>
            <a:endParaRPr lang="zh-CN" altLang="en-US" dirty="0"/>
          </a:p>
          <a:p>
            <a:endParaRPr lang="zh-CN" altLang="en-US" dirty="0"/>
          </a:p>
          <a:p>
            <a:pPr lvl="1"/>
            <a:endParaRPr lang="zh-CN" altLang="en-US" dirty="0"/>
          </a:p>
          <a:p>
            <a:pPr marL="0" indent="0">
              <a:buNone/>
            </a:pPr>
            <a:endParaRPr lang="zh-CN" altLang="en-US" dirty="0"/>
          </a:p>
          <a:p>
            <a:r>
              <a:rPr lang="zh-CN" altLang="en-US" dirty="0"/>
              <a:t>软</a:t>
            </a:r>
            <a:r>
              <a:rPr lang="zh-CN" altLang="en-US" dirty="0">
                <a:latin typeface="华文新魏"/>
                <a:cs typeface="华文新魏"/>
              </a:rPr>
              <a:t>中断的激活</a:t>
            </a:r>
            <a:endParaRPr lang="en-US" altLang="zh-CN" dirty="0">
              <a:latin typeface="华文新魏"/>
              <a:cs typeface="华文新魏"/>
            </a:endParaRPr>
          </a:p>
          <a:p>
            <a:pPr marL="852805" lvl="2" indent="-447675">
              <a:buClr>
                <a:srgbClr val="CC6600"/>
              </a:buClr>
            </a:pPr>
            <a:r>
              <a:rPr lang="zh-CN" altLang="en-US" dirty="0">
                <a:latin typeface="华文新魏"/>
                <a:ea typeface="华文新魏"/>
                <a:cs typeface="华文新魏"/>
              </a:rPr>
              <a:t>把软中断设置为</a:t>
            </a:r>
            <a:r>
              <a:rPr lang="zh-CN" altLang="en-US" dirty="0">
                <a:solidFill>
                  <a:srgbClr val="FF0000"/>
                </a:solidFill>
                <a:latin typeface="华文新魏"/>
                <a:ea typeface="华文新魏"/>
                <a:cs typeface="华文新魏"/>
              </a:rPr>
              <a:t>挂起状态</a:t>
            </a:r>
            <a:r>
              <a:rPr lang="zh-CN" altLang="en-US" dirty="0">
                <a:latin typeface="华文新魏"/>
                <a:ea typeface="华文新魏"/>
                <a:cs typeface="华文新魏"/>
              </a:rPr>
              <a:t>，使其在下次调用</a:t>
            </a:r>
            <a:r>
              <a:rPr lang="en-US" altLang="zh-CN" dirty="0" err="1">
                <a:latin typeface="华文新魏"/>
                <a:ea typeface="华文新魏"/>
                <a:cs typeface="华文新魏"/>
              </a:rPr>
              <a:t>do_softirq</a:t>
            </a:r>
            <a:r>
              <a:rPr lang="en-US" altLang="zh-CN" dirty="0">
                <a:latin typeface="华文新魏"/>
                <a:ea typeface="华文新魏"/>
                <a:cs typeface="华文新魏"/>
              </a:rPr>
              <a:t>()</a:t>
            </a:r>
            <a:r>
              <a:rPr lang="zh-CN" altLang="en-US" dirty="0">
                <a:latin typeface="华文新魏"/>
                <a:ea typeface="华文新魏"/>
                <a:cs typeface="华文新魏"/>
              </a:rPr>
              <a:t>时能够运行</a:t>
            </a:r>
            <a:endParaRPr lang="zh-CN" altLang="en-US" dirty="0">
              <a:latin typeface="华文新魏"/>
              <a:ea typeface="华文新魏"/>
              <a:cs typeface="华文新魏"/>
            </a:endParaRPr>
          </a:p>
          <a:p>
            <a:pPr marL="0" indent="0">
              <a:buNone/>
            </a:pPr>
            <a:endParaRPr lang="zh-CN" altLang="en-US" dirty="0"/>
          </a:p>
          <a:p>
            <a:r>
              <a:rPr lang="zh-CN" altLang="en-US" dirty="0"/>
              <a:t>软中断的执行</a:t>
            </a:r>
            <a:endParaRPr lang="zh-CN" altLang="en-US" dirty="0"/>
          </a:p>
          <a:p>
            <a:pPr lvl="1"/>
            <a:endParaRPr lang="en-US" altLang="zh-CN" dirty="0"/>
          </a:p>
        </p:txBody>
      </p:sp>
      <p:pic>
        <p:nvPicPr>
          <p:cNvPr id="1007621" name="Picture 5"/>
          <p:cNvPicPr>
            <a:picLocks noChangeAspect="1" noChangeArrowheads="1"/>
          </p:cNvPicPr>
          <p:nvPr/>
        </p:nvPicPr>
        <p:blipFill>
          <a:blip r:embed="rId1" cstate="print"/>
          <a:srcRect/>
          <a:stretch>
            <a:fillRect/>
          </a:stretch>
        </p:blipFill>
        <p:spPr bwMode="auto">
          <a:xfrm>
            <a:off x="1187624" y="3896221"/>
            <a:ext cx="6408737" cy="396875"/>
          </a:xfrm>
          <a:prstGeom prst="rect">
            <a:avLst/>
          </a:prstGeom>
          <a:noFill/>
        </p:spPr>
      </p:pic>
      <p:pic>
        <p:nvPicPr>
          <p:cNvPr id="1007622" name="Picture 6"/>
          <p:cNvPicPr>
            <a:picLocks noChangeAspect="1" noChangeArrowheads="1"/>
          </p:cNvPicPr>
          <p:nvPr/>
        </p:nvPicPr>
        <p:blipFill>
          <a:blip r:embed="rId2" cstate="print"/>
          <a:srcRect/>
          <a:stretch>
            <a:fillRect/>
          </a:stretch>
        </p:blipFill>
        <p:spPr bwMode="auto">
          <a:xfrm>
            <a:off x="1619672" y="4653136"/>
            <a:ext cx="3744913" cy="342900"/>
          </a:xfrm>
          <a:prstGeom prst="rect">
            <a:avLst/>
          </a:prstGeom>
          <a:noFill/>
        </p:spPr>
      </p:pic>
      <p:pic>
        <p:nvPicPr>
          <p:cNvPr id="1007624" name="Picture 8"/>
          <p:cNvPicPr>
            <a:picLocks noChangeAspect="1" noChangeArrowheads="1"/>
          </p:cNvPicPr>
          <p:nvPr/>
        </p:nvPicPr>
        <p:blipFill>
          <a:blip r:embed="rId3" cstate="print"/>
          <a:srcRect/>
          <a:stretch>
            <a:fillRect/>
          </a:stretch>
        </p:blipFill>
        <p:spPr bwMode="auto">
          <a:xfrm>
            <a:off x="1042988" y="1857364"/>
            <a:ext cx="8101012" cy="11493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4307E86E-4BBF-452D-BE3B-01E5D68E3CCB}" type="slidenum">
              <a:rPr lang="en-US" altLang="zh-CN"/>
            </a:fld>
            <a:endParaRPr lang="en-US" altLang="zh-CN"/>
          </a:p>
        </p:txBody>
      </p:sp>
      <p:sp>
        <p:nvSpPr>
          <p:cNvPr id="969730" name="Rectangle 2"/>
          <p:cNvSpPr>
            <a:spLocks noGrp="1" noChangeArrowheads="1"/>
          </p:cNvSpPr>
          <p:nvPr>
            <p:ph type="title"/>
          </p:nvPr>
        </p:nvSpPr>
        <p:spPr/>
        <p:txBody>
          <a:bodyPr/>
          <a:lstStyle/>
          <a:p>
            <a:r>
              <a:rPr lang="zh-CN" altLang="en-US" dirty="0"/>
              <a:t>软中断的执行时机</a:t>
            </a:r>
            <a:endParaRPr lang="zh-CN" altLang="en-US" dirty="0"/>
          </a:p>
        </p:txBody>
      </p:sp>
      <p:sp>
        <p:nvSpPr>
          <p:cNvPr id="969731" name="Rectangle 3"/>
          <p:cNvSpPr>
            <a:spLocks noGrp="1" noChangeArrowheads="1"/>
          </p:cNvSpPr>
          <p:nvPr>
            <p:ph type="body" idx="1"/>
          </p:nvPr>
        </p:nvSpPr>
        <p:spPr/>
        <p:txBody>
          <a:bodyPr/>
          <a:lstStyle/>
          <a:p>
            <a:r>
              <a:rPr lang="zh-CN" altLang="en-US" dirty="0"/>
              <a:t>必须周期性检查活动（挂起）的软中断，检查在内核代码的几个点上进行</a:t>
            </a:r>
            <a:endParaRPr lang="zh-CN" altLang="en-US" dirty="0"/>
          </a:p>
          <a:p>
            <a:pPr lvl="1"/>
            <a:r>
              <a:rPr lang="zh-CN" altLang="en-US" dirty="0"/>
              <a:t>内核调用</a:t>
            </a:r>
            <a:r>
              <a:rPr lang="en-US" altLang="zh-CN" dirty="0" err="1"/>
              <a:t>local_bh_enable</a:t>
            </a:r>
            <a:r>
              <a:rPr lang="en-US" altLang="zh-CN" dirty="0"/>
              <a:t>()</a:t>
            </a:r>
            <a:r>
              <a:rPr lang="zh-CN" altLang="en-US" dirty="0"/>
              <a:t>函数</a:t>
            </a:r>
            <a:r>
              <a:rPr lang="zh-CN" altLang="en-US" dirty="0">
                <a:solidFill>
                  <a:srgbClr val="FF0000"/>
                </a:solidFill>
              </a:rPr>
              <a:t>激活本地</a:t>
            </a:r>
            <a:r>
              <a:rPr lang="en-US" altLang="zh-CN" dirty="0">
                <a:solidFill>
                  <a:srgbClr val="FF0000"/>
                </a:solidFill>
              </a:rPr>
              <a:t>CPU</a:t>
            </a:r>
            <a:r>
              <a:rPr lang="zh-CN" altLang="en-US" dirty="0">
                <a:solidFill>
                  <a:srgbClr val="FF0000"/>
                </a:solidFill>
              </a:rPr>
              <a:t>的软中断</a:t>
            </a:r>
            <a:r>
              <a:rPr lang="zh-CN" altLang="en-US" dirty="0"/>
              <a:t>时</a:t>
            </a:r>
            <a:endParaRPr lang="zh-CN" altLang="en-US" dirty="0"/>
          </a:p>
          <a:p>
            <a:pPr lvl="1"/>
            <a:r>
              <a:rPr lang="zh-CN" altLang="en-US" dirty="0"/>
              <a:t>当</a:t>
            </a:r>
            <a:r>
              <a:rPr lang="en-US" altLang="zh-CN" dirty="0" err="1"/>
              <a:t>do_IRQ</a:t>
            </a:r>
            <a:r>
              <a:rPr lang="en-US" altLang="zh-CN" dirty="0"/>
              <a:t>()</a:t>
            </a:r>
            <a:r>
              <a:rPr lang="zh-CN" altLang="en-US" dirty="0">
                <a:solidFill>
                  <a:srgbClr val="FF0000"/>
                </a:solidFill>
              </a:rPr>
              <a:t>完成</a:t>
            </a:r>
            <a:r>
              <a:rPr lang="en-US" altLang="zh-CN" dirty="0">
                <a:solidFill>
                  <a:srgbClr val="FF0000"/>
                </a:solidFill>
              </a:rPr>
              <a:t>I/O</a:t>
            </a:r>
            <a:r>
              <a:rPr lang="zh-CN" altLang="en-US" dirty="0">
                <a:solidFill>
                  <a:srgbClr val="FF0000"/>
                </a:solidFill>
              </a:rPr>
              <a:t>中断处理</a:t>
            </a:r>
            <a:r>
              <a:rPr lang="zh-CN" altLang="en-US" dirty="0"/>
              <a:t>时或</a:t>
            </a:r>
            <a:r>
              <a:rPr lang="zh-CN" altLang="en-US" dirty="0">
                <a:solidFill>
                  <a:srgbClr val="FF0000"/>
                </a:solidFill>
              </a:rPr>
              <a:t>调用</a:t>
            </a:r>
            <a:r>
              <a:rPr lang="en-US" altLang="zh-CN" dirty="0" err="1">
                <a:solidFill>
                  <a:srgbClr val="FF0000"/>
                </a:solidFill>
              </a:rPr>
              <a:t>irq_exit</a:t>
            </a:r>
            <a:r>
              <a:rPr lang="en-US" altLang="zh-CN" dirty="0">
                <a:solidFill>
                  <a:srgbClr val="FF0000"/>
                </a:solidFill>
              </a:rPr>
              <a:t>()</a:t>
            </a:r>
            <a:r>
              <a:rPr lang="zh-CN" altLang="en-US" dirty="0"/>
              <a:t>时</a:t>
            </a:r>
            <a:endParaRPr lang="zh-CN" altLang="en-US" dirty="0"/>
          </a:p>
          <a:p>
            <a:pPr lvl="1"/>
            <a:r>
              <a:rPr lang="zh-CN" altLang="en-US" dirty="0"/>
              <a:t>当一个特殊的</a:t>
            </a:r>
            <a:r>
              <a:rPr lang="en-US" altLang="zh-CN" dirty="0" err="1">
                <a:solidFill>
                  <a:srgbClr val="FF0000"/>
                </a:solidFill>
              </a:rPr>
              <a:t>ksoftirqd</a:t>
            </a:r>
            <a:r>
              <a:rPr lang="en-US" altLang="zh-CN" dirty="0">
                <a:solidFill>
                  <a:srgbClr val="FF0000"/>
                </a:solidFill>
              </a:rPr>
              <a:t>/n</a:t>
            </a:r>
            <a:r>
              <a:rPr lang="zh-CN" altLang="en-US" dirty="0">
                <a:solidFill>
                  <a:srgbClr val="FF0000"/>
                </a:solidFill>
              </a:rPr>
              <a:t>内核线程被唤醒</a:t>
            </a:r>
            <a:r>
              <a:rPr lang="zh-CN" altLang="en-US" dirty="0"/>
              <a:t>时</a:t>
            </a:r>
            <a:endParaRPr lang="zh-CN" altLang="en-US" dirty="0"/>
          </a:p>
          <a:p>
            <a:pPr lvl="1"/>
            <a:r>
              <a:rPr lang="zh-CN" altLang="en-US" dirty="0"/>
              <a:t>如果系统使用</a:t>
            </a:r>
            <a:r>
              <a:rPr lang="en-US" altLang="zh-CN" dirty="0"/>
              <a:t>I/O APIC</a:t>
            </a:r>
            <a:r>
              <a:rPr lang="zh-CN" altLang="en-US" dirty="0"/>
              <a:t>，则当</a:t>
            </a:r>
            <a:r>
              <a:rPr lang="en-US" altLang="zh-CN" dirty="0" err="1"/>
              <a:t>smp_apic_timer_interrupt</a:t>
            </a:r>
            <a:r>
              <a:rPr lang="en-US" altLang="zh-CN" dirty="0"/>
              <a:t>()</a:t>
            </a:r>
            <a:r>
              <a:rPr lang="zh-CN" altLang="en-US" dirty="0"/>
              <a:t>函数</a:t>
            </a:r>
            <a:r>
              <a:rPr lang="zh-CN" altLang="en-US" dirty="0">
                <a:solidFill>
                  <a:srgbClr val="FF0000"/>
                </a:solidFill>
              </a:rPr>
              <a:t>处理完本地定时器中断</a:t>
            </a:r>
            <a:r>
              <a:rPr lang="zh-CN" altLang="en-US" dirty="0"/>
              <a:t>时</a:t>
            </a:r>
            <a:endParaRPr lang="zh-CN" altLang="en-US" dirty="0"/>
          </a:p>
          <a:p>
            <a:pPr lvl="1"/>
            <a:r>
              <a:rPr lang="zh-CN" altLang="en-US" dirty="0"/>
              <a:t>在多处理器系统中，当</a:t>
            </a:r>
            <a:r>
              <a:rPr lang="en-US" altLang="zh-CN" dirty="0"/>
              <a:t>CPU</a:t>
            </a:r>
            <a:r>
              <a:rPr lang="zh-CN" altLang="en-US" dirty="0"/>
              <a:t>处理完被</a:t>
            </a:r>
            <a:r>
              <a:rPr lang="en-US" altLang="zh-CN" dirty="0"/>
              <a:t>CALL_FUNCTION_VECTOR</a:t>
            </a:r>
            <a:r>
              <a:rPr lang="zh-CN" altLang="en-US" dirty="0"/>
              <a:t>处理器间中断所发出的函数时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45CAE172-35EC-493E-A36E-9807AFC9E3A0}" type="slidenum">
              <a:rPr lang="en-US" altLang="zh-CN"/>
            </a:fld>
            <a:endParaRPr lang="en-US" altLang="zh-CN"/>
          </a:p>
        </p:txBody>
      </p:sp>
      <p:sp>
        <p:nvSpPr>
          <p:cNvPr id="1013762" name="Rectangle 2"/>
          <p:cNvSpPr>
            <a:spLocks noGrp="1" noChangeArrowheads="1"/>
          </p:cNvSpPr>
          <p:nvPr>
            <p:ph type="title"/>
          </p:nvPr>
        </p:nvSpPr>
        <p:spPr/>
        <p:txBody>
          <a:bodyPr/>
          <a:lstStyle/>
          <a:p>
            <a:r>
              <a:rPr lang="zh-CN" altLang="en-US" dirty="0"/>
              <a:t>软中断执行的调度</a:t>
            </a:r>
            <a:endParaRPr lang="zh-CN" altLang="en-US" dirty="0"/>
          </a:p>
        </p:txBody>
      </p:sp>
      <p:sp>
        <p:nvSpPr>
          <p:cNvPr id="101376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读取本地</a:t>
            </a:r>
            <a:r>
              <a:rPr lang="en-US" altLang="zh-CN" dirty="0">
                <a:latin typeface="STXinwei" panose="02010800040101010101" pitchFamily="2" charset="-122"/>
                <a:ea typeface="STXinwei" panose="02010800040101010101" pitchFamily="2" charset="-122"/>
              </a:rPr>
              <a:t>CPU</a:t>
            </a:r>
            <a:r>
              <a:rPr lang="zh-CN" altLang="en-US" dirty="0">
                <a:latin typeface="STXinwei" panose="02010800040101010101" pitchFamily="2" charset="-122"/>
                <a:ea typeface="STXinwei" panose="02010800040101010101" pitchFamily="2" charset="-122"/>
              </a:rPr>
              <a:t>的软中断掩码并执行与每个设置位对应的可延迟函数</a:t>
            </a:r>
            <a:endParaRPr lang="zh-CN" altLang="en-US"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存在问题</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由于在执行一个软中断函数期间，可能会出现新挂起的软中断，为保证可延迟函数的低延迟性，该函数一直运行到执行完所有挂起的软中断</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但这种机制可能会迫使</a:t>
            </a:r>
            <a:r>
              <a:rPr lang="en-US" altLang="zh-CN" dirty="0">
                <a:latin typeface="STXinwei" panose="02010800040101010101" pitchFamily="2" charset="-122"/>
                <a:ea typeface="STXinwei" panose="02010800040101010101" pitchFamily="2" charset="-122"/>
              </a:rPr>
              <a:t>__</a:t>
            </a:r>
            <a:r>
              <a:rPr lang="en-US" altLang="zh-CN" dirty="0" err="1">
                <a:latin typeface="STXinwei" panose="02010800040101010101" pitchFamily="2" charset="-122"/>
                <a:ea typeface="STXinwei" panose="02010800040101010101" pitchFamily="2" charset="-122"/>
              </a:rPr>
              <a:t>do_softirq</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运行很长时间，影响用户态进程的执行</a:t>
            </a:r>
            <a:endParaRPr lang="zh-CN" altLang="en-US"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解决途径</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固定每次的循环次数，然后就返回</a:t>
            </a:r>
            <a:endParaRPr lang="zh-CN" altLang="en-US" dirty="0">
              <a:latin typeface="STXinwei" panose="02010800040101010101" pitchFamily="2" charset="-122"/>
              <a:ea typeface="STXinwei" panose="02010800040101010101" pitchFamily="2" charset="-122"/>
            </a:endParaRPr>
          </a:p>
          <a:p>
            <a:pPr lvl="1"/>
            <a:r>
              <a:rPr lang="zh-CN" altLang="en-US" dirty="0"/>
              <a:t>其余挂起的软中断在内核线程</a:t>
            </a:r>
            <a:r>
              <a:rPr lang="en-US" altLang="zh-CN" dirty="0" err="1"/>
              <a:t>ksoftirqd</a:t>
            </a:r>
            <a:r>
              <a:rPr lang="zh-CN" altLang="en-US" dirty="0"/>
              <a:t>中执行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10DBE0D9-EB81-4152-8BED-4175206C7549}" type="slidenum">
              <a:rPr lang="en-US" altLang="zh-CN"/>
            </a:fld>
            <a:endParaRPr lang="en-US" altLang="zh-CN"/>
          </a:p>
        </p:txBody>
      </p:sp>
      <p:sp>
        <p:nvSpPr>
          <p:cNvPr id="972802" name="Rectangle 2"/>
          <p:cNvSpPr>
            <a:spLocks noGrp="1" noChangeArrowheads="1"/>
          </p:cNvSpPr>
          <p:nvPr>
            <p:ph type="title"/>
          </p:nvPr>
        </p:nvSpPr>
        <p:spPr/>
        <p:txBody>
          <a:bodyPr/>
          <a:lstStyle/>
          <a:p>
            <a:r>
              <a:rPr lang="zh-CN" altLang="en-US"/>
              <a:t>使用软中断</a:t>
            </a:r>
            <a:endParaRPr lang="zh-CN" altLang="en-US"/>
          </a:p>
        </p:txBody>
      </p:sp>
      <p:sp>
        <p:nvSpPr>
          <p:cNvPr id="972803" name="Rectangle 3"/>
          <p:cNvSpPr>
            <a:spLocks noGrp="1" noChangeArrowheads="1"/>
          </p:cNvSpPr>
          <p:nvPr>
            <p:ph type="body" idx="1"/>
          </p:nvPr>
        </p:nvSpPr>
        <p:spPr/>
        <p:txBody>
          <a:bodyPr/>
          <a:lstStyle/>
          <a:p>
            <a:r>
              <a:rPr lang="zh-CN" altLang="en-US" dirty="0"/>
              <a:t>软中断预留给系统中对时间要求最严格以及最重要的下半部使用</a:t>
            </a:r>
            <a:endParaRPr lang="zh-CN" altLang="en-US" dirty="0"/>
          </a:p>
          <a:p>
            <a:r>
              <a:rPr lang="zh-CN" altLang="en-US" dirty="0"/>
              <a:t>直接使用软中断的子系统</a:t>
            </a:r>
            <a:endParaRPr lang="zh-CN" altLang="en-US" dirty="0"/>
          </a:p>
          <a:p>
            <a:pPr lvl="1"/>
            <a:r>
              <a:rPr lang="zh-CN" altLang="en-US" dirty="0"/>
              <a:t>网络</a:t>
            </a:r>
            <a:endParaRPr lang="zh-CN" altLang="en-US" dirty="0"/>
          </a:p>
          <a:p>
            <a:pPr lvl="1"/>
            <a:r>
              <a:rPr lang="en-US" altLang="zh-CN" dirty="0"/>
              <a:t>SCSI</a:t>
            </a:r>
            <a:endParaRPr lang="en-US" altLang="zh-CN" dirty="0"/>
          </a:p>
          <a:p>
            <a:r>
              <a:rPr lang="zh-CN" altLang="en-US" dirty="0"/>
              <a:t>间接使用软中断的子系统</a:t>
            </a:r>
            <a:endParaRPr lang="zh-CN" altLang="en-US" dirty="0"/>
          </a:p>
          <a:p>
            <a:pPr lvl="1"/>
            <a:r>
              <a:rPr lang="zh-CN" altLang="en-US" dirty="0"/>
              <a:t>内核定时器</a:t>
            </a:r>
            <a:endParaRPr lang="zh-CN" altLang="en-US" dirty="0"/>
          </a:p>
          <a:p>
            <a:pPr lvl="1"/>
            <a:r>
              <a:rPr lang="en-US" altLang="zh-CN" dirty="0"/>
              <a:t>tasklet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A40A78F7-AE78-4385-A155-03DFAF0D17F7}" type="slidenum">
              <a:rPr lang="en-US" altLang="zh-CN"/>
            </a:fld>
            <a:endParaRPr lang="en-US" altLang="zh-CN"/>
          </a:p>
        </p:txBody>
      </p:sp>
      <p:sp>
        <p:nvSpPr>
          <p:cNvPr id="977922" name="Rectangle 2"/>
          <p:cNvSpPr>
            <a:spLocks noGrp="1" noChangeArrowheads="1"/>
          </p:cNvSpPr>
          <p:nvPr>
            <p:ph type="title"/>
          </p:nvPr>
        </p:nvSpPr>
        <p:spPr/>
        <p:txBody>
          <a:bodyPr/>
          <a:lstStyle/>
          <a:p>
            <a:r>
              <a:rPr lang="en-US" altLang="zh-CN" dirty="0"/>
              <a:t>tasklet</a:t>
            </a:r>
            <a:r>
              <a:rPr lang="zh-CN" altLang="en-US" dirty="0"/>
              <a:t>概念</a:t>
            </a:r>
            <a:endParaRPr lang="zh-CN" altLang="en-US" dirty="0"/>
          </a:p>
        </p:txBody>
      </p:sp>
      <p:sp>
        <p:nvSpPr>
          <p:cNvPr id="97792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基于软中断实现、灵活性强、动态创建</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类型相同的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不能同时执行</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两种不同类型的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可以在不同处理器上同时执行</a:t>
            </a:r>
            <a:endParaRPr lang="zh-CN" altLang="en-US" dirty="0">
              <a:latin typeface="STXinwei" panose="02010800040101010101" pitchFamily="2" charset="-122"/>
              <a:ea typeface="STXinwei" panose="02010800040101010101" pitchFamily="2" charset="-122"/>
            </a:endParaRPr>
          </a:p>
          <a:p>
            <a:pPr lvl="1"/>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由</a:t>
            </a:r>
            <a:r>
              <a:rPr lang="en-US" altLang="zh-CN" dirty="0">
                <a:solidFill>
                  <a:srgbClr val="FF0000"/>
                </a:solidFill>
                <a:latin typeface="STXinwei" panose="02010800040101010101" pitchFamily="2" charset="-122"/>
                <a:ea typeface="STXinwei" panose="02010800040101010101" pitchFamily="2" charset="-122"/>
              </a:rPr>
              <a:t>HI_SOFTIRQ</a:t>
            </a:r>
            <a:r>
              <a:rPr lang="zh-CN" altLang="en-US" dirty="0">
                <a:latin typeface="STXinwei" panose="02010800040101010101" pitchFamily="2" charset="-122"/>
                <a:ea typeface="STXinwei" panose="02010800040101010101" pitchFamily="2" charset="-122"/>
              </a:rPr>
              <a:t>及</a:t>
            </a:r>
            <a:r>
              <a:rPr lang="en-US" altLang="zh-CN" dirty="0">
                <a:solidFill>
                  <a:srgbClr val="FF0000"/>
                </a:solidFill>
                <a:latin typeface="STXinwei" panose="02010800040101010101" pitchFamily="2" charset="-122"/>
                <a:ea typeface="STXinwei" panose="02010800040101010101" pitchFamily="2" charset="-122"/>
              </a:rPr>
              <a:t>TASKLET_SOFTIRQ</a:t>
            </a:r>
            <a:r>
              <a:rPr lang="zh-CN" altLang="en-US" dirty="0">
                <a:latin typeface="STXinwei" panose="02010800040101010101" pitchFamily="2" charset="-122"/>
                <a:ea typeface="STXinwei" panose="02010800040101010101" pitchFamily="2" charset="-122"/>
              </a:rPr>
              <a:t>两类软中断代表组成，前者的优先级高于后者</a:t>
            </a:r>
            <a:endParaRPr lang="zh-CN" altLang="en-US" dirty="0">
              <a:latin typeface="STXinwei" panose="02010800040101010101" pitchFamily="2" charset="-122"/>
              <a:ea typeface="STXinwei" panose="02010800040101010101" pitchFamily="2" charset="-122"/>
            </a:endParaRPr>
          </a:p>
          <a:p>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与软中断的权衡</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通常应该使用</a:t>
            </a:r>
            <a:r>
              <a:rPr lang="en-US" altLang="zh-CN" dirty="0">
                <a:latin typeface="STXinwei" panose="02010800040101010101" pitchFamily="2" charset="-122"/>
                <a:ea typeface="STXinwei" panose="02010800040101010101" pitchFamily="2" charset="-122"/>
              </a:rPr>
              <a:t>tasklet</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软中断适用于执行</a:t>
            </a:r>
            <a:r>
              <a:rPr lang="zh-CN" altLang="en-US" dirty="0"/>
              <a:t>频率很高且连续性要求很高的情况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7719FD89-FD79-4BA6-BA0E-187FFB991D67}" type="slidenum">
              <a:rPr lang="en-US" altLang="zh-CN"/>
            </a:fld>
            <a:endParaRPr lang="en-US" altLang="zh-CN"/>
          </a:p>
        </p:txBody>
      </p:sp>
      <p:sp>
        <p:nvSpPr>
          <p:cNvPr id="978946" name="Rectangle 2"/>
          <p:cNvSpPr>
            <a:spLocks noGrp="1" noChangeArrowheads="1"/>
          </p:cNvSpPr>
          <p:nvPr>
            <p:ph type="title"/>
          </p:nvPr>
        </p:nvSpPr>
        <p:spPr/>
        <p:txBody>
          <a:bodyPr/>
          <a:lstStyle/>
          <a:p>
            <a:r>
              <a:rPr lang="en-US" altLang="zh-CN" dirty="0"/>
              <a:t>tasklet</a:t>
            </a:r>
            <a:r>
              <a:rPr lang="zh-CN" altLang="en-US" dirty="0"/>
              <a:t>结构体</a:t>
            </a:r>
            <a:endParaRPr lang="zh-CN" altLang="en-US" dirty="0"/>
          </a:p>
        </p:txBody>
      </p:sp>
      <p:sp>
        <p:nvSpPr>
          <p:cNvPr id="978947" name="Rectangle 3"/>
          <p:cNvSpPr>
            <a:spLocks noGrp="1" noChangeArrowheads="1"/>
          </p:cNvSpPr>
          <p:nvPr>
            <p:ph type="body" idx="1"/>
          </p:nvPr>
        </p:nvSpPr>
        <p:spPr/>
        <p:txBody>
          <a:bodyPr/>
          <a:lstStyle/>
          <a:p>
            <a:pPr>
              <a:lnSpc>
                <a:spcPct val="90000"/>
              </a:lnSpc>
            </a:pPr>
            <a:r>
              <a:rPr lang="en-US" altLang="zh-CN" dirty="0" err="1">
                <a:solidFill>
                  <a:srgbClr val="FF0000"/>
                </a:solidFill>
                <a:latin typeface="STXinwei" panose="02010800040101010101" pitchFamily="2" charset="-122"/>
                <a:ea typeface="STXinwei" panose="02010800040101010101" pitchFamily="2" charset="-122"/>
              </a:rPr>
              <a:t>tasklet_struct</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interrupt.h</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，每个结构体单独代表一个</a:t>
            </a:r>
            <a:r>
              <a:rPr lang="en-US" altLang="zh-CN" dirty="0">
                <a:latin typeface="STXinwei" panose="02010800040101010101" pitchFamily="2" charset="-122"/>
                <a:ea typeface="STXinwei" panose="02010800040101010101" pitchFamily="2" charset="-122"/>
              </a:rPr>
              <a:t>tasklet</a:t>
            </a:r>
            <a:endParaRPr lang="en-US" altLang="zh-CN" dirty="0">
              <a:latin typeface="STXinwei" panose="02010800040101010101" pitchFamily="2" charset="-122"/>
              <a:ea typeface="STXinwei" panose="02010800040101010101" pitchFamily="2" charset="-122"/>
            </a:endParaRPr>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lvl="1">
              <a:lnSpc>
                <a:spcPct val="90000"/>
              </a:lnSpc>
            </a:pPr>
            <a:r>
              <a:rPr lang="en-US" altLang="zh-CN" dirty="0"/>
              <a:t>state</a:t>
            </a:r>
            <a:endParaRPr lang="en-US" altLang="zh-CN" dirty="0"/>
          </a:p>
          <a:p>
            <a:pPr lvl="2">
              <a:lnSpc>
                <a:spcPct val="90000"/>
              </a:lnSpc>
            </a:pPr>
            <a:r>
              <a:rPr lang="en-US" altLang="zh-CN" dirty="0">
                <a:latin typeface="华文新魏"/>
                <a:ea typeface="华文新魏"/>
                <a:cs typeface="华文新魏"/>
              </a:rPr>
              <a:t>0</a:t>
            </a:r>
            <a:r>
              <a:rPr lang="zh-CN" altLang="en-US" dirty="0">
                <a:latin typeface="华文新魏"/>
                <a:ea typeface="华文新魏"/>
                <a:cs typeface="华文新魏"/>
              </a:rPr>
              <a:t>：</a:t>
            </a:r>
            <a:endParaRPr lang="zh-CN" altLang="en-US" dirty="0">
              <a:latin typeface="华文新魏"/>
              <a:ea typeface="华文新魏"/>
              <a:cs typeface="华文新魏"/>
            </a:endParaRPr>
          </a:p>
          <a:p>
            <a:pPr lvl="2">
              <a:lnSpc>
                <a:spcPct val="90000"/>
              </a:lnSpc>
            </a:pPr>
            <a:r>
              <a:rPr lang="en-US" altLang="zh-CN" dirty="0">
                <a:latin typeface="华文新魏"/>
                <a:ea typeface="华文新魏"/>
                <a:cs typeface="华文新魏"/>
              </a:rPr>
              <a:t>TASKLET_STAT_SCHED</a:t>
            </a:r>
            <a:r>
              <a:rPr lang="zh-CN" altLang="en-US" dirty="0">
                <a:latin typeface="华文新魏"/>
                <a:ea typeface="华文新魏"/>
                <a:cs typeface="华文新魏"/>
              </a:rPr>
              <a:t>：已被调度，等待运行</a:t>
            </a:r>
            <a:endParaRPr lang="zh-CN" altLang="en-US" dirty="0">
              <a:latin typeface="华文新魏"/>
              <a:ea typeface="华文新魏"/>
              <a:cs typeface="华文新魏"/>
            </a:endParaRPr>
          </a:p>
          <a:p>
            <a:pPr lvl="2">
              <a:lnSpc>
                <a:spcPct val="90000"/>
              </a:lnSpc>
            </a:pPr>
            <a:r>
              <a:rPr lang="en-US" altLang="zh-CN" dirty="0">
                <a:latin typeface="华文新魏"/>
                <a:ea typeface="华文新魏"/>
                <a:cs typeface="华文新魏"/>
              </a:rPr>
              <a:t>TASKLET_STAT_RUN</a:t>
            </a:r>
            <a:r>
              <a:rPr lang="zh-CN" altLang="en-US" dirty="0">
                <a:latin typeface="华文新魏"/>
                <a:ea typeface="华文新魏"/>
                <a:cs typeface="华文新魏"/>
              </a:rPr>
              <a:t>：正在运行该状态，只有在多处理器系统上才会作为优化来使用</a:t>
            </a:r>
            <a:endParaRPr lang="zh-CN" altLang="en-US" dirty="0">
              <a:latin typeface="华文新魏"/>
              <a:ea typeface="华文新魏"/>
              <a:cs typeface="华文新魏"/>
            </a:endParaRPr>
          </a:p>
          <a:p>
            <a:pPr lvl="1">
              <a:lnSpc>
                <a:spcPct val="90000"/>
              </a:lnSpc>
            </a:pPr>
            <a:r>
              <a:rPr lang="en-US" altLang="zh-CN" dirty="0"/>
              <a:t>count</a:t>
            </a:r>
            <a:endParaRPr lang="en-US" altLang="zh-CN" dirty="0"/>
          </a:p>
          <a:p>
            <a:pPr lvl="2">
              <a:lnSpc>
                <a:spcPct val="90000"/>
              </a:lnSpc>
            </a:pPr>
            <a:r>
              <a:rPr lang="zh-CN" altLang="en-US" dirty="0">
                <a:latin typeface="华文新魏"/>
                <a:ea typeface="华文新魏"/>
                <a:cs typeface="华文新魏"/>
              </a:rPr>
              <a:t>非</a:t>
            </a:r>
            <a:r>
              <a:rPr lang="en-US" altLang="zh-CN" dirty="0">
                <a:latin typeface="华文新魏"/>
                <a:ea typeface="华文新魏"/>
                <a:cs typeface="华文新魏"/>
              </a:rPr>
              <a:t>0</a:t>
            </a:r>
            <a:r>
              <a:rPr lang="zh-CN" altLang="en-US" dirty="0">
                <a:latin typeface="华文新魏"/>
                <a:ea typeface="华文新魏"/>
                <a:cs typeface="华文新魏"/>
              </a:rPr>
              <a:t>：禁止</a:t>
            </a:r>
            <a:r>
              <a:rPr lang="en-US" altLang="zh-CN" dirty="0">
                <a:latin typeface="华文新魏"/>
                <a:ea typeface="华文新魏"/>
                <a:cs typeface="华文新魏"/>
              </a:rPr>
              <a:t>tasklet</a:t>
            </a:r>
            <a:endParaRPr lang="en-US" altLang="zh-CN" dirty="0">
              <a:latin typeface="华文新魏"/>
              <a:ea typeface="华文新魏"/>
              <a:cs typeface="华文新魏"/>
            </a:endParaRPr>
          </a:p>
          <a:p>
            <a:pPr lvl="2">
              <a:lnSpc>
                <a:spcPct val="90000"/>
              </a:lnSpc>
            </a:pPr>
            <a:r>
              <a:rPr lang="zh-CN" altLang="en-US" dirty="0">
                <a:latin typeface="华文新魏"/>
                <a:ea typeface="华文新魏"/>
                <a:cs typeface="华文新魏"/>
              </a:rPr>
              <a:t>等于</a:t>
            </a:r>
            <a:r>
              <a:rPr lang="en-US" altLang="zh-CN" dirty="0">
                <a:latin typeface="华文新魏"/>
                <a:ea typeface="华文新魏"/>
                <a:cs typeface="华文新魏"/>
              </a:rPr>
              <a:t>0</a:t>
            </a:r>
            <a:r>
              <a:rPr lang="zh-CN" altLang="en-US" dirty="0">
                <a:latin typeface="华文新魏"/>
                <a:ea typeface="华文新魏"/>
                <a:cs typeface="华文新魏"/>
              </a:rPr>
              <a:t>：启用</a:t>
            </a:r>
            <a:r>
              <a:rPr lang="en-US" altLang="zh-CN" dirty="0">
                <a:latin typeface="华文新魏"/>
                <a:ea typeface="华文新魏"/>
                <a:cs typeface="华文新魏"/>
              </a:rPr>
              <a:t>tasklet</a:t>
            </a:r>
            <a:endParaRPr lang="en-US" altLang="zh-CN" dirty="0">
              <a:latin typeface="华文新魏"/>
              <a:ea typeface="华文新魏"/>
              <a:cs typeface="华文新魏"/>
            </a:endParaRPr>
          </a:p>
        </p:txBody>
      </p:sp>
      <p:pic>
        <p:nvPicPr>
          <p:cNvPr id="978948" name="Picture 4"/>
          <p:cNvPicPr>
            <a:picLocks noChangeAspect="1" noChangeArrowheads="1"/>
          </p:cNvPicPr>
          <p:nvPr/>
        </p:nvPicPr>
        <p:blipFill>
          <a:blip r:embed="rId1" cstate="print"/>
          <a:srcRect/>
          <a:stretch>
            <a:fillRect/>
          </a:stretch>
        </p:blipFill>
        <p:spPr bwMode="auto">
          <a:xfrm>
            <a:off x="1476375" y="2195515"/>
            <a:ext cx="6553200" cy="15906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F797B126-FFC3-4034-8DD5-8E047538C8F8}" type="slidenum">
              <a:rPr lang="en-US" altLang="zh-CN"/>
            </a:fld>
            <a:endParaRPr lang="en-US" altLang="zh-CN"/>
          </a:p>
        </p:txBody>
      </p:sp>
      <p:sp>
        <p:nvSpPr>
          <p:cNvPr id="979970" name="Rectangle 2"/>
          <p:cNvSpPr>
            <a:spLocks noGrp="1" noChangeArrowheads="1"/>
          </p:cNvSpPr>
          <p:nvPr>
            <p:ph type="title"/>
          </p:nvPr>
        </p:nvSpPr>
        <p:spPr/>
        <p:txBody>
          <a:bodyPr/>
          <a:lstStyle/>
          <a:p>
            <a:r>
              <a:rPr lang="en-US" altLang="zh-CN" dirty="0"/>
              <a:t>tasklet</a:t>
            </a:r>
            <a:r>
              <a:rPr lang="zh-CN" altLang="en-US" dirty="0"/>
              <a:t>的调度</a:t>
            </a:r>
            <a:endParaRPr lang="zh-CN" altLang="en-US" dirty="0"/>
          </a:p>
        </p:txBody>
      </p:sp>
      <p:sp>
        <p:nvSpPr>
          <p:cNvPr id="979971" name="Rectangle 3"/>
          <p:cNvSpPr>
            <a:spLocks noGrp="1" noChangeArrowheads="1"/>
          </p:cNvSpPr>
          <p:nvPr>
            <p:ph type="body" idx="1"/>
          </p:nvPr>
        </p:nvSpPr>
        <p:spPr/>
        <p:txBody>
          <a:bodyPr/>
          <a:lstStyle/>
          <a:p>
            <a:r>
              <a:rPr lang="zh-CN" altLang="en-US" dirty="0"/>
              <a:t>主要任务</a:t>
            </a:r>
            <a:endParaRPr lang="en-US" altLang="zh-CN" dirty="0"/>
          </a:p>
          <a:p>
            <a:pPr lvl="1"/>
            <a:r>
              <a:rPr lang="zh-CN" altLang="en-US" dirty="0"/>
              <a:t>将已挂起的</a:t>
            </a:r>
            <a:r>
              <a:rPr lang="en-US" altLang="zh-CN" dirty="0"/>
              <a:t>tasklet</a:t>
            </a:r>
            <a:r>
              <a:rPr lang="zh-CN" altLang="en-US" dirty="0"/>
              <a:t>存放到两个单处理数据结构，两结构都是由</a:t>
            </a:r>
            <a:r>
              <a:rPr lang="en-US" altLang="zh-CN" dirty="0" err="1"/>
              <a:t>tasklet_struct</a:t>
            </a:r>
            <a:r>
              <a:rPr lang="zh-CN" altLang="en-US" dirty="0"/>
              <a:t>结构体组成的链表</a:t>
            </a:r>
            <a:endParaRPr lang="zh-CN" altLang="en-US" dirty="0"/>
          </a:p>
          <a:p>
            <a:pPr lvl="2"/>
            <a:r>
              <a:rPr lang="en-US" altLang="zh-CN" dirty="0" err="1">
                <a:latin typeface="华文新魏"/>
                <a:ea typeface="华文新魏"/>
                <a:cs typeface="华文新魏"/>
              </a:rPr>
              <a:t>task_vec</a:t>
            </a:r>
            <a:r>
              <a:rPr lang="zh-CN" altLang="en-US" dirty="0">
                <a:latin typeface="华文新魏"/>
                <a:ea typeface="华文新魏"/>
                <a:cs typeface="华文新魏"/>
              </a:rPr>
              <a:t>：普通</a:t>
            </a:r>
            <a:r>
              <a:rPr lang="en-US" altLang="zh-CN" dirty="0">
                <a:latin typeface="华文新魏"/>
                <a:ea typeface="华文新魏"/>
                <a:cs typeface="华文新魏"/>
              </a:rPr>
              <a:t>tasklet</a:t>
            </a:r>
            <a:endParaRPr lang="en-US" altLang="zh-CN" dirty="0">
              <a:latin typeface="华文新魏"/>
              <a:ea typeface="华文新魏"/>
              <a:cs typeface="华文新魏"/>
            </a:endParaRPr>
          </a:p>
          <a:p>
            <a:pPr lvl="2"/>
            <a:r>
              <a:rPr lang="en-US" altLang="zh-CN" dirty="0">
                <a:latin typeface="华文新魏"/>
                <a:ea typeface="华文新魏"/>
                <a:cs typeface="华文新魏"/>
              </a:rPr>
              <a:t>task_hi_vec</a:t>
            </a:r>
            <a:r>
              <a:rPr lang="zh-CN" altLang="en-US" dirty="0">
                <a:latin typeface="华文新魏"/>
                <a:ea typeface="华文新魏"/>
                <a:cs typeface="华文新魏"/>
              </a:rPr>
              <a:t>：高优先级</a:t>
            </a:r>
            <a:r>
              <a:rPr lang="en-US" altLang="zh-CN" dirty="0">
                <a:latin typeface="华文新魏"/>
                <a:ea typeface="华文新魏"/>
                <a:cs typeface="华文新魏"/>
              </a:rPr>
              <a:t>tasklet</a:t>
            </a:r>
            <a:endParaRPr lang="en-US" altLang="zh-CN" dirty="0">
              <a:latin typeface="华文新魏"/>
              <a:ea typeface="华文新魏"/>
              <a:cs typeface="华文新魏"/>
            </a:endParaRPr>
          </a:p>
          <a:p>
            <a:r>
              <a:rPr lang="zh-CN" altLang="en-US" dirty="0">
                <a:latin typeface="华文新魏"/>
                <a:cs typeface="华文新魏"/>
              </a:rPr>
              <a:t>调度函数</a:t>
            </a:r>
            <a:endParaRPr lang="zh-CN" altLang="en-US" dirty="0">
              <a:latin typeface="华文新魏"/>
              <a:cs typeface="华文新魏"/>
            </a:endParaRPr>
          </a:p>
          <a:p>
            <a:pPr lvl="1"/>
            <a:r>
              <a:rPr lang="zh-CN" altLang="en-US" dirty="0"/>
              <a:t>函数原型</a:t>
            </a:r>
            <a:endParaRPr lang="zh-CN" altLang="en-US" dirty="0"/>
          </a:p>
          <a:p>
            <a:pPr lvl="2"/>
            <a:r>
              <a:rPr lang="en-US" altLang="zh-CN" dirty="0" err="1">
                <a:latin typeface="华文新魏"/>
                <a:ea typeface="华文新魏"/>
                <a:cs typeface="华文新魏"/>
              </a:rPr>
              <a:t>tasklet_schedule</a:t>
            </a:r>
            <a:r>
              <a:rPr lang="en-US" altLang="zh-CN" dirty="0">
                <a:latin typeface="华文新魏"/>
                <a:ea typeface="华文新魏"/>
                <a:cs typeface="华文新魏"/>
              </a:rPr>
              <a:t>()</a:t>
            </a:r>
            <a:endParaRPr lang="en-US" altLang="zh-CN" dirty="0">
              <a:latin typeface="华文新魏"/>
              <a:ea typeface="华文新魏"/>
              <a:cs typeface="华文新魏"/>
            </a:endParaRPr>
          </a:p>
          <a:p>
            <a:pPr lvl="2"/>
            <a:r>
              <a:rPr lang="en-US" altLang="zh-CN" dirty="0" err="1">
                <a:latin typeface="华文新魏"/>
                <a:ea typeface="华文新魏"/>
                <a:cs typeface="华文新魏"/>
              </a:rPr>
              <a:t>tasklet_hi_schedule</a:t>
            </a:r>
            <a:r>
              <a:rPr lang="en-US" altLang="zh-CN" dirty="0">
                <a:latin typeface="华文新魏"/>
                <a:ea typeface="华文新魏"/>
                <a:cs typeface="华文新魏"/>
              </a:rPr>
              <a:t>()</a:t>
            </a:r>
            <a:endParaRPr lang="en-US" altLang="zh-CN" dirty="0">
              <a:latin typeface="华文新魏"/>
              <a:ea typeface="华文新魏"/>
              <a:cs typeface="华文新魏"/>
            </a:endParaRPr>
          </a:p>
          <a:p>
            <a:pPr lvl="1"/>
            <a:r>
              <a:rPr lang="zh-CN" altLang="en-US" dirty="0"/>
              <a:t>说明</a:t>
            </a:r>
            <a:endParaRPr lang="zh-CN" altLang="en-US" dirty="0"/>
          </a:p>
          <a:p>
            <a:pPr lvl="2"/>
            <a:r>
              <a:rPr lang="zh-CN" altLang="en-US" dirty="0">
                <a:latin typeface="华文新魏"/>
                <a:ea typeface="华文新魏"/>
                <a:cs typeface="华文新魏"/>
              </a:rPr>
              <a:t>均接收一个指向</a:t>
            </a:r>
            <a:r>
              <a:rPr lang="en-US" altLang="zh-CN" dirty="0" err="1">
                <a:latin typeface="华文新魏"/>
                <a:ea typeface="华文新魏"/>
                <a:cs typeface="华文新魏"/>
              </a:rPr>
              <a:t>tasklet_struct</a:t>
            </a:r>
            <a:r>
              <a:rPr lang="zh-CN" altLang="en-US" dirty="0">
                <a:latin typeface="华文新魏"/>
                <a:ea typeface="华文新魏"/>
                <a:cs typeface="华文新魏"/>
              </a:rPr>
              <a:t>结构的指针作为参数</a:t>
            </a:r>
            <a:endParaRPr lang="zh-CN" altLang="en-US" dirty="0">
              <a:latin typeface="华文新魏"/>
              <a:ea typeface="华文新魏"/>
              <a:cs typeface="华文新魏"/>
            </a:endParaRPr>
          </a:p>
          <a:p>
            <a:pPr lvl="2"/>
            <a:r>
              <a:rPr lang="zh-CN" altLang="en-US" dirty="0">
                <a:latin typeface="华文新魏"/>
                <a:ea typeface="华文新魏"/>
                <a:cs typeface="华文新魏"/>
              </a:rPr>
              <a:t>两函数区别在于分别使用</a:t>
            </a:r>
            <a:r>
              <a:rPr lang="en-US" altLang="zh-CN" dirty="0">
                <a:latin typeface="华文新魏"/>
                <a:ea typeface="华文新魏"/>
                <a:cs typeface="华文新魏"/>
              </a:rPr>
              <a:t>TASKLET_SOFTIRQ</a:t>
            </a:r>
            <a:r>
              <a:rPr lang="zh-CN" altLang="en-US" dirty="0">
                <a:latin typeface="华文新魏"/>
                <a:ea typeface="华文新魏"/>
                <a:cs typeface="华文新魏"/>
              </a:rPr>
              <a:t>和</a:t>
            </a:r>
            <a:r>
              <a:rPr lang="en-US" altLang="zh-CN" dirty="0">
                <a:latin typeface="华文新魏"/>
                <a:ea typeface="华文新魏"/>
                <a:cs typeface="华文新魏"/>
              </a:rPr>
              <a:t>HI_SOFTIRQ</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36F06687-1F7D-4433-A84F-C06484DD7EE1}" type="slidenum">
              <a:rPr lang="en-US" altLang="zh-CN"/>
            </a:fld>
            <a:endParaRPr lang="en-US" altLang="zh-CN"/>
          </a:p>
        </p:txBody>
      </p:sp>
      <p:sp>
        <p:nvSpPr>
          <p:cNvPr id="1025026" name="Rectangle 2"/>
          <p:cNvSpPr>
            <a:spLocks noGrp="1" noChangeArrowheads="1"/>
          </p:cNvSpPr>
          <p:nvPr>
            <p:ph type="title"/>
          </p:nvPr>
        </p:nvSpPr>
        <p:spPr/>
        <p:txBody>
          <a:bodyPr/>
          <a:lstStyle/>
          <a:p>
            <a:r>
              <a:rPr lang="en-US" altLang="zh-CN" dirty="0" err="1"/>
              <a:t>tasklet</a:t>
            </a:r>
            <a:r>
              <a:rPr lang="zh-CN" altLang="en-US" dirty="0"/>
              <a:t>的调度</a:t>
            </a:r>
            <a:endParaRPr lang="zh-CN" altLang="en-US" dirty="0"/>
          </a:p>
        </p:txBody>
      </p:sp>
      <p:sp>
        <p:nvSpPr>
          <p:cNvPr id="1025027" name="Rectangle 3"/>
          <p:cNvSpPr>
            <a:spLocks noGrp="1" noChangeArrowheads="1"/>
          </p:cNvSpPr>
          <p:nvPr>
            <p:ph type="body" idx="1"/>
          </p:nvPr>
        </p:nvSpPr>
        <p:spPr/>
        <p:txBody>
          <a:bodyPr/>
          <a:lstStyle/>
          <a:p>
            <a:r>
              <a:rPr lang="zh-CN" altLang="en-US" dirty="0"/>
              <a:t>本质：激活相应软中断的挂起状态</a:t>
            </a:r>
            <a:endParaRPr lang="zh-CN" altLang="en-US" dirty="0"/>
          </a:p>
          <a:p>
            <a:pPr lvl="1"/>
            <a:r>
              <a:rPr lang="zh-CN" altLang="en-US" dirty="0"/>
              <a:t>检查</a:t>
            </a:r>
            <a:r>
              <a:rPr lang="en-US" altLang="zh-CN" dirty="0"/>
              <a:t>TASKELT_STATE_SCHED</a:t>
            </a:r>
            <a:r>
              <a:rPr lang="zh-CN" altLang="en-US" dirty="0"/>
              <a:t>标志，若设置则返回</a:t>
            </a:r>
            <a:endParaRPr lang="zh-CN" altLang="en-US" dirty="0"/>
          </a:p>
          <a:p>
            <a:pPr lvl="1"/>
            <a:r>
              <a:rPr lang="zh-CN" altLang="en-US" dirty="0"/>
              <a:t>调用</a:t>
            </a:r>
            <a:r>
              <a:rPr lang="en-US" altLang="zh-CN" dirty="0" err="1"/>
              <a:t>local_irq_save</a:t>
            </a:r>
            <a:r>
              <a:rPr lang="zh-CN" altLang="en-US" dirty="0"/>
              <a:t>保存</a:t>
            </a:r>
            <a:r>
              <a:rPr lang="en-US" altLang="zh-CN" dirty="0"/>
              <a:t>IF</a:t>
            </a:r>
            <a:r>
              <a:rPr lang="zh-CN" altLang="en-US" dirty="0"/>
              <a:t>标志的状态并禁用本地中断</a:t>
            </a:r>
            <a:endParaRPr lang="zh-CN" altLang="en-US" dirty="0"/>
          </a:p>
          <a:p>
            <a:pPr lvl="1"/>
            <a:r>
              <a:rPr lang="zh-CN" altLang="en-US" dirty="0"/>
              <a:t>在</a:t>
            </a:r>
            <a:r>
              <a:rPr lang="en-US" altLang="zh-CN" dirty="0" err="1"/>
              <a:t>tasklet_vec</a:t>
            </a:r>
            <a:r>
              <a:rPr lang="en-US" altLang="zh-CN" dirty="0"/>
              <a:t>[n]</a:t>
            </a:r>
            <a:r>
              <a:rPr lang="zh-CN" altLang="en-US" dirty="0"/>
              <a:t>或</a:t>
            </a:r>
            <a:r>
              <a:rPr lang="en-US" altLang="zh-CN" dirty="0" err="1"/>
              <a:t>tasklet_hi_vec</a:t>
            </a:r>
            <a:r>
              <a:rPr lang="en-US" altLang="zh-CN" dirty="0"/>
              <a:t>[n]</a:t>
            </a:r>
            <a:r>
              <a:rPr lang="zh-CN" altLang="en-US" dirty="0"/>
              <a:t>指向的链表其起始处增加</a:t>
            </a:r>
            <a:r>
              <a:rPr lang="en-US" altLang="zh-CN" dirty="0" err="1"/>
              <a:t>tasklet</a:t>
            </a:r>
            <a:r>
              <a:rPr lang="zh-CN" altLang="en-US" dirty="0"/>
              <a:t>描述符（</a:t>
            </a:r>
            <a:r>
              <a:rPr lang="en-US" altLang="zh-CN" dirty="0"/>
              <a:t>n</a:t>
            </a:r>
            <a:r>
              <a:rPr lang="zh-CN" altLang="en-US" dirty="0"/>
              <a:t>代表</a:t>
            </a:r>
            <a:r>
              <a:rPr lang="en-US" altLang="zh-CN" dirty="0"/>
              <a:t>CPU</a:t>
            </a:r>
            <a:r>
              <a:rPr lang="zh-CN" altLang="en-US" dirty="0"/>
              <a:t>的逻辑号）</a:t>
            </a:r>
            <a:endParaRPr lang="zh-CN" altLang="en-US" dirty="0"/>
          </a:p>
          <a:p>
            <a:pPr lvl="1"/>
            <a:r>
              <a:rPr lang="zh-CN" altLang="en-US" dirty="0"/>
              <a:t>调用</a:t>
            </a:r>
            <a:r>
              <a:rPr lang="en-US" altLang="zh-CN" dirty="0" err="1"/>
              <a:t>raise_softirq_irqoff</a:t>
            </a:r>
            <a:r>
              <a:rPr lang="en-US" altLang="zh-CN" dirty="0"/>
              <a:t>()</a:t>
            </a:r>
            <a:r>
              <a:rPr lang="zh-CN" altLang="en-US" dirty="0"/>
              <a:t>或</a:t>
            </a:r>
            <a:r>
              <a:rPr lang="en-US" altLang="zh-CN" dirty="0" err="1"/>
              <a:t>raise_hi_irqoff</a:t>
            </a:r>
            <a:r>
              <a:rPr lang="en-US" altLang="zh-CN" dirty="0"/>
              <a:t>()</a:t>
            </a:r>
            <a:r>
              <a:rPr lang="zh-CN" altLang="en-US" dirty="0"/>
              <a:t>激活相应类型中断</a:t>
            </a:r>
            <a:endParaRPr lang="zh-CN" altLang="en-US" dirty="0"/>
          </a:p>
          <a:p>
            <a:pPr lvl="1"/>
            <a:r>
              <a:rPr lang="zh-CN" altLang="en-US" dirty="0"/>
              <a:t>调用</a:t>
            </a:r>
            <a:r>
              <a:rPr lang="en-US" altLang="zh-CN" dirty="0" err="1"/>
              <a:t>local_irq_restore</a:t>
            </a:r>
            <a:r>
              <a:rPr lang="zh-CN" altLang="en-US" dirty="0"/>
              <a:t>恢复</a:t>
            </a:r>
            <a:r>
              <a:rPr lang="en-US" altLang="zh-CN" dirty="0"/>
              <a:t>IF</a:t>
            </a:r>
            <a:r>
              <a:rPr lang="zh-CN" altLang="en-US" dirty="0"/>
              <a:t>标志的状态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E3CE21D7-8397-4116-AC6B-4BC77774DF9A}" type="slidenum">
              <a:rPr lang="en-US" altLang="zh-CN"/>
            </a:fld>
            <a:endParaRPr lang="en-US" altLang="zh-CN"/>
          </a:p>
        </p:txBody>
      </p:sp>
      <p:sp>
        <p:nvSpPr>
          <p:cNvPr id="991234" name="Rectangle 2"/>
          <p:cNvSpPr>
            <a:spLocks noGrp="1" noChangeArrowheads="1"/>
          </p:cNvSpPr>
          <p:nvPr>
            <p:ph type="title"/>
          </p:nvPr>
        </p:nvSpPr>
        <p:spPr/>
        <p:txBody>
          <a:bodyPr/>
          <a:lstStyle/>
          <a:p>
            <a:r>
              <a:rPr lang="en-US" altLang="zh-CN" dirty="0"/>
              <a:t>tasklet</a:t>
            </a:r>
            <a:r>
              <a:rPr lang="zh-CN" altLang="en-US" dirty="0"/>
              <a:t>机制小结</a:t>
            </a:r>
            <a:endParaRPr lang="zh-CN" altLang="en-US" dirty="0"/>
          </a:p>
        </p:txBody>
      </p:sp>
      <p:sp>
        <p:nvSpPr>
          <p:cNvPr id="991235"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所有的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都通过重复运用</a:t>
            </a:r>
            <a:r>
              <a:rPr lang="en-US" altLang="zh-CN" dirty="0">
                <a:latin typeface="STXinwei" panose="02010800040101010101" pitchFamily="2" charset="-122"/>
                <a:ea typeface="STXinwei" panose="02010800040101010101" pitchFamily="2" charset="-122"/>
              </a:rPr>
              <a:t>HI_SOFTIRQ</a:t>
            </a:r>
            <a:r>
              <a:rPr lang="zh-CN" altLang="en-US" dirty="0">
                <a:latin typeface="STXinwei" panose="02010800040101010101" pitchFamily="2" charset="-122"/>
                <a:ea typeface="STXinwei" panose="02010800040101010101" pitchFamily="2" charset="-122"/>
              </a:rPr>
              <a:t>和</a:t>
            </a:r>
            <a:r>
              <a:rPr lang="en-US" altLang="zh-CN" dirty="0">
                <a:latin typeface="STXinwei" panose="02010800040101010101" pitchFamily="2" charset="-122"/>
                <a:ea typeface="STXinwei" panose="02010800040101010101" pitchFamily="2" charset="-122"/>
              </a:rPr>
              <a:t>TASKLET_SOFTIRQ</a:t>
            </a:r>
            <a:r>
              <a:rPr lang="zh-CN" altLang="en-US" dirty="0">
                <a:latin typeface="STXinwei" panose="02010800040101010101" pitchFamily="2" charset="-122"/>
                <a:ea typeface="STXinwei" panose="02010800040101010101" pitchFamily="2" charset="-122"/>
              </a:rPr>
              <a:t>这两个软中断来实现</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当一个</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被调度时，内核会唤醒这两个软中断中的一个</a:t>
            </a:r>
            <a:endParaRPr lang="zh-CN" altLang="en-US"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随后该中断会被特定的</a:t>
            </a:r>
            <a:r>
              <a:rPr lang="zh-CN" altLang="en-US" dirty="0">
                <a:solidFill>
                  <a:srgbClr val="FF0000"/>
                </a:solidFill>
                <a:latin typeface="STXinwei" panose="02010800040101010101" pitchFamily="2" charset="-122"/>
                <a:ea typeface="STXinwei" panose="02010800040101010101" pitchFamily="2" charset="-122"/>
              </a:rPr>
              <a:t>函数</a:t>
            </a:r>
            <a:r>
              <a:rPr lang="zh-CN" altLang="en-US" dirty="0">
                <a:latin typeface="STXinwei" panose="02010800040101010101" pitchFamily="2" charset="-122"/>
                <a:ea typeface="STXinwei" panose="02010800040101010101" pitchFamily="2" charset="-122"/>
              </a:rPr>
              <a:t>处理，执行所有已调度的</a:t>
            </a:r>
            <a:r>
              <a:rPr lang="en-US" altLang="zh-CN" dirty="0">
                <a:latin typeface="STXinwei" panose="02010800040101010101" pitchFamily="2" charset="-122"/>
                <a:ea typeface="STXinwei" panose="02010800040101010101" pitchFamily="2" charset="-122"/>
              </a:rPr>
              <a:t>tasklet</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该函数保证同一时刻只有一个给定类型的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会被执行，但其他不同类型的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可以</a:t>
            </a:r>
            <a:r>
              <a:rPr lang="zh-CN" altLang="en-US" dirty="0"/>
              <a:t>同时执行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8DA6BC1-81B1-4D7D-ADC3-BD73C6F7CDE4}" type="slidenum">
              <a:rPr lang="en-US" altLang="zh-CN"/>
            </a:fld>
            <a:endParaRPr lang="en-US" altLang="zh-CN"/>
          </a:p>
        </p:txBody>
      </p:sp>
      <p:sp>
        <p:nvSpPr>
          <p:cNvPr id="993282" name="Rectangle 2"/>
          <p:cNvSpPr>
            <a:spLocks noGrp="1" noChangeArrowheads="1"/>
          </p:cNvSpPr>
          <p:nvPr>
            <p:ph type="title"/>
          </p:nvPr>
        </p:nvSpPr>
        <p:spPr/>
        <p:txBody>
          <a:bodyPr/>
          <a:lstStyle/>
          <a:p>
            <a:r>
              <a:rPr lang="zh-CN" altLang="en-US"/>
              <a:t>工作队列概述</a:t>
            </a:r>
            <a:endParaRPr lang="zh-CN" altLang="en-US"/>
          </a:p>
        </p:txBody>
      </p:sp>
      <p:sp>
        <p:nvSpPr>
          <p:cNvPr id="993283" name="Rectangle 3"/>
          <p:cNvSpPr>
            <a:spLocks noGrp="1" noChangeArrowheads="1"/>
          </p:cNvSpPr>
          <p:nvPr>
            <p:ph type="body" idx="1"/>
          </p:nvPr>
        </p:nvSpPr>
        <p:spPr/>
        <p:txBody>
          <a:bodyPr/>
          <a:lstStyle/>
          <a:p>
            <a:r>
              <a:rPr lang="zh-CN" altLang="en-US" dirty="0">
                <a:latin typeface="华文新魏"/>
                <a:cs typeface="华文新魏"/>
              </a:rPr>
              <a:t>将工作推后，交由一个内核线程去执行</a:t>
            </a:r>
            <a:endParaRPr lang="zh-CN" altLang="en-US" dirty="0">
              <a:latin typeface="华文新魏"/>
              <a:cs typeface="华文新魏"/>
            </a:endParaRPr>
          </a:p>
          <a:p>
            <a:pPr lvl="1"/>
            <a:r>
              <a:rPr lang="zh-CN" altLang="en-US" dirty="0"/>
              <a:t>下半部分在进程上下文执行，通过工作队列执行的代码可以占尽进程上下文的所有优势</a:t>
            </a:r>
            <a:endParaRPr lang="zh-CN" altLang="en-US" dirty="0"/>
          </a:p>
          <a:p>
            <a:pPr lvl="2"/>
            <a:r>
              <a:rPr lang="zh-CN" altLang="en-US" dirty="0">
                <a:latin typeface="华文新魏"/>
                <a:ea typeface="华文新魏"/>
                <a:cs typeface="华文新魏"/>
              </a:rPr>
              <a:t>支持使用大容量内存</a:t>
            </a:r>
            <a:endParaRPr lang="zh-CN" altLang="en-US" dirty="0">
              <a:latin typeface="华文新魏"/>
              <a:ea typeface="华文新魏"/>
              <a:cs typeface="华文新魏"/>
            </a:endParaRPr>
          </a:p>
          <a:p>
            <a:pPr lvl="2"/>
            <a:r>
              <a:rPr lang="zh-CN" altLang="en-US" dirty="0">
                <a:latin typeface="华文新魏"/>
                <a:ea typeface="华文新魏"/>
                <a:cs typeface="华文新魏"/>
              </a:rPr>
              <a:t>支持获取信号量</a:t>
            </a:r>
            <a:endParaRPr lang="zh-CN" altLang="en-US" dirty="0">
              <a:latin typeface="华文新魏"/>
              <a:ea typeface="华文新魏"/>
              <a:cs typeface="华文新魏"/>
            </a:endParaRPr>
          </a:p>
          <a:p>
            <a:pPr lvl="2"/>
            <a:r>
              <a:rPr lang="zh-CN" altLang="en-US" dirty="0">
                <a:latin typeface="华文新魏"/>
                <a:ea typeface="华文新魏"/>
                <a:cs typeface="华文新魏"/>
              </a:rPr>
              <a:t>支持执行阻塞式</a:t>
            </a:r>
            <a:r>
              <a:rPr lang="en-US" altLang="zh-CN" dirty="0">
                <a:latin typeface="华文新魏"/>
                <a:ea typeface="华文新魏"/>
                <a:cs typeface="华文新魏"/>
              </a:rPr>
              <a:t>I/O</a:t>
            </a:r>
            <a:r>
              <a:rPr lang="zh-CN" altLang="en-US" dirty="0">
                <a:latin typeface="华文新魏"/>
                <a:ea typeface="华文新魏"/>
                <a:cs typeface="华文新魏"/>
              </a:rPr>
              <a:t>操作</a:t>
            </a:r>
            <a:endParaRPr lang="zh-CN" altLang="en-US" dirty="0">
              <a:latin typeface="华文新魏"/>
              <a:ea typeface="华文新魏"/>
              <a:cs typeface="华文新魏"/>
            </a:endParaRPr>
          </a:p>
          <a:p>
            <a:pPr lvl="1"/>
            <a:r>
              <a:rPr lang="zh-CN" altLang="en-US" dirty="0"/>
              <a:t>工作队列可以用内核线程替换，但一般不建议单独建立对应的内核线程</a:t>
            </a:r>
            <a:endParaRPr lang="zh-CN" altLang="en-US" dirty="0"/>
          </a:p>
          <a:p>
            <a:r>
              <a:rPr lang="zh-CN" altLang="en-US" dirty="0">
                <a:latin typeface="华文新魏"/>
                <a:cs typeface="华文新魏"/>
              </a:rPr>
              <a:t>工作队列</a:t>
            </a:r>
            <a:r>
              <a:rPr lang="en-US" altLang="zh-CN" i="1" dirty="0">
                <a:latin typeface="华文新魏"/>
                <a:cs typeface="华文新魏"/>
              </a:rPr>
              <a:t>vs.</a:t>
            </a:r>
            <a:r>
              <a:rPr lang="zh-CN" altLang="en-US" dirty="0">
                <a:latin typeface="华文新魏"/>
                <a:cs typeface="华文新魏"/>
              </a:rPr>
              <a:t>软中断</a:t>
            </a:r>
            <a:r>
              <a:rPr lang="en-US" altLang="zh-CN" dirty="0">
                <a:latin typeface="华文新魏"/>
                <a:cs typeface="华文新魏"/>
              </a:rPr>
              <a:t>/tasklet</a:t>
            </a:r>
            <a:endParaRPr lang="en-US" altLang="zh-CN" dirty="0">
              <a:latin typeface="华文新魏"/>
              <a:cs typeface="华文新魏"/>
            </a:endParaRPr>
          </a:p>
          <a:p>
            <a:pPr lvl="1"/>
            <a:r>
              <a:rPr lang="zh-CN" altLang="en-US" dirty="0"/>
              <a:t>工作队列支持睡眠，软中断</a:t>
            </a:r>
            <a:r>
              <a:rPr lang="en-US" altLang="zh-CN" dirty="0"/>
              <a:t>/tasklet</a:t>
            </a:r>
            <a:r>
              <a:rPr lang="zh-CN" altLang="en-US" dirty="0"/>
              <a:t>不支持</a:t>
            </a:r>
            <a:endParaRPr lang="zh-CN" altLang="en-US" dirty="0"/>
          </a:p>
          <a:p>
            <a:pPr lvl="1"/>
            <a:r>
              <a:rPr lang="zh-CN" altLang="en-US" dirty="0"/>
              <a:t>若需要使用一个可以重新调度的实体来执行下半部分处理，则应该使用工作队列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6163" y="200902"/>
            <a:ext cx="7645400" cy="760730"/>
          </a:xfrm>
          <a:prstGeom prst="rect">
            <a:avLst/>
          </a:prstGeom>
        </p:spPr>
        <p:txBody>
          <a:bodyPr vert="horz" wrap="square" lIns="0" tIns="14605" rIns="0" bIns="0" rtlCol="0">
            <a:spAutoFit/>
          </a:bodyPr>
          <a:lstStyle/>
          <a:p>
            <a:pPr marL="12700">
              <a:lnSpc>
                <a:spcPct val="100000"/>
              </a:lnSpc>
              <a:spcBef>
                <a:spcPts val="115"/>
              </a:spcBef>
            </a:pPr>
            <a:r>
              <a:rPr lang="zh-CN" altLang="en-US" sz="3200" dirty="0"/>
              <a:t>指令执行周期与指令流水线</a:t>
            </a:r>
            <a:endParaRPr sz="4850">
              <a:latin typeface="MS Mincho" panose="02020609040205080304" charset="-128"/>
              <a:cs typeface="MS Mincho" panose="02020609040205080304" charset="-128"/>
            </a:endParaRPr>
          </a:p>
        </p:txBody>
      </p:sp>
      <p:sp>
        <p:nvSpPr>
          <p:cNvPr id="5" name="object 5"/>
          <p:cNvSpPr txBox="1"/>
          <p:nvPr/>
        </p:nvSpPr>
        <p:spPr>
          <a:xfrm>
            <a:off x="680085" y="1717040"/>
            <a:ext cx="2439670" cy="390525"/>
          </a:xfrm>
          <a:prstGeom prst="rect">
            <a:avLst/>
          </a:prstGeom>
        </p:spPr>
        <p:txBody>
          <a:bodyPr vert="horz" wrap="square" lIns="0" tIns="16510" rIns="0" bIns="0" rtlCol="0">
            <a:spAutoFit/>
          </a:bodyPr>
          <a:lstStyle/>
          <a:p>
            <a:pPr marL="355600" indent="-342900">
              <a:lnSpc>
                <a:spcPct val="100000"/>
              </a:lnSpc>
              <a:spcBef>
                <a:spcPts val="130"/>
              </a:spcBef>
              <a:buFont typeface="Wingdings" panose="05000000000000000000" charset="0"/>
              <a:buChar char="n"/>
            </a:pPr>
            <a:r>
              <a:rPr sz="3750" b="1" spc="135" baseline="100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指令执行周期</a:t>
            </a:r>
            <a:endParaRPr sz="3750" b="1" spc="135" baseline="100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endParaRPr>
          </a:p>
        </p:txBody>
      </p:sp>
      <p:sp>
        <p:nvSpPr>
          <p:cNvPr id="6" name="object 6"/>
          <p:cNvSpPr txBox="1"/>
          <p:nvPr/>
        </p:nvSpPr>
        <p:spPr>
          <a:xfrm>
            <a:off x="224155" y="3075305"/>
            <a:ext cx="2858770" cy="390525"/>
          </a:xfrm>
          <a:prstGeom prst="rect">
            <a:avLst/>
          </a:prstGeom>
        </p:spPr>
        <p:txBody>
          <a:bodyPr vert="horz" wrap="square" lIns="0" tIns="16510" rIns="0" bIns="0" rtlCol="0">
            <a:spAutoFit/>
          </a:bodyPr>
          <a:lstStyle/>
          <a:p>
            <a:pPr marL="1041400" lvl="1" indent="-571500">
              <a:lnSpc>
                <a:spcPct val="100000"/>
              </a:lnSpc>
              <a:spcBef>
                <a:spcPts val="130"/>
              </a:spcBef>
              <a:buFont typeface="Wingdings" panose="05000000000000000000" charset="0"/>
              <a:buChar char="n"/>
            </a:pPr>
            <a:r>
              <a:rPr sz="3750" b="1" spc="135" baseline="1000" dirty="0">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指令流水线</a:t>
            </a:r>
            <a:endParaRPr sz="3750" baseline="1000">
              <a:latin typeface="宋体" panose="02010600030101010101" pitchFamily="2" charset="-122"/>
              <a:cs typeface="宋体" panose="02010600030101010101" pitchFamily="2" charset="-122"/>
            </a:endParaRPr>
          </a:p>
        </p:txBody>
      </p:sp>
      <p:graphicFrame>
        <p:nvGraphicFramePr>
          <p:cNvPr id="7" name="object 7"/>
          <p:cNvGraphicFramePr>
            <a:graphicFrameLocks noGrp="1"/>
          </p:cNvGraphicFramePr>
          <p:nvPr/>
        </p:nvGraphicFramePr>
        <p:xfrm>
          <a:off x="1029320" y="2334592"/>
          <a:ext cx="2749550" cy="551815"/>
        </p:xfrm>
        <a:graphic>
          <a:graphicData uri="http://schemas.openxmlformats.org/drawingml/2006/table">
            <a:tbl>
              <a:tblPr firstRow="1" bandRow="1">
                <a:tableStyleId>{2D5ABB26-0587-4C30-8999-92F81FD0307C}</a:tableStyleId>
              </a:tblPr>
              <a:tblGrid>
                <a:gridCol w="899794"/>
                <a:gridCol w="899794"/>
                <a:gridCol w="905510"/>
              </a:tblGrid>
              <a:tr h="523220">
                <a:tc>
                  <a:txBody>
                    <a:bodyPr/>
                    <a:lstStyle/>
                    <a:p>
                      <a:pPr marL="90805">
                        <a:lnSpc>
                          <a:spcPct val="100000"/>
                        </a:lnSpc>
                        <a:spcBef>
                          <a:spcPts val="22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nSpc>
                          <a:spcPct val="100000"/>
                        </a:lnSpc>
                        <a:spcBef>
                          <a:spcPts val="22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794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0805">
                        <a:lnSpc>
                          <a:spcPct val="100000"/>
                        </a:lnSpc>
                        <a:spcBef>
                          <a:spcPts val="22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graphicFrame>
        <p:nvGraphicFramePr>
          <p:cNvPr id="8" name="object 8"/>
          <p:cNvGraphicFramePr>
            <a:graphicFrameLocks noGrp="1"/>
          </p:cNvGraphicFramePr>
          <p:nvPr/>
        </p:nvGraphicFramePr>
        <p:xfrm>
          <a:off x="1029320" y="3683580"/>
          <a:ext cx="5438140" cy="2122805"/>
        </p:xfrm>
        <a:graphic>
          <a:graphicData uri="http://schemas.openxmlformats.org/drawingml/2006/table">
            <a:tbl>
              <a:tblPr firstRow="1" bandRow="1">
                <a:tableStyleId>{2D5ABB26-0587-4C30-8999-92F81FD0307C}</a:tableStyleId>
              </a:tblPr>
              <a:tblGrid>
                <a:gridCol w="899794"/>
                <a:gridCol w="894715"/>
                <a:gridCol w="905510"/>
                <a:gridCol w="899795"/>
                <a:gridCol w="895985"/>
                <a:gridCol w="896619"/>
              </a:tblGrid>
              <a:tr h="523240">
                <a:tc>
                  <a:txBody>
                    <a:bodyPr/>
                    <a:lstStyle/>
                    <a:p>
                      <a:pPr marL="90805">
                        <a:lnSpc>
                          <a:spcPct val="100000"/>
                        </a:lnSpc>
                        <a:spcBef>
                          <a:spcPts val="22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R="5080" algn="ctr">
                        <a:lnSpc>
                          <a:spcPct val="100000"/>
                        </a:lnSpc>
                        <a:spcBef>
                          <a:spcPts val="22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794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gn="ctr">
                        <a:lnSpc>
                          <a:spcPct val="100000"/>
                        </a:lnSpc>
                        <a:spcBef>
                          <a:spcPts val="22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gridSpan="3">
                  <a:txBody>
                    <a:bodyPr/>
                    <a:lstStyle/>
                    <a:p>
                      <a:pPr>
                        <a:lnSpc>
                          <a:spcPct val="100000"/>
                        </a:lnSpc>
                      </a:pPr>
                      <a:endParaRPr sz="3200">
                        <a:latin typeface="Times New Roman" panose="02020603050405020304"/>
                        <a:cs typeface="Times New Roman" panose="02020603050405020304"/>
                      </a:endParaRPr>
                    </a:p>
                  </a:txBody>
                  <a:tcPr marL="0" marR="0" marT="0" marB="0">
                    <a:lnL w="38100">
                      <a:solidFill>
                        <a:srgbClr val="000000"/>
                      </a:solidFill>
                      <a:prstDash val="solid"/>
                    </a:lnL>
                  </a:tcPr>
                </a:tc>
                <a:tc hMerge="1">
                  <a:tcPr marL="0" marR="0" marT="0" marB="0"/>
                </a:tc>
                <a:tc hMerge="1">
                  <a:tcPr marL="0" marR="0" marT="0" marB="0"/>
                </a:tc>
              </a:tr>
              <a:tr h="523240">
                <a:tc>
                  <a:txBody>
                    <a:bodyPr/>
                    <a:lstStyle/>
                    <a:p>
                      <a:pPr>
                        <a:lnSpc>
                          <a:spcPct val="100000"/>
                        </a:lnSpc>
                      </a:pPr>
                      <a:endParaRPr sz="3200">
                        <a:latin typeface="Times New Roman" panose="02020603050405020304"/>
                        <a:cs typeface="Times New Roman" panose="02020603050405020304"/>
                      </a:endParaRPr>
                    </a:p>
                  </a:txBody>
                  <a:tcPr marL="0" marR="0" marT="0" marB="0">
                    <a:lnR w="38100">
                      <a:solidFill>
                        <a:srgbClr val="000000"/>
                      </a:solidFill>
                      <a:prstDash val="solid"/>
                    </a:lnR>
                    <a:lnT w="38100">
                      <a:solidFill>
                        <a:srgbClr val="000000"/>
                      </a:solidFill>
                      <a:prstDash val="solid"/>
                    </a:lnT>
                  </a:tcPr>
                </a:tc>
                <a:tc>
                  <a:txBody>
                    <a:bodyPr/>
                    <a:lstStyle/>
                    <a:p>
                      <a:pPr marR="1905" algn="ctr">
                        <a:lnSpc>
                          <a:spcPct val="100000"/>
                        </a:lnSpc>
                        <a:spcBef>
                          <a:spcPts val="22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R="13970" algn="ctr">
                        <a:lnSpc>
                          <a:spcPct val="100000"/>
                        </a:lnSpc>
                        <a:spcBef>
                          <a:spcPts val="22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794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725">
                        <a:lnSpc>
                          <a:spcPct val="100000"/>
                        </a:lnSpc>
                        <a:spcBef>
                          <a:spcPts val="22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gridSpan="2">
                  <a:txBody>
                    <a:bodyPr/>
                    <a:lstStyle/>
                    <a:p>
                      <a:pPr>
                        <a:lnSpc>
                          <a:spcPct val="100000"/>
                        </a:lnSpc>
                      </a:pPr>
                      <a:endParaRPr sz="3200">
                        <a:latin typeface="Times New Roman" panose="02020603050405020304"/>
                        <a:cs typeface="Times New Roman" panose="02020603050405020304"/>
                      </a:endParaRPr>
                    </a:p>
                  </a:txBody>
                  <a:tcPr marL="0" marR="0" marT="0" marB="0">
                    <a:lnL w="38100">
                      <a:solidFill>
                        <a:srgbClr val="000000"/>
                      </a:solidFill>
                      <a:prstDash val="solid"/>
                    </a:lnL>
                  </a:tcPr>
                </a:tc>
                <a:tc hMerge="1">
                  <a:tcPr marL="0" marR="0" marT="0" marB="0"/>
                </a:tc>
              </a:tr>
              <a:tr h="527148">
                <a:tc gridSpan="2">
                  <a:txBody>
                    <a:bodyPr/>
                    <a:lstStyle/>
                    <a:p>
                      <a:pPr>
                        <a:lnSpc>
                          <a:spcPct val="100000"/>
                        </a:lnSpc>
                      </a:pPr>
                      <a:endParaRPr sz="3200">
                        <a:latin typeface="Times New Roman" panose="02020603050405020304"/>
                        <a:cs typeface="Times New Roman" panose="02020603050405020304"/>
                      </a:endParaRPr>
                    </a:p>
                  </a:txBody>
                  <a:tcPr marL="0" marR="0" marT="0" marB="0">
                    <a:lnR w="38100">
                      <a:solidFill>
                        <a:srgbClr val="000000"/>
                      </a:solidFill>
                      <a:prstDash val="solid"/>
                    </a:lnR>
                  </a:tcPr>
                </a:tc>
                <a:tc hMerge="1">
                  <a:tcPr marL="0" marR="0" marT="0" marB="0"/>
                </a:tc>
                <a:tc>
                  <a:txBody>
                    <a:bodyPr/>
                    <a:lstStyle/>
                    <a:p>
                      <a:pPr algn="ctr">
                        <a:lnSpc>
                          <a:spcPct val="100000"/>
                        </a:lnSpc>
                        <a:spcBef>
                          <a:spcPts val="275"/>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34925"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L="84455">
                        <a:lnSpc>
                          <a:spcPct val="100000"/>
                        </a:lnSpc>
                        <a:spcBef>
                          <a:spcPts val="275"/>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34925"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gn="ctr">
                        <a:lnSpc>
                          <a:spcPct val="100000"/>
                        </a:lnSpc>
                        <a:spcBef>
                          <a:spcPts val="275"/>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3492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3200">
                        <a:latin typeface="Times New Roman" panose="02020603050405020304"/>
                        <a:cs typeface="Times New Roman" panose="02020603050405020304"/>
                      </a:endParaRPr>
                    </a:p>
                  </a:txBody>
                  <a:tcPr marL="0" marR="0" marT="0" marB="0">
                    <a:lnL w="38100">
                      <a:solidFill>
                        <a:srgbClr val="000000"/>
                      </a:solidFill>
                      <a:prstDash val="solid"/>
                    </a:lnL>
                    <a:lnB w="38100">
                      <a:solidFill>
                        <a:srgbClr val="000000"/>
                      </a:solidFill>
                      <a:prstDash val="solid"/>
                    </a:lnB>
                  </a:tcPr>
                </a:tc>
              </a:tr>
              <a:tr h="520361">
                <a:tc gridSpan="3">
                  <a:txBody>
                    <a:bodyPr/>
                    <a:lstStyle/>
                    <a:p>
                      <a:pPr>
                        <a:lnSpc>
                          <a:spcPct val="100000"/>
                        </a:lnSpc>
                      </a:pPr>
                      <a:endParaRPr sz="3200">
                        <a:latin typeface="Times New Roman" panose="02020603050405020304"/>
                        <a:cs typeface="Times New Roman" panose="02020603050405020304"/>
                      </a:endParaRPr>
                    </a:p>
                  </a:txBody>
                  <a:tcPr marL="0" marR="0" marT="0" marB="0">
                    <a:lnR w="38100">
                      <a:solidFill>
                        <a:srgbClr val="000000"/>
                      </a:solidFill>
                      <a:prstDash val="solid"/>
                    </a:lnR>
                  </a:tcPr>
                </a:tc>
                <a:tc hMerge="1">
                  <a:tcPr marL="0" marR="0" marT="0" marB="0"/>
                </a:tc>
                <a:tc hMerge="1">
                  <a:tcPr marL="0" marR="0" marT="0" marB="0"/>
                </a:tc>
                <a:tc>
                  <a:txBody>
                    <a:bodyPr/>
                    <a:lstStyle/>
                    <a:p>
                      <a:pPr marL="78740">
                        <a:lnSpc>
                          <a:spcPct val="100000"/>
                        </a:lnSpc>
                        <a:spcBef>
                          <a:spcPts val="20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540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R="31115" algn="ctr">
                        <a:lnSpc>
                          <a:spcPct val="100000"/>
                        </a:lnSpc>
                        <a:spcBef>
                          <a:spcPts val="20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540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0">
                        <a:lnSpc>
                          <a:spcPct val="100000"/>
                        </a:lnSpc>
                        <a:spcBef>
                          <a:spcPts val="20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54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EFE7B4A5-B469-47FD-A6BA-1116EE5317D6}" type="slidenum">
              <a:rPr lang="en-US" altLang="zh-CN"/>
            </a:fld>
            <a:endParaRPr lang="en-US" altLang="zh-CN"/>
          </a:p>
        </p:txBody>
      </p:sp>
      <p:sp>
        <p:nvSpPr>
          <p:cNvPr id="994306" name="Rectangle 2"/>
          <p:cNvSpPr>
            <a:spLocks noGrp="1" noChangeArrowheads="1"/>
          </p:cNvSpPr>
          <p:nvPr>
            <p:ph type="title"/>
          </p:nvPr>
        </p:nvSpPr>
        <p:spPr/>
        <p:txBody>
          <a:bodyPr/>
          <a:lstStyle/>
          <a:p>
            <a:r>
              <a:rPr lang="zh-CN" altLang="en-US"/>
              <a:t>工作队列的实现</a:t>
            </a:r>
            <a:endParaRPr lang="zh-CN" altLang="en-US"/>
          </a:p>
        </p:txBody>
      </p:sp>
      <p:sp>
        <p:nvSpPr>
          <p:cNvPr id="994307" name="Rectangle 3"/>
          <p:cNvSpPr>
            <a:spLocks noGrp="1" noChangeArrowheads="1"/>
          </p:cNvSpPr>
          <p:nvPr>
            <p:ph type="body" idx="1"/>
          </p:nvPr>
        </p:nvSpPr>
        <p:spPr/>
        <p:txBody>
          <a:bodyPr/>
          <a:lstStyle/>
          <a:p>
            <a:r>
              <a:rPr lang="zh-CN" altLang="en-US" dirty="0">
                <a:latin typeface="华文新魏"/>
                <a:cs typeface="华文新魏"/>
              </a:rPr>
              <a:t>工作队列子系统是一个用于创建内核线程（</a:t>
            </a:r>
            <a:r>
              <a:rPr lang="zh-CN" altLang="en-US" dirty="0">
                <a:solidFill>
                  <a:srgbClr val="FF0000"/>
                </a:solidFill>
                <a:latin typeface="华文新魏"/>
                <a:cs typeface="华文新魏"/>
              </a:rPr>
              <a:t>工作者线程</a:t>
            </a:r>
            <a:r>
              <a:rPr lang="zh-CN" altLang="en-US" dirty="0">
                <a:latin typeface="华文新魏"/>
                <a:cs typeface="华文新魏"/>
              </a:rPr>
              <a:t>）的接口，通过它创建的进程负责执行由内核其他部分排队到队列里的任务</a:t>
            </a:r>
            <a:endParaRPr lang="zh-CN" altLang="en-US" dirty="0">
              <a:latin typeface="华文新魏"/>
              <a:cs typeface="华文新魏"/>
            </a:endParaRPr>
          </a:p>
          <a:p>
            <a:r>
              <a:rPr lang="zh-CN" altLang="en-US" dirty="0">
                <a:latin typeface="华文新魏"/>
                <a:cs typeface="华文新魏"/>
              </a:rPr>
              <a:t>工作队列子系统提供一个默认的工作者线程（</a:t>
            </a:r>
            <a:r>
              <a:rPr lang="en-US" altLang="zh-CN" dirty="0">
                <a:solidFill>
                  <a:srgbClr val="FF0000"/>
                </a:solidFill>
                <a:latin typeface="华文新魏"/>
                <a:cs typeface="华文新魏"/>
              </a:rPr>
              <a:t>events/n</a:t>
            </a:r>
            <a:r>
              <a:rPr lang="zh-CN" altLang="en-US" dirty="0">
                <a:latin typeface="华文新魏"/>
                <a:cs typeface="华文新魏"/>
              </a:rPr>
              <a:t>）来处理需推后的工作</a:t>
            </a:r>
            <a:endParaRPr lang="zh-CN" altLang="en-US" dirty="0">
              <a:latin typeface="华文新魏"/>
              <a:cs typeface="华文新魏"/>
            </a:endParaRPr>
          </a:p>
          <a:p>
            <a:pPr lvl="1"/>
            <a:r>
              <a:rPr lang="zh-CN" altLang="en-US" dirty="0"/>
              <a:t>其中</a:t>
            </a:r>
            <a:r>
              <a:rPr lang="en-US" altLang="zh-CN" dirty="0"/>
              <a:t>n</a:t>
            </a:r>
            <a:r>
              <a:rPr lang="zh-CN" altLang="en-US" dirty="0"/>
              <a:t>是处理器的编号，每个处理器对应一个线程</a:t>
            </a:r>
            <a:endParaRPr lang="zh-CN" altLang="en-US" dirty="0"/>
          </a:p>
          <a:p>
            <a:pPr lvl="1"/>
            <a:r>
              <a:rPr lang="zh-CN" altLang="en-US" dirty="0"/>
              <a:t>工作队列最基本的形式</a:t>
            </a:r>
            <a:endParaRPr lang="zh-CN" altLang="en-US" dirty="0"/>
          </a:p>
          <a:p>
            <a:pPr lvl="2"/>
            <a:r>
              <a:rPr lang="zh-CN" altLang="en-US" dirty="0">
                <a:latin typeface="华文新魏"/>
                <a:ea typeface="华文新魏"/>
                <a:cs typeface="华文新魏"/>
              </a:rPr>
              <a:t>将需要推后执行的任务交给特定的通用线程</a:t>
            </a:r>
            <a:endParaRPr lang="zh-CN" altLang="en-US" dirty="0">
              <a:latin typeface="华文新魏"/>
              <a:ea typeface="华文新魏"/>
              <a:cs typeface="华文新魏"/>
            </a:endParaRPr>
          </a:p>
          <a:p>
            <a:r>
              <a:rPr lang="zh-CN" altLang="en-US" dirty="0">
                <a:latin typeface="华文新魏"/>
                <a:cs typeface="华文新魏"/>
              </a:rPr>
              <a:t>工作队列可以让驱动程序创建一个专门的工作者线程来处理需要推后的工作</a:t>
            </a:r>
            <a:endParaRPr lang="zh-CN" altLang="en-US" dirty="0">
              <a:latin typeface="华文新魏"/>
              <a:cs typeface="华文新魏"/>
            </a:endParaRPr>
          </a:p>
          <a:p>
            <a:pPr lvl="1"/>
            <a:r>
              <a:rPr lang="zh-CN" altLang="en-US" dirty="0"/>
              <a:t>主要适用于处理器密集型和性能要求严格的任务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
        <p:nvSpPr>
          <p:cNvPr id="1005570" name="Rectangle 2"/>
          <p:cNvSpPr>
            <a:spLocks noGrp="1" noChangeArrowheads="1"/>
          </p:cNvSpPr>
          <p:nvPr>
            <p:ph type="title"/>
          </p:nvPr>
        </p:nvSpPr>
        <p:spPr/>
        <p:txBody>
          <a:bodyPr/>
          <a:lstStyle/>
          <a:p>
            <a:r>
              <a:rPr lang="zh-CN" altLang="en-US"/>
              <a:t>工作队列的核心组成</a:t>
            </a:r>
            <a:endParaRPr lang="zh-CN" altLang="en-US"/>
          </a:p>
        </p:txBody>
      </p:sp>
      <p:sp>
        <p:nvSpPr>
          <p:cNvPr id="1005571" name="Rectangle 3"/>
          <p:cNvSpPr>
            <a:spLocks noGrp="1" noChangeArrowheads="1"/>
          </p:cNvSpPr>
          <p:nvPr>
            <p:ph type="body" idx="1"/>
          </p:nvPr>
        </p:nvSpPr>
        <p:spPr/>
        <p:txBody>
          <a:bodyPr/>
          <a:lstStyle/>
          <a:p>
            <a:r>
              <a:rPr lang="zh-CN" altLang="en-US" dirty="0"/>
              <a:t>工作者线程</a:t>
            </a:r>
            <a:endParaRPr lang="zh-CN" altLang="en-US" dirty="0"/>
          </a:p>
          <a:p>
            <a:pPr lvl="1"/>
            <a:r>
              <a:rPr lang="zh-CN" altLang="en-US" dirty="0"/>
              <a:t>工作队列：</a:t>
            </a:r>
            <a:r>
              <a:rPr lang="en-US" altLang="zh-CN" dirty="0" err="1"/>
              <a:t>workqueue_struct</a:t>
            </a:r>
            <a:endParaRPr lang="en-US" altLang="zh-CN" dirty="0"/>
          </a:p>
          <a:p>
            <a:pPr lvl="1"/>
            <a:r>
              <a:rPr lang="en-US" altLang="zh-CN" dirty="0"/>
              <a:t>CPU</a:t>
            </a:r>
            <a:r>
              <a:rPr lang="zh-CN" altLang="en-US" dirty="0"/>
              <a:t>相关工作队列：</a:t>
            </a:r>
            <a:r>
              <a:rPr lang="en-US" altLang="zh-CN" dirty="0" err="1"/>
              <a:t>cpu_workqueue_struct</a:t>
            </a:r>
            <a:endParaRPr lang="en-US" altLang="zh-CN" dirty="0"/>
          </a:p>
          <a:p>
            <a:pPr lvl="1"/>
            <a:r>
              <a:rPr lang="zh-CN" altLang="en-US" dirty="0"/>
              <a:t>任务：</a:t>
            </a:r>
            <a:r>
              <a:rPr lang="en-US" altLang="zh-CN" dirty="0" err="1"/>
              <a:t>work_struct</a:t>
            </a:r>
            <a:endParaRPr lang="en-US" altLang="zh-CN" dirty="0"/>
          </a:p>
        </p:txBody>
      </p:sp>
      <p:pic>
        <p:nvPicPr>
          <p:cNvPr id="1005572" name="Picture 4"/>
          <p:cNvPicPr>
            <a:picLocks noChangeAspect="1" noChangeArrowheads="1"/>
          </p:cNvPicPr>
          <p:nvPr/>
        </p:nvPicPr>
        <p:blipFill>
          <a:blip r:embed="rId1" cstate="print"/>
          <a:srcRect/>
          <a:stretch>
            <a:fillRect/>
          </a:stretch>
        </p:blipFill>
        <p:spPr bwMode="auto">
          <a:xfrm>
            <a:off x="1835150" y="3136900"/>
            <a:ext cx="5113338" cy="37211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
        <p:nvSpPr>
          <p:cNvPr id="1003522" name="Rectangle 2"/>
          <p:cNvSpPr>
            <a:spLocks noGrp="1" noChangeArrowheads="1"/>
          </p:cNvSpPr>
          <p:nvPr>
            <p:ph type="title"/>
          </p:nvPr>
        </p:nvSpPr>
        <p:spPr/>
        <p:txBody>
          <a:bodyPr/>
          <a:lstStyle/>
          <a:p>
            <a:r>
              <a:rPr lang="zh-CN" altLang="en-US"/>
              <a:t>工作的调度</a:t>
            </a:r>
            <a:endParaRPr lang="zh-CN" altLang="en-US"/>
          </a:p>
        </p:txBody>
      </p:sp>
      <p:sp>
        <p:nvSpPr>
          <p:cNvPr id="1003523" name="Rectangle 3"/>
          <p:cNvSpPr>
            <a:spLocks noGrp="1" noChangeArrowheads="1"/>
          </p:cNvSpPr>
          <p:nvPr>
            <p:ph type="body" idx="1"/>
          </p:nvPr>
        </p:nvSpPr>
        <p:spPr/>
        <p:txBody>
          <a:bodyPr/>
          <a:lstStyle/>
          <a:p>
            <a:r>
              <a:rPr lang="zh-CN" altLang="en-US" sz="2600" dirty="0">
                <a:latin typeface="STXinwei" panose="02010800040101010101" pitchFamily="2" charset="-122"/>
                <a:ea typeface="STXinwei" panose="02010800040101010101" pitchFamily="2" charset="-122"/>
              </a:rPr>
              <a:t>设置工作</a:t>
            </a:r>
            <a:r>
              <a:rPr lang="en-US" altLang="zh-CN" sz="2600" dirty="0">
                <a:latin typeface="STXinwei" panose="02010800040101010101" pitchFamily="2" charset="-122"/>
                <a:ea typeface="STXinwei" panose="02010800040101010101" pitchFamily="2" charset="-122"/>
              </a:rPr>
              <a:t>pending</a:t>
            </a:r>
            <a:r>
              <a:rPr lang="zh-CN" altLang="en-US" sz="2600" dirty="0">
                <a:latin typeface="STXinwei" panose="02010800040101010101" pitchFamily="2" charset="-122"/>
                <a:ea typeface="STXinwei" panose="02010800040101010101" pitchFamily="2" charset="-122"/>
              </a:rPr>
              <a:t>标志为</a:t>
            </a:r>
            <a:r>
              <a:rPr lang="en-US" altLang="zh-CN" sz="2600" dirty="0">
                <a:latin typeface="STXinwei" panose="02010800040101010101" pitchFamily="2" charset="-122"/>
                <a:ea typeface="STXinwei" panose="02010800040101010101" pitchFamily="2" charset="-122"/>
              </a:rPr>
              <a:t>WORK_STRUCT_PENDING</a:t>
            </a:r>
            <a:endParaRPr lang="en-US" altLang="zh-CN" sz="2600" dirty="0">
              <a:latin typeface="STXinwei" panose="02010800040101010101" pitchFamily="2" charset="-122"/>
              <a:ea typeface="STXinwei" panose="02010800040101010101" pitchFamily="2" charset="-122"/>
            </a:endParaRPr>
          </a:p>
          <a:p>
            <a:endParaRPr lang="en-US" altLang="zh-CN" sz="2600" dirty="0"/>
          </a:p>
          <a:p>
            <a:endParaRPr lang="en-US" altLang="zh-CN" dirty="0"/>
          </a:p>
        </p:txBody>
      </p:sp>
      <p:pic>
        <p:nvPicPr>
          <p:cNvPr id="1003524" name="Picture 4"/>
          <p:cNvPicPr>
            <a:picLocks noChangeAspect="1" noChangeArrowheads="1"/>
          </p:cNvPicPr>
          <p:nvPr/>
        </p:nvPicPr>
        <p:blipFill>
          <a:blip r:embed="rId1" cstate="print"/>
          <a:srcRect/>
          <a:stretch>
            <a:fillRect/>
          </a:stretch>
        </p:blipFill>
        <p:spPr bwMode="auto">
          <a:xfrm>
            <a:off x="1116013" y="2060575"/>
            <a:ext cx="7200900" cy="773113"/>
          </a:xfrm>
          <a:prstGeom prst="rect">
            <a:avLst/>
          </a:prstGeom>
          <a:noFill/>
        </p:spPr>
      </p:pic>
      <p:pic>
        <p:nvPicPr>
          <p:cNvPr id="1003525" name="Picture 5"/>
          <p:cNvPicPr>
            <a:picLocks noChangeAspect="1" noChangeArrowheads="1"/>
          </p:cNvPicPr>
          <p:nvPr/>
        </p:nvPicPr>
        <p:blipFill>
          <a:blip r:embed="rId2" cstate="print"/>
          <a:srcRect/>
          <a:stretch>
            <a:fillRect/>
          </a:stretch>
        </p:blipFill>
        <p:spPr bwMode="auto">
          <a:xfrm>
            <a:off x="1042988" y="3571875"/>
            <a:ext cx="7812087" cy="1944688"/>
          </a:xfrm>
          <a:prstGeom prst="rect">
            <a:avLst/>
          </a:prstGeom>
          <a:noFill/>
        </p:spPr>
      </p:pic>
      <p:sp>
        <p:nvSpPr>
          <p:cNvPr id="1003526" name="Oval 6"/>
          <p:cNvSpPr>
            <a:spLocks noChangeArrowheads="1"/>
          </p:cNvSpPr>
          <p:nvPr/>
        </p:nvSpPr>
        <p:spPr bwMode="auto">
          <a:xfrm>
            <a:off x="1763713" y="4508500"/>
            <a:ext cx="6769100" cy="287338"/>
          </a:xfrm>
          <a:prstGeom prst="ellipse">
            <a:avLst/>
          </a:prstGeom>
          <a:noFill/>
          <a:ln w="28575">
            <a:solidFill>
              <a:srgbClr val="FF0000"/>
            </a:solidFill>
            <a:prstDash val="sysDot"/>
            <a:round/>
          </a:ln>
          <a:effectLst/>
        </p:spPr>
        <p:txBody>
          <a:bodyPr anchor="ctr">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中断技术</a:t>
            </a:r>
            <a:endParaRPr lang="zh-CN" altLang="en-US" dirty="0">
              <a:latin typeface="华文新魏" charset="0"/>
              <a:ea typeface="华文新魏" charset="0"/>
              <a:cs typeface="华文新魏" charset="0"/>
            </a:endParaRPr>
          </a:p>
          <a:p>
            <a:pPr marL="342900" indent="-342900"/>
            <a:r>
              <a:rPr lang="zh-CN" altLang="en-US" dirty="0">
                <a:solidFill>
                  <a:srgbClr val="FF0000"/>
                </a:solidFill>
                <a:latin typeface="华文新魏" charset="0"/>
                <a:ea typeface="华文新魏" charset="0"/>
                <a:cs typeface="华文新魏" charset="0"/>
              </a:rPr>
              <a:t>进程及其实现</a:t>
            </a:r>
            <a:endParaRPr lang="zh-CN" altLang="en-US"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线程及其实现</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endParaRPr lang="zh-CN" altLang="en-US"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处理器调度</a:t>
            </a:r>
            <a:endParaRPr lang="zh-CN" altLang="en-US" dirty="0">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进程及其实现</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进程定义和属性</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进程状态和转换</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进程描述和组成</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进程上下文切换与处理器状态转换</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进程控制和管理</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引入进程的原因</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刻画程序的</a:t>
            </a:r>
            <a:r>
              <a:rPr lang="zh-CN" altLang="zh-CN" dirty="0">
                <a:solidFill>
                  <a:srgbClr val="FF0000"/>
                </a:solidFill>
                <a:latin typeface="华文新魏" charset="0"/>
                <a:ea typeface="华文新魏" charset="0"/>
                <a:cs typeface="华文新魏" charset="0"/>
              </a:rPr>
              <a:t>并发性</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程序是并发执行的，即不是连续而是走走停停的</a:t>
            </a:r>
            <a:endParaRPr lang="en-US" altLang="zh-CN" dirty="0">
              <a:latin typeface="Times New Roman" panose="02020603050405020304" pitchFamily="18" charset="0"/>
              <a:ea typeface="华文新魏" charset="0"/>
              <a:cs typeface="华文新魏" charset="0"/>
            </a:endParaRPr>
          </a:p>
          <a:p>
            <a:pPr lvl="2" eaLnBrk="1" hangingPunct="1"/>
            <a:r>
              <a:rPr lang="zh-CN" altLang="en-US" dirty="0">
                <a:latin typeface="Times New Roman" panose="02020603050405020304" pitchFamily="18" charset="0"/>
                <a:ea typeface="华文新魏" charset="0"/>
                <a:cs typeface="华文新魏" charset="0"/>
              </a:rPr>
              <a:t>程序的并发执行引起</a:t>
            </a:r>
            <a:r>
              <a:rPr lang="zh-CN" altLang="en-US" dirty="0">
                <a:solidFill>
                  <a:srgbClr val="FF0000"/>
                </a:solidFill>
                <a:latin typeface="Times New Roman" panose="02020603050405020304" pitchFamily="18" charset="0"/>
                <a:ea typeface="华文新魏" charset="0"/>
                <a:cs typeface="华文新魏" charset="0"/>
              </a:rPr>
              <a:t>资源共享和竞争问题</a:t>
            </a:r>
            <a:r>
              <a:rPr lang="zh-CN" altLang="en-US" dirty="0">
                <a:latin typeface="Times New Roman" panose="02020603050405020304" pitchFamily="18" charset="0"/>
                <a:ea typeface="华文新魏" charset="0"/>
                <a:cs typeface="华文新魏" charset="0"/>
              </a:rPr>
              <a:t>，执行的程序不再处在封闭环境中</a:t>
            </a:r>
            <a:endParaRPr lang="zh-CN" altLang="en-US"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“程序”自身只是计算任务的指令和数据的描述，是静态概念无法刻画程序的并发特性，系统需要寻找一个能</a:t>
            </a:r>
            <a:r>
              <a:rPr lang="zh-CN" altLang="en-US" dirty="0">
                <a:solidFill>
                  <a:srgbClr val="FF0000"/>
                </a:solidFill>
                <a:latin typeface="Times New Roman" panose="02020603050405020304" pitchFamily="18" charset="0"/>
                <a:ea typeface="华文新魏" charset="0"/>
                <a:cs typeface="华文新魏" charset="0"/>
              </a:rPr>
              <a:t>描述程序动态执行过程</a:t>
            </a:r>
            <a:r>
              <a:rPr lang="zh-CN" altLang="en-US" dirty="0">
                <a:latin typeface="Times New Roman" panose="02020603050405020304" pitchFamily="18" charset="0"/>
                <a:ea typeface="华文新魏" charset="0"/>
                <a:cs typeface="华文新魏" charset="0"/>
              </a:rPr>
              <a:t>的概念</a:t>
            </a:r>
            <a:endParaRPr lang="en-US" altLang="zh-CN" dirty="0">
              <a:latin typeface="Times New Roman" panose="02020603050405020304" pitchFamily="18" charset="0"/>
              <a:ea typeface="华文新魏" charset="0"/>
              <a:cs typeface="华文新魏" charset="0"/>
            </a:endParaRPr>
          </a:p>
          <a:p>
            <a:pPr eaLnBrk="1" hangingPunct="1"/>
            <a:r>
              <a:rPr lang="zh-CN" altLang="en-US" dirty="0">
                <a:latin typeface="华文新魏" charset="0"/>
                <a:ea typeface="华文新魏" charset="0"/>
                <a:cs typeface="华文新魏" charset="0"/>
              </a:rPr>
              <a:t>解决</a:t>
            </a:r>
            <a:r>
              <a:rPr lang="zh-CN" altLang="zh-CN" dirty="0">
                <a:latin typeface="华文新魏" charset="0"/>
                <a:ea typeface="华文新魏" charset="0"/>
                <a:cs typeface="华文新魏" charset="0"/>
              </a:rPr>
              <a:t>资源的</a:t>
            </a:r>
            <a:r>
              <a:rPr lang="zh-CN" altLang="zh-CN" dirty="0">
                <a:solidFill>
                  <a:srgbClr val="FF0000"/>
                </a:solidFill>
                <a:latin typeface="华文新魏" charset="0"/>
                <a:ea typeface="华文新魏" charset="0"/>
                <a:cs typeface="华文新魏" charset="0"/>
              </a:rPr>
              <a:t>共享性</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可再用</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可再入</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可再用</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可再入</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 </a:t>
            </a:r>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可再用</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lvl="1" eaLnBrk="1" hangingPunct="1"/>
            <a:r>
              <a:rPr lang="zh-CN" altLang="zh-CN" dirty="0"/>
              <a:t>在被调用过程中可以</a:t>
            </a:r>
            <a:r>
              <a:rPr lang="zh-CN" altLang="zh-CN" dirty="0">
                <a:solidFill>
                  <a:srgbClr val="FF0000"/>
                </a:solidFill>
              </a:rPr>
              <a:t>有自身修改</a:t>
            </a:r>
            <a:r>
              <a:rPr lang="zh-CN" altLang="zh-CN" dirty="0"/>
              <a:t>，</a:t>
            </a:r>
            <a:r>
              <a:rPr lang="zh-CN" altLang="zh-CN" dirty="0">
                <a:solidFill>
                  <a:srgbClr val="FF0000"/>
                </a:solidFill>
              </a:rPr>
              <a:t>调用程序退出前不允许其他程序来调用</a:t>
            </a:r>
            <a:r>
              <a:rPr lang="zh-CN" altLang="zh-CN" dirty="0"/>
              <a:t> </a:t>
            </a:r>
            <a:endParaRPr lang="en-US" altLang="zh-CN" dirty="0"/>
          </a:p>
          <a:p>
            <a:pPr eaLnBrk="1" hangingPunct="1"/>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可再入</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能够</a:t>
            </a:r>
            <a:r>
              <a:rPr lang="zh-CN" altLang="zh-CN" dirty="0">
                <a:solidFill>
                  <a:srgbClr val="FF0000"/>
                </a:solidFill>
                <a:latin typeface="华文新魏" charset="0"/>
                <a:ea typeface="华文新魏" charset="0"/>
                <a:cs typeface="华文新魏" charset="0"/>
              </a:rPr>
              <a:t>被多个程序同时调用</a:t>
            </a:r>
            <a:r>
              <a:rPr lang="zh-CN" altLang="zh-CN" dirty="0">
                <a:latin typeface="华文新魏" charset="0"/>
                <a:ea typeface="华文新魏" charset="0"/>
                <a:cs typeface="华文新魏" charset="0"/>
              </a:rPr>
              <a:t>的程序 </a:t>
            </a:r>
            <a:endParaRPr lang="en-US" altLang="zh-CN" sz="2400" dirty="0">
              <a:latin typeface="华文新魏"/>
              <a:cs typeface="华文新魏"/>
            </a:endParaRPr>
          </a:p>
          <a:p>
            <a:pPr lvl="1" eaLnBrk="1" hangingPunct="1"/>
            <a:r>
              <a:rPr lang="zh-CN" altLang="zh-CN" dirty="0"/>
              <a:t>是</a:t>
            </a:r>
            <a:r>
              <a:rPr lang="zh-CN" altLang="zh-CN" dirty="0">
                <a:solidFill>
                  <a:srgbClr val="FF0000"/>
                </a:solidFill>
              </a:rPr>
              <a:t>纯代码</a:t>
            </a:r>
            <a:r>
              <a:rPr lang="zh-CN" altLang="zh-CN" dirty="0"/>
              <a:t>，在执行过程中</a:t>
            </a:r>
            <a:r>
              <a:rPr lang="zh-CN" altLang="zh-CN" dirty="0">
                <a:solidFill>
                  <a:srgbClr val="FF0000"/>
                </a:solidFill>
              </a:rPr>
              <a:t>不被修改</a:t>
            </a:r>
            <a:endParaRPr lang="en-US" altLang="zh-CN" dirty="0">
              <a:solidFill>
                <a:srgbClr val="FF0000"/>
              </a:solidFill>
            </a:endParaRPr>
          </a:p>
          <a:p>
            <a:pPr lvl="1" eaLnBrk="1" hangingPunct="1"/>
            <a:r>
              <a:rPr lang="zh-CN" altLang="zh-CN" dirty="0"/>
              <a:t>调用它的各应用程序提供工作区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533400" y="1066800"/>
            <a:ext cx="7848600" cy="5181600"/>
          </a:xfrm>
        </p:spPr>
        <p:txBody>
          <a:bodyPr/>
          <a:lstStyle/>
          <a:p>
            <a:pPr eaLnBrk="1" hangingPunct="1">
              <a:buFontTx/>
              <a:buNone/>
            </a:pPr>
            <a:r>
              <a:rPr lang="en-US" altLang="zh-CN" dirty="0">
                <a:latin typeface="仿宋_GB2312" charset="0"/>
                <a:ea typeface="仿宋_GB2312" charset="0"/>
                <a:cs typeface="仿宋_GB2312" charset="0"/>
              </a:rPr>
              <a:t>  </a:t>
            </a:r>
            <a:endParaRPr lang="en-US" altLang="zh-CN" dirty="0">
              <a:latin typeface="仿宋_GB2312" charset="0"/>
              <a:ea typeface="仿宋_GB2312" charset="0"/>
              <a:cs typeface="仿宋_GB2312" charset="0"/>
            </a:endParaRPr>
          </a:p>
          <a:p>
            <a:pPr algn="just" eaLnBrk="1" hangingPunct="1"/>
            <a:endParaRPr lang="en-US" altLang="zh-CN" sz="4000" dirty="0">
              <a:latin typeface="仿宋_GB2312" charset="0"/>
              <a:ea typeface="仿宋_GB2312" charset="0"/>
              <a:cs typeface="仿宋_GB2312" charset="0"/>
            </a:endParaRPr>
          </a:p>
        </p:txBody>
      </p:sp>
      <p:grpSp>
        <p:nvGrpSpPr>
          <p:cNvPr id="6148" name="Group 21"/>
          <p:cNvGrpSpPr/>
          <p:nvPr/>
        </p:nvGrpSpPr>
        <p:grpSpPr bwMode="auto">
          <a:xfrm>
            <a:off x="899981" y="1340768"/>
            <a:ext cx="7309735" cy="4924400"/>
            <a:chOff x="508" y="709"/>
            <a:chExt cx="4530" cy="3419"/>
          </a:xfrm>
        </p:grpSpPr>
        <p:sp>
          <p:nvSpPr>
            <p:cNvPr id="238597" name="Rectangle 5"/>
            <p:cNvSpPr>
              <a:spLocks noChangeArrowheads="1"/>
            </p:cNvSpPr>
            <p:nvPr/>
          </p:nvSpPr>
          <p:spPr bwMode="auto">
            <a:xfrm>
              <a:off x="1953" y="1039"/>
              <a:ext cx="1506" cy="3089"/>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6150" name="Text Box 6"/>
            <p:cNvSpPr txBox="1">
              <a:spLocks noChangeArrowheads="1"/>
            </p:cNvSpPr>
            <p:nvPr/>
          </p:nvSpPr>
          <p:spPr bwMode="auto">
            <a:xfrm>
              <a:off x="2329" y="709"/>
              <a:ext cx="861" cy="271"/>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dirty="0">
                  <a:solidFill>
                    <a:srgbClr val="0000FF"/>
                  </a:solidFill>
                  <a:latin typeface="华文新魏" charset="0"/>
                  <a:ea typeface="华文新魏" charset="0"/>
                  <a:cs typeface="华文新魏" charset="0"/>
                </a:rPr>
                <a:t>编译程序</a:t>
              </a:r>
              <a:r>
                <a:rPr kumimoji="0" lang="en-US" altLang="zh-CN" sz="2000" dirty="0">
                  <a:solidFill>
                    <a:srgbClr val="0000FF"/>
                  </a:solidFill>
                  <a:latin typeface="华文新魏" charset="0"/>
                  <a:ea typeface="华文新魏" charset="0"/>
                  <a:cs typeface="华文新魏" charset="0"/>
                </a:rPr>
                <a:t>P</a:t>
              </a:r>
              <a:endParaRPr kumimoji="0" lang="en-US" altLang="zh-CN" sz="2000" dirty="0">
                <a:solidFill>
                  <a:srgbClr val="0000FF"/>
                </a:solidFill>
                <a:latin typeface="华文新魏" charset="0"/>
                <a:ea typeface="华文新魏" charset="0"/>
                <a:cs typeface="华文新魏" charset="0"/>
              </a:endParaRPr>
            </a:p>
          </p:txBody>
        </p:sp>
        <p:sp>
          <p:nvSpPr>
            <p:cNvPr id="6151" name="Text Box 7"/>
            <p:cNvSpPr txBox="1">
              <a:spLocks noChangeArrowheads="1"/>
            </p:cNvSpPr>
            <p:nvPr/>
          </p:nvSpPr>
          <p:spPr bwMode="auto">
            <a:xfrm>
              <a:off x="2244" y="2959"/>
              <a:ext cx="1185" cy="650"/>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的入口</a:t>
              </a:r>
              <a:r>
                <a:rPr kumimoji="0" lang="en-US" altLang="zh-CN" sz="2000" dirty="0">
                  <a:solidFill>
                    <a:srgbClr val="0000FF"/>
                  </a:solidFill>
                  <a:latin typeface="华文新魏" charset="0"/>
                  <a:ea typeface="华文新魏" charset="0"/>
                  <a:cs typeface="华文新魏" charset="0"/>
                </a:rPr>
                <a:t>,</a:t>
              </a:r>
              <a:r>
                <a:rPr kumimoji="0" lang="zh-CN" altLang="en-US" sz="2000" dirty="0">
                  <a:solidFill>
                    <a:srgbClr val="0000FF"/>
                  </a:solidFill>
                  <a:latin typeface="华文新魏" charset="0"/>
                  <a:ea typeface="华文新魏" charset="0"/>
                  <a:cs typeface="华文新魏" charset="0"/>
                </a:rPr>
                <a:t>处理源程序</a:t>
              </a:r>
              <a:r>
                <a:rPr kumimoji="0" lang="zh-CN" altLang="en-US" sz="2000" dirty="0">
                  <a:solidFill>
                    <a:srgbClr val="660066"/>
                  </a:solidFill>
                  <a:latin typeface="华文新魏" charset="0"/>
                  <a:ea typeface="华文新魏" charset="0"/>
                  <a:cs typeface="华文新魏" charset="0"/>
                </a:rPr>
                <a:t>乙</a:t>
              </a:r>
              <a:r>
                <a:rPr kumimoji="0" lang="en-US" altLang="zh-CN" sz="2000" dirty="0">
                  <a:solidFill>
                    <a:srgbClr val="0000FF"/>
                  </a:solidFill>
                  <a:latin typeface="华文新魏" charset="0"/>
                  <a:ea typeface="华文新魏" charset="0"/>
                  <a:cs typeface="华文新魏" charset="0"/>
                </a:rPr>
                <a:t>)</a:t>
              </a:r>
              <a:endParaRPr kumimoji="0" lang="en-US" altLang="zh-CN" sz="2000" dirty="0">
                <a:solidFill>
                  <a:srgbClr val="0000FF"/>
                </a:solidFill>
                <a:latin typeface="华文新魏" charset="0"/>
                <a:ea typeface="华文新魏" charset="0"/>
                <a:cs typeface="华文新魏" charset="0"/>
              </a:endParaRPr>
            </a:p>
          </p:txBody>
        </p:sp>
        <p:sp>
          <p:nvSpPr>
            <p:cNvPr id="6153" name="Text Box 9"/>
            <p:cNvSpPr txBox="1">
              <a:spLocks noChangeArrowheads="1"/>
            </p:cNvSpPr>
            <p:nvPr/>
          </p:nvSpPr>
          <p:spPr bwMode="auto">
            <a:xfrm>
              <a:off x="2159" y="2059"/>
              <a:ext cx="1270" cy="573"/>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把源程序</a:t>
              </a:r>
              <a:r>
                <a:rPr kumimoji="0" lang="zh-CN" altLang="en-US" sz="2000" dirty="0">
                  <a:solidFill>
                    <a:srgbClr val="FF0000"/>
                  </a:solidFill>
                  <a:latin typeface="华文新魏" charset="0"/>
                  <a:ea typeface="华文新魏" charset="0"/>
                  <a:cs typeface="华文新魏" charset="0"/>
                </a:rPr>
                <a:t>甲</a:t>
              </a:r>
              <a:r>
                <a:rPr kumimoji="0" lang="zh-CN" altLang="en-US" sz="2000" dirty="0">
                  <a:solidFill>
                    <a:srgbClr val="0000FF"/>
                  </a:solidFill>
                  <a:latin typeface="华文新魏" charset="0"/>
                  <a:ea typeface="华文新魏" charset="0"/>
                  <a:cs typeface="华文新魏" charset="0"/>
                </a:rPr>
                <a:t>的信息</a:t>
              </a:r>
              <a:r>
                <a:rPr kumimoji="0" lang="en-US" altLang="en-US" sz="2000" dirty="0">
                  <a:solidFill>
                    <a:srgbClr val="0000FF"/>
                  </a:solidFill>
                  <a:latin typeface="华文新魏" charset="0"/>
                  <a:ea typeface="华文新魏" charset="0"/>
                  <a:cs typeface="华文新魏" charset="0"/>
                </a:rPr>
                <a:t>记录到</a:t>
              </a:r>
              <a:r>
                <a:rPr kumimoji="0" lang="zh-CN" altLang="en-US" sz="2000" dirty="0">
                  <a:solidFill>
                    <a:srgbClr val="0000FF"/>
                  </a:solidFill>
                  <a:latin typeface="华文新魏" charset="0"/>
                  <a:ea typeface="华文新魏" charset="0"/>
                  <a:cs typeface="华文新魏" charset="0"/>
                </a:rPr>
                <a:t>磁盘，</a:t>
              </a:r>
              <a:r>
                <a:rPr kumimoji="0" lang="en-US" altLang="en-US" sz="2000" dirty="0">
                  <a:solidFill>
                    <a:srgbClr val="0000FF"/>
                  </a:solidFill>
                  <a:latin typeface="华文新魏" charset="0"/>
                  <a:ea typeface="华文新魏" charset="0"/>
                  <a:cs typeface="华文新魏" charset="0"/>
                </a:rPr>
                <a:t>随后</a:t>
              </a:r>
              <a:r>
                <a:rPr kumimoji="0" lang="zh-CN" altLang="en-US" sz="2000" dirty="0">
                  <a:solidFill>
                    <a:srgbClr val="0000FF"/>
                  </a:solidFill>
                  <a:latin typeface="华文新魏" charset="0"/>
                  <a:ea typeface="华文新魏" charset="0"/>
                  <a:cs typeface="华文新魏" charset="0"/>
                </a:rPr>
                <a:t>完成</a:t>
              </a:r>
              <a:r>
                <a:rPr kumimoji="0" lang="en-US" altLang="zh-CN" sz="2000" dirty="0">
                  <a:solidFill>
                    <a:srgbClr val="0000FF"/>
                  </a:solidFill>
                  <a:latin typeface="华文新魏" charset="0"/>
                  <a:ea typeface="华文新魏" charset="0"/>
                  <a:cs typeface="华文新魏" charset="0"/>
                </a:rPr>
                <a:t>)</a:t>
              </a:r>
              <a:endParaRPr kumimoji="0" lang="en-US" altLang="zh-CN" sz="2000" dirty="0">
                <a:solidFill>
                  <a:srgbClr val="0000FF"/>
                </a:solidFill>
                <a:latin typeface="华文新魏" charset="0"/>
                <a:ea typeface="华文新魏" charset="0"/>
                <a:cs typeface="华文新魏" charset="0"/>
              </a:endParaRPr>
            </a:p>
          </p:txBody>
        </p:sp>
        <p:sp>
          <p:nvSpPr>
            <p:cNvPr id="6154" name="Line 10"/>
            <p:cNvSpPr>
              <a:spLocks noChangeShapeType="1"/>
            </p:cNvSpPr>
            <p:nvPr/>
          </p:nvSpPr>
          <p:spPr bwMode="auto">
            <a:xfrm>
              <a:off x="1648" y="2349"/>
              <a:ext cx="559" cy="1"/>
            </a:xfrm>
            <a:prstGeom prst="line">
              <a:avLst/>
            </a:prstGeom>
            <a:noFill/>
            <a:ln w="9525">
              <a:solidFill>
                <a:srgbClr val="000000"/>
              </a:solidFill>
              <a:round/>
              <a:tailEnd type="triangle" w="med" len="med"/>
            </a:ln>
          </p:spPr>
          <p:txBody>
            <a:bodyPr/>
            <a:lstStyle/>
            <a:p>
              <a:endParaRPr lang="zh-CN" altLang="en-US"/>
            </a:p>
          </p:txBody>
        </p:sp>
        <p:sp>
          <p:nvSpPr>
            <p:cNvPr id="6155" name="Text Box 11"/>
            <p:cNvSpPr txBox="1">
              <a:spLocks noChangeArrowheads="1"/>
            </p:cNvSpPr>
            <p:nvPr/>
          </p:nvSpPr>
          <p:spPr bwMode="auto">
            <a:xfrm>
              <a:off x="1288" y="1309"/>
              <a:ext cx="396" cy="287"/>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dirty="0">
                  <a:solidFill>
                    <a:srgbClr val="0000FF"/>
                  </a:solidFill>
                  <a:latin typeface="华文新魏" charset="0"/>
                  <a:ea typeface="华文新魏" charset="0"/>
                  <a:cs typeface="华文新魏" charset="0"/>
                </a:rPr>
                <a:t>A</a:t>
              </a:r>
              <a:r>
                <a:rPr kumimoji="0" lang="en-U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6156" name="Text Box 12"/>
            <p:cNvSpPr txBox="1">
              <a:spLocks noChangeArrowheads="1"/>
            </p:cNvSpPr>
            <p:nvPr/>
          </p:nvSpPr>
          <p:spPr bwMode="auto">
            <a:xfrm>
              <a:off x="1311" y="2204"/>
              <a:ext cx="373" cy="341"/>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dirty="0">
                  <a:solidFill>
                    <a:srgbClr val="0000FF"/>
                  </a:solidFill>
                  <a:latin typeface="华文新魏" charset="0"/>
                  <a:ea typeface="华文新魏" charset="0"/>
                  <a:cs typeface="华文新魏" charset="0"/>
                </a:rPr>
                <a:t>B</a:t>
              </a:r>
              <a:r>
                <a:rPr kumimoji="0" lang="en-U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238606" name="AutoShape 14"/>
            <p:cNvSpPr>
              <a:spLocks noChangeArrowheads="1"/>
            </p:cNvSpPr>
            <p:nvPr/>
          </p:nvSpPr>
          <p:spPr bwMode="auto">
            <a:xfrm>
              <a:off x="508" y="1209"/>
              <a:ext cx="709" cy="713"/>
            </a:xfrm>
            <a:prstGeom prst="foldedCorner">
              <a:avLst>
                <a:gd name="adj" fmla="val 12500"/>
              </a:avLst>
            </a:prstGeom>
            <a:solidFill>
              <a:srgbClr val="CCFFCC"/>
            </a:solidFill>
            <a:ln w="9525">
              <a:solidFill>
                <a:srgbClr val="000000"/>
              </a:solidFill>
              <a:round/>
            </a:ln>
            <a:effectLst>
              <a:outerShdw dist="107763" dir="27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6158" name="Text Box 15"/>
            <p:cNvSpPr txBox="1">
              <a:spLocks noChangeArrowheads="1"/>
            </p:cNvSpPr>
            <p:nvPr/>
          </p:nvSpPr>
          <p:spPr bwMode="auto">
            <a:xfrm>
              <a:off x="552" y="1287"/>
              <a:ext cx="614" cy="572"/>
            </a:xfrm>
            <a:prstGeom prst="rect">
              <a:avLst/>
            </a:prstGeom>
            <a:solidFill>
              <a:srgbClr val="CCFFCC"/>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dirty="0">
                  <a:solidFill>
                    <a:srgbClr val="0000FF"/>
                  </a:solidFill>
                  <a:latin typeface="华文新魏" charset="0"/>
                  <a:ea typeface="华文新魏" charset="0"/>
                  <a:cs typeface="华文新魏" charset="0"/>
                </a:rPr>
                <a:t>源程序</a:t>
              </a:r>
              <a:r>
                <a:rPr kumimoji="0" lang="zh-CN" altLang="en-US" sz="2000" dirty="0">
                  <a:solidFill>
                    <a:srgbClr val="FF0000"/>
                  </a:solidFill>
                  <a:latin typeface="华文新魏" charset="0"/>
                  <a:ea typeface="华文新魏" charset="0"/>
                  <a:cs typeface="华文新魏" charset="0"/>
                </a:rPr>
                <a:t>甲</a:t>
              </a:r>
              <a:endParaRPr kumimoji="0" lang="zh-CN" altLang="en-US" sz="2000" dirty="0">
                <a:solidFill>
                  <a:srgbClr val="FF0000"/>
                </a:solidFill>
                <a:latin typeface="华文新魏" charset="0"/>
                <a:ea typeface="华文新魏" charset="0"/>
                <a:cs typeface="华文新魏" charset="0"/>
              </a:endParaRPr>
            </a:p>
          </p:txBody>
        </p:sp>
        <p:sp>
          <p:nvSpPr>
            <p:cNvPr id="238609" name="AutoShape 17"/>
            <p:cNvSpPr>
              <a:spLocks noChangeArrowheads="1"/>
            </p:cNvSpPr>
            <p:nvPr/>
          </p:nvSpPr>
          <p:spPr bwMode="auto">
            <a:xfrm>
              <a:off x="4256" y="2809"/>
              <a:ext cx="782" cy="858"/>
            </a:xfrm>
            <a:prstGeom prst="foldedCorner">
              <a:avLst>
                <a:gd name="adj" fmla="val 12500"/>
              </a:avLst>
            </a:prstGeom>
            <a:solidFill>
              <a:srgbClr val="FFFF66"/>
            </a:solidFill>
            <a:ln w="9525">
              <a:solidFill>
                <a:srgbClr val="000000"/>
              </a:solidFill>
              <a:round/>
            </a:ln>
            <a:effectLst>
              <a:outerShdw dist="107763" dir="27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6160" name="Text Box 18"/>
            <p:cNvSpPr txBox="1">
              <a:spLocks noChangeArrowheads="1"/>
            </p:cNvSpPr>
            <p:nvPr/>
          </p:nvSpPr>
          <p:spPr bwMode="auto">
            <a:xfrm>
              <a:off x="4346" y="2937"/>
              <a:ext cx="646" cy="572"/>
            </a:xfrm>
            <a:prstGeom prst="rect">
              <a:avLst/>
            </a:prstGeom>
            <a:solidFill>
              <a:srgbClr val="FFFF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dirty="0">
                  <a:solidFill>
                    <a:srgbClr val="0000FF"/>
                  </a:solidFill>
                  <a:latin typeface="华文新魏" charset="0"/>
                  <a:ea typeface="华文新魏" charset="0"/>
                  <a:cs typeface="华文新魏" charset="0"/>
                </a:rPr>
                <a:t>源程序</a:t>
              </a:r>
              <a:r>
                <a:rPr kumimoji="0" lang="zh-CN" altLang="en-US" sz="2000" dirty="0">
                  <a:solidFill>
                    <a:srgbClr val="660066"/>
                  </a:solidFill>
                  <a:latin typeface="华文新魏" charset="0"/>
                  <a:ea typeface="华文新魏" charset="0"/>
                  <a:cs typeface="华文新魏" charset="0"/>
                </a:rPr>
                <a:t>乙</a:t>
              </a:r>
              <a:endParaRPr kumimoji="0" lang="zh-CN" altLang="en-US" sz="2000" dirty="0">
                <a:solidFill>
                  <a:srgbClr val="660066"/>
                </a:solidFill>
                <a:latin typeface="华文新魏" charset="0"/>
                <a:ea typeface="华文新魏" charset="0"/>
                <a:cs typeface="华文新魏" charset="0"/>
              </a:endParaRPr>
            </a:p>
          </p:txBody>
        </p:sp>
      </p:grpSp>
      <p:sp>
        <p:nvSpPr>
          <p:cNvPr id="2" name="标题 1"/>
          <p:cNvSpPr>
            <a:spLocks noGrp="1"/>
          </p:cNvSpPr>
          <p:nvPr>
            <p:ph type="title"/>
          </p:nvPr>
        </p:nvSpPr>
        <p:spPr/>
        <p:txBody>
          <a:bodyPr/>
          <a:lstStyle/>
          <a:p>
            <a:r>
              <a:rPr lang="en-US" altLang="zh-CN"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可再入</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程序举例</a:t>
            </a:r>
            <a:endParaRPr kumimoji="1" lang="zh-CN" altLang="en-US" dirty="0"/>
          </a:p>
        </p:txBody>
      </p:sp>
      <p:sp>
        <p:nvSpPr>
          <p:cNvPr id="1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
        <p:nvSpPr>
          <p:cNvPr id="18" name="Line 8"/>
          <p:cNvSpPr>
            <a:spLocks noChangeShapeType="1"/>
          </p:cNvSpPr>
          <p:nvPr/>
        </p:nvSpPr>
        <p:spPr bwMode="auto">
          <a:xfrm flipH="1">
            <a:off x="5436096" y="4922487"/>
            <a:ext cx="826174" cy="1440"/>
          </a:xfrm>
          <a:prstGeom prst="line">
            <a:avLst/>
          </a:prstGeom>
          <a:noFill/>
          <a:ln w="9525">
            <a:solidFill>
              <a:srgbClr val="000000"/>
            </a:solidFill>
            <a:round/>
            <a:tailEnd type="triangle" w="med" len="med"/>
          </a:ln>
        </p:spPr>
        <p:txBody>
          <a:bodyPr/>
          <a:lstStyle/>
          <a:p>
            <a:endParaRPr lang="zh-CN" altLang="en-US"/>
          </a:p>
        </p:txBody>
      </p:sp>
      <p:sp>
        <p:nvSpPr>
          <p:cNvPr id="21" name="Text Box 11"/>
          <p:cNvSpPr txBox="1">
            <a:spLocks noChangeArrowheads="1"/>
          </p:cNvSpPr>
          <p:nvPr/>
        </p:nvSpPr>
        <p:spPr bwMode="auto">
          <a:xfrm>
            <a:off x="6131363" y="4725144"/>
            <a:ext cx="709395" cy="413367"/>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dirty="0">
                <a:solidFill>
                  <a:srgbClr val="0000FF"/>
                </a:solidFill>
                <a:latin typeface="华文新魏" charset="0"/>
                <a:ea typeface="华文新魏" charset="0"/>
                <a:cs typeface="华文新魏" charset="0"/>
              </a:rPr>
              <a:t>A</a:t>
            </a:r>
            <a:r>
              <a:rPr kumimoji="0" lang="en-U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23" name="Text Box 7"/>
          <p:cNvSpPr txBox="1">
            <a:spLocks noChangeArrowheads="1"/>
          </p:cNvSpPr>
          <p:nvPr/>
        </p:nvSpPr>
        <p:spPr bwMode="auto">
          <a:xfrm>
            <a:off x="3635896" y="2060848"/>
            <a:ext cx="1977493" cy="617890"/>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的入口</a:t>
            </a:r>
            <a:r>
              <a:rPr kumimoji="0" lang="en-US" altLang="zh-CN" sz="2000" dirty="0">
                <a:solidFill>
                  <a:srgbClr val="0000FF"/>
                </a:solidFill>
                <a:latin typeface="华文新魏" charset="0"/>
                <a:ea typeface="华文新魏" charset="0"/>
                <a:cs typeface="华文新魏" charset="0"/>
              </a:rPr>
              <a:t>,</a:t>
            </a:r>
            <a:r>
              <a:rPr kumimoji="0" lang="zh-CN" altLang="en-US" sz="2000" dirty="0">
                <a:solidFill>
                  <a:srgbClr val="0000FF"/>
                </a:solidFill>
                <a:latin typeface="华文新魏" charset="0"/>
                <a:ea typeface="华文新魏" charset="0"/>
                <a:cs typeface="华文新魏" charset="0"/>
              </a:rPr>
              <a:t>处理源程序</a:t>
            </a:r>
            <a:r>
              <a:rPr kumimoji="0" lang="zh-CN" altLang="en-US" sz="2000" dirty="0">
                <a:solidFill>
                  <a:srgbClr val="FF0000"/>
                </a:solidFill>
                <a:latin typeface="华文新魏" charset="0"/>
                <a:ea typeface="华文新魏" charset="0"/>
                <a:cs typeface="华文新魏" charset="0"/>
              </a:rPr>
              <a:t>甲</a:t>
            </a:r>
            <a:r>
              <a:rPr kumimoji="0" lang="en-US" altLang="zh-CN" sz="2000" dirty="0">
                <a:solidFill>
                  <a:srgbClr val="0000FF"/>
                </a:solidFill>
                <a:latin typeface="华文新魏" charset="0"/>
                <a:ea typeface="华文新魏" charset="0"/>
                <a:cs typeface="华文新魏" charset="0"/>
              </a:rPr>
              <a:t>)</a:t>
            </a:r>
            <a:endParaRPr kumimoji="0" lang="en-US" altLang="zh-CN" sz="2000" dirty="0">
              <a:solidFill>
                <a:srgbClr val="0000FF"/>
              </a:solidFill>
              <a:latin typeface="华文新魏" charset="0"/>
              <a:ea typeface="华文新魏" charset="0"/>
              <a:cs typeface="华文新魏" charset="0"/>
            </a:endParaRPr>
          </a:p>
        </p:txBody>
      </p:sp>
      <p:sp>
        <p:nvSpPr>
          <p:cNvPr id="24" name="Line 10"/>
          <p:cNvSpPr>
            <a:spLocks noChangeShapeType="1"/>
          </p:cNvSpPr>
          <p:nvPr/>
        </p:nvSpPr>
        <p:spPr bwMode="auto">
          <a:xfrm>
            <a:off x="2699792" y="2419448"/>
            <a:ext cx="902018" cy="1440"/>
          </a:xfrm>
          <a:prstGeom prst="line">
            <a:avLst/>
          </a:prstGeom>
          <a:noFill/>
          <a:ln w="9525">
            <a:solidFill>
              <a:srgbClr val="000000"/>
            </a:solidFill>
            <a:round/>
            <a:tailEnd type="triangle" w="med" len="med"/>
          </a:ln>
        </p:spPr>
        <p:txBody>
          <a:bodyPr/>
          <a:lstStyle/>
          <a:p>
            <a:endParaRPr lang="zh-CN" altLang="en-US"/>
          </a:p>
        </p:txBody>
      </p:sp>
      <p:sp>
        <p:nvSpPr>
          <p:cNvPr id="25" name="Line 10"/>
          <p:cNvSpPr>
            <a:spLocks noChangeShapeType="1"/>
          </p:cNvSpPr>
          <p:nvPr/>
        </p:nvSpPr>
        <p:spPr bwMode="auto">
          <a:xfrm>
            <a:off x="3237714" y="4492187"/>
            <a:ext cx="2376264" cy="0"/>
          </a:xfrm>
          <a:prstGeom prst="line">
            <a:avLst/>
          </a:prstGeom>
          <a:noFill/>
          <a:ln w="38100" cmpd="sng">
            <a:solidFill>
              <a:srgbClr val="80FF00"/>
            </a:solidFill>
            <a:prstDash val="sysDash"/>
            <a:round/>
            <a:headEnd type="none"/>
            <a:tailEnd type="none" w="med" len="med"/>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进程的定义和性质</a:t>
            </a:r>
            <a:endParaRPr kumimoji="1" lang="zh-CN" altLang="en-US" dirty="0"/>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华文新魏" charset="0"/>
                <a:cs typeface="华文新魏" charset="0"/>
              </a:rPr>
              <a:t>进程定义</a:t>
            </a:r>
            <a:endParaRPr lang="en-US" altLang="zh-CN" dirty="0">
              <a:latin typeface="Times New Roman" panose="02020603050405020304" pitchFamily="18" charset="0"/>
              <a:ea typeface="华文新魏" charset="0"/>
              <a:cs typeface="华文新魏" charset="0"/>
            </a:endParaRPr>
          </a:p>
          <a:p>
            <a:pPr lvl="1"/>
            <a:r>
              <a:rPr lang="zh-CN" altLang="en-US" dirty="0">
                <a:latin typeface="Times New Roman" panose="02020603050405020304" pitchFamily="18" charset="0"/>
                <a:ea typeface="华文新魏" charset="0"/>
                <a:cs typeface="华文新魏" charset="0"/>
              </a:rPr>
              <a:t>进程是</a:t>
            </a:r>
            <a:r>
              <a:rPr lang="zh-CN" altLang="en-US" dirty="0">
                <a:solidFill>
                  <a:srgbClr val="FF0000"/>
                </a:solidFill>
                <a:latin typeface="Times New Roman" panose="02020603050405020304" pitchFamily="18" charset="0"/>
                <a:ea typeface="华文新魏" charset="0"/>
                <a:cs typeface="华文新魏" charset="0"/>
              </a:rPr>
              <a:t>可并发执行的程序</a:t>
            </a:r>
            <a:r>
              <a:rPr lang="zh-CN" altLang="en-US" dirty="0">
                <a:latin typeface="Times New Roman" panose="02020603050405020304" pitchFamily="18" charset="0"/>
                <a:ea typeface="华文新魏" charset="0"/>
                <a:cs typeface="华文新魏" charset="0"/>
              </a:rPr>
              <a:t>在</a:t>
            </a:r>
            <a:r>
              <a:rPr lang="zh-CN" altLang="en-US" dirty="0">
                <a:solidFill>
                  <a:srgbClr val="FF0000"/>
                </a:solidFill>
                <a:latin typeface="Times New Roman" panose="02020603050405020304" pitchFamily="18" charset="0"/>
                <a:ea typeface="华文新魏" charset="0"/>
                <a:cs typeface="华文新魏" charset="0"/>
              </a:rPr>
              <a:t>某个数据集合</a:t>
            </a:r>
            <a:r>
              <a:rPr lang="zh-CN" altLang="en-US" dirty="0">
                <a:latin typeface="Times New Roman" panose="02020603050405020304" pitchFamily="18" charset="0"/>
                <a:ea typeface="华文新魏" charset="0"/>
                <a:cs typeface="华文新魏" charset="0"/>
              </a:rPr>
              <a:t>上的</a:t>
            </a:r>
            <a:r>
              <a:rPr lang="zh-CN" altLang="en-US" dirty="0">
                <a:solidFill>
                  <a:srgbClr val="FF0000"/>
                </a:solidFill>
                <a:latin typeface="Times New Roman" panose="02020603050405020304" pitchFamily="18" charset="0"/>
                <a:ea typeface="华文新魏" charset="0"/>
                <a:cs typeface="华文新魏" charset="0"/>
              </a:rPr>
              <a:t>一次计算活动</a:t>
            </a:r>
            <a:r>
              <a:rPr lang="zh-CN" altLang="en-US" dirty="0">
                <a:latin typeface="Times New Roman" panose="02020603050405020304" pitchFamily="18" charset="0"/>
                <a:ea typeface="华文新魏" charset="0"/>
                <a:cs typeface="华文新魏" charset="0"/>
              </a:rPr>
              <a:t>，也是操作系统进行资源分配和保护的基本单位</a:t>
            </a:r>
            <a:r>
              <a:rPr lang="zh-CN" altLang="en-US"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zh-CN" altLang="en-US" dirty="0">
                <a:latin typeface="华文新魏" charset="0"/>
                <a:ea typeface="华文新魏" charset="0"/>
                <a:cs typeface="华文新魏" charset="0"/>
              </a:rPr>
              <a:t>进程性质</a:t>
            </a:r>
            <a:endParaRPr lang="en-US" altLang="zh-CN" dirty="0">
              <a:latin typeface="华文新魏" charset="0"/>
              <a:ea typeface="华文新魏" charset="0"/>
              <a:cs typeface="华文新魏" charset="0"/>
            </a:endParaRPr>
          </a:p>
          <a:p>
            <a:pPr lvl="1"/>
            <a:r>
              <a:rPr lang="zh-CN" altLang="zh-CN" dirty="0"/>
              <a:t>原理角度</a:t>
            </a:r>
            <a:r>
              <a:rPr lang="zh-CN" altLang="en-US" dirty="0"/>
              <a:t>：</a:t>
            </a:r>
            <a:r>
              <a:rPr lang="zh-CN" altLang="zh-CN" dirty="0"/>
              <a:t>是支持程序执行的</a:t>
            </a:r>
            <a:r>
              <a:rPr lang="zh-CN" altLang="zh-CN" dirty="0">
                <a:solidFill>
                  <a:srgbClr val="FF0000"/>
                </a:solidFill>
              </a:rPr>
              <a:t>一种系统机制</a:t>
            </a:r>
            <a:r>
              <a:rPr lang="zh-CN" altLang="zh-CN" dirty="0"/>
              <a:t>，它对处理器上运行程序的活动规律进行抽象</a:t>
            </a:r>
            <a:endParaRPr lang="en-US" altLang="zh-CN" dirty="0"/>
          </a:p>
          <a:p>
            <a:pPr lvl="1"/>
            <a:r>
              <a:rPr lang="zh-CN" altLang="zh-CN" dirty="0"/>
              <a:t>实现角度</a:t>
            </a:r>
            <a:r>
              <a:rPr lang="zh-CN" altLang="en-US" dirty="0"/>
              <a:t>：</a:t>
            </a:r>
            <a:r>
              <a:rPr lang="zh-CN" altLang="zh-CN" dirty="0"/>
              <a:t>是</a:t>
            </a:r>
            <a:r>
              <a:rPr lang="zh-CN" altLang="zh-CN" dirty="0">
                <a:solidFill>
                  <a:srgbClr val="FF0000"/>
                </a:solidFill>
              </a:rPr>
              <a:t>一种数据结构</a:t>
            </a:r>
            <a:r>
              <a:rPr lang="zh-CN" altLang="zh-CN" dirty="0"/>
              <a:t>，用来准确地刻画运行程序的状态和系统动态变化状况</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进程是一个既能用来共享资源，又能描述程序并发执行过程的系统基本单位</a:t>
            </a:r>
            <a:endParaRPr lang="en-US" altLang="zh-CN" dirty="0">
              <a:latin typeface="华文新魏" charset="0"/>
              <a:ea typeface="华文新魏" charset="0"/>
              <a:cs typeface="华文新魏" charset="0"/>
            </a:endParaRPr>
          </a:p>
          <a:p>
            <a:pPr lvl="1"/>
            <a:r>
              <a:rPr lang="zh-CN" altLang="zh-CN" dirty="0"/>
              <a:t>引入进程</a:t>
            </a:r>
            <a:r>
              <a:rPr lang="zh-CN" altLang="en-US" dirty="0"/>
              <a:t>的代价：</a:t>
            </a:r>
            <a:r>
              <a:rPr lang="zh-CN" altLang="zh-CN" dirty="0"/>
              <a:t>进程占用的空间</a:t>
            </a:r>
            <a:r>
              <a:rPr lang="zh-CN" altLang="en-US" dirty="0"/>
              <a:t>、</a:t>
            </a:r>
            <a:r>
              <a:rPr lang="zh-CN" altLang="zh-CN" dirty="0"/>
              <a:t>调度进程的时间代价 </a:t>
            </a:r>
            <a:endParaRPr lang="en-US" altLang="zh-CN" dirty="0">
              <a:latin typeface="华文新魏" charset="0"/>
              <a:ea typeface="华文新魏" charset="0"/>
              <a:cs typeface="华文新魏" charset="0"/>
            </a:endParaRPr>
          </a:p>
          <a:p>
            <a:pPr lvl="1"/>
            <a:endParaRPr lang="en-US" altLang="zh-CN" dirty="0">
              <a:latin typeface="华文新魏" charset="0"/>
              <a:ea typeface="华文新魏" charset="0"/>
              <a:cs typeface="华文新魏" charset="0"/>
            </a:endParaRPr>
          </a:p>
          <a:p>
            <a:pPr algn="just" eaLnBrk="1" hangingPunct="1">
              <a:lnSpc>
                <a:spcPct val="90000"/>
              </a:lnSpc>
              <a:buFontTx/>
              <a:buNone/>
            </a:pPr>
            <a:endParaRPr lang="zh-CN" altLang="en-US" dirty="0">
              <a:latin typeface="仿宋_GB2312"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仿宋_GB2312" charset="0"/>
                <a:ea typeface="仿宋_GB2312" charset="0"/>
                <a:cs typeface="仿宋_GB2312" charset="0"/>
              </a:rPr>
            </a:br>
            <a:r>
              <a:rPr lang="en-US" altLang="zh-CN" dirty="0">
                <a:latin typeface="仿宋_GB2312" charset="0"/>
                <a:ea typeface="仿宋_GB2312" charset="0"/>
                <a:cs typeface="仿宋_GB2312" charset="0"/>
              </a:rPr>
              <a:t> </a:t>
            </a:r>
            <a:r>
              <a:rPr lang="zh-CN" altLang="en-US" dirty="0">
                <a:latin typeface="华文新魏" charset="0"/>
                <a:ea typeface="华文新魏" charset="0"/>
                <a:cs typeface="华文新魏" charset="0"/>
              </a:rPr>
              <a:t>进程的属性</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t>动态性</a:t>
            </a:r>
            <a:endParaRPr kumimoji="1" lang="en-US" altLang="zh-CN" dirty="0"/>
          </a:p>
          <a:p>
            <a:pPr lvl="1"/>
            <a:r>
              <a:rPr lang="zh-CN" altLang="zh-CN" dirty="0"/>
              <a:t>一次执行过程、有生命周期、</a:t>
            </a:r>
            <a:r>
              <a:rPr lang="zh-CN" altLang="en-US" dirty="0"/>
              <a:t>创建</a:t>
            </a:r>
            <a:r>
              <a:rPr lang="en-US" altLang="zh-CN" dirty="0"/>
              <a:t>/</a:t>
            </a:r>
            <a:r>
              <a:rPr lang="zh-CN" altLang="en-US" dirty="0"/>
              <a:t>调度</a:t>
            </a:r>
            <a:r>
              <a:rPr lang="en-US" altLang="zh-CN" dirty="0"/>
              <a:t>/</a:t>
            </a:r>
            <a:r>
              <a:rPr lang="zh-CN" altLang="en-US" dirty="0"/>
              <a:t>等待</a:t>
            </a:r>
            <a:endParaRPr kumimoji="1" lang="zh-CN" altLang="en-US" dirty="0"/>
          </a:p>
          <a:p>
            <a:r>
              <a:rPr kumimoji="1" lang="zh-CN" altLang="en-US" dirty="0"/>
              <a:t>共享性</a:t>
            </a:r>
            <a:endParaRPr kumimoji="1" lang="en-US" altLang="zh-CN" dirty="0"/>
          </a:p>
          <a:p>
            <a:pPr lvl="1"/>
            <a:r>
              <a:rPr lang="zh-CN" altLang="zh-CN" dirty="0"/>
              <a:t>同一程序同时运行于不同数据集合上时，构成不同进程</a:t>
            </a:r>
            <a:endParaRPr lang="en-US" altLang="zh-CN" dirty="0"/>
          </a:p>
          <a:p>
            <a:pPr lvl="1"/>
            <a:r>
              <a:rPr lang="zh-CN" altLang="zh-CN" dirty="0"/>
              <a:t>进程和程序不是一一对应的 </a:t>
            </a:r>
            <a:endParaRPr kumimoji="1" lang="zh-CN" altLang="en-US" dirty="0"/>
          </a:p>
          <a:p>
            <a:r>
              <a:rPr kumimoji="1" lang="zh-CN" altLang="en-US" dirty="0"/>
              <a:t>独立性</a:t>
            </a:r>
            <a:endParaRPr kumimoji="1" lang="en-US" altLang="zh-CN" dirty="0"/>
          </a:p>
          <a:p>
            <a:pPr lvl="1"/>
            <a:r>
              <a:rPr lang="zh-CN" altLang="zh-CN" dirty="0"/>
              <a:t>独立实体，有自己的虚存空间、程序计数器和内部状态 </a:t>
            </a:r>
            <a:endParaRPr kumimoji="1" lang="zh-CN" altLang="en-US" dirty="0"/>
          </a:p>
          <a:p>
            <a:r>
              <a:rPr kumimoji="1" lang="zh-CN" altLang="en-US" dirty="0"/>
              <a:t>制约性</a:t>
            </a:r>
            <a:endParaRPr kumimoji="1" lang="en-US" altLang="zh-CN" dirty="0"/>
          </a:p>
          <a:p>
            <a:pPr lvl="1"/>
            <a:r>
              <a:rPr lang="zh-CN" altLang="zh-CN" dirty="0"/>
              <a:t>共享资源或协同工作，产生相互制约关系</a:t>
            </a:r>
            <a:r>
              <a:rPr lang="zh-CN" altLang="en-US" dirty="0"/>
              <a:t>，</a:t>
            </a:r>
            <a:r>
              <a:rPr lang="zh-CN" altLang="zh-CN" dirty="0"/>
              <a:t>必须对进程的执行次序，或相对执行速度加以协调  </a:t>
            </a:r>
            <a:endParaRPr kumimoji="1" lang="zh-CN" altLang="en-US" dirty="0"/>
          </a:p>
          <a:p>
            <a:r>
              <a:rPr kumimoji="1" lang="zh-CN" altLang="en-US" dirty="0"/>
              <a:t>并发性</a:t>
            </a:r>
            <a:endParaRPr kumimoji="1" lang="en-US" altLang="zh-CN" dirty="0"/>
          </a:p>
          <a:p>
            <a:pPr lvl="1"/>
            <a:r>
              <a:rPr lang="zh-CN" altLang="en-US" dirty="0"/>
              <a:t>多</a:t>
            </a:r>
            <a:r>
              <a:rPr lang="zh-CN" altLang="zh-CN" dirty="0"/>
              <a:t>个进程的执行在时间上可以重叠 </a:t>
            </a:r>
            <a:endParaRPr lang="en-US" altLang="zh-CN" dirty="0"/>
          </a:p>
          <a:p>
            <a:pPr lvl="1"/>
            <a:r>
              <a:rPr lang="zh-CN" altLang="zh-CN" dirty="0"/>
              <a:t>在多处理器环境中可并行执行</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特权指令</a:t>
            </a:r>
            <a:r>
              <a:rPr lang="en-US" altLang="zh-CN" i="1" dirty="0" err="1">
                <a:latin typeface="华文新魏" charset="0"/>
                <a:ea typeface="华文新魏" charset="0"/>
                <a:cs typeface="华文新魏" charset="0"/>
              </a:rPr>
              <a:t>vs</a:t>
            </a:r>
            <a:r>
              <a:rPr lang="zh-CN" altLang="zh-CN" i="1" dirty="0">
                <a:latin typeface="华文新魏" charset="0"/>
                <a:ea typeface="华文新魏" charset="0"/>
                <a:cs typeface="华文新魏" charset="0"/>
              </a:rPr>
              <a:t>.</a:t>
            </a:r>
            <a:r>
              <a:rPr lang="zh-CN" altLang="en-US" dirty="0">
                <a:latin typeface="华文新魏" charset="0"/>
                <a:ea typeface="华文新魏" charset="0"/>
                <a:cs typeface="华文新魏" charset="0"/>
              </a:rPr>
              <a:t> 非特权指令</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spcBef>
                <a:spcPts val="0"/>
              </a:spcBef>
            </a:pPr>
            <a:r>
              <a:rPr lang="zh-CN" altLang="en-US" dirty="0">
                <a:effectLst/>
                <a:latin typeface="华文新魏" charset="0"/>
                <a:ea typeface="华文新魏" charset="0"/>
                <a:cs typeface="华文新魏" charset="0"/>
              </a:rPr>
              <a:t>机器指令的集合称指令系统</a:t>
            </a:r>
            <a:endParaRPr lang="zh-CN" altLang="en-US" dirty="0">
              <a:effectLst/>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数据处理类指令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执行算术和逻辑运算</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转移类指令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无条件转移、条件转移、计数转移等用于改变指令的执行顺序</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数据传送类指令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处理器的寄存器之间、寄存器与主存之间、主存单元之间交换数据</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移位与字符串指令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移位分为算术、逻辑和循环移位</a:t>
            </a:r>
            <a:endParaRPr lang="en-US" altLang="en-US"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字符串处理包括字符串的传送、比较、查询和转换</a:t>
            </a:r>
            <a:endParaRPr lang="zh-CN" altLang="en-US" dirty="0">
              <a:latin typeface="华文新魏" charset="0"/>
              <a:ea typeface="华文新魏" charset="0"/>
              <a:cs typeface="华文新魏" charset="0"/>
            </a:endParaRPr>
          </a:p>
          <a:p>
            <a:pPr marL="784225" lvl="1" indent="-342900">
              <a:spcBef>
                <a:spcPts val="0"/>
              </a:spcBef>
            </a:pP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启动和控制设备，使得主存和设备之间交换数据</a:t>
            </a:r>
            <a:endParaRPr lang="zh-CN" altLang="en-US" dirty="0">
              <a:latin typeface="华文新魏" charset="0"/>
              <a:ea typeface="华文新魏" charset="0"/>
              <a:cs typeface="华文新魏" charset="0"/>
            </a:endParaRPr>
          </a:p>
          <a:p>
            <a:pPr eaLnBrk="1" hangingPunct="1">
              <a:spcBef>
                <a:spcPts val="0"/>
              </a:spcBef>
            </a:pPr>
            <a:endParaRPr lang="zh-CN" altLang="en-US" dirty="0">
              <a:effectLst/>
              <a:latin typeface="华文新魏" charset="0"/>
              <a:ea typeface="华文新魏" charset="0"/>
              <a:cs typeface="华文新魏" charset="0"/>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856984" cy="4968552"/>
          </a:xfrm>
        </p:spPr>
        <p:txBody>
          <a:bodyPr/>
          <a:lstStyle/>
          <a:p>
            <a:r>
              <a:rPr lang="zh-CN" altLang="en-US" dirty="0">
                <a:latin typeface="华文新魏" charset="0"/>
                <a:ea typeface="华文新魏" charset="0"/>
                <a:cs typeface="华文新魏" charset="0"/>
              </a:rPr>
              <a:t>进程三态模型及其状态转换</a:t>
            </a:r>
            <a:endParaRPr kumimoji="1" lang="zh-CN" altLang="en-US" dirty="0"/>
          </a:p>
        </p:txBody>
      </p:sp>
      <p:grpSp>
        <p:nvGrpSpPr>
          <p:cNvPr id="8196" name="Group 20"/>
          <p:cNvGrpSpPr/>
          <p:nvPr/>
        </p:nvGrpSpPr>
        <p:grpSpPr bwMode="auto">
          <a:xfrm>
            <a:off x="1295400" y="1828800"/>
            <a:ext cx="6040438" cy="4038600"/>
            <a:chOff x="816" y="1152"/>
            <a:chExt cx="3805" cy="2544"/>
          </a:xfrm>
        </p:grpSpPr>
        <p:sp>
          <p:nvSpPr>
            <p:cNvPr id="117765" name="Oval 5"/>
            <p:cNvSpPr>
              <a:spLocks noChangeArrowheads="1"/>
            </p:cNvSpPr>
            <p:nvPr/>
          </p:nvSpPr>
          <p:spPr bwMode="auto">
            <a:xfrm>
              <a:off x="1959" y="1152"/>
              <a:ext cx="1087"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17766" name="Oval 6"/>
            <p:cNvSpPr>
              <a:spLocks noChangeArrowheads="1"/>
            </p:cNvSpPr>
            <p:nvPr/>
          </p:nvSpPr>
          <p:spPr bwMode="auto">
            <a:xfrm>
              <a:off x="816" y="2863"/>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17767" name="Oval 7"/>
            <p:cNvSpPr>
              <a:spLocks noChangeArrowheads="1"/>
            </p:cNvSpPr>
            <p:nvPr/>
          </p:nvSpPr>
          <p:spPr bwMode="auto">
            <a:xfrm>
              <a:off x="3373" y="2863"/>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8200" name="Line 8"/>
            <p:cNvSpPr>
              <a:spLocks noChangeShapeType="1"/>
            </p:cNvSpPr>
            <p:nvPr/>
          </p:nvSpPr>
          <p:spPr bwMode="auto">
            <a:xfrm flipV="1">
              <a:off x="1392" y="1642"/>
              <a:ext cx="598" cy="1221"/>
            </a:xfrm>
            <a:prstGeom prst="line">
              <a:avLst/>
            </a:prstGeom>
            <a:noFill/>
            <a:ln w="19050">
              <a:solidFill>
                <a:srgbClr val="000000"/>
              </a:solidFill>
              <a:round/>
              <a:tailEnd type="triangle" w="med" len="med"/>
            </a:ln>
          </p:spPr>
          <p:txBody>
            <a:bodyPr tIns="36000"/>
            <a:lstStyle/>
            <a:p>
              <a:endParaRPr lang="zh-CN" altLang="en-US"/>
            </a:p>
          </p:txBody>
        </p:sp>
        <p:sp>
          <p:nvSpPr>
            <p:cNvPr id="8201" name="Line 9"/>
            <p:cNvSpPr>
              <a:spLocks noChangeShapeType="1"/>
            </p:cNvSpPr>
            <p:nvPr/>
          </p:nvSpPr>
          <p:spPr bwMode="auto">
            <a:xfrm flipH="1">
              <a:off x="1664" y="1885"/>
              <a:ext cx="544" cy="1100"/>
            </a:xfrm>
            <a:prstGeom prst="line">
              <a:avLst/>
            </a:prstGeom>
            <a:noFill/>
            <a:ln w="19050">
              <a:solidFill>
                <a:srgbClr val="000000"/>
              </a:solidFill>
              <a:round/>
              <a:tailEnd type="triangle" w="med" len="med"/>
            </a:ln>
          </p:spPr>
          <p:txBody>
            <a:bodyPr tIns="36000"/>
            <a:lstStyle/>
            <a:p>
              <a:endParaRPr lang="zh-CN" altLang="en-US"/>
            </a:p>
          </p:txBody>
        </p:sp>
        <p:sp>
          <p:nvSpPr>
            <p:cNvPr id="8202" name="Line 10"/>
            <p:cNvSpPr>
              <a:spLocks noChangeShapeType="1"/>
            </p:cNvSpPr>
            <p:nvPr/>
          </p:nvSpPr>
          <p:spPr bwMode="auto">
            <a:xfrm>
              <a:off x="2938" y="1764"/>
              <a:ext cx="761" cy="1099"/>
            </a:xfrm>
            <a:prstGeom prst="line">
              <a:avLst/>
            </a:prstGeom>
            <a:noFill/>
            <a:ln w="19050">
              <a:solidFill>
                <a:srgbClr val="000000"/>
              </a:solidFill>
              <a:round/>
              <a:tailEnd type="triangle" w="med" len="med"/>
            </a:ln>
          </p:spPr>
          <p:txBody>
            <a:bodyPr tIns="36000"/>
            <a:lstStyle/>
            <a:p>
              <a:endParaRPr lang="zh-CN" altLang="en-US"/>
            </a:p>
          </p:txBody>
        </p:sp>
        <p:sp>
          <p:nvSpPr>
            <p:cNvPr id="8203" name="Line 11"/>
            <p:cNvSpPr>
              <a:spLocks noChangeShapeType="1"/>
            </p:cNvSpPr>
            <p:nvPr/>
          </p:nvSpPr>
          <p:spPr bwMode="auto">
            <a:xfrm flipH="1">
              <a:off x="1904" y="3228"/>
              <a:ext cx="1469" cy="0"/>
            </a:xfrm>
            <a:prstGeom prst="line">
              <a:avLst/>
            </a:prstGeom>
            <a:noFill/>
            <a:ln w="19050">
              <a:solidFill>
                <a:srgbClr val="000000"/>
              </a:solidFill>
              <a:round/>
              <a:tailEnd type="triangle" w="med" len="med"/>
            </a:ln>
          </p:spPr>
          <p:txBody>
            <a:bodyPr tIns="36000"/>
            <a:lstStyle/>
            <a:p>
              <a:endParaRPr lang="zh-CN" altLang="en-US"/>
            </a:p>
          </p:txBody>
        </p:sp>
        <p:sp>
          <p:nvSpPr>
            <p:cNvPr id="8204" name="Text Box 12"/>
            <p:cNvSpPr txBox="1">
              <a:spLocks noChangeArrowheads="1"/>
            </p:cNvSpPr>
            <p:nvPr/>
          </p:nvSpPr>
          <p:spPr bwMode="auto">
            <a:xfrm>
              <a:off x="1927" y="1276"/>
              <a:ext cx="1089" cy="490"/>
            </a:xfrm>
            <a:prstGeom prst="rect">
              <a:avLst/>
            </a:prstGeom>
            <a:no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运行态</a:t>
              </a:r>
              <a:endParaRPr kumimoji="0" lang="en-US" altLang="zh-CN" dirty="0">
                <a:solidFill>
                  <a:srgbClr val="660066"/>
                </a:solidFill>
                <a:latin typeface="华文新魏" charset="0"/>
                <a:ea typeface="华文新魏" charset="0"/>
                <a:cs typeface="华文新魏" charset="0"/>
              </a:endParaRPr>
            </a:p>
            <a:p>
              <a:pPr algn="ctr"/>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占用</a:t>
              </a:r>
              <a:r>
                <a:rPr kumimoji="0" lang="en-US" altLang="zh-CN" sz="2000" dirty="0">
                  <a:solidFill>
                    <a:srgbClr val="FF0000"/>
                  </a:solidFill>
                  <a:latin typeface="华文新魏" charset="0"/>
                  <a:ea typeface="华文新魏" charset="0"/>
                  <a:cs typeface="华文新魏" charset="0"/>
                </a:rPr>
                <a:t>CPU</a:t>
              </a:r>
              <a:r>
                <a:rPr kumimoji="0" lang="zh-CN" altLang="en-US" sz="2000" dirty="0">
                  <a:solidFill>
                    <a:srgbClr val="FF0000"/>
                  </a:solidFill>
                  <a:latin typeface="华文新魏" charset="0"/>
                  <a:ea typeface="华文新魏" charset="0"/>
                  <a:cs typeface="华文新魏" charset="0"/>
                </a:rPr>
                <a:t>）</a:t>
              </a:r>
              <a:endParaRPr kumimoji="0" lang="zh-CN" altLang="en-US" sz="2000" dirty="0">
                <a:solidFill>
                  <a:srgbClr val="FF0000"/>
                </a:solidFill>
                <a:latin typeface="华文新魏" charset="0"/>
                <a:ea typeface="华文新魏" charset="0"/>
                <a:cs typeface="华文新魏" charset="0"/>
              </a:endParaRPr>
            </a:p>
          </p:txBody>
        </p:sp>
        <p:sp>
          <p:nvSpPr>
            <p:cNvPr id="8205" name="Text Box 13"/>
            <p:cNvSpPr txBox="1">
              <a:spLocks noChangeArrowheads="1"/>
            </p:cNvSpPr>
            <p:nvPr/>
          </p:nvSpPr>
          <p:spPr bwMode="auto">
            <a:xfrm>
              <a:off x="885" y="2985"/>
              <a:ext cx="997" cy="489"/>
            </a:xfrm>
            <a:prstGeom prst="rect">
              <a:avLst/>
            </a:prstGeom>
            <a:no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就绪态</a:t>
              </a:r>
              <a:endParaRPr kumimoji="0" lang="en-US" altLang="zh-CN" dirty="0">
                <a:solidFill>
                  <a:srgbClr val="660066"/>
                </a:solidFill>
                <a:latin typeface="华文新魏" charset="0"/>
                <a:ea typeface="华文新魏" charset="0"/>
                <a:cs typeface="华文新魏" charset="0"/>
              </a:endParaRPr>
            </a:p>
            <a:p>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等待</a:t>
              </a:r>
              <a:r>
                <a:rPr kumimoji="0" lang="en-US" altLang="zh-CN" sz="2000" dirty="0">
                  <a:solidFill>
                    <a:srgbClr val="FF0000"/>
                  </a:solidFill>
                  <a:latin typeface="华文新魏" charset="0"/>
                  <a:ea typeface="华文新魏" charset="0"/>
                  <a:cs typeface="华文新魏" charset="0"/>
                </a:rPr>
                <a:t>CPU</a:t>
              </a:r>
              <a:r>
                <a:rPr kumimoji="0" lang="zh-CN" altLang="en-US" sz="2000" dirty="0">
                  <a:solidFill>
                    <a:srgbClr val="FF0000"/>
                  </a:solidFill>
                  <a:latin typeface="华文新魏" charset="0"/>
                  <a:ea typeface="华文新魏" charset="0"/>
                  <a:cs typeface="华文新魏" charset="0"/>
                </a:rPr>
                <a:t>）</a:t>
              </a:r>
              <a:endParaRPr kumimoji="0" lang="zh-CN" altLang="en-US" sz="2000" dirty="0">
                <a:solidFill>
                  <a:srgbClr val="FF0000"/>
                </a:solidFill>
                <a:latin typeface="华文新魏" charset="0"/>
                <a:ea typeface="华文新魏" charset="0"/>
                <a:cs typeface="华文新魏" charset="0"/>
              </a:endParaRPr>
            </a:p>
            <a:p>
              <a:pPr algn="ctr"/>
              <a:endParaRPr kumimoji="0" lang="zh-CN" altLang="en-US" dirty="0">
                <a:solidFill>
                  <a:srgbClr val="0000FF"/>
                </a:solidFill>
                <a:latin typeface="华文新魏" charset="0"/>
                <a:ea typeface="华文新魏" charset="0"/>
                <a:cs typeface="华文新魏" charset="0"/>
              </a:endParaRPr>
            </a:p>
          </p:txBody>
        </p:sp>
        <p:sp>
          <p:nvSpPr>
            <p:cNvPr id="8206" name="Text Box 14"/>
            <p:cNvSpPr txBox="1">
              <a:spLocks noChangeArrowheads="1"/>
            </p:cNvSpPr>
            <p:nvPr/>
          </p:nvSpPr>
          <p:spPr bwMode="auto">
            <a:xfrm>
              <a:off x="3379" y="2985"/>
              <a:ext cx="1134" cy="489"/>
            </a:xfrm>
            <a:prstGeom prst="rect">
              <a:avLst/>
            </a:prstGeom>
            <a:no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等待态</a:t>
              </a:r>
              <a:endParaRPr kumimoji="0" lang="en-US" altLang="zh-CN" dirty="0">
                <a:solidFill>
                  <a:srgbClr val="660066"/>
                </a:solidFill>
                <a:latin typeface="华文新魏" charset="0"/>
                <a:ea typeface="华文新魏" charset="0"/>
                <a:cs typeface="华文新魏" charset="0"/>
              </a:endParaRPr>
            </a:p>
            <a:p>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等待事件）</a:t>
              </a:r>
              <a:endParaRPr kumimoji="0" lang="zh-CN" altLang="en-US" sz="2000" dirty="0">
                <a:solidFill>
                  <a:srgbClr val="FF0000"/>
                </a:solidFill>
                <a:latin typeface="华文新魏" charset="0"/>
                <a:ea typeface="华文新魏" charset="0"/>
                <a:cs typeface="华文新魏" charset="0"/>
              </a:endParaRPr>
            </a:p>
            <a:p>
              <a:pPr algn="ctr"/>
              <a:endParaRPr kumimoji="0" lang="zh-CN" altLang="en-US" dirty="0">
                <a:solidFill>
                  <a:srgbClr val="0000FF"/>
                </a:solidFill>
                <a:latin typeface="华文新魏" charset="0"/>
                <a:ea typeface="华文新魏" charset="0"/>
                <a:cs typeface="华文新魏" charset="0"/>
              </a:endParaRPr>
            </a:p>
          </p:txBody>
        </p:sp>
        <p:sp>
          <p:nvSpPr>
            <p:cNvPr id="8207" name="Text Box 15"/>
            <p:cNvSpPr txBox="1">
              <a:spLocks noChangeArrowheads="1"/>
            </p:cNvSpPr>
            <p:nvPr/>
          </p:nvSpPr>
          <p:spPr bwMode="auto">
            <a:xfrm>
              <a:off x="930" y="2033"/>
              <a:ext cx="625" cy="490"/>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被调度运行</a:t>
              </a:r>
              <a:endParaRPr kumimoji="0" lang="zh-CN" altLang="en-US" dirty="0">
                <a:solidFill>
                  <a:srgbClr val="0000FF"/>
                </a:solidFill>
                <a:latin typeface="华文新魏" charset="0"/>
                <a:ea typeface="华文新魏" charset="0"/>
                <a:cs typeface="华文新魏" charset="0"/>
              </a:endParaRPr>
            </a:p>
          </p:txBody>
        </p:sp>
        <p:sp>
          <p:nvSpPr>
            <p:cNvPr id="8208" name="Text Box 16"/>
            <p:cNvSpPr txBox="1">
              <a:spLocks noChangeArrowheads="1"/>
            </p:cNvSpPr>
            <p:nvPr/>
          </p:nvSpPr>
          <p:spPr bwMode="auto">
            <a:xfrm>
              <a:off x="2099" y="2160"/>
              <a:ext cx="600" cy="490"/>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时间片用完</a:t>
              </a:r>
              <a:endParaRPr kumimoji="0" lang="zh-CN" altLang="en-US" dirty="0">
                <a:solidFill>
                  <a:srgbClr val="0000FF"/>
                </a:solidFill>
                <a:latin typeface="华文新魏" charset="0"/>
                <a:ea typeface="华文新魏" charset="0"/>
                <a:cs typeface="华文新魏" charset="0"/>
              </a:endParaRPr>
            </a:p>
          </p:txBody>
        </p:sp>
        <p:sp>
          <p:nvSpPr>
            <p:cNvPr id="8209" name="Text Box 17"/>
            <p:cNvSpPr txBox="1">
              <a:spLocks noChangeArrowheads="1"/>
            </p:cNvSpPr>
            <p:nvPr/>
          </p:nvSpPr>
          <p:spPr bwMode="auto">
            <a:xfrm>
              <a:off x="3424" y="2087"/>
              <a:ext cx="1197" cy="345"/>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出现等待事件</a:t>
              </a:r>
              <a:endParaRPr kumimoji="0" lang="zh-CN" altLang="en-US" dirty="0">
                <a:solidFill>
                  <a:srgbClr val="0000FF"/>
                </a:solidFill>
                <a:latin typeface="华文新魏" charset="0"/>
                <a:ea typeface="华文新魏" charset="0"/>
                <a:cs typeface="华文新魏" charset="0"/>
              </a:endParaRPr>
            </a:p>
          </p:txBody>
        </p:sp>
        <p:sp>
          <p:nvSpPr>
            <p:cNvPr id="8210" name="Text Box 18"/>
            <p:cNvSpPr txBox="1">
              <a:spLocks noChangeArrowheads="1"/>
            </p:cNvSpPr>
            <p:nvPr/>
          </p:nvSpPr>
          <p:spPr bwMode="auto">
            <a:xfrm>
              <a:off x="2099" y="3350"/>
              <a:ext cx="1197" cy="346"/>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solidFill>
                    <a:srgbClr val="0000FF"/>
                  </a:solidFill>
                  <a:latin typeface="华文新魏" charset="0"/>
                  <a:ea typeface="华文新魏" charset="0"/>
                  <a:cs typeface="华文新魏" charset="0"/>
                </a:rPr>
                <a:t>等待事件结束</a:t>
              </a:r>
              <a:endParaRPr kumimoji="0" lang="zh-CN" altLang="en-US">
                <a:solidFill>
                  <a:srgbClr val="0000FF"/>
                </a:solidFill>
                <a:latin typeface="华文新魏" charset="0"/>
                <a:ea typeface="华文新魏" charset="0"/>
                <a:cs typeface="华文新魏" charset="0"/>
              </a:endParaRP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进程状态和转换</a:t>
            </a:r>
            <a:endParaRPr kumimoji="1" lang="zh-CN" altLang="en-US" dirty="0"/>
          </a:p>
        </p:txBody>
      </p:sp>
      <p:sp>
        <p:nvSpPr>
          <p:cNvPr id="19"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p:nvPr/>
        </p:nvSpPr>
        <p:spPr bwMode="auto">
          <a:xfrm>
            <a:off x="179512" y="1268760"/>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latin typeface="华文新魏" charset="0"/>
                <a:ea typeface="华文新魏" charset="0"/>
                <a:cs typeface="华文新魏" charset="0"/>
              </a:rPr>
              <a:t>进程五态模型及其状态转换</a:t>
            </a:r>
            <a:endParaRPr kumimoji="1" lang="zh-CN" altLang="en-US" dirty="0"/>
          </a:p>
        </p:txBody>
      </p:sp>
      <p:sp>
        <p:nvSpPr>
          <p:cNvPr id="9219" name="Rectangle 3"/>
          <p:cNvSpPr>
            <a:spLocks noGrp="1" noChangeArrowheads="1"/>
          </p:cNvSpPr>
          <p:nvPr>
            <p:ph type="body" idx="1"/>
          </p:nvPr>
        </p:nvSpPr>
        <p:spPr>
          <a:xfrm>
            <a:off x="838200" y="1295400"/>
            <a:ext cx="8153400" cy="5105400"/>
          </a:xfrm>
        </p:spPr>
        <p:txBody>
          <a:bodyPr/>
          <a:lstStyle/>
          <a:p>
            <a:pPr algn="just" eaLnBrk="1" hangingPunct="1">
              <a:buFontTx/>
              <a:buNone/>
            </a:pPr>
            <a:endParaRPr lang="en-US" altLang="zh-CN" sz="3600">
              <a:solidFill>
                <a:srgbClr val="0000FF"/>
              </a:solidFill>
              <a:latin typeface="仿宋_GB2312" charset="0"/>
              <a:ea typeface="仿宋_GB2312" charset="0"/>
              <a:cs typeface="仿宋_GB2312" charset="0"/>
            </a:endParaRPr>
          </a:p>
          <a:p>
            <a:pPr eaLnBrk="1" hangingPunct="1"/>
            <a:endParaRPr lang="en-US" altLang="zh-CN">
              <a:latin typeface="仿宋_GB2312" charset="0"/>
              <a:ea typeface="仿宋_GB2312" charset="0"/>
              <a:cs typeface="仿宋_GB2312" charset="0"/>
            </a:endParaRPr>
          </a:p>
        </p:txBody>
      </p:sp>
      <p:grpSp>
        <p:nvGrpSpPr>
          <p:cNvPr id="9220" name="Group 26"/>
          <p:cNvGrpSpPr/>
          <p:nvPr/>
        </p:nvGrpSpPr>
        <p:grpSpPr bwMode="auto">
          <a:xfrm>
            <a:off x="971600" y="1772816"/>
            <a:ext cx="7181800" cy="4578498"/>
            <a:chOff x="432" y="864"/>
            <a:chExt cx="4704" cy="316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19814" name="Oval 6"/>
            <p:cNvSpPr>
              <a:spLocks noChangeArrowheads="1"/>
            </p:cNvSpPr>
            <p:nvPr/>
          </p:nvSpPr>
          <p:spPr bwMode="auto">
            <a:xfrm>
              <a:off x="1234" y="3069"/>
              <a:ext cx="907"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solidFill>
                  <a:srgbClr val="660066"/>
                </a:solidFill>
                <a:latin typeface="Times New Roman" panose="02020603050405020304" pitchFamily="18" charset="0"/>
                <a:ea typeface="宋体" panose="02010600030101010101" pitchFamily="2" charset="-122"/>
                <a:cs typeface="+mn-cs"/>
              </a:endParaRPr>
            </a:p>
          </p:txBody>
        </p:sp>
        <p:sp>
          <p:nvSpPr>
            <p:cNvPr id="119815" name="Oval 7"/>
            <p:cNvSpPr>
              <a:spLocks noChangeArrowheads="1"/>
            </p:cNvSpPr>
            <p:nvPr/>
          </p:nvSpPr>
          <p:spPr bwMode="auto">
            <a:xfrm>
              <a:off x="3403" y="3019"/>
              <a:ext cx="908"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9224" name="Line 8"/>
            <p:cNvSpPr>
              <a:spLocks noChangeShapeType="1"/>
            </p:cNvSpPr>
            <p:nvPr/>
          </p:nvSpPr>
          <p:spPr bwMode="auto">
            <a:xfrm flipV="1">
              <a:off x="1741" y="1504"/>
              <a:ext cx="499" cy="1599"/>
            </a:xfrm>
            <a:prstGeom prst="line">
              <a:avLst/>
            </a:prstGeom>
            <a:noFill/>
            <a:ln w="19050">
              <a:solidFill>
                <a:srgbClr val="000000"/>
              </a:solidFill>
              <a:round/>
              <a:tailEnd type="triangle" w="med" len="med"/>
            </a:ln>
          </p:spPr>
          <p:txBody>
            <a:bodyPr tIns="36000"/>
            <a:lstStyle/>
            <a:p>
              <a:endParaRPr lang="zh-CN" altLang="en-US"/>
            </a:p>
          </p:txBody>
        </p:sp>
        <p:sp>
          <p:nvSpPr>
            <p:cNvPr id="9225" name="Line 9"/>
            <p:cNvSpPr>
              <a:spLocks noChangeShapeType="1"/>
            </p:cNvSpPr>
            <p:nvPr/>
          </p:nvSpPr>
          <p:spPr bwMode="auto">
            <a:xfrm flipH="1">
              <a:off x="1968" y="1824"/>
              <a:ext cx="453" cy="1440"/>
            </a:xfrm>
            <a:prstGeom prst="line">
              <a:avLst/>
            </a:prstGeom>
            <a:noFill/>
            <a:ln w="19050">
              <a:solidFill>
                <a:srgbClr val="000000"/>
              </a:solidFill>
              <a:round/>
              <a:tailEnd type="triangle" w="med" len="med"/>
            </a:ln>
          </p:spPr>
          <p:txBody>
            <a:bodyPr tIns="36000"/>
            <a:lstStyle/>
            <a:p>
              <a:endParaRPr lang="zh-CN" altLang="en-US"/>
            </a:p>
          </p:txBody>
        </p:sp>
        <p:sp>
          <p:nvSpPr>
            <p:cNvPr id="9226" name="Line 10"/>
            <p:cNvSpPr>
              <a:spLocks noChangeShapeType="1"/>
            </p:cNvSpPr>
            <p:nvPr/>
          </p:nvSpPr>
          <p:spPr bwMode="auto">
            <a:xfrm>
              <a:off x="3020" y="1665"/>
              <a:ext cx="636" cy="1438"/>
            </a:xfrm>
            <a:prstGeom prst="line">
              <a:avLst/>
            </a:prstGeom>
            <a:noFill/>
            <a:ln w="19050">
              <a:solidFill>
                <a:srgbClr val="000000"/>
              </a:solidFill>
              <a:round/>
              <a:tailEnd type="triangle" w="med" len="med"/>
            </a:ln>
          </p:spPr>
          <p:txBody>
            <a:bodyPr tIns="36000"/>
            <a:lstStyle/>
            <a:p>
              <a:endParaRPr lang="zh-CN" altLang="en-US"/>
            </a:p>
          </p:txBody>
        </p:sp>
        <p:sp>
          <p:nvSpPr>
            <p:cNvPr id="9227" name="Line 11"/>
            <p:cNvSpPr>
              <a:spLocks noChangeShapeType="1"/>
            </p:cNvSpPr>
            <p:nvPr/>
          </p:nvSpPr>
          <p:spPr bwMode="auto">
            <a:xfrm flipH="1">
              <a:off x="2159" y="3583"/>
              <a:ext cx="1225" cy="0"/>
            </a:xfrm>
            <a:prstGeom prst="line">
              <a:avLst/>
            </a:prstGeom>
            <a:noFill/>
            <a:ln w="19050">
              <a:solidFill>
                <a:srgbClr val="000000"/>
              </a:solidFill>
              <a:round/>
              <a:tailEnd type="triangle" w="med" len="med"/>
            </a:ln>
          </p:spPr>
          <p:txBody>
            <a:bodyPr tIns="36000"/>
            <a:lstStyle/>
            <a:p>
              <a:endParaRPr lang="zh-CN" altLang="en-US"/>
            </a:p>
          </p:txBody>
        </p:sp>
        <p:sp>
          <p:nvSpPr>
            <p:cNvPr id="9228" name="Text Box 12"/>
            <p:cNvSpPr txBox="1">
              <a:spLocks noChangeArrowheads="1"/>
            </p:cNvSpPr>
            <p:nvPr/>
          </p:nvSpPr>
          <p:spPr bwMode="auto">
            <a:xfrm>
              <a:off x="2421" y="1027"/>
              <a:ext cx="545" cy="641"/>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运行态</a:t>
              </a:r>
              <a:endParaRPr kumimoji="0" lang="zh-CN" altLang="en-US" dirty="0">
                <a:solidFill>
                  <a:srgbClr val="660066"/>
                </a:solidFill>
                <a:latin typeface="华文新魏" charset="0"/>
                <a:ea typeface="华文新魏" charset="0"/>
                <a:cs typeface="华文新魏" charset="0"/>
              </a:endParaRPr>
            </a:p>
          </p:txBody>
        </p:sp>
        <p:sp>
          <p:nvSpPr>
            <p:cNvPr id="9229" name="Text Box 13"/>
            <p:cNvSpPr txBox="1">
              <a:spLocks noChangeArrowheads="1"/>
            </p:cNvSpPr>
            <p:nvPr/>
          </p:nvSpPr>
          <p:spPr bwMode="auto">
            <a:xfrm>
              <a:off x="1468" y="3264"/>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就绪态</a:t>
              </a:r>
              <a:endParaRPr kumimoji="0" lang="zh-CN" altLang="en-US" dirty="0">
                <a:solidFill>
                  <a:srgbClr val="660066"/>
                </a:solidFill>
                <a:latin typeface="华文新魏" charset="0"/>
                <a:ea typeface="华文新魏" charset="0"/>
                <a:cs typeface="华文新魏" charset="0"/>
              </a:endParaRPr>
            </a:p>
          </p:txBody>
        </p:sp>
        <p:sp>
          <p:nvSpPr>
            <p:cNvPr id="9230" name="Text Box 14"/>
            <p:cNvSpPr txBox="1">
              <a:spLocks noChangeArrowheads="1"/>
            </p:cNvSpPr>
            <p:nvPr/>
          </p:nvSpPr>
          <p:spPr bwMode="auto">
            <a:xfrm>
              <a:off x="3600" y="3264"/>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等待态</a:t>
              </a:r>
              <a:endParaRPr kumimoji="0" lang="zh-CN" altLang="en-US" dirty="0">
                <a:solidFill>
                  <a:srgbClr val="660066"/>
                </a:solidFill>
                <a:latin typeface="华文新魏" charset="0"/>
                <a:ea typeface="华文新魏" charset="0"/>
                <a:cs typeface="华文新魏" charset="0"/>
              </a:endParaRPr>
            </a:p>
          </p:txBody>
        </p:sp>
        <p:sp>
          <p:nvSpPr>
            <p:cNvPr id="9231" name="Text Box 15"/>
            <p:cNvSpPr txBox="1">
              <a:spLocks noChangeArrowheads="1"/>
            </p:cNvSpPr>
            <p:nvPr/>
          </p:nvSpPr>
          <p:spPr bwMode="auto">
            <a:xfrm>
              <a:off x="1559" y="1984"/>
              <a:ext cx="318" cy="641"/>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solidFill>
                    <a:srgbClr val="0000FF"/>
                  </a:solidFill>
                  <a:latin typeface="华文新魏" charset="0"/>
                  <a:ea typeface="华文新魏" charset="0"/>
                  <a:cs typeface="华文新魏" charset="0"/>
                </a:rPr>
                <a:t>选中</a:t>
              </a:r>
              <a:endParaRPr kumimoji="0" lang="zh-CN" altLang="en-US">
                <a:solidFill>
                  <a:srgbClr val="0000FF"/>
                </a:solidFill>
                <a:latin typeface="华文新魏" charset="0"/>
                <a:ea typeface="华文新魏" charset="0"/>
                <a:cs typeface="华文新魏" charset="0"/>
              </a:endParaRPr>
            </a:p>
          </p:txBody>
        </p:sp>
        <p:sp>
          <p:nvSpPr>
            <p:cNvPr id="9232" name="Text Box 16"/>
            <p:cNvSpPr txBox="1">
              <a:spLocks noChangeArrowheads="1"/>
            </p:cNvSpPr>
            <p:nvPr/>
          </p:nvSpPr>
          <p:spPr bwMode="auto">
            <a:xfrm>
              <a:off x="2331" y="2109"/>
              <a:ext cx="318" cy="634"/>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落选</a:t>
              </a:r>
              <a:endParaRPr kumimoji="0" lang="zh-CN" altLang="en-US" dirty="0">
                <a:solidFill>
                  <a:srgbClr val="0000FF"/>
                </a:solidFill>
                <a:latin typeface="华文新魏" charset="0"/>
                <a:ea typeface="华文新魏" charset="0"/>
                <a:cs typeface="华文新魏" charset="0"/>
              </a:endParaRPr>
            </a:p>
          </p:txBody>
        </p:sp>
        <p:sp>
          <p:nvSpPr>
            <p:cNvPr id="9233" name="Text Box 17"/>
            <p:cNvSpPr txBox="1">
              <a:spLocks noChangeArrowheads="1"/>
            </p:cNvSpPr>
            <p:nvPr/>
          </p:nvSpPr>
          <p:spPr bwMode="auto">
            <a:xfrm>
              <a:off x="3451" y="1984"/>
              <a:ext cx="1003" cy="494"/>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出现等待</a:t>
              </a:r>
              <a:endParaRPr kumimoji="0" lang="zh-CN" altLang="en-US" dirty="0">
                <a:solidFill>
                  <a:srgbClr val="0000FF"/>
                </a:solidFill>
                <a:latin typeface="华文新魏" charset="0"/>
                <a:ea typeface="华文新魏" charset="0"/>
                <a:cs typeface="华文新魏" charset="0"/>
              </a:endParaRPr>
            </a:p>
            <a:p>
              <a:pPr algn="ctr"/>
              <a:r>
                <a:rPr kumimoji="0" lang="zh-CN" altLang="en-US" dirty="0">
                  <a:solidFill>
                    <a:srgbClr val="0000FF"/>
                  </a:solidFill>
                  <a:latin typeface="华文新魏" charset="0"/>
                  <a:ea typeface="华文新魏" charset="0"/>
                  <a:cs typeface="华文新魏" charset="0"/>
                </a:rPr>
                <a:t>事件</a:t>
              </a:r>
              <a:endParaRPr kumimoji="0" lang="zh-CN" altLang="en-US" dirty="0">
                <a:solidFill>
                  <a:srgbClr val="0000FF"/>
                </a:solidFill>
                <a:latin typeface="华文新魏" charset="0"/>
                <a:ea typeface="华文新魏" charset="0"/>
                <a:cs typeface="华文新魏" charset="0"/>
              </a:endParaRPr>
            </a:p>
          </p:txBody>
        </p:sp>
        <p:sp>
          <p:nvSpPr>
            <p:cNvPr id="9234" name="Text Box 18"/>
            <p:cNvSpPr txBox="1">
              <a:spLocks noChangeArrowheads="1"/>
            </p:cNvSpPr>
            <p:nvPr/>
          </p:nvSpPr>
          <p:spPr bwMode="auto">
            <a:xfrm>
              <a:off x="2225" y="3005"/>
              <a:ext cx="1063" cy="548"/>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等待事件</a:t>
              </a:r>
              <a:endParaRPr kumimoji="0" lang="zh-CN" altLang="en-US" dirty="0">
                <a:solidFill>
                  <a:srgbClr val="0000FF"/>
                </a:solidFill>
                <a:latin typeface="华文新魏" charset="0"/>
                <a:ea typeface="华文新魏" charset="0"/>
                <a:cs typeface="华文新魏" charset="0"/>
              </a:endParaRPr>
            </a:p>
            <a:p>
              <a:pPr algn="ctr"/>
              <a:r>
                <a:rPr kumimoji="0" lang="zh-CN" altLang="en-US" dirty="0">
                  <a:solidFill>
                    <a:srgbClr val="0000FF"/>
                  </a:solidFill>
                  <a:latin typeface="华文新魏" charset="0"/>
                  <a:ea typeface="华文新魏" charset="0"/>
                  <a:cs typeface="华文新魏" charset="0"/>
                </a:rPr>
                <a:t>结束</a:t>
              </a:r>
              <a:endParaRPr kumimoji="0" lang="zh-CN" altLang="en-US" dirty="0">
                <a:solidFill>
                  <a:srgbClr val="0000FF"/>
                </a:solidFill>
                <a:latin typeface="华文新魏" charset="0"/>
                <a:ea typeface="华文新魏" charset="0"/>
                <a:cs typeface="华文新魏" charset="0"/>
              </a:endParaRP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9236" name="Text Box 20"/>
            <p:cNvSpPr txBox="1">
              <a:spLocks noChangeArrowheads="1"/>
            </p:cNvSpPr>
            <p:nvPr/>
          </p:nvSpPr>
          <p:spPr bwMode="auto">
            <a:xfrm>
              <a:off x="640" y="1025"/>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FF0000"/>
                  </a:solidFill>
                  <a:latin typeface="华文新魏" charset="0"/>
                  <a:ea typeface="华文新魏" charset="0"/>
                  <a:cs typeface="华文新魏" charset="0"/>
                </a:rPr>
                <a:t>新建态</a:t>
              </a:r>
              <a:endParaRPr kumimoji="0" lang="zh-CN" altLang="en-US" dirty="0">
                <a:solidFill>
                  <a:srgbClr val="FF0000"/>
                </a:solidFill>
                <a:latin typeface="华文新魏" charset="0"/>
                <a:ea typeface="华文新魏" charset="0"/>
                <a:cs typeface="华文新魏" charset="0"/>
              </a:endParaRP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9238" name="Text Box 22"/>
            <p:cNvSpPr txBox="1">
              <a:spLocks noChangeArrowheads="1"/>
            </p:cNvSpPr>
            <p:nvPr/>
          </p:nvSpPr>
          <p:spPr bwMode="auto">
            <a:xfrm>
              <a:off x="4436" y="1025"/>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FF0000"/>
                  </a:solidFill>
                  <a:latin typeface="华文新魏" charset="0"/>
                  <a:ea typeface="华文新魏" charset="0"/>
                  <a:cs typeface="华文新魏" charset="0"/>
                </a:rPr>
                <a:t>终止态</a:t>
              </a:r>
              <a:endParaRPr kumimoji="0" lang="zh-CN" altLang="en-US" dirty="0">
                <a:solidFill>
                  <a:srgbClr val="FF0000"/>
                </a:solidFill>
                <a:latin typeface="华文新魏" charset="0"/>
                <a:ea typeface="华文新魏" charset="0"/>
                <a:cs typeface="华文新魏" charset="0"/>
              </a:endParaRPr>
            </a:p>
          </p:txBody>
        </p:sp>
        <p:sp>
          <p:nvSpPr>
            <p:cNvPr id="9239" name="Line 23"/>
            <p:cNvSpPr>
              <a:spLocks noChangeShapeType="1"/>
            </p:cNvSpPr>
            <p:nvPr/>
          </p:nvSpPr>
          <p:spPr bwMode="auto">
            <a:xfrm>
              <a:off x="1090" y="1827"/>
              <a:ext cx="461" cy="1285"/>
            </a:xfrm>
            <a:prstGeom prst="line">
              <a:avLst/>
            </a:prstGeom>
            <a:noFill/>
            <a:ln w="19050">
              <a:solidFill>
                <a:srgbClr val="000000"/>
              </a:solidFill>
              <a:round/>
              <a:tailEnd type="triangle" w="med" len="med"/>
            </a:ln>
          </p:spPr>
          <p:txBody>
            <a:bodyPr tIns="36000"/>
            <a:lstStyle/>
            <a:p>
              <a:endParaRPr lang="zh-CN" altLang="en-US"/>
            </a:p>
          </p:txBody>
        </p:sp>
        <p:sp>
          <p:nvSpPr>
            <p:cNvPr id="9240" name="Line 24"/>
            <p:cNvSpPr>
              <a:spLocks noChangeShapeType="1"/>
            </p:cNvSpPr>
            <p:nvPr/>
          </p:nvSpPr>
          <p:spPr bwMode="auto">
            <a:xfrm>
              <a:off x="3123" y="1308"/>
              <a:ext cx="1109" cy="0"/>
            </a:xfrm>
            <a:prstGeom prst="line">
              <a:avLst/>
            </a:prstGeom>
            <a:noFill/>
            <a:ln w="19050">
              <a:solidFill>
                <a:srgbClr val="000000"/>
              </a:solidFill>
              <a:round/>
              <a:tailEnd type="triangle" w="med" len="med"/>
            </a:ln>
          </p:spPr>
          <p:txBody>
            <a:bodyPr tIns="36000"/>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进程状态和转换</a:t>
            </a:r>
            <a:endParaRPr kumimoji="1" lang="zh-CN" altLang="en-US" dirty="0"/>
          </a:p>
        </p:txBody>
      </p:sp>
      <p:sp>
        <p:nvSpPr>
          <p:cNvPr id="2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进程的挂起</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挂起状态引入原因</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为了让某些进程暂时不参与低级调度，释放它占有的资源，以</a:t>
            </a:r>
            <a:r>
              <a:rPr lang="zh-CN" altLang="en-US" dirty="0">
                <a:solidFill>
                  <a:srgbClr val="FF0000"/>
                </a:solidFill>
                <a:latin typeface="华文新魏" charset="0"/>
                <a:ea typeface="华文新魏" charset="0"/>
                <a:cs typeface="华文新魏" charset="0"/>
              </a:rPr>
              <a:t>平滑系统负荷</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进程挂起的原因多种多样，如</a:t>
            </a:r>
            <a:endParaRPr lang="en-US" altLang="zh-CN" dirty="0">
              <a:latin typeface="华文新魏" charset="0"/>
              <a:ea typeface="华文新魏" charset="0"/>
              <a:cs typeface="华文新魏" charset="0"/>
            </a:endParaRPr>
          </a:p>
          <a:p>
            <a:pPr lvl="1"/>
            <a:r>
              <a:rPr lang="zh-CN" altLang="zh-CN" dirty="0">
                <a:solidFill>
                  <a:srgbClr val="FF0000"/>
                </a:solidFill>
              </a:rPr>
              <a:t>内存资源</a:t>
            </a:r>
            <a:r>
              <a:rPr lang="zh-CN" altLang="zh-CN" dirty="0"/>
              <a:t>已经</a:t>
            </a:r>
            <a:r>
              <a:rPr lang="zh-CN" altLang="zh-CN" dirty="0">
                <a:solidFill>
                  <a:srgbClr val="FF0000"/>
                </a:solidFill>
              </a:rPr>
              <a:t>不能满足</a:t>
            </a:r>
            <a:r>
              <a:rPr lang="zh-CN" altLang="zh-CN" dirty="0"/>
              <a:t>进程运行的要求，此时必须把某些进程挂起</a:t>
            </a:r>
            <a:r>
              <a:rPr lang="en-US" altLang="zh-CN" dirty="0"/>
              <a:t>(suspend)</a:t>
            </a:r>
            <a:r>
              <a:rPr lang="zh-CN" altLang="zh-CN" dirty="0"/>
              <a:t>，对换到磁盘对换区中</a:t>
            </a:r>
            <a:endParaRPr lang="en-US" altLang="zh-CN" dirty="0"/>
          </a:p>
          <a:p>
            <a:pPr lvl="1"/>
            <a:r>
              <a:rPr lang="zh-CN" altLang="zh-CN" dirty="0"/>
              <a:t>可能系统</a:t>
            </a:r>
            <a:r>
              <a:rPr lang="zh-CN" altLang="zh-CN" dirty="0">
                <a:solidFill>
                  <a:srgbClr val="FF0000"/>
                </a:solidFill>
              </a:rPr>
              <a:t>出现故障</a:t>
            </a:r>
            <a:r>
              <a:rPr lang="zh-CN" altLang="zh-CN" dirty="0"/>
              <a:t>，需要暂时挂起一些进程，以便故障消除后，再解除挂起并恢复进程运行</a:t>
            </a:r>
            <a:endParaRPr lang="en-US" altLang="zh-CN" dirty="0"/>
          </a:p>
          <a:p>
            <a:pPr lvl="1"/>
            <a:r>
              <a:rPr lang="zh-CN" altLang="zh-CN" dirty="0"/>
              <a:t>用户</a:t>
            </a:r>
            <a:r>
              <a:rPr lang="zh-CN" altLang="zh-CN" dirty="0">
                <a:solidFill>
                  <a:srgbClr val="FF0000"/>
                </a:solidFill>
              </a:rPr>
              <a:t>调试程序过程</a:t>
            </a:r>
            <a:r>
              <a:rPr lang="zh-CN" altLang="zh-CN" dirty="0"/>
              <a:t>中，可以请求挂起他的进程，以便进行某种检查和修改 </a:t>
            </a:r>
            <a:endParaRPr lang="zh-CN" altLang="en-US" dirty="0">
              <a:latin typeface="华文新魏" charset="0"/>
              <a:ea typeface="华文新魏" charset="0"/>
              <a:cs typeface="华文新魏" charset="0"/>
            </a:endParaRPr>
          </a:p>
          <a:p>
            <a:pPr marL="457200" indent="-457200" eaLnBrk="1" hangingPunct="1">
              <a:buFontTx/>
              <a:buNone/>
            </a:pP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066800" y="1600200"/>
            <a:ext cx="7772400" cy="5257800"/>
          </a:xfrm>
        </p:spPr>
        <p:txBody>
          <a:bodyPr/>
          <a:lstStyle/>
          <a:p>
            <a:pPr eaLnBrk="1" hangingPunct="1">
              <a:buFontTx/>
              <a:buNone/>
            </a:pPr>
            <a:r>
              <a:rPr lang="en-US" altLang="zh-CN">
                <a:latin typeface="仿宋_GB2312" charset="0"/>
                <a:ea typeface="仿宋_GB2312" charset="0"/>
                <a:cs typeface="仿宋_GB2312" charset="0"/>
              </a:rPr>
              <a:t> </a:t>
            </a:r>
            <a:endParaRPr lang="en-US" altLang="zh-CN">
              <a:latin typeface="仿宋_GB2312" charset="0"/>
              <a:ea typeface="仿宋_GB2312" charset="0"/>
              <a:cs typeface="仿宋_GB2312" charset="0"/>
            </a:endParaRPr>
          </a:p>
        </p:txBody>
      </p:sp>
      <p:grpSp>
        <p:nvGrpSpPr>
          <p:cNvPr id="11268" name="Group 53"/>
          <p:cNvGrpSpPr/>
          <p:nvPr/>
        </p:nvGrpSpPr>
        <p:grpSpPr bwMode="auto">
          <a:xfrm>
            <a:off x="848444" y="1444625"/>
            <a:ext cx="6819900" cy="4721225"/>
            <a:chOff x="264" y="910"/>
            <a:chExt cx="4296" cy="2974"/>
          </a:xfrm>
        </p:grpSpPr>
        <p:sp>
          <p:nvSpPr>
            <p:cNvPr id="11269" name="Text Box 5"/>
            <p:cNvSpPr txBox="1">
              <a:spLocks noChangeArrowheads="1"/>
            </p:cNvSpPr>
            <p:nvPr/>
          </p:nvSpPr>
          <p:spPr bwMode="auto">
            <a:xfrm>
              <a:off x="2655" y="1364"/>
              <a:ext cx="262" cy="272"/>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挂起</a:t>
              </a:r>
              <a:endParaRPr kumimoji="0" lang="zh-CN" altLang="en-US" sz="1600" dirty="0">
                <a:solidFill>
                  <a:srgbClr val="008000"/>
                </a:solidFill>
                <a:latin typeface="华文新魏" charset="0"/>
                <a:ea typeface="华文新魏" charset="0"/>
                <a:cs typeface="华文新魏" charset="0"/>
              </a:endParaRPr>
            </a:p>
          </p:txBody>
        </p:sp>
        <p:sp>
          <p:nvSpPr>
            <p:cNvPr id="11270" name="Line 6"/>
            <p:cNvSpPr>
              <a:spLocks noChangeShapeType="1"/>
            </p:cNvSpPr>
            <p:nvPr/>
          </p:nvSpPr>
          <p:spPr bwMode="auto">
            <a:xfrm flipH="1" flipV="1">
              <a:off x="2319" y="1166"/>
              <a:ext cx="1507" cy="0"/>
            </a:xfrm>
            <a:prstGeom prst="line">
              <a:avLst/>
            </a:prstGeom>
            <a:noFill/>
            <a:ln w="19050">
              <a:solidFill>
                <a:srgbClr val="660066"/>
              </a:solidFill>
              <a:round/>
              <a:tailEnd type="triangle" w="sm" len="med"/>
            </a:ln>
          </p:spPr>
          <p:txBody>
            <a:bodyPr tIns="36000"/>
            <a:lstStyle/>
            <a:p>
              <a:endParaRPr lang="zh-CN" altLang="en-US"/>
            </a:p>
          </p:txBody>
        </p:sp>
        <p:sp>
          <p:nvSpPr>
            <p:cNvPr id="11271" name="Text Box 7"/>
            <p:cNvSpPr txBox="1">
              <a:spLocks noChangeArrowheads="1"/>
            </p:cNvSpPr>
            <p:nvPr/>
          </p:nvSpPr>
          <p:spPr bwMode="auto">
            <a:xfrm>
              <a:off x="2614" y="910"/>
              <a:ext cx="852" cy="207"/>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660066"/>
                  </a:solidFill>
                  <a:latin typeface="华文新魏" charset="0"/>
                  <a:ea typeface="华文新魏" charset="0"/>
                  <a:cs typeface="华文新魏" charset="0"/>
                </a:rPr>
                <a:t>等待事件结束</a:t>
              </a:r>
              <a:endParaRPr kumimoji="0" lang="zh-CN" altLang="en-US" sz="1600" dirty="0">
                <a:solidFill>
                  <a:srgbClr val="660066"/>
                </a:solidFill>
                <a:latin typeface="华文新魏" charset="0"/>
                <a:ea typeface="华文新魏" charset="0"/>
                <a:cs typeface="华文新魏" charset="0"/>
              </a:endParaRPr>
            </a:p>
          </p:txBody>
        </p:sp>
        <p:sp>
          <p:nvSpPr>
            <p:cNvPr id="11272" name="Text Box 8"/>
            <p:cNvSpPr txBox="1">
              <a:spLocks noChangeArrowheads="1"/>
            </p:cNvSpPr>
            <p:nvPr/>
          </p:nvSpPr>
          <p:spPr bwMode="auto">
            <a:xfrm>
              <a:off x="3250" y="2704"/>
              <a:ext cx="584" cy="377"/>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00FF"/>
                  </a:solidFill>
                  <a:latin typeface="华文新魏" charset="0"/>
                  <a:ea typeface="华文新魏" charset="0"/>
                  <a:cs typeface="华文新魏" charset="0"/>
                </a:rPr>
                <a:t>出现等待事件</a:t>
              </a:r>
              <a:endParaRPr kumimoji="0" lang="zh-CN" altLang="en-US" sz="1600" dirty="0">
                <a:solidFill>
                  <a:srgbClr val="0000FF"/>
                </a:solidFill>
                <a:latin typeface="华文新魏" charset="0"/>
                <a:ea typeface="华文新魏" charset="0"/>
                <a:cs typeface="华文新魏" charset="0"/>
              </a:endParaRPr>
            </a:p>
          </p:txBody>
        </p:sp>
        <p:sp>
          <p:nvSpPr>
            <p:cNvPr id="11273" name="Text Box 9"/>
            <p:cNvSpPr txBox="1">
              <a:spLocks noChangeArrowheads="1"/>
            </p:cNvSpPr>
            <p:nvPr/>
          </p:nvSpPr>
          <p:spPr bwMode="auto">
            <a:xfrm>
              <a:off x="1474" y="2045"/>
              <a:ext cx="429" cy="342"/>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解除挂起</a:t>
              </a:r>
              <a:endParaRPr kumimoji="0" lang="zh-CN" altLang="en-US" sz="1600" dirty="0">
                <a:solidFill>
                  <a:srgbClr val="008000"/>
                </a:solidFill>
                <a:latin typeface="华文新魏" charset="0"/>
                <a:ea typeface="华文新魏" charset="0"/>
                <a:cs typeface="华文新魏" charset="0"/>
              </a:endParaRPr>
            </a:p>
          </p:txBody>
        </p:sp>
        <p:sp>
          <p:nvSpPr>
            <p:cNvPr id="11274" name="Text Box 10"/>
            <p:cNvSpPr txBox="1">
              <a:spLocks noChangeArrowheads="1"/>
            </p:cNvSpPr>
            <p:nvPr/>
          </p:nvSpPr>
          <p:spPr bwMode="auto">
            <a:xfrm>
              <a:off x="2000" y="2120"/>
              <a:ext cx="262"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挂起</a:t>
              </a:r>
              <a:endParaRPr kumimoji="0" lang="zh-CN" altLang="en-US" sz="1600" dirty="0">
                <a:solidFill>
                  <a:srgbClr val="008000"/>
                </a:solidFill>
                <a:latin typeface="华文新魏" charset="0"/>
                <a:ea typeface="华文新魏" charset="0"/>
                <a:cs typeface="华文新魏" charset="0"/>
              </a:endParaRPr>
            </a:p>
          </p:txBody>
        </p:sp>
        <p:sp>
          <p:nvSpPr>
            <p:cNvPr id="11275" name="Text Box 11"/>
            <p:cNvSpPr txBox="1">
              <a:spLocks noChangeArrowheads="1"/>
            </p:cNvSpPr>
            <p:nvPr/>
          </p:nvSpPr>
          <p:spPr bwMode="auto">
            <a:xfrm>
              <a:off x="2482" y="2933"/>
              <a:ext cx="271" cy="271"/>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落选</a:t>
              </a:r>
              <a:endParaRPr kumimoji="0" lang="zh-CN" altLang="en-US" sz="1600">
                <a:solidFill>
                  <a:srgbClr val="0000FF"/>
                </a:solidFill>
                <a:latin typeface="华文新魏" charset="0"/>
                <a:ea typeface="华文新魏" charset="0"/>
                <a:cs typeface="华文新魏" charset="0"/>
              </a:endParaRPr>
            </a:p>
          </p:txBody>
        </p:sp>
        <p:sp>
          <p:nvSpPr>
            <p:cNvPr id="11276" name="Text Box 12"/>
            <p:cNvSpPr txBox="1">
              <a:spLocks noChangeArrowheads="1"/>
            </p:cNvSpPr>
            <p:nvPr/>
          </p:nvSpPr>
          <p:spPr bwMode="auto">
            <a:xfrm>
              <a:off x="2196" y="2620"/>
              <a:ext cx="272" cy="220"/>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选中</a:t>
              </a:r>
              <a:endParaRPr kumimoji="0" lang="zh-CN" altLang="en-US" sz="1600">
                <a:solidFill>
                  <a:srgbClr val="0000FF"/>
                </a:solidFill>
                <a:latin typeface="华文新魏" charset="0"/>
                <a:ea typeface="华文新魏" charset="0"/>
                <a:cs typeface="华文新魏" charset="0"/>
              </a:endParaRPr>
            </a:p>
          </p:txBody>
        </p:sp>
        <p:sp>
          <p:nvSpPr>
            <p:cNvPr id="11277" name="Line 13"/>
            <p:cNvSpPr>
              <a:spLocks noChangeShapeType="1"/>
            </p:cNvSpPr>
            <p:nvPr/>
          </p:nvSpPr>
          <p:spPr bwMode="auto">
            <a:xfrm flipV="1">
              <a:off x="1910" y="1241"/>
              <a:ext cx="0" cy="2165"/>
            </a:xfrm>
            <a:prstGeom prst="line">
              <a:avLst/>
            </a:prstGeom>
            <a:noFill/>
            <a:ln w="19050">
              <a:solidFill>
                <a:srgbClr val="008000"/>
              </a:solidFill>
              <a:round/>
              <a:headEnd type="triangle" w="sm" len="med"/>
              <a:tailEnd type="none" w="sm" len="med"/>
            </a:ln>
          </p:spPr>
          <p:txBody>
            <a:bodyPr tIns="36000"/>
            <a:lstStyle/>
            <a:p>
              <a:endParaRPr lang="zh-CN" altLang="en-US"/>
            </a:p>
          </p:txBody>
        </p:sp>
        <p:sp>
          <p:nvSpPr>
            <p:cNvPr id="11278" name="Line 14"/>
            <p:cNvSpPr>
              <a:spLocks noChangeShapeType="1"/>
            </p:cNvSpPr>
            <p:nvPr/>
          </p:nvSpPr>
          <p:spPr bwMode="auto">
            <a:xfrm flipV="1">
              <a:off x="1983" y="1364"/>
              <a:ext cx="0" cy="1999"/>
            </a:xfrm>
            <a:prstGeom prst="line">
              <a:avLst/>
            </a:prstGeom>
            <a:noFill/>
            <a:ln w="19050">
              <a:solidFill>
                <a:srgbClr val="008000"/>
              </a:solidFill>
              <a:round/>
              <a:tailEnd type="triangle" w="sm" len="med"/>
            </a:ln>
          </p:spPr>
          <p:txBody>
            <a:bodyPr tIns="36000"/>
            <a:lstStyle/>
            <a:p>
              <a:endParaRPr lang="zh-CN" altLang="en-US"/>
            </a:p>
          </p:txBody>
        </p:sp>
        <p:sp>
          <p:nvSpPr>
            <p:cNvPr id="11279" name="Line 15"/>
            <p:cNvSpPr>
              <a:spLocks noChangeShapeType="1"/>
            </p:cNvSpPr>
            <p:nvPr/>
          </p:nvSpPr>
          <p:spPr bwMode="auto">
            <a:xfrm flipV="1">
              <a:off x="2065" y="2181"/>
              <a:ext cx="721" cy="1332"/>
            </a:xfrm>
            <a:prstGeom prst="line">
              <a:avLst/>
            </a:prstGeom>
            <a:noFill/>
            <a:ln w="19050">
              <a:solidFill>
                <a:srgbClr val="000000"/>
              </a:solidFill>
              <a:round/>
              <a:tailEnd type="triangle" w="sm" len="med"/>
            </a:ln>
          </p:spPr>
          <p:txBody>
            <a:bodyPr tIns="36000"/>
            <a:lstStyle/>
            <a:p>
              <a:endParaRPr lang="zh-CN" altLang="en-US"/>
            </a:p>
          </p:txBody>
        </p:sp>
        <p:sp>
          <p:nvSpPr>
            <p:cNvPr id="11280" name="Line 16"/>
            <p:cNvSpPr>
              <a:spLocks noChangeShapeType="1"/>
            </p:cNvSpPr>
            <p:nvPr/>
          </p:nvSpPr>
          <p:spPr bwMode="auto">
            <a:xfrm flipH="1">
              <a:off x="2196" y="2271"/>
              <a:ext cx="655" cy="1166"/>
            </a:xfrm>
            <a:prstGeom prst="line">
              <a:avLst/>
            </a:prstGeom>
            <a:noFill/>
            <a:ln w="19050">
              <a:solidFill>
                <a:srgbClr val="000000"/>
              </a:solidFill>
              <a:round/>
              <a:tailEnd type="triangle" w="sm" len="med"/>
            </a:ln>
          </p:spPr>
          <p:txBody>
            <a:bodyPr tIns="36000"/>
            <a:lstStyle/>
            <a:p>
              <a:endParaRPr lang="zh-CN" altLang="en-US"/>
            </a:p>
          </p:txBody>
        </p:sp>
        <p:sp>
          <p:nvSpPr>
            <p:cNvPr id="11281" name="Line 17"/>
            <p:cNvSpPr>
              <a:spLocks noChangeShapeType="1"/>
            </p:cNvSpPr>
            <p:nvPr/>
          </p:nvSpPr>
          <p:spPr bwMode="auto">
            <a:xfrm>
              <a:off x="3343" y="2197"/>
              <a:ext cx="720" cy="1166"/>
            </a:xfrm>
            <a:prstGeom prst="line">
              <a:avLst/>
            </a:prstGeom>
            <a:noFill/>
            <a:ln w="19050">
              <a:solidFill>
                <a:srgbClr val="000000"/>
              </a:solidFill>
              <a:round/>
              <a:tailEnd type="triangle" w="sm" len="med"/>
            </a:ln>
          </p:spPr>
          <p:txBody>
            <a:bodyPr tIns="36000"/>
            <a:lstStyle/>
            <a:p>
              <a:endParaRPr lang="zh-CN" altLang="en-US"/>
            </a:p>
          </p:txBody>
        </p:sp>
        <p:sp>
          <p:nvSpPr>
            <p:cNvPr id="11282" name="Line 18"/>
            <p:cNvSpPr>
              <a:spLocks noChangeShapeType="1"/>
            </p:cNvSpPr>
            <p:nvPr/>
          </p:nvSpPr>
          <p:spPr bwMode="auto">
            <a:xfrm flipH="1" flipV="1">
              <a:off x="2336" y="3604"/>
              <a:ext cx="1506" cy="0"/>
            </a:xfrm>
            <a:prstGeom prst="line">
              <a:avLst/>
            </a:prstGeom>
            <a:noFill/>
            <a:ln w="19050">
              <a:solidFill>
                <a:srgbClr val="000000"/>
              </a:solidFill>
              <a:round/>
              <a:tailEnd type="triangle" w="sm" len="med"/>
            </a:ln>
          </p:spPr>
          <p:txBody>
            <a:bodyPr tIns="36000"/>
            <a:lstStyle/>
            <a:p>
              <a:endParaRPr lang="zh-CN" altLang="en-US"/>
            </a:p>
          </p:txBody>
        </p:sp>
        <p:grpSp>
          <p:nvGrpSpPr>
            <p:cNvPr id="11283" name="Group 19"/>
            <p:cNvGrpSpPr/>
            <p:nvPr/>
          </p:nvGrpSpPr>
          <p:grpSpPr bwMode="auto">
            <a:xfrm>
              <a:off x="2720" y="1878"/>
              <a:ext cx="655" cy="408"/>
              <a:chOff x="5359" y="3451"/>
              <a:chExt cx="1419" cy="400"/>
            </a:xfrm>
          </p:grpSpPr>
          <p:sp>
            <p:nvSpPr>
              <p:cNvPr id="11314" name="Oval 20"/>
              <p:cNvSpPr>
                <a:spLocks noChangeArrowheads="1"/>
              </p:cNvSpPr>
              <p:nvPr/>
            </p:nvSpPr>
            <p:spPr bwMode="auto">
              <a:xfrm>
                <a:off x="5359" y="3451"/>
                <a:ext cx="1419" cy="400"/>
              </a:xfrm>
              <a:prstGeom prst="ellipse">
                <a:avLst/>
              </a:prstGeom>
              <a:solidFill>
                <a:schemeClr val="accent1"/>
              </a:solidFill>
              <a:ln w="19050">
                <a:solidFill>
                  <a:srgbClr val="000000"/>
                </a:solidFill>
                <a:round/>
              </a:ln>
            </p:spPr>
            <p:txBody>
              <a:bodyPr tIns="36000"/>
              <a:lstStyle/>
              <a:p>
                <a:endParaRPr lang="zh-CN" altLang="en-US"/>
              </a:p>
            </p:txBody>
          </p:sp>
          <p:sp>
            <p:nvSpPr>
              <p:cNvPr id="11315" name="Text Box 21"/>
              <p:cNvSpPr txBox="1">
                <a:spLocks noChangeArrowheads="1"/>
              </p:cNvSpPr>
              <p:nvPr/>
            </p:nvSpPr>
            <p:spPr bwMode="auto">
              <a:xfrm>
                <a:off x="5684" y="3519"/>
                <a:ext cx="851"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运行态</a:t>
                </a:r>
                <a:endParaRPr kumimoji="0" lang="zh-CN" altLang="en-US" sz="1600" dirty="0">
                  <a:latin typeface="华文新魏" charset="0"/>
                  <a:ea typeface="华文新魏" charset="0"/>
                  <a:cs typeface="华文新魏" charset="0"/>
                </a:endParaRPr>
              </a:p>
            </p:txBody>
          </p:sp>
        </p:grpSp>
        <p:grpSp>
          <p:nvGrpSpPr>
            <p:cNvPr id="11284" name="Group 22"/>
            <p:cNvGrpSpPr/>
            <p:nvPr/>
          </p:nvGrpSpPr>
          <p:grpSpPr bwMode="auto">
            <a:xfrm>
              <a:off x="1541" y="3375"/>
              <a:ext cx="775" cy="411"/>
              <a:chOff x="3868" y="4384"/>
              <a:chExt cx="1420" cy="401"/>
            </a:xfrm>
          </p:grpSpPr>
          <p:sp>
            <p:nvSpPr>
              <p:cNvPr id="11312" name="Oval 23"/>
              <p:cNvSpPr>
                <a:spLocks noChangeArrowheads="1"/>
              </p:cNvSpPr>
              <p:nvPr/>
            </p:nvSpPr>
            <p:spPr bwMode="auto">
              <a:xfrm>
                <a:off x="3868" y="4384"/>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13" name="Text Box 24"/>
              <p:cNvSpPr txBox="1">
                <a:spLocks noChangeArrowheads="1"/>
              </p:cNvSpPr>
              <p:nvPr/>
            </p:nvSpPr>
            <p:spPr bwMode="auto">
              <a:xfrm>
                <a:off x="4193" y="4451"/>
                <a:ext cx="852"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就绪态</a:t>
                </a:r>
                <a:endParaRPr kumimoji="0" lang="zh-CN" altLang="en-US" sz="1600" dirty="0">
                  <a:latin typeface="华文新魏" charset="0"/>
                  <a:ea typeface="华文新魏" charset="0"/>
                  <a:cs typeface="华文新魏" charset="0"/>
                </a:endParaRPr>
              </a:p>
            </p:txBody>
          </p:sp>
        </p:grpSp>
        <p:sp>
          <p:nvSpPr>
            <p:cNvPr id="11285" name="Text Box 25"/>
            <p:cNvSpPr txBox="1">
              <a:spLocks noChangeArrowheads="1"/>
            </p:cNvSpPr>
            <p:nvPr/>
          </p:nvSpPr>
          <p:spPr bwMode="auto">
            <a:xfrm>
              <a:off x="2647" y="3661"/>
              <a:ext cx="852" cy="22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等待事件结束</a:t>
              </a:r>
              <a:endParaRPr kumimoji="0" lang="zh-CN" altLang="en-US" sz="1600">
                <a:solidFill>
                  <a:srgbClr val="0000FF"/>
                </a:solidFill>
                <a:latin typeface="华文新魏" charset="0"/>
                <a:ea typeface="华文新魏" charset="0"/>
                <a:cs typeface="华文新魏" charset="0"/>
              </a:endParaRPr>
            </a:p>
          </p:txBody>
        </p:sp>
        <p:grpSp>
          <p:nvGrpSpPr>
            <p:cNvPr id="11286" name="Group 26"/>
            <p:cNvGrpSpPr/>
            <p:nvPr/>
          </p:nvGrpSpPr>
          <p:grpSpPr bwMode="auto">
            <a:xfrm>
              <a:off x="2745" y="3089"/>
              <a:ext cx="630" cy="409"/>
              <a:chOff x="8511" y="3451"/>
              <a:chExt cx="1420" cy="401"/>
            </a:xfrm>
          </p:grpSpPr>
          <p:sp>
            <p:nvSpPr>
              <p:cNvPr id="11310" name="Oval 27"/>
              <p:cNvSpPr>
                <a:spLocks noChangeArrowheads="1"/>
              </p:cNvSpPr>
              <p:nvPr/>
            </p:nvSpPr>
            <p:spPr bwMode="auto">
              <a:xfrm>
                <a:off x="8511" y="3451"/>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11" name="Text Box 28"/>
              <p:cNvSpPr txBox="1">
                <a:spLocks noChangeArrowheads="1"/>
              </p:cNvSpPr>
              <p:nvPr/>
            </p:nvSpPr>
            <p:spPr bwMode="auto">
              <a:xfrm>
                <a:off x="8836" y="3518"/>
                <a:ext cx="852"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终止态</a:t>
                </a:r>
                <a:endParaRPr kumimoji="0" lang="zh-CN" altLang="en-US" sz="1600" dirty="0">
                  <a:latin typeface="华文新魏" charset="0"/>
                  <a:ea typeface="华文新魏" charset="0"/>
                  <a:cs typeface="华文新魏" charset="0"/>
                </a:endParaRPr>
              </a:p>
            </p:txBody>
          </p:sp>
        </p:grpSp>
        <p:sp>
          <p:nvSpPr>
            <p:cNvPr id="11287" name="Line 29"/>
            <p:cNvSpPr>
              <a:spLocks noChangeShapeType="1"/>
            </p:cNvSpPr>
            <p:nvPr/>
          </p:nvSpPr>
          <p:spPr bwMode="auto">
            <a:xfrm>
              <a:off x="894" y="2650"/>
              <a:ext cx="721" cy="830"/>
            </a:xfrm>
            <a:prstGeom prst="line">
              <a:avLst/>
            </a:prstGeom>
            <a:noFill/>
            <a:ln w="19050">
              <a:solidFill>
                <a:srgbClr val="000000"/>
              </a:solidFill>
              <a:round/>
              <a:tailEnd type="triangle" w="sm" len="med"/>
            </a:ln>
          </p:spPr>
          <p:txBody>
            <a:bodyPr tIns="36000"/>
            <a:lstStyle/>
            <a:p>
              <a:endParaRPr lang="zh-CN" altLang="en-US"/>
            </a:p>
          </p:txBody>
        </p:sp>
        <p:sp>
          <p:nvSpPr>
            <p:cNvPr id="11288" name="Line 30"/>
            <p:cNvSpPr>
              <a:spLocks noChangeShapeType="1"/>
            </p:cNvSpPr>
            <p:nvPr/>
          </p:nvSpPr>
          <p:spPr bwMode="auto">
            <a:xfrm>
              <a:off x="3056" y="2286"/>
              <a:ext cx="0" cy="833"/>
            </a:xfrm>
            <a:prstGeom prst="line">
              <a:avLst/>
            </a:prstGeom>
            <a:noFill/>
            <a:ln w="19050">
              <a:solidFill>
                <a:srgbClr val="000000"/>
              </a:solidFill>
              <a:round/>
              <a:tailEnd type="triangle" w="sm" len="med"/>
            </a:ln>
          </p:spPr>
          <p:txBody>
            <a:bodyPr tIns="36000"/>
            <a:lstStyle/>
            <a:p>
              <a:endParaRPr lang="zh-CN" altLang="en-US"/>
            </a:p>
          </p:txBody>
        </p:sp>
        <p:grpSp>
          <p:nvGrpSpPr>
            <p:cNvPr id="11289" name="Group 31"/>
            <p:cNvGrpSpPr/>
            <p:nvPr/>
          </p:nvGrpSpPr>
          <p:grpSpPr bwMode="auto">
            <a:xfrm>
              <a:off x="592" y="2286"/>
              <a:ext cx="644" cy="410"/>
              <a:chOff x="2571" y="3451"/>
              <a:chExt cx="1420" cy="401"/>
            </a:xfrm>
          </p:grpSpPr>
          <p:sp>
            <p:nvSpPr>
              <p:cNvPr id="11308" name="Oval 32"/>
              <p:cNvSpPr>
                <a:spLocks noChangeArrowheads="1"/>
              </p:cNvSpPr>
              <p:nvPr/>
            </p:nvSpPr>
            <p:spPr bwMode="auto">
              <a:xfrm>
                <a:off x="2571" y="3451"/>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09" name="Text Box 33"/>
              <p:cNvSpPr txBox="1">
                <a:spLocks noChangeArrowheads="1"/>
              </p:cNvSpPr>
              <p:nvPr/>
            </p:nvSpPr>
            <p:spPr bwMode="auto">
              <a:xfrm>
                <a:off x="2778" y="3518"/>
                <a:ext cx="1020"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新建态</a:t>
                </a:r>
                <a:endParaRPr kumimoji="0" lang="zh-CN" altLang="en-US" sz="1600" dirty="0">
                  <a:latin typeface="华文新魏" charset="0"/>
                  <a:ea typeface="华文新魏" charset="0"/>
                  <a:cs typeface="华文新魏" charset="0"/>
                </a:endParaRPr>
              </a:p>
            </p:txBody>
          </p:sp>
        </p:grpSp>
        <p:grpSp>
          <p:nvGrpSpPr>
            <p:cNvPr id="11290" name="Group 34"/>
            <p:cNvGrpSpPr/>
            <p:nvPr/>
          </p:nvGrpSpPr>
          <p:grpSpPr bwMode="auto">
            <a:xfrm>
              <a:off x="1541" y="954"/>
              <a:ext cx="775" cy="410"/>
              <a:chOff x="2796" y="3951"/>
              <a:chExt cx="1420" cy="401"/>
            </a:xfrm>
          </p:grpSpPr>
          <p:sp>
            <p:nvSpPr>
              <p:cNvPr id="11306" name="Oval 35"/>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a:p>
            </p:txBody>
          </p:sp>
          <p:sp>
            <p:nvSpPr>
              <p:cNvPr id="11307" name="Text Box 36"/>
              <p:cNvSpPr txBox="1">
                <a:spLocks noChangeArrowheads="1"/>
              </p:cNvSpPr>
              <p:nvPr/>
            </p:nvSpPr>
            <p:spPr bwMode="auto">
              <a:xfrm>
                <a:off x="3018" y="4018"/>
                <a:ext cx="1020"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FF0000"/>
                    </a:solidFill>
                    <a:latin typeface="华文新魏" charset="0"/>
                    <a:ea typeface="华文新魏" charset="0"/>
                    <a:cs typeface="华文新魏" charset="0"/>
                  </a:rPr>
                  <a:t>挂起就</a:t>
                </a:r>
                <a:endParaRPr kumimoji="0" lang="zh-CN" altLang="en-US" sz="1600" dirty="0">
                  <a:solidFill>
                    <a:srgbClr val="FF0000"/>
                  </a:solidFill>
                  <a:latin typeface="华文新魏" charset="0"/>
                  <a:ea typeface="华文新魏" charset="0"/>
                  <a:cs typeface="华文新魏" charset="0"/>
                </a:endParaRPr>
              </a:p>
              <a:p>
                <a:pPr algn="ctr"/>
                <a:r>
                  <a:rPr kumimoji="0" lang="zh-CN" altLang="en-US" sz="1600" dirty="0">
                    <a:solidFill>
                      <a:srgbClr val="FF0000"/>
                    </a:solidFill>
                    <a:latin typeface="华文新魏" charset="0"/>
                    <a:ea typeface="华文新魏" charset="0"/>
                    <a:cs typeface="华文新魏" charset="0"/>
                  </a:rPr>
                  <a:t>绪态</a:t>
                </a:r>
                <a:endParaRPr kumimoji="0" lang="zh-CN" altLang="en-US" sz="1600" dirty="0">
                  <a:solidFill>
                    <a:srgbClr val="FF0000"/>
                  </a:solidFill>
                  <a:latin typeface="华文新魏" charset="0"/>
                  <a:ea typeface="华文新魏" charset="0"/>
                  <a:cs typeface="华文新魏" charset="0"/>
                </a:endParaRPr>
              </a:p>
            </p:txBody>
          </p:sp>
        </p:grpSp>
        <p:sp>
          <p:nvSpPr>
            <p:cNvPr id="11291" name="Text Box 37"/>
            <p:cNvSpPr txBox="1">
              <a:spLocks noChangeArrowheads="1"/>
            </p:cNvSpPr>
            <p:nvPr/>
          </p:nvSpPr>
          <p:spPr bwMode="auto">
            <a:xfrm>
              <a:off x="3742" y="2044"/>
              <a:ext cx="402" cy="388"/>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660066"/>
                  </a:solidFill>
                  <a:latin typeface="华文新魏" charset="0"/>
                  <a:ea typeface="华文新魏" charset="0"/>
                  <a:cs typeface="华文新魏" charset="0"/>
                </a:rPr>
                <a:t>解除挂起</a:t>
              </a:r>
              <a:endParaRPr kumimoji="0" lang="zh-CN" altLang="en-US" sz="1600" dirty="0">
                <a:solidFill>
                  <a:srgbClr val="660066"/>
                </a:solidFill>
                <a:latin typeface="华文新魏" charset="0"/>
                <a:ea typeface="华文新魏" charset="0"/>
                <a:cs typeface="华文新魏" charset="0"/>
              </a:endParaRPr>
            </a:p>
          </p:txBody>
        </p:sp>
        <p:sp>
          <p:nvSpPr>
            <p:cNvPr id="11292" name="Text Box 38"/>
            <p:cNvSpPr txBox="1">
              <a:spLocks noChangeArrowheads="1"/>
            </p:cNvSpPr>
            <p:nvPr/>
          </p:nvSpPr>
          <p:spPr bwMode="auto">
            <a:xfrm>
              <a:off x="4241" y="2120"/>
              <a:ext cx="262"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660066"/>
                  </a:solidFill>
                  <a:latin typeface="华文新魏" charset="0"/>
                  <a:ea typeface="华文新魏" charset="0"/>
                  <a:cs typeface="华文新魏" charset="0"/>
                </a:rPr>
                <a:t>挂起</a:t>
              </a:r>
              <a:endParaRPr kumimoji="0" lang="zh-CN" altLang="en-US" sz="1600" dirty="0">
                <a:solidFill>
                  <a:srgbClr val="660066"/>
                </a:solidFill>
                <a:latin typeface="华文新魏" charset="0"/>
                <a:ea typeface="华文新魏" charset="0"/>
                <a:cs typeface="华文新魏" charset="0"/>
              </a:endParaRPr>
            </a:p>
          </p:txBody>
        </p:sp>
        <p:sp>
          <p:nvSpPr>
            <p:cNvPr id="11293" name="Line 39"/>
            <p:cNvSpPr>
              <a:spLocks noChangeShapeType="1"/>
            </p:cNvSpPr>
            <p:nvPr/>
          </p:nvSpPr>
          <p:spPr bwMode="auto">
            <a:xfrm flipH="1" flipV="1">
              <a:off x="4142" y="1331"/>
              <a:ext cx="9" cy="2074"/>
            </a:xfrm>
            <a:prstGeom prst="line">
              <a:avLst/>
            </a:prstGeom>
            <a:noFill/>
            <a:ln w="19050">
              <a:solidFill>
                <a:srgbClr val="660066"/>
              </a:solidFill>
              <a:round/>
              <a:headEnd type="triangle" w="sm" len="med"/>
              <a:tailEnd type="none" w="sm" len="med"/>
            </a:ln>
          </p:spPr>
          <p:txBody>
            <a:bodyPr tIns="36000"/>
            <a:lstStyle/>
            <a:p>
              <a:endParaRPr lang="zh-CN" altLang="en-US"/>
            </a:p>
          </p:txBody>
        </p:sp>
        <p:sp>
          <p:nvSpPr>
            <p:cNvPr id="11294" name="Line 40"/>
            <p:cNvSpPr>
              <a:spLocks noChangeShapeType="1"/>
            </p:cNvSpPr>
            <p:nvPr/>
          </p:nvSpPr>
          <p:spPr bwMode="auto">
            <a:xfrm flipH="1" flipV="1">
              <a:off x="4208" y="1348"/>
              <a:ext cx="8" cy="2075"/>
            </a:xfrm>
            <a:prstGeom prst="line">
              <a:avLst/>
            </a:prstGeom>
            <a:noFill/>
            <a:ln w="19050">
              <a:solidFill>
                <a:srgbClr val="660066"/>
              </a:solidFill>
              <a:round/>
              <a:tailEnd type="triangle" w="sm" len="med"/>
            </a:ln>
          </p:spPr>
          <p:txBody>
            <a:bodyPr tIns="36000"/>
            <a:lstStyle/>
            <a:p>
              <a:endParaRPr lang="zh-CN" altLang="en-US"/>
            </a:p>
          </p:txBody>
        </p:sp>
        <p:grpSp>
          <p:nvGrpSpPr>
            <p:cNvPr id="11295" name="Group 41"/>
            <p:cNvGrpSpPr/>
            <p:nvPr/>
          </p:nvGrpSpPr>
          <p:grpSpPr bwMode="auto">
            <a:xfrm>
              <a:off x="3768" y="912"/>
              <a:ext cx="776" cy="452"/>
              <a:chOff x="2796" y="3951"/>
              <a:chExt cx="1420" cy="401"/>
            </a:xfrm>
          </p:grpSpPr>
          <p:sp>
            <p:nvSpPr>
              <p:cNvPr id="11304" name="Oval 42"/>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a:p>
            </p:txBody>
          </p:sp>
          <p:sp>
            <p:nvSpPr>
              <p:cNvPr id="11305" name="Text Box 43"/>
              <p:cNvSpPr txBox="1">
                <a:spLocks noChangeArrowheads="1"/>
              </p:cNvSpPr>
              <p:nvPr/>
            </p:nvSpPr>
            <p:spPr bwMode="auto">
              <a:xfrm>
                <a:off x="3020" y="4019"/>
                <a:ext cx="1020"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FF0000"/>
                    </a:solidFill>
                    <a:latin typeface="华文新魏" charset="0"/>
                    <a:ea typeface="华文新魏" charset="0"/>
                    <a:cs typeface="华文新魏" charset="0"/>
                  </a:rPr>
                  <a:t>挂起等</a:t>
                </a:r>
                <a:endParaRPr kumimoji="0" lang="zh-CN" altLang="en-US" sz="1600" dirty="0">
                  <a:solidFill>
                    <a:srgbClr val="FF0000"/>
                  </a:solidFill>
                  <a:latin typeface="华文新魏" charset="0"/>
                  <a:ea typeface="华文新魏" charset="0"/>
                  <a:cs typeface="华文新魏" charset="0"/>
                </a:endParaRPr>
              </a:p>
              <a:p>
                <a:pPr algn="ctr"/>
                <a:r>
                  <a:rPr kumimoji="0" lang="zh-CN" altLang="en-US" sz="1600" dirty="0">
                    <a:solidFill>
                      <a:srgbClr val="FF0000"/>
                    </a:solidFill>
                    <a:latin typeface="华文新魏" charset="0"/>
                    <a:ea typeface="华文新魏" charset="0"/>
                    <a:cs typeface="华文新魏" charset="0"/>
                  </a:rPr>
                  <a:t>待态</a:t>
                </a:r>
                <a:endParaRPr kumimoji="0" lang="zh-CN" altLang="en-US" sz="1600" dirty="0">
                  <a:solidFill>
                    <a:srgbClr val="FF0000"/>
                  </a:solidFill>
                  <a:latin typeface="华文新魏" charset="0"/>
                  <a:ea typeface="华文新魏" charset="0"/>
                  <a:cs typeface="华文新魏" charset="0"/>
                </a:endParaRPr>
              </a:p>
            </p:txBody>
          </p:sp>
        </p:grpSp>
        <p:grpSp>
          <p:nvGrpSpPr>
            <p:cNvPr id="11296" name="Group 44"/>
            <p:cNvGrpSpPr/>
            <p:nvPr/>
          </p:nvGrpSpPr>
          <p:grpSpPr bwMode="auto">
            <a:xfrm>
              <a:off x="3785" y="3375"/>
              <a:ext cx="775" cy="411"/>
              <a:chOff x="7204" y="4384"/>
              <a:chExt cx="1420" cy="401"/>
            </a:xfrm>
          </p:grpSpPr>
          <p:sp>
            <p:nvSpPr>
              <p:cNvPr id="11302" name="Oval 45"/>
              <p:cNvSpPr>
                <a:spLocks noChangeArrowheads="1"/>
              </p:cNvSpPr>
              <p:nvPr/>
            </p:nvSpPr>
            <p:spPr bwMode="auto">
              <a:xfrm>
                <a:off x="7204" y="4384"/>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03" name="Text Box 46"/>
              <p:cNvSpPr txBox="1">
                <a:spLocks noChangeArrowheads="1"/>
              </p:cNvSpPr>
              <p:nvPr/>
            </p:nvSpPr>
            <p:spPr bwMode="auto">
              <a:xfrm>
                <a:off x="7529" y="4451"/>
                <a:ext cx="852"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等待态</a:t>
                </a:r>
                <a:endParaRPr kumimoji="0" lang="zh-CN" altLang="en-US" sz="1600" dirty="0">
                  <a:latin typeface="华文新魏" charset="0"/>
                  <a:ea typeface="华文新魏" charset="0"/>
                  <a:cs typeface="华文新魏" charset="0"/>
                </a:endParaRPr>
              </a:p>
            </p:txBody>
          </p:sp>
        </p:grpSp>
        <p:sp>
          <p:nvSpPr>
            <p:cNvPr id="11297" name="Line 47"/>
            <p:cNvSpPr>
              <a:spLocks noChangeShapeType="1"/>
            </p:cNvSpPr>
            <p:nvPr/>
          </p:nvSpPr>
          <p:spPr bwMode="auto">
            <a:xfrm flipH="1" flipV="1">
              <a:off x="2213" y="1302"/>
              <a:ext cx="827" cy="576"/>
            </a:xfrm>
            <a:prstGeom prst="line">
              <a:avLst/>
            </a:prstGeom>
            <a:noFill/>
            <a:ln w="19050">
              <a:solidFill>
                <a:srgbClr val="008000"/>
              </a:solidFill>
              <a:round/>
              <a:tailEnd type="triangle" w="sm" len="med"/>
            </a:ln>
          </p:spPr>
          <p:txBody>
            <a:bodyPr tIns="36000"/>
            <a:lstStyle/>
            <a:p>
              <a:endParaRPr lang="zh-CN" altLang="en-US"/>
            </a:p>
          </p:txBody>
        </p:sp>
        <p:sp>
          <p:nvSpPr>
            <p:cNvPr id="11298" name="Line 48"/>
            <p:cNvSpPr>
              <a:spLocks noChangeShapeType="1"/>
            </p:cNvSpPr>
            <p:nvPr/>
          </p:nvSpPr>
          <p:spPr bwMode="auto">
            <a:xfrm flipV="1">
              <a:off x="952" y="1287"/>
              <a:ext cx="655" cy="999"/>
            </a:xfrm>
            <a:prstGeom prst="line">
              <a:avLst/>
            </a:prstGeom>
            <a:noFill/>
            <a:ln w="19050">
              <a:solidFill>
                <a:srgbClr val="008000"/>
              </a:solidFill>
              <a:round/>
              <a:tailEnd type="triangle" w="sm" len="med"/>
            </a:ln>
          </p:spPr>
          <p:txBody>
            <a:bodyPr tIns="36000"/>
            <a:lstStyle/>
            <a:p>
              <a:endParaRPr lang="zh-CN" altLang="en-US"/>
            </a:p>
          </p:txBody>
        </p:sp>
        <p:sp>
          <p:nvSpPr>
            <p:cNvPr id="11299" name="Text Box 49"/>
            <p:cNvSpPr txBox="1">
              <a:spLocks noChangeArrowheads="1"/>
            </p:cNvSpPr>
            <p:nvPr/>
          </p:nvSpPr>
          <p:spPr bwMode="auto">
            <a:xfrm>
              <a:off x="1034" y="1501"/>
              <a:ext cx="262"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提交</a:t>
              </a:r>
              <a:endParaRPr kumimoji="0" lang="zh-CN" altLang="en-US" sz="1600" dirty="0">
                <a:solidFill>
                  <a:srgbClr val="008000"/>
                </a:solidFill>
                <a:latin typeface="华文新魏" charset="0"/>
                <a:ea typeface="华文新魏" charset="0"/>
                <a:cs typeface="华文新魏" charset="0"/>
              </a:endParaRPr>
            </a:p>
          </p:txBody>
        </p:sp>
        <p:sp>
          <p:nvSpPr>
            <p:cNvPr id="11300" name="Text Box 50"/>
            <p:cNvSpPr txBox="1">
              <a:spLocks noChangeArrowheads="1"/>
            </p:cNvSpPr>
            <p:nvPr/>
          </p:nvSpPr>
          <p:spPr bwMode="auto">
            <a:xfrm>
              <a:off x="1025" y="3107"/>
              <a:ext cx="263"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提交</a:t>
              </a:r>
              <a:endParaRPr kumimoji="0" lang="zh-CN" altLang="en-US" sz="1600">
                <a:solidFill>
                  <a:srgbClr val="0000FF"/>
                </a:solidFill>
                <a:latin typeface="华文新魏" charset="0"/>
                <a:ea typeface="华文新魏" charset="0"/>
                <a:cs typeface="华文新魏" charset="0"/>
              </a:endParaRPr>
            </a:p>
          </p:txBody>
        </p:sp>
        <p:sp>
          <p:nvSpPr>
            <p:cNvPr id="11301" name="Line 51"/>
            <p:cNvSpPr>
              <a:spLocks noChangeShapeType="1"/>
            </p:cNvSpPr>
            <p:nvPr/>
          </p:nvSpPr>
          <p:spPr bwMode="auto">
            <a:xfrm flipV="1">
              <a:off x="264" y="2499"/>
              <a:ext cx="328" cy="3"/>
            </a:xfrm>
            <a:prstGeom prst="line">
              <a:avLst/>
            </a:prstGeom>
            <a:noFill/>
            <a:ln w="19050">
              <a:solidFill>
                <a:srgbClr val="000000"/>
              </a:solidFill>
              <a:round/>
              <a:tailEnd type="triangle" w="sm" len="med"/>
            </a:ln>
          </p:spPr>
          <p:txBody>
            <a:bodyPr tIns="36000"/>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具有挂起功能的进程状态及其转换</a:t>
            </a:r>
            <a:endParaRPr kumimoji="1" lang="zh-CN" altLang="en-US" dirty="0"/>
          </a:p>
        </p:txBody>
      </p:sp>
      <p:sp>
        <p:nvSpPr>
          <p:cNvPr id="5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挂起进程具有如下特征</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进程不能立即被执行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挂起进程</a:t>
            </a:r>
            <a:r>
              <a:rPr lang="zh-CN" altLang="en-US" dirty="0">
                <a:solidFill>
                  <a:srgbClr val="FF0000"/>
                </a:solidFill>
                <a:latin typeface="华文新魏" charset="0"/>
                <a:ea typeface="华文新魏" charset="0"/>
                <a:cs typeface="华文新魏" charset="0"/>
              </a:rPr>
              <a:t>可能会等待事件</a:t>
            </a:r>
            <a:r>
              <a:rPr lang="zh-CN" altLang="en-US" dirty="0">
                <a:latin typeface="华文新魏" charset="0"/>
                <a:ea typeface="华文新魏" charset="0"/>
                <a:cs typeface="华文新魏" charset="0"/>
              </a:rPr>
              <a:t>，但所等待事件是独立于挂起条件的，事件结束并不能导致进程具备执行条件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进程进入挂起状态是由于操作系统、父进程或进程本身</a:t>
            </a:r>
            <a:r>
              <a:rPr lang="zh-CN" altLang="en-US" dirty="0">
                <a:solidFill>
                  <a:srgbClr val="FF0000"/>
                </a:solidFill>
                <a:latin typeface="华文新魏" charset="0"/>
                <a:ea typeface="华文新魏" charset="0"/>
                <a:cs typeface="华文新魏" charset="0"/>
              </a:rPr>
              <a:t>阻止</a:t>
            </a:r>
            <a:r>
              <a:rPr lang="zh-CN" altLang="en-US" dirty="0">
                <a:latin typeface="华文新魏" charset="0"/>
                <a:ea typeface="华文新魏" charset="0"/>
                <a:cs typeface="华文新魏" charset="0"/>
              </a:rPr>
              <a:t>它的</a:t>
            </a:r>
            <a:r>
              <a:rPr lang="zh-CN" altLang="en-US" dirty="0">
                <a:solidFill>
                  <a:srgbClr val="FF0000"/>
                </a:solidFill>
                <a:latin typeface="华文新魏" charset="0"/>
                <a:ea typeface="华文新魏" charset="0"/>
                <a:cs typeface="华文新魏" charset="0"/>
              </a:rPr>
              <a:t>运行</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结束进程挂起状态的命令只能通过操作系统或父进程发出</a:t>
            </a:r>
            <a:endParaRPr lang="zh-CN" altLang="en-US" dirty="0">
              <a:latin typeface="仿宋_GB2312" charset="0"/>
              <a:ea typeface="仿宋_GB2312" charset="0"/>
              <a:cs typeface="仿宋_GB2312"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进程描述和组成</a:t>
            </a:r>
            <a:endParaRPr lang="zh-CN" altLang="en-US" dirty="0">
              <a:latin typeface="华文新魏" charset="0"/>
              <a:ea typeface="华文新魏" charset="0"/>
              <a:cs typeface="华文新魏" charset="0"/>
            </a:endParaRPr>
          </a:p>
        </p:txBody>
      </p:sp>
      <p:sp>
        <p:nvSpPr>
          <p:cNvPr id="5" name="内容占位符 2"/>
          <p:cNvSpPr txBox="1"/>
          <p:nvPr/>
        </p:nvSpPr>
        <p:spPr>
          <a:xfrm>
            <a:off x="0" y="1268760"/>
            <a:ext cx="9144000" cy="5256584"/>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进程映象定义</a:t>
            </a:r>
            <a:endParaRPr lang="en-US" altLang="zh-CN" dirty="0">
              <a:effectLst/>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某时刻</a:t>
            </a:r>
            <a:r>
              <a:rPr lang="zh-CN" altLang="zh-CN" dirty="0">
                <a:latin typeface="华文新魏" charset="0"/>
                <a:ea typeface="华文新魏" charset="0"/>
                <a:cs typeface="华文新魏" charset="0"/>
              </a:rPr>
              <a:t>进程的内容及其状态集合</a:t>
            </a:r>
            <a:endParaRPr lang="en-US" altLang="zh-CN" dirty="0">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进程映象组成</a:t>
            </a:r>
            <a:endParaRPr lang="zh-CN" altLang="en-US"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进程控制块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每个进程捆绑一个</a:t>
            </a:r>
            <a:r>
              <a:rPr lang="zh-CN" altLang="zh-CN" b="1" dirty="0">
                <a:latin typeface="华文新魏" charset="0"/>
                <a:ea typeface="华文新魏" charset="0"/>
                <a:cs typeface="华文新魏" charset="0"/>
              </a:rPr>
              <a:t>，用来存储进程的标志信息、现场信息和控制信息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进程程序块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被进程执行的程序</a:t>
            </a:r>
            <a:r>
              <a:rPr lang="zh-CN" altLang="zh-CN" b="1" dirty="0">
                <a:latin typeface="华文新魏" charset="0"/>
                <a:ea typeface="华文新魏" charset="0"/>
                <a:cs typeface="华文新魏" charset="0"/>
              </a:rPr>
              <a:t>，规定进程一次运行所应完成的功能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进程核心栈</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每个进程捆绑一个</a:t>
            </a:r>
            <a:r>
              <a:rPr lang="zh-CN" altLang="zh-CN" b="1" dirty="0">
                <a:latin typeface="华文新魏" charset="0"/>
                <a:ea typeface="华文新魏" charset="0"/>
                <a:cs typeface="华文新魏" charset="0"/>
              </a:rPr>
              <a:t>，进程</a:t>
            </a:r>
            <a:r>
              <a:rPr lang="zh-CN" altLang="zh-CN" b="1" dirty="0">
                <a:solidFill>
                  <a:srgbClr val="FF0000"/>
                </a:solidFill>
                <a:latin typeface="华文新魏" charset="0"/>
                <a:ea typeface="华文新魏" charset="0"/>
                <a:cs typeface="华文新魏" charset="0"/>
              </a:rPr>
              <a:t>在内核态工作时使用</a:t>
            </a:r>
            <a:r>
              <a:rPr lang="zh-CN" altLang="zh-CN" b="1" dirty="0">
                <a:latin typeface="华文新魏" charset="0"/>
                <a:ea typeface="华文新魏" charset="0"/>
                <a:cs typeface="华文新魏" charset="0"/>
              </a:rPr>
              <a:t>，用来保存中断／异常现场，保存函数调用的参数、局部变量和返回地址等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进程数据块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进程的私有地址空间</a:t>
            </a:r>
            <a:r>
              <a:rPr lang="zh-CN" altLang="zh-CN" b="1" dirty="0">
                <a:latin typeface="华文新魏" charset="0"/>
                <a:ea typeface="华文新魏" charset="0"/>
                <a:cs typeface="华文新魏" charset="0"/>
              </a:rPr>
              <a:t>，存放各种私有数据，用户栈也在数据块中开辟，用于在函数调用时存放栈帧、局部变量和返回地址等参数 </a:t>
            </a:r>
            <a:endParaRPr lang="zh-CN" altLang="en-US" b="1"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fld>
            <a:endParaRPr lang="en-US" altLang="zh-CN" b="1" dirty="0">
              <a:solidFill>
                <a:srgbClr val="00009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进程上下文是进程</a:t>
            </a:r>
            <a:r>
              <a:rPr lang="zh-CN" altLang="en-US" dirty="0">
                <a:solidFill>
                  <a:srgbClr val="FF0000"/>
                </a:solidFill>
                <a:effectLst/>
                <a:latin typeface="华文新魏" charset="0"/>
                <a:ea typeface="华文新魏" charset="0"/>
                <a:cs typeface="华文新魏" charset="0"/>
              </a:rPr>
              <a:t>物理实体</a:t>
            </a:r>
            <a:r>
              <a:rPr lang="zh-CN" altLang="en-US" dirty="0">
                <a:effectLst/>
                <a:latin typeface="华文新魏" charset="0"/>
                <a:ea typeface="华文新魏" charset="0"/>
                <a:cs typeface="华文新魏" charset="0"/>
              </a:rPr>
              <a:t>和支持进程</a:t>
            </a:r>
            <a:r>
              <a:rPr lang="zh-CN" altLang="en-US" dirty="0">
                <a:solidFill>
                  <a:srgbClr val="FF0000"/>
                </a:solidFill>
                <a:effectLst/>
                <a:latin typeface="华文新魏" charset="0"/>
                <a:ea typeface="华文新魏" charset="0"/>
                <a:cs typeface="华文新魏" charset="0"/>
              </a:rPr>
              <a:t>运行的环境</a:t>
            </a:r>
            <a:endParaRPr lang="zh-CN" altLang="en-US" dirty="0">
              <a:solidFill>
                <a:srgbClr val="FF0000"/>
              </a:solidFill>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进程在其上下文中执行，当系统调度新进程占有处理器时，新老进程随之发生上下文切换</a:t>
            </a:r>
            <a:endParaRPr lang="en-US" altLang="zh-CN" dirty="0">
              <a:latin typeface="华文新魏" charset="0"/>
              <a:ea typeface="华文新魏" charset="0"/>
              <a:cs typeface="华文新魏" charset="0"/>
            </a:endParaRPr>
          </a:p>
        </p:txBody>
      </p:sp>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a:t>
            </a: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fld>
            <a:endParaRPr lang="en-US" altLang="zh-CN" b="1" dirty="0">
              <a:solidFill>
                <a:srgbClr val="00009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lgn="just">
              <a:lnSpc>
                <a:spcPts val="2600"/>
              </a:lnSpc>
              <a:spcBef>
                <a:spcPts val="0"/>
              </a:spcBef>
            </a:pPr>
            <a:r>
              <a:rPr lang="zh-CN" altLang="en-US" dirty="0">
                <a:effectLst/>
                <a:latin typeface="华文新魏" charset="0"/>
                <a:ea typeface="华文新魏" charset="0"/>
                <a:cs typeface="华文新魏" charset="0"/>
              </a:rPr>
              <a:t>用户级上下文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en-US" dirty="0">
                <a:effectLst/>
                <a:latin typeface="华文新魏" charset="0"/>
                <a:ea typeface="华文新魏" charset="0"/>
                <a:cs typeface="华文新魏" charset="0"/>
              </a:rPr>
              <a:t>由</a:t>
            </a:r>
            <a:r>
              <a:rPr lang="zh-CN" altLang="zh-CN" dirty="0">
                <a:effectLst/>
                <a:latin typeface="华文新魏" charset="0"/>
                <a:ea typeface="华文新魏" charset="0"/>
                <a:cs typeface="华文新魏" charset="0"/>
              </a:rPr>
              <a:t>程序块（可执行的机器指令序列）、数据块（进程可访问的信息）、共享内存区（进程通信使用的内存区）、用户栈（存放函数调用过程中的信息）组成，</a:t>
            </a:r>
            <a:r>
              <a:rPr lang="zh-CN" altLang="zh-CN" dirty="0">
                <a:solidFill>
                  <a:srgbClr val="FF0000"/>
                </a:solidFill>
                <a:effectLst/>
                <a:latin typeface="华文新魏" charset="0"/>
                <a:ea typeface="华文新魏" charset="0"/>
                <a:cs typeface="华文新魏" charset="0"/>
              </a:rPr>
              <a:t>占用进程的虚存空间</a:t>
            </a:r>
            <a:r>
              <a:rPr lang="zh-CN" altLang="zh-CN" dirty="0">
                <a:effectLst/>
                <a:latin typeface="华文新魏" charset="0"/>
                <a:ea typeface="华文新魏" charset="0"/>
                <a:cs typeface="华文新魏" charset="0"/>
              </a:rPr>
              <a:t> </a:t>
            </a:r>
            <a:endParaRPr lang="zh-CN" altLang="en-US" dirty="0">
              <a:effectLst/>
              <a:latin typeface="华文新魏" charset="0"/>
              <a:ea typeface="华文新魏" charset="0"/>
              <a:cs typeface="华文新魏" charset="0"/>
            </a:endParaRPr>
          </a:p>
          <a:p>
            <a:pPr marL="342900" indent="-342900" algn="just">
              <a:lnSpc>
                <a:spcPts val="2600"/>
              </a:lnSpc>
              <a:spcBef>
                <a:spcPts val="0"/>
              </a:spcBef>
            </a:pPr>
            <a:r>
              <a:rPr lang="zh-CN" altLang="en-US" dirty="0">
                <a:effectLst/>
                <a:latin typeface="华文新魏" charset="0"/>
                <a:ea typeface="华文新魏" charset="0"/>
                <a:cs typeface="华文新魏" charset="0"/>
              </a:rPr>
              <a:t>系统级上下文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由进程控制块（进程的状态）、内存管理信息（进程页表或段表）、核心栈（进程内核态运行时的工作区）等操作系统管理进程所需要的信息组成 </a:t>
            </a:r>
            <a:endParaRPr lang="zh-CN" altLang="en-US" dirty="0">
              <a:latin typeface="华文新魏" charset="0"/>
              <a:ea typeface="华文新魏" charset="0"/>
              <a:cs typeface="华文新魏" charset="0"/>
            </a:endParaRPr>
          </a:p>
          <a:p>
            <a:pPr marL="342900" indent="-342900" algn="just">
              <a:lnSpc>
                <a:spcPts val="2600"/>
              </a:lnSpc>
              <a:spcBef>
                <a:spcPts val="0"/>
              </a:spcBef>
            </a:pPr>
            <a:r>
              <a:rPr lang="zh-CN" altLang="en-US" dirty="0">
                <a:effectLst/>
                <a:latin typeface="华文新魏" charset="0"/>
                <a:ea typeface="华文新魏" charset="0"/>
                <a:cs typeface="华文新魏" charset="0"/>
              </a:rPr>
              <a:t>寄存器上下文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由处理器状态寄存器（进程当前状态）、指令计数器（下一条该执行的指令地址）、栈指针（指向用户栈或核心栈当前地址）、通用寄存器等组成</a:t>
            </a:r>
            <a:endParaRPr lang="en-US" altLang="zh-CN" dirty="0">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当进程不处于运行态时，处理器状态信息保存在寄存器上下文中</a:t>
            </a:r>
            <a:endParaRPr lang="zh-CN" altLang="en-US" dirty="0">
              <a:latin typeface="华文新魏" charset="0"/>
              <a:ea typeface="华文新魏" charset="0"/>
              <a:cs typeface="华文新魏" charset="0"/>
            </a:endParaRPr>
          </a:p>
        </p:txBody>
      </p:sp>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进程上下文组成</a:t>
            </a: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进程上下文组成</a:t>
            </a:r>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用户级上下文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a:effectLst/>
                <a:latin typeface="华文新魏" charset="0"/>
                <a:ea typeface="华文新魏" charset="0"/>
                <a:cs typeface="华文新魏" charset="0"/>
              </a:rPr>
              <a:t>text</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data</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shared memory</a:t>
            </a:r>
            <a:r>
              <a:rPr lang="zh-CN" altLang="zh-CN" dirty="0">
                <a:effectLst/>
                <a:latin typeface="华文新魏" charset="0"/>
                <a:ea typeface="华文新魏" charset="0"/>
                <a:cs typeface="华文新魏" charset="0"/>
              </a:rPr>
              <a:t>和</a:t>
            </a:r>
            <a:r>
              <a:rPr lang="en-US" altLang="zh-CN" dirty="0">
                <a:effectLst/>
                <a:latin typeface="华文新魏" charset="0"/>
                <a:ea typeface="华文新魏" charset="0"/>
                <a:cs typeface="华文新魏" charset="0"/>
              </a:rPr>
              <a:t>user stack</a:t>
            </a:r>
            <a:r>
              <a:rPr lang="zh-CN" altLang="zh-CN" dirty="0">
                <a:effectLst/>
                <a:latin typeface="华文新魏" charset="0"/>
                <a:ea typeface="华文新魏" charset="0"/>
                <a:cs typeface="华文新魏" charset="0"/>
              </a:rPr>
              <a:t>等</a:t>
            </a:r>
            <a:endParaRPr lang="en-US" altLang="zh-CN" dirty="0">
              <a:effectLst/>
              <a:latin typeface="华文新魏" charset="0"/>
              <a:ea typeface="华文新魏" charset="0"/>
              <a:cs typeface="华文新魏" charset="0"/>
            </a:endParaRPr>
          </a:p>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系统级上下文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mm_struct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vm_area_struct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pgd</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pmd</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pte</a:t>
            </a:r>
            <a:r>
              <a:rPr lang="zh-CN" altLang="zh-CN" dirty="0">
                <a:latin typeface="华文新魏" charset="0"/>
                <a:ea typeface="华文新魏" charset="0"/>
                <a:cs typeface="华文新魏" charset="0"/>
              </a:rPr>
              <a:t>和</a:t>
            </a:r>
            <a:r>
              <a:rPr lang="en-US" altLang="zh-CN" dirty="0">
                <a:latin typeface="华文新魏" charset="0"/>
                <a:ea typeface="华文新魏" charset="0"/>
                <a:cs typeface="华文新魏" charset="0"/>
              </a:rPr>
              <a:t>kernel stack</a:t>
            </a:r>
            <a:r>
              <a:rPr lang="zh-CN" altLang="zh-CN" dirty="0">
                <a:latin typeface="华文新魏" charset="0"/>
                <a:ea typeface="华文新魏" charset="0"/>
                <a:cs typeface="华文新魏" charset="0"/>
              </a:rPr>
              <a:t>等</a:t>
            </a:r>
            <a:endParaRPr lang="zh-CN" altLang="zh-CN" dirty="0">
              <a:latin typeface="华文新魏" charset="0"/>
              <a:ea typeface="华文新魏" charset="0"/>
              <a:cs typeface="华文新魏" charset="0"/>
            </a:endParaRPr>
          </a:p>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寄存器上下文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a:effectLst/>
                <a:latin typeface="华文新魏" charset="0"/>
                <a:ea typeface="华文新魏" charset="0"/>
                <a:cs typeface="华文新魏" charset="0"/>
              </a:rPr>
              <a:t>general register</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program counter</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EFLAGS</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ESP</a:t>
            </a:r>
            <a:r>
              <a:rPr lang="zh-CN" altLang="zh-CN" dirty="0">
                <a:effectLst/>
                <a:latin typeface="华文新魏" charset="0"/>
                <a:ea typeface="华文新魏" charset="0"/>
                <a:cs typeface="华文新魏" charset="0"/>
              </a:rPr>
              <a:t>等</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进程控制块</a:t>
            </a:r>
            <a:endParaRPr kumimoji="1" lang="zh-CN" altLang="en-US" dirty="0"/>
          </a:p>
        </p:txBody>
      </p:sp>
      <p:sp>
        <p:nvSpPr>
          <p:cNvPr id="3" name="内容占位符 2"/>
          <p:cNvSpPr>
            <a:spLocks noGrp="1"/>
          </p:cNvSpPr>
          <p:nvPr>
            <p:ph idx="1"/>
          </p:nvPr>
        </p:nvSpPr>
        <p:spPr/>
        <p:txBody>
          <a:bodyPr/>
          <a:lstStyle/>
          <a:p>
            <a:pPr marL="457200" indent="-457200" eaLnBrk="1" hangingPunct="1"/>
            <a:r>
              <a:rPr lang="zh-CN" altLang="en-US" dirty="0">
                <a:latin typeface="STXinwei" panose="02010800040101010101" pitchFamily="2" charset="-122"/>
                <a:ea typeface="STXinwei" panose="02010800040101010101" pitchFamily="2" charset="-122"/>
                <a:cs typeface="华文新魏" charset="0"/>
              </a:rPr>
              <a:t>也称为</a:t>
            </a:r>
            <a:r>
              <a:rPr lang="zh-CN" altLang="zh-CN" dirty="0">
                <a:solidFill>
                  <a:srgbClr val="FF0000"/>
                </a:solidFill>
                <a:latin typeface="STXinwei" panose="02010800040101010101" pitchFamily="2" charset="-122"/>
                <a:ea typeface="STXinwei" panose="02010800040101010101" pitchFamily="2" charset="-122"/>
              </a:rPr>
              <a:t>进程描述符</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process descriptor</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zh-CN" dirty="0">
                <a:latin typeface="STXinwei" panose="02010800040101010101" pitchFamily="2" charset="-122"/>
                <a:ea typeface="STXinwei" panose="02010800040101010101" pitchFamily="2" charset="-122"/>
              </a:rPr>
              <a:t>进程存在的唯一标识</a:t>
            </a:r>
            <a:endParaRPr lang="en-US" altLang="zh-CN" dirty="0">
              <a:latin typeface="STXinwei" panose="02010800040101010101" pitchFamily="2" charset="-122"/>
              <a:ea typeface="STXinwei" panose="02010800040101010101" pitchFamily="2" charset="-122"/>
            </a:endParaRPr>
          </a:p>
          <a:p>
            <a:pPr marL="898525" lvl="1" indent="-457200" eaLnBrk="1" hangingPunct="1"/>
            <a:r>
              <a:rPr lang="zh-CN" altLang="zh-CN" dirty="0">
                <a:latin typeface="STXinwei" panose="02010800040101010101" pitchFamily="2" charset="-122"/>
                <a:ea typeface="STXinwei" panose="02010800040101010101" pitchFamily="2" charset="-122"/>
              </a:rPr>
              <a:t>操作系统用来记录和刻画进程状态及环境信息的数据结构，是进程动态特征的汇集</a:t>
            </a:r>
            <a:endParaRPr lang="en-US" altLang="zh-CN" dirty="0">
              <a:latin typeface="STXinwei" panose="02010800040101010101" pitchFamily="2" charset="-122"/>
              <a:ea typeface="STXinwei" panose="02010800040101010101" pitchFamily="2" charset="-122"/>
            </a:endParaRPr>
          </a:p>
          <a:p>
            <a:pPr marL="898525" lvl="1" indent="-457200" eaLnBrk="1" hangingPunct="1"/>
            <a:r>
              <a:rPr lang="zh-CN" altLang="zh-CN" dirty="0">
                <a:latin typeface="STXinwei" panose="02010800040101010101" pitchFamily="2" charset="-122"/>
                <a:ea typeface="STXinwei" panose="02010800040101010101" pitchFamily="2" charset="-122"/>
              </a:rPr>
              <a:t>操作系统掌握进程的唯一资料结构和管理进程的主要依据</a:t>
            </a:r>
            <a:endParaRPr lang="en-US" altLang="zh-CN" dirty="0">
              <a:latin typeface="STXinwei" panose="02010800040101010101" pitchFamily="2" charset="-122"/>
              <a:ea typeface="STXinwei" panose="02010800040101010101" pitchFamily="2" charset="-122"/>
            </a:endParaRPr>
          </a:p>
          <a:p>
            <a:pPr marL="457200" indent="-457200" eaLnBrk="1" hangingPunct="1"/>
            <a:r>
              <a:rPr lang="zh-CN" altLang="en-US" dirty="0">
                <a:latin typeface="STXinwei" panose="02010800040101010101" pitchFamily="2" charset="-122"/>
                <a:ea typeface="STXinwei" panose="02010800040101010101" pitchFamily="2" charset="-122"/>
                <a:cs typeface="华文新魏" charset="0"/>
              </a:rPr>
              <a:t>进程控制块包含三类信息</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标识信息</a:t>
            </a:r>
            <a:endParaRPr lang="en-US" altLang="zh-CN" dirty="0">
              <a:latin typeface="STXinwei" panose="02010800040101010101" pitchFamily="2" charset="-122"/>
              <a:ea typeface="STXinwei" panose="02010800040101010101" pitchFamily="2" charset="-122"/>
              <a:cs typeface="华文新魏" charset="0"/>
            </a:endParaRPr>
          </a:p>
          <a:p>
            <a:pPr marL="1303655" lvl="2" indent="-457200" eaLnBrk="1" hangingPunct="1"/>
            <a:r>
              <a:rPr lang="zh-CN" altLang="en-US" dirty="0">
                <a:latin typeface="STXinwei" panose="02010800040101010101" pitchFamily="2" charset="-122"/>
                <a:ea typeface="STXinwei" panose="02010800040101010101" pitchFamily="2" charset="-122"/>
                <a:cs typeface="华文新魏" charset="0"/>
              </a:rPr>
              <a:t>包括</a:t>
            </a:r>
            <a:r>
              <a:rPr lang="zh-CN" altLang="zh-CN" dirty="0">
                <a:latin typeface="STXinwei" panose="02010800040101010101" pitchFamily="2" charset="-122"/>
                <a:ea typeface="STXinwei" panose="02010800040101010101" pitchFamily="2" charset="-122"/>
                <a:cs typeface="华文新魏" charset="0"/>
              </a:rPr>
              <a:t>用户外部标识符</a:t>
            </a:r>
            <a:r>
              <a:rPr lang="zh-CN" altLang="en-US" dirty="0">
                <a:latin typeface="STXinwei" panose="02010800040101010101" pitchFamily="2" charset="-122"/>
                <a:ea typeface="STXinwei" panose="02010800040101010101" pitchFamily="2" charset="-122"/>
                <a:cs typeface="华文新魏" charset="0"/>
              </a:rPr>
              <a:t>（用户</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用户组</a:t>
            </a:r>
            <a:r>
              <a:rPr lang="zh-CN" altLang="zh-CN" dirty="0">
                <a:latin typeface="STXinwei" panose="02010800040101010101" pitchFamily="2" charset="-122"/>
                <a:ea typeface="STXinwei" panose="02010800040101010101" pitchFamily="2" charset="-122"/>
                <a:cs typeface="华文新魏" charset="0"/>
              </a:rPr>
              <a:t>标识</a:t>
            </a:r>
            <a:r>
              <a:rPr lang="en-US" altLang="zh-CN" dirty="0">
                <a:latin typeface="STXinwei" panose="02010800040101010101" pitchFamily="2" charset="-122"/>
                <a:ea typeface="STXinwei" panose="02010800040101010101" pitchFamily="2" charset="-122"/>
                <a:cs typeface="华文新魏" charset="0"/>
              </a:rPr>
              <a:t>ID</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和系统内部标识号</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a:t>
            </a:r>
            <a:r>
              <a:rPr lang="en-US"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进程组标识</a:t>
            </a:r>
            <a:r>
              <a:rPr lang="en-US" altLang="zh-CN" dirty="0">
                <a:latin typeface="STXinwei" panose="02010800040101010101" pitchFamily="2" charset="-122"/>
                <a:ea typeface="STXinwei" panose="02010800040101010101" pitchFamily="2" charset="-122"/>
                <a:cs typeface="华文新魏" charset="0"/>
              </a:rPr>
              <a:t>ID</a:t>
            </a:r>
            <a:r>
              <a:rPr lang="zh-CN"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 </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现场信息</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控制信息</a:t>
            </a:r>
            <a:endParaRPr lang="en-US" altLang="zh-CN" dirty="0">
              <a:latin typeface="STXinwei" panose="02010800040101010101" pitchFamily="2" charset="-122"/>
              <a:ea typeface="STXinwei" panose="02010800040101010101" pitchFamily="2" charset="-122"/>
              <a:cs typeface="华文新魏" charset="0"/>
            </a:endParaRPr>
          </a:p>
          <a:p>
            <a:pPr marL="1303655" lvl="2" indent="-457200" eaLnBrk="1" hangingPunct="1"/>
            <a:r>
              <a:rPr lang="zh-CN" altLang="zh-CN" dirty="0">
                <a:latin typeface="STXinwei" panose="02010800040101010101" pitchFamily="2" charset="-122"/>
                <a:ea typeface="STXinwei" panose="02010800040101010101" pitchFamily="2" charset="-122"/>
                <a:cs typeface="华文新魏" charset="0"/>
              </a:rPr>
              <a:t>用于管理和调度进程</a:t>
            </a:r>
            <a:r>
              <a:rPr lang="zh-CN" altLang="en-US" dirty="0">
                <a:latin typeface="STXinwei" panose="02010800040101010101" pitchFamily="2" charset="-122"/>
                <a:ea typeface="STXinwei" panose="02010800040101010101" pitchFamily="2" charset="-122"/>
                <a:cs typeface="华文新魏" charset="0"/>
              </a:rPr>
              <a:t>，包括</a:t>
            </a:r>
            <a:r>
              <a:rPr lang="zh-CN" altLang="zh-CN" dirty="0">
                <a:latin typeface="STXinwei" panose="02010800040101010101" pitchFamily="2" charset="-122"/>
                <a:ea typeface="STXinwei" panose="02010800040101010101" pitchFamily="2" charset="-122"/>
                <a:cs typeface="华文新魏" charset="0"/>
              </a:rPr>
              <a:t>进程调度相关信息</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进程组成信息</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进程族系信息、进程间通信信息、进程段</a:t>
            </a:r>
            <a:r>
              <a:rPr lang="en-US"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页表、进程映像在外存中的地址、</a:t>
            </a:r>
            <a:r>
              <a:rPr lang="en-US" altLang="zh-CN" dirty="0">
                <a:latin typeface="STXinwei" panose="02010800040101010101" pitchFamily="2" charset="-122"/>
                <a:ea typeface="STXinwei" panose="02010800040101010101" pitchFamily="2" charset="-122"/>
                <a:cs typeface="华文新魏" charset="0"/>
              </a:rPr>
              <a:t>CPU</a:t>
            </a:r>
            <a:r>
              <a:rPr lang="zh-CN" altLang="zh-CN" dirty="0">
                <a:latin typeface="STXinwei" panose="02010800040101010101" pitchFamily="2" charset="-122"/>
                <a:ea typeface="STXinwei" panose="02010800040101010101" pitchFamily="2" charset="-122"/>
                <a:cs typeface="华文新魏" charset="0"/>
              </a:rPr>
              <a:t>的占用和使用信息、进程特权信息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资源清单 </a:t>
            </a:r>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特权指令</a:t>
            </a:r>
            <a:r>
              <a:rPr lang="en-US" altLang="zh-CN" i="1" dirty="0" err="1">
                <a:latin typeface="华文新魏" charset="0"/>
                <a:ea typeface="华文新魏" charset="0"/>
                <a:cs typeface="华文新魏" charset="0"/>
              </a:rPr>
              <a:t>vs</a:t>
            </a:r>
            <a:r>
              <a:rPr lang="zh-CN" altLang="zh-CN" i="1" dirty="0">
                <a:latin typeface="华文新魏" charset="0"/>
                <a:ea typeface="华文新魏" charset="0"/>
                <a:cs typeface="华文新魏" charset="0"/>
              </a:rPr>
              <a:t>.</a:t>
            </a:r>
            <a:r>
              <a:rPr lang="zh-CN" altLang="en-US" dirty="0">
                <a:latin typeface="华文新魏" charset="0"/>
                <a:ea typeface="华文新魏" charset="0"/>
                <a:cs typeface="华文新魏" charset="0"/>
              </a:rPr>
              <a:t> 非特权指令</a:t>
            </a:r>
            <a:endParaRPr lang="en-US" altLang="zh-CN" dirty="0">
              <a:latin typeface="华文新魏" charset="0"/>
              <a:ea typeface="华文新魏" charset="0"/>
              <a:cs typeface="华文新魏" charset="0"/>
            </a:endParaRPr>
          </a:p>
          <a:p>
            <a:endParaRPr kumimoji="1" lang="zh-CN" altLang="en-US" dirty="0"/>
          </a:p>
          <a:p>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从资源管理和控制程序执行的角度出发，把指令系统中的指令分作两部分：</a:t>
            </a:r>
            <a:r>
              <a:rPr lang="zh-CN" altLang="en-US" dirty="0">
                <a:solidFill>
                  <a:srgbClr val="FF0000"/>
                </a:solidFill>
                <a:latin typeface="华文新魏" charset="0"/>
                <a:ea typeface="华文新魏" charset="0"/>
                <a:cs typeface="华文新魏" charset="0"/>
              </a:rPr>
              <a:t>特权指令</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非特权指令</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特权指令</a:t>
            </a:r>
            <a:r>
              <a:rPr lang="zh-CN" altLang="en-US" dirty="0">
                <a:solidFill>
                  <a:srgbClr val="0000FF"/>
                </a:solidFill>
                <a:latin typeface="华文新魏" charset="0"/>
                <a:ea typeface="华文新魏" charset="0"/>
                <a:cs typeface="华文新魏" charset="0"/>
              </a:rPr>
              <a:t>只能提供给操作系统的核心程序使用</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t>这些指令涉及改变机器状态、修改寄存器内容、启动设备</a:t>
            </a:r>
            <a:r>
              <a:rPr lang="en-US" altLang="zh-CN" dirty="0"/>
              <a:t>I/O</a:t>
            </a:r>
            <a:r>
              <a:rPr lang="zh-CN" altLang="zh-CN" dirty="0"/>
              <a:t>等</a:t>
            </a:r>
            <a:r>
              <a:rPr lang="zh-CN" altLang="en-US" dirty="0"/>
              <a:t>，包括</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启动</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设备、设置时钟、控制中断屏蔽位、清主存、建立存储键、加载</a:t>
            </a:r>
            <a:r>
              <a:rPr lang="en-US" altLang="zh-CN" dirty="0">
                <a:latin typeface="华文新魏" charset="0"/>
                <a:ea typeface="华文新魏" charset="0"/>
                <a:cs typeface="华文新魏" charset="0"/>
              </a:rPr>
              <a:t>PSW</a:t>
            </a:r>
            <a:r>
              <a:rPr lang="zh-CN" altLang="en-US"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pPr eaLnBrk="1" hangingPunct="1"/>
            <a:r>
              <a:rPr lang="zh-CN" altLang="zh-CN" dirty="0"/>
              <a:t>非特权指令</a:t>
            </a:r>
            <a:r>
              <a:rPr lang="zh-CN" altLang="zh-CN" dirty="0">
                <a:solidFill>
                  <a:srgbClr val="0000FF"/>
                </a:solidFill>
              </a:rPr>
              <a:t>在目态和管态下都能工作</a:t>
            </a:r>
            <a:endParaRPr lang="en-US" altLang="zh-CN" dirty="0">
              <a:solidFill>
                <a:srgbClr val="0000FF"/>
              </a:solidFill>
            </a:endParaRPr>
          </a:p>
          <a:p>
            <a:pPr eaLnBrk="1" hangingPunct="1"/>
            <a:r>
              <a:rPr lang="zh-CN" altLang="zh-CN" dirty="0">
                <a:solidFill>
                  <a:srgbClr val="FF0000"/>
                </a:solidFill>
              </a:rPr>
              <a:t>操作系统程序</a:t>
            </a:r>
            <a:r>
              <a:rPr lang="zh-CN" altLang="zh-CN" dirty="0"/>
              <a:t>能够执行全部机器指令，</a:t>
            </a:r>
            <a:r>
              <a:rPr lang="zh-CN" altLang="zh-CN" dirty="0">
                <a:solidFill>
                  <a:srgbClr val="FF0000"/>
                </a:solidFill>
              </a:rPr>
              <a:t>应用程序</a:t>
            </a:r>
            <a:r>
              <a:rPr lang="zh-CN" altLang="zh-CN" dirty="0"/>
              <a:t>只能使用非特权指令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en-US" altLang="zh-CN" dirty="0">
                <a:latin typeface="Times New Roman" panose="02020603050405020304" pitchFamily="18" charset="0"/>
                <a:ea typeface="华文新魏" charset="0"/>
                <a:cs typeface="华文新魏" charset="0"/>
              </a:rPr>
              <a:t> </a:t>
            </a:r>
            <a:r>
              <a:rPr lang="zh-CN" altLang="en-US" dirty="0">
                <a:latin typeface="华文新魏" charset="0"/>
                <a:ea typeface="华文新魏" charset="0"/>
                <a:cs typeface="华文新魏" charset="0"/>
              </a:rPr>
              <a:t>进程队列及其管理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进程队列</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处于同一状态的所有</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链接在一起的数据结构</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队列排队规则</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可按先来先到、优先数或其它原则排队</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通用队列组织方式</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链接</a:t>
            </a:r>
            <a:r>
              <a:rPr lang="zh-CN" altLang="en-US" dirty="0"/>
              <a:t>方式</a:t>
            </a:r>
            <a:endParaRPr lang="en-US" altLang="zh-CN" dirty="0"/>
          </a:p>
          <a:p>
            <a:pPr lvl="2" eaLnBrk="1" hangingPunct="1"/>
            <a:r>
              <a:rPr lang="zh-CN" altLang="zh-CN" dirty="0">
                <a:solidFill>
                  <a:srgbClr val="FF0000"/>
                </a:solidFill>
                <a:latin typeface="华文新魏"/>
                <a:ea typeface="华文新魏"/>
                <a:cs typeface="华文新魏"/>
              </a:rPr>
              <a:t>单向链接</a:t>
            </a:r>
            <a:r>
              <a:rPr lang="zh-CN" altLang="en-US" dirty="0">
                <a:latin typeface="华文新魏"/>
                <a:ea typeface="华文新魏"/>
                <a:cs typeface="华文新魏"/>
              </a:rPr>
              <a:t>的</a:t>
            </a:r>
            <a:r>
              <a:rPr lang="zh-CN" altLang="zh-CN" dirty="0">
                <a:latin typeface="华文新魏"/>
                <a:ea typeface="华文新魏"/>
                <a:cs typeface="华文新魏"/>
              </a:rPr>
              <a:t>每个</a:t>
            </a:r>
            <a:r>
              <a:rPr lang="en-US" altLang="zh-CN" dirty="0">
                <a:latin typeface="华文新魏"/>
                <a:ea typeface="华文新魏"/>
                <a:cs typeface="华文新魏"/>
              </a:rPr>
              <a:t>PCB</a:t>
            </a:r>
            <a:r>
              <a:rPr lang="zh-CN" altLang="en-US" dirty="0">
                <a:latin typeface="华文新魏"/>
                <a:ea typeface="华文新魏"/>
                <a:cs typeface="华文新魏"/>
              </a:rPr>
              <a:t>的</a:t>
            </a:r>
            <a:r>
              <a:rPr lang="zh-CN" altLang="zh-CN" dirty="0">
                <a:latin typeface="华文新魏"/>
                <a:ea typeface="华文新魏"/>
                <a:cs typeface="华文新魏"/>
              </a:rPr>
              <a:t>链接指针</a:t>
            </a:r>
            <a:r>
              <a:rPr lang="zh-CN" altLang="en-US" dirty="0">
                <a:latin typeface="华文新魏"/>
                <a:ea typeface="华文新魏"/>
                <a:cs typeface="华文新魏"/>
              </a:rPr>
              <a:t>向</a:t>
            </a:r>
            <a:r>
              <a:rPr lang="zh-CN" altLang="zh-CN" dirty="0">
                <a:latin typeface="华文新魏"/>
                <a:ea typeface="华文新魏"/>
                <a:cs typeface="华文新魏"/>
              </a:rPr>
              <a:t>下一个进程</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a:t>
            </a:r>
            <a:r>
              <a:rPr lang="zh-CN" altLang="zh-CN" dirty="0">
                <a:solidFill>
                  <a:srgbClr val="0000FF"/>
                </a:solidFill>
                <a:latin typeface="华文新魏"/>
                <a:ea typeface="华文新魏"/>
                <a:cs typeface="华文新魏"/>
              </a:rPr>
              <a:t>编号为</a:t>
            </a:r>
            <a:r>
              <a:rPr lang="en-US" altLang="zh-CN" dirty="0">
                <a:solidFill>
                  <a:srgbClr val="0000FF"/>
                </a:solidFill>
                <a:latin typeface="华文新魏"/>
                <a:ea typeface="华文新魏"/>
                <a:cs typeface="华文新魏"/>
              </a:rPr>
              <a:t>0</a:t>
            </a:r>
            <a:r>
              <a:rPr lang="zh-CN" altLang="zh-CN" dirty="0">
                <a:solidFill>
                  <a:srgbClr val="0000FF"/>
                </a:solidFill>
                <a:latin typeface="华文新魏"/>
                <a:ea typeface="华文新魏"/>
                <a:cs typeface="华文新魏"/>
              </a:rPr>
              <a:t>表示队尾 </a:t>
            </a:r>
            <a:endParaRPr lang="en-US" altLang="zh-CN" dirty="0">
              <a:solidFill>
                <a:srgbClr val="0000FF"/>
              </a:solidFill>
              <a:latin typeface="华文新魏"/>
              <a:ea typeface="华文新魏"/>
              <a:cs typeface="华文新魏"/>
            </a:endParaRPr>
          </a:p>
          <a:p>
            <a:pPr lvl="2" eaLnBrk="1" hangingPunct="1"/>
            <a:r>
              <a:rPr lang="zh-CN" altLang="zh-CN" dirty="0">
                <a:solidFill>
                  <a:srgbClr val="FF0000"/>
                </a:solidFill>
                <a:latin typeface="华文新魏"/>
                <a:ea typeface="华文新魏"/>
                <a:cs typeface="华文新魏"/>
              </a:rPr>
              <a:t>双向链接</a:t>
            </a:r>
            <a:r>
              <a:rPr lang="zh-CN" altLang="en-US" dirty="0">
                <a:latin typeface="华文新魏"/>
                <a:ea typeface="华文新魏"/>
                <a:cs typeface="华文新魏"/>
              </a:rPr>
              <a:t>的</a:t>
            </a:r>
            <a:r>
              <a:rPr lang="zh-CN" altLang="zh-CN" dirty="0">
                <a:latin typeface="华文新魏"/>
                <a:ea typeface="华文新魏"/>
                <a:cs typeface="华文新魏"/>
              </a:rPr>
              <a:t>每个</a:t>
            </a:r>
            <a:r>
              <a:rPr lang="en-US" altLang="zh-CN" dirty="0">
                <a:latin typeface="华文新魏"/>
                <a:ea typeface="华文新魏"/>
                <a:cs typeface="华文新魏"/>
              </a:rPr>
              <a:t>PCB</a:t>
            </a:r>
            <a:r>
              <a:rPr lang="zh-CN" altLang="en-US" dirty="0">
                <a:latin typeface="华文新魏"/>
                <a:ea typeface="华文新魏"/>
                <a:cs typeface="华文新魏"/>
              </a:rPr>
              <a:t>的</a:t>
            </a:r>
            <a:r>
              <a:rPr lang="zh-CN" altLang="zh-CN" dirty="0">
                <a:latin typeface="华文新魏"/>
                <a:ea typeface="华文新魏"/>
                <a:cs typeface="华文新魏"/>
              </a:rPr>
              <a:t>前向链接指针指</a:t>
            </a:r>
            <a:r>
              <a:rPr lang="zh-CN" altLang="en-US" dirty="0">
                <a:latin typeface="华文新魏"/>
                <a:ea typeface="华文新魏"/>
                <a:cs typeface="华文新魏"/>
              </a:rPr>
              <a:t>向</a:t>
            </a:r>
            <a:r>
              <a:rPr lang="zh-CN" altLang="zh-CN" dirty="0">
                <a:latin typeface="华文新魏"/>
                <a:ea typeface="华文新魏"/>
                <a:cs typeface="华文新魏"/>
              </a:rPr>
              <a:t>上一个进程的</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表中的编号，编号为</a:t>
            </a:r>
            <a:r>
              <a:rPr lang="en-US" altLang="zh-CN" dirty="0">
                <a:latin typeface="华文新魏"/>
                <a:ea typeface="华文新魏"/>
                <a:cs typeface="华文新魏"/>
              </a:rPr>
              <a:t>0</a:t>
            </a:r>
            <a:r>
              <a:rPr lang="zh-CN" altLang="zh-CN" dirty="0">
                <a:latin typeface="华文新魏"/>
                <a:ea typeface="华文新魏"/>
                <a:cs typeface="华文新魏"/>
              </a:rPr>
              <a:t>表示排在队首；</a:t>
            </a:r>
            <a:r>
              <a:rPr lang="zh-CN" altLang="en-US" dirty="0">
                <a:latin typeface="华文新魏"/>
                <a:ea typeface="华文新魏"/>
                <a:cs typeface="华文新魏"/>
              </a:rPr>
              <a:t>向</a:t>
            </a:r>
            <a:r>
              <a:rPr lang="zh-CN" altLang="zh-CN" dirty="0">
                <a:latin typeface="华文新魏"/>
                <a:ea typeface="华文新魏"/>
                <a:cs typeface="华文新魏"/>
              </a:rPr>
              <a:t>随其后的下一个进程的</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表中的编号，编号为</a:t>
            </a:r>
            <a:r>
              <a:rPr lang="en-US" altLang="zh-CN" dirty="0">
                <a:latin typeface="华文新魏"/>
                <a:ea typeface="华文新魏"/>
                <a:cs typeface="华文新魏"/>
              </a:rPr>
              <a:t>0</a:t>
            </a:r>
            <a:r>
              <a:rPr lang="zh-CN" altLang="zh-CN" dirty="0">
                <a:latin typeface="华文新魏"/>
                <a:ea typeface="华文新魏"/>
                <a:cs typeface="华文新魏"/>
              </a:rPr>
              <a:t>表示排在队尾 </a:t>
            </a:r>
            <a:endParaRPr lang="en-US" altLang="zh-CN" dirty="0">
              <a:latin typeface="华文新魏"/>
              <a:ea typeface="华文新魏"/>
              <a:cs typeface="华文新魏"/>
            </a:endParaRPr>
          </a:p>
          <a:p>
            <a:pPr lvl="1" eaLnBrk="1" hangingPunct="1"/>
            <a:r>
              <a:rPr lang="zh-CN" altLang="en-US" dirty="0"/>
              <a:t>索引方式</a:t>
            </a:r>
            <a:endParaRPr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827088" y="1499518"/>
            <a:ext cx="7391400" cy="4953000"/>
          </a:xfrm>
        </p:spPr>
        <p:txBody>
          <a:bodyPr/>
          <a:lstStyle/>
          <a:p>
            <a:pPr eaLnBrk="1" hangingPunct="1"/>
            <a:endParaRPr lang="en-US" altLang="zh-CN" sz="3600">
              <a:latin typeface="华文新魏" charset="0"/>
              <a:ea typeface="华文新魏" charset="0"/>
              <a:cs typeface="华文新魏" charset="0"/>
            </a:endParaRPr>
          </a:p>
          <a:p>
            <a:pPr eaLnBrk="1" hangingPunct="1"/>
            <a:endParaRPr lang="en-US" altLang="zh-CN" sz="3600">
              <a:latin typeface="仿宋_GB2312" charset="0"/>
              <a:ea typeface="仿宋_GB2312" charset="0"/>
              <a:cs typeface="仿宋_GB2312" charset="0"/>
            </a:endParaRPr>
          </a:p>
        </p:txBody>
      </p:sp>
      <p:sp>
        <p:nvSpPr>
          <p:cNvPr id="19460" name="Text Box 5"/>
          <p:cNvSpPr txBox="1">
            <a:spLocks noChangeArrowheads="1"/>
          </p:cNvSpPr>
          <p:nvPr/>
        </p:nvSpPr>
        <p:spPr bwMode="auto">
          <a:xfrm>
            <a:off x="2700338" y="1340768"/>
            <a:ext cx="965200" cy="215900"/>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FF0000"/>
                </a:solidFill>
                <a:latin typeface="华文新魏" charset="0"/>
                <a:ea typeface="华文新魏" charset="0"/>
                <a:cs typeface="华文新魏" charset="0"/>
              </a:rPr>
              <a:t>   PCB</a:t>
            </a:r>
            <a:r>
              <a:rPr lang="zh-CN" altLang="en-US" sz="1400" dirty="0">
                <a:solidFill>
                  <a:srgbClr val="FF0000"/>
                </a:solidFill>
                <a:latin typeface="华文新魏" charset="0"/>
                <a:ea typeface="华文新魏" charset="0"/>
                <a:cs typeface="华文新魏" charset="0"/>
              </a:rPr>
              <a:t>表  </a:t>
            </a:r>
            <a:endParaRPr lang="zh-CN" altLang="en-US" sz="1400" dirty="0">
              <a:solidFill>
                <a:srgbClr val="FF0000"/>
              </a:solidFill>
              <a:latin typeface="华文新魏" charset="0"/>
              <a:ea typeface="华文新魏" charset="0"/>
              <a:cs typeface="华文新魏" charset="0"/>
            </a:endParaRPr>
          </a:p>
        </p:txBody>
      </p:sp>
      <p:grpSp>
        <p:nvGrpSpPr>
          <p:cNvPr id="19461" name="Group 6"/>
          <p:cNvGrpSpPr/>
          <p:nvPr/>
        </p:nvGrpSpPr>
        <p:grpSpPr bwMode="auto">
          <a:xfrm>
            <a:off x="2701925" y="1704306"/>
            <a:ext cx="965200" cy="438150"/>
            <a:chOff x="3553" y="9240"/>
            <a:chExt cx="1080" cy="468"/>
          </a:xfrm>
        </p:grpSpPr>
        <p:sp>
          <p:nvSpPr>
            <p:cNvPr id="19544" name="Text Box 7"/>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660066"/>
                  </a:solidFill>
                  <a:latin typeface="华文新魏" charset="0"/>
                  <a:ea typeface="华文新魏" charset="0"/>
                  <a:cs typeface="华文新魏" charset="0"/>
                </a:rPr>
                <a:t>PCB1    0</a:t>
              </a:r>
              <a:endParaRPr lang="en-US" altLang="zh-CN" sz="1400" dirty="0">
                <a:solidFill>
                  <a:srgbClr val="660066"/>
                </a:solidFill>
                <a:latin typeface="华文新魏" charset="0"/>
                <a:ea typeface="华文新魏" charset="0"/>
                <a:cs typeface="华文新魏" charset="0"/>
              </a:endParaRPr>
            </a:p>
          </p:txBody>
        </p:sp>
        <p:sp>
          <p:nvSpPr>
            <p:cNvPr id="19545" name="Line 8"/>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2" name="Group 9"/>
          <p:cNvGrpSpPr/>
          <p:nvPr/>
        </p:nvGrpSpPr>
        <p:grpSpPr bwMode="auto">
          <a:xfrm>
            <a:off x="2701925" y="2142456"/>
            <a:ext cx="965200" cy="439737"/>
            <a:chOff x="3553" y="9240"/>
            <a:chExt cx="1080" cy="468"/>
          </a:xfrm>
        </p:grpSpPr>
        <p:sp>
          <p:nvSpPr>
            <p:cNvPr id="19542" name="Text Box 1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PCB2    5</a:t>
              </a:r>
              <a:endParaRPr lang="en-US" altLang="zh-CN" sz="1400">
                <a:solidFill>
                  <a:srgbClr val="660066"/>
                </a:solidFill>
                <a:latin typeface="华文新魏" charset="0"/>
                <a:ea typeface="华文新魏" charset="0"/>
                <a:cs typeface="华文新魏" charset="0"/>
              </a:endParaRPr>
            </a:p>
          </p:txBody>
        </p:sp>
        <p:sp>
          <p:nvSpPr>
            <p:cNvPr id="19543" name="Line 1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3" name="Group 12"/>
          <p:cNvGrpSpPr/>
          <p:nvPr/>
        </p:nvGrpSpPr>
        <p:grpSpPr bwMode="auto">
          <a:xfrm>
            <a:off x="2701925" y="2582193"/>
            <a:ext cx="965200" cy="438150"/>
            <a:chOff x="3553" y="9240"/>
            <a:chExt cx="1080" cy="468"/>
          </a:xfrm>
        </p:grpSpPr>
        <p:sp>
          <p:nvSpPr>
            <p:cNvPr id="19540" name="Text Box 1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PCB3    0</a:t>
              </a:r>
              <a:endParaRPr lang="en-US" altLang="zh-CN" sz="1400">
                <a:solidFill>
                  <a:srgbClr val="660066"/>
                </a:solidFill>
                <a:latin typeface="华文新魏" charset="0"/>
                <a:ea typeface="华文新魏" charset="0"/>
                <a:cs typeface="华文新魏" charset="0"/>
              </a:endParaRPr>
            </a:p>
          </p:txBody>
        </p:sp>
        <p:sp>
          <p:nvSpPr>
            <p:cNvPr id="19541" name="Line 1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4" name="Group 15"/>
          <p:cNvGrpSpPr/>
          <p:nvPr/>
        </p:nvGrpSpPr>
        <p:grpSpPr bwMode="auto">
          <a:xfrm>
            <a:off x="2701925" y="3020343"/>
            <a:ext cx="965200" cy="438150"/>
            <a:chOff x="3553" y="9240"/>
            <a:chExt cx="1080" cy="468"/>
          </a:xfrm>
        </p:grpSpPr>
        <p:sp>
          <p:nvSpPr>
            <p:cNvPr id="19538" name="Text Box 1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PCB4    0 </a:t>
              </a:r>
              <a:endParaRPr lang="en-US" altLang="zh-CN" sz="1400">
                <a:solidFill>
                  <a:srgbClr val="660066"/>
                </a:solidFill>
                <a:latin typeface="华文新魏" charset="0"/>
                <a:ea typeface="华文新魏" charset="0"/>
                <a:cs typeface="华文新魏" charset="0"/>
              </a:endParaRPr>
            </a:p>
          </p:txBody>
        </p:sp>
        <p:sp>
          <p:nvSpPr>
            <p:cNvPr id="19539" name="Line 1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5" name="Group 18"/>
          <p:cNvGrpSpPr/>
          <p:nvPr/>
        </p:nvGrpSpPr>
        <p:grpSpPr bwMode="auto">
          <a:xfrm>
            <a:off x="2701925" y="3458493"/>
            <a:ext cx="965200" cy="439738"/>
            <a:chOff x="3553" y="9240"/>
            <a:chExt cx="1080" cy="468"/>
          </a:xfrm>
        </p:grpSpPr>
        <p:sp>
          <p:nvSpPr>
            <p:cNvPr id="19536" name="Text Box 19"/>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PCB5    0</a:t>
              </a:r>
              <a:endParaRPr lang="en-US" altLang="zh-CN" sz="1400">
                <a:solidFill>
                  <a:srgbClr val="660066"/>
                </a:solidFill>
                <a:latin typeface="华文新魏" charset="0"/>
                <a:ea typeface="华文新魏" charset="0"/>
                <a:cs typeface="华文新魏" charset="0"/>
              </a:endParaRPr>
            </a:p>
          </p:txBody>
        </p:sp>
        <p:sp>
          <p:nvSpPr>
            <p:cNvPr id="19537" name="Line 20"/>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6" name="Group 21"/>
          <p:cNvGrpSpPr/>
          <p:nvPr/>
        </p:nvGrpSpPr>
        <p:grpSpPr bwMode="auto">
          <a:xfrm>
            <a:off x="2701925" y="3898231"/>
            <a:ext cx="965200" cy="438150"/>
            <a:chOff x="3553" y="9240"/>
            <a:chExt cx="1080" cy="468"/>
          </a:xfrm>
        </p:grpSpPr>
        <p:sp>
          <p:nvSpPr>
            <p:cNvPr id="19534" name="Text Box 22"/>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PCB6    4</a:t>
              </a:r>
              <a:endParaRPr lang="en-US" altLang="zh-CN" sz="1400">
                <a:solidFill>
                  <a:srgbClr val="660066"/>
                </a:solidFill>
                <a:latin typeface="华文新魏" charset="0"/>
                <a:ea typeface="华文新魏" charset="0"/>
                <a:cs typeface="华文新魏" charset="0"/>
              </a:endParaRPr>
            </a:p>
          </p:txBody>
        </p:sp>
        <p:sp>
          <p:nvSpPr>
            <p:cNvPr id="19535" name="Line 23"/>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sp>
        <p:nvSpPr>
          <p:cNvPr id="19467" name="Text Box 24"/>
          <p:cNvSpPr txBox="1">
            <a:spLocks noChangeArrowheads="1"/>
          </p:cNvSpPr>
          <p:nvPr/>
        </p:nvSpPr>
        <p:spPr bwMode="auto">
          <a:xfrm>
            <a:off x="933450" y="1704306"/>
            <a:ext cx="1285875" cy="35560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运行队列指针  </a:t>
            </a:r>
            <a:endParaRPr lang="zh-CN" altLang="en-US" sz="1400" dirty="0">
              <a:solidFill>
                <a:srgbClr val="0000FF"/>
              </a:solidFill>
              <a:latin typeface="华文新魏" charset="0"/>
              <a:ea typeface="华文新魏" charset="0"/>
              <a:cs typeface="华文新魏" charset="0"/>
            </a:endParaRPr>
          </a:p>
        </p:txBody>
      </p:sp>
      <p:sp>
        <p:nvSpPr>
          <p:cNvPr id="19468" name="Line 25"/>
          <p:cNvSpPr>
            <a:spLocks noChangeShapeType="1"/>
          </p:cNvSpPr>
          <p:nvPr/>
        </p:nvSpPr>
        <p:spPr bwMode="auto">
          <a:xfrm>
            <a:off x="2219325" y="1850356"/>
            <a:ext cx="482600" cy="0"/>
          </a:xfrm>
          <a:prstGeom prst="line">
            <a:avLst/>
          </a:prstGeom>
          <a:noFill/>
          <a:ln w="9525">
            <a:solidFill>
              <a:srgbClr val="000000"/>
            </a:solidFill>
            <a:round/>
            <a:tailEnd type="triangle" w="med" len="med"/>
          </a:ln>
        </p:spPr>
        <p:txBody>
          <a:bodyPr/>
          <a:lstStyle/>
          <a:p>
            <a:endParaRPr lang="zh-CN" altLang="en-US"/>
          </a:p>
        </p:txBody>
      </p:sp>
      <p:sp>
        <p:nvSpPr>
          <p:cNvPr id="19469" name="Text Box 26"/>
          <p:cNvSpPr txBox="1">
            <a:spLocks noChangeArrowheads="1"/>
          </p:cNvSpPr>
          <p:nvPr/>
        </p:nvSpPr>
        <p:spPr bwMode="auto">
          <a:xfrm>
            <a:off x="933450" y="2290093"/>
            <a:ext cx="1285875" cy="346075"/>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就绪队列指针  </a:t>
            </a:r>
            <a:endParaRPr lang="zh-CN" altLang="en-US" sz="1400">
              <a:solidFill>
                <a:srgbClr val="0000FF"/>
              </a:solidFill>
              <a:latin typeface="华文新魏" charset="0"/>
              <a:ea typeface="华文新魏" charset="0"/>
              <a:cs typeface="华文新魏" charset="0"/>
            </a:endParaRPr>
          </a:p>
        </p:txBody>
      </p:sp>
      <p:sp>
        <p:nvSpPr>
          <p:cNvPr id="19470" name="Line 27"/>
          <p:cNvSpPr>
            <a:spLocks noChangeShapeType="1"/>
          </p:cNvSpPr>
          <p:nvPr/>
        </p:nvSpPr>
        <p:spPr bwMode="auto">
          <a:xfrm flipV="1">
            <a:off x="2219325" y="2290093"/>
            <a:ext cx="482600" cy="146050"/>
          </a:xfrm>
          <a:prstGeom prst="line">
            <a:avLst/>
          </a:prstGeom>
          <a:noFill/>
          <a:ln w="9525">
            <a:solidFill>
              <a:srgbClr val="000000"/>
            </a:solidFill>
            <a:round/>
            <a:tailEnd type="triangle" w="med" len="med"/>
          </a:ln>
        </p:spPr>
        <p:txBody>
          <a:bodyPr/>
          <a:lstStyle/>
          <a:p>
            <a:endParaRPr lang="zh-CN" altLang="en-US"/>
          </a:p>
        </p:txBody>
      </p:sp>
      <p:sp>
        <p:nvSpPr>
          <p:cNvPr id="19471" name="Line 28"/>
          <p:cNvSpPr>
            <a:spLocks noChangeShapeType="1"/>
          </p:cNvSpPr>
          <p:nvPr/>
        </p:nvSpPr>
        <p:spPr bwMode="auto">
          <a:xfrm>
            <a:off x="3667125" y="2436143"/>
            <a:ext cx="322263" cy="0"/>
          </a:xfrm>
          <a:prstGeom prst="line">
            <a:avLst/>
          </a:prstGeom>
          <a:noFill/>
          <a:ln w="9525">
            <a:solidFill>
              <a:srgbClr val="000000"/>
            </a:solidFill>
            <a:round/>
          </a:ln>
        </p:spPr>
        <p:txBody>
          <a:bodyPr/>
          <a:lstStyle/>
          <a:p>
            <a:endParaRPr lang="zh-CN" altLang="en-US"/>
          </a:p>
        </p:txBody>
      </p:sp>
      <p:sp>
        <p:nvSpPr>
          <p:cNvPr id="19472" name="Line 29"/>
          <p:cNvSpPr>
            <a:spLocks noChangeShapeType="1"/>
          </p:cNvSpPr>
          <p:nvPr/>
        </p:nvSpPr>
        <p:spPr bwMode="auto">
          <a:xfrm>
            <a:off x="3989388" y="2436143"/>
            <a:ext cx="0" cy="1314450"/>
          </a:xfrm>
          <a:prstGeom prst="line">
            <a:avLst/>
          </a:prstGeom>
          <a:noFill/>
          <a:ln w="9525">
            <a:solidFill>
              <a:srgbClr val="000000"/>
            </a:solidFill>
            <a:round/>
          </a:ln>
        </p:spPr>
        <p:txBody>
          <a:bodyPr/>
          <a:lstStyle/>
          <a:p>
            <a:endParaRPr lang="zh-CN" altLang="en-US"/>
          </a:p>
        </p:txBody>
      </p:sp>
      <p:sp>
        <p:nvSpPr>
          <p:cNvPr id="19473" name="Line 30"/>
          <p:cNvSpPr>
            <a:spLocks noChangeShapeType="1"/>
          </p:cNvSpPr>
          <p:nvPr/>
        </p:nvSpPr>
        <p:spPr bwMode="auto">
          <a:xfrm flipH="1">
            <a:off x="3667125" y="3750593"/>
            <a:ext cx="322263" cy="0"/>
          </a:xfrm>
          <a:prstGeom prst="line">
            <a:avLst/>
          </a:prstGeom>
          <a:noFill/>
          <a:ln w="9525">
            <a:solidFill>
              <a:srgbClr val="000000"/>
            </a:solidFill>
            <a:round/>
            <a:tailEnd type="triangle" w="med" len="med"/>
          </a:ln>
        </p:spPr>
        <p:txBody>
          <a:bodyPr/>
          <a:lstStyle/>
          <a:p>
            <a:endParaRPr lang="zh-CN" altLang="en-US"/>
          </a:p>
        </p:txBody>
      </p:sp>
      <p:sp>
        <p:nvSpPr>
          <p:cNvPr id="19474" name="Text Box 31"/>
          <p:cNvSpPr txBox="1">
            <a:spLocks noChangeArrowheads="1"/>
          </p:cNvSpPr>
          <p:nvPr/>
        </p:nvSpPr>
        <p:spPr bwMode="auto">
          <a:xfrm>
            <a:off x="771525" y="2874293"/>
            <a:ext cx="1447800" cy="338138"/>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等待队列</a:t>
            </a:r>
            <a:r>
              <a:rPr lang="en-US" altLang="zh-CN" sz="1400">
                <a:solidFill>
                  <a:srgbClr val="0000FF"/>
                </a:solidFill>
                <a:latin typeface="华文新魏" charset="0"/>
                <a:ea typeface="华文新魏" charset="0"/>
                <a:cs typeface="华文新魏" charset="0"/>
              </a:rPr>
              <a:t>1</a:t>
            </a:r>
            <a:r>
              <a:rPr lang="zh-CN" altLang="en-US" sz="1400">
                <a:solidFill>
                  <a:srgbClr val="0000FF"/>
                </a:solidFill>
                <a:latin typeface="华文新魏" charset="0"/>
                <a:ea typeface="华文新魏" charset="0"/>
                <a:cs typeface="华文新魏" charset="0"/>
              </a:rPr>
              <a:t>指针  </a:t>
            </a:r>
            <a:endParaRPr lang="zh-CN" altLang="en-US" sz="1400">
              <a:solidFill>
                <a:srgbClr val="0000FF"/>
              </a:solidFill>
              <a:latin typeface="华文新魏" charset="0"/>
              <a:ea typeface="华文新魏" charset="0"/>
              <a:cs typeface="华文新魏" charset="0"/>
            </a:endParaRPr>
          </a:p>
        </p:txBody>
      </p:sp>
      <p:sp>
        <p:nvSpPr>
          <p:cNvPr id="19475" name="Text Box 32"/>
          <p:cNvSpPr txBox="1">
            <a:spLocks noChangeArrowheads="1"/>
          </p:cNvSpPr>
          <p:nvPr/>
        </p:nvSpPr>
        <p:spPr bwMode="auto">
          <a:xfrm>
            <a:off x="771525" y="3458493"/>
            <a:ext cx="1447800" cy="33020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等待队列</a:t>
            </a:r>
            <a:r>
              <a:rPr lang="en-US" altLang="zh-CN" sz="1400">
                <a:solidFill>
                  <a:srgbClr val="0000FF"/>
                </a:solidFill>
                <a:latin typeface="华文新魏" charset="0"/>
                <a:ea typeface="华文新魏" charset="0"/>
                <a:cs typeface="华文新魏" charset="0"/>
              </a:rPr>
              <a:t>2</a:t>
            </a:r>
            <a:r>
              <a:rPr lang="zh-CN" altLang="en-US" sz="1400">
                <a:solidFill>
                  <a:srgbClr val="0000FF"/>
                </a:solidFill>
                <a:latin typeface="华文新魏" charset="0"/>
                <a:ea typeface="华文新魏" charset="0"/>
                <a:cs typeface="华文新魏" charset="0"/>
              </a:rPr>
              <a:t>指针  </a:t>
            </a:r>
            <a:endParaRPr lang="zh-CN" altLang="en-US" sz="1400">
              <a:solidFill>
                <a:srgbClr val="0000FF"/>
              </a:solidFill>
              <a:latin typeface="华文新魏" charset="0"/>
              <a:ea typeface="华文新魏" charset="0"/>
              <a:cs typeface="华文新魏" charset="0"/>
            </a:endParaRPr>
          </a:p>
        </p:txBody>
      </p:sp>
      <p:sp>
        <p:nvSpPr>
          <p:cNvPr id="19476" name="Line 33"/>
          <p:cNvSpPr>
            <a:spLocks noChangeShapeType="1"/>
          </p:cNvSpPr>
          <p:nvPr/>
        </p:nvSpPr>
        <p:spPr bwMode="auto">
          <a:xfrm flipV="1">
            <a:off x="2219325" y="2874293"/>
            <a:ext cx="482600" cy="146050"/>
          </a:xfrm>
          <a:prstGeom prst="line">
            <a:avLst/>
          </a:prstGeom>
          <a:noFill/>
          <a:ln w="9525">
            <a:solidFill>
              <a:srgbClr val="000000"/>
            </a:solidFill>
            <a:round/>
            <a:tailEnd type="triangle" w="med" len="med"/>
          </a:ln>
        </p:spPr>
        <p:txBody>
          <a:bodyPr/>
          <a:lstStyle/>
          <a:p>
            <a:endParaRPr lang="zh-CN" altLang="en-US"/>
          </a:p>
        </p:txBody>
      </p:sp>
      <p:sp>
        <p:nvSpPr>
          <p:cNvPr id="19477" name="Line 34"/>
          <p:cNvSpPr>
            <a:spLocks noChangeShapeType="1"/>
          </p:cNvSpPr>
          <p:nvPr/>
        </p:nvSpPr>
        <p:spPr bwMode="auto">
          <a:xfrm>
            <a:off x="2219325" y="3604543"/>
            <a:ext cx="482600" cy="439738"/>
          </a:xfrm>
          <a:prstGeom prst="line">
            <a:avLst/>
          </a:prstGeom>
          <a:noFill/>
          <a:ln w="9525">
            <a:solidFill>
              <a:srgbClr val="000000"/>
            </a:solidFill>
            <a:round/>
            <a:tailEnd type="triangle" w="med" len="med"/>
          </a:ln>
        </p:spPr>
        <p:txBody>
          <a:bodyPr/>
          <a:lstStyle/>
          <a:p>
            <a:endParaRPr lang="zh-CN" altLang="en-US"/>
          </a:p>
        </p:txBody>
      </p:sp>
      <p:sp>
        <p:nvSpPr>
          <p:cNvPr id="19478" name="Line 35"/>
          <p:cNvSpPr>
            <a:spLocks noChangeShapeType="1"/>
          </p:cNvSpPr>
          <p:nvPr/>
        </p:nvSpPr>
        <p:spPr bwMode="auto">
          <a:xfrm>
            <a:off x="3667125" y="4190331"/>
            <a:ext cx="482600" cy="0"/>
          </a:xfrm>
          <a:prstGeom prst="line">
            <a:avLst/>
          </a:prstGeom>
          <a:noFill/>
          <a:ln w="9525">
            <a:solidFill>
              <a:srgbClr val="000000"/>
            </a:solidFill>
            <a:round/>
          </a:ln>
        </p:spPr>
        <p:txBody>
          <a:bodyPr/>
          <a:lstStyle/>
          <a:p>
            <a:endParaRPr lang="zh-CN" altLang="en-US"/>
          </a:p>
        </p:txBody>
      </p:sp>
      <p:sp>
        <p:nvSpPr>
          <p:cNvPr id="19479" name="Line 36"/>
          <p:cNvSpPr>
            <a:spLocks noChangeShapeType="1"/>
          </p:cNvSpPr>
          <p:nvPr/>
        </p:nvSpPr>
        <p:spPr bwMode="auto">
          <a:xfrm flipV="1">
            <a:off x="4149725" y="3166393"/>
            <a:ext cx="0" cy="1023938"/>
          </a:xfrm>
          <a:prstGeom prst="line">
            <a:avLst/>
          </a:prstGeom>
          <a:noFill/>
          <a:ln w="9525">
            <a:solidFill>
              <a:srgbClr val="000000"/>
            </a:solidFill>
            <a:round/>
          </a:ln>
        </p:spPr>
        <p:txBody>
          <a:bodyPr/>
          <a:lstStyle/>
          <a:p>
            <a:endParaRPr lang="zh-CN" altLang="en-US"/>
          </a:p>
        </p:txBody>
      </p:sp>
      <p:sp>
        <p:nvSpPr>
          <p:cNvPr id="19480" name="Line 37"/>
          <p:cNvSpPr>
            <a:spLocks noChangeShapeType="1"/>
          </p:cNvSpPr>
          <p:nvPr/>
        </p:nvSpPr>
        <p:spPr bwMode="auto">
          <a:xfrm flipH="1">
            <a:off x="3667125" y="3166393"/>
            <a:ext cx="482600" cy="0"/>
          </a:xfrm>
          <a:prstGeom prst="line">
            <a:avLst/>
          </a:prstGeom>
          <a:noFill/>
          <a:ln w="9525">
            <a:solidFill>
              <a:srgbClr val="000000"/>
            </a:solidFill>
            <a:round/>
            <a:tailEnd type="triangle" w="med" len="med"/>
          </a:ln>
        </p:spPr>
        <p:txBody>
          <a:bodyPr/>
          <a:lstStyle/>
          <a:p>
            <a:endParaRPr lang="zh-CN" altLang="en-US"/>
          </a:p>
        </p:txBody>
      </p:sp>
      <p:sp>
        <p:nvSpPr>
          <p:cNvPr id="19481" name="Text Box 38"/>
          <p:cNvSpPr txBox="1">
            <a:spLocks noChangeArrowheads="1"/>
          </p:cNvSpPr>
          <p:nvPr/>
        </p:nvSpPr>
        <p:spPr bwMode="auto">
          <a:xfrm>
            <a:off x="771525" y="4190331"/>
            <a:ext cx="1447800" cy="319087"/>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charset="0"/>
                <a:ea typeface="华文新魏" charset="0"/>
                <a:cs typeface="华文新魏" charset="0"/>
              </a:rPr>
              <a:t>            </a:t>
            </a:r>
            <a:r>
              <a:rPr lang="en-US" altLang="zh-CN" sz="1400">
                <a:solidFill>
                  <a:schemeClr val="accent2"/>
                </a:solidFill>
                <a:ea typeface="华文新魏" charset="0"/>
                <a:cs typeface="华文新魏" charset="0"/>
              </a:rPr>
              <a:t>…</a:t>
            </a:r>
            <a:r>
              <a:rPr lang="en-US" altLang="zh-CN" sz="1400">
                <a:solidFill>
                  <a:schemeClr val="accent2"/>
                </a:solidFill>
                <a:latin typeface="华文新魏" charset="0"/>
                <a:ea typeface="华文新魏" charset="0"/>
                <a:cs typeface="华文新魏" charset="0"/>
              </a:rPr>
              <a:t>  </a:t>
            </a:r>
            <a:endParaRPr lang="en-US" altLang="zh-CN" sz="1400">
              <a:solidFill>
                <a:schemeClr val="accent2"/>
              </a:solidFill>
              <a:latin typeface="华文新魏" charset="0"/>
              <a:ea typeface="华文新魏" charset="0"/>
              <a:cs typeface="华文新魏" charset="0"/>
            </a:endParaRPr>
          </a:p>
        </p:txBody>
      </p:sp>
      <p:grpSp>
        <p:nvGrpSpPr>
          <p:cNvPr id="19482" name="Group 39"/>
          <p:cNvGrpSpPr/>
          <p:nvPr/>
        </p:nvGrpSpPr>
        <p:grpSpPr bwMode="auto">
          <a:xfrm>
            <a:off x="2701925" y="5212681"/>
            <a:ext cx="965200" cy="439737"/>
            <a:chOff x="3553" y="9240"/>
            <a:chExt cx="1080" cy="468"/>
          </a:xfrm>
        </p:grpSpPr>
        <p:sp>
          <p:nvSpPr>
            <p:cNvPr id="19532" name="Text Box 4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PCBn   7 </a:t>
              </a:r>
              <a:endParaRPr lang="en-US" altLang="zh-CN" sz="1400">
                <a:solidFill>
                  <a:srgbClr val="660066"/>
                </a:solidFill>
                <a:latin typeface="华文新魏" charset="0"/>
                <a:ea typeface="华文新魏" charset="0"/>
                <a:cs typeface="华文新魏" charset="0"/>
              </a:endParaRPr>
            </a:p>
          </p:txBody>
        </p:sp>
        <p:sp>
          <p:nvSpPr>
            <p:cNvPr id="19533" name="Line 4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83" name="Group 42"/>
          <p:cNvGrpSpPr/>
          <p:nvPr/>
        </p:nvGrpSpPr>
        <p:grpSpPr bwMode="auto">
          <a:xfrm>
            <a:off x="2701925" y="4336381"/>
            <a:ext cx="965200" cy="438150"/>
            <a:chOff x="3553" y="9240"/>
            <a:chExt cx="1080" cy="468"/>
          </a:xfrm>
        </p:grpSpPr>
        <p:sp>
          <p:nvSpPr>
            <p:cNvPr id="19530" name="Text Box 4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PCB7    0 </a:t>
              </a:r>
              <a:endParaRPr lang="en-US" altLang="zh-CN" sz="1400">
                <a:solidFill>
                  <a:srgbClr val="660066"/>
                </a:solidFill>
                <a:latin typeface="华文新魏" charset="0"/>
                <a:ea typeface="华文新魏" charset="0"/>
                <a:cs typeface="华文新魏" charset="0"/>
              </a:endParaRPr>
            </a:p>
          </p:txBody>
        </p:sp>
        <p:sp>
          <p:nvSpPr>
            <p:cNvPr id="19531" name="Line 4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84" name="Group 45"/>
          <p:cNvGrpSpPr/>
          <p:nvPr/>
        </p:nvGrpSpPr>
        <p:grpSpPr bwMode="auto">
          <a:xfrm>
            <a:off x="2701925" y="4774531"/>
            <a:ext cx="965200" cy="438150"/>
            <a:chOff x="3553" y="9240"/>
            <a:chExt cx="1080" cy="468"/>
          </a:xfrm>
        </p:grpSpPr>
        <p:sp>
          <p:nvSpPr>
            <p:cNvPr id="19528" name="Text Box 4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endParaRPr lang="en-US" altLang="zh-CN" sz="1400">
                <a:solidFill>
                  <a:srgbClr val="660066"/>
                </a:solidFill>
                <a:latin typeface="华文新魏" charset="0"/>
                <a:ea typeface="华文新魏" charset="0"/>
                <a:cs typeface="华文新魏" charset="0"/>
              </a:endParaRPr>
            </a:p>
          </p:txBody>
        </p:sp>
        <p:sp>
          <p:nvSpPr>
            <p:cNvPr id="19529" name="Line 4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sp>
        <p:nvSpPr>
          <p:cNvPr id="19485" name="Line 48"/>
          <p:cNvSpPr>
            <a:spLocks noChangeShapeType="1"/>
          </p:cNvSpPr>
          <p:nvPr/>
        </p:nvSpPr>
        <p:spPr bwMode="auto">
          <a:xfrm>
            <a:off x="2219325" y="4920581"/>
            <a:ext cx="482600" cy="585787"/>
          </a:xfrm>
          <a:prstGeom prst="line">
            <a:avLst/>
          </a:prstGeom>
          <a:noFill/>
          <a:ln w="9525">
            <a:solidFill>
              <a:srgbClr val="000000"/>
            </a:solidFill>
            <a:round/>
            <a:tailEnd type="triangle" w="med" len="med"/>
          </a:ln>
        </p:spPr>
        <p:txBody>
          <a:bodyPr/>
          <a:lstStyle/>
          <a:p>
            <a:endParaRPr lang="zh-CN" altLang="en-US"/>
          </a:p>
        </p:txBody>
      </p:sp>
      <p:sp>
        <p:nvSpPr>
          <p:cNvPr id="19486" name="Line 49"/>
          <p:cNvSpPr>
            <a:spLocks noChangeShapeType="1"/>
          </p:cNvSpPr>
          <p:nvPr/>
        </p:nvSpPr>
        <p:spPr bwMode="auto">
          <a:xfrm>
            <a:off x="3667125" y="5506368"/>
            <a:ext cx="322263" cy="0"/>
          </a:xfrm>
          <a:prstGeom prst="line">
            <a:avLst/>
          </a:prstGeom>
          <a:noFill/>
          <a:ln w="9525">
            <a:solidFill>
              <a:srgbClr val="000000"/>
            </a:solidFill>
            <a:round/>
          </a:ln>
        </p:spPr>
        <p:txBody>
          <a:bodyPr/>
          <a:lstStyle/>
          <a:p>
            <a:endParaRPr lang="zh-CN" altLang="en-US"/>
          </a:p>
        </p:txBody>
      </p:sp>
      <p:sp>
        <p:nvSpPr>
          <p:cNvPr id="19487" name="Line 50"/>
          <p:cNvSpPr>
            <a:spLocks noChangeShapeType="1"/>
          </p:cNvSpPr>
          <p:nvPr/>
        </p:nvSpPr>
        <p:spPr bwMode="auto">
          <a:xfrm flipV="1">
            <a:off x="3989388" y="4628481"/>
            <a:ext cx="0" cy="877887"/>
          </a:xfrm>
          <a:prstGeom prst="line">
            <a:avLst/>
          </a:prstGeom>
          <a:noFill/>
          <a:ln w="9525">
            <a:solidFill>
              <a:srgbClr val="000000"/>
            </a:solidFill>
            <a:round/>
          </a:ln>
        </p:spPr>
        <p:txBody>
          <a:bodyPr/>
          <a:lstStyle/>
          <a:p>
            <a:endParaRPr lang="zh-CN" altLang="en-US"/>
          </a:p>
        </p:txBody>
      </p:sp>
      <p:sp>
        <p:nvSpPr>
          <p:cNvPr id="19488" name="Line 51"/>
          <p:cNvSpPr>
            <a:spLocks noChangeShapeType="1"/>
          </p:cNvSpPr>
          <p:nvPr/>
        </p:nvSpPr>
        <p:spPr bwMode="auto">
          <a:xfrm flipH="1">
            <a:off x="3667125" y="4628481"/>
            <a:ext cx="322263" cy="0"/>
          </a:xfrm>
          <a:prstGeom prst="line">
            <a:avLst/>
          </a:prstGeom>
          <a:noFill/>
          <a:ln w="9525">
            <a:solidFill>
              <a:srgbClr val="000000"/>
            </a:solidFill>
            <a:round/>
            <a:tailEnd type="triangle" w="med" len="med"/>
          </a:ln>
        </p:spPr>
        <p:txBody>
          <a:bodyPr/>
          <a:lstStyle/>
          <a:p>
            <a:endParaRPr lang="zh-CN" altLang="en-US"/>
          </a:p>
        </p:txBody>
      </p:sp>
      <p:sp>
        <p:nvSpPr>
          <p:cNvPr id="19489" name="Text Box 52"/>
          <p:cNvSpPr txBox="1">
            <a:spLocks noChangeArrowheads="1"/>
          </p:cNvSpPr>
          <p:nvPr/>
        </p:nvSpPr>
        <p:spPr bwMode="auto">
          <a:xfrm>
            <a:off x="468313" y="4774531"/>
            <a:ext cx="1751012" cy="382587"/>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空闲进程队列指针  </a:t>
            </a:r>
            <a:endParaRPr lang="zh-CN" altLang="en-US" sz="1400">
              <a:solidFill>
                <a:srgbClr val="0000FF"/>
              </a:solidFill>
              <a:latin typeface="华文新魏" charset="0"/>
              <a:ea typeface="华文新魏" charset="0"/>
              <a:cs typeface="华文新魏" charset="0"/>
            </a:endParaRPr>
          </a:p>
        </p:txBody>
      </p:sp>
      <p:sp>
        <p:nvSpPr>
          <p:cNvPr id="19490" name="Text Box 53"/>
          <p:cNvSpPr txBox="1">
            <a:spLocks noChangeArrowheads="1"/>
          </p:cNvSpPr>
          <p:nvPr/>
        </p:nvSpPr>
        <p:spPr bwMode="auto">
          <a:xfrm>
            <a:off x="1542752" y="5798468"/>
            <a:ext cx="1589088" cy="438150"/>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C6600"/>
                </a:solidFill>
                <a:latin typeface="华文新魏" charset="0"/>
                <a:ea typeface="华文新魏" charset="0"/>
                <a:cs typeface="华文新魏" charset="0"/>
              </a:rPr>
              <a:t>链接方式</a:t>
            </a:r>
            <a:endParaRPr lang="zh-CN" altLang="en-US" dirty="0">
              <a:solidFill>
                <a:srgbClr val="CC6600"/>
              </a:solidFill>
              <a:latin typeface="华文新魏" charset="0"/>
              <a:ea typeface="华文新魏" charset="0"/>
              <a:cs typeface="华文新魏" charset="0"/>
            </a:endParaRPr>
          </a:p>
        </p:txBody>
      </p:sp>
      <p:sp>
        <p:nvSpPr>
          <p:cNvPr id="19491" name="Text Box 55"/>
          <p:cNvSpPr txBox="1">
            <a:spLocks noChangeArrowheads="1"/>
          </p:cNvSpPr>
          <p:nvPr/>
        </p:nvSpPr>
        <p:spPr bwMode="auto">
          <a:xfrm>
            <a:off x="4311650" y="1704306"/>
            <a:ext cx="1287463" cy="35560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运行队列指针  </a:t>
            </a:r>
            <a:endParaRPr lang="zh-CN" altLang="en-US" sz="1400" dirty="0">
              <a:solidFill>
                <a:srgbClr val="0000FF"/>
              </a:solidFill>
              <a:latin typeface="华文新魏" charset="0"/>
              <a:ea typeface="华文新魏" charset="0"/>
              <a:cs typeface="华文新魏" charset="0"/>
            </a:endParaRPr>
          </a:p>
        </p:txBody>
      </p:sp>
      <p:sp>
        <p:nvSpPr>
          <p:cNvPr id="19492" name="Text Box 56"/>
          <p:cNvSpPr txBox="1">
            <a:spLocks noChangeArrowheads="1"/>
          </p:cNvSpPr>
          <p:nvPr/>
        </p:nvSpPr>
        <p:spPr bwMode="auto">
          <a:xfrm>
            <a:off x="4311650" y="2436143"/>
            <a:ext cx="1125538" cy="34448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就绪表指针  </a:t>
            </a:r>
            <a:endParaRPr lang="zh-CN" altLang="en-US" sz="1400" dirty="0">
              <a:solidFill>
                <a:srgbClr val="0000FF"/>
              </a:solidFill>
              <a:latin typeface="华文新魏" charset="0"/>
              <a:ea typeface="华文新魏" charset="0"/>
              <a:cs typeface="华文新魏" charset="0"/>
            </a:endParaRPr>
          </a:p>
        </p:txBody>
      </p:sp>
      <p:sp>
        <p:nvSpPr>
          <p:cNvPr id="19493" name="Text Box 57"/>
          <p:cNvSpPr txBox="1">
            <a:spLocks noChangeArrowheads="1"/>
          </p:cNvSpPr>
          <p:nvPr/>
        </p:nvSpPr>
        <p:spPr bwMode="auto">
          <a:xfrm>
            <a:off x="4311650" y="3020343"/>
            <a:ext cx="1287463" cy="33655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等待表</a:t>
            </a:r>
            <a:r>
              <a:rPr lang="en-US" altLang="zh-CN" sz="1400" dirty="0">
                <a:solidFill>
                  <a:srgbClr val="0000FF"/>
                </a:solidFill>
                <a:latin typeface="华文新魏" charset="0"/>
                <a:ea typeface="华文新魏" charset="0"/>
                <a:cs typeface="华文新魏" charset="0"/>
              </a:rPr>
              <a:t>1</a:t>
            </a:r>
            <a:r>
              <a:rPr lang="zh-CN" altLang="en-US" sz="1400" dirty="0">
                <a:solidFill>
                  <a:srgbClr val="0000FF"/>
                </a:solidFill>
                <a:latin typeface="华文新魏" charset="0"/>
                <a:ea typeface="华文新魏" charset="0"/>
                <a:cs typeface="华文新魏" charset="0"/>
              </a:rPr>
              <a:t>指针  </a:t>
            </a:r>
            <a:endParaRPr lang="zh-CN" altLang="en-US" sz="1400" dirty="0">
              <a:solidFill>
                <a:srgbClr val="0000FF"/>
              </a:solidFill>
              <a:latin typeface="华文新魏" charset="0"/>
              <a:ea typeface="华文新魏" charset="0"/>
              <a:cs typeface="华文新魏" charset="0"/>
            </a:endParaRPr>
          </a:p>
        </p:txBody>
      </p:sp>
      <p:sp>
        <p:nvSpPr>
          <p:cNvPr id="19494" name="Text Box 58"/>
          <p:cNvSpPr txBox="1">
            <a:spLocks noChangeArrowheads="1"/>
          </p:cNvSpPr>
          <p:nvPr/>
        </p:nvSpPr>
        <p:spPr bwMode="auto">
          <a:xfrm>
            <a:off x="4311650" y="4336381"/>
            <a:ext cx="1287463" cy="315912"/>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charset="0"/>
                <a:ea typeface="华文新魏" charset="0"/>
                <a:cs typeface="华文新魏" charset="0"/>
              </a:rPr>
              <a:t>                </a:t>
            </a:r>
            <a:r>
              <a:rPr lang="en-US" altLang="zh-CN" sz="1400">
                <a:solidFill>
                  <a:schemeClr val="accent2"/>
                </a:solidFill>
                <a:ea typeface="华文新魏" charset="0"/>
                <a:cs typeface="华文新魏" charset="0"/>
              </a:rPr>
              <a:t>…</a:t>
            </a:r>
            <a:r>
              <a:rPr lang="en-US" altLang="zh-CN" sz="1400">
                <a:solidFill>
                  <a:schemeClr val="accent2"/>
                </a:solidFill>
                <a:latin typeface="华文新魏" charset="0"/>
                <a:ea typeface="华文新魏" charset="0"/>
                <a:cs typeface="华文新魏" charset="0"/>
              </a:rPr>
              <a:t>  </a:t>
            </a:r>
            <a:endParaRPr lang="en-US" altLang="zh-CN" sz="1400">
              <a:solidFill>
                <a:schemeClr val="accent2"/>
              </a:solidFill>
              <a:latin typeface="华文新魏" charset="0"/>
              <a:ea typeface="华文新魏" charset="0"/>
              <a:cs typeface="华文新魏" charset="0"/>
            </a:endParaRPr>
          </a:p>
        </p:txBody>
      </p:sp>
      <p:sp>
        <p:nvSpPr>
          <p:cNvPr id="19495" name="Text Box 59"/>
          <p:cNvSpPr txBox="1">
            <a:spLocks noChangeArrowheads="1"/>
          </p:cNvSpPr>
          <p:nvPr/>
        </p:nvSpPr>
        <p:spPr bwMode="auto">
          <a:xfrm>
            <a:off x="5081686" y="5798468"/>
            <a:ext cx="1506538" cy="438150"/>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solidFill>
                  <a:srgbClr val="CC6600"/>
                </a:solidFill>
                <a:latin typeface="华文新魏" charset="0"/>
                <a:ea typeface="华文新魏" charset="0"/>
                <a:cs typeface="华文新魏" charset="0"/>
              </a:rPr>
              <a:t>索引方式</a:t>
            </a:r>
            <a:endParaRPr lang="zh-CN" altLang="en-US" dirty="0">
              <a:solidFill>
                <a:srgbClr val="CC6600"/>
              </a:solidFill>
              <a:latin typeface="华文新魏" charset="0"/>
              <a:ea typeface="华文新魏" charset="0"/>
              <a:cs typeface="华文新魏" charset="0"/>
            </a:endParaRPr>
          </a:p>
        </p:txBody>
      </p:sp>
      <p:sp>
        <p:nvSpPr>
          <p:cNvPr id="19496" name="Text Box 61"/>
          <p:cNvSpPr txBox="1">
            <a:spLocks noChangeArrowheads="1"/>
          </p:cNvSpPr>
          <p:nvPr/>
        </p:nvSpPr>
        <p:spPr bwMode="auto">
          <a:xfrm>
            <a:off x="7207250" y="1340768"/>
            <a:ext cx="965200" cy="288925"/>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FF0000"/>
                </a:solidFill>
                <a:latin typeface="华文新魏" charset="0"/>
                <a:ea typeface="华文新魏" charset="0"/>
                <a:cs typeface="华文新魏" charset="0"/>
              </a:rPr>
              <a:t>  PCB</a:t>
            </a:r>
            <a:r>
              <a:rPr lang="zh-CN" altLang="en-US" sz="1400" dirty="0">
                <a:solidFill>
                  <a:srgbClr val="FF0000"/>
                </a:solidFill>
                <a:latin typeface="华文新魏" charset="0"/>
                <a:ea typeface="华文新魏" charset="0"/>
                <a:cs typeface="华文新魏" charset="0"/>
              </a:rPr>
              <a:t>表</a:t>
            </a:r>
            <a:endParaRPr lang="zh-CN" altLang="en-US" sz="1400" dirty="0">
              <a:solidFill>
                <a:srgbClr val="FF0000"/>
              </a:solidFill>
              <a:latin typeface="华文新魏" charset="0"/>
              <a:ea typeface="华文新魏" charset="0"/>
              <a:cs typeface="华文新魏" charset="0"/>
            </a:endParaRPr>
          </a:p>
          <a:p>
            <a:pPr algn="just" eaLnBrk="1" hangingPunct="1"/>
            <a:r>
              <a:rPr lang="zh-CN" altLang="en-US" sz="1400" dirty="0">
                <a:solidFill>
                  <a:srgbClr val="FF0000"/>
                </a:solidFill>
                <a:latin typeface="华文新魏" charset="0"/>
                <a:ea typeface="华文新魏" charset="0"/>
                <a:cs typeface="华文新魏" charset="0"/>
              </a:rPr>
              <a:t> </a:t>
            </a:r>
            <a:endParaRPr lang="zh-CN" altLang="en-US" sz="1400" dirty="0">
              <a:solidFill>
                <a:srgbClr val="FF0000"/>
              </a:solidFill>
              <a:latin typeface="华文新魏" charset="0"/>
              <a:ea typeface="华文新魏" charset="0"/>
              <a:cs typeface="华文新魏" charset="0"/>
            </a:endParaRPr>
          </a:p>
        </p:txBody>
      </p:sp>
      <p:sp>
        <p:nvSpPr>
          <p:cNvPr id="19497" name="Text Box 62"/>
          <p:cNvSpPr txBox="1">
            <a:spLocks noChangeArrowheads="1"/>
          </p:cNvSpPr>
          <p:nvPr/>
        </p:nvSpPr>
        <p:spPr bwMode="auto">
          <a:xfrm>
            <a:off x="7207250" y="1704306"/>
            <a:ext cx="965200" cy="43973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660066"/>
                </a:solidFill>
                <a:latin typeface="华文新魏" charset="0"/>
                <a:ea typeface="华文新魏" charset="0"/>
                <a:cs typeface="华文新魏" charset="0"/>
              </a:rPr>
              <a:t>PCB1  </a:t>
            </a:r>
            <a:endParaRPr lang="en-US" altLang="zh-CN" sz="1400" dirty="0">
              <a:solidFill>
                <a:srgbClr val="660066"/>
              </a:solidFill>
              <a:latin typeface="华文新魏" charset="0"/>
              <a:ea typeface="华文新魏" charset="0"/>
              <a:cs typeface="华文新魏" charset="0"/>
            </a:endParaRPr>
          </a:p>
          <a:p>
            <a:pPr eaLnBrk="1" hangingPunct="1"/>
            <a:endParaRPr lang="en-US" altLang="zh-CN" sz="1400" dirty="0">
              <a:solidFill>
                <a:srgbClr val="660066"/>
              </a:solidFill>
              <a:latin typeface="华文新魏" charset="0"/>
              <a:ea typeface="华文新魏" charset="0"/>
              <a:cs typeface="华文新魏" charset="0"/>
            </a:endParaRPr>
          </a:p>
        </p:txBody>
      </p:sp>
      <p:sp>
        <p:nvSpPr>
          <p:cNvPr id="19498" name="Text Box 63"/>
          <p:cNvSpPr txBox="1">
            <a:spLocks noChangeArrowheads="1"/>
          </p:cNvSpPr>
          <p:nvPr/>
        </p:nvSpPr>
        <p:spPr bwMode="auto">
          <a:xfrm>
            <a:off x="7207250" y="2144043"/>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PCB2  </a:t>
            </a:r>
            <a:endParaRPr lang="en-US" altLang="zh-CN" sz="1400">
              <a:solidFill>
                <a:srgbClr val="660066"/>
              </a:solidFill>
              <a:latin typeface="华文新魏" charset="0"/>
              <a:ea typeface="华文新魏" charset="0"/>
              <a:cs typeface="华文新魏" charset="0"/>
            </a:endParaRPr>
          </a:p>
        </p:txBody>
      </p:sp>
      <p:sp>
        <p:nvSpPr>
          <p:cNvPr id="19499" name="Text Box 64"/>
          <p:cNvSpPr txBox="1">
            <a:spLocks noChangeArrowheads="1"/>
          </p:cNvSpPr>
          <p:nvPr/>
        </p:nvSpPr>
        <p:spPr bwMode="auto">
          <a:xfrm>
            <a:off x="7207250" y="2582193"/>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PCB3  </a:t>
            </a:r>
            <a:endParaRPr lang="en-US" altLang="zh-CN" sz="1400">
              <a:solidFill>
                <a:srgbClr val="660066"/>
              </a:solidFill>
              <a:latin typeface="华文新魏" charset="0"/>
              <a:ea typeface="华文新魏" charset="0"/>
              <a:cs typeface="华文新魏" charset="0"/>
            </a:endParaRPr>
          </a:p>
        </p:txBody>
      </p:sp>
      <p:sp>
        <p:nvSpPr>
          <p:cNvPr id="19500" name="Text Box 65"/>
          <p:cNvSpPr txBox="1">
            <a:spLocks noChangeArrowheads="1"/>
          </p:cNvSpPr>
          <p:nvPr/>
        </p:nvSpPr>
        <p:spPr bwMode="auto">
          <a:xfrm>
            <a:off x="7207250" y="3020343"/>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PCB4  </a:t>
            </a:r>
            <a:endParaRPr lang="en-US" altLang="zh-CN" sz="1400">
              <a:solidFill>
                <a:srgbClr val="660066"/>
              </a:solidFill>
              <a:latin typeface="华文新魏" charset="0"/>
              <a:ea typeface="华文新魏" charset="0"/>
              <a:cs typeface="华文新魏" charset="0"/>
            </a:endParaRPr>
          </a:p>
        </p:txBody>
      </p:sp>
      <p:sp>
        <p:nvSpPr>
          <p:cNvPr id="19501" name="Text Box 66"/>
          <p:cNvSpPr txBox="1">
            <a:spLocks noChangeArrowheads="1"/>
          </p:cNvSpPr>
          <p:nvPr/>
        </p:nvSpPr>
        <p:spPr bwMode="auto">
          <a:xfrm>
            <a:off x="7207250" y="3458493"/>
            <a:ext cx="965200" cy="43973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PCB5  </a:t>
            </a:r>
            <a:endParaRPr lang="en-US" altLang="zh-CN" sz="1400">
              <a:solidFill>
                <a:srgbClr val="660066"/>
              </a:solidFill>
              <a:latin typeface="华文新魏" charset="0"/>
              <a:ea typeface="华文新魏" charset="0"/>
              <a:cs typeface="华文新魏" charset="0"/>
            </a:endParaRPr>
          </a:p>
        </p:txBody>
      </p:sp>
      <p:sp>
        <p:nvSpPr>
          <p:cNvPr id="19502" name="Text Box 67"/>
          <p:cNvSpPr txBox="1">
            <a:spLocks noChangeArrowheads="1"/>
          </p:cNvSpPr>
          <p:nvPr/>
        </p:nvSpPr>
        <p:spPr bwMode="auto">
          <a:xfrm>
            <a:off x="7207250" y="3898231"/>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PCB6  </a:t>
            </a:r>
            <a:endParaRPr lang="en-US" altLang="zh-CN" sz="1400">
              <a:solidFill>
                <a:srgbClr val="660066"/>
              </a:solidFill>
              <a:latin typeface="华文新魏" charset="0"/>
              <a:ea typeface="华文新魏" charset="0"/>
              <a:cs typeface="华文新魏" charset="0"/>
            </a:endParaRPr>
          </a:p>
        </p:txBody>
      </p:sp>
      <p:sp>
        <p:nvSpPr>
          <p:cNvPr id="19503" name="Text Box 68"/>
          <p:cNvSpPr txBox="1">
            <a:spLocks noChangeArrowheads="1"/>
          </p:cNvSpPr>
          <p:nvPr/>
        </p:nvSpPr>
        <p:spPr bwMode="auto">
          <a:xfrm>
            <a:off x="7207250" y="4336381"/>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endParaRPr lang="en-US" altLang="zh-CN" sz="1400">
              <a:solidFill>
                <a:srgbClr val="660066"/>
              </a:solidFill>
              <a:latin typeface="华文新魏" charset="0"/>
              <a:ea typeface="华文新魏" charset="0"/>
              <a:cs typeface="华文新魏" charset="0"/>
            </a:endParaRPr>
          </a:p>
        </p:txBody>
      </p:sp>
      <p:sp>
        <p:nvSpPr>
          <p:cNvPr id="19504" name="Text Box 69"/>
          <p:cNvSpPr txBox="1">
            <a:spLocks noChangeArrowheads="1"/>
          </p:cNvSpPr>
          <p:nvPr/>
        </p:nvSpPr>
        <p:spPr bwMode="auto">
          <a:xfrm>
            <a:off x="7207250" y="4774531"/>
            <a:ext cx="965200" cy="43973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endParaRPr lang="en-US" altLang="zh-CN" sz="1400">
              <a:solidFill>
                <a:srgbClr val="660066"/>
              </a:solidFill>
              <a:latin typeface="华文新魏" charset="0"/>
              <a:ea typeface="华文新魏" charset="0"/>
              <a:cs typeface="华文新魏" charset="0"/>
            </a:endParaRPr>
          </a:p>
        </p:txBody>
      </p:sp>
      <p:sp>
        <p:nvSpPr>
          <p:cNvPr id="19505" name="Text Box 70"/>
          <p:cNvSpPr txBox="1">
            <a:spLocks noChangeArrowheads="1"/>
          </p:cNvSpPr>
          <p:nvPr/>
        </p:nvSpPr>
        <p:spPr bwMode="auto">
          <a:xfrm>
            <a:off x="7207250" y="5214268"/>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PCBn  </a:t>
            </a:r>
            <a:endParaRPr lang="en-US" altLang="zh-CN" sz="1400">
              <a:solidFill>
                <a:srgbClr val="660066"/>
              </a:solidFill>
              <a:latin typeface="华文新魏" charset="0"/>
              <a:ea typeface="华文新魏" charset="0"/>
              <a:cs typeface="华文新魏" charset="0"/>
            </a:endParaRPr>
          </a:p>
        </p:txBody>
      </p:sp>
      <p:sp>
        <p:nvSpPr>
          <p:cNvPr id="19506" name="Text Box 71"/>
          <p:cNvSpPr txBox="1">
            <a:spLocks noChangeArrowheads="1"/>
          </p:cNvSpPr>
          <p:nvPr/>
        </p:nvSpPr>
        <p:spPr bwMode="auto">
          <a:xfrm>
            <a:off x="4311650" y="4920581"/>
            <a:ext cx="1287463" cy="307975"/>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空闲表指针  </a:t>
            </a:r>
            <a:endParaRPr lang="zh-CN" altLang="en-US" sz="1400">
              <a:solidFill>
                <a:srgbClr val="0000FF"/>
              </a:solidFill>
              <a:latin typeface="华文新魏" charset="0"/>
              <a:ea typeface="华文新魏" charset="0"/>
              <a:cs typeface="华文新魏" charset="0"/>
            </a:endParaRPr>
          </a:p>
        </p:txBody>
      </p:sp>
      <p:grpSp>
        <p:nvGrpSpPr>
          <p:cNvPr id="19507" name="Group 93"/>
          <p:cNvGrpSpPr/>
          <p:nvPr/>
        </p:nvGrpSpPr>
        <p:grpSpPr bwMode="auto">
          <a:xfrm>
            <a:off x="5759450" y="1923381"/>
            <a:ext cx="1117600" cy="1577975"/>
            <a:chOff x="3628" y="1121"/>
            <a:chExt cx="704" cy="994"/>
          </a:xfrm>
        </p:grpSpPr>
        <p:sp>
          <p:nvSpPr>
            <p:cNvPr id="19523" name="Text Box 73"/>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r>
                <a:rPr lang="en-US" altLang="zh-CN" sz="1400">
                  <a:solidFill>
                    <a:schemeClr val="accent2"/>
                  </a:solidFill>
                  <a:ea typeface="华文新魏" charset="0"/>
                  <a:cs typeface="华文新魏" charset="0"/>
                </a:rPr>
                <a:t>…</a:t>
              </a:r>
              <a:endParaRPr lang="en-US" altLang="zh-CN" sz="1400">
                <a:solidFill>
                  <a:schemeClr val="accent2"/>
                </a:solidFill>
                <a:latin typeface="华文新魏" charset="0"/>
                <a:ea typeface="华文新魏" charset="0"/>
                <a:cs typeface="华文新魏" charset="0"/>
              </a:endParaRPr>
            </a:p>
          </p:txBody>
        </p:sp>
        <p:sp>
          <p:nvSpPr>
            <p:cNvPr id="19524" name="Text Box 74"/>
            <p:cNvSpPr txBox="1">
              <a:spLocks noChangeArrowheads="1"/>
            </p:cNvSpPr>
            <p:nvPr/>
          </p:nvSpPr>
          <p:spPr bwMode="auto">
            <a:xfrm>
              <a:off x="3628" y="1121"/>
              <a:ext cx="704" cy="223"/>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就绪索引表  </a:t>
              </a:r>
              <a:endParaRPr lang="zh-CN" altLang="en-US" sz="1400" dirty="0">
                <a:solidFill>
                  <a:srgbClr val="0000FF"/>
                </a:solidFill>
                <a:latin typeface="华文新魏" charset="0"/>
                <a:ea typeface="华文新魏" charset="0"/>
                <a:cs typeface="华文新魏" charset="0"/>
              </a:endParaRPr>
            </a:p>
          </p:txBody>
        </p:sp>
        <p:sp>
          <p:nvSpPr>
            <p:cNvPr id="19525" name="Line 75"/>
            <p:cNvSpPr>
              <a:spLocks noChangeShapeType="1"/>
            </p:cNvSpPr>
            <p:nvPr/>
          </p:nvSpPr>
          <p:spPr bwMode="auto">
            <a:xfrm>
              <a:off x="3729" y="1535"/>
              <a:ext cx="507" cy="0"/>
            </a:xfrm>
            <a:prstGeom prst="line">
              <a:avLst/>
            </a:prstGeom>
            <a:noFill/>
            <a:ln w="9525">
              <a:solidFill>
                <a:srgbClr val="000000"/>
              </a:solidFill>
              <a:round/>
            </a:ln>
          </p:spPr>
          <p:txBody>
            <a:bodyPr/>
            <a:lstStyle/>
            <a:p>
              <a:endParaRPr lang="zh-CN" altLang="en-US"/>
            </a:p>
          </p:txBody>
        </p:sp>
        <p:sp>
          <p:nvSpPr>
            <p:cNvPr id="19526" name="Line 76"/>
            <p:cNvSpPr>
              <a:spLocks noChangeShapeType="1"/>
            </p:cNvSpPr>
            <p:nvPr/>
          </p:nvSpPr>
          <p:spPr bwMode="auto">
            <a:xfrm>
              <a:off x="3729" y="1720"/>
              <a:ext cx="507" cy="0"/>
            </a:xfrm>
            <a:prstGeom prst="line">
              <a:avLst/>
            </a:prstGeom>
            <a:noFill/>
            <a:ln w="9525">
              <a:solidFill>
                <a:srgbClr val="000000"/>
              </a:solidFill>
              <a:round/>
            </a:ln>
          </p:spPr>
          <p:txBody>
            <a:bodyPr/>
            <a:lstStyle/>
            <a:p>
              <a:endParaRPr lang="zh-CN" altLang="en-US"/>
            </a:p>
          </p:txBody>
        </p:sp>
        <p:sp>
          <p:nvSpPr>
            <p:cNvPr id="19527" name="Line 77"/>
            <p:cNvSpPr>
              <a:spLocks noChangeShapeType="1"/>
            </p:cNvSpPr>
            <p:nvPr/>
          </p:nvSpPr>
          <p:spPr bwMode="auto">
            <a:xfrm>
              <a:off x="3729" y="1904"/>
              <a:ext cx="507" cy="0"/>
            </a:xfrm>
            <a:prstGeom prst="line">
              <a:avLst/>
            </a:prstGeom>
            <a:noFill/>
            <a:ln w="9525">
              <a:solidFill>
                <a:srgbClr val="000000"/>
              </a:solidFill>
              <a:round/>
            </a:ln>
          </p:spPr>
          <p:txBody>
            <a:bodyPr/>
            <a:lstStyle/>
            <a:p>
              <a:endParaRPr lang="zh-CN" altLang="en-US"/>
            </a:p>
          </p:txBody>
        </p:sp>
      </p:grpSp>
      <p:sp>
        <p:nvSpPr>
          <p:cNvPr id="19508" name="Text Box 78"/>
          <p:cNvSpPr txBox="1">
            <a:spLocks noChangeArrowheads="1"/>
          </p:cNvSpPr>
          <p:nvPr/>
        </p:nvSpPr>
        <p:spPr bwMode="auto">
          <a:xfrm>
            <a:off x="5919788" y="4190331"/>
            <a:ext cx="804862" cy="116840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r>
              <a:rPr lang="en-US" altLang="zh-CN" sz="1400">
                <a:solidFill>
                  <a:schemeClr val="accent2"/>
                </a:solidFill>
                <a:ea typeface="华文新魏" charset="0"/>
                <a:cs typeface="华文新魏" charset="0"/>
              </a:rPr>
              <a:t>…</a:t>
            </a:r>
            <a:endParaRPr lang="en-US" altLang="zh-CN" sz="1400">
              <a:solidFill>
                <a:schemeClr val="accent2"/>
              </a:solidFill>
              <a:latin typeface="华文新魏" charset="0"/>
              <a:ea typeface="华文新魏" charset="0"/>
              <a:cs typeface="华文新魏" charset="0"/>
            </a:endParaRPr>
          </a:p>
        </p:txBody>
      </p:sp>
      <p:sp>
        <p:nvSpPr>
          <p:cNvPr id="19509" name="Text Box 79"/>
          <p:cNvSpPr txBox="1">
            <a:spLocks noChangeArrowheads="1"/>
          </p:cNvSpPr>
          <p:nvPr/>
        </p:nvSpPr>
        <p:spPr bwMode="auto">
          <a:xfrm>
            <a:off x="5759450" y="3750593"/>
            <a:ext cx="1260475" cy="327025"/>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等待索引表</a:t>
            </a:r>
            <a:r>
              <a:rPr lang="en-US" altLang="zh-CN" sz="1400">
                <a:solidFill>
                  <a:srgbClr val="0000FF"/>
                </a:solidFill>
                <a:latin typeface="华文新魏" charset="0"/>
                <a:ea typeface="华文新魏" charset="0"/>
                <a:cs typeface="华文新魏" charset="0"/>
              </a:rPr>
              <a:t>1  </a:t>
            </a:r>
            <a:endParaRPr lang="en-US" altLang="zh-CN" sz="1400">
              <a:solidFill>
                <a:srgbClr val="0000FF"/>
              </a:solidFill>
              <a:latin typeface="华文新魏" charset="0"/>
              <a:ea typeface="华文新魏" charset="0"/>
              <a:cs typeface="华文新魏" charset="0"/>
            </a:endParaRPr>
          </a:p>
        </p:txBody>
      </p:sp>
      <p:sp>
        <p:nvSpPr>
          <p:cNvPr id="19510" name="Line 80"/>
          <p:cNvSpPr>
            <a:spLocks noChangeShapeType="1"/>
          </p:cNvSpPr>
          <p:nvPr/>
        </p:nvSpPr>
        <p:spPr bwMode="auto">
          <a:xfrm>
            <a:off x="5919788" y="4482431"/>
            <a:ext cx="804862" cy="0"/>
          </a:xfrm>
          <a:prstGeom prst="line">
            <a:avLst/>
          </a:prstGeom>
          <a:noFill/>
          <a:ln w="9525">
            <a:solidFill>
              <a:srgbClr val="000000"/>
            </a:solidFill>
            <a:round/>
          </a:ln>
        </p:spPr>
        <p:txBody>
          <a:bodyPr/>
          <a:lstStyle/>
          <a:p>
            <a:endParaRPr lang="zh-CN" altLang="en-US"/>
          </a:p>
        </p:txBody>
      </p:sp>
      <p:sp>
        <p:nvSpPr>
          <p:cNvPr id="19511" name="Line 81"/>
          <p:cNvSpPr>
            <a:spLocks noChangeShapeType="1"/>
          </p:cNvSpPr>
          <p:nvPr/>
        </p:nvSpPr>
        <p:spPr bwMode="auto">
          <a:xfrm>
            <a:off x="5919788" y="4774531"/>
            <a:ext cx="804862" cy="1587"/>
          </a:xfrm>
          <a:prstGeom prst="line">
            <a:avLst/>
          </a:prstGeom>
          <a:noFill/>
          <a:ln w="9525">
            <a:solidFill>
              <a:srgbClr val="000000"/>
            </a:solidFill>
            <a:round/>
          </a:ln>
        </p:spPr>
        <p:txBody>
          <a:bodyPr/>
          <a:lstStyle/>
          <a:p>
            <a:endParaRPr lang="zh-CN" altLang="en-US"/>
          </a:p>
        </p:txBody>
      </p:sp>
      <p:sp>
        <p:nvSpPr>
          <p:cNvPr id="19512" name="Line 82"/>
          <p:cNvSpPr>
            <a:spLocks noChangeShapeType="1"/>
          </p:cNvSpPr>
          <p:nvPr/>
        </p:nvSpPr>
        <p:spPr bwMode="auto">
          <a:xfrm>
            <a:off x="5919788" y="5066631"/>
            <a:ext cx="804862" cy="1587"/>
          </a:xfrm>
          <a:prstGeom prst="line">
            <a:avLst/>
          </a:prstGeom>
          <a:noFill/>
          <a:ln w="9525">
            <a:solidFill>
              <a:srgbClr val="000000"/>
            </a:solidFill>
            <a:round/>
          </a:ln>
        </p:spPr>
        <p:txBody>
          <a:bodyPr/>
          <a:lstStyle/>
          <a:p>
            <a:endParaRPr lang="zh-CN" altLang="en-US"/>
          </a:p>
        </p:txBody>
      </p:sp>
      <p:sp>
        <p:nvSpPr>
          <p:cNvPr id="19513" name="Line 83"/>
          <p:cNvSpPr>
            <a:spLocks noChangeShapeType="1"/>
          </p:cNvSpPr>
          <p:nvPr/>
        </p:nvSpPr>
        <p:spPr bwMode="auto">
          <a:xfrm flipV="1">
            <a:off x="5437188" y="2420268"/>
            <a:ext cx="430212" cy="307975"/>
          </a:xfrm>
          <a:prstGeom prst="line">
            <a:avLst/>
          </a:prstGeom>
          <a:noFill/>
          <a:ln w="9525">
            <a:solidFill>
              <a:srgbClr val="000000"/>
            </a:solidFill>
            <a:round/>
            <a:tailEnd type="triangle" w="med" len="med"/>
          </a:ln>
        </p:spPr>
        <p:txBody>
          <a:bodyPr/>
          <a:lstStyle/>
          <a:p>
            <a:endParaRPr lang="zh-CN" altLang="en-US"/>
          </a:p>
        </p:txBody>
      </p:sp>
      <p:sp>
        <p:nvSpPr>
          <p:cNvPr id="19514" name="Line 84"/>
          <p:cNvSpPr>
            <a:spLocks noChangeShapeType="1"/>
          </p:cNvSpPr>
          <p:nvPr/>
        </p:nvSpPr>
        <p:spPr bwMode="auto">
          <a:xfrm>
            <a:off x="5599113" y="3166393"/>
            <a:ext cx="320675" cy="1023938"/>
          </a:xfrm>
          <a:prstGeom prst="line">
            <a:avLst/>
          </a:prstGeom>
          <a:noFill/>
          <a:ln w="9525">
            <a:solidFill>
              <a:srgbClr val="000000"/>
            </a:solidFill>
            <a:round/>
            <a:tailEnd type="triangle" w="med" len="med"/>
          </a:ln>
        </p:spPr>
        <p:txBody>
          <a:bodyPr/>
          <a:lstStyle/>
          <a:p>
            <a:endParaRPr lang="zh-CN" altLang="en-US"/>
          </a:p>
        </p:txBody>
      </p:sp>
      <p:sp>
        <p:nvSpPr>
          <p:cNvPr id="19515" name="Line 85"/>
          <p:cNvSpPr>
            <a:spLocks noChangeShapeType="1"/>
          </p:cNvSpPr>
          <p:nvPr/>
        </p:nvSpPr>
        <p:spPr bwMode="auto">
          <a:xfrm>
            <a:off x="5599113" y="1850356"/>
            <a:ext cx="1608137" cy="0"/>
          </a:xfrm>
          <a:prstGeom prst="line">
            <a:avLst/>
          </a:prstGeom>
          <a:noFill/>
          <a:ln w="9525">
            <a:solidFill>
              <a:srgbClr val="000000"/>
            </a:solidFill>
            <a:round/>
            <a:tailEnd type="triangle" w="med" len="med"/>
          </a:ln>
        </p:spPr>
        <p:txBody>
          <a:bodyPr/>
          <a:lstStyle/>
          <a:p>
            <a:endParaRPr lang="zh-CN" altLang="en-US"/>
          </a:p>
        </p:txBody>
      </p:sp>
      <p:sp>
        <p:nvSpPr>
          <p:cNvPr id="19516" name="Line 86"/>
          <p:cNvSpPr>
            <a:spLocks noChangeShapeType="1"/>
          </p:cNvSpPr>
          <p:nvPr/>
        </p:nvSpPr>
        <p:spPr bwMode="auto">
          <a:xfrm>
            <a:off x="6724650" y="2436143"/>
            <a:ext cx="482600" cy="730250"/>
          </a:xfrm>
          <a:prstGeom prst="line">
            <a:avLst/>
          </a:prstGeom>
          <a:noFill/>
          <a:ln w="9525">
            <a:solidFill>
              <a:srgbClr val="000000"/>
            </a:solidFill>
            <a:round/>
            <a:tailEnd type="triangle" w="med" len="med"/>
          </a:ln>
        </p:spPr>
        <p:txBody>
          <a:bodyPr/>
          <a:lstStyle/>
          <a:p>
            <a:endParaRPr lang="zh-CN" altLang="en-US"/>
          </a:p>
        </p:txBody>
      </p:sp>
      <p:sp>
        <p:nvSpPr>
          <p:cNvPr id="19517" name="Line 87"/>
          <p:cNvSpPr>
            <a:spLocks noChangeShapeType="1"/>
          </p:cNvSpPr>
          <p:nvPr/>
        </p:nvSpPr>
        <p:spPr bwMode="auto">
          <a:xfrm flipV="1">
            <a:off x="6724650" y="2728243"/>
            <a:ext cx="482600" cy="1608138"/>
          </a:xfrm>
          <a:prstGeom prst="line">
            <a:avLst/>
          </a:prstGeom>
          <a:noFill/>
          <a:ln w="9525">
            <a:solidFill>
              <a:srgbClr val="000000"/>
            </a:solidFill>
            <a:round/>
            <a:tailEnd type="triangle" w="med" len="med"/>
          </a:ln>
        </p:spPr>
        <p:txBody>
          <a:bodyPr/>
          <a:lstStyle/>
          <a:p>
            <a:endParaRPr lang="zh-CN" altLang="en-US"/>
          </a:p>
        </p:txBody>
      </p:sp>
      <p:sp>
        <p:nvSpPr>
          <p:cNvPr id="19518" name="Line 88"/>
          <p:cNvSpPr>
            <a:spLocks noChangeShapeType="1"/>
          </p:cNvSpPr>
          <p:nvPr/>
        </p:nvSpPr>
        <p:spPr bwMode="auto">
          <a:xfrm flipV="1">
            <a:off x="6724650" y="2290093"/>
            <a:ext cx="482600" cy="438150"/>
          </a:xfrm>
          <a:prstGeom prst="line">
            <a:avLst/>
          </a:prstGeom>
          <a:noFill/>
          <a:ln w="9525">
            <a:solidFill>
              <a:srgbClr val="000000"/>
            </a:solidFill>
            <a:round/>
            <a:tailEnd type="triangle" w="med" len="med"/>
          </a:ln>
        </p:spPr>
        <p:txBody>
          <a:bodyPr/>
          <a:lstStyle/>
          <a:p>
            <a:endParaRPr lang="zh-CN" altLang="en-US"/>
          </a:p>
        </p:txBody>
      </p:sp>
      <p:sp>
        <p:nvSpPr>
          <p:cNvPr id="19519" name="Line 89"/>
          <p:cNvSpPr>
            <a:spLocks noChangeShapeType="1"/>
          </p:cNvSpPr>
          <p:nvPr/>
        </p:nvSpPr>
        <p:spPr bwMode="auto">
          <a:xfrm flipV="1">
            <a:off x="6724650" y="3604543"/>
            <a:ext cx="482600" cy="1316038"/>
          </a:xfrm>
          <a:prstGeom prst="line">
            <a:avLst/>
          </a:prstGeom>
          <a:noFill/>
          <a:ln w="9525">
            <a:solidFill>
              <a:srgbClr val="000000"/>
            </a:solidFill>
            <a:round/>
            <a:tailEnd type="triangle" w="med" len="med"/>
          </a:ln>
        </p:spPr>
        <p:txBody>
          <a:bodyPr/>
          <a:lstStyle/>
          <a:p>
            <a:endParaRPr lang="zh-CN" altLang="en-US"/>
          </a:p>
        </p:txBody>
      </p:sp>
      <p:sp>
        <p:nvSpPr>
          <p:cNvPr id="19520" name="Line 90"/>
          <p:cNvSpPr>
            <a:spLocks noChangeShapeType="1"/>
          </p:cNvSpPr>
          <p:nvPr/>
        </p:nvSpPr>
        <p:spPr bwMode="auto">
          <a:xfrm>
            <a:off x="6724650" y="4628481"/>
            <a:ext cx="482600" cy="877887"/>
          </a:xfrm>
          <a:prstGeom prst="line">
            <a:avLst/>
          </a:prstGeom>
          <a:noFill/>
          <a:ln w="9525">
            <a:solidFill>
              <a:srgbClr val="000000"/>
            </a:solidFill>
            <a:round/>
            <a:tailEnd type="triangle" w="med" len="med"/>
          </a:ln>
        </p:spPr>
        <p:txBody>
          <a:bodyPr/>
          <a:lstStyle/>
          <a:p>
            <a:endParaRPr lang="zh-CN" altLang="en-US"/>
          </a:p>
        </p:txBody>
      </p:sp>
      <p:sp>
        <p:nvSpPr>
          <p:cNvPr id="19521" name="Line 91"/>
          <p:cNvSpPr>
            <a:spLocks noChangeShapeType="1"/>
          </p:cNvSpPr>
          <p:nvPr/>
        </p:nvSpPr>
        <p:spPr bwMode="auto">
          <a:xfrm>
            <a:off x="6724650" y="3020343"/>
            <a:ext cx="482600" cy="1169988"/>
          </a:xfrm>
          <a:prstGeom prst="line">
            <a:avLst/>
          </a:prstGeom>
          <a:noFill/>
          <a:ln w="9525">
            <a:solidFill>
              <a:srgbClr val="000000"/>
            </a:solidFill>
            <a:round/>
            <a:tailEnd type="triangle" w="med" len="med"/>
          </a:ln>
        </p:spPr>
        <p:txBody>
          <a:bodyPr/>
          <a:lstStyle/>
          <a:p>
            <a:endParaRPr lang="zh-CN" altLang="en-US"/>
          </a:p>
        </p:txBody>
      </p:sp>
      <p:sp>
        <p:nvSpPr>
          <p:cNvPr id="19522" name="Text Box 92"/>
          <p:cNvSpPr txBox="1">
            <a:spLocks noChangeArrowheads="1"/>
          </p:cNvSpPr>
          <p:nvPr/>
        </p:nvSpPr>
        <p:spPr bwMode="auto">
          <a:xfrm>
            <a:off x="4311650" y="3604543"/>
            <a:ext cx="1287463" cy="328613"/>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等待表</a:t>
            </a:r>
            <a:r>
              <a:rPr lang="en-US" altLang="zh-CN" sz="1400">
                <a:solidFill>
                  <a:srgbClr val="0000FF"/>
                </a:solidFill>
                <a:latin typeface="华文新魏" charset="0"/>
                <a:ea typeface="华文新魏" charset="0"/>
                <a:cs typeface="华文新魏" charset="0"/>
              </a:rPr>
              <a:t>2</a:t>
            </a:r>
            <a:r>
              <a:rPr lang="zh-CN" altLang="en-US" sz="1400">
                <a:solidFill>
                  <a:srgbClr val="0000FF"/>
                </a:solidFill>
                <a:latin typeface="华文新魏" charset="0"/>
                <a:ea typeface="华文新魏" charset="0"/>
                <a:cs typeface="华文新魏" charset="0"/>
              </a:rPr>
              <a:t>指针</a:t>
            </a:r>
            <a:endParaRPr lang="zh-CN" altLang="en-US" sz="1400">
              <a:solidFill>
                <a:srgbClr val="0000FF"/>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en-US" altLang="zh-CN" sz="4000" dirty="0">
                <a:latin typeface="Times New Roman" panose="02020603050405020304" pitchFamily="18" charset="0"/>
                <a:ea typeface="华文新魏" charset="0"/>
                <a:cs typeface="华文新魏" charset="0"/>
              </a:rPr>
              <a:t> </a:t>
            </a:r>
            <a:r>
              <a:rPr lang="zh-CN" altLang="en-US" dirty="0">
                <a:latin typeface="华文新魏" charset="0"/>
                <a:ea typeface="华文新魏" charset="0"/>
                <a:cs typeface="华文新魏" charset="0"/>
              </a:rPr>
              <a:t>进程队列组织方式</a:t>
            </a:r>
            <a:endParaRPr kumimoji="1" lang="zh-CN" altLang="en-US" dirty="0"/>
          </a:p>
        </p:txBody>
      </p:sp>
      <p:sp>
        <p:nvSpPr>
          <p:cNvPr id="9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进程上下文切换</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6"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spcBef>
                <a:spcPts val="0"/>
              </a:spcBef>
            </a:pPr>
            <a:r>
              <a:rPr lang="zh-CN" altLang="en-US" dirty="0">
                <a:effectLst/>
                <a:latin typeface="华文新魏" charset="0"/>
                <a:ea typeface="华文新魏" charset="0"/>
                <a:cs typeface="华文新魏" charset="0"/>
              </a:rPr>
              <a:t>进程切换是</a:t>
            </a:r>
            <a:r>
              <a:rPr lang="zh-CN" altLang="en-US" dirty="0">
                <a:solidFill>
                  <a:srgbClr val="FF0000"/>
                </a:solidFill>
                <a:effectLst/>
                <a:latin typeface="华文新魏" charset="0"/>
                <a:ea typeface="华文新魏" charset="0"/>
                <a:cs typeface="华文新魏" charset="0"/>
              </a:rPr>
              <a:t>让处于运行态的进程中断运行，让出处理器</a:t>
            </a:r>
            <a:r>
              <a:rPr lang="zh-CN" altLang="en-US" dirty="0">
                <a:effectLst/>
                <a:latin typeface="华文新魏" charset="0"/>
                <a:ea typeface="华文新魏" charset="0"/>
                <a:cs typeface="华文新魏" charset="0"/>
              </a:rPr>
              <a:t>，这时要做一次进程上下文切换</a:t>
            </a:r>
            <a:endParaRPr lang="en-US" altLang="zh-CN" dirty="0">
              <a:effectLst/>
              <a:latin typeface="华文新魏" charset="0"/>
              <a:ea typeface="华文新魏" charset="0"/>
              <a:cs typeface="华文新魏" charset="0"/>
            </a:endParaRPr>
          </a:p>
          <a:p>
            <a:pPr lvl="1" eaLnBrk="1" hangingPunct="1">
              <a:spcBef>
                <a:spcPts val="0"/>
              </a:spcBef>
            </a:pPr>
            <a:r>
              <a:rPr lang="zh-CN" altLang="en-US" dirty="0">
                <a:effectLst/>
                <a:latin typeface="华文新魏" charset="0"/>
                <a:ea typeface="华文新魏" charset="0"/>
                <a:cs typeface="华文新魏" charset="0"/>
              </a:rPr>
              <a:t>保存老进程的上下文而装入被保护了的新进程的上下文，以便新进程运行</a:t>
            </a:r>
            <a:endParaRPr lang="en-US" altLang="zh-CN" dirty="0">
              <a:effectLst/>
              <a:latin typeface="华文新魏" charset="0"/>
              <a:ea typeface="华文新魏" charset="0"/>
              <a:cs typeface="华文新魏" charset="0"/>
            </a:endParaRPr>
          </a:p>
          <a:p>
            <a:pPr eaLnBrk="1" hangingPunct="1">
              <a:spcBef>
                <a:spcPts val="0"/>
              </a:spcBef>
            </a:pPr>
            <a:r>
              <a:rPr lang="zh-CN" altLang="zh-CN" dirty="0">
                <a:effectLst/>
              </a:rPr>
              <a:t>进程切换</a:t>
            </a:r>
            <a:r>
              <a:rPr lang="zh-CN" altLang="en-US" dirty="0">
                <a:effectLst/>
              </a:rPr>
              <a:t>发生位置：</a:t>
            </a:r>
            <a:r>
              <a:rPr lang="zh-CN" altLang="zh-CN" dirty="0">
                <a:solidFill>
                  <a:srgbClr val="FF0000"/>
                </a:solidFill>
                <a:effectLst/>
              </a:rPr>
              <a:t>在内核态而非用户态发生</a:t>
            </a:r>
            <a:r>
              <a:rPr lang="zh-CN" altLang="zh-CN" dirty="0">
                <a:effectLst/>
              </a:rPr>
              <a:t> </a:t>
            </a:r>
            <a:endParaRPr lang="en-US" altLang="zh-CN" dirty="0">
              <a:effectLst/>
            </a:endParaRPr>
          </a:p>
          <a:p>
            <a:pPr lvl="1" eaLnBrk="1" hangingPunct="1">
              <a:spcBef>
                <a:spcPts val="0"/>
              </a:spcBef>
            </a:pPr>
            <a:r>
              <a:rPr lang="zh-CN" altLang="zh-CN" dirty="0">
                <a:latin typeface="华文新魏"/>
                <a:ea typeface="华文新魏"/>
                <a:cs typeface="华文新魏"/>
              </a:rPr>
              <a:t>处理</a:t>
            </a:r>
            <a:r>
              <a:rPr lang="zh-CN" altLang="zh-CN" dirty="0">
                <a:solidFill>
                  <a:srgbClr val="0000FF"/>
                </a:solidFill>
                <a:latin typeface="华文新魏"/>
                <a:ea typeface="华文新魏"/>
                <a:cs typeface="华文新魏"/>
              </a:rPr>
              <a:t>中断事件</a:t>
            </a:r>
            <a:r>
              <a:rPr lang="zh-CN" altLang="zh-CN" dirty="0">
                <a:latin typeface="华文新魏"/>
                <a:ea typeface="华文新魏"/>
                <a:cs typeface="华文新魏"/>
              </a:rPr>
              <a:t>或</a:t>
            </a:r>
            <a:r>
              <a:rPr lang="zh-CN" altLang="zh-CN" dirty="0">
                <a:solidFill>
                  <a:srgbClr val="0000FF"/>
                </a:solidFill>
                <a:latin typeface="华文新魏"/>
                <a:ea typeface="华文新魏"/>
                <a:cs typeface="华文新魏"/>
              </a:rPr>
              <a:t>系统调用</a:t>
            </a:r>
            <a:r>
              <a:rPr lang="zh-CN" altLang="zh-CN" dirty="0">
                <a:latin typeface="华文新魏"/>
                <a:ea typeface="华文新魏"/>
                <a:cs typeface="华文新魏"/>
              </a:rPr>
              <a:t>过程中可能会导致被阻塞的高优先级进程变为就绪态</a:t>
            </a:r>
            <a:endParaRPr lang="en-US" altLang="zh-CN" dirty="0">
              <a:latin typeface="华文新魏"/>
              <a:ea typeface="华文新魏"/>
              <a:cs typeface="华文新魏"/>
            </a:endParaRPr>
          </a:p>
          <a:p>
            <a:pPr lvl="1" eaLnBrk="1" hangingPunct="1">
              <a:spcBef>
                <a:spcPts val="0"/>
              </a:spcBef>
            </a:pPr>
            <a:r>
              <a:rPr lang="zh-CN" altLang="zh-CN" dirty="0">
                <a:latin typeface="华文新魏"/>
                <a:ea typeface="华文新魏"/>
                <a:cs typeface="华文新魏"/>
              </a:rPr>
              <a:t>或在处理</a:t>
            </a:r>
            <a:r>
              <a:rPr lang="zh-CN" altLang="zh-CN" dirty="0">
                <a:solidFill>
                  <a:srgbClr val="0000FF"/>
                </a:solidFill>
                <a:latin typeface="华文新魏"/>
                <a:ea typeface="华文新魏"/>
                <a:cs typeface="华文新魏"/>
              </a:rPr>
              <a:t>时钟中断事件期间</a:t>
            </a:r>
            <a:r>
              <a:rPr lang="zh-CN" altLang="zh-CN" dirty="0">
                <a:latin typeface="华文新魏"/>
                <a:ea typeface="华文新魏"/>
                <a:cs typeface="华文新魏"/>
              </a:rPr>
              <a:t>发现运行进程的时间片耗尽</a:t>
            </a:r>
            <a:endParaRPr lang="en-US" altLang="zh-CN" dirty="0">
              <a:latin typeface="华文新魏"/>
              <a:ea typeface="华文新魏"/>
              <a:cs typeface="华文新魏"/>
            </a:endParaRPr>
          </a:p>
          <a:p>
            <a:pPr lvl="1" eaLnBrk="1" hangingPunct="1">
              <a:spcBef>
                <a:spcPts val="0"/>
              </a:spcBef>
            </a:pPr>
            <a:r>
              <a:rPr lang="zh-CN" altLang="zh-CN" dirty="0">
                <a:latin typeface="华文新魏"/>
                <a:ea typeface="华文新魏"/>
                <a:cs typeface="华文新魏"/>
              </a:rPr>
              <a:t>当前运行进程</a:t>
            </a:r>
            <a:r>
              <a:rPr lang="zh-CN" altLang="zh-CN" dirty="0">
                <a:solidFill>
                  <a:srgbClr val="0000FF"/>
                </a:solidFill>
                <a:latin typeface="华文新魏"/>
                <a:ea typeface="华文新魏"/>
                <a:cs typeface="华文新魏"/>
              </a:rPr>
              <a:t>执行阻塞型</a:t>
            </a:r>
            <a:r>
              <a:rPr lang="en-US" altLang="zh-CN" dirty="0">
                <a:solidFill>
                  <a:srgbClr val="0000FF"/>
                </a:solidFill>
                <a:latin typeface="华文新魏"/>
                <a:ea typeface="华文新魏"/>
                <a:cs typeface="华文新魏"/>
              </a:rPr>
              <a:t>I/O</a:t>
            </a:r>
            <a:r>
              <a:rPr lang="zh-CN" altLang="zh-CN" dirty="0">
                <a:solidFill>
                  <a:srgbClr val="0000FF"/>
                </a:solidFill>
                <a:latin typeface="华文新魏"/>
                <a:ea typeface="华文新魏"/>
                <a:cs typeface="华文新魏"/>
              </a:rPr>
              <a:t>指令</a:t>
            </a:r>
            <a:r>
              <a:rPr lang="zh-CN" altLang="zh-CN" dirty="0">
                <a:latin typeface="华文新魏"/>
                <a:ea typeface="华文新魏"/>
                <a:cs typeface="华文新魏"/>
              </a:rPr>
              <a:t>等 </a:t>
            </a:r>
            <a:endParaRPr lang="zh-CN" altLang="en-US" dirty="0">
              <a:latin typeface="华文新魏"/>
              <a:ea typeface="华文新魏"/>
              <a:cs typeface="华文新魏"/>
            </a:endParaRPr>
          </a:p>
          <a:p>
            <a:pPr eaLnBrk="1" hangingPunct="1">
              <a:spcBef>
                <a:spcPts val="0"/>
              </a:spcBef>
            </a:pPr>
            <a:endParaRPr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090011" y="404664"/>
            <a:ext cx="6688695"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进程上下文切换步骤</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lnSpc>
                <a:spcPct val="90000"/>
              </a:lnSpc>
            </a:pPr>
            <a:r>
              <a:rPr lang="zh-CN" altLang="en-US" dirty="0">
                <a:effectLst/>
                <a:latin typeface="华文新魏" charset="0"/>
                <a:ea typeface="华文新魏" charset="0"/>
                <a:cs typeface="华文新魏" charset="0"/>
              </a:rPr>
              <a:t>保存被中断进程的处理器现场信息</a:t>
            </a:r>
            <a:endParaRPr lang="zh-CN" altLang="en-US" dirty="0">
              <a:effectLst/>
              <a:latin typeface="华文新魏" charset="0"/>
              <a:ea typeface="华文新魏" charset="0"/>
              <a:cs typeface="华文新魏" charset="0"/>
            </a:endParaRPr>
          </a:p>
          <a:p>
            <a:pPr eaLnBrk="1" hangingPunct="1">
              <a:lnSpc>
                <a:spcPct val="90000"/>
              </a:lnSpc>
            </a:pPr>
            <a:r>
              <a:rPr lang="zh-CN" altLang="en-US" dirty="0">
                <a:effectLst/>
                <a:latin typeface="华文新魏" charset="0"/>
                <a:ea typeface="华文新魏" charset="0"/>
                <a:cs typeface="华文新魏" charset="0"/>
              </a:rPr>
              <a:t>修改被中断进程的进程控制块有关信息，如</a:t>
            </a:r>
            <a:endParaRPr lang="en-US" altLang="zh-CN" dirty="0">
              <a:effectLst/>
              <a:latin typeface="华文新魏" charset="0"/>
              <a:ea typeface="华文新魏" charset="0"/>
              <a:cs typeface="华文新魏" charset="0"/>
            </a:endParaRPr>
          </a:p>
          <a:p>
            <a:pPr lvl="1" eaLnBrk="1" hangingPunct="1">
              <a:lnSpc>
                <a:spcPct val="90000"/>
              </a:lnSpc>
            </a:pPr>
            <a:r>
              <a:rPr lang="zh-CN" altLang="en-US" dirty="0">
                <a:effectLst/>
                <a:latin typeface="华文新魏" charset="0"/>
                <a:ea typeface="华文新魏" charset="0"/>
                <a:cs typeface="华文新魏" charset="0"/>
              </a:rPr>
              <a:t>进程状态等</a:t>
            </a:r>
            <a:endParaRPr lang="zh-CN" altLang="en-US" dirty="0">
              <a:effectLst/>
              <a:latin typeface="华文新魏" charset="0"/>
              <a:ea typeface="华文新魏" charset="0"/>
              <a:cs typeface="华文新魏" charset="0"/>
            </a:endParaRPr>
          </a:p>
          <a:p>
            <a:pPr eaLnBrk="1" hangingPunct="1">
              <a:lnSpc>
                <a:spcPct val="90000"/>
              </a:lnSpc>
            </a:pPr>
            <a:r>
              <a:rPr lang="zh-CN" altLang="en-US" dirty="0">
                <a:effectLst/>
                <a:latin typeface="华文新魏" charset="0"/>
                <a:ea typeface="华文新魏" charset="0"/>
                <a:cs typeface="华文新魏" charset="0"/>
              </a:rPr>
              <a:t>把被中断进程的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加入有关队列</a:t>
            </a:r>
            <a:endParaRPr lang="zh-CN" altLang="en-US" dirty="0">
              <a:effectLst/>
              <a:latin typeface="华文新魏" charset="0"/>
              <a:ea typeface="华文新魏" charset="0"/>
              <a:cs typeface="华文新魏" charset="0"/>
            </a:endParaRPr>
          </a:p>
          <a:p>
            <a:pPr eaLnBrk="1" hangingPunct="1">
              <a:lnSpc>
                <a:spcPct val="90000"/>
              </a:lnSpc>
            </a:pPr>
            <a:r>
              <a:rPr lang="zh-CN" altLang="en-US" dirty="0">
                <a:effectLst/>
                <a:latin typeface="华文新魏" charset="0"/>
                <a:ea typeface="华文新魏" charset="0"/>
                <a:cs typeface="华文新魏" charset="0"/>
              </a:rPr>
              <a:t>选择下一个占有处理器运行的进程</a:t>
            </a:r>
            <a:endParaRPr lang="zh-CN" altLang="en-US" dirty="0">
              <a:effectLst/>
              <a:latin typeface="华文新魏" charset="0"/>
              <a:ea typeface="华文新魏" charset="0"/>
              <a:cs typeface="华文新魏" charset="0"/>
            </a:endParaRPr>
          </a:p>
          <a:p>
            <a:pPr eaLnBrk="1" hangingPunct="1">
              <a:lnSpc>
                <a:spcPct val="90000"/>
              </a:lnSpc>
            </a:pPr>
            <a:r>
              <a:rPr lang="zh-CN" altLang="en-US" dirty="0">
                <a:effectLst/>
                <a:latin typeface="华文新魏" charset="0"/>
                <a:ea typeface="华文新魏" charset="0"/>
                <a:cs typeface="华文新魏" charset="0"/>
              </a:rPr>
              <a:t>修改被选中进程的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的有关信息</a:t>
            </a:r>
            <a:endParaRPr lang="zh-CN" altLang="en-US" dirty="0">
              <a:effectLst/>
              <a:latin typeface="华文新魏" charset="0"/>
              <a:ea typeface="华文新魏" charset="0"/>
              <a:cs typeface="华文新魏" charset="0"/>
            </a:endParaRPr>
          </a:p>
          <a:p>
            <a:pPr eaLnBrk="1" hangingPunct="1">
              <a:lnSpc>
                <a:spcPct val="90000"/>
              </a:lnSpc>
            </a:pPr>
            <a:r>
              <a:rPr lang="zh-CN" altLang="en-US" dirty="0">
                <a:effectLst/>
                <a:latin typeface="华文新魏" charset="0"/>
                <a:ea typeface="华文新魏" charset="0"/>
                <a:cs typeface="华文新魏" charset="0"/>
              </a:rPr>
              <a:t>根据被选中进程设置操作系统用到的地址转换和存储保护信息</a:t>
            </a:r>
            <a:endParaRPr lang="zh-CN" altLang="en-US" dirty="0">
              <a:effectLst/>
              <a:latin typeface="华文新魏" charset="0"/>
              <a:ea typeface="华文新魏" charset="0"/>
              <a:cs typeface="华文新魏" charset="0"/>
            </a:endParaRPr>
          </a:p>
          <a:p>
            <a:pPr eaLnBrk="1" hangingPunct="1">
              <a:lnSpc>
                <a:spcPct val="90000"/>
              </a:lnSpc>
            </a:pPr>
            <a:r>
              <a:rPr lang="zh-CN" altLang="en-US" dirty="0">
                <a:effectLst/>
                <a:latin typeface="华文新魏" charset="0"/>
                <a:ea typeface="华文新魏" charset="0"/>
                <a:cs typeface="华文新魏" charset="0"/>
              </a:rPr>
              <a:t>根据被选中进程恢复处理器现场</a:t>
            </a:r>
            <a:endParaRPr lang="zh-CN" altLang="en-US" dirty="0">
              <a:effectLst/>
              <a:latin typeface="华文新魏" charset="0"/>
              <a:ea typeface="华文新魏" charset="0"/>
              <a:cs typeface="华文新魏" charset="0"/>
            </a:endParaRPr>
          </a:p>
          <a:p>
            <a:pPr eaLnBrk="1" hangingPunct="1">
              <a:lnSpc>
                <a:spcPct val="90000"/>
              </a:lnSpc>
            </a:pPr>
            <a:endParaRPr lang="zh-CN" altLang="en-US" dirty="0">
              <a:effectLst/>
              <a:latin typeface="华文新魏" charset="0"/>
              <a:ea typeface="华文新魏" charset="0"/>
              <a:cs typeface="华文新魏" charset="0"/>
            </a:endParaRPr>
          </a:p>
          <a:p>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进程调度和切换时机问题</a:t>
            </a:r>
            <a:r>
              <a:rPr lang="zh-CN" altLang="en-US" dirty="0">
                <a:latin typeface="仿宋_GB2312" charset="0"/>
                <a:ea typeface="仿宋_GB2312" charset="0"/>
                <a:cs typeface="仿宋_GB2312" charset="0"/>
              </a:rPr>
              <a:t> </a:t>
            </a:r>
            <a:endParaRPr kumimoji="1" lang="zh-CN" altLang="en-US" dirty="0"/>
          </a:p>
        </p:txBody>
      </p:sp>
      <p:sp>
        <p:nvSpPr>
          <p:cNvPr id="3" name="内容占位符 2"/>
          <p:cNvSpPr>
            <a:spLocks noGrp="1"/>
          </p:cNvSpPr>
          <p:nvPr>
            <p:ph idx="1"/>
          </p:nvPr>
        </p:nvSpPr>
        <p:spPr>
          <a:xfrm>
            <a:off x="179512" y="1268760"/>
            <a:ext cx="8856984" cy="5112568"/>
          </a:xfrm>
        </p:spPr>
        <p:txBody>
          <a:bodyPr/>
          <a:lstStyle/>
          <a:p>
            <a:r>
              <a:rPr lang="zh-CN" altLang="zh-CN" dirty="0">
                <a:latin typeface="STXinwei" panose="02010800040101010101" pitchFamily="2" charset="-122"/>
                <a:ea typeface="STXinwei" panose="02010800040101010101" pitchFamily="2" charset="-122"/>
              </a:rPr>
              <a:t>内核发现满足调度条件，便可请求重新调度 </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理论上请求调度事件发生后，</a:t>
            </a:r>
            <a:r>
              <a:rPr lang="zh-CN" altLang="zh-CN" dirty="0">
                <a:latin typeface="STXinwei" panose="02010800040101010101" pitchFamily="2" charset="-122"/>
                <a:ea typeface="STXinwei" panose="02010800040101010101" pitchFamily="2" charset="-122"/>
              </a:rPr>
              <a:t>执行调度程序和实施进程上下文切换应该连续发生，但实际上</a:t>
            </a:r>
            <a:r>
              <a:rPr kumimoji="1" lang="zh-CN" altLang="en-US" dirty="0">
                <a:latin typeface="STXinwei" panose="02010800040101010101" pitchFamily="2" charset="-122"/>
                <a:ea typeface="STXinwei" panose="02010800040101010101" pitchFamily="2" charset="-122"/>
              </a:rPr>
              <a:t>不一定能一气呵成 </a:t>
            </a:r>
            <a:endParaRPr kumimoji="1" lang="en-US" altLang="zh-CN" dirty="0">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内核中</a:t>
            </a:r>
            <a:r>
              <a:rPr lang="zh-CN" altLang="zh-CN" dirty="0">
                <a:solidFill>
                  <a:srgbClr val="FF0000"/>
                </a:solidFill>
                <a:latin typeface="STXinwei" panose="02010800040101010101" pitchFamily="2" charset="-122"/>
                <a:ea typeface="STXinwei" panose="02010800040101010101" pitchFamily="2" charset="-122"/>
              </a:rPr>
              <a:t>不能立即进行调度和切换的情况</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内核正在</a:t>
            </a:r>
            <a:r>
              <a:rPr lang="zh-CN" altLang="zh-CN" dirty="0">
                <a:solidFill>
                  <a:srgbClr val="0000FF"/>
                </a:solidFill>
                <a:latin typeface="STXinwei" panose="02010800040101010101" pitchFamily="2" charset="-122"/>
                <a:ea typeface="STXinwei" panose="02010800040101010101" pitchFamily="2" charset="-122"/>
              </a:rPr>
              <a:t>处理中断过程中</a:t>
            </a:r>
            <a:endParaRPr lang="en-US" altLang="zh-CN" dirty="0">
              <a:solidFill>
                <a:srgbClr val="0000FF"/>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进程运行在</a:t>
            </a:r>
            <a:r>
              <a:rPr lang="zh-CN" altLang="zh-CN" dirty="0">
                <a:solidFill>
                  <a:srgbClr val="0000FF"/>
                </a:solidFill>
                <a:latin typeface="STXinwei" panose="02010800040101010101" pitchFamily="2" charset="-122"/>
                <a:ea typeface="STXinwei" panose="02010800040101010101" pitchFamily="2" charset="-122"/>
              </a:rPr>
              <a:t>内核临界区中</a:t>
            </a:r>
            <a:endParaRPr lang="en-US" altLang="zh-CN" dirty="0">
              <a:solidFill>
                <a:srgbClr val="0000FF"/>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内核处在需要</a:t>
            </a:r>
            <a:r>
              <a:rPr lang="zh-CN" altLang="zh-CN" dirty="0">
                <a:solidFill>
                  <a:srgbClr val="0000FF"/>
                </a:solidFill>
                <a:latin typeface="STXinwei" panose="02010800040101010101" pitchFamily="2" charset="-122"/>
                <a:ea typeface="STXinwei" panose="02010800040101010101" pitchFamily="2" charset="-122"/>
              </a:rPr>
              <a:t>屏蔽中断的原子操作过程中</a:t>
            </a:r>
            <a:endParaRPr lang="en-US" altLang="zh-CN" dirty="0">
              <a:solidFill>
                <a:srgbClr val="0000FF"/>
              </a:solidFill>
              <a:latin typeface="STXinwei" panose="02010800040101010101" pitchFamily="2" charset="-122"/>
              <a:ea typeface="STXinwei" panose="02010800040101010101" pitchFamily="2" charset="-122"/>
            </a:endParaRPr>
          </a:p>
          <a:p>
            <a:r>
              <a:rPr kumimoji="1" lang="zh-CN" altLang="en-US" dirty="0">
                <a:latin typeface="STXinwei" panose="02010800040101010101" pitchFamily="2" charset="-122"/>
                <a:ea typeface="STXinwei" panose="02010800040101010101" pitchFamily="2" charset="-122"/>
              </a:rPr>
              <a:t>解决方案</a:t>
            </a:r>
            <a:endParaRPr kumimoji="1"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采用</a:t>
            </a:r>
            <a:r>
              <a:rPr lang="zh-CN" altLang="zh-CN" dirty="0">
                <a:solidFill>
                  <a:srgbClr val="FF0000"/>
                </a:solidFill>
                <a:latin typeface="STXinwei" panose="02010800040101010101" pitchFamily="2" charset="-122"/>
                <a:ea typeface="STXinwei" panose="02010800040101010101" pitchFamily="2" charset="-122"/>
              </a:rPr>
              <a:t>置请求调度标志</a:t>
            </a:r>
            <a:r>
              <a:rPr lang="zh-CN" altLang="zh-CN" dirty="0">
                <a:latin typeface="STXinwei" panose="02010800040101010101" pitchFamily="2" charset="-122"/>
                <a:ea typeface="STXinwei" panose="02010800040101010101" pitchFamily="2" charset="-122"/>
              </a:rPr>
              <a:t>，延迟到敏感性操作完成后才进行</a:t>
            </a:r>
            <a:endParaRPr lang="en-US" altLang="zh-CN" dirty="0">
              <a:latin typeface="STXinwei" panose="02010800040101010101" pitchFamily="2" charset="-122"/>
              <a:ea typeface="STXinwei" panose="02010800040101010101" pitchFamily="2" charset="-122"/>
            </a:endParaRPr>
          </a:p>
          <a:p>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设置重新调度标志位途径</a:t>
            </a:r>
            <a:endParaRPr kumimoji="1" lang="en-US" altLang="zh-CN" dirty="0">
              <a:latin typeface="STXinwei" panose="02010800040101010101" pitchFamily="2" charset="-122"/>
              <a:ea typeface="STXinwei" panose="02010800040101010101" pitchFamily="2" charset="-122"/>
            </a:endParaRPr>
          </a:p>
          <a:p>
            <a:pPr lvl="1"/>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2.4</a:t>
            </a:r>
            <a:r>
              <a:rPr kumimoji="1" lang="zh-CN" altLang="en-US" dirty="0">
                <a:latin typeface="STXinwei" panose="02010800040101010101" pitchFamily="2" charset="-122"/>
                <a:ea typeface="STXinwei" panose="02010800040101010101" pitchFamily="2" charset="-122"/>
              </a:rPr>
              <a:t>：</a:t>
            </a:r>
            <a:r>
              <a:rPr kumimoji="1" lang="en-US" altLang="zh-CN" dirty="0" err="1">
                <a:latin typeface="STXinwei" panose="02010800040101010101" pitchFamily="2" charset="-122"/>
                <a:ea typeface="STXinwei" panose="02010800040101010101" pitchFamily="2" charset="-122"/>
              </a:rPr>
              <a:t>task_struct</a:t>
            </a:r>
            <a:r>
              <a:rPr kumimoji="1" lang="zh-CN" altLang="en-US" dirty="0">
                <a:latin typeface="STXinwei" panose="02010800040101010101" pitchFamily="2" charset="-122"/>
                <a:ea typeface="STXinwei" panose="02010800040101010101" pitchFamily="2" charset="-122"/>
              </a:rPr>
              <a:t>的</a:t>
            </a:r>
            <a:r>
              <a:rPr kumimoji="1" lang="en-US" altLang="zh-CN" dirty="0">
                <a:latin typeface="STXinwei" panose="02010800040101010101" pitchFamily="2" charset="-122"/>
                <a:ea typeface="STXinwei" panose="02010800040101010101" pitchFamily="2" charset="-122"/>
              </a:rPr>
              <a:t>need-</a:t>
            </a:r>
            <a:r>
              <a:rPr kumimoji="1" lang="en-US" altLang="zh-CN" dirty="0" err="1">
                <a:latin typeface="STXinwei" panose="02010800040101010101" pitchFamily="2" charset="-122"/>
                <a:ea typeface="STXinwei" panose="02010800040101010101" pitchFamily="2" charset="-122"/>
              </a:rPr>
              <a:t>resched</a:t>
            </a:r>
            <a:endParaRPr kumimoji="1" lang="en-US" altLang="zh-CN" dirty="0">
              <a:latin typeface="STXinwei" panose="02010800040101010101" pitchFamily="2" charset="-122"/>
              <a:ea typeface="STXinwei" panose="02010800040101010101" pitchFamily="2" charset="-122"/>
            </a:endParaRPr>
          </a:p>
          <a:p>
            <a:pPr lvl="1"/>
            <a:r>
              <a:rPr kumimoji="1" lang="en-US" altLang="zh-CN" dirty="0">
                <a:latin typeface="STXinwei" panose="02010800040101010101" pitchFamily="2" charset="-122"/>
                <a:ea typeface="STXinwei" panose="02010800040101010101" pitchFamily="2" charset="-122"/>
              </a:rPr>
              <a:t> Linux</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2.6</a:t>
            </a:r>
            <a:r>
              <a:rPr kumimoji="1" lang="zh-CN" altLang="en-US" dirty="0">
                <a:latin typeface="STXinwei" panose="02010800040101010101" pitchFamily="2" charset="-122"/>
                <a:ea typeface="STXinwei" panose="02010800040101010101" pitchFamily="2" charset="-122"/>
              </a:rPr>
              <a:t>：</a:t>
            </a:r>
            <a:r>
              <a:rPr kumimoji="1" lang="en-US" altLang="zh-CN" dirty="0" err="1">
                <a:latin typeface="STXinwei" panose="02010800040101010101" pitchFamily="2" charset="-122"/>
                <a:ea typeface="STXinwei" panose="02010800040101010101" pitchFamily="2" charset="-122"/>
              </a:rPr>
              <a:t>thread_info</a:t>
            </a:r>
            <a:r>
              <a:rPr kumimoji="1" lang="zh-CN" altLang="en-US" dirty="0">
                <a:latin typeface="STXinwei" panose="02010800040101010101" pitchFamily="2" charset="-122"/>
                <a:ea typeface="STXinwei" panose="02010800040101010101" pitchFamily="2" charset="-122"/>
              </a:rPr>
              <a:t>的</a:t>
            </a:r>
            <a:r>
              <a:rPr kumimoji="1" lang="en-US" altLang="zh-CN" dirty="0">
                <a:latin typeface="STXinwei" panose="02010800040101010101" pitchFamily="2" charset="-122"/>
                <a:ea typeface="STXinwei" panose="02010800040101010101" pitchFamily="2" charset="-122"/>
              </a:rPr>
              <a:t>TIF_NEED_RESCHED</a:t>
            </a:r>
            <a:endParaRPr kumimoji="1"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a:t>
            </a:r>
            <a:r>
              <a:rPr lang="en-US" altLang="en-US" dirty="0">
                <a:latin typeface="华文新魏" charset="0"/>
                <a:ea typeface="华文新魏" charset="0"/>
                <a:cs typeface="华文新魏" charset="0"/>
              </a:rPr>
              <a:t>i</a:t>
            </a:r>
            <a:r>
              <a:rPr lang="en-US" altLang="zh-CN" dirty="0">
                <a:latin typeface="华文新魏" charset="0"/>
                <a:ea typeface="华文新魏" charset="0"/>
                <a:cs typeface="华文新魏" charset="0"/>
              </a:rPr>
              <a:t>nux</a:t>
            </a:r>
            <a:r>
              <a:rPr lang="zh-CN" altLang="en-US" dirty="0">
                <a:latin typeface="华文新魏" charset="0"/>
                <a:ea typeface="华文新魏" charset="0"/>
                <a:cs typeface="华文新魏" charset="0"/>
              </a:rPr>
              <a:t>进程调度方式</a:t>
            </a:r>
            <a:r>
              <a:rPr lang="zh-CN" altLang="en-US" dirty="0">
                <a:latin typeface="仿宋_GB2312" charset="0"/>
                <a:ea typeface="仿宋_GB2312" charset="0"/>
                <a:cs typeface="仿宋_GB2312" charset="0"/>
              </a:rPr>
              <a:t> </a:t>
            </a:r>
            <a:endParaRPr kumimoji="1" lang="zh-CN" altLang="en-US" dirty="0"/>
          </a:p>
        </p:txBody>
      </p:sp>
      <p:sp>
        <p:nvSpPr>
          <p:cNvPr id="3" name="内容占位符 2"/>
          <p:cNvSpPr>
            <a:spLocks noGrp="1"/>
          </p:cNvSpPr>
          <p:nvPr>
            <p:ph idx="1"/>
          </p:nvPr>
        </p:nvSpPr>
        <p:spPr>
          <a:xfrm>
            <a:off x="0" y="1340768"/>
            <a:ext cx="9036496" cy="4968552"/>
          </a:xfrm>
        </p:spPr>
        <p:txBody>
          <a:bodyPr/>
          <a:lstStyle/>
          <a:p>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进程调度时机</a:t>
            </a:r>
            <a:endParaRPr kumimoji="1" lang="en-US" altLang="zh-CN" dirty="0">
              <a:latin typeface="STXinwei" panose="02010800040101010101" pitchFamily="2" charset="-122"/>
              <a:ea typeface="STXinwei" panose="02010800040101010101" pitchFamily="2" charset="-122"/>
            </a:endParaRPr>
          </a:p>
          <a:p>
            <a:pPr lvl="1"/>
            <a:r>
              <a:rPr kumimoji="1" lang="zh-CN" altLang="zh-CN" dirty="0">
                <a:solidFill>
                  <a:srgbClr val="FF0000"/>
                </a:solidFill>
              </a:rPr>
              <a:t>主动调度</a:t>
            </a:r>
            <a:r>
              <a:rPr kumimoji="1" lang="zh-CN" altLang="zh-CN" dirty="0"/>
              <a:t>：当前进程状态被改变调用</a:t>
            </a:r>
            <a:r>
              <a:rPr kumimoji="1" lang="en-US" altLang="zh-CN" dirty="0"/>
              <a:t>schedule( )</a:t>
            </a:r>
            <a:endParaRPr kumimoji="1" lang="en-US" altLang="zh-CN" dirty="0"/>
          </a:p>
          <a:p>
            <a:pPr lvl="2"/>
            <a:r>
              <a:rPr kumimoji="1" lang="zh-CN" altLang="zh-CN" dirty="0">
                <a:latin typeface="华文新魏"/>
                <a:ea typeface="华文新魏"/>
                <a:cs typeface="华文新魏"/>
              </a:rPr>
              <a:t>如执行了</a:t>
            </a:r>
            <a:r>
              <a:rPr kumimoji="1" lang="en-US" altLang="zh-CN" dirty="0">
                <a:latin typeface="华文新魏"/>
                <a:ea typeface="华文新魏"/>
                <a:cs typeface="华文新魏"/>
              </a:rPr>
              <a:t>read</a:t>
            </a:r>
            <a:r>
              <a:rPr kumimoji="1" lang="zh-CN" altLang="zh-CN" dirty="0">
                <a:latin typeface="华文新魏"/>
                <a:ea typeface="华文新魏"/>
                <a:cs typeface="华文新魏"/>
              </a:rPr>
              <a:t>（）、</a:t>
            </a:r>
            <a:r>
              <a:rPr kumimoji="1" lang="en-US" altLang="zh-CN" dirty="0">
                <a:latin typeface="华文新魏"/>
                <a:ea typeface="华文新魏"/>
                <a:cs typeface="华文新魏"/>
              </a:rPr>
              <a:t>write( )</a:t>
            </a:r>
            <a:r>
              <a:rPr kumimoji="1" lang="zh-CN" altLang="zh-CN" dirty="0">
                <a:latin typeface="华文新魏"/>
                <a:ea typeface="华文新魏"/>
                <a:cs typeface="华文新魏"/>
              </a:rPr>
              <a:t>、</a:t>
            </a:r>
            <a:r>
              <a:rPr kumimoji="1" lang="en-US" altLang="zh-CN" dirty="0">
                <a:latin typeface="华文新魏"/>
                <a:ea typeface="华文新魏"/>
                <a:cs typeface="华文新魏"/>
              </a:rPr>
              <a:t>exit</a:t>
            </a:r>
            <a:r>
              <a:rPr kumimoji="1" lang="zh-CN" altLang="zh-CN" dirty="0">
                <a:latin typeface="华文新魏"/>
                <a:ea typeface="华文新魏"/>
                <a:cs typeface="华文新魏"/>
              </a:rPr>
              <a:t>（ ）等系统调用，导致进程终止、进程阻塞等</a:t>
            </a:r>
            <a:endParaRPr kumimoji="1" lang="en-US" altLang="zh-CN" dirty="0">
              <a:latin typeface="华文新魏"/>
              <a:ea typeface="华文新魏"/>
              <a:cs typeface="华文新魏"/>
            </a:endParaRPr>
          </a:p>
          <a:p>
            <a:pPr lvl="1"/>
            <a:r>
              <a:rPr lang="zh-CN" altLang="zh-CN" dirty="0">
                <a:solidFill>
                  <a:srgbClr val="FF0000"/>
                </a:solidFill>
              </a:rPr>
              <a:t>被动调度</a:t>
            </a:r>
            <a:r>
              <a:rPr lang="zh-CN" altLang="zh-CN" dirty="0"/>
              <a:t>：发生引起调度条件时</a:t>
            </a:r>
            <a:r>
              <a:rPr lang="zh-CN" altLang="en-US" dirty="0"/>
              <a:t>设置</a:t>
            </a:r>
            <a:r>
              <a:rPr lang="en-US" altLang="zh-CN" sz="2400" dirty="0"/>
              <a:t>TIF_NEED_RESCHED</a:t>
            </a:r>
            <a:r>
              <a:rPr lang="zh-CN" altLang="en-US" sz="2400" dirty="0"/>
              <a:t>，</a:t>
            </a:r>
            <a:r>
              <a:rPr lang="zh-CN" altLang="zh-CN" dirty="0"/>
              <a:t>调度标志设置有以下情况</a:t>
            </a:r>
            <a:endParaRPr lang="en-US" altLang="zh-CN" dirty="0"/>
          </a:p>
          <a:p>
            <a:pPr marL="1189355" lvl="2" indent="-342900"/>
            <a:r>
              <a:rPr lang="zh-CN" altLang="zh-CN" dirty="0">
                <a:latin typeface="华文新魏"/>
                <a:ea typeface="华文新魏"/>
                <a:cs typeface="华文新魏"/>
              </a:rPr>
              <a:t>时钟中断中调用函数</a:t>
            </a:r>
            <a:r>
              <a:rPr lang="en-US" altLang="zh-CN" dirty="0" err="1">
                <a:solidFill>
                  <a:srgbClr val="0000FF"/>
                </a:solidFill>
                <a:latin typeface="华文新魏"/>
                <a:ea typeface="华文新魏"/>
                <a:cs typeface="华文新魏"/>
              </a:rPr>
              <a:t>scheduler_tick</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，查看当前进程的时间片是否耗尽，如果是，则设置重调度标志 </a:t>
            </a:r>
            <a:endParaRPr lang="en-US" altLang="zh-CN" dirty="0">
              <a:latin typeface="华文新魏"/>
              <a:ea typeface="华文新魏"/>
              <a:cs typeface="华文新魏"/>
            </a:endParaRPr>
          </a:p>
          <a:p>
            <a:pPr marL="1189355" lvl="2" indent="-342900"/>
            <a:r>
              <a:rPr lang="zh-CN" altLang="zh-CN" dirty="0">
                <a:latin typeface="华文新魏"/>
                <a:ea typeface="华文新魏"/>
                <a:cs typeface="华文新魏"/>
              </a:rPr>
              <a:t>函数</a:t>
            </a:r>
            <a:r>
              <a:rPr lang="en-US" altLang="zh-CN" dirty="0" err="1">
                <a:solidFill>
                  <a:srgbClr val="0000FF"/>
                </a:solidFill>
                <a:latin typeface="华文新魏"/>
                <a:ea typeface="华文新魏"/>
                <a:cs typeface="华文新魏"/>
              </a:rPr>
              <a:t>try_to_wake_up</a:t>
            </a:r>
            <a:r>
              <a:rPr lang="en-US" altLang="zh-CN" dirty="0">
                <a:solidFill>
                  <a:srgbClr val="0000FF"/>
                </a:solidFill>
                <a:latin typeface="华文新魏"/>
                <a:ea typeface="华文新魏"/>
                <a:cs typeface="华文新魏"/>
              </a:rPr>
              <a:t>( )</a:t>
            </a:r>
            <a:r>
              <a:rPr lang="zh-CN" altLang="zh-CN" dirty="0">
                <a:latin typeface="华文新魏"/>
                <a:ea typeface="华文新魏"/>
                <a:cs typeface="华文新魏"/>
              </a:rPr>
              <a:t>将阻塞的进程被唤醒，把它加入运行队列时，如果其优先级比当前正在运行进程的优先级高，设置重调度标志</a:t>
            </a:r>
            <a:endParaRPr lang="en-US" altLang="zh-CN" dirty="0">
              <a:latin typeface="华文新魏"/>
              <a:ea typeface="华文新魏"/>
              <a:cs typeface="华文新魏"/>
            </a:endParaRPr>
          </a:p>
          <a:p>
            <a:pPr marL="1189355" lvl="2" indent="-342900"/>
            <a:r>
              <a:rPr lang="zh-CN" altLang="zh-CN" dirty="0">
                <a:solidFill>
                  <a:srgbClr val="0000FF"/>
                </a:solidFill>
                <a:latin typeface="华文新魏"/>
                <a:ea typeface="华文新魏"/>
                <a:cs typeface="华文新魏"/>
              </a:rPr>
              <a:t>设置</a:t>
            </a:r>
            <a:r>
              <a:rPr lang="zh-CN" altLang="zh-CN" dirty="0">
                <a:latin typeface="华文新魏"/>
                <a:ea typeface="华文新魏"/>
                <a:cs typeface="华文新魏"/>
              </a:rPr>
              <a:t>应用进程优先级参数</a:t>
            </a:r>
            <a:r>
              <a:rPr lang="en-US" altLang="zh-CN" dirty="0">
                <a:solidFill>
                  <a:srgbClr val="0000FF"/>
                </a:solidFill>
                <a:latin typeface="华文新魏"/>
                <a:ea typeface="华文新魏"/>
                <a:cs typeface="华文新魏"/>
              </a:rPr>
              <a:t>nice</a:t>
            </a:r>
            <a:r>
              <a:rPr lang="zh-CN" altLang="zh-CN" dirty="0">
                <a:solidFill>
                  <a:srgbClr val="0000FF"/>
                </a:solidFill>
                <a:latin typeface="华文新魏"/>
                <a:ea typeface="华文新魏"/>
                <a:cs typeface="华文新魏"/>
              </a:rPr>
              <a:t>值</a:t>
            </a:r>
            <a:r>
              <a:rPr lang="zh-CN" altLang="zh-CN" dirty="0">
                <a:latin typeface="华文新魏"/>
                <a:ea typeface="华文新魏"/>
                <a:cs typeface="华文新魏"/>
              </a:rPr>
              <a:t>、</a:t>
            </a:r>
            <a:r>
              <a:rPr lang="zh-CN" altLang="zh-CN" dirty="0">
                <a:solidFill>
                  <a:srgbClr val="0000FF"/>
                </a:solidFill>
                <a:latin typeface="华文新魏"/>
                <a:ea typeface="华文新魏"/>
                <a:cs typeface="华文新魏"/>
              </a:rPr>
              <a:t>创建新进程</a:t>
            </a:r>
            <a:r>
              <a:rPr lang="zh-CN" altLang="zh-CN" dirty="0">
                <a:latin typeface="华文新魏"/>
                <a:ea typeface="华文新魏"/>
                <a:cs typeface="华文新魏"/>
              </a:rPr>
              <a:t>、</a:t>
            </a:r>
            <a:r>
              <a:rPr lang="en-US" altLang="zh-CN" dirty="0">
                <a:solidFill>
                  <a:srgbClr val="0000FF"/>
                </a:solidFill>
                <a:latin typeface="华文新魏"/>
                <a:ea typeface="华文新魏"/>
                <a:cs typeface="华文新魏"/>
              </a:rPr>
              <a:t>SMP</a:t>
            </a:r>
            <a:r>
              <a:rPr lang="zh-CN" altLang="zh-CN" dirty="0">
                <a:solidFill>
                  <a:srgbClr val="0000FF"/>
                </a:solidFill>
                <a:latin typeface="华文新魏"/>
                <a:ea typeface="华文新魏"/>
                <a:cs typeface="华文新魏"/>
              </a:rPr>
              <a:t>负载均衡</a:t>
            </a:r>
            <a:r>
              <a:rPr lang="zh-CN" altLang="zh-CN" dirty="0">
                <a:latin typeface="华文新魏"/>
                <a:ea typeface="华文新魏"/>
                <a:cs typeface="华文新魏"/>
              </a:rPr>
              <a:t>时都可能使高优先级进程进入就绪状态，也可能设置重调度标志</a:t>
            </a:r>
            <a:endParaRPr lang="en-US" altLang="zh-CN" dirty="0">
              <a:latin typeface="华文新魏"/>
              <a:ea typeface="华文新魏"/>
              <a:cs typeface="华文新魏"/>
            </a:endParaRPr>
          </a:p>
          <a:p>
            <a:pPr marL="1189355" lvl="2" indent="-342900"/>
            <a:r>
              <a:rPr lang="zh-CN" altLang="zh-CN" dirty="0">
                <a:latin typeface="华文新魏"/>
                <a:ea typeface="华文新魏"/>
                <a:cs typeface="华文新魏"/>
              </a:rPr>
              <a:t>执行</a:t>
            </a:r>
            <a:r>
              <a:rPr lang="en-US" altLang="zh-CN" dirty="0" err="1">
                <a:solidFill>
                  <a:srgbClr val="0000FF"/>
                </a:solidFill>
                <a:latin typeface="华文新魏"/>
                <a:ea typeface="华文新魏"/>
                <a:cs typeface="华文新魏"/>
              </a:rPr>
              <a:t>sched_setscheduler</a:t>
            </a:r>
            <a:r>
              <a:rPr lang="en-US" altLang="zh-CN" dirty="0">
                <a:solidFill>
                  <a:srgbClr val="0000FF"/>
                </a:solidFill>
                <a:latin typeface="华文新魏"/>
                <a:ea typeface="华文新魏"/>
                <a:cs typeface="华文新魏"/>
              </a:rPr>
              <a:t>( )</a:t>
            </a:r>
            <a:r>
              <a:rPr lang="zh-CN" altLang="zh-CN" dirty="0">
                <a:latin typeface="华文新魏"/>
                <a:ea typeface="华文新魏"/>
                <a:cs typeface="华文新魏"/>
              </a:rPr>
              <a:t>（设置调度策略）、</a:t>
            </a:r>
            <a:r>
              <a:rPr lang="en-US" altLang="zh-CN" dirty="0" err="1">
                <a:solidFill>
                  <a:srgbClr val="0000FF"/>
                </a:solidFill>
                <a:latin typeface="华文新魏"/>
                <a:ea typeface="华文新魏"/>
                <a:cs typeface="华文新魏"/>
              </a:rPr>
              <a:t>sched_yield</a:t>
            </a:r>
            <a:r>
              <a:rPr lang="zh-CN" altLang="zh-CN" dirty="0">
                <a:solidFill>
                  <a:srgbClr val="0000FF"/>
                </a:solidFill>
                <a:latin typeface="华文新魏"/>
                <a:ea typeface="华文新魏"/>
                <a:cs typeface="华文新魏"/>
              </a:rPr>
              <a:t>（</a:t>
            </a:r>
            <a:r>
              <a:rPr lang="zh-CN" altLang="en-US" dirty="0">
                <a:solidFill>
                  <a:srgbClr val="0000FF"/>
                </a:solidFill>
                <a:latin typeface="华文新魏"/>
                <a:ea typeface="华文新魏"/>
                <a:cs typeface="华文新魏"/>
              </a:rPr>
              <a:t>）</a:t>
            </a:r>
            <a:r>
              <a:rPr lang="en-US" altLang="zh-CN" dirty="0">
                <a:latin typeface="华文新魏"/>
                <a:ea typeface="华文新魏"/>
                <a:cs typeface="华文新魏"/>
              </a:rPr>
              <a:t> </a:t>
            </a:r>
            <a:r>
              <a:rPr lang="zh-CN" altLang="zh-CN" dirty="0">
                <a:latin typeface="华文新魏"/>
                <a:ea typeface="华文新魏"/>
                <a:cs typeface="华文新魏"/>
              </a:rPr>
              <a:t>暂时让出处理器</a:t>
            </a:r>
            <a:r>
              <a:rPr lang="en-US" altLang="zh-CN" dirty="0">
                <a:latin typeface="华文新魏"/>
                <a:ea typeface="华文新魏"/>
                <a:cs typeface="华文新魏"/>
              </a:rPr>
              <a:t>)</a:t>
            </a:r>
            <a:r>
              <a:rPr lang="zh-CN" altLang="zh-CN" dirty="0">
                <a:latin typeface="华文新魏"/>
                <a:ea typeface="华文新魏"/>
                <a:cs typeface="华文新魏"/>
              </a:rPr>
              <a:t>、</a:t>
            </a:r>
            <a:r>
              <a:rPr lang="en-US" altLang="zh-CN" dirty="0">
                <a:solidFill>
                  <a:srgbClr val="0000FF"/>
                </a:solidFill>
                <a:latin typeface="华文新魏"/>
                <a:ea typeface="华文新魏"/>
                <a:cs typeface="华文新魏"/>
              </a:rPr>
              <a:t>pause( )</a:t>
            </a:r>
            <a:r>
              <a:rPr lang="zh-CN" altLang="zh-CN" dirty="0">
                <a:latin typeface="华文新魏"/>
                <a:ea typeface="华文新魏"/>
                <a:cs typeface="华文新魏"/>
              </a:rPr>
              <a:t>（暂停）等系统调用，均要设置重调度标</a:t>
            </a:r>
            <a:r>
              <a:rPr lang="zh-CN" altLang="zh-CN" dirty="0">
                <a:latin typeface="华文新魏" charset="0"/>
                <a:ea typeface="华文新魏" charset="0"/>
                <a:cs typeface="华文新魏" charset="0"/>
              </a:rPr>
              <a:t>志</a:t>
            </a:r>
            <a:endParaRPr kumimoji="1" lang="en-US" altLang="zh-CN" dirty="0"/>
          </a:p>
          <a:p>
            <a:pPr lvl="1"/>
            <a:endParaRPr kumimoji="1" lang="en-US" altLang="zh-CN" dirty="0"/>
          </a:p>
          <a:p>
            <a:pPr lvl="1"/>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处理器状态转换</a:t>
            </a:r>
            <a:endParaRPr lang="zh-CN" altLang="zh-CN" dirty="0">
              <a:latin typeface="华文新魏" charset="0"/>
              <a:ea typeface="华文新魏" charset="0"/>
              <a:cs typeface="华文新魏" charset="0"/>
            </a:endParaRPr>
          </a:p>
          <a:p>
            <a:r>
              <a:rPr lang="zh-CN" altLang="en-US" dirty="0">
                <a:latin typeface="仿宋_GB2312" charset="0"/>
                <a:ea typeface="仿宋_GB2312" charset="0"/>
                <a:cs typeface="仿宋_GB2312" charset="0"/>
              </a:rPr>
              <a:t> </a:t>
            </a:r>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en-US" altLang="zh-CN" dirty="0">
                <a:effectLst/>
              </a:rPr>
              <a:t>CPU</a:t>
            </a:r>
            <a:r>
              <a:rPr lang="zh-CN" altLang="zh-CN" dirty="0">
                <a:effectLst/>
              </a:rPr>
              <a:t>状态切换与进程上下文切换</a:t>
            </a:r>
            <a:r>
              <a:rPr lang="zh-CN" altLang="en-US" dirty="0">
                <a:effectLst/>
              </a:rPr>
              <a:t>相</a:t>
            </a:r>
            <a:r>
              <a:rPr lang="zh-CN" altLang="zh-CN" dirty="0">
                <a:effectLst/>
              </a:rPr>
              <a:t>关</a:t>
            </a:r>
            <a:endParaRPr lang="en-US" altLang="zh-CN" dirty="0">
              <a:effectLst/>
            </a:endParaRPr>
          </a:p>
          <a:p>
            <a:pPr marL="784225" lvl="1" indent="-342900">
              <a:spcBef>
                <a:spcPts val="0"/>
              </a:spcBef>
            </a:pP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状态切换</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从</a:t>
            </a:r>
            <a:r>
              <a:rPr lang="zh-CN" altLang="zh-CN" dirty="0">
                <a:solidFill>
                  <a:srgbClr val="FF0000"/>
                </a:solidFill>
                <a:latin typeface="华文新魏" charset="0"/>
                <a:ea typeface="华文新魏" charset="0"/>
                <a:cs typeface="华文新魏" charset="0"/>
              </a:rPr>
              <a:t>用户态到内核态</a:t>
            </a:r>
            <a:r>
              <a:rPr lang="zh-CN" altLang="zh-CN" dirty="0">
                <a:latin typeface="华文新魏" charset="0"/>
                <a:ea typeface="华文新魏" charset="0"/>
                <a:cs typeface="华文新魏" charset="0"/>
              </a:rPr>
              <a:t>或者</a:t>
            </a:r>
            <a:r>
              <a:rPr lang="zh-CN" altLang="zh-CN" dirty="0">
                <a:solidFill>
                  <a:srgbClr val="FF0000"/>
                </a:solidFill>
                <a:latin typeface="华文新魏" charset="0"/>
                <a:ea typeface="华文新魏" charset="0"/>
                <a:cs typeface="华文新魏" charset="0"/>
              </a:rPr>
              <a:t>从内核态到用户态</a:t>
            </a:r>
            <a:r>
              <a:rPr lang="zh-CN" altLang="zh-CN" dirty="0">
                <a:latin typeface="华文新魏" charset="0"/>
                <a:ea typeface="华文新魏" charset="0"/>
                <a:cs typeface="华文新魏" charset="0"/>
              </a:rPr>
              <a:t>的转换，此时</a:t>
            </a:r>
            <a:r>
              <a:rPr lang="zh-CN" altLang="zh-CN" dirty="0">
                <a:solidFill>
                  <a:srgbClr val="FF0000"/>
                </a:solidFill>
                <a:latin typeface="华文新魏" charset="0"/>
                <a:ea typeface="华文新魏" charset="0"/>
                <a:cs typeface="华文新魏" charset="0"/>
              </a:rPr>
              <a:t>仍在同一个进程中</a:t>
            </a:r>
            <a:r>
              <a:rPr lang="zh-CN" altLang="zh-CN" dirty="0">
                <a:latin typeface="华文新魏" charset="0"/>
                <a:ea typeface="华文新魏" charset="0"/>
                <a:cs typeface="华文新魏" charset="0"/>
              </a:rPr>
              <a:t>运行 </a:t>
            </a:r>
            <a:endParaRPr lang="en-US" altLang="zh-CN" dirty="0">
              <a:latin typeface="华文新魏" charset="0"/>
              <a:ea typeface="华文新魏" charset="0"/>
              <a:cs typeface="华文新魏" charset="0"/>
            </a:endParaRPr>
          </a:p>
          <a:p>
            <a:pPr marL="784225" lvl="1" indent="-342900">
              <a:spcBef>
                <a:spcPts val="0"/>
              </a:spcBef>
            </a:pPr>
            <a:r>
              <a:rPr lang="zh-CN" altLang="en-US" dirty="0">
                <a:effectLst/>
                <a:latin typeface="华文新魏" charset="0"/>
                <a:ea typeface="华文新魏" charset="0"/>
                <a:cs typeface="华文新魏" charset="0"/>
              </a:rPr>
              <a:t>当</a:t>
            </a:r>
            <a:r>
              <a:rPr lang="zh-CN" altLang="en-US" dirty="0">
                <a:solidFill>
                  <a:srgbClr val="0000FF"/>
                </a:solidFill>
                <a:effectLst/>
                <a:latin typeface="华文新魏" charset="0"/>
                <a:ea typeface="华文新魏" charset="0"/>
                <a:cs typeface="华文新魏" charset="0"/>
              </a:rPr>
              <a:t>中断</a:t>
            </a:r>
            <a:r>
              <a:rPr lang="en-US" altLang="zh-CN" dirty="0">
                <a:solidFill>
                  <a:srgbClr val="0000FF"/>
                </a:solidFill>
                <a:effectLst/>
                <a:latin typeface="华文新魏" charset="0"/>
                <a:ea typeface="华文新魏" charset="0"/>
                <a:cs typeface="华文新魏" charset="0"/>
              </a:rPr>
              <a:t>/</a:t>
            </a:r>
            <a:r>
              <a:rPr lang="zh-CN" altLang="en-US" dirty="0">
                <a:solidFill>
                  <a:srgbClr val="0000FF"/>
                </a:solidFill>
                <a:effectLst/>
                <a:latin typeface="华文新魏" charset="0"/>
                <a:ea typeface="华文新魏" charset="0"/>
                <a:cs typeface="华文新魏" charset="0"/>
              </a:rPr>
              <a:t>系统 调用发生</a:t>
            </a:r>
            <a:r>
              <a:rPr lang="zh-CN" altLang="en-US" dirty="0">
                <a:effectLst/>
                <a:latin typeface="华文新魏" charset="0"/>
                <a:ea typeface="华文新魏" charset="0"/>
                <a:cs typeface="华文新魏" charset="0"/>
              </a:rPr>
              <a:t>时，暂时中断正在执行的用户进程，把进程从用户状态转换到内核状态，去执行操作系统服务程序以获得服务，这就是一次状态转换</a:t>
            </a:r>
            <a:endParaRPr lang="en-US" altLang="zh-CN" dirty="0">
              <a:latin typeface="华文新魏" charset="0"/>
              <a:ea typeface="华文新魏" charset="0"/>
              <a:cs typeface="华文新魏" charset="0"/>
            </a:endParaRPr>
          </a:p>
          <a:p>
            <a:pPr marL="1189355" lvl="2" indent="-342900">
              <a:spcBef>
                <a:spcPts val="0"/>
              </a:spcBef>
            </a:pPr>
            <a:r>
              <a:rPr lang="zh-CN" altLang="zh-CN" b="1" dirty="0">
                <a:latin typeface="华文新魏" charset="0"/>
                <a:ea typeface="华文新魏" charset="0"/>
                <a:cs typeface="华文新魏" charset="0"/>
              </a:rPr>
              <a:t>此时</a:t>
            </a:r>
            <a:r>
              <a:rPr lang="zh-CN" altLang="zh-CN" b="1" dirty="0">
                <a:solidFill>
                  <a:srgbClr val="FF0000"/>
                </a:solidFill>
                <a:latin typeface="华文新魏" charset="0"/>
                <a:ea typeface="华文新魏" charset="0"/>
                <a:cs typeface="华文新魏" charset="0"/>
              </a:rPr>
              <a:t>进程仍在自己的上下文中执行，仅处理器状态发生变化</a:t>
            </a:r>
            <a:r>
              <a:rPr lang="zh-CN" altLang="zh-CN" b="1" dirty="0">
                <a:latin typeface="华文新魏" charset="0"/>
                <a:ea typeface="华文新魏" charset="0"/>
                <a:cs typeface="华文新魏" charset="0"/>
              </a:rPr>
              <a:t>，</a:t>
            </a:r>
            <a:r>
              <a:rPr lang="zh-CN" altLang="en-US" b="1" dirty="0">
                <a:latin typeface="华文新魏" charset="0"/>
                <a:ea typeface="华文新魏" charset="0"/>
                <a:cs typeface="华文新魏" charset="0"/>
              </a:rPr>
              <a:t>内核在被中断了的进程的上下文中对这个中断事件作处理，即使该中断可能不是此进程引起的</a:t>
            </a:r>
            <a:endParaRPr lang="zh-CN" altLang="en-US" b="1" dirty="0">
              <a:latin typeface="华文新魏" charset="0"/>
              <a:ea typeface="华文新魏" charset="0"/>
              <a:cs typeface="华文新魏" charset="0"/>
            </a:endParaRPr>
          </a:p>
          <a:p>
            <a:pPr marL="342900" indent="-342900">
              <a:spcBef>
                <a:spcPts val="0"/>
              </a:spcBef>
            </a:pPr>
            <a:endParaRPr lang="en-US" altLang="zh-CN" dirty="0">
              <a:effectLst/>
              <a:latin typeface="华文新魏" charset="0"/>
              <a:ea typeface="华文新魏" charset="0"/>
              <a:cs typeface="华文新魏" charset="0"/>
            </a:endParaRPr>
          </a:p>
          <a:p>
            <a:pPr marL="784225" lvl="1" indent="-342900">
              <a:spcBef>
                <a:spcPts val="0"/>
              </a:spcBef>
            </a:pPr>
            <a:endParaRPr lang="zh-CN" altLang="en-US" dirty="0">
              <a:latin typeface="华文新魏" charset="0"/>
              <a:ea typeface="华文新魏" charset="0"/>
              <a:cs typeface="华文新魏" charset="0"/>
            </a:endParaRPr>
          </a:p>
          <a:p>
            <a:pPr>
              <a:spcBef>
                <a:spcPts val="0"/>
              </a:spcBef>
            </a:pPr>
            <a:endParaRPr kumimoji="1" lang="zh-CN" altLang="zh-CN" dirty="0">
              <a:effectLst/>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处理器状态转换步骤</a:t>
            </a:r>
            <a:endParaRPr lang="zh-CN" altLang="zh-CN" dirty="0">
              <a:latin typeface="华文新魏" charset="0"/>
              <a:ea typeface="华文新魏" charset="0"/>
              <a:cs typeface="华文新魏" charset="0"/>
            </a:endParaRPr>
          </a:p>
          <a:p>
            <a:r>
              <a:rPr lang="zh-CN" altLang="en-US" dirty="0">
                <a:latin typeface="仿宋_GB2312" charset="0"/>
                <a:ea typeface="仿宋_GB2312" charset="0"/>
                <a:cs typeface="仿宋_GB2312" charset="0"/>
              </a:rPr>
              <a:t> </a:t>
            </a:r>
            <a:endParaRPr kumimoji="1" lang="zh-CN" altLang="en-US" dirty="0"/>
          </a:p>
        </p:txBody>
      </p:sp>
      <p:sp>
        <p:nvSpPr>
          <p:cNvPr id="5" name="内容占位符 2"/>
          <p:cNvSpPr txBox="1"/>
          <p:nvPr/>
        </p:nvSpPr>
        <p:spPr>
          <a:xfrm>
            <a:off x="179512" y="1340768"/>
            <a:ext cx="8856984" cy="396044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保存被中断进程的处理器现场信息</a:t>
            </a:r>
            <a:endParaRPr lang="zh-CN" altLang="en-US" dirty="0">
              <a:effectLst/>
              <a:latin typeface="华文新魏" charset="0"/>
              <a:ea typeface="华文新魏" charset="0"/>
              <a:cs typeface="华文新魏" charset="0"/>
            </a:endParaRPr>
          </a:p>
          <a:p>
            <a:pPr marL="342900" indent="-342900">
              <a:spcBef>
                <a:spcPts val="0"/>
              </a:spcBef>
            </a:pPr>
            <a:r>
              <a:rPr lang="zh-CN" altLang="en-US" dirty="0">
                <a:effectLst/>
                <a:latin typeface="华文新魏" charset="0"/>
                <a:ea typeface="华文新魏" charset="0"/>
                <a:cs typeface="华文新魏" charset="0"/>
              </a:rPr>
              <a:t>处理器</a:t>
            </a:r>
            <a:r>
              <a:rPr lang="zh-CN" altLang="en-US" dirty="0">
                <a:solidFill>
                  <a:srgbClr val="FF0000"/>
                </a:solidFill>
                <a:effectLst/>
                <a:latin typeface="华文新魏" charset="0"/>
                <a:ea typeface="华文新魏" charset="0"/>
                <a:cs typeface="华文新魏" charset="0"/>
              </a:rPr>
              <a:t>从用户态转换到核心态</a:t>
            </a:r>
            <a:r>
              <a:rPr lang="zh-CN" altLang="en-US" dirty="0">
                <a:effectLst/>
                <a:latin typeface="华文新魏" charset="0"/>
                <a:ea typeface="华文新魏" charset="0"/>
                <a:cs typeface="华文新魏" charset="0"/>
              </a:rPr>
              <a:t>，以便执行服务程序或中断处理程序</a:t>
            </a:r>
            <a:endParaRPr lang="zh-CN" altLang="en-US" dirty="0">
              <a:effectLst/>
              <a:latin typeface="华文新魏" charset="0"/>
              <a:ea typeface="华文新魏" charset="0"/>
              <a:cs typeface="华文新魏" charset="0"/>
            </a:endParaRPr>
          </a:p>
          <a:p>
            <a:pPr marL="784225" lvl="1" indent="-342900">
              <a:spcBef>
                <a:spcPts val="0"/>
              </a:spcBef>
            </a:pPr>
            <a:r>
              <a:rPr lang="zh-CN" altLang="en-US" dirty="0">
                <a:effectLst/>
                <a:latin typeface="华文新魏" charset="0"/>
                <a:ea typeface="华文新魏" charset="0"/>
                <a:cs typeface="华文新魏" charset="0"/>
              </a:rPr>
              <a:t>如果处理中断，可根据规定的中断级设置中断屏蔽位</a:t>
            </a:r>
            <a:endParaRPr lang="zh-CN" altLang="en-US" dirty="0">
              <a:effectLst/>
              <a:latin typeface="华文新魏" charset="0"/>
              <a:ea typeface="华文新魏" charset="0"/>
              <a:cs typeface="华文新魏" charset="0"/>
            </a:endParaRPr>
          </a:p>
          <a:p>
            <a:pPr marL="342900" indent="-342900">
              <a:spcBef>
                <a:spcPts val="0"/>
              </a:spcBef>
            </a:pPr>
            <a:r>
              <a:rPr lang="zh-CN" altLang="en-US" dirty="0">
                <a:effectLst/>
                <a:latin typeface="华文新魏" charset="0"/>
                <a:ea typeface="华文新魏" charset="0"/>
                <a:cs typeface="华文新魏" charset="0"/>
              </a:rPr>
              <a:t>根据系统调用号或中断号，从系统调用表或中断入口表找到服务程序或中断处理程序地址</a:t>
            </a:r>
            <a:endParaRPr lang="zh-CN" altLang="en-US" dirty="0">
              <a:effectLst/>
              <a:latin typeface="华文新魏" charset="0"/>
              <a:ea typeface="华文新魏" charset="0"/>
              <a:cs typeface="华文新魏" charset="0"/>
            </a:endParaRPr>
          </a:p>
          <a:p>
            <a:pPr marL="342900" indent="-342900">
              <a:spcBef>
                <a:spcPts val="0"/>
              </a:spcBef>
            </a:pPr>
            <a:endParaRPr lang="en-US" altLang="zh-CN" dirty="0">
              <a:effectLst/>
              <a:latin typeface="华文新魏" charset="0"/>
              <a:ea typeface="华文新魏" charset="0"/>
              <a:cs typeface="华文新魏" charset="0"/>
            </a:endParaRPr>
          </a:p>
          <a:p>
            <a:pPr marL="784225" lvl="1" indent="-342900">
              <a:spcBef>
                <a:spcPts val="0"/>
              </a:spcBef>
            </a:pPr>
            <a:endParaRPr lang="zh-CN" altLang="en-US" dirty="0">
              <a:latin typeface="华文新魏" charset="0"/>
              <a:ea typeface="华文新魏" charset="0"/>
              <a:cs typeface="华文新魏" charset="0"/>
            </a:endParaRPr>
          </a:p>
          <a:p>
            <a:pPr>
              <a:spcBef>
                <a:spcPts val="0"/>
              </a:spcBef>
            </a:pPr>
            <a:endParaRPr kumimoji="1" lang="zh-CN" altLang="zh-CN" dirty="0">
              <a:effectLst/>
            </a:endParaRPr>
          </a:p>
          <a:p>
            <a:pPr lvl="1">
              <a:spcBef>
                <a:spcPts val="0"/>
              </a:spcBef>
            </a:pP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fld>
            <a:endParaRPr lang="en-US" altLang="zh-CN"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上执行的进程所处活动范围</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zh-CN" dirty="0">
                <a:latin typeface="华文新魏"/>
                <a:cs typeface="华文新魏"/>
              </a:rPr>
              <a:t>处理器状态切换</a:t>
            </a:r>
            <a:r>
              <a:rPr lang="en-US" altLang="zh-CN" dirty="0">
                <a:latin typeface="华文新魏"/>
                <a:cs typeface="华文新魏"/>
              </a:rPr>
              <a:t>vs.</a:t>
            </a:r>
            <a:r>
              <a:rPr lang="zh-CN" altLang="zh-CN" dirty="0">
                <a:latin typeface="华文新魏"/>
                <a:cs typeface="华文新魏"/>
              </a:rPr>
              <a:t>进程上下文切换</a:t>
            </a:r>
            <a:endParaRPr lang="en-US" altLang="zh-CN" dirty="0">
              <a:latin typeface="华文新魏"/>
              <a:cs typeface="华文新魏"/>
            </a:endParaRPr>
          </a:p>
          <a:p>
            <a:pPr lvl="1" eaLnBrk="1" hangingPunct="1"/>
            <a:r>
              <a:rPr lang="zh-CN" altLang="zh-CN" dirty="0">
                <a:solidFill>
                  <a:srgbClr val="FF0000"/>
                </a:solidFill>
              </a:rPr>
              <a:t>状态切换不一定引起上下文切换</a:t>
            </a:r>
            <a:r>
              <a:rPr lang="zh-CN" altLang="zh-CN" dirty="0"/>
              <a:t>，在完成系统调用服务或中断处理之后，可通过逆向处理器状态切换来恢复被中断进程运行 </a:t>
            </a:r>
            <a:endParaRPr lang="en-US" altLang="zh-CN" dirty="0"/>
          </a:p>
          <a:p>
            <a:pPr eaLnBrk="1" hangingPunct="1"/>
            <a:r>
              <a:rPr lang="en-US" altLang="zh-CN" dirty="0">
                <a:latin typeface="华文新魏"/>
                <a:cs typeface="华文新魏"/>
              </a:rPr>
              <a:t>CPU</a:t>
            </a:r>
            <a:r>
              <a:rPr lang="zh-CN" altLang="en-US" dirty="0">
                <a:latin typeface="华文新魏"/>
                <a:cs typeface="华文新魏"/>
              </a:rPr>
              <a:t>上执行的进程所处活动范围</a:t>
            </a:r>
            <a:endParaRPr lang="en-US" altLang="zh-CN" dirty="0">
              <a:latin typeface="华文新魏"/>
              <a:cs typeface="华文新魏"/>
            </a:endParaRPr>
          </a:p>
          <a:p>
            <a:pPr lvl="1" eaLnBrk="1" hangingPunct="1"/>
            <a:r>
              <a:rPr lang="zh-CN" altLang="en-US" dirty="0"/>
              <a:t>用户空间中，处于进程上下文（</a:t>
            </a:r>
            <a:r>
              <a:rPr lang="zh-CN" altLang="en-US" dirty="0">
                <a:solidFill>
                  <a:srgbClr val="FF0000"/>
                </a:solidFill>
              </a:rPr>
              <a:t>正常运行</a:t>
            </a:r>
            <a:r>
              <a:rPr lang="zh-CN" altLang="en-US" dirty="0"/>
              <a:t>）：用户进程在运行，</a:t>
            </a:r>
            <a:r>
              <a:rPr lang="zh-CN" altLang="en-US" dirty="0">
                <a:solidFill>
                  <a:srgbClr val="0000FF"/>
                </a:solidFill>
              </a:rPr>
              <a:t>使用用户栈</a:t>
            </a:r>
            <a:endParaRPr lang="zh-CN" altLang="en-US" dirty="0">
              <a:solidFill>
                <a:srgbClr val="0000FF"/>
              </a:solidFill>
            </a:endParaRPr>
          </a:p>
          <a:p>
            <a:pPr lvl="1" eaLnBrk="1" hangingPunct="1"/>
            <a:r>
              <a:rPr lang="zh-CN" altLang="en-US" dirty="0"/>
              <a:t>内核空间中，处于进程上下文（</a:t>
            </a:r>
            <a:r>
              <a:rPr lang="zh-CN" altLang="en-US" dirty="0">
                <a:solidFill>
                  <a:srgbClr val="FF0000"/>
                </a:solidFill>
              </a:rPr>
              <a:t>系统调用</a:t>
            </a:r>
            <a:r>
              <a:rPr lang="zh-CN" altLang="en-US" dirty="0"/>
              <a:t>）：内核代表某进程在运行，</a:t>
            </a:r>
            <a:r>
              <a:rPr lang="zh-CN" altLang="en-US" dirty="0">
                <a:solidFill>
                  <a:srgbClr val="0000FF"/>
                </a:solidFill>
              </a:rPr>
              <a:t>使用核心栈</a:t>
            </a:r>
            <a:endParaRPr lang="zh-CN" altLang="en-US" dirty="0">
              <a:solidFill>
                <a:srgbClr val="0000FF"/>
              </a:solidFill>
            </a:endParaRPr>
          </a:p>
          <a:p>
            <a:pPr lvl="1" eaLnBrk="1" hangingPunct="1"/>
            <a:r>
              <a:rPr lang="zh-CN" altLang="en-US" dirty="0"/>
              <a:t>内核空间中，处于中断上下文（</a:t>
            </a:r>
            <a:r>
              <a:rPr lang="zh-CN" altLang="en-US" dirty="0">
                <a:solidFill>
                  <a:srgbClr val="FF0000"/>
                </a:solidFill>
              </a:rPr>
              <a:t>中断处理</a:t>
            </a:r>
            <a:r>
              <a:rPr lang="zh-CN" altLang="en-US" dirty="0"/>
              <a:t>）：</a:t>
            </a:r>
            <a:r>
              <a:rPr lang="zh-CN" altLang="en-US" dirty="0">
                <a:solidFill>
                  <a:srgbClr val="0000FF"/>
                </a:solidFill>
              </a:rPr>
              <a:t>与任何进程无关</a:t>
            </a:r>
            <a:r>
              <a:rPr lang="zh-CN" altLang="en-US" dirty="0"/>
              <a:t>，中断服务程序正在处理特定中断，</a:t>
            </a:r>
            <a:r>
              <a:rPr lang="en-US" altLang="zh-CN" dirty="0"/>
              <a:t>Intel x86</a:t>
            </a:r>
            <a:r>
              <a:rPr lang="zh-CN" altLang="en-US" dirty="0"/>
              <a:t>未提供中断栈，</a:t>
            </a:r>
            <a:r>
              <a:rPr lang="zh-CN" altLang="en-US" dirty="0">
                <a:solidFill>
                  <a:srgbClr val="FF0000"/>
                </a:solidFill>
              </a:rPr>
              <a:t>借用</a:t>
            </a:r>
            <a:r>
              <a:rPr lang="zh-CN" altLang="en-US" dirty="0">
                <a:solidFill>
                  <a:srgbClr val="0000FF"/>
                </a:solidFill>
              </a:rPr>
              <a:t>核心栈</a:t>
            </a:r>
            <a:endParaRPr lang="en-US" altLang="zh-CN" dirty="0">
              <a:solidFill>
                <a:srgbClr val="0000FF"/>
              </a:solidFill>
            </a:endParaRPr>
          </a:p>
          <a:p>
            <a:pPr lvl="1" eaLnBrk="1" hangingPunct="1"/>
            <a:r>
              <a:rPr lang="zh-CN" altLang="zh-CN" dirty="0"/>
              <a:t>内核空间中</a:t>
            </a:r>
            <a:r>
              <a:rPr lang="zh-CN" altLang="en-US" dirty="0"/>
              <a:t>（周期性出现，</a:t>
            </a:r>
            <a:r>
              <a:rPr lang="zh-CN" altLang="en-US" dirty="0">
                <a:solidFill>
                  <a:srgbClr val="FF0000"/>
                </a:solidFill>
              </a:rPr>
              <a:t>执行系统任务</a:t>
            </a:r>
            <a:r>
              <a:rPr lang="zh-CN" altLang="en-US" dirty="0"/>
              <a:t>）：</a:t>
            </a:r>
            <a:r>
              <a:rPr lang="zh-CN" altLang="zh-CN" dirty="0"/>
              <a:t>内核线程</a:t>
            </a:r>
            <a:r>
              <a:rPr lang="en-US" altLang="zh-CN" dirty="0"/>
              <a:t>(</a:t>
            </a:r>
            <a:r>
              <a:rPr lang="zh-CN" altLang="zh-CN" dirty="0"/>
              <a:t>无用户地址空间的进程</a:t>
            </a:r>
            <a:r>
              <a:rPr lang="en-US" altLang="zh-CN" dirty="0"/>
              <a:t>)</a:t>
            </a:r>
            <a:r>
              <a:rPr lang="zh-CN" altLang="zh-CN" dirty="0"/>
              <a:t>运行于内核态</a:t>
            </a:r>
            <a:endParaRPr lang="zh-CN" altLang="zh-CN"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3"/>
          <p:cNvSpPr>
            <a:spLocks noGrp="1"/>
          </p:cNvSpPr>
          <p:nvPr>
            <p:ph type="sldNum" sz="quarter" idx="10"/>
          </p:nvPr>
        </p:nvSpPr>
        <p:spPr/>
        <p:txBody>
          <a:bodyPr/>
          <a:lstStyle/>
          <a:p>
            <a:fld id="{BCBD33E5-EF4E-2449-A320-892521C5C0F5}" type="slidenum">
              <a:rPr lang="en-US" altLang="zh-CN"/>
            </a:fld>
            <a:endParaRPr lang="en-US" altLang="zh-CN"/>
          </a:p>
        </p:txBody>
      </p:sp>
      <p:sp>
        <p:nvSpPr>
          <p:cNvPr id="515074" name="Rectangle 2"/>
          <p:cNvSpPr>
            <a:spLocks noGrp="1" noChangeArrowheads="1"/>
          </p:cNvSpPr>
          <p:nvPr>
            <p:ph type="title"/>
          </p:nvPr>
        </p:nvSpPr>
        <p:spPr/>
        <p:txBody>
          <a:bodyPr/>
          <a:lstStyle/>
          <a:p>
            <a:r>
              <a:rPr lang="zh-CN" altLang="en-US" dirty="0"/>
              <a:t>进程执行状态和上下文</a:t>
            </a:r>
            <a:endParaRPr lang="zh-CN" altLang="en-US" dirty="0"/>
          </a:p>
        </p:txBody>
      </p:sp>
      <p:sp>
        <p:nvSpPr>
          <p:cNvPr id="515075" name="Rectangle 3"/>
          <p:cNvSpPr>
            <a:spLocks noGrp="1" noChangeArrowheads="1"/>
          </p:cNvSpPr>
          <p:nvPr>
            <p:ph type="body" idx="1"/>
          </p:nvPr>
        </p:nvSpPr>
        <p:spPr/>
        <p:txBody>
          <a:bodyPr/>
          <a:lstStyle/>
          <a:p>
            <a:endParaRPr lang="zh-CN" altLang="en-US"/>
          </a:p>
        </p:txBody>
      </p:sp>
      <p:pic>
        <p:nvPicPr>
          <p:cNvPr id="515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2167" y="1772816"/>
            <a:ext cx="6905821" cy="399774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43904</Words>
  <Application>WPS 演示</Application>
  <PresentationFormat>全屏显示(4:3)</PresentationFormat>
  <Paragraphs>4115</Paragraphs>
  <Slides>253</Slides>
  <Notes>3</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5</vt:i4>
      </vt:variant>
      <vt:variant>
        <vt:lpstr>幻灯片标题</vt:lpstr>
      </vt:variant>
      <vt:variant>
        <vt:i4>253</vt:i4>
      </vt:variant>
    </vt:vector>
  </HeadingPairs>
  <TitlesOfParts>
    <vt:vector size="283" baseType="lpstr">
      <vt:lpstr>Arial</vt:lpstr>
      <vt:lpstr>宋体</vt:lpstr>
      <vt:lpstr>Wingdings</vt:lpstr>
      <vt:lpstr>Times New Roman</vt:lpstr>
      <vt:lpstr>华文新魏</vt:lpstr>
      <vt:lpstr>Arial Unicode MS</vt:lpstr>
      <vt:lpstr>华文行楷</vt:lpstr>
      <vt:lpstr>华文新魏</vt:lpstr>
      <vt:lpstr>Segoe Print</vt:lpstr>
      <vt:lpstr>STXinwei</vt:lpstr>
      <vt:lpstr>微软雅黑</vt:lpstr>
      <vt:lpstr>Arial Unicode MS</vt:lpstr>
      <vt:lpstr>华文新魏</vt:lpstr>
      <vt:lpstr>Calibri</vt:lpstr>
      <vt:lpstr>楷体_GB2312</vt:lpstr>
      <vt:lpstr>仿宋_GB2312</vt:lpstr>
      <vt:lpstr>仿宋</vt:lpstr>
      <vt:lpstr>新宋体</vt:lpstr>
      <vt:lpstr>Helvetica</vt:lpstr>
      <vt:lpstr>MS Mincho</vt:lpstr>
      <vt:lpstr>Constantia</vt:lpstr>
      <vt:lpstr>Wingdings</vt:lpstr>
      <vt:lpstr>Times New Roman</vt:lpstr>
      <vt:lpstr>Wingdings</vt:lpstr>
      <vt:lpstr>Axis</vt:lpstr>
      <vt:lpstr>Word.Picture.8</vt:lpstr>
      <vt:lpstr>Equation.3</vt:lpstr>
      <vt:lpstr>Equation.3</vt:lpstr>
      <vt:lpstr>Equation.3</vt:lpstr>
      <vt:lpstr>Word.Picture.8</vt:lpstr>
      <vt:lpstr>第二章 处理器管理</vt:lpstr>
      <vt:lpstr>内容概要</vt:lpstr>
      <vt:lpstr>处理器部件的简单示意</vt:lpstr>
      <vt:lpstr>处理器状态</vt:lpstr>
      <vt:lpstr>机器指令</vt:lpstr>
      <vt:lpstr>指令执行过程</vt:lpstr>
      <vt:lpstr>指令执行周期与指令流水线</vt:lpstr>
      <vt:lpstr>PowerPoint 演示文稿</vt:lpstr>
      <vt:lpstr>PowerPoint 演示文稿</vt:lpstr>
      <vt:lpstr>PowerPoint 演示文稿</vt:lpstr>
      <vt:lpstr>处理器状态及其转换</vt:lpstr>
      <vt:lpstr>PowerPoint 演示文稿</vt:lpstr>
      <vt:lpstr>PowerPoint 演示文稿</vt:lpstr>
      <vt:lpstr>内容概要</vt:lpstr>
      <vt:lpstr>中断技术</vt:lpstr>
      <vt:lpstr>中断概念</vt:lpstr>
      <vt:lpstr>中断定义</vt:lpstr>
      <vt:lpstr>中断源分类</vt:lpstr>
      <vt:lpstr>中断vs.异常</vt:lpstr>
      <vt:lpstr>中断vs.异常</vt:lpstr>
      <vt:lpstr>中断和异常响应及处理框架</vt:lpstr>
      <vt:lpstr>中断和异常的响应及服务过程</vt:lpstr>
      <vt:lpstr>中断和异常的响应及服务过程</vt:lpstr>
      <vt:lpstr>PowerPoint 演示文稿</vt:lpstr>
      <vt:lpstr>PowerPoint 演示文稿</vt:lpstr>
      <vt:lpstr>PowerPoint 演示文稿</vt:lpstr>
      <vt:lpstr>PowerPoint 演示文稿</vt:lpstr>
      <vt:lpstr>时钟中断</vt:lpstr>
      <vt:lpstr>PowerPoint 演示文稿</vt:lpstr>
      <vt:lpstr>PowerPoint 演示文稿</vt:lpstr>
      <vt:lpstr>PowerPoint 演示文稿</vt:lpstr>
      <vt:lpstr>PowerPoint 演示文稿</vt:lpstr>
      <vt:lpstr>多重中断事件的处理 </vt:lpstr>
      <vt:lpstr>Linux中断处理</vt:lpstr>
      <vt:lpstr>Linux中断向量</vt:lpstr>
      <vt:lpstr>Linux异常分类</vt:lpstr>
      <vt:lpstr>Linux异常分类</vt:lpstr>
      <vt:lpstr>PowerPoint 演示文稿</vt:lpstr>
      <vt:lpstr>Linux中断向量</vt:lpstr>
      <vt:lpstr>中断请求</vt:lpstr>
      <vt:lpstr>8259A中断控制器</vt:lpstr>
      <vt:lpstr>中断描述符表</vt:lpstr>
      <vt:lpstr>中断描述符表</vt:lpstr>
      <vt:lpstr>3种门的类型描述符</vt:lpstr>
      <vt:lpstr>中断请求队列</vt:lpstr>
      <vt:lpstr>中断请求队列</vt:lpstr>
      <vt:lpstr>中断请求队列相关数据结构</vt:lpstr>
      <vt:lpstr>中断处理程序执行过程</vt:lpstr>
      <vt:lpstr>中断处理程序的执行</vt:lpstr>
      <vt:lpstr>中断处理程序的执行</vt:lpstr>
      <vt:lpstr>中断处理程序的执行</vt:lpstr>
      <vt:lpstr>异常处理执行流程 </vt:lpstr>
      <vt:lpstr>中断处理程序的局限性</vt:lpstr>
      <vt:lpstr>上半部与下半部的划分</vt:lpstr>
      <vt:lpstr>下半部实现机制的演化过程</vt:lpstr>
      <vt:lpstr>可延迟函数的基本操作</vt:lpstr>
      <vt:lpstr>BH机制</vt:lpstr>
      <vt:lpstr>软中断概念</vt:lpstr>
      <vt:lpstr>软中断相关结构定义</vt:lpstr>
      <vt:lpstr>处理软中断的处理过程</vt:lpstr>
      <vt:lpstr>软中断的执行时机</vt:lpstr>
      <vt:lpstr>软中断执行的调度</vt:lpstr>
      <vt:lpstr>使用软中断</vt:lpstr>
      <vt:lpstr>tasklet概念</vt:lpstr>
      <vt:lpstr>tasklet结构体</vt:lpstr>
      <vt:lpstr>tasklet的调度</vt:lpstr>
      <vt:lpstr>tasklet的调度</vt:lpstr>
      <vt:lpstr>tasklet机制小结</vt:lpstr>
      <vt:lpstr>工作队列概述</vt:lpstr>
      <vt:lpstr>工作队列的实现</vt:lpstr>
      <vt:lpstr>工作队列的核心组成</vt:lpstr>
      <vt:lpstr>工作的调度</vt:lpstr>
      <vt:lpstr>内容概要</vt:lpstr>
      <vt:lpstr>进程及其实现</vt:lpstr>
      <vt:lpstr>引入进程的原因</vt:lpstr>
      <vt:lpstr>可再用vs.可再入</vt:lpstr>
      <vt:lpstr>“可再入” 程序举例</vt:lpstr>
      <vt:lpstr>进程的定义和性质</vt:lpstr>
      <vt:lpstr>  进程的属性</vt:lpstr>
      <vt:lpstr>进程状态和转换</vt:lpstr>
      <vt:lpstr>进程状态和转换</vt:lpstr>
      <vt:lpstr>进程的挂起</vt:lpstr>
      <vt:lpstr>具有挂起功能的进程状态及其转换</vt:lpstr>
      <vt:lpstr>挂起进程具有如下特征</vt:lpstr>
      <vt:lpstr>PowerPoint 演示文稿</vt:lpstr>
      <vt:lpstr>PowerPoint 演示文稿</vt:lpstr>
      <vt:lpstr>PowerPoint 演示文稿</vt:lpstr>
      <vt:lpstr>PowerPoint 演示文稿</vt:lpstr>
      <vt:lpstr> 进程控制块</vt:lpstr>
      <vt:lpstr>  进程队列及其管理</vt:lpstr>
      <vt:lpstr>  进程队列组织方式</vt:lpstr>
      <vt:lpstr>PowerPoint 演示文稿</vt:lpstr>
      <vt:lpstr>PowerPoint 演示文稿</vt:lpstr>
      <vt:lpstr>进程调度和切换时机问题 </vt:lpstr>
      <vt:lpstr>Linux进程调度方式 </vt:lpstr>
      <vt:lpstr>PowerPoint 演示文稿</vt:lpstr>
      <vt:lpstr>PowerPoint 演示文稿</vt:lpstr>
      <vt:lpstr>CPU上执行的进程所处活动范围</vt:lpstr>
      <vt:lpstr>进程执行状态和上下文</vt:lpstr>
      <vt:lpstr>中断上下文vs.进程上下文</vt:lpstr>
      <vt:lpstr>Linux进程与任务</vt:lpstr>
      <vt:lpstr>Linux中进程上下文切换与CPU状态转换</vt:lpstr>
      <vt:lpstr>进程控制和管理</vt:lpstr>
      <vt:lpstr>进程创建 </vt:lpstr>
      <vt:lpstr>Linux创建进程/线程 </vt:lpstr>
      <vt:lpstr>进程撤销 </vt:lpstr>
      <vt:lpstr>进程阻塞和唤醒 </vt:lpstr>
      <vt:lpstr>进程阻塞和唤醒 </vt:lpstr>
      <vt:lpstr>内容概要</vt:lpstr>
      <vt:lpstr>线程及其实现</vt:lpstr>
      <vt:lpstr>线程引入动机</vt:lpstr>
      <vt:lpstr>PowerPoint 演示文稿</vt:lpstr>
      <vt:lpstr>多线程环境中的进程和线程</vt:lpstr>
      <vt:lpstr>多线程结构进程</vt:lpstr>
      <vt:lpstr> 线程组成</vt:lpstr>
      <vt:lpstr>线程的状态</vt:lpstr>
      <vt:lpstr> 线程组织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内容概要</vt:lpstr>
      <vt:lpstr>Linux进程与线程实现机制</vt:lpstr>
      <vt:lpstr>Linux进程描述符</vt:lpstr>
      <vt:lpstr>Linux进程描述符的信息组成</vt:lpstr>
      <vt:lpstr>Linux进程描述符与进程资源相关的信息 </vt:lpstr>
      <vt:lpstr>Linux进程核心栈、PCB和虚存映象</vt:lpstr>
      <vt:lpstr>Linux系统进程系统堆栈结构</vt:lpstr>
      <vt:lpstr>Linux 2.4进程系统堆栈结构</vt:lpstr>
      <vt:lpstr>Linux 2.4进程系统堆栈数据结构定义</vt:lpstr>
      <vt:lpstr>Linux 2.6进程系统堆栈结构</vt:lpstr>
      <vt:lpstr>Linux 2.6进程系统堆栈数据结构定义</vt:lpstr>
      <vt:lpstr>进程状态</vt:lpstr>
      <vt:lpstr>进程状态</vt:lpstr>
      <vt:lpstr>进程状态转换图</vt:lpstr>
      <vt:lpstr>进程的家族关系</vt:lpstr>
      <vt:lpstr>Linux 2.4进程家族关系结构定义</vt:lpstr>
      <vt:lpstr>Linux 2.6进程描述符中的进程链表成员</vt:lpstr>
      <vt:lpstr>Linux 2.6进程家族结构图</vt:lpstr>
      <vt:lpstr>传统链表数据结构定义模式</vt:lpstr>
      <vt:lpstr>内核通用链表</vt:lpstr>
      <vt:lpstr>内核通用链表结构关系图</vt:lpstr>
      <vt:lpstr>内核通用链表定义示例</vt:lpstr>
      <vt:lpstr>nf_sockopts链表示意图 </vt:lpstr>
      <vt:lpstr>内核通用链表成员的访问</vt:lpstr>
      <vt:lpstr>内核通用链表访问方法：list_entry</vt:lpstr>
      <vt:lpstr>list_entry的实现机制</vt:lpstr>
      <vt:lpstr>list_entry的实现机制</vt:lpstr>
      <vt:lpstr>offsetof()的宏原理说明</vt:lpstr>
      <vt:lpstr>Linux进程创建特点</vt:lpstr>
      <vt:lpstr>Linux进程创建方法</vt:lpstr>
      <vt:lpstr>Linux进程创建的函数层次关系</vt:lpstr>
      <vt:lpstr>do_fork()内核函数原型</vt:lpstr>
      <vt:lpstr>CLONE参数标志说明</vt:lpstr>
      <vt:lpstr>CLONE参数标志分类</vt:lpstr>
      <vt:lpstr>CLONE参数标志分类</vt:lpstr>
      <vt:lpstr>fork()函数</vt:lpstr>
      <vt:lpstr>fork()调用代码结构</vt:lpstr>
      <vt:lpstr>父子进程执行线索</vt:lpstr>
      <vt:lpstr>vfork()调用</vt:lpstr>
      <vt:lpstr>vfork()系统调用示例</vt:lpstr>
      <vt:lpstr>clone()系统调用</vt:lpstr>
      <vt:lpstr>clone()函数的常用CLONE标志</vt:lpstr>
      <vt:lpstr>clone()函数调用示例</vt:lpstr>
      <vt:lpstr>do_fork( )处理流程</vt:lpstr>
      <vt:lpstr>do_fork( )处理流程</vt:lpstr>
      <vt:lpstr>进程终止</vt:lpstr>
      <vt:lpstr>Linux的线程描述机制</vt:lpstr>
      <vt:lpstr>Linux的线程描述机制</vt:lpstr>
      <vt:lpstr>Linux的线程分类</vt:lpstr>
      <vt:lpstr>Linux线程的创建</vt:lpstr>
      <vt:lpstr>Linux内核线程</vt:lpstr>
      <vt:lpstr>mm及active_mm指针说明</vt:lpstr>
      <vt:lpstr>Linux内核线程的创建</vt:lpstr>
      <vt:lpstr>内容概要</vt:lpstr>
      <vt:lpstr>处理器调度</vt:lpstr>
      <vt:lpstr>PowerPoint 演示文稿</vt:lpstr>
      <vt:lpstr>三级调度模型</vt:lpstr>
      <vt:lpstr>PowerPoint 演示文稿</vt:lpstr>
      <vt:lpstr>PowerPoint 演示文稿</vt:lpstr>
      <vt:lpstr>PowerPoint 演示文稿</vt:lpstr>
      <vt:lpstr>PowerPoint 演示文稿</vt:lpstr>
      <vt:lpstr>作业管理与调度</vt:lpstr>
      <vt:lpstr>作业和进程的关系 </vt:lpstr>
      <vt:lpstr>批处理作业的组织与管理</vt:lpstr>
      <vt:lpstr> 作业控制块</vt:lpstr>
      <vt:lpstr>作业生命周期状态</vt:lpstr>
      <vt:lpstr>批处理作业的调度</vt:lpstr>
      <vt:lpstr>作业调度与进程调度的关系</vt:lpstr>
      <vt:lpstr>交互作业的组织和管理</vt:lpstr>
      <vt:lpstr>低级调度的功能和类型</vt:lpstr>
      <vt:lpstr>低级调度的基本类型</vt:lpstr>
      <vt:lpstr>低级调度算法类型</vt:lpstr>
      <vt:lpstr>先来先服务算法</vt:lpstr>
      <vt:lpstr>最短作业优先算法</vt:lpstr>
      <vt:lpstr>最短作业优先算法</vt:lpstr>
      <vt:lpstr>最短作业优先算法</vt:lpstr>
      <vt:lpstr>最短剩余时间优先算法</vt:lpstr>
      <vt:lpstr>最高响应比优先算法</vt:lpstr>
      <vt:lpstr>HRRF算法举例</vt:lpstr>
      <vt:lpstr>HRRF算法举例</vt:lpstr>
      <vt:lpstr>PowerPoint 演示文稿</vt:lpstr>
      <vt:lpstr>PowerPoint 演示文稿</vt:lpstr>
      <vt:lpstr>时间片轮转法举例(时间片长= 20)</vt:lpstr>
      <vt:lpstr>PowerPoint 演示文稿</vt:lpstr>
      <vt:lpstr>三级反馈队列调度策略</vt:lpstr>
      <vt:lpstr>内容概要</vt:lpstr>
      <vt:lpstr>调度策略设计的技术难点</vt:lpstr>
      <vt:lpstr>Linux进程调度基本机制</vt:lpstr>
      <vt:lpstr>内容概要</vt:lpstr>
      <vt:lpstr>就绪态进程链表runqueue_head</vt:lpstr>
      <vt:lpstr>进程描述符中调度相关成员</vt:lpstr>
      <vt:lpstr>进程状态</vt:lpstr>
      <vt:lpstr>进程优先级</vt:lpstr>
      <vt:lpstr>进程优先级定义</vt:lpstr>
      <vt:lpstr>优先级策略</vt:lpstr>
      <vt:lpstr>调度策略分类</vt:lpstr>
      <vt:lpstr>权值的计算—goodness()</vt:lpstr>
      <vt:lpstr>权值影响因素</vt:lpstr>
      <vt:lpstr>goodness()函数分析</vt:lpstr>
      <vt:lpstr>goodness()函数分析</vt:lpstr>
      <vt:lpstr>Linux2.4调度算法缺点</vt:lpstr>
      <vt:lpstr>内容概要</vt:lpstr>
      <vt:lpstr>Linux 2.6调度算法优化目标</vt:lpstr>
      <vt:lpstr>Linux 2.6 vs. Linux 2.4调度结构</vt:lpstr>
      <vt:lpstr>调度策略设计</vt:lpstr>
      <vt:lpstr>O(1)级调度算法结构</vt:lpstr>
      <vt:lpstr>优先级数组数据结构</vt:lpstr>
      <vt:lpstr>运行队列结构说明</vt:lpstr>
      <vt:lpstr>运行队列结构说明</vt:lpstr>
      <vt:lpstr>运行队列结构说明</vt:lpstr>
      <vt:lpstr>进程描述符中调度相关成员</vt:lpstr>
      <vt:lpstr>进程描述符中调度相关成员(续)</vt:lpstr>
      <vt:lpstr>进程状态</vt:lpstr>
      <vt:lpstr>动态优先级计算</vt:lpstr>
      <vt:lpstr>bonus的计算</vt:lpstr>
      <vt:lpstr>sleep_avg与bonus关系</vt:lpstr>
      <vt:lpstr>进程平均等待时间</vt:lpstr>
      <vt:lpstr>sleep_avg的修改时机</vt:lpstr>
      <vt:lpstr>sleep_avg与sleep_time的关系</vt:lpstr>
      <vt:lpstr>进程优先级计算时机</vt:lpstr>
      <vt:lpstr>交互式进程的考虑</vt:lpstr>
      <vt:lpstr>interactive_credit</vt:lpstr>
      <vt:lpstr>interactive_credit的变化</vt:lpstr>
      <vt:lpstr>Linux 2.6的负载平衡机制</vt:lpstr>
      <vt:lpstr>Linux 2.6负载均衡的“拉”操作</vt:lpstr>
      <vt:lpstr>Linux 2.6负载均衡的“忙平衡”</vt:lpstr>
      <vt:lpstr>Linux 2.6负载均衡的“空闲平衡”</vt:lpstr>
      <vt:lpstr>Linux 2.6负载均衡的“推”操作</vt:lpstr>
      <vt:lpstr>Linux 2.6负载均衡的“推”操作</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史书瑜</cp:lastModifiedBy>
  <cp:revision>2227</cp:revision>
  <dcterms:created xsi:type="dcterms:W3CDTF">2005-03-03T04:54:00Z</dcterms:created>
  <dcterms:modified xsi:type="dcterms:W3CDTF">2019-09-10T00:49:03Z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